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Source Code Pro Black"/>
      <p:bold r:id="rId25"/>
      <p:boldItalic r:id="rId26"/>
    </p:embeddedFont>
    <p:embeddedFont>
      <p:font typeface="DM Serif Display"/>
      <p:regular r:id="rId27"/>
      <p:italic r:id="rId28"/>
    </p:embeddedFont>
    <p:embeddedFont>
      <p:font typeface="Nuni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4A26D6-927C-4739-B838-3F91B2AEF2A6}">
  <a:tblStyle styleId="{434A26D6-927C-4739-B838-3F91B2AEF2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Black-boldItalic.fntdata"/><Relationship Id="rId25" Type="http://schemas.openxmlformats.org/officeDocument/2006/relationships/font" Target="fonts/SourceCodeProBlack-bold.fntdata"/><Relationship Id="rId28" Type="http://schemas.openxmlformats.org/officeDocument/2006/relationships/font" Target="fonts/DMSerifDisplay-italic.fntdata"/><Relationship Id="rId27" Type="http://schemas.openxmlformats.org/officeDocument/2006/relationships/font" Target="fonts/DMSerif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italic.fntdata"/><Relationship Id="rId30" Type="http://schemas.openxmlformats.org/officeDocument/2006/relationships/font" Target="fonts/Nunito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uni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0cf6b2b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70cf6b2b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0cf6b2b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70cf6b2b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eb5ec9e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6eb5ec9e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70cf6b2b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70cf6b2b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6eb5ec9e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16eb5ec9e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70cf6b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170cf6b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5232cc20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15232cc20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764813" y="2500875"/>
            <a:ext cx="3130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764838" y="3777350"/>
            <a:ext cx="3130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5401387" y="3777350"/>
            <a:ext cx="3130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1387" y="2500875"/>
            <a:ext cx="3130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hasCustomPrompt="1" type="title"/>
          </p:nvPr>
        </p:nvSpPr>
        <p:spPr>
          <a:xfrm>
            <a:off x="713225" y="788250"/>
            <a:ext cx="77175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684013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3"/>
          <p:cNvSpPr txBox="1"/>
          <p:nvPr>
            <p:ph idx="2" type="subTitle"/>
          </p:nvPr>
        </p:nvSpPr>
        <p:spPr>
          <a:xfrm>
            <a:off x="1578713" y="14586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4108938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4003638" y="1458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6533863" y="209915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3"/>
          <p:cNvSpPr txBox="1"/>
          <p:nvPr>
            <p:ph idx="6" type="subTitle"/>
          </p:nvPr>
        </p:nvSpPr>
        <p:spPr>
          <a:xfrm>
            <a:off x="6428563" y="1458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5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5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5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5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5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5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left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right">
  <p:cSld name="CUSTOM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8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i="0" sz="1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 2">
  <p:cSld name="CUSTOM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5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6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6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5350675" y="539500"/>
            <a:ext cx="30804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9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9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9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9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9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9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0"/>
          <p:cNvSpPr txBox="1"/>
          <p:nvPr>
            <p:ph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0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b="0" i="0" sz="3600" u="none" cap="none" strike="noStrike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0.gif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7.gif"/><Relationship Id="rId13" Type="http://schemas.openxmlformats.org/officeDocument/2006/relationships/image" Target="../media/image2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1757100" y="2041800"/>
            <a:ext cx="5629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M Serif Display"/>
                <a:ea typeface="DM Serif Display"/>
                <a:cs typeface="DM Serif Display"/>
                <a:sym typeface="DM Serif Display"/>
              </a:rPr>
              <a:t>UN FRAMEWORK PER IL NATURAL LANGUAGE PROCESSING:</a:t>
            </a:r>
            <a:endParaRPr sz="15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M Serif Display"/>
                <a:ea typeface="DM Serif Display"/>
                <a:cs typeface="DM Serif Display"/>
                <a:sym typeface="DM Serif Display"/>
              </a:rPr>
              <a:t>ANALISI PRESTAZIONALE PER LA RISOLUZIONE DI TASK DI TEXT CLASSIFICATION E NAMED ENTITY RECOGNITION IN AMBIENTE DISTRIBUITO</a:t>
            </a:r>
            <a:endParaRPr sz="15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901575" y="3409899"/>
            <a:ext cx="28053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2"/>
                </a:solidFill>
              </a:rPr>
              <a:t>Relatore: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</a:rPr>
              <a:t>Prof. Roberto Basili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dk2"/>
                </a:solidFill>
              </a:rPr>
              <a:t>Correlatore: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2"/>
                </a:solidFill>
              </a:rPr>
              <a:t>Prof. Danilo Croce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875" y="183300"/>
            <a:ext cx="1730241" cy="17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3436200" y="3101700"/>
            <a:ext cx="2271600" cy="8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473500" y="3409900"/>
            <a:ext cx="253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Candidato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Manuel Di Lullo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337700" y="4835700"/>
            <a:ext cx="48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Macroarea di Scienze Matematiche, Fisiche e Naturali - Corso di Laurea in Informatica a.a. 2020/2021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072000" y="3223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Tesi di Laurea Triennale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12" y="1592825"/>
            <a:ext cx="886927" cy="66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713" y="3299975"/>
            <a:ext cx="492629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793538" y="1387125"/>
            <a:ext cx="16125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Creazione di un ambiente distribuito  con l’ausilio di Hadoop e Apache Spark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713150" y="211600"/>
            <a:ext cx="7717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DM Serif Display"/>
                <a:ea typeface="DM Serif Display"/>
                <a:cs typeface="DM Serif Display"/>
                <a:sym typeface="DM Serif Display"/>
              </a:rPr>
              <a:t>Obiettivi della tesi</a:t>
            </a:r>
            <a:endParaRPr b="1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551550" y="1387125"/>
            <a:ext cx="16422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Studio e definizione dell’ecosistema Hadoop per il calcolo distribuito di dati non strutturati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48576" y="16593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067080" y="1659313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48596" y="3428950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067100" y="3439338"/>
            <a:ext cx="5805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79EA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3600">
              <a:solidFill>
                <a:srgbClr val="879EA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3" name="Google Shape;143;p22"/>
          <p:cNvCxnSpPr/>
          <p:nvPr/>
        </p:nvCxnSpPr>
        <p:spPr>
          <a:xfrm>
            <a:off x="1384188" y="1394725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5703138" y="1394725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385113" y="3169550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5704088" y="3169550"/>
            <a:ext cx="0" cy="1061400"/>
          </a:xfrm>
          <a:prstGeom prst="straightConnector1">
            <a:avLst/>
          </a:prstGeom>
          <a:noFill/>
          <a:ln cap="flat" cmpd="sng" w="9525">
            <a:solidFill>
              <a:srgbClr val="545E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551550" y="3087650"/>
            <a:ext cx="15777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Studio di modelli per la risoluzione di task di natura linguistica e del framework Spark NLP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810950" y="3087650"/>
            <a:ext cx="15777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E66"/>
                </a:solidFill>
                <a:latin typeface="Roboto"/>
                <a:ea typeface="Roboto"/>
                <a:cs typeface="Roboto"/>
                <a:sym typeface="Roboto"/>
              </a:rPr>
              <a:t>Valutazione sperimentale dei modelli. Misura dell’accuratezza e della scalabilità della soluzione.</a:t>
            </a:r>
            <a:endParaRPr sz="1200">
              <a:solidFill>
                <a:srgbClr val="545E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9867" y="3449513"/>
            <a:ext cx="950093" cy="5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2024" y="1592825"/>
            <a:ext cx="839165" cy="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25" y="2527450"/>
            <a:ext cx="374000" cy="584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3"/>
          <p:cNvGrpSpPr/>
          <p:nvPr/>
        </p:nvGrpSpPr>
        <p:grpSpPr>
          <a:xfrm>
            <a:off x="1932623" y="2561276"/>
            <a:ext cx="373989" cy="517057"/>
            <a:chOff x="1085175" y="3877550"/>
            <a:chExt cx="660525" cy="935850"/>
          </a:xfrm>
        </p:grpSpPr>
        <p:pic>
          <p:nvPicPr>
            <p:cNvPr id="157" name="Google Shape;15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4225" y="3877550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0750" y="3943538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5175" y="3984725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0" name="Google Shape;160;p23"/>
          <p:cNvCxnSpPr>
            <a:stCxn id="161" idx="1"/>
            <a:endCxn id="162" idx="3"/>
          </p:cNvCxnSpPr>
          <p:nvPr/>
        </p:nvCxnSpPr>
        <p:spPr>
          <a:xfrm rot="10800000">
            <a:off x="1589500" y="3131825"/>
            <a:ext cx="106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62" idx="3"/>
            <a:endCxn id="161" idx="1"/>
          </p:cNvCxnSpPr>
          <p:nvPr/>
        </p:nvCxnSpPr>
        <p:spPr>
          <a:xfrm>
            <a:off x="1589500" y="3131825"/>
            <a:ext cx="106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4" name="Google Shape;164;p23"/>
          <p:cNvGrpSpPr/>
          <p:nvPr/>
        </p:nvGrpSpPr>
        <p:grpSpPr>
          <a:xfrm>
            <a:off x="4241500" y="2095325"/>
            <a:ext cx="1368600" cy="2073000"/>
            <a:chOff x="4241500" y="2095325"/>
            <a:chExt cx="1368600" cy="2073000"/>
          </a:xfrm>
        </p:grpSpPr>
        <p:cxnSp>
          <p:nvCxnSpPr>
            <p:cNvPr id="165" name="Google Shape;165;p23"/>
            <p:cNvCxnSpPr>
              <a:stCxn id="161" idx="3"/>
              <a:endCxn id="166" idx="1"/>
            </p:cNvCxnSpPr>
            <p:nvPr/>
          </p:nvCxnSpPr>
          <p:spPr>
            <a:xfrm flipH="1" rot="10800000">
              <a:off x="4241500" y="20953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3"/>
            <p:cNvCxnSpPr>
              <a:stCxn id="161" idx="3"/>
              <a:endCxn id="168" idx="1"/>
            </p:cNvCxnSpPr>
            <p:nvPr/>
          </p:nvCxnSpPr>
          <p:spPr>
            <a:xfrm flipH="1" rot="10800000">
              <a:off x="4241500" y="2752325"/>
              <a:ext cx="1368600" cy="379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3"/>
            <p:cNvCxnSpPr>
              <a:stCxn id="161" idx="3"/>
              <a:endCxn id="170" idx="1"/>
            </p:cNvCxnSpPr>
            <p:nvPr/>
          </p:nvCxnSpPr>
          <p:spPr>
            <a:xfrm>
              <a:off x="4241500" y="31318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" name="Google Shape;171;p23"/>
          <p:cNvGrpSpPr/>
          <p:nvPr/>
        </p:nvGrpSpPr>
        <p:grpSpPr>
          <a:xfrm>
            <a:off x="4241500" y="2095325"/>
            <a:ext cx="1368600" cy="2073000"/>
            <a:chOff x="4241500" y="2095325"/>
            <a:chExt cx="1368600" cy="2073000"/>
          </a:xfrm>
        </p:grpSpPr>
        <p:cxnSp>
          <p:nvCxnSpPr>
            <p:cNvPr id="172" name="Google Shape;172;p23"/>
            <p:cNvCxnSpPr>
              <a:stCxn id="161" idx="3"/>
              <a:endCxn id="166" idx="1"/>
            </p:cNvCxnSpPr>
            <p:nvPr/>
          </p:nvCxnSpPr>
          <p:spPr>
            <a:xfrm flipH="1" rot="10800000">
              <a:off x="4241500" y="20953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23"/>
            <p:cNvCxnSpPr>
              <a:stCxn id="161" idx="3"/>
              <a:endCxn id="168" idx="1"/>
            </p:cNvCxnSpPr>
            <p:nvPr/>
          </p:nvCxnSpPr>
          <p:spPr>
            <a:xfrm flipH="1" rot="10800000">
              <a:off x="4241500" y="2752325"/>
              <a:ext cx="1368600" cy="379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3"/>
            <p:cNvCxnSpPr>
              <a:stCxn id="161" idx="3"/>
              <a:endCxn id="170" idx="1"/>
            </p:cNvCxnSpPr>
            <p:nvPr/>
          </p:nvCxnSpPr>
          <p:spPr>
            <a:xfrm>
              <a:off x="4241500" y="3131825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5" name="Google Shape;175;p23"/>
          <p:cNvGrpSpPr/>
          <p:nvPr/>
        </p:nvGrpSpPr>
        <p:grpSpPr>
          <a:xfrm>
            <a:off x="4241450" y="2095250"/>
            <a:ext cx="1368650" cy="2073150"/>
            <a:chOff x="4241450" y="2095250"/>
            <a:chExt cx="1368650" cy="2073150"/>
          </a:xfrm>
        </p:grpSpPr>
        <p:cxnSp>
          <p:nvCxnSpPr>
            <p:cNvPr id="176" name="Google Shape;176;p23"/>
            <p:cNvCxnSpPr>
              <a:stCxn id="166" idx="1"/>
              <a:endCxn id="161" idx="3"/>
            </p:cNvCxnSpPr>
            <p:nvPr/>
          </p:nvCxnSpPr>
          <p:spPr>
            <a:xfrm flipH="1">
              <a:off x="4241450" y="2095250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Google Shape;177;p23"/>
            <p:cNvCxnSpPr>
              <a:endCxn id="161" idx="3"/>
            </p:cNvCxnSpPr>
            <p:nvPr/>
          </p:nvCxnSpPr>
          <p:spPr>
            <a:xfrm flipH="1">
              <a:off x="4241500" y="2752325"/>
              <a:ext cx="1368600" cy="37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3"/>
            <p:cNvCxnSpPr>
              <a:stCxn id="170" idx="1"/>
              <a:endCxn id="161" idx="3"/>
            </p:cNvCxnSpPr>
            <p:nvPr/>
          </p:nvCxnSpPr>
          <p:spPr>
            <a:xfrm rot="10800000">
              <a:off x="4241450" y="3131900"/>
              <a:ext cx="1368600" cy="1036500"/>
            </a:xfrm>
            <a:prstGeom prst="curvedConnector3">
              <a:avLst>
                <a:gd fmla="val 49998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9" name="Google Shape;179;p23"/>
          <p:cNvSpPr txBox="1"/>
          <p:nvPr>
            <p:ph type="title"/>
          </p:nvPr>
        </p:nvSpPr>
        <p:spPr>
          <a:xfrm>
            <a:off x="713250" y="125600"/>
            <a:ext cx="7717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latin typeface="DM Serif Display"/>
                <a:ea typeface="DM Serif Display"/>
                <a:cs typeface="DM Serif Display"/>
                <a:sym typeface="DM Serif Display"/>
              </a:rPr>
              <a:t>Un architettura per il </a:t>
            </a:r>
            <a:r>
              <a:rPr b="1" lang="en" sz="3000">
                <a:latin typeface="DM Serif Display"/>
                <a:ea typeface="DM Serif Display"/>
                <a:cs typeface="DM Serif Display"/>
                <a:sym typeface="DM Serif Display"/>
              </a:rPr>
              <a:t>calcolo distribuito</a:t>
            </a:r>
            <a:endParaRPr b="1" sz="30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713250" y="743900"/>
            <a:ext cx="7717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Campo dell’informatica che studia i sistemi distribuiti, ovvero sistemi che consistono in numerosi computer che interagiscono tra loro attraverso una rete al fine di raggiungere un obiettivo comune.</a:t>
            </a:r>
            <a:r>
              <a:rPr lang="en" sz="1200"/>
              <a:t>​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2649700" y="2840975"/>
            <a:ext cx="1591800" cy="581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Master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610050" y="1804400"/>
            <a:ext cx="1662600" cy="581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Worker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5610050" y="2461450"/>
            <a:ext cx="1662600" cy="581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Worker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610050" y="3877550"/>
            <a:ext cx="1662600" cy="581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Worker 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250" y="3235500"/>
            <a:ext cx="935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050" y="3943550"/>
            <a:ext cx="20159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050" y="2527450"/>
            <a:ext cx="20159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050" y="1870400"/>
            <a:ext cx="201590" cy="4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634050" y="1510363"/>
            <a:ext cx="36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Esempio modello master/slave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7813" y="2720356"/>
            <a:ext cx="822937" cy="822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3"/>
          <p:cNvGrpSpPr/>
          <p:nvPr/>
        </p:nvGrpSpPr>
        <p:grpSpPr>
          <a:xfrm>
            <a:off x="3801498" y="2873601"/>
            <a:ext cx="373989" cy="517057"/>
            <a:chOff x="1085175" y="3877550"/>
            <a:chExt cx="660525" cy="935850"/>
          </a:xfrm>
        </p:grpSpPr>
        <p:pic>
          <p:nvPicPr>
            <p:cNvPr id="188" name="Google Shape;18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4225" y="3877550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0750" y="3943538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85175" y="3984725"/>
              <a:ext cx="371475" cy="828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Google Shape;19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350" y="2548713"/>
            <a:ext cx="1060200" cy="116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60597"/>
          <a:stretch/>
        </p:blipFill>
        <p:spPr>
          <a:xfrm>
            <a:off x="2667000" y="3379900"/>
            <a:ext cx="3810000" cy="11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type="title"/>
          </p:nvPr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DM Serif Display"/>
                <a:ea typeface="DM Serif Display"/>
                <a:cs typeface="DM Serif Display"/>
                <a:sym typeface="DM Serif Display"/>
              </a:rPr>
              <a:t>Soluzione proposta</a:t>
            </a:r>
            <a:endParaRPr b="1" sz="32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 b="13723" l="0" r="0" t="17900"/>
          <a:stretch/>
        </p:blipFill>
        <p:spPr>
          <a:xfrm>
            <a:off x="1018699" y="3479602"/>
            <a:ext cx="2593325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920" y="1041526"/>
            <a:ext cx="2302180" cy="11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6">
            <a:alphaModFix/>
          </a:blip>
          <a:srcRect b="22762" l="0" r="0" t="25690"/>
          <a:stretch/>
        </p:blipFill>
        <p:spPr>
          <a:xfrm>
            <a:off x="5560100" y="3479602"/>
            <a:ext cx="2840690" cy="93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4"/>
          <p:cNvGrpSpPr/>
          <p:nvPr/>
        </p:nvGrpSpPr>
        <p:grpSpPr>
          <a:xfrm>
            <a:off x="571611" y="2294875"/>
            <a:ext cx="8297040" cy="2463100"/>
            <a:chOff x="571611" y="2294875"/>
            <a:chExt cx="8297040" cy="2463100"/>
          </a:xfrm>
        </p:grpSpPr>
        <p:sp>
          <p:nvSpPr>
            <p:cNvPr id="202" name="Google Shape;202;p24"/>
            <p:cNvSpPr txBox="1"/>
            <p:nvPr/>
          </p:nvSpPr>
          <p:spPr>
            <a:xfrm>
              <a:off x="571611" y="4326875"/>
              <a:ext cx="3487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Scheduling e gestione delle risorse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5092250" y="4326875"/>
              <a:ext cx="377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Gestione dei file in ambiente distribuito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2431825" y="2294875"/>
              <a:ext cx="4280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Elaborazione dei dati in ambiente distribuito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4"/>
          <p:cNvGrpSpPr/>
          <p:nvPr/>
        </p:nvGrpSpPr>
        <p:grpSpPr>
          <a:xfrm>
            <a:off x="2666995" y="1041525"/>
            <a:ext cx="3603128" cy="1198176"/>
            <a:chOff x="2666995" y="1041525"/>
            <a:chExt cx="3603128" cy="1198176"/>
          </a:xfrm>
        </p:grpSpPr>
        <p:pic>
          <p:nvPicPr>
            <p:cNvPr id="206" name="Google Shape;206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0093" y="1041525"/>
              <a:ext cx="710030" cy="119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6995" y="1041526"/>
              <a:ext cx="2302180" cy="1198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5"/>
          <p:cNvCxnSpPr>
            <a:stCxn id="213" idx="6"/>
            <a:endCxn id="214" idx="1"/>
          </p:cNvCxnSpPr>
          <p:nvPr/>
        </p:nvCxnSpPr>
        <p:spPr>
          <a:xfrm flipH="1" rot="10800000">
            <a:off x="1217925" y="2605775"/>
            <a:ext cx="752700" cy="4083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5"/>
          <p:cNvCxnSpPr>
            <a:stCxn id="214" idx="1"/>
            <a:endCxn id="213" idx="6"/>
          </p:cNvCxnSpPr>
          <p:nvPr/>
        </p:nvCxnSpPr>
        <p:spPr>
          <a:xfrm flipH="1">
            <a:off x="1217850" y="2605640"/>
            <a:ext cx="752700" cy="4083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6" name="Google Shape;216;p25"/>
          <p:cNvGrpSpPr/>
          <p:nvPr/>
        </p:nvGrpSpPr>
        <p:grpSpPr>
          <a:xfrm>
            <a:off x="1655125" y="829641"/>
            <a:ext cx="6985725" cy="4045813"/>
            <a:chOff x="1655125" y="829641"/>
            <a:chExt cx="6985725" cy="4045813"/>
          </a:xfrm>
        </p:grpSpPr>
        <p:grpSp>
          <p:nvGrpSpPr>
            <p:cNvPr id="217" name="Google Shape;217;p25"/>
            <p:cNvGrpSpPr/>
            <p:nvPr/>
          </p:nvGrpSpPr>
          <p:grpSpPr>
            <a:xfrm>
              <a:off x="1655125" y="1478613"/>
              <a:ext cx="1470325" cy="2506148"/>
              <a:chOff x="1655125" y="1478613"/>
              <a:chExt cx="1470325" cy="2506148"/>
            </a:xfrm>
          </p:grpSpPr>
          <p:sp>
            <p:nvSpPr>
              <p:cNvPr id="218" name="Google Shape;218;p25"/>
              <p:cNvSpPr/>
              <p:nvPr/>
            </p:nvSpPr>
            <p:spPr>
              <a:xfrm>
                <a:off x="1915550" y="2075261"/>
                <a:ext cx="1209900" cy="1909500"/>
              </a:xfrm>
              <a:prstGeom prst="roundRect">
                <a:avLst>
                  <a:gd fmla="val 16667" name="adj"/>
                </a:avLst>
              </a:prstGeom>
              <a:solidFill>
                <a:srgbClr val="DED59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 txBox="1"/>
              <p:nvPr/>
            </p:nvSpPr>
            <p:spPr>
              <a:xfrm>
                <a:off x="1995775" y="1478613"/>
                <a:ext cx="10998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Nodo Master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20" name="Google Shape;220;p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655125" y="1676688"/>
                <a:ext cx="580980" cy="72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25"/>
            <p:cNvGrpSpPr/>
            <p:nvPr/>
          </p:nvGrpSpPr>
          <p:grpSpPr>
            <a:xfrm>
              <a:off x="4373600" y="829641"/>
              <a:ext cx="4263925" cy="1913638"/>
              <a:chOff x="4373600" y="829641"/>
              <a:chExt cx="4263925" cy="1913638"/>
            </a:xfrm>
          </p:grpSpPr>
          <p:grpSp>
            <p:nvGrpSpPr>
              <p:cNvPr id="222" name="Google Shape;222;p25"/>
              <p:cNvGrpSpPr/>
              <p:nvPr/>
            </p:nvGrpSpPr>
            <p:grpSpPr>
              <a:xfrm>
                <a:off x="4373600" y="829641"/>
                <a:ext cx="3135800" cy="1913638"/>
                <a:chOff x="4373600" y="829641"/>
                <a:chExt cx="3135800" cy="1913638"/>
              </a:xfrm>
            </p:grpSpPr>
            <p:sp>
              <p:nvSpPr>
                <p:cNvPr id="223" name="Google Shape;223;p25"/>
                <p:cNvSpPr/>
                <p:nvPr/>
              </p:nvSpPr>
              <p:spPr>
                <a:xfrm>
                  <a:off x="4373600" y="1193480"/>
                  <a:ext cx="2956800" cy="1549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ED59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24" name="Google Shape;224;p2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984525" y="829641"/>
                  <a:ext cx="524875" cy="72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5" name="Google Shape;225;p25"/>
              <p:cNvSpPr txBox="1"/>
              <p:nvPr/>
            </p:nvSpPr>
            <p:spPr>
              <a:xfrm>
                <a:off x="7537725" y="1623013"/>
                <a:ext cx="10998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Worker 1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6" name="Google Shape;226;p25"/>
            <p:cNvGrpSpPr/>
            <p:nvPr/>
          </p:nvGrpSpPr>
          <p:grpSpPr>
            <a:xfrm>
              <a:off x="4373600" y="2961816"/>
              <a:ext cx="4267250" cy="1913638"/>
              <a:chOff x="4373600" y="2961816"/>
              <a:chExt cx="4267250" cy="1913638"/>
            </a:xfrm>
          </p:grpSpPr>
          <p:grpSp>
            <p:nvGrpSpPr>
              <p:cNvPr id="227" name="Google Shape;227;p25"/>
              <p:cNvGrpSpPr/>
              <p:nvPr/>
            </p:nvGrpSpPr>
            <p:grpSpPr>
              <a:xfrm>
                <a:off x="4373600" y="2961816"/>
                <a:ext cx="3135800" cy="1913638"/>
                <a:chOff x="4373600" y="2961816"/>
                <a:chExt cx="3135800" cy="1913638"/>
              </a:xfrm>
            </p:grpSpPr>
            <p:sp>
              <p:nvSpPr>
                <p:cNvPr id="228" name="Google Shape;228;p25"/>
                <p:cNvSpPr/>
                <p:nvPr/>
              </p:nvSpPr>
              <p:spPr>
                <a:xfrm>
                  <a:off x="4373600" y="3325655"/>
                  <a:ext cx="2956800" cy="1549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ED59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29" name="Google Shape;229;p2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984525" y="2961816"/>
                  <a:ext cx="524875" cy="72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30" name="Google Shape;230;p25"/>
              <p:cNvSpPr txBox="1"/>
              <p:nvPr/>
            </p:nvSpPr>
            <p:spPr>
              <a:xfrm>
                <a:off x="7541050" y="3985388"/>
                <a:ext cx="10998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Worker 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1" name="Google Shape;231;p25"/>
            <p:cNvGrpSpPr/>
            <p:nvPr/>
          </p:nvGrpSpPr>
          <p:grpSpPr>
            <a:xfrm>
              <a:off x="5898895" y="2586680"/>
              <a:ext cx="2256358" cy="650475"/>
              <a:chOff x="5898895" y="2586680"/>
              <a:chExt cx="2256358" cy="650475"/>
            </a:xfrm>
          </p:grpSpPr>
          <p:pic>
            <p:nvPicPr>
              <p:cNvPr id="232" name="Google Shape;232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5898895" y="2825093"/>
                <a:ext cx="85225" cy="40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8019983" y="2586680"/>
                <a:ext cx="135269" cy="650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4" name="Google Shape;234;p25"/>
          <p:cNvSpPr txBox="1"/>
          <p:nvPr>
            <p:ph type="title"/>
          </p:nvPr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200">
                <a:latin typeface="DM Serif Display"/>
                <a:ea typeface="DM Serif Display"/>
                <a:cs typeface="DM Serif Display"/>
                <a:sym typeface="DM Serif Display"/>
              </a:rPr>
              <a:t>Calcolo distribuito con Spark e Hadoop</a:t>
            </a:r>
            <a:endParaRPr b="1" sz="32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-100" y="4938075"/>
            <a:ext cx="9144000" cy="20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-100" y="4938075"/>
            <a:ext cx="9144000" cy="20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4522600" y="1278403"/>
            <a:ext cx="1099800" cy="332400"/>
            <a:chOff x="433488" y="3746040"/>
            <a:chExt cx="1099800" cy="332400"/>
          </a:xfrm>
        </p:grpSpPr>
        <p:sp>
          <p:nvSpPr>
            <p:cNvPr id="238" name="Google Shape;238;p25"/>
            <p:cNvSpPr/>
            <p:nvPr/>
          </p:nvSpPr>
          <p:spPr>
            <a:xfrm>
              <a:off x="433488" y="3746040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25"/>
            <p:cNvPicPr preferRelativeResize="0"/>
            <p:nvPr/>
          </p:nvPicPr>
          <p:blipFill rotWithShape="1">
            <a:blip r:embed="rId5">
              <a:alphaModFix/>
            </a:blip>
            <a:srcRect b="35908" l="19994" r="24248" t="25600"/>
            <a:stretch/>
          </p:blipFill>
          <p:spPr>
            <a:xfrm>
              <a:off x="555723" y="3773610"/>
              <a:ext cx="855275" cy="2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25"/>
          <p:cNvGrpSpPr/>
          <p:nvPr/>
        </p:nvGrpSpPr>
        <p:grpSpPr>
          <a:xfrm>
            <a:off x="1970538" y="3202778"/>
            <a:ext cx="1099800" cy="332400"/>
            <a:chOff x="433438" y="3177565"/>
            <a:chExt cx="1099800" cy="332400"/>
          </a:xfrm>
        </p:grpSpPr>
        <p:sp>
          <p:nvSpPr>
            <p:cNvPr id="241" name="Google Shape;241;p25"/>
            <p:cNvSpPr/>
            <p:nvPr/>
          </p:nvSpPr>
          <p:spPr>
            <a:xfrm>
              <a:off x="433438" y="3177565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2" name="Google Shape;242;p25"/>
            <p:cNvPicPr preferRelativeResize="0"/>
            <p:nvPr/>
          </p:nvPicPr>
          <p:blipFill rotWithShape="1">
            <a:blip r:embed="rId5">
              <a:alphaModFix/>
            </a:blip>
            <a:srcRect b="35908" l="19994" r="24248" t="25600"/>
            <a:stretch/>
          </p:blipFill>
          <p:spPr>
            <a:xfrm>
              <a:off x="555723" y="3205135"/>
              <a:ext cx="855275" cy="2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25"/>
          <p:cNvGrpSpPr/>
          <p:nvPr/>
        </p:nvGrpSpPr>
        <p:grpSpPr>
          <a:xfrm>
            <a:off x="4523450" y="3400203"/>
            <a:ext cx="1099800" cy="332400"/>
            <a:chOff x="433488" y="3746040"/>
            <a:chExt cx="1099800" cy="332400"/>
          </a:xfrm>
        </p:grpSpPr>
        <p:sp>
          <p:nvSpPr>
            <p:cNvPr id="244" name="Google Shape;244;p25"/>
            <p:cNvSpPr/>
            <p:nvPr/>
          </p:nvSpPr>
          <p:spPr>
            <a:xfrm>
              <a:off x="433488" y="3746040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5" name="Google Shape;245;p25"/>
            <p:cNvPicPr preferRelativeResize="0"/>
            <p:nvPr/>
          </p:nvPicPr>
          <p:blipFill rotWithShape="1">
            <a:blip r:embed="rId5">
              <a:alphaModFix/>
            </a:blip>
            <a:srcRect b="35908" l="19994" r="24248" t="25600"/>
            <a:stretch/>
          </p:blipFill>
          <p:spPr>
            <a:xfrm>
              <a:off x="555723" y="3773610"/>
              <a:ext cx="855275" cy="27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6" name="Google Shape;2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7449" y="3365488"/>
            <a:ext cx="740150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124" y="1431700"/>
            <a:ext cx="740150" cy="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9974" y="3553500"/>
            <a:ext cx="740150" cy="50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5"/>
          <p:cNvGrpSpPr/>
          <p:nvPr/>
        </p:nvGrpSpPr>
        <p:grpSpPr>
          <a:xfrm>
            <a:off x="4524250" y="1702265"/>
            <a:ext cx="1099800" cy="332409"/>
            <a:chOff x="110863" y="4240728"/>
            <a:chExt cx="1099800" cy="332409"/>
          </a:xfrm>
        </p:grpSpPr>
        <p:sp>
          <p:nvSpPr>
            <p:cNvPr id="250" name="Google Shape;250;p25"/>
            <p:cNvSpPr/>
            <p:nvPr/>
          </p:nvSpPr>
          <p:spPr>
            <a:xfrm>
              <a:off x="110863" y="4240728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1" name="Google Shape;251;p25"/>
            <p:cNvPicPr preferRelativeResize="0"/>
            <p:nvPr/>
          </p:nvPicPr>
          <p:blipFill rotWithShape="1">
            <a:blip r:embed="rId7">
              <a:alphaModFix/>
            </a:blip>
            <a:srcRect b="12052" l="0" r="0" t="12900"/>
            <a:stretch/>
          </p:blipFill>
          <p:spPr>
            <a:xfrm>
              <a:off x="243288" y="4244412"/>
              <a:ext cx="834974" cy="32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5"/>
          <p:cNvGrpSpPr/>
          <p:nvPr/>
        </p:nvGrpSpPr>
        <p:grpSpPr>
          <a:xfrm>
            <a:off x="1970550" y="2439440"/>
            <a:ext cx="1099800" cy="332400"/>
            <a:chOff x="110813" y="3511890"/>
            <a:chExt cx="1099800" cy="332400"/>
          </a:xfrm>
        </p:grpSpPr>
        <p:sp>
          <p:nvSpPr>
            <p:cNvPr id="214" name="Google Shape;214;p25"/>
            <p:cNvSpPr/>
            <p:nvPr/>
          </p:nvSpPr>
          <p:spPr>
            <a:xfrm>
              <a:off x="110813" y="3511890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25"/>
            <p:cNvPicPr preferRelativeResize="0"/>
            <p:nvPr/>
          </p:nvPicPr>
          <p:blipFill rotWithShape="1">
            <a:blip r:embed="rId7">
              <a:alphaModFix/>
            </a:blip>
            <a:srcRect b="12054" l="0" r="0" t="14350"/>
            <a:stretch/>
          </p:blipFill>
          <p:spPr>
            <a:xfrm>
              <a:off x="268475" y="3516913"/>
              <a:ext cx="834974" cy="322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5"/>
          <p:cNvGrpSpPr/>
          <p:nvPr/>
        </p:nvGrpSpPr>
        <p:grpSpPr>
          <a:xfrm>
            <a:off x="4525100" y="3824065"/>
            <a:ext cx="1099800" cy="332410"/>
            <a:chOff x="110863" y="4240728"/>
            <a:chExt cx="1099800" cy="332410"/>
          </a:xfrm>
        </p:grpSpPr>
        <p:sp>
          <p:nvSpPr>
            <p:cNvPr id="255" name="Google Shape;255;p25"/>
            <p:cNvSpPr/>
            <p:nvPr/>
          </p:nvSpPr>
          <p:spPr>
            <a:xfrm>
              <a:off x="110863" y="4240728"/>
              <a:ext cx="1099800" cy="332400"/>
            </a:xfrm>
            <a:prstGeom prst="rect">
              <a:avLst/>
            </a:prstGeom>
            <a:solidFill>
              <a:srgbClr val="C96A7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25"/>
            <p:cNvPicPr preferRelativeResize="0"/>
            <p:nvPr/>
          </p:nvPicPr>
          <p:blipFill rotWithShape="1">
            <a:blip r:embed="rId7">
              <a:alphaModFix/>
            </a:blip>
            <a:srcRect b="12061" l="0" r="0" t="13483"/>
            <a:stretch/>
          </p:blipFill>
          <p:spPr>
            <a:xfrm>
              <a:off x="243288" y="4246987"/>
              <a:ext cx="834974" cy="326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25"/>
          <p:cNvGrpSpPr/>
          <p:nvPr/>
        </p:nvGrpSpPr>
        <p:grpSpPr>
          <a:xfrm>
            <a:off x="4522562" y="2126113"/>
            <a:ext cx="1099832" cy="562800"/>
            <a:chOff x="1556512" y="1871200"/>
            <a:chExt cx="1099832" cy="562800"/>
          </a:xfrm>
        </p:grpSpPr>
        <p:grpSp>
          <p:nvGrpSpPr>
            <p:cNvPr id="258" name="Google Shape;258;p25"/>
            <p:cNvGrpSpPr/>
            <p:nvPr/>
          </p:nvGrpSpPr>
          <p:grpSpPr>
            <a:xfrm>
              <a:off x="1556512" y="1871200"/>
              <a:ext cx="1099832" cy="562800"/>
              <a:chOff x="401125" y="2393850"/>
              <a:chExt cx="951000" cy="562800"/>
            </a:xfrm>
          </p:grpSpPr>
          <p:sp>
            <p:nvSpPr>
              <p:cNvPr id="259" name="Google Shape;259;p25"/>
              <p:cNvSpPr/>
              <p:nvPr/>
            </p:nvSpPr>
            <p:spPr>
              <a:xfrm>
                <a:off x="401125" y="2393850"/>
                <a:ext cx="951000" cy="562800"/>
              </a:xfrm>
              <a:prstGeom prst="rect">
                <a:avLst/>
              </a:prstGeom>
              <a:solidFill>
                <a:srgbClr val="C96A7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0" name="Google Shape;260;p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28973" y="2460300"/>
                <a:ext cx="254750" cy="429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1" name="Google Shape;261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98050" y="1986400"/>
              <a:ext cx="638681" cy="33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25"/>
          <p:cNvGrpSpPr/>
          <p:nvPr/>
        </p:nvGrpSpPr>
        <p:grpSpPr>
          <a:xfrm>
            <a:off x="4523412" y="4247913"/>
            <a:ext cx="1099832" cy="562800"/>
            <a:chOff x="1556512" y="1871200"/>
            <a:chExt cx="1099832" cy="562800"/>
          </a:xfrm>
        </p:grpSpPr>
        <p:grpSp>
          <p:nvGrpSpPr>
            <p:cNvPr id="263" name="Google Shape;263;p25"/>
            <p:cNvGrpSpPr/>
            <p:nvPr/>
          </p:nvGrpSpPr>
          <p:grpSpPr>
            <a:xfrm>
              <a:off x="1556512" y="1871200"/>
              <a:ext cx="1099832" cy="562800"/>
              <a:chOff x="401125" y="2393850"/>
              <a:chExt cx="951000" cy="562800"/>
            </a:xfrm>
          </p:grpSpPr>
          <p:sp>
            <p:nvSpPr>
              <p:cNvPr id="264" name="Google Shape;264;p25"/>
              <p:cNvSpPr/>
              <p:nvPr/>
            </p:nvSpPr>
            <p:spPr>
              <a:xfrm>
                <a:off x="401125" y="2393850"/>
                <a:ext cx="951000" cy="562800"/>
              </a:xfrm>
              <a:prstGeom prst="rect">
                <a:avLst/>
              </a:prstGeom>
              <a:solidFill>
                <a:srgbClr val="C96A7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5" name="Google Shape;265;p2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28973" y="2460300"/>
                <a:ext cx="254750" cy="429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6" name="Google Shape;266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98050" y="1986400"/>
              <a:ext cx="638681" cy="33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8725" y="1478625"/>
            <a:ext cx="894950" cy="8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8725" y="3600425"/>
            <a:ext cx="894950" cy="89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5"/>
          <p:cNvCxnSpPr>
            <a:stCxn id="214" idx="3"/>
            <a:endCxn id="250" idx="1"/>
          </p:cNvCxnSpPr>
          <p:nvPr/>
        </p:nvCxnSpPr>
        <p:spPr>
          <a:xfrm flipH="1" rot="10800000">
            <a:off x="3070350" y="1868540"/>
            <a:ext cx="1453800" cy="7371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>
            <a:stCxn id="214" idx="3"/>
            <a:endCxn id="255" idx="1"/>
          </p:cNvCxnSpPr>
          <p:nvPr/>
        </p:nvCxnSpPr>
        <p:spPr>
          <a:xfrm>
            <a:off x="3070350" y="2605640"/>
            <a:ext cx="1454700" cy="13845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>
            <a:stCxn id="250" idx="3"/>
            <a:endCxn id="259" idx="3"/>
          </p:cNvCxnSpPr>
          <p:nvPr/>
        </p:nvCxnSpPr>
        <p:spPr>
          <a:xfrm flipH="1">
            <a:off x="5622250" y="1868465"/>
            <a:ext cx="1800" cy="539100"/>
          </a:xfrm>
          <a:prstGeom prst="curvedConnector3">
            <a:avLst>
              <a:gd fmla="val -1322916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>
            <a:stCxn id="255" idx="3"/>
            <a:endCxn id="264" idx="3"/>
          </p:cNvCxnSpPr>
          <p:nvPr/>
        </p:nvCxnSpPr>
        <p:spPr>
          <a:xfrm flipH="1">
            <a:off x="5623100" y="3990265"/>
            <a:ext cx="1800" cy="539100"/>
          </a:xfrm>
          <a:prstGeom prst="curvedConnector3">
            <a:avLst>
              <a:gd fmla="val -1322916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3070338" y="1444478"/>
            <a:ext cx="1453200" cy="2121900"/>
            <a:chOff x="3070338" y="1444478"/>
            <a:chExt cx="1453200" cy="2121900"/>
          </a:xfrm>
        </p:grpSpPr>
        <p:cxnSp>
          <p:nvCxnSpPr>
            <p:cNvPr id="274" name="Google Shape;274;p25"/>
            <p:cNvCxnSpPr>
              <a:stCxn id="241" idx="3"/>
              <a:endCxn id="244" idx="1"/>
            </p:cNvCxnSpPr>
            <p:nvPr/>
          </p:nvCxnSpPr>
          <p:spPr>
            <a:xfrm>
              <a:off x="3070338" y="3368978"/>
              <a:ext cx="1453200" cy="197400"/>
            </a:xfrm>
            <a:prstGeom prst="curvedConnector3">
              <a:avLst>
                <a:gd fmla="val 49997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25"/>
            <p:cNvCxnSpPr>
              <a:stCxn id="241" idx="3"/>
              <a:endCxn id="238" idx="1"/>
            </p:cNvCxnSpPr>
            <p:nvPr/>
          </p:nvCxnSpPr>
          <p:spPr>
            <a:xfrm flipH="1" rot="10800000">
              <a:off x="3070338" y="1444478"/>
              <a:ext cx="1452300" cy="1924500"/>
            </a:xfrm>
            <a:prstGeom prst="curvedConnector3">
              <a:avLst>
                <a:gd fmla="val 49999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6" name="Google Shape;276;p25"/>
          <p:cNvCxnSpPr>
            <a:stCxn id="244" idx="3"/>
            <a:endCxn id="264" idx="3"/>
          </p:cNvCxnSpPr>
          <p:nvPr/>
        </p:nvCxnSpPr>
        <p:spPr>
          <a:xfrm>
            <a:off x="5623250" y="3566403"/>
            <a:ext cx="600" cy="963000"/>
          </a:xfrm>
          <a:prstGeom prst="curvedConnector3">
            <a:avLst>
              <a:gd fmla="val 6130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77" name="Google Shape;27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424" y="3913250"/>
            <a:ext cx="390975" cy="26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5"/>
          <p:cNvCxnSpPr>
            <a:stCxn id="238" idx="3"/>
            <a:endCxn id="259" idx="3"/>
          </p:cNvCxnSpPr>
          <p:nvPr/>
        </p:nvCxnSpPr>
        <p:spPr>
          <a:xfrm>
            <a:off x="5622400" y="1444603"/>
            <a:ext cx="600" cy="963000"/>
          </a:xfrm>
          <a:prstGeom prst="curvedConnector3">
            <a:avLst>
              <a:gd fmla="val 625208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79" name="Google Shape;2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424" y="1791450"/>
            <a:ext cx="390975" cy="26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5"/>
          <p:cNvGrpSpPr/>
          <p:nvPr/>
        </p:nvGrpSpPr>
        <p:grpSpPr>
          <a:xfrm>
            <a:off x="3070350" y="2048386"/>
            <a:ext cx="1452000" cy="557254"/>
            <a:chOff x="3070350" y="2048386"/>
            <a:chExt cx="1452000" cy="557254"/>
          </a:xfrm>
        </p:grpSpPr>
        <p:cxnSp>
          <p:nvCxnSpPr>
            <p:cNvPr id="281" name="Google Shape;281;p25"/>
            <p:cNvCxnSpPr>
              <a:endCxn id="214" idx="3"/>
            </p:cNvCxnSpPr>
            <p:nvPr/>
          </p:nvCxnSpPr>
          <p:spPr>
            <a:xfrm flipH="1">
              <a:off x="3070350" y="2407340"/>
              <a:ext cx="1452000" cy="198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82" name="Google Shape;282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97575" y="2048386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25"/>
          <p:cNvGrpSpPr/>
          <p:nvPr/>
        </p:nvGrpSpPr>
        <p:grpSpPr>
          <a:xfrm>
            <a:off x="3070212" y="2605713"/>
            <a:ext cx="1453200" cy="1923600"/>
            <a:chOff x="3070212" y="2605713"/>
            <a:chExt cx="1453200" cy="1923600"/>
          </a:xfrm>
        </p:grpSpPr>
        <p:cxnSp>
          <p:nvCxnSpPr>
            <p:cNvPr id="284" name="Google Shape;284;p25"/>
            <p:cNvCxnSpPr>
              <a:stCxn id="264" idx="1"/>
              <a:endCxn id="214" idx="3"/>
            </p:cNvCxnSpPr>
            <p:nvPr/>
          </p:nvCxnSpPr>
          <p:spPr>
            <a:xfrm rot="10800000">
              <a:off x="3070212" y="2605713"/>
              <a:ext cx="1453200" cy="1923600"/>
            </a:xfrm>
            <a:prstGeom prst="curvedConnector3">
              <a:avLst>
                <a:gd fmla="val 4140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5" name="Google Shape;285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52750" y="3015661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25"/>
          <p:cNvSpPr/>
          <p:nvPr/>
        </p:nvSpPr>
        <p:spPr>
          <a:xfrm>
            <a:off x="279825" y="2825375"/>
            <a:ext cx="938100" cy="377400"/>
          </a:xfrm>
          <a:prstGeom prst="ellipse">
            <a:avLst/>
          </a:prstGeom>
          <a:solidFill>
            <a:srgbClr val="62A0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300125" y="2284083"/>
            <a:ext cx="475975" cy="654092"/>
            <a:chOff x="1300125" y="2284083"/>
            <a:chExt cx="475975" cy="654092"/>
          </a:xfrm>
        </p:grpSpPr>
        <p:pic>
          <p:nvPicPr>
            <p:cNvPr id="287" name="Google Shape;287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300125" y="2605775"/>
              <a:ext cx="212625" cy="33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13">
              <a:alphaModFix/>
            </a:blip>
            <a:srcRect b="12412" l="0" r="0" t="14997"/>
            <a:stretch/>
          </p:blipFill>
          <p:spPr>
            <a:xfrm>
              <a:off x="1512750" y="2284083"/>
              <a:ext cx="263350" cy="4426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25"/>
          <p:cNvGrpSpPr/>
          <p:nvPr/>
        </p:nvGrpSpPr>
        <p:grpSpPr>
          <a:xfrm>
            <a:off x="1247050" y="2363123"/>
            <a:ext cx="378950" cy="485049"/>
            <a:chOff x="674700" y="3600423"/>
            <a:chExt cx="378950" cy="485049"/>
          </a:xfrm>
        </p:grpSpPr>
        <p:pic>
          <p:nvPicPr>
            <p:cNvPr id="290" name="Google Shape;290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90300" y="3600423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2475" y="3655486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74700" y="3708036"/>
              <a:ext cx="263350" cy="3774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/>
          <p:nvPr/>
        </p:nvSpPr>
        <p:spPr>
          <a:xfrm>
            <a:off x="4836711" y="3459175"/>
            <a:ext cx="1083348" cy="400194"/>
          </a:xfrm>
          <a:prstGeom prst="flowChartTerminator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graphicFrame>
        <p:nvGraphicFramePr>
          <p:cNvPr id="298" name="Google Shape;298;p26"/>
          <p:cNvGraphicFramePr/>
          <p:nvPr/>
        </p:nvGraphicFramePr>
        <p:xfrm>
          <a:off x="4634025" y="26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{434A26D6-927C-4739-B838-3F91B2AEF2A6}</a:tableStyleId>
              </a:tblPr>
              <a:tblGrid>
                <a:gridCol w="1493175"/>
                <a:gridCol w="1378075"/>
                <a:gridCol w="1406875"/>
              </a:tblGrid>
              <a:tr h="75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# Esempi: 750.000</a:t>
                      </a:r>
                      <a:endParaRPr sz="1800">
                        <a:solidFill>
                          <a:srgbClr val="313445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313445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</a:t>
                      </a:r>
                      <a:endParaRPr b="1" sz="1800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313445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esecutore</a:t>
                      </a:r>
                      <a:endParaRPr sz="1800" u="none" cap="none" strike="noStrike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2</a:t>
                      </a:r>
                      <a:endParaRPr b="1" sz="18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esecutori</a:t>
                      </a:r>
                      <a:endParaRPr sz="1800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BERT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1344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8h 6min 03s</a:t>
                      </a:r>
                      <a:endParaRPr sz="1600" u="none" cap="none" strike="noStrike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26"/>
          <p:cNvSpPr txBox="1"/>
          <p:nvPr/>
        </p:nvSpPr>
        <p:spPr>
          <a:xfrm>
            <a:off x="7539200" y="3536125"/>
            <a:ext cx="1322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4h 6min 05s</a:t>
            </a:r>
            <a:endParaRPr b="1" sz="18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617962" y="3693988"/>
            <a:ext cx="1635066" cy="575424"/>
          </a:xfrm>
          <a:prstGeom prst="flowChartTerminator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617962" y="3035100"/>
            <a:ext cx="1635066" cy="575424"/>
          </a:xfrm>
          <a:prstGeom prst="flowChartTerminator">
            <a:avLst/>
          </a:prstGeom>
          <a:solidFill>
            <a:srgbClr val="B04C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p26"/>
          <p:cNvGraphicFramePr/>
          <p:nvPr/>
        </p:nvGraphicFramePr>
        <p:xfrm>
          <a:off x="617951" y="223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{434A26D6-927C-4739-B838-3F91B2AEF2A6}</a:tableStyleId>
              </a:tblPr>
              <a:tblGrid>
                <a:gridCol w="1635075"/>
                <a:gridCol w="1162500"/>
              </a:tblGrid>
              <a:tr h="75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Task</a:t>
                      </a:r>
                      <a:endParaRPr sz="1800" u="none" cap="none" strike="noStrike">
                        <a:solidFill>
                          <a:srgbClr val="313445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246875" marB="91425" marR="91425" marL="91425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313445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Risultato</a:t>
                      </a:r>
                      <a:endParaRPr sz="1800" u="none" cap="none" strike="noStrike">
                        <a:solidFill>
                          <a:srgbClr val="313445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 Classification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1344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89%</a:t>
                      </a:r>
                      <a:endParaRPr sz="1600" u="none" cap="none" strike="noStrike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Named Entity Recognition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31344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87%</a:t>
                      </a:r>
                      <a:endParaRPr sz="1600" u="none" cap="none" strike="noStrike">
                        <a:solidFill>
                          <a:srgbClr val="31344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26"/>
          <p:cNvSpPr txBox="1"/>
          <p:nvPr>
            <p:ph type="title"/>
          </p:nvPr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DM Serif Display"/>
                <a:ea typeface="DM Serif Display"/>
                <a:cs typeface="DM Serif Display"/>
                <a:sym typeface="DM Serif Display"/>
              </a:rPr>
              <a:t>Risultati ottenuti</a:t>
            </a:r>
            <a:endParaRPr b="1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09950" y="1014900"/>
            <a:ext cx="832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Per la risoluzione dei task sono stati utilizzati diversi modelli, tra cui: BERT, Universal Sentence Encoder e GloVE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17950" y="1771113"/>
            <a:ext cx="332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Risultati in termini di a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ccuratezza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5273100" y="1756725"/>
            <a:ext cx="31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Risultati in termini di scalabilità</a:t>
            </a:r>
            <a:r>
              <a:rPr b="1" baseline="30000" lang="en" sz="1600">
                <a:latin typeface="Roboto"/>
                <a:ea typeface="Roboto"/>
                <a:cs typeface="Roboto"/>
                <a:sym typeface="Roboto"/>
              </a:rPr>
              <a:t>*</a:t>
            </a:r>
            <a:endParaRPr b="1" baseline="30000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5707125" y="4989600"/>
            <a:ext cx="3447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*Valutazione effettuata soltanto sul task di text classification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713250" y="216725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latin typeface="DM Serif Display"/>
                <a:ea typeface="DM Serif Display"/>
                <a:cs typeface="DM Serif Display"/>
                <a:sym typeface="DM Serif Display"/>
              </a:rPr>
              <a:t>Conclusioni</a:t>
            </a:r>
            <a:endParaRPr b="1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1275713" y="1810650"/>
            <a:ext cx="1693500" cy="269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3725238" y="1810650"/>
            <a:ext cx="1693500" cy="269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6125563" y="1810650"/>
            <a:ext cx="1693500" cy="269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 txBox="1"/>
          <p:nvPr>
            <p:ph idx="1" type="subTitle"/>
          </p:nvPr>
        </p:nvSpPr>
        <p:spPr>
          <a:xfrm>
            <a:off x="1275725" y="1895200"/>
            <a:ext cx="1742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Ottimi risultati: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tempi di esecuzione diminuiscono linearmente rispetto al numero di esecutori</a:t>
            </a:r>
            <a:endParaRPr sz="1200"/>
          </a:p>
        </p:txBody>
      </p:sp>
      <p:sp>
        <p:nvSpPr>
          <p:cNvPr id="317" name="Google Shape;317;p27"/>
          <p:cNvSpPr txBox="1"/>
          <p:nvPr>
            <p:ph idx="4294967295" type="subTitle"/>
          </p:nvPr>
        </p:nvSpPr>
        <p:spPr>
          <a:xfrm>
            <a:off x="1170413" y="125465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800"/>
              <a:t>Scalabilità</a:t>
            </a:r>
            <a:endParaRPr b="1" sz="1800"/>
          </a:p>
        </p:txBody>
      </p:sp>
      <p:sp>
        <p:nvSpPr>
          <p:cNvPr id="318" name="Google Shape;318;p27"/>
          <p:cNvSpPr txBox="1"/>
          <p:nvPr>
            <p:ph idx="4294967295" type="subTitle"/>
          </p:nvPr>
        </p:nvSpPr>
        <p:spPr>
          <a:xfrm>
            <a:off x="3595338" y="12547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800"/>
              <a:t>Accuratezza</a:t>
            </a:r>
            <a:endParaRPr b="1" sz="1800"/>
          </a:p>
        </p:txBody>
      </p:sp>
      <p:sp>
        <p:nvSpPr>
          <p:cNvPr id="319" name="Google Shape;319;p27"/>
          <p:cNvSpPr txBox="1"/>
          <p:nvPr>
            <p:ph idx="4294967295" type="subTitle"/>
          </p:nvPr>
        </p:nvSpPr>
        <p:spPr>
          <a:xfrm>
            <a:off x="3700650" y="1895200"/>
            <a:ext cx="1742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Notevoli risultati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Strumenti e modelli allo stato dell’arte facilmente implementabili </a:t>
            </a:r>
            <a:endParaRPr sz="1200"/>
          </a:p>
        </p:txBody>
      </p:sp>
      <p:sp>
        <p:nvSpPr>
          <p:cNvPr id="320" name="Google Shape;320;p27"/>
          <p:cNvSpPr txBox="1"/>
          <p:nvPr>
            <p:ph idx="4294967295" type="subTitle"/>
          </p:nvPr>
        </p:nvSpPr>
        <p:spPr>
          <a:xfrm>
            <a:off x="6125575" y="1895200"/>
            <a:ext cx="17427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Approfondire le opzioni fornite dal framework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Sperimentazione su sistemi formati da un numero maggiore di worker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Utilizzo di modelli diversi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Sperimentazione su dati eterogenei</a:t>
            </a:r>
            <a:endParaRPr sz="1200"/>
          </a:p>
        </p:txBody>
      </p:sp>
      <p:sp>
        <p:nvSpPr>
          <p:cNvPr id="321" name="Google Shape;321;p27"/>
          <p:cNvSpPr txBox="1"/>
          <p:nvPr>
            <p:ph idx="4294967295" type="subTitle"/>
          </p:nvPr>
        </p:nvSpPr>
        <p:spPr>
          <a:xfrm>
            <a:off x="6020263" y="1254700"/>
            <a:ext cx="1953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800"/>
              <a:t>Prospettive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/>
          <p:nvPr/>
        </p:nvSpPr>
        <p:spPr>
          <a:xfrm>
            <a:off x="2871713" y="2747000"/>
            <a:ext cx="3400500" cy="614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 txBox="1"/>
          <p:nvPr>
            <p:ph type="title"/>
          </p:nvPr>
        </p:nvSpPr>
        <p:spPr>
          <a:xfrm>
            <a:off x="2334300" y="1716625"/>
            <a:ext cx="4475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latin typeface="DM Serif Display"/>
                <a:ea typeface="DM Serif Display"/>
                <a:cs typeface="DM Serif Display"/>
                <a:sym typeface="DM Serif Display"/>
              </a:rPr>
              <a:t>Grazie!</a:t>
            </a:r>
            <a:endParaRPr b="1" sz="60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28" name="Google Shape;328;p28"/>
          <p:cNvSpPr txBox="1"/>
          <p:nvPr>
            <p:ph idx="4294967295" type="subTitle"/>
          </p:nvPr>
        </p:nvSpPr>
        <p:spPr>
          <a:xfrm>
            <a:off x="2945550" y="2684375"/>
            <a:ext cx="325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Ci sono domande</a:t>
            </a:r>
            <a:r>
              <a:rPr lang="en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