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Arial Narr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JS6W55vzysJhYQ/OI+6S81e8U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19AF0F-ACB6-47CE-86C3-E0A7893986FA}">
  <a:tblStyle styleId="{1E19AF0F-ACB6-47CE-86C3-E0A7893986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bold.fntdata"/><Relationship Id="rId25" Type="http://schemas.openxmlformats.org/officeDocument/2006/relationships/font" Target="fonts/ArialNarrow-regular.fntdata"/><Relationship Id="rId28" Type="http://schemas.openxmlformats.org/officeDocument/2006/relationships/font" Target="fonts/ArialNarrow-boldItalic.fntdata"/><Relationship Id="rId27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19.png"/><Relationship Id="rId5" Type="http://schemas.openxmlformats.org/officeDocument/2006/relationships/image" Target="../media/image36.png"/><Relationship Id="rId6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152938" y="1927396"/>
            <a:ext cx="983311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cap="small">
                <a:latin typeface="Calibri"/>
                <a:ea typeface="Calibri"/>
                <a:cs typeface="Calibri"/>
                <a:sym typeface="Calibri"/>
              </a:rPr>
              <a:t>Analisi dei dati relativi al popolo francese per lo studio delle ultime proteste.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391477" y="4701353"/>
            <a:ext cx="42274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Studenti: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CHIARA CAPORALE 67463</a:t>
            </a:r>
            <a:br>
              <a:rPr lang="it-IT" sz="16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-IT" sz="16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MANUELE CAPECE 67468</a:t>
            </a:r>
            <a:br>
              <a:rPr lang="it-IT" sz="16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-IT" sz="16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GIANFRANCO MANFREDA 68856</a:t>
            </a:r>
            <a:br>
              <a:rPr lang="it-IT" sz="16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GIANFRANCO CANORA 66543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7629317" y="4701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{1E19AF0F-ACB6-47CE-86C3-E0A7893986FA}</a:tableStyleId>
              </a:tblPr>
              <a:tblGrid>
                <a:gridCol w="2790825"/>
              </a:tblGrid>
              <a:tr h="18303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Docente: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Prof. </a:t>
                      </a:r>
                      <a:r>
                        <a:rPr b="0" i="0" lang="it-IT" sz="1600" u="none" cap="small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CARLO SARTIANI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403" y="169380"/>
            <a:ext cx="1482380" cy="14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717774" y="1356373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PROGETTO DI BIG DATA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022573" y="6254723"/>
            <a:ext cx="4134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 ACCADEMICO 2022-2023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851452" y="1128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VACCINI COVID vs PARTITI</a:t>
            </a:r>
            <a:endParaRPr/>
          </a:p>
        </p:txBody>
      </p:sp>
      <p:pic>
        <p:nvPicPr>
          <p:cNvPr id="164" name="Google Shape;16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832" y="1279871"/>
            <a:ext cx="2875722" cy="244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0312" y="1279871"/>
            <a:ext cx="2924589" cy="244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 rotWithShape="1">
          <a:blip r:embed="rId5">
            <a:alphaModFix/>
          </a:blip>
          <a:srcRect b="0" l="931" r="0" t="4060"/>
          <a:stretch/>
        </p:blipFill>
        <p:spPr>
          <a:xfrm>
            <a:off x="2417832" y="4082648"/>
            <a:ext cx="2876371" cy="249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0312" y="4082649"/>
            <a:ext cx="3047393" cy="249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745435" y="196694"/>
            <a:ext cx="10515600" cy="8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/>
              <a:buNone/>
            </a:pPr>
            <a:r>
              <a:rPr lang="it-IT" sz="3200">
                <a:latin typeface="Arial Narrow"/>
                <a:ea typeface="Arial Narrow"/>
                <a:cs typeface="Arial Narrow"/>
                <a:sym typeface="Arial Narrow"/>
              </a:rPr>
              <a:t>VACCINI COVID vs REDDITO PRO CAPITE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2398644" y="3648604"/>
            <a:ext cx="81235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VACCINI COVID vs TASSO DI DISOCCUPAZIONE</a:t>
            </a:r>
            <a:endParaRPr sz="3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196" y="1077273"/>
            <a:ext cx="2906078" cy="227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466" y="4381056"/>
            <a:ext cx="2918763" cy="2324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838198" y="418133"/>
            <a:ext cx="10515600" cy="69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INFLAZIONE</a:t>
            </a:r>
            <a:br>
              <a:rPr lang="it-IT">
                <a:latin typeface="Arial Narrow"/>
                <a:ea typeface="Arial Narrow"/>
                <a:cs typeface="Arial Narrow"/>
                <a:sym typeface="Arial Narrow"/>
              </a:rPr>
            </a:b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81" name="Google Shape;18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597" l="0" r="0" t="0"/>
          <a:stretch/>
        </p:blipFill>
        <p:spPr>
          <a:xfrm>
            <a:off x="2333462" y="1531662"/>
            <a:ext cx="7525071" cy="472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107312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Narrow"/>
              <a:buNone/>
            </a:pPr>
            <a:r>
              <a:rPr lang="it-IT" sz="4000">
                <a:latin typeface="Arial Narrow"/>
                <a:ea typeface="Arial Narrow"/>
                <a:cs typeface="Arial Narrow"/>
                <a:sym typeface="Arial Narrow"/>
              </a:rPr>
              <a:t>TASSO DI ISTRUZIONE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87" name="Google Shape;18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957" y="4368652"/>
            <a:ext cx="3072069" cy="228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504" y="1048192"/>
            <a:ext cx="2730380" cy="206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129" y="3194947"/>
            <a:ext cx="2830876" cy="2158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6238459" y="1568973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Tasso di poca istruzione e % voti Macron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6238459" y="3433960"/>
            <a:ext cx="5499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Tasso di poca istruzione e % voti Mélenchon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1169504" y="5808649"/>
            <a:ext cx="5522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Copertura vaccinale completa e tasso di poca istruzione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1073426" y="0"/>
            <a:ext cx="10280374" cy="1123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Narrow"/>
              <a:buNone/>
            </a:pPr>
            <a:r>
              <a:rPr lang="it-IT" sz="4000">
                <a:latin typeface="Arial Narrow"/>
                <a:ea typeface="Arial Narrow"/>
                <a:cs typeface="Arial Narrow"/>
                <a:sym typeface="Arial Narrow"/>
              </a:rPr>
              <a:t>ANDAMENTO DEI PREZZI DEL CARBURANTE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98" name="Google Shape;19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17" y="1015809"/>
            <a:ext cx="3242491" cy="2444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1690" y="1123261"/>
            <a:ext cx="3337279" cy="251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917" y="3865027"/>
            <a:ext cx="3196964" cy="253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4188257" y="1918799"/>
            <a:ext cx="405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Prezzo del Gasolio e del GPL e % voti Macron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4377052" y="4855915"/>
            <a:ext cx="53726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Prezzo E10 e % voti Mélenchon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992" y="230125"/>
            <a:ext cx="3197598" cy="226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 rotWithShape="1">
          <a:blip r:embed="rId4">
            <a:alphaModFix/>
          </a:blip>
          <a:srcRect b="0" l="2441" r="0" t="3210"/>
          <a:stretch/>
        </p:blipFill>
        <p:spPr>
          <a:xfrm>
            <a:off x="7007597" y="4265012"/>
            <a:ext cx="3127581" cy="238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9249" y="2584057"/>
            <a:ext cx="3059083" cy="235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5"/>
          <p:cNvSpPr txBox="1"/>
          <p:nvPr/>
        </p:nvSpPr>
        <p:spPr>
          <a:xfrm>
            <a:off x="5881230" y="824657"/>
            <a:ext cx="43467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Prezzo del Gasolio e % voti al partito ‘ENS’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1335665" y="5665804"/>
            <a:ext cx="46515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Prezzo SP95 e % voti al partito ‘RN’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5987179" y="3117172"/>
            <a:ext cx="4556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Prezzo del Gasolio e % voti al partito ‘LR’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9" name="Google Shape;219;p16"/>
          <p:cNvPicPr preferRelativeResize="0"/>
          <p:nvPr/>
        </p:nvPicPr>
        <p:blipFill rotWithShape="1">
          <a:blip r:embed="rId3">
            <a:alphaModFix/>
          </a:blip>
          <a:srcRect b="1990" l="0" r="7935" t="-754"/>
          <a:stretch/>
        </p:blipFill>
        <p:spPr>
          <a:xfrm>
            <a:off x="0" y="-53009"/>
            <a:ext cx="12192000" cy="6944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7533" y="4685335"/>
            <a:ext cx="1387479" cy="135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15962" l="0" r="0" t="0"/>
          <a:stretch/>
        </p:blipFill>
        <p:spPr>
          <a:xfrm>
            <a:off x="0" y="189396"/>
            <a:ext cx="12192000" cy="666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2198" y="4830556"/>
            <a:ext cx="4084644" cy="103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34" name="Google Shape;23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031" l="0" r="0" t="0"/>
          <a:stretch/>
        </p:blipFill>
        <p:spPr>
          <a:xfrm>
            <a:off x="0" y="-1"/>
            <a:ext cx="12192000" cy="681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0480" y="4802948"/>
            <a:ext cx="4139524" cy="104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3077817" y="2723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CONSIDERAZIONI FINALI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1223700" y="1714150"/>
            <a:ext cx="9744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latin typeface="Times New Roman"/>
                <a:ea typeface="Times New Roman"/>
                <a:cs typeface="Times New Roman"/>
                <a:sym typeface="Times New Roman"/>
              </a:rPr>
              <a:t>Si è condotta un’analisi per capire i motivi che hanno spinto i francesi, nelle regione di interesse, a votare Macron e a ribellarsi poco dopo, nonostante fosse chiaro il suo programma politico.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latin typeface="Times New Roman"/>
                <a:ea typeface="Times New Roman"/>
                <a:cs typeface="Times New Roman"/>
                <a:sym typeface="Times New Roman"/>
              </a:rPr>
              <a:t>Si evince dunque come i dipartimenti con: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it-IT" sz="2300">
                <a:latin typeface="Times New Roman"/>
                <a:ea typeface="Times New Roman"/>
                <a:cs typeface="Times New Roman"/>
                <a:sym typeface="Times New Roman"/>
              </a:rPr>
              <a:t>maggior tasso di disoccupazione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it-IT" sz="2300">
                <a:latin typeface="Times New Roman"/>
                <a:ea typeface="Times New Roman"/>
                <a:cs typeface="Times New Roman"/>
                <a:sym typeface="Times New Roman"/>
              </a:rPr>
              <a:t>maggior tasso di inflazione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it-IT" sz="2300">
                <a:latin typeface="Times New Roman"/>
                <a:ea typeface="Times New Roman"/>
                <a:cs typeface="Times New Roman"/>
                <a:sym typeface="Times New Roman"/>
              </a:rPr>
              <a:t>poca istruzione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it-IT" sz="2300">
                <a:latin typeface="Times New Roman"/>
                <a:ea typeface="Times New Roman"/>
                <a:cs typeface="Times New Roman"/>
                <a:sym typeface="Times New Roman"/>
              </a:rPr>
              <a:t>copertura vaccinale non completa o assente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latin typeface="Times New Roman"/>
                <a:ea typeface="Times New Roman"/>
                <a:cs typeface="Times New Roman"/>
                <a:sym typeface="Times New Roman"/>
              </a:rPr>
              <a:t>si sono rivelati maggiormente contrari alla vittoria del presidente Francese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386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SCENARIO FRANCIA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2061750"/>
            <a:ext cx="10515600" cy="4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Ad inizio anno è scoppiata una rivolta che ha toccato tutta la Francia, da Lione a Marsiglia, fino arrivare a Parigi, con un’intensificazione nei mesi di marzo e aprile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it-IT">
                <a:latin typeface="Times New Roman"/>
                <a:ea typeface="Times New Roman"/>
                <a:cs typeface="Times New Roman"/>
                <a:sym typeface="Times New Roman"/>
              </a:rPr>
              <a:t>Causa: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Riforma del sistema pensionistico attuata dal Presidente della  	    Repubblica Emmanuel Macron.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113709"/>
            <a:ext cx="10515600" cy="869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ELEZIONI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998220" y="982980"/>
            <a:ext cx="10515600" cy="4847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Aprile 2022 elezioni presidenziali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Maggio 2022 elezioni legislative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-3469" l="64201" r="0" t="-1"/>
          <a:stretch/>
        </p:blipFill>
        <p:spPr>
          <a:xfrm>
            <a:off x="4054182" y="1680820"/>
            <a:ext cx="1245156" cy="136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-1743" l="12544" r="36414" t="31416"/>
          <a:stretch/>
        </p:blipFill>
        <p:spPr>
          <a:xfrm>
            <a:off x="1856540" y="1907057"/>
            <a:ext cx="1998845" cy="1162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1612" y="1564659"/>
            <a:ext cx="3252073" cy="146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5385" y="4129398"/>
            <a:ext cx="4801270" cy="241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 rot="2618927">
            <a:off x="7328355" y="5028650"/>
            <a:ext cx="8190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6,69%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5575519" y="4673011"/>
            <a:ext cx="15375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 38,57%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196316" y="5705207"/>
            <a:ext cx="9608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NUP 31,60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16336" y="5737497"/>
            <a:ext cx="9404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 17,50%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746790" y="1090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REGIONI DI INTERESSE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-2858" l="281" r="-281" t="2858"/>
          <a:stretch/>
        </p:blipFill>
        <p:spPr>
          <a:xfrm>
            <a:off x="746790" y="1602752"/>
            <a:ext cx="6608167" cy="45414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8004313" y="2544418"/>
            <a:ext cx="343231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B3BC"/>
              </a:buClr>
              <a:buSzPts val="2000"/>
              <a:buFont typeface="Noto Sans Symbols"/>
              <a:buChar char="▪"/>
            </a:pPr>
            <a:r>
              <a:rPr b="1" lang="it-IT" sz="2000">
                <a:solidFill>
                  <a:srgbClr val="FFB3BC"/>
                </a:solidFill>
                <a:latin typeface="Calibri"/>
                <a:ea typeface="Calibri"/>
                <a:cs typeface="Calibri"/>
                <a:sym typeface="Calibri"/>
              </a:rPr>
              <a:t>Pays de la Loire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0CBFE"/>
              </a:buClr>
              <a:buSzPts val="2000"/>
              <a:buFont typeface="Noto Sans Symbols"/>
              <a:buChar char="▪"/>
            </a:pPr>
            <a:r>
              <a:rPr b="1" lang="it-IT" sz="2000">
                <a:solidFill>
                  <a:srgbClr val="B0CBFE"/>
                </a:solidFill>
                <a:latin typeface="Calibri"/>
                <a:ea typeface="Calibri"/>
                <a:cs typeface="Calibri"/>
                <a:sym typeface="Calibri"/>
              </a:rPr>
              <a:t>Nouvelle-Aquitaine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D9FF"/>
              </a:buClr>
              <a:buSzPts val="2000"/>
              <a:buFont typeface="Noto Sans Symbols"/>
              <a:buChar char="▪"/>
            </a:pPr>
            <a:r>
              <a:rPr b="1" lang="it-IT" sz="2000">
                <a:solidFill>
                  <a:srgbClr val="59D9FF"/>
                </a:solidFill>
                <a:latin typeface="Calibri"/>
                <a:ea typeface="Calibri"/>
                <a:cs typeface="Calibri"/>
                <a:sym typeface="Calibri"/>
              </a:rPr>
              <a:t>Auvergne-Rhône-Alpes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A760"/>
              </a:buClr>
              <a:buSzPts val="2000"/>
              <a:buFont typeface="Noto Sans Symbols"/>
              <a:buChar char="▪"/>
            </a:pPr>
            <a:r>
              <a:rPr b="1" lang="it-IT" sz="2000">
                <a:solidFill>
                  <a:srgbClr val="FFA760"/>
                </a:solidFill>
                <a:latin typeface="Calibri"/>
                <a:ea typeface="Calibri"/>
                <a:cs typeface="Calibri"/>
                <a:sym typeface="Calibri"/>
              </a:rPr>
              <a:t>Occitanie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B69D"/>
              </a:buClr>
              <a:buSzPts val="2000"/>
              <a:buFont typeface="Noto Sans Symbols"/>
              <a:buChar char="▪"/>
            </a:pPr>
            <a:r>
              <a:rPr b="1" lang="it-IT" sz="2000">
                <a:solidFill>
                  <a:srgbClr val="E8B69D"/>
                </a:solidFill>
                <a:latin typeface="Calibri"/>
                <a:ea typeface="Calibri"/>
                <a:cs typeface="Calibri"/>
                <a:sym typeface="Calibri"/>
              </a:rPr>
              <a:t>Provence-Alpes-Côte d’Azur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98363"/>
              </a:buClr>
              <a:buSzPts val="2000"/>
              <a:buFont typeface="Noto Sans Symbols"/>
              <a:buChar char="▪"/>
            </a:pPr>
            <a:r>
              <a:rPr b="1" lang="it-IT" sz="2000">
                <a:solidFill>
                  <a:srgbClr val="C98363"/>
                </a:solidFill>
                <a:latin typeface="Calibri"/>
                <a:ea typeface="Calibri"/>
                <a:cs typeface="Calibri"/>
                <a:sym typeface="Calibri"/>
              </a:rPr>
              <a:t>Corse</a:t>
            </a:r>
            <a:endParaRPr b="1" sz="2000">
              <a:solidFill>
                <a:srgbClr val="C983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DOM-TOM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 DISOCCUPAZIONE VS VOTI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2" name="Google Shape;12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95" y="2279396"/>
            <a:ext cx="3465965" cy="288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842" y="2251583"/>
            <a:ext cx="3317558" cy="288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3882" y="2251583"/>
            <a:ext cx="3276600" cy="297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DISOCCUPAZIONE vs PARTITI</a:t>
            </a:r>
            <a:endParaRPr/>
          </a:p>
        </p:txBody>
      </p:sp>
      <p:pic>
        <p:nvPicPr>
          <p:cNvPr id="130" name="Google Shape;13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401" y="1583342"/>
            <a:ext cx="3229530" cy="237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1451" y="1583343"/>
            <a:ext cx="3419226" cy="237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2401" y="4147930"/>
            <a:ext cx="3313670" cy="239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7590" y="4147930"/>
            <a:ext cx="3246947" cy="227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REDDITO PRO-CAPITE vs VOTI</a:t>
            </a:r>
            <a:endParaRPr/>
          </a:p>
        </p:txBody>
      </p:sp>
      <p:pic>
        <p:nvPicPr>
          <p:cNvPr id="139" name="Google Shape;13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8" y="2330768"/>
            <a:ext cx="3523112" cy="30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28149" t="-1841"/>
          <a:stretch/>
        </p:blipFill>
        <p:spPr>
          <a:xfrm>
            <a:off x="4316730" y="2330768"/>
            <a:ext cx="3558540" cy="30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8640" y="2330768"/>
            <a:ext cx="3817620" cy="308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139838"/>
            <a:ext cx="10515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REDDITO PRO-CAPITE vs PARTITI</a:t>
            </a:r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313" y="1298710"/>
            <a:ext cx="3368096" cy="26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212" y="1298711"/>
            <a:ext cx="3225636" cy="265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2164" y="3990661"/>
            <a:ext cx="3646393" cy="257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3796" y="3954735"/>
            <a:ext cx="3366052" cy="256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>
                <a:latin typeface="Arial Narrow"/>
                <a:ea typeface="Arial Narrow"/>
                <a:cs typeface="Arial Narrow"/>
                <a:sym typeface="Arial Narrow"/>
              </a:rPr>
              <a:t>VACCINI COVID vs VOTI</a:t>
            </a:r>
            <a:endParaRPr/>
          </a:p>
        </p:txBody>
      </p:sp>
      <p:pic>
        <p:nvPicPr>
          <p:cNvPr id="156" name="Google Shape;15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59" y="2401763"/>
            <a:ext cx="3446912" cy="281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127" y="2401763"/>
            <a:ext cx="3464878" cy="281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6561" y="2401763"/>
            <a:ext cx="3525838" cy="281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2023-07-09T13:06:50Z</dcterms:created>
  <dc:creator>Chiara</dc:creator>
</cp:coreProperties>
</file>