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MQa2zyTlTK3SohuhNxccNw+5o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10C00C-9050-4C14-A0CD-BF1031876EEF}">
  <a:tblStyle styleId="{6210C00C-9050-4C14-A0CD-BF1031876E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7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63D38A-E458-4D21-923C-5CA2FA826BB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BF2DD7C-2185-4352-A958-51643B792D93}">
      <dgm:prSet/>
      <dgm:spPr/>
      <dgm:t>
        <a:bodyPr/>
        <a:lstStyle/>
        <a:p>
          <a:r>
            <a:rPr lang="it-IT" b="1" i="0" dirty="0"/>
            <a:t>Acquisizione dei dati</a:t>
          </a:r>
        </a:p>
        <a:p>
          <a:r>
            <a:rPr lang="it-IT" b="0" i="0" u="none" strike="noStrike" cap="none" dirty="0" err="1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pd.read</a:t>
          </a:r>
          <a:r>
            <a:rPr lang="it-IT" b="0" i="0" u="none" strike="noStrike" cap="none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()</a:t>
          </a:r>
          <a:endParaRPr lang="it-IT" dirty="0"/>
        </a:p>
      </dgm:t>
    </dgm:pt>
    <dgm:pt modelId="{3F59766F-0F4F-4C0F-8B9A-C6F9D4CBAD10}" type="parTrans" cxnId="{869454A7-5BFF-4EB5-A0A6-AB04F5E6E835}">
      <dgm:prSet/>
      <dgm:spPr/>
      <dgm:t>
        <a:bodyPr/>
        <a:lstStyle/>
        <a:p>
          <a:endParaRPr lang="it-IT"/>
        </a:p>
      </dgm:t>
    </dgm:pt>
    <dgm:pt modelId="{170C845A-6823-4AF0-B356-68BCB221269D}" type="sibTrans" cxnId="{869454A7-5BFF-4EB5-A0A6-AB04F5E6E835}">
      <dgm:prSet/>
      <dgm:spPr/>
      <dgm:t>
        <a:bodyPr/>
        <a:lstStyle/>
        <a:p>
          <a:endParaRPr lang="it-IT"/>
        </a:p>
      </dgm:t>
    </dgm:pt>
    <dgm:pt modelId="{EE25127B-D693-405F-B4D2-B4A6BC48D3BB}">
      <dgm:prSet/>
      <dgm:spPr/>
      <dgm:t>
        <a:bodyPr/>
        <a:lstStyle/>
        <a:p>
          <a:r>
            <a:rPr lang="it-IT" b="1" i="0" dirty="0"/>
            <a:t>Comprensione del </a:t>
          </a:r>
          <a:r>
            <a:rPr lang="it-IT" b="1" i="0" dirty="0" err="1"/>
            <a:t>dataSet</a:t>
          </a:r>
          <a:r>
            <a:rPr lang="it-IT" b="1" i="0" dirty="0"/>
            <a:t> e sistemazione delle colonne</a:t>
          </a:r>
        </a:p>
        <a:p>
          <a:r>
            <a:rPr lang="it-IT" b="0" i="0" dirty="0"/>
            <a:t>Metodi di stampa delle tabelle:</a:t>
          </a:r>
        </a:p>
        <a:p>
          <a:r>
            <a:rPr lang="it-IT" b="0" i="0" u="none" strike="noStrike" cap="none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df.info()</a:t>
          </a:r>
          <a:endParaRPr lang="it-IT" dirty="0">
            <a:latin typeface="Cascadia Code" panose="020B0609020000020004" pitchFamily="49" charset="0"/>
            <a:ea typeface="Cascadia Code" panose="020B0609020000020004" pitchFamily="49" charset="0"/>
            <a:cs typeface="Cascadia Code" panose="020B0609020000020004" pitchFamily="49" charset="0"/>
          </a:endParaRPr>
        </a:p>
        <a:p>
          <a:pPr>
            <a:buClr>
              <a:schemeClr val="dk1"/>
            </a:buClr>
            <a:buSzPts val="1500"/>
            <a:buFont typeface="Arial"/>
            <a:buNone/>
          </a:pPr>
          <a:r>
            <a:rPr lang="it-IT" b="0" i="0" u="none" strike="noStrike" cap="none" dirty="0" err="1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df.describe</a:t>
          </a:r>
          <a:r>
            <a:rPr lang="it-IT" b="0" i="0" u="none" strike="noStrike" cap="none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()</a:t>
          </a:r>
          <a:endParaRPr lang="it-IT" dirty="0"/>
        </a:p>
      </dgm:t>
    </dgm:pt>
    <dgm:pt modelId="{0C2850B6-7FF2-4938-84B1-8002E0B6629B}" type="parTrans" cxnId="{C9DD7B8A-E1F1-4527-A014-546A8308205D}">
      <dgm:prSet/>
      <dgm:spPr/>
      <dgm:t>
        <a:bodyPr/>
        <a:lstStyle/>
        <a:p>
          <a:endParaRPr lang="it-IT"/>
        </a:p>
      </dgm:t>
    </dgm:pt>
    <dgm:pt modelId="{EFD9F41D-52B4-48C5-9DC8-F51BDB911B8A}" type="sibTrans" cxnId="{C9DD7B8A-E1F1-4527-A014-546A8308205D}">
      <dgm:prSet/>
      <dgm:spPr/>
      <dgm:t>
        <a:bodyPr/>
        <a:lstStyle/>
        <a:p>
          <a:endParaRPr lang="it-IT"/>
        </a:p>
      </dgm:t>
    </dgm:pt>
    <dgm:pt modelId="{9218AE80-067A-495E-9ECA-2ED655ADFE8C}">
      <dgm:prSet/>
      <dgm:spPr/>
      <dgm:t>
        <a:bodyPr/>
        <a:lstStyle/>
        <a:p>
          <a:r>
            <a:rPr lang="it-IT" b="1" i="0" dirty="0"/>
            <a:t>Ridimensionamento</a:t>
          </a:r>
        </a:p>
        <a:p>
          <a:r>
            <a:rPr lang="it-IT" b="0" dirty="0">
              <a:solidFill>
                <a:schemeClr val="dk1"/>
              </a:solidFill>
            </a:rPr>
            <a:t>-</a:t>
          </a:r>
          <a:r>
            <a:rPr lang="it-IT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rPr>
            <a:t>regioni gruppo1</a:t>
          </a:r>
        </a:p>
        <a:p>
          <a:pPr>
            <a:buClr>
              <a:schemeClr val="dk1"/>
            </a:buClr>
            <a:buSzPts val="1500"/>
          </a:pPr>
          <a:r>
            <a:rPr lang="it-IT" b="0" dirty="0">
              <a:solidFill>
                <a:schemeClr val="dk1"/>
              </a:solidFill>
            </a:rPr>
            <a:t>-francesi esteri</a:t>
          </a:r>
          <a:r>
            <a:rPr lang="it-IT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rPr>
            <a:t> </a:t>
          </a:r>
          <a:r>
            <a:rPr lang="it-IT" b="0" i="0" dirty="0"/>
            <a:t> </a:t>
          </a:r>
          <a:endParaRPr lang="it-IT" b="0" dirty="0"/>
        </a:p>
      </dgm:t>
    </dgm:pt>
    <dgm:pt modelId="{36F803E5-2EAF-49C4-944D-F92CC1271DF8}" type="parTrans" cxnId="{D63CA459-91B8-4472-B894-A3216415EEDB}">
      <dgm:prSet/>
      <dgm:spPr/>
      <dgm:t>
        <a:bodyPr/>
        <a:lstStyle/>
        <a:p>
          <a:endParaRPr lang="it-IT"/>
        </a:p>
      </dgm:t>
    </dgm:pt>
    <dgm:pt modelId="{17B97164-1870-4045-9187-DB92C53F70E6}" type="sibTrans" cxnId="{D63CA459-91B8-4472-B894-A3216415EEDB}">
      <dgm:prSet/>
      <dgm:spPr/>
      <dgm:t>
        <a:bodyPr/>
        <a:lstStyle/>
        <a:p>
          <a:endParaRPr lang="it-IT"/>
        </a:p>
      </dgm:t>
    </dgm:pt>
    <dgm:pt modelId="{01A3B7DA-B571-4348-8743-04E666E30FE6}">
      <dgm:prSet/>
      <dgm:spPr/>
      <dgm:t>
        <a:bodyPr/>
        <a:lstStyle/>
        <a:p>
          <a:r>
            <a:rPr lang="it-IT" b="1" i="0" dirty="0"/>
            <a:t>Gestione dei valori nulli e duplicati</a:t>
          </a:r>
        </a:p>
        <a:p>
          <a:r>
            <a:rPr lang="it-IT" b="0" i="0" u="none" strike="noStrike" cap="none" dirty="0" err="1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df_n</a:t>
          </a:r>
          <a:r>
            <a:rPr lang="it-IT" b="0" i="0" u="none" strike="noStrike" cap="none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=</a:t>
          </a:r>
          <a:r>
            <a:rPr lang="it-IT" b="0" i="0" u="none" strike="noStrike" cap="none" dirty="0" err="1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df.isnull</a:t>
          </a:r>
          <a:r>
            <a:rPr lang="it-IT" b="0" i="0" u="none" strike="noStrike" cap="none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()</a:t>
          </a:r>
          <a:endParaRPr lang="it-IT" dirty="0"/>
        </a:p>
      </dgm:t>
    </dgm:pt>
    <dgm:pt modelId="{DD84CE72-C4D1-4C25-9B5C-9CE14B60D7E6}" type="parTrans" cxnId="{8684817E-DEB3-488C-AEA1-96DB5AEE15C5}">
      <dgm:prSet/>
      <dgm:spPr/>
      <dgm:t>
        <a:bodyPr/>
        <a:lstStyle/>
        <a:p>
          <a:endParaRPr lang="it-IT"/>
        </a:p>
      </dgm:t>
    </dgm:pt>
    <dgm:pt modelId="{5B245767-942F-473F-8C3C-D52B7C44836C}" type="sibTrans" cxnId="{8684817E-DEB3-488C-AEA1-96DB5AEE15C5}">
      <dgm:prSet/>
      <dgm:spPr/>
      <dgm:t>
        <a:bodyPr/>
        <a:lstStyle/>
        <a:p>
          <a:endParaRPr lang="it-IT"/>
        </a:p>
      </dgm:t>
    </dgm:pt>
    <dgm:pt modelId="{6E54AB45-11C2-4BB9-9922-CD2DAC94204D}">
      <dgm:prSet/>
      <dgm:spPr/>
      <dgm:t>
        <a:bodyPr/>
        <a:lstStyle/>
        <a:p>
          <a:r>
            <a:rPr lang="it-IT" b="1" i="0" dirty="0"/>
            <a:t>Gestione dei tipi di dato</a:t>
          </a:r>
        </a:p>
        <a:p>
          <a:r>
            <a:rPr lang="it-IT" b="0" i="0" u="none" strike="noStrike" cap="none" dirty="0" err="1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df.dtypes</a:t>
          </a:r>
          <a:endParaRPr lang="it-IT" dirty="0"/>
        </a:p>
      </dgm:t>
    </dgm:pt>
    <dgm:pt modelId="{1B7008DC-DB91-45C6-A461-B12D1AD3F053}" type="parTrans" cxnId="{111EE870-FA67-40EE-A94F-8FFEDACC0090}">
      <dgm:prSet/>
      <dgm:spPr/>
      <dgm:t>
        <a:bodyPr/>
        <a:lstStyle/>
        <a:p>
          <a:endParaRPr lang="it-IT"/>
        </a:p>
      </dgm:t>
    </dgm:pt>
    <dgm:pt modelId="{38F9092F-67E8-465A-A59D-5F0E8EC73C42}" type="sibTrans" cxnId="{111EE870-FA67-40EE-A94F-8FFEDACC0090}">
      <dgm:prSet/>
      <dgm:spPr/>
      <dgm:t>
        <a:bodyPr/>
        <a:lstStyle/>
        <a:p>
          <a:endParaRPr lang="it-IT"/>
        </a:p>
      </dgm:t>
    </dgm:pt>
    <dgm:pt modelId="{0A94021D-73DE-49EB-91BC-2D9960D2B243}">
      <dgm:prSet/>
      <dgm:spPr/>
      <dgm:t>
        <a:bodyPr/>
        <a:lstStyle/>
        <a:p>
          <a:r>
            <a:rPr lang="it-IT" b="1" i="0"/>
            <a:t>Salvataggio dataset pulito</a:t>
          </a:r>
          <a:endParaRPr lang="it-IT"/>
        </a:p>
      </dgm:t>
    </dgm:pt>
    <dgm:pt modelId="{AD5AB80A-7FE5-494A-968A-F3C29D34C27E}" type="parTrans" cxnId="{566D531B-87EA-4BD4-959D-64EB9AF379A7}">
      <dgm:prSet/>
      <dgm:spPr/>
      <dgm:t>
        <a:bodyPr/>
        <a:lstStyle/>
        <a:p>
          <a:endParaRPr lang="it-IT"/>
        </a:p>
      </dgm:t>
    </dgm:pt>
    <dgm:pt modelId="{ECF2C935-2ED6-45AB-B60F-E91A71DBEBE8}" type="sibTrans" cxnId="{566D531B-87EA-4BD4-959D-64EB9AF379A7}">
      <dgm:prSet/>
      <dgm:spPr/>
      <dgm:t>
        <a:bodyPr/>
        <a:lstStyle/>
        <a:p>
          <a:endParaRPr lang="it-IT"/>
        </a:p>
      </dgm:t>
    </dgm:pt>
    <dgm:pt modelId="{C71B251A-7176-4DD1-8215-13ADFCE04C13}" type="pres">
      <dgm:prSet presAssocID="{4463D38A-E458-4D21-923C-5CA2FA826BB0}" presName="Name0" presStyleCnt="0">
        <dgm:presLayoutVars>
          <dgm:dir/>
          <dgm:resizeHandles val="exact"/>
        </dgm:presLayoutVars>
      </dgm:prSet>
      <dgm:spPr/>
    </dgm:pt>
    <dgm:pt modelId="{CF72381F-D3CA-4EA0-AEB0-E4C04EEFCF7D}" type="pres">
      <dgm:prSet presAssocID="{4463D38A-E458-4D21-923C-5CA2FA826BB0}" presName="arrow" presStyleLbl="bgShp" presStyleIdx="0" presStyleCnt="1"/>
      <dgm:spPr/>
    </dgm:pt>
    <dgm:pt modelId="{60A608F0-0858-457F-8491-0949E5235208}" type="pres">
      <dgm:prSet presAssocID="{4463D38A-E458-4D21-923C-5CA2FA826BB0}" presName="points" presStyleCnt="0"/>
      <dgm:spPr/>
    </dgm:pt>
    <dgm:pt modelId="{76CC62DA-FAB1-4498-8D0B-C8968ADBA3DA}" type="pres">
      <dgm:prSet presAssocID="{4BF2DD7C-2185-4352-A958-51643B792D93}" presName="compositeA" presStyleCnt="0"/>
      <dgm:spPr/>
    </dgm:pt>
    <dgm:pt modelId="{0187B733-41D2-4BB8-9E79-4A9D0AACFC03}" type="pres">
      <dgm:prSet presAssocID="{4BF2DD7C-2185-4352-A958-51643B792D93}" presName="textA" presStyleLbl="revTx" presStyleIdx="0" presStyleCnt="6">
        <dgm:presLayoutVars>
          <dgm:bulletEnabled val="1"/>
        </dgm:presLayoutVars>
      </dgm:prSet>
      <dgm:spPr/>
    </dgm:pt>
    <dgm:pt modelId="{9DEC0F66-79EA-4E0D-90CD-A0D1B3FD2C94}" type="pres">
      <dgm:prSet presAssocID="{4BF2DD7C-2185-4352-A958-51643B792D93}" presName="circleA" presStyleLbl="node1" presStyleIdx="0" presStyleCnt="6"/>
      <dgm:spPr/>
    </dgm:pt>
    <dgm:pt modelId="{7936650C-B61E-4A6A-980E-7BE8C42DD0C6}" type="pres">
      <dgm:prSet presAssocID="{4BF2DD7C-2185-4352-A958-51643B792D93}" presName="spaceA" presStyleCnt="0"/>
      <dgm:spPr/>
    </dgm:pt>
    <dgm:pt modelId="{32B79534-DD52-4E56-AB9C-6FAF27A40F85}" type="pres">
      <dgm:prSet presAssocID="{170C845A-6823-4AF0-B356-68BCB221269D}" presName="space" presStyleCnt="0"/>
      <dgm:spPr/>
    </dgm:pt>
    <dgm:pt modelId="{26599DED-F288-49A8-BC24-E22FDA35C744}" type="pres">
      <dgm:prSet presAssocID="{EE25127B-D693-405F-B4D2-B4A6BC48D3BB}" presName="compositeB" presStyleCnt="0"/>
      <dgm:spPr/>
    </dgm:pt>
    <dgm:pt modelId="{8209DABE-EB89-40D2-963E-AC711BAE394C}" type="pres">
      <dgm:prSet presAssocID="{EE25127B-D693-405F-B4D2-B4A6BC48D3BB}" presName="textB" presStyleLbl="revTx" presStyleIdx="1" presStyleCnt="6">
        <dgm:presLayoutVars>
          <dgm:bulletEnabled val="1"/>
        </dgm:presLayoutVars>
      </dgm:prSet>
      <dgm:spPr/>
    </dgm:pt>
    <dgm:pt modelId="{1014C6B9-2E61-4518-880B-546AF15DAD94}" type="pres">
      <dgm:prSet presAssocID="{EE25127B-D693-405F-B4D2-B4A6BC48D3BB}" presName="circleB" presStyleLbl="node1" presStyleIdx="1" presStyleCnt="6"/>
      <dgm:spPr/>
    </dgm:pt>
    <dgm:pt modelId="{EB923E21-C927-45A9-A126-CF34438BF51C}" type="pres">
      <dgm:prSet presAssocID="{EE25127B-D693-405F-B4D2-B4A6BC48D3BB}" presName="spaceB" presStyleCnt="0"/>
      <dgm:spPr/>
    </dgm:pt>
    <dgm:pt modelId="{5BC537C1-8C72-43F1-8DE0-45800BC91803}" type="pres">
      <dgm:prSet presAssocID="{EFD9F41D-52B4-48C5-9DC8-F51BDB911B8A}" presName="space" presStyleCnt="0"/>
      <dgm:spPr/>
    </dgm:pt>
    <dgm:pt modelId="{A731B10C-6C55-4073-AD0B-02F87D58965A}" type="pres">
      <dgm:prSet presAssocID="{9218AE80-067A-495E-9ECA-2ED655ADFE8C}" presName="compositeA" presStyleCnt="0"/>
      <dgm:spPr/>
    </dgm:pt>
    <dgm:pt modelId="{D3613C6E-71C8-4B66-B23B-4E1B3227BDA5}" type="pres">
      <dgm:prSet presAssocID="{9218AE80-067A-495E-9ECA-2ED655ADFE8C}" presName="textA" presStyleLbl="revTx" presStyleIdx="2" presStyleCnt="6">
        <dgm:presLayoutVars>
          <dgm:bulletEnabled val="1"/>
        </dgm:presLayoutVars>
      </dgm:prSet>
      <dgm:spPr/>
    </dgm:pt>
    <dgm:pt modelId="{2F781D7C-7020-4032-8F0E-4F22D173FF38}" type="pres">
      <dgm:prSet presAssocID="{9218AE80-067A-495E-9ECA-2ED655ADFE8C}" presName="circleA" presStyleLbl="node1" presStyleIdx="2" presStyleCnt="6"/>
      <dgm:spPr/>
    </dgm:pt>
    <dgm:pt modelId="{5F47E8A6-7AE9-4EB1-B2BE-1ED44C21484D}" type="pres">
      <dgm:prSet presAssocID="{9218AE80-067A-495E-9ECA-2ED655ADFE8C}" presName="spaceA" presStyleCnt="0"/>
      <dgm:spPr/>
    </dgm:pt>
    <dgm:pt modelId="{6399AD48-8BE0-41AC-A1F8-2932BD7F3757}" type="pres">
      <dgm:prSet presAssocID="{17B97164-1870-4045-9187-DB92C53F70E6}" presName="space" presStyleCnt="0"/>
      <dgm:spPr/>
    </dgm:pt>
    <dgm:pt modelId="{7BE5E734-C610-4C9C-83AF-7C6749927C75}" type="pres">
      <dgm:prSet presAssocID="{01A3B7DA-B571-4348-8743-04E666E30FE6}" presName="compositeB" presStyleCnt="0"/>
      <dgm:spPr/>
    </dgm:pt>
    <dgm:pt modelId="{FC908D3A-8CB7-4FCE-AE2E-EA53770A31AF}" type="pres">
      <dgm:prSet presAssocID="{01A3B7DA-B571-4348-8743-04E666E30FE6}" presName="textB" presStyleLbl="revTx" presStyleIdx="3" presStyleCnt="6">
        <dgm:presLayoutVars>
          <dgm:bulletEnabled val="1"/>
        </dgm:presLayoutVars>
      </dgm:prSet>
      <dgm:spPr/>
    </dgm:pt>
    <dgm:pt modelId="{CC5E7A72-288F-49B0-8E76-2D03EE99E0B0}" type="pres">
      <dgm:prSet presAssocID="{01A3B7DA-B571-4348-8743-04E666E30FE6}" presName="circleB" presStyleLbl="node1" presStyleIdx="3" presStyleCnt="6"/>
      <dgm:spPr/>
    </dgm:pt>
    <dgm:pt modelId="{1BA298EF-15CE-42F9-9201-2781F4704281}" type="pres">
      <dgm:prSet presAssocID="{01A3B7DA-B571-4348-8743-04E666E30FE6}" presName="spaceB" presStyleCnt="0"/>
      <dgm:spPr/>
    </dgm:pt>
    <dgm:pt modelId="{1CA7C139-248A-4D8B-9577-79A71537DE34}" type="pres">
      <dgm:prSet presAssocID="{5B245767-942F-473F-8C3C-D52B7C44836C}" presName="space" presStyleCnt="0"/>
      <dgm:spPr/>
    </dgm:pt>
    <dgm:pt modelId="{9590790A-BC4C-4058-86A7-B69F0131DD10}" type="pres">
      <dgm:prSet presAssocID="{6E54AB45-11C2-4BB9-9922-CD2DAC94204D}" presName="compositeA" presStyleCnt="0"/>
      <dgm:spPr/>
    </dgm:pt>
    <dgm:pt modelId="{ABB523BB-97F4-431C-A22D-BFD552581368}" type="pres">
      <dgm:prSet presAssocID="{6E54AB45-11C2-4BB9-9922-CD2DAC94204D}" presName="textA" presStyleLbl="revTx" presStyleIdx="4" presStyleCnt="6">
        <dgm:presLayoutVars>
          <dgm:bulletEnabled val="1"/>
        </dgm:presLayoutVars>
      </dgm:prSet>
      <dgm:spPr/>
    </dgm:pt>
    <dgm:pt modelId="{771F01AA-B823-40A3-AE48-6CD7B0C77272}" type="pres">
      <dgm:prSet presAssocID="{6E54AB45-11C2-4BB9-9922-CD2DAC94204D}" presName="circleA" presStyleLbl="node1" presStyleIdx="4" presStyleCnt="6" custLinFactNeighborX="-955"/>
      <dgm:spPr/>
    </dgm:pt>
    <dgm:pt modelId="{E8866D33-15B7-4D57-83C3-435D785CBCA0}" type="pres">
      <dgm:prSet presAssocID="{6E54AB45-11C2-4BB9-9922-CD2DAC94204D}" presName="spaceA" presStyleCnt="0"/>
      <dgm:spPr/>
    </dgm:pt>
    <dgm:pt modelId="{51174E02-C35B-4260-9C53-1DCC0189EC02}" type="pres">
      <dgm:prSet presAssocID="{38F9092F-67E8-465A-A59D-5F0E8EC73C42}" presName="space" presStyleCnt="0"/>
      <dgm:spPr/>
    </dgm:pt>
    <dgm:pt modelId="{6C481A89-48AF-4D20-A6B2-72725C6F0A99}" type="pres">
      <dgm:prSet presAssocID="{0A94021D-73DE-49EB-91BC-2D9960D2B243}" presName="compositeB" presStyleCnt="0"/>
      <dgm:spPr/>
    </dgm:pt>
    <dgm:pt modelId="{812A1AE4-58EC-4DD8-BF20-0E6C3C7F719A}" type="pres">
      <dgm:prSet presAssocID="{0A94021D-73DE-49EB-91BC-2D9960D2B243}" presName="textB" presStyleLbl="revTx" presStyleIdx="5" presStyleCnt="6">
        <dgm:presLayoutVars>
          <dgm:bulletEnabled val="1"/>
        </dgm:presLayoutVars>
      </dgm:prSet>
      <dgm:spPr/>
    </dgm:pt>
    <dgm:pt modelId="{DDA7DCD1-E3A0-4C53-9590-1EF57C7FA6CD}" type="pres">
      <dgm:prSet presAssocID="{0A94021D-73DE-49EB-91BC-2D9960D2B243}" presName="circleB" presStyleLbl="node1" presStyleIdx="5" presStyleCnt="6"/>
      <dgm:spPr/>
    </dgm:pt>
    <dgm:pt modelId="{BD3CEE5C-52C0-4D73-BF19-FAE71B6867CE}" type="pres">
      <dgm:prSet presAssocID="{0A94021D-73DE-49EB-91BC-2D9960D2B243}" presName="spaceB" presStyleCnt="0"/>
      <dgm:spPr/>
    </dgm:pt>
  </dgm:ptLst>
  <dgm:cxnLst>
    <dgm:cxn modelId="{8A278A01-F913-4964-BC44-EF1B8C028A82}" type="presOf" srcId="{01A3B7DA-B571-4348-8743-04E666E30FE6}" destId="{FC908D3A-8CB7-4FCE-AE2E-EA53770A31AF}" srcOrd="0" destOrd="0" presId="urn:microsoft.com/office/officeart/2005/8/layout/hProcess11"/>
    <dgm:cxn modelId="{B6797B0C-D7B4-40DF-A34F-2EAE9E9B3F7B}" type="presOf" srcId="{6E54AB45-11C2-4BB9-9922-CD2DAC94204D}" destId="{ABB523BB-97F4-431C-A22D-BFD552581368}" srcOrd="0" destOrd="0" presId="urn:microsoft.com/office/officeart/2005/8/layout/hProcess11"/>
    <dgm:cxn modelId="{566D531B-87EA-4BD4-959D-64EB9AF379A7}" srcId="{4463D38A-E458-4D21-923C-5CA2FA826BB0}" destId="{0A94021D-73DE-49EB-91BC-2D9960D2B243}" srcOrd="5" destOrd="0" parTransId="{AD5AB80A-7FE5-494A-968A-F3C29D34C27E}" sibTransId="{ECF2C935-2ED6-45AB-B60F-E91A71DBEBE8}"/>
    <dgm:cxn modelId="{BA6F1827-22A8-44A7-B79F-75DB48B70FC0}" type="presOf" srcId="{9218AE80-067A-495E-9ECA-2ED655ADFE8C}" destId="{D3613C6E-71C8-4B66-B23B-4E1B3227BDA5}" srcOrd="0" destOrd="0" presId="urn:microsoft.com/office/officeart/2005/8/layout/hProcess11"/>
    <dgm:cxn modelId="{BDDB702A-0041-459E-94E1-F86508796E2E}" type="presOf" srcId="{0A94021D-73DE-49EB-91BC-2D9960D2B243}" destId="{812A1AE4-58EC-4DD8-BF20-0E6C3C7F719A}" srcOrd="0" destOrd="0" presId="urn:microsoft.com/office/officeart/2005/8/layout/hProcess11"/>
    <dgm:cxn modelId="{9A367230-6BDB-433D-B1E0-359F0320385B}" type="presOf" srcId="{EE25127B-D693-405F-B4D2-B4A6BC48D3BB}" destId="{8209DABE-EB89-40D2-963E-AC711BAE394C}" srcOrd="0" destOrd="0" presId="urn:microsoft.com/office/officeart/2005/8/layout/hProcess11"/>
    <dgm:cxn modelId="{111EE870-FA67-40EE-A94F-8FFEDACC0090}" srcId="{4463D38A-E458-4D21-923C-5CA2FA826BB0}" destId="{6E54AB45-11C2-4BB9-9922-CD2DAC94204D}" srcOrd="4" destOrd="0" parTransId="{1B7008DC-DB91-45C6-A461-B12D1AD3F053}" sibTransId="{38F9092F-67E8-465A-A59D-5F0E8EC73C42}"/>
    <dgm:cxn modelId="{D63CA459-91B8-4472-B894-A3216415EEDB}" srcId="{4463D38A-E458-4D21-923C-5CA2FA826BB0}" destId="{9218AE80-067A-495E-9ECA-2ED655ADFE8C}" srcOrd="2" destOrd="0" parTransId="{36F803E5-2EAF-49C4-944D-F92CC1271DF8}" sibTransId="{17B97164-1870-4045-9187-DB92C53F70E6}"/>
    <dgm:cxn modelId="{8684817E-DEB3-488C-AEA1-96DB5AEE15C5}" srcId="{4463D38A-E458-4D21-923C-5CA2FA826BB0}" destId="{01A3B7DA-B571-4348-8743-04E666E30FE6}" srcOrd="3" destOrd="0" parTransId="{DD84CE72-C4D1-4C25-9B5C-9CE14B60D7E6}" sibTransId="{5B245767-942F-473F-8C3C-D52B7C44836C}"/>
    <dgm:cxn modelId="{9B292D85-6838-463F-B293-BDBD8098AA96}" type="presOf" srcId="{4463D38A-E458-4D21-923C-5CA2FA826BB0}" destId="{C71B251A-7176-4DD1-8215-13ADFCE04C13}" srcOrd="0" destOrd="0" presId="urn:microsoft.com/office/officeart/2005/8/layout/hProcess11"/>
    <dgm:cxn modelId="{C9DD7B8A-E1F1-4527-A014-546A8308205D}" srcId="{4463D38A-E458-4D21-923C-5CA2FA826BB0}" destId="{EE25127B-D693-405F-B4D2-B4A6BC48D3BB}" srcOrd="1" destOrd="0" parTransId="{0C2850B6-7FF2-4938-84B1-8002E0B6629B}" sibTransId="{EFD9F41D-52B4-48C5-9DC8-F51BDB911B8A}"/>
    <dgm:cxn modelId="{869454A7-5BFF-4EB5-A0A6-AB04F5E6E835}" srcId="{4463D38A-E458-4D21-923C-5CA2FA826BB0}" destId="{4BF2DD7C-2185-4352-A958-51643B792D93}" srcOrd="0" destOrd="0" parTransId="{3F59766F-0F4F-4C0F-8B9A-C6F9D4CBAD10}" sibTransId="{170C845A-6823-4AF0-B356-68BCB221269D}"/>
    <dgm:cxn modelId="{ADF691F4-CFD4-4048-8F8F-AA996A3F4FF2}" type="presOf" srcId="{4BF2DD7C-2185-4352-A958-51643B792D93}" destId="{0187B733-41D2-4BB8-9E79-4A9D0AACFC03}" srcOrd="0" destOrd="0" presId="urn:microsoft.com/office/officeart/2005/8/layout/hProcess11"/>
    <dgm:cxn modelId="{0D89A5F4-8C1F-4E57-B7A5-49DE08620F2D}" type="presParOf" srcId="{C71B251A-7176-4DD1-8215-13ADFCE04C13}" destId="{CF72381F-D3CA-4EA0-AEB0-E4C04EEFCF7D}" srcOrd="0" destOrd="0" presId="urn:microsoft.com/office/officeart/2005/8/layout/hProcess11"/>
    <dgm:cxn modelId="{2FC2D44F-CCC2-43A5-B2A5-AE3A4EF73B00}" type="presParOf" srcId="{C71B251A-7176-4DD1-8215-13ADFCE04C13}" destId="{60A608F0-0858-457F-8491-0949E5235208}" srcOrd="1" destOrd="0" presId="urn:microsoft.com/office/officeart/2005/8/layout/hProcess11"/>
    <dgm:cxn modelId="{EE33389B-A775-4C41-89A9-ED8911C9E0C0}" type="presParOf" srcId="{60A608F0-0858-457F-8491-0949E5235208}" destId="{76CC62DA-FAB1-4498-8D0B-C8968ADBA3DA}" srcOrd="0" destOrd="0" presId="urn:microsoft.com/office/officeart/2005/8/layout/hProcess11"/>
    <dgm:cxn modelId="{B3BBCE71-3B6B-4967-B586-818DE2C4B0EA}" type="presParOf" srcId="{76CC62DA-FAB1-4498-8D0B-C8968ADBA3DA}" destId="{0187B733-41D2-4BB8-9E79-4A9D0AACFC03}" srcOrd="0" destOrd="0" presId="urn:microsoft.com/office/officeart/2005/8/layout/hProcess11"/>
    <dgm:cxn modelId="{1C0E84EE-D719-44DF-BBD6-087706CBC169}" type="presParOf" srcId="{76CC62DA-FAB1-4498-8D0B-C8968ADBA3DA}" destId="{9DEC0F66-79EA-4E0D-90CD-A0D1B3FD2C94}" srcOrd="1" destOrd="0" presId="urn:microsoft.com/office/officeart/2005/8/layout/hProcess11"/>
    <dgm:cxn modelId="{8F77D441-51EA-4364-ABEA-393AF9240531}" type="presParOf" srcId="{76CC62DA-FAB1-4498-8D0B-C8968ADBA3DA}" destId="{7936650C-B61E-4A6A-980E-7BE8C42DD0C6}" srcOrd="2" destOrd="0" presId="urn:microsoft.com/office/officeart/2005/8/layout/hProcess11"/>
    <dgm:cxn modelId="{9A03A694-4973-4E0C-9E5E-D64DB9340120}" type="presParOf" srcId="{60A608F0-0858-457F-8491-0949E5235208}" destId="{32B79534-DD52-4E56-AB9C-6FAF27A40F85}" srcOrd="1" destOrd="0" presId="urn:microsoft.com/office/officeart/2005/8/layout/hProcess11"/>
    <dgm:cxn modelId="{48CD384E-6FA4-4185-9F5A-EA5C5DC6EFD4}" type="presParOf" srcId="{60A608F0-0858-457F-8491-0949E5235208}" destId="{26599DED-F288-49A8-BC24-E22FDA35C744}" srcOrd="2" destOrd="0" presId="urn:microsoft.com/office/officeart/2005/8/layout/hProcess11"/>
    <dgm:cxn modelId="{03C65BC1-D644-45A4-859C-10F98236EF17}" type="presParOf" srcId="{26599DED-F288-49A8-BC24-E22FDA35C744}" destId="{8209DABE-EB89-40D2-963E-AC711BAE394C}" srcOrd="0" destOrd="0" presId="urn:microsoft.com/office/officeart/2005/8/layout/hProcess11"/>
    <dgm:cxn modelId="{D4FEA18D-0AAF-4BDE-8327-C9B10EC8BA77}" type="presParOf" srcId="{26599DED-F288-49A8-BC24-E22FDA35C744}" destId="{1014C6B9-2E61-4518-880B-546AF15DAD94}" srcOrd="1" destOrd="0" presId="urn:microsoft.com/office/officeart/2005/8/layout/hProcess11"/>
    <dgm:cxn modelId="{16FDFBE7-C6B1-47AD-B009-BC6CA490ED39}" type="presParOf" srcId="{26599DED-F288-49A8-BC24-E22FDA35C744}" destId="{EB923E21-C927-45A9-A126-CF34438BF51C}" srcOrd="2" destOrd="0" presId="urn:microsoft.com/office/officeart/2005/8/layout/hProcess11"/>
    <dgm:cxn modelId="{9DDB0D36-2BE4-4D70-82AB-DCE1DE895018}" type="presParOf" srcId="{60A608F0-0858-457F-8491-0949E5235208}" destId="{5BC537C1-8C72-43F1-8DE0-45800BC91803}" srcOrd="3" destOrd="0" presId="urn:microsoft.com/office/officeart/2005/8/layout/hProcess11"/>
    <dgm:cxn modelId="{2F11E989-FA48-4563-9325-4F602821B759}" type="presParOf" srcId="{60A608F0-0858-457F-8491-0949E5235208}" destId="{A731B10C-6C55-4073-AD0B-02F87D58965A}" srcOrd="4" destOrd="0" presId="urn:microsoft.com/office/officeart/2005/8/layout/hProcess11"/>
    <dgm:cxn modelId="{4959A15F-6663-4261-92AF-EA3417795CFA}" type="presParOf" srcId="{A731B10C-6C55-4073-AD0B-02F87D58965A}" destId="{D3613C6E-71C8-4B66-B23B-4E1B3227BDA5}" srcOrd="0" destOrd="0" presId="urn:microsoft.com/office/officeart/2005/8/layout/hProcess11"/>
    <dgm:cxn modelId="{D46D15DD-9C32-40D9-A95D-C6CFF0CAFE70}" type="presParOf" srcId="{A731B10C-6C55-4073-AD0B-02F87D58965A}" destId="{2F781D7C-7020-4032-8F0E-4F22D173FF38}" srcOrd="1" destOrd="0" presId="urn:microsoft.com/office/officeart/2005/8/layout/hProcess11"/>
    <dgm:cxn modelId="{5F2FA258-CA2E-4BE0-B970-A5603F599081}" type="presParOf" srcId="{A731B10C-6C55-4073-AD0B-02F87D58965A}" destId="{5F47E8A6-7AE9-4EB1-B2BE-1ED44C21484D}" srcOrd="2" destOrd="0" presId="urn:microsoft.com/office/officeart/2005/8/layout/hProcess11"/>
    <dgm:cxn modelId="{4536E621-DC6A-4905-A476-2D32E9187764}" type="presParOf" srcId="{60A608F0-0858-457F-8491-0949E5235208}" destId="{6399AD48-8BE0-41AC-A1F8-2932BD7F3757}" srcOrd="5" destOrd="0" presId="urn:microsoft.com/office/officeart/2005/8/layout/hProcess11"/>
    <dgm:cxn modelId="{5D784C6E-7865-47E3-B9B3-D83D7788DEAD}" type="presParOf" srcId="{60A608F0-0858-457F-8491-0949E5235208}" destId="{7BE5E734-C610-4C9C-83AF-7C6749927C75}" srcOrd="6" destOrd="0" presId="urn:microsoft.com/office/officeart/2005/8/layout/hProcess11"/>
    <dgm:cxn modelId="{45670061-357D-41DD-A4CA-1CF03F737C34}" type="presParOf" srcId="{7BE5E734-C610-4C9C-83AF-7C6749927C75}" destId="{FC908D3A-8CB7-4FCE-AE2E-EA53770A31AF}" srcOrd="0" destOrd="0" presId="urn:microsoft.com/office/officeart/2005/8/layout/hProcess11"/>
    <dgm:cxn modelId="{77F4508F-F7FD-4702-B8A1-0816F0FF3A1D}" type="presParOf" srcId="{7BE5E734-C610-4C9C-83AF-7C6749927C75}" destId="{CC5E7A72-288F-49B0-8E76-2D03EE99E0B0}" srcOrd="1" destOrd="0" presId="urn:microsoft.com/office/officeart/2005/8/layout/hProcess11"/>
    <dgm:cxn modelId="{51883540-9F2E-4170-8A79-7095E73FC61D}" type="presParOf" srcId="{7BE5E734-C610-4C9C-83AF-7C6749927C75}" destId="{1BA298EF-15CE-42F9-9201-2781F4704281}" srcOrd="2" destOrd="0" presId="urn:microsoft.com/office/officeart/2005/8/layout/hProcess11"/>
    <dgm:cxn modelId="{C16925C4-154F-44E5-9414-E93786609345}" type="presParOf" srcId="{60A608F0-0858-457F-8491-0949E5235208}" destId="{1CA7C139-248A-4D8B-9577-79A71537DE34}" srcOrd="7" destOrd="0" presId="urn:microsoft.com/office/officeart/2005/8/layout/hProcess11"/>
    <dgm:cxn modelId="{3711619E-5A02-4D99-A8BC-B6F40C36F9C9}" type="presParOf" srcId="{60A608F0-0858-457F-8491-0949E5235208}" destId="{9590790A-BC4C-4058-86A7-B69F0131DD10}" srcOrd="8" destOrd="0" presId="urn:microsoft.com/office/officeart/2005/8/layout/hProcess11"/>
    <dgm:cxn modelId="{6FE1C825-BDA7-4C93-8F18-5008490FB3EC}" type="presParOf" srcId="{9590790A-BC4C-4058-86A7-B69F0131DD10}" destId="{ABB523BB-97F4-431C-A22D-BFD552581368}" srcOrd="0" destOrd="0" presId="urn:microsoft.com/office/officeart/2005/8/layout/hProcess11"/>
    <dgm:cxn modelId="{31D5F260-321A-4A8E-A66A-6225873CB977}" type="presParOf" srcId="{9590790A-BC4C-4058-86A7-B69F0131DD10}" destId="{771F01AA-B823-40A3-AE48-6CD7B0C77272}" srcOrd="1" destOrd="0" presId="urn:microsoft.com/office/officeart/2005/8/layout/hProcess11"/>
    <dgm:cxn modelId="{10638B48-9610-4123-A643-2A18B3E8C4C7}" type="presParOf" srcId="{9590790A-BC4C-4058-86A7-B69F0131DD10}" destId="{E8866D33-15B7-4D57-83C3-435D785CBCA0}" srcOrd="2" destOrd="0" presId="urn:microsoft.com/office/officeart/2005/8/layout/hProcess11"/>
    <dgm:cxn modelId="{E0D0CD98-C6AB-4E91-9532-3870B77A88A3}" type="presParOf" srcId="{60A608F0-0858-457F-8491-0949E5235208}" destId="{51174E02-C35B-4260-9C53-1DCC0189EC02}" srcOrd="9" destOrd="0" presId="urn:microsoft.com/office/officeart/2005/8/layout/hProcess11"/>
    <dgm:cxn modelId="{0E62D5B5-C109-4C1E-AA8B-B45819BE348A}" type="presParOf" srcId="{60A608F0-0858-457F-8491-0949E5235208}" destId="{6C481A89-48AF-4D20-A6B2-72725C6F0A99}" srcOrd="10" destOrd="0" presId="urn:microsoft.com/office/officeart/2005/8/layout/hProcess11"/>
    <dgm:cxn modelId="{FED51CCB-91E0-4D28-9908-9250423EFE09}" type="presParOf" srcId="{6C481A89-48AF-4D20-A6B2-72725C6F0A99}" destId="{812A1AE4-58EC-4DD8-BF20-0E6C3C7F719A}" srcOrd="0" destOrd="0" presId="urn:microsoft.com/office/officeart/2005/8/layout/hProcess11"/>
    <dgm:cxn modelId="{3C06D2E7-0135-470D-9810-EB2B49294A5B}" type="presParOf" srcId="{6C481A89-48AF-4D20-A6B2-72725C6F0A99}" destId="{DDA7DCD1-E3A0-4C53-9590-1EF57C7FA6CD}" srcOrd="1" destOrd="0" presId="urn:microsoft.com/office/officeart/2005/8/layout/hProcess11"/>
    <dgm:cxn modelId="{ADF7322E-F67B-486D-84ED-AF639B371E11}" type="presParOf" srcId="{6C481A89-48AF-4D20-A6B2-72725C6F0A99}" destId="{BD3CEE5C-52C0-4D73-BF19-FAE71B6867C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2381F-D3CA-4EA0-AEB0-E4C04EEFCF7D}">
      <dsp:nvSpPr>
        <dsp:cNvPr id="0" name=""/>
        <dsp:cNvSpPr/>
      </dsp:nvSpPr>
      <dsp:spPr>
        <a:xfrm>
          <a:off x="0" y="1326443"/>
          <a:ext cx="11332361" cy="176859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7B733-41D2-4BB8-9E79-4A9D0AACFC03}">
      <dsp:nvSpPr>
        <dsp:cNvPr id="0" name=""/>
        <dsp:cNvSpPr/>
      </dsp:nvSpPr>
      <dsp:spPr>
        <a:xfrm>
          <a:off x="2801" y="0"/>
          <a:ext cx="1630963" cy="176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0" kern="1200" dirty="0"/>
            <a:t>Acquisizione dei dati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0" i="0" u="none" strike="noStrike" kern="1200" cap="none" dirty="0" err="1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pd.read</a:t>
          </a:r>
          <a:r>
            <a:rPr lang="it-IT" sz="1200" b="0" i="0" u="none" strike="noStrike" kern="1200" cap="none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()</a:t>
          </a:r>
          <a:endParaRPr lang="it-IT" sz="1200" kern="1200" dirty="0"/>
        </a:p>
      </dsp:txBody>
      <dsp:txXfrm>
        <a:off x="2801" y="0"/>
        <a:ext cx="1630963" cy="1768591"/>
      </dsp:txXfrm>
    </dsp:sp>
    <dsp:sp modelId="{9DEC0F66-79EA-4E0D-90CD-A0D1B3FD2C94}">
      <dsp:nvSpPr>
        <dsp:cNvPr id="0" name=""/>
        <dsp:cNvSpPr/>
      </dsp:nvSpPr>
      <dsp:spPr>
        <a:xfrm>
          <a:off x="597209" y="1989665"/>
          <a:ext cx="442147" cy="442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9DABE-EB89-40D2-963E-AC711BAE394C}">
      <dsp:nvSpPr>
        <dsp:cNvPr id="0" name=""/>
        <dsp:cNvSpPr/>
      </dsp:nvSpPr>
      <dsp:spPr>
        <a:xfrm>
          <a:off x="1715313" y="2652887"/>
          <a:ext cx="1630963" cy="176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0" kern="1200" dirty="0"/>
            <a:t>Comprensione del </a:t>
          </a:r>
          <a:r>
            <a:rPr lang="it-IT" sz="1200" b="1" i="0" kern="1200" dirty="0" err="1"/>
            <a:t>dataSet</a:t>
          </a:r>
          <a:r>
            <a:rPr lang="it-IT" sz="1200" b="1" i="0" kern="1200" dirty="0"/>
            <a:t> e sistemazione delle colonne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0" i="0" kern="1200" dirty="0"/>
            <a:t>Metodi di stampa delle tabelle: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0" i="0" u="none" strike="noStrike" kern="1200" cap="none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df.info()</a:t>
          </a:r>
          <a:endParaRPr lang="it-IT" sz="1200" kern="1200" dirty="0">
            <a:latin typeface="Cascadia Code" panose="020B0609020000020004" pitchFamily="49" charset="0"/>
            <a:ea typeface="Cascadia Code" panose="020B0609020000020004" pitchFamily="49" charset="0"/>
            <a:cs typeface="Cascadia Code" panose="020B0609020000020004" pitchFamily="49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500"/>
            <a:buFont typeface="Arial"/>
            <a:buNone/>
          </a:pPr>
          <a:r>
            <a:rPr lang="it-IT" sz="1200" b="0" i="0" u="none" strike="noStrike" kern="1200" cap="none" dirty="0" err="1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df.describe</a:t>
          </a:r>
          <a:r>
            <a:rPr lang="it-IT" sz="1200" b="0" i="0" u="none" strike="noStrike" kern="1200" cap="none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()</a:t>
          </a:r>
          <a:endParaRPr lang="it-IT" sz="1200" kern="1200" dirty="0"/>
        </a:p>
      </dsp:txBody>
      <dsp:txXfrm>
        <a:off x="1715313" y="2652887"/>
        <a:ext cx="1630963" cy="1768591"/>
      </dsp:txXfrm>
    </dsp:sp>
    <dsp:sp modelId="{1014C6B9-2E61-4518-880B-546AF15DAD94}">
      <dsp:nvSpPr>
        <dsp:cNvPr id="0" name=""/>
        <dsp:cNvSpPr/>
      </dsp:nvSpPr>
      <dsp:spPr>
        <a:xfrm>
          <a:off x="2309720" y="1989665"/>
          <a:ext cx="442147" cy="442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13C6E-71C8-4B66-B23B-4E1B3227BDA5}">
      <dsp:nvSpPr>
        <dsp:cNvPr id="0" name=""/>
        <dsp:cNvSpPr/>
      </dsp:nvSpPr>
      <dsp:spPr>
        <a:xfrm>
          <a:off x="3427824" y="0"/>
          <a:ext cx="1630963" cy="176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0" kern="1200" dirty="0"/>
            <a:t>Ridimensionamento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0" kern="1200" dirty="0">
              <a:solidFill>
                <a:schemeClr val="dk1"/>
              </a:solidFill>
            </a:rPr>
            <a:t>-</a:t>
          </a:r>
          <a:r>
            <a:rPr lang="it-IT" sz="1200" b="0" i="0" u="none" strike="noStrike" kern="1200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rPr>
            <a:t>regioni gruppo1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500"/>
            <a:buNone/>
          </a:pPr>
          <a:r>
            <a:rPr lang="it-IT" sz="1200" b="0" kern="1200" dirty="0">
              <a:solidFill>
                <a:schemeClr val="dk1"/>
              </a:solidFill>
            </a:rPr>
            <a:t>-francesi esteri</a:t>
          </a:r>
          <a:r>
            <a:rPr lang="it-IT" sz="1200" b="0" i="0" u="none" strike="noStrike" kern="1200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rPr>
            <a:t> </a:t>
          </a:r>
          <a:r>
            <a:rPr lang="it-IT" sz="1200" b="0" i="0" kern="1200" dirty="0"/>
            <a:t> </a:t>
          </a:r>
          <a:endParaRPr lang="it-IT" sz="1200" b="0" kern="1200" dirty="0"/>
        </a:p>
      </dsp:txBody>
      <dsp:txXfrm>
        <a:off x="3427824" y="0"/>
        <a:ext cx="1630963" cy="1768591"/>
      </dsp:txXfrm>
    </dsp:sp>
    <dsp:sp modelId="{2F781D7C-7020-4032-8F0E-4F22D173FF38}">
      <dsp:nvSpPr>
        <dsp:cNvPr id="0" name=""/>
        <dsp:cNvSpPr/>
      </dsp:nvSpPr>
      <dsp:spPr>
        <a:xfrm>
          <a:off x="4022232" y="1989665"/>
          <a:ext cx="442147" cy="442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08D3A-8CB7-4FCE-AE2E-EA53770A31AF}">
      <dsp:nvSpPr>
        <dsp:cNvPr id="0" name=""/>
        <dsp:cNvSpPr/>
      </dsp:nvSpPr>
      <dsp:spPr>
        <a:xfrm>
          <a:off x="5140336" y="2652887"/>
          <a:ext cx="1630963" cy="176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0" kern="1200" dirty="0"/>
            <a:t>Gestione dei valori nulli e duplicati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0" i="0" u="none" strike="noStrike" kern="1200" cap="none" dirty="0" err="1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df_n</a:t>
          </a:r>
          <a:r>
            <a:rPr lang="it-IT" sz="1200" b="0" i="0" u="none" strike="noStrike" kern="1200" cap="none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=</a:t>
          </a:r>
          <a:r>
            <a:rPr lang="it-IT" sz="1200" b="0" i="0" u="none" strike="noStrike" kern="1200" cap="none" dirty="0" err="1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df.isnull</a:t>
          </a:r>
          <a:r>
            <a:rPr lang="it-IT" sz="1200" b="0" i="0" u="none" strike="noStrike" kern="1200" cap="none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()</a:t>
          </a:r>
          <a:endParaRPr lang="it-IT" sz="1200" kern="1200" dirty="0"/>
        </a:p>
      </dsp:txBody>
      <dsp:txXfrm>
        <a:off x="5140336" y="2652887"/>
        <a:ext cx="1630963" cy="1768591"/>
      </dsp:txXfrm>
    </dsp:sp>
    <dsp:sp modelId="{CC5E7A72-288F-49B0-8E76-2D03EE99E0B0}">
      <dsp:nvSpPr>
        <dsp:cNvPr id="0" name=""/>
        <dsp:cNvSpPr/>
      </dsp:nvSpPr>
      <dsp:spPr>
        <a:xfrm>
          <a:off x="5734744" y="1989665"/>
          <a:ext cx="442147" cy="442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523BB-97F4-431C-A22D-BFD552581368}">
      <dsp:nvSpPr>
        <dsp:cNvPr id="0" name=""/>
        <dsp:cNvSpPr/>
      </dsp:nvSpPr>
      <dsp:spPr>
        <a:xfrm>
          <a:off x="6852848" y="0"/>
          <a:ext cx="1630963" cy="176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0" kern="1200" dirty="0"/>
            <a:t>Gestione dei tipi di dato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0" i="0" u="none" strike="noStrike" kern="1200" cap="none" dirty="0" err="1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Arial"/>
            </a:rPr>
            <a:t>df.dtypes</a:t>
          </a:r>
          <a:endParaRPr lang="it-IT" sz="1200" kern="1200" dirty="0"/>
        </a:p>
      </dsp:txBody>
      <dsp:txXfrm>
        <a:off x="6852848" y="0"/>
        <a:ext cx="1630963" cy="1768591"/>
      </dsp:txXfrm>
    </dsp:sp>
    <dsp:sp modelId="{771F01AA-B823-40A3-AE48-6CD7B0C77272}">
      <dsp:nvSpPr>
        <dsp:cNvPr id="0" name=""/>
        <dsp:cNvSpPr/>
      </dsp:nvSpPr>
      <dsp:spPr>
        <a:xfrm>
          <a:off x="7443033" y="1989665"/>
          <a:ext cx="442147" cy="442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A1AE4-58EC-4DD8-BF20-0E6C3C7F719A}">
      <dsp:nvSpPr>
        <dsp:cNvPr id="0" name=""/>
        <dsp:cNvSpPr/>
      </dsp:nvSpPr>
      <dsp:spPr>
        <a:xfrm>
          <a:off x="8565360" y="2652887"/>
          <a:ext cx="1630963" cy="176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0" kern="1200"/>
            <a:t>Salvataggio dataset pulito</a:t>
          </a:r>
          <a:endParaRPr lang="it-IT" sz="1200" kern="1200"/>
        </a:p>
      </dsp:txBody>
      <dsp:txXfrm>
        <a:off x="8565360" y="2652887"/>
        <a:ext cx="1630963" cy="1768591"/>
      </dsp:txXfrm>
    </dsp:sp>
    <dsp:sp modelId="{DDA7DCD1-E3A0-4C53-9590-1EF57C7FA6CD}">
      <dsp:nvSpPr>
        <dsp:cNvPr id="0" name=""/>
        <dsp:cNvSpPr/>
      </dsp:nvSpPr>
      <dsp:spPr>
        <a:xfrm>
          <a:off x="9159767" y="1989665"/>
          <a:ext cx="442147" cy="442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5" name="Google Shape;2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1" name="Google Shape;3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4bc4d59b3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g1e4bc4d59b3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4bc4d59b3_3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g1e4bc4d59b3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4bc4d59b3_3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g1e4bc4d59b3_3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4c854f13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1" name="Google Shape;361;g1e4c854f13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it-IT" sz="1200" b="0" i="0"/>
              <a:t>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dirty="0"/>
          </a:p>
        </p:txBody>
      </p:sp>
      <p:sp>
        <p:nvSpPr>
          <p:cNvPr id="242" name="Google Shape;2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241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0" name="Google Shape;2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bc4d59b3_3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1e4bc4d59b3_3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1e4bc4d59b3_3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1e4bc4d59b3_3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1e4bc4d59b3_3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4bc4d59b3_3_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1e4bc4d59b3_3_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g1e4bc4d59b3_3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1e4bc4d59b3_3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1e4bc4d59b3_3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4bc4d59b3_3_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e4bc4d59b3_3_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1e4bc4d59b3_3_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1e4bc4d59b3_3_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1e4bc4d59b3_3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4bc4d59b3_3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e4bc4d59b3_3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g1e4bc4d59b3_3_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g1e4bc4d59b3_3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e4bc4d59b3_3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1e4bc4d59b3_3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bc4d59b3_3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1e4bc4d59b3_3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1e4bc4d59b3_3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1e4bc4d59b3_3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1e4bc4d59b3_3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g1e4bc4d59b3_3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1e4bc4d59b3_3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1e4bc4d59b3_3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4bc4d59b3_3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1e4bc4d59b3_3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1e4bc4d59b3_3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1e4bc4d59b3_3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4bc4d59b3_3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e4bc4d59b3_3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1e4bc4d59b3_3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4bc4d59b3_3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e4bc4d59b3_3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g1e4bc4d59b3_3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g1e4bc4d59b3_3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1e4bc4d59b3_3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1e4bc4d59b3_3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bc4d59b3_3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e4bc4d59b3_3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1e4bc4d59b3_3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g1e4bc4d59b3_3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e4bc4d59b3_3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e4bc4d59b3_3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4bc4d59b3_3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1e4bc4d59b3_3_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g1e4bc4d59b3_3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1e4bc4d59b3_3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1e4bc4d59b3_3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4bc4d59b3_3_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1e4bc4d59b3_3_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1e4bc4d59b3_3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1e4bc4d59b3_3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1e4bc4d59b3_3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Diapositiva tito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597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Titolo e contenut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5436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Intestazione sezion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0153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Due contenuti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6813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Confront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323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Solo tito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5470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Vuot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743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Contenuto con didascali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0473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Immagine con didascalia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0472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Titolo e testo vertica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575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1_Titolo e testo vertica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74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4bc4d59b3_3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g1e4bc4d59b3_3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1e4bc4d59b3_3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1e4bc4d59b3_3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1e4bc4d59b3_3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56837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hyperlink" Target="https://www.lefigaro.fr/elections/resultat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ques-locales.insee.fr/#c=indicator&amp;i=rp.pt_diplmin&amp;s=2020&amp;t=A01&amp;view=map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see.fr/fr/statistiques/201280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>
            <a:spLocks noGrp="1"/>
          </p:cNvSpPr>
          <p:nvPr>
            <p:ph type="ctrTitle"/>
          </p:nvPr>
        </p:nvSpPr>
        <p:spPr>
          <a:xfrm>
            <a:off x="1179443" y="1768353"/>
            <a:ext cx="983311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it-IT" sz="4800" cap="small">
                <a:latin typeface="Times New Roman"/>
                <a:ea typeface="Times New Roman"/>
                <a:cs typeface="Times New Roman"/>
                <a:sym typeface="Times New Roman"/>
              </a:rPr>
              <a:t>Analisi dei dati relativi al popolo francese per lo studio delle ultime proteste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1226014" y="4814731"/>
            <a:ext cx="42273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Studenti: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 b="0" i="0" u="none" strike="noStrike" cap="sm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CHIARA CAPORALE 67463</a:t>
            </a:r>
            <a:br>
              <a:rPr lang="it-IT" sz="1600" b="0" i="0" u="none" strike="noStrike" cap="sm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t-IT" sz="1600" b="0" i="0" u="none" strike="noStrike" cap="sm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MANUELE CAPECE 67468</a:t>
            </a:r>
            <a:br>
              <a:rPr lang="it-IT" sz="1600" b="0" i="0" u="none" strike="noStrike" cap="sm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t-IT" sz="1600" b="0" i="0" u="none" strike="noStrike" cap="sm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GIANFRANCO MANFREDA 68856</a:t>
            </a:r>
            <a:br>
              <a:rPr lang="it-IT" sz="1600" b="0" i="0" u="none" strike="noStrike" cap="sm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t-IT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GIANFRANCO CANORA 66543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5" name="Google Shape;165;p1"/>
          <p:cNvGraphicFramePr/>
          <p:nvPr/>
        </p:nvGraphicFramePr>
        <p:xfrm>
          <a:off x="8469086" y="4814731"/>
          <a:ext cx="2668800" cy="594450"/>
        </p:xfrm>
        <a:graphic>
          <a:graphicData uri="http://schemas.openxmlformats.org/drawingml/2006/table">
            <a:tbl>
              <a:tblPr>
                <a:noFill/>
                <a:tableStyleId>{6210C00C-9050-4C14-A0CD-BF1031876EEF}</a:tableStyleId>
              </a:tblPr>
              <a:tblGrid>
                <a:gridCol w="26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4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-IT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Docente: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-IT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Prof. </a:t>
                      </a:r>
                      <a:r>
                        <a:rPr lang="it-IT" sz="1600" b="0" i="0" u="none" strike="noStrike" cap="small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CARLO SARTIANI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3025" marR="730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403" y="169380"/>
            <a:ext cx="1482380" cy="148238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 txBox="1"/>
          <p:nvPr/>
        </p:nvSpPr>
        <p:spPr>
          <a:xfrm>
            <a:off x="4245764" y="910570"/>
            <a:ext cx="370047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PROGETTO DI BIG DATA – GRUPPO 2 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5022573" y="6254723"/>
            <a:ext cx="41346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 ACCADEMICO 2022-2023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201FF29-7FBB-DBD1-B785-F89185CF3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35" y="153631"/>
            <a:ext cx="10506462" cy="6550738"/>
          </a:xfrm>
          <a:prstGeom prst="rect">
            <a:avLst/>
          </a:prstGeom>
        </p:spPr>
      </p:pic>
      <p:pic>
        <p:nvPicPr>
          <p:cNvPr id="4" name="Google Shape;298;p10">
            <a:extLst>
              <a:ext uri="{FF2B5EF4-FFF2-40B4-BE49-F238E27FC236}">
                <a16:creationId xmlns:a16="http://schemas.microsoft.com/office/drawing/2014/main" id="{620CC0EE-7857-C5C5-86D8-73280C729A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8489" y="5048855"/>
            <a:ext cx="1185008" cy="109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86B9460-1C95-4C20-29F2-3EB8F5C09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7" y="109057"/>
            <a:ext cx="10607991" cy="6639886"/>
          </a:xfrm>
          <a:prstGeom prst="rect">
            <a:avLst/>
          </a:prstGeom>
        </p:spPr>
      </p:pic>
      <p:pic>
        <p:nvPicPr>
          <p:cNvPr id="304" name="Google Shape;30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8206" y="5116995"/>
            <a:ext cx="3311550" cy="84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4bc4d59b3_3_75"/>
          <p:cNvSpPr txBox="1">
            <a:spLocks noGrp="1"/>
          </p:cNvSpPr>
          <p:nvPr>
            <p:ph type="title"/>
          </p:nvPr>
        </p:nvSpPr>
        <p:spPr>
          <a:xfrm>
            <a:off x="341450" y="282275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it-IT" sz="400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CONSIDERAZIONI FINALI - </a:t>
            </a:r>
            <a:r>
              <a:rPr lang="it-IT" sz="300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motivo della riforma</a:t>
            </a:r>
            <a:r>
              <a:rPr lang="it-IT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it-IT"/>
            </a:br>
            <a:endParaRPr/>
          </a:p>
        </p:txBody>
      </p:sp>
      <p:pic>
        <p:nvPicPr>
          <p:cNvPr id="322" name="Google Shape;322;g1e4bc4d59b3_3_7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137" t="-516" r="28251" b="103"/>
          <a:stretch/>
        </p:blipFill>
        <p:spPr>
          <a:xfrm>
            <a:off x="487775" y="1239713"/>
            <a:ext cx="64008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e4bc4d59b3_3_75"/>
          <p:cNvSpPr txBox="1"/>
          <p:nvPr/>
        </p:nvSpPr>
        <p:spPr>
          <a:xfrm>
            <a:off x="1093475" y="6169875"/>
            <a:ext cx="518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Modello spazio-temporale ‘Transizione Demografica’</a:t>
            </a: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e4bc4d59b3_3_75"/>
          <p:cNvSpPr/>
          <p:nvPr/>
        </p:nvSpPr>
        <p:spPr>
          <a:xfrm>
            <a:off x="5052162" y="4667632"/>
            <a:ext cx="1514400" cy="914400"/>
          </a:xfrm>
          <a:prstGeom prst="ellipse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25;g1e4bc4d59b3_3_75"/>
          <p:cNvGrpSpPr/>
          <p:nvPr/>
        </p:nvGrpSpPr>
        <p:grpSpPr>
          <a:xfrm>
            <a:off x="8792009" y="1456688"/>
            <a:ext cx="2365933" cy="4214283"/>
            <a:chOff x="10834" y="0"/>
            <a:chExt cx="2365933" cy="4214283"/>
          </a:xfrm>
        </p:grpSpPr>
        <p:sp>
          <p:nvSpPr>
            <p:cNvPr id="326" name="Google Shape;326;g1e4bc4d59b3_3_75"/>
            <p:cNvSpPr/>
            <p:nvPr/>
          </p:nvSpPr>
          <p:spPr>
            <a:xfrm>
              <a:off x="10834" y="0"/>
              <a:ext cx="784764" cy="2022856"/>
            </a:xfrm>
            <a:prstGeom prst="up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6F9FC"/>
                </a:gs>
                <a:gs pos="71000">
                  <a:srgbClr val="95BEE4"/>
                </a:gs>
                <a:gs pos="100000">
                  <a:srgbClr val="95BEE4"/>
                </a:gs>
              </a:gsLst>
              <a:lin ang="16200038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1e4bc4d59b3_3_75"/>
            <p:cNvSpPr/>
            <p:nvPr/>
          </p:nvSpPr>
          <p:spPr>
            <a:xfrm>
              <a:off x="809615" y="0"/>
              <a:ext cx="1331722" cy="2022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1e4bc4d59b3_3_75"/>
            <p:cNvSpPr txBox="1"/>
            <p:nvPr/>
          </p:nvSpPr>
          <p:spPr>
            <a:xfrm>
              <a:off x="809615" y="0"/>
              <a:ext cx="1331722" cy="2022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0" rIns="120900" bIns="120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it-IT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Età media</a:t>
              </a:r>
              <a:endPara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g1e4bc4d59b3_3_75"/>
            <p:cNvSpPr/>
            <p:nvPr/>
          </p:nvSpPr>
          <p:spPr>
            <a:xfrm>
              <a:off x="236737" y="2191427"/>
              <a:ext cx="784764" cy="2022856"/>
            </a:xfrm>
            <a:prstGeom prst="down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6F9FC"/>
                </a:gs>
                <a:gs pos="78000">
                  <a:srgbClr val="B3D1EC"/>
                </a:gs>
                <a:gs pos="97000">
                  <a:srgbClr val="B3D1EC"/>
                </a:gs>
                <a:gs pos="100000">
                  <a:srgbClr val="CCE0F2"/>
                </a:gs>
              </a:gsLst>
              <a:lin ang="5400012" scaled="0"/>
            </a:gra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1e4bc4d59b3_3_75"/>
            <p:cNvSpPr/>
            <p:nvPr/>
          </p:nvSpPr>
          <p:spPr>
            <a:xfrm>
              <a:off x="1045045" y="2191427"/>
              <a:ext cx="1331722" cy="2022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e4bc4d59b3_3_75"/>
            <p:cNvSpPr txBox="1"/>
            <p:nvPr/>
          </p:nvSpPr>
          <p:spPr>
            <a:xfrm>
              <a:off x="1045045" y="2191427"/>
              <a:ext cx="1331722" cy="2022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0" rIns="120900" bIns="120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it-IT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Produttività</a:t>
              </a:r>
              <a:endPara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g1e4bc4d59b3_3_91"/>
          <p:cNvGrpSpPr/>
          <p:nvPr/>
        </p:nvGrpSpPr>
        <p:grpSpPr>
          <a:xfrm>
            <a:off x="1253126" y="1197855"/>
            <a:ext cx="9156215" cy="5463631"/>
            <a:chOff x="1242071" y="89284"/>
            <a:chExt cx="9156215" cy="5463631"/>
          </a:xfrm>
        </p:grpSpPr>
        <p:sp>
          <p:nvSpPr>
            <p:cNvPr id="337" name="Google Shape;337;g1e4bc4d59b3_3_91"/>
            <p:cNvSpPr/>
            <p:nvPr/>
          </p:nvSpPr>
          <p:spPr>
            <a:xfrm>
              <a:off x="1254249" y="379558"/>
              <a:ext cx="9099385" cy="1433382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1e4bc4d59b3_3_91"/>
            <p:cNvSpPr txBox="1"/>
            <p:nvPr/>
          </p:nvSpPr>
          <p:spPr>
            <a:xfrm>
              <a:off x="1254249" y="379558"/>
              <a:ext cx="9099385" cy="1433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0875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g1e4bc4d59b3_3_91"/>
            <p:cNvSpPr/>
            <p:nvPr/>
          </p:nvSpPr>
          <p:spPr>
            <a:xfrm>
              <a:off x="1356796" y="89284"/>
              <a:ext cx="1314802" cy="16461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33996" r="-33994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1e4bc4d59b3_3_91"/>
            <p:cNvSpPr/>
            <p:nvPr/>
          </p:nvSpPr>
          <p:spPr>
            <a:xfrm>
              <a:off x="1266404" y="2220727"/>
              <a:ext cx="9116264" cy="1433382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1e4bc4d59b3_3_91"/>
            <p:cNvSpPr txBox="1"/>
            <p:nvPr/>
          </p:nvSpPr>
          <p:spPr>
            <a:xfrm>
              <a:off x="1266404" y="2220727"/>
              <a:ext cx="9116264" cy="1433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0875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g1e4bc4d59b3_3_91"/>
            <p:cNvSpPr/>
            <p:nvPr/>
          </p:nvSpPr>
          <p:spPr>
            <a:xfrm>
              <a:off x="1348529" y="1932975"/>
              <a:ext cx="1315765" cy="164584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29996" r="-29995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1e4bc4d59b3_3_91"/>
            <p:cNvSpPr/>
            <p:nvPr/>
          </p:nvSpPr>
          <p:spPr>
            <a:xfrm>
              <a:off x="1242071" y="4119533"/>
              <a:ext cx="9156215" cy="1433382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1e4bc4d59b3_3_91"/>
            <p:cNvSpPr txBox="1"/>
            <p:nvPr/>
          </p:nvSpPr>
          <p:spPr>
            <a:xfrm>
              <a:off x="1242071" y="4119533"/>
              <a:ext cx="9156215" cy="1433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0875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1e4bc4d59b3_3_91"/>
            <p:cNvSpPr/>
            <p:nvPr/>
          </p:nvSpPr>
          <p:spPr>
            <a:xfrm>
              <a:off x="1366895" y="3807842"/>
              <a:ext cx="1299641" cy="167176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50000" r="-50000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g1e4bc4d59b3_3_91"/>
          <p:cNvSpPr txBox="1"/>
          <p:nvPr/>
        </p:nvSpPr>
        <p:spPr>
          <a:xfrm>
            <a:off x="3009900" y="1470355"/>
            <a:ext cx="585141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Tasso di disoccupazione molto basso per dipartimento;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Reddito pro-capite moderatamente alto;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Tasso di vaccinazione COVID molto alto per dipartimento;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Tasso d’inflazione basso per dipartimento;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Tasso di istruzione più alto per dipartimento.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1e4bc4d59b3_3_91"/>
          <p:cNvSpPr txBox="1"/>
          <p:nvPr/>
        </p:nvSpPr>
        <p:spPr>
          <a:xfrm>
            <a:off x="3009900" y="3513765"/>
            <a:ext cx="70855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Nessuna correlazione con disoccupazione per dipartimento;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Reddito pro-capite moderatamente basso per dipartimento;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Tasso di vaccinazione COVID moderatamente basso per dipartimento.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e4bc4d59b3_3_91"/>
          <p:cNvSpPr txBox="1"/>
          <p:nvPr/>
        </p:nvSpPr>
        <p:spPr>
          <a:xfrm>
            <a:off x="3009900" y="5331296"/>
            <a:ext cx="602517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Tasso di disoccupazione molto alto per dipartimento;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Tasso di vaccinazione COVID molto basso per dipartimento;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Tasso d’inflazione alto per dipartimento;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Tasso di istruzione più basso per dipartimento.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e4bc4d59b3_3_91"/>
          <p:cNvSpPr txBox="1">
            <a:spLocks noGrp="1"/>
          </p:cNvSpPr>
          <p:nvPr>
            <p:ph type="title"/>
          </p:nvPr>
        </p:nvSpPr>
        <p:spPr>
          <a:xfrm>
            <a:off x="318150" y="267275"/>
            <a:ext cx="10569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it-IT" sz="400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CONSIDERAZIONI FINALI - </a:t>
            </a:r>
            <a:r>
              <a:rPr lang="it-IT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interpretazione dati emersi</a:t>
            </a:r>
            <a:r>
              <a:rPr lang="it-IT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it-IT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g1e4bc4d59b3_3_108"/>
          <p:cNvGrpSpPr/>
          <p:nvPr/>
        </p:nvGrpSpPr>
        <p:grpSpPr>
          <a:xfrm>
            <a:off x="1346989" y="1749432"/>
            <a:ext cx="9507545" cy="3825859"/>
            <a:chOff x="956464" y="1101732"/>
            <a:chExt cx="9507545" cy="3825859"/>
          </a:xfrm>
        </p:grpSpPr>
        <p:sp>
          <p:nvSpPr>
            <p:cNvPr id="355" name="Google Shape;355;g1e4bc4d59b3_3_108"/>
            <p:cNvSpPr/>
            <p:nvPr/>
          </p:nvSpPr>
          <p:spPr>
            <a:xfrm rot="10800000">
              <a:off x="2869394" y="1101732"/>
              <a:ext cx="7594615" cy="3825859"/>
            </a:xfrm>
            <a:prstGeom prst="homePlate">
              <a:avLst>
                <a:gd name="adj" fmla="val 5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1e4bc4d59b3_3_108"/>
            <p:cNvSpPr txBox="1"/>
            <p:nvPr/>
          </p:nvSpPr>
          <p:spPr>
            <a:xfrm>
              <a:off x="3825859" y="1101732"/>
              <a:ext cx="6638150" cy="38258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87075" tIns="114300" rIns="213350" bIns="1143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it-IT" sz="30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70% popolazione contraria alla Riforma Pensionistica</a:t>
              </a:r>
              <a:endParaRPr sz="3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105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imes New Roman"/>
                <a:buChar char="•"/>
              </a:pPr>
              <a:r>
                <a:rPr lang="it-IT" sz="2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Mélenchon</a:t>
              </a:r>
              <a:endParaRPr sz="23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imes New Roman"/>
                <a:buChar char="•"/>
              </a:pPr>
              <a:r>
                <a:rPr lang="it-IT" sz="2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Maggior tasso di disoccupazione</a:t>
              </a:r>
              <a:endParaRPr sz="23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imes New Roman"/>
                <a:buChar char="•"/>
              </a:pPr>
              <a:r>
                <a:rPr lang="it-IT" sz="2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Maggior tasso d’inflazione</a:t>
              </a:r>
              <a:endParaRPr sz="23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imes New Roman"/>
                <a:buChar char="•"/>
              </a:pPr>
              <a:r>
                <a:rPr lang="it-IT" sz="2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Poca istruzione</a:t>
              </a:r>
              <a:endParaRPr sz="23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imes New Roman"/>
                <a:buChar char="•"/>
              </a:pPr>
              <a:r>
                <a:rPr lang="it-IT" sz="2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Copertura vaccinale non completa o   assente</a:t>
              </a:r>
              <a:endParaRPr sz="23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imes New Roman"/>
                <a:buChar char="•"/>
              </a:pPr>
              <a:r>
                <a:rPr lang="it-IT" sz="23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Predisposizione alla protesta</a:t>
              </a:r>
              <a:endParaRPr sz="23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g1e4bc4d59b3_3_108"/>
            <p:cNvSpPr/>
            <p:nvPr/>
          </p:nvSpPr>
          <p:spPr>
            <a:xfrm>
              <a:off x="956464" y="1101732"/>
              <a:ext cx="3825859" cy="382585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1994" r="-21994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g1e4bc4d59b3_3_108"/>
          <p:cNvSpPr txBox="1">
            <a:spLocks noGrp="1"/>
          </p:cNvSpPr>
          <p:nvPr>
            <p:ph type="title"/>
          </p:nvPr>
        </p:nvSpPr>
        <p:spPr>
          <a:xfrm>
            <a:off x="318150" y="267275"/>
            <a:ext cx="10569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it-IT" sz="400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CONSIDERAZIONI FINALI - </a:t>
            </a:r>
            <a:r>
              <a:rPr lang="it-IT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motivi della protesta</a:t>
            </a:r>
            <a:r>
              <a:rPr lang="it-IT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it-IT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4c854f135_1_2"/>
          <p:cNvSpPr txBox="1">
            <a:spLocks noGrp="1"/>
          </p:cNvSpPr>
          <p:nvPr>
            <p:ph type="ctrTitle"/>
          </p:nvPr>
        </p:nvSpPr>
        <p:spPr>
          <a:xfrm>
            <a:off x="1179450" y="2093080"/>
            <a:ext cx="9833100" cy="127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it-IT" sz="4800" cap="small" dirty="0">
                <a:latin typeface="Times New Roman"/>
                <a:ea typeface="Times New Roman"/>
                <a:cs typeface="Times New Roman"/>
                <a:sym typeface="Times New Roman"/>
              </a:rPr>
              <a:t>Grazie per l’attenzione</a:t>
            </a:r>
            <a:br>
              <a:rPr lang="it-IT" sz="4800" cap="small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g1e4c854f135_1_2"/>
          <p:cNvSpPr txBox="1"/>
          <p:nvPr/>
        </p:nvSpPr>
        <p:spPr>
          <a:xfrm>
            <a:off x="1226014" y="4814731"/>
            <a:ext cx="42273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Studenti: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 b="0" i="0" u="none" strike="noStrike" cap="small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CHIARA CAPORALE 67463</a:t>
            </a:r>
            <a:br>
              <a:rPr lang="it-IT" sz="1600" b="0" i="0" u="none" strike="noStrike" cap="small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t-IT" sz="1600" b="0" i="0" u="none" strike="noStrike" cap="small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MANUELE CAPECE 67468</a:t>
            </a:r>
            <a:br>
              <a:rPr lang="it-IT" sz="1600" b="0" i="0" u="none" strike="noStrike" cap="small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t-IT" sz="1600" b="0" i="0" u="none" strike="noStrike" cap="small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GIANFRANCO MANFREDA 68856</a:t>
            </a:r>
            <a:br>
              <a:rPr lang="it-IT" sz="1600" b="0" i="0" u="none" strike="noStrike" cap="small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t-IT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GIANFRANCO CANORA 66543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65" name="Google Shape;365;g1e4c854f135_1_2"/>
          <p:cNvGraphicFramePr/>
          <p:nvPr/>
        </p:nvGraphicFramePr>
        <p:xfrm>
          <a:off x="8469086" y="4814731"/>
          <a:ext cx="2668800" cy="594450"/>
        </p:xfrm>
        <a:graphic>
          <a:graphicData uri="http://schemas.openxmlformats.org/drawingml/2006/table">
            <a:tbl>
              <a:tblPr>
                <a:noFill/>
                <a:tableStyleId>{6210C00C-9050-4C14-A0CD-BF1031876EEF}</a:tableStyleId>
              </a:tblPr>
              <a:tblGrid>
                <a:gridCol w="26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4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-IT" sz="16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Docente:</a:t>
                      </a:r>
                      <a:endParaRPr sz="2000" b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-IT" sz="16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Prof. </a:t>
                      </a:r>
                      <a:r>
                        <a:rPr lang="it-IT" sz="1600" b="0" i="0" u="none" strike="noStrike" cap="small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CARLO SARTIANI</a:t>
                      </a:r>
                      <a:endParaRPr sz="2400" b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3025" marR="730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6" name="Google Shape;366;g1e4c854f135_1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403" y="169380"/>
            <a:ext cx="1482380" cy="148238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e4c854f135_1_2"/>
          <p:cNvSpPr txBox="1"/>
          <p:nvPr/>
        </p:nvSpPr>
        <p:spPr>
          <a:xfrm>
            <a:off x="4245750" y="910570"/>
            <a:ext cx="370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PROGETTO DI BIG DATA – GRUPPO 2 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g1e4c854f135_1_2"/>
          <p:cNvSpPr txBox="1"/>
          <p:nvPr/>
        </p:nvSpPr>
        <p:spPr>
          <a:xfrm>
            <a:off x="5022573" y="6254723"/>
            <a:ext cx="4134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 ACCADEMICO 2022-2023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363;g1e4c854f135_1_2">
            <a:extLst>
              <a:ext uri="{FF2B5EF4-FFF2-40B4-BE49-F238E27FC236}">
                <a16:creationId xmlns:a16="http://schemas.microsoft.com/office/drawing/2014/main" id="{AA3A6192-78CB-8573-1410-61CEFBD06A32}"/>
              </a:ext>
            </a:extLst>
          </p:cNvPr>
          <p:cNvSpPr txBox="1">
            <a:spLocks/>
          </p:cNvSpPr>
          <p:nvPr/>
        </p:nvSpPr>
        <p:spPr>
          <a:xfrm>
            <a:off x="1122983" y="3244000"/>
            <a:ext cx="98331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800"/>
            </a:pPr>
            <a:br>
              <a:rPr lang="it-IT" sz="4800" cap="small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it-IT"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49140F-CB9B-BC14-F507-ED70CC5639CE}"/>
              </a:ext>
            </a:extLst>
          </p:cNvPr>
          <p:cNvSpPr txBox="1"/>
          <p:nvPr/>
        </p:nvSpPr>
        <p:spPr>
          <a:xfrm>
            <a:off x="4669167" y="3607130"/>
            <a:ext cx="28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 sono domande?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>
            <a:spLocks noGrp="1"/>
          </p:cNvSpPr>
          <p:nvPr>
            <p:ph type="title"/>
          </p:nvPr>
        </p:nvSpPr>
        <p:spPr>
          <a:xfrm>
            <a:off x="369200" y="12852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lang="it-IT" sz="4000">
                <a:latin typeface="Times New Roman"/>
                <a:ea typeface="Times New Roman"/>
                <a:cs typeface="Times New Roman"/>
                <a:sym typeface="Times New Roman"/>
              </a:rPr>
              <a:t>INTRODUZIONE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"/>
          <p:cNvSpPr txBox="1">
            <a:spLocks noGrp="1"/>
          </p:cNvSpPr>
          <p:nvPr>
            <p:ph type="body" idx="1"/>
          </p:nvPr>
        </p:nvSpPr>
        <p:spPr>
          <a:xfrm>
            <a:off x="369192" y="2315213"/>
            <a:ext cx="6699000" cy="3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it-IT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</a:t>
            </a:r>
            <a:r>
              <a:rPr lang="it-I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it-I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 inizio anno è scoppiata una rivolta che ha toccato tutta la Francia, con un’intensificazione nei mesi di Marzo e Aprile.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it-IT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Causa</a:t>
            </a:r>
            <a:r>
              <a:rPr lang="it-I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it-I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Riforma del </a:t>
            </a:r>
            <a:r>
              <a:rPr lang="it-IT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pensionistico</a:t>
            </a:r>
            <a:r>
              <a:rPr lang="it-IT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attuata dal Presidente della Repubblica Emmanuel Macron.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412" y="2490650"/>
            <a:ext cx="4577392" cy="274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>
            <a:spLocks noGrp="1"/>
          </p:cNvSpPr>
          <p:nvPr>
            <p:ph type="title"/>
          </p:nvPr>
        </p:nvSpPr>
        <p:spPr>
          <a:xfrm>
            <a:off x="351925" y="113575"/>
            <a:ext cx="67137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lang="it-IT" sz="4000">
                <a:latin typeface="Times New Roman"/>
                <a:ea typeface="Times New Roman"/>
                <a:cs typeface="Times New Roman"/>
                <a:sym typeface="Times New Roman"/>
              </a:rPr>
              <a:t>ELEZIONI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"/>
          <p:cNvSpPr txBox="1">
            <a:spLocks noGrp="1"/>
          </p:cNvSpPr>
          <p:nvPr>
            <p:ph type="body" idx="1"/>
          </p:nvPr>
        </p:nvSpPr>
        <p:spPr>
          <a:xfrm>
            <a:off x="998220" y="982980"/>
            <a:ext cx="10515600" cy="484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Aprile 2022 elezioni presidenziali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Maggio 2022 ripartizione dei seggi legislative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pic>
        <p:nvPicPr>
          <p:cNvPr id="182" name="Google Shape;18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2231" y="4137655"/>
            <a:ext cx="4513552" cy="22383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3"/>
          <p:cNvGrpSpPr/>
          <p:nvPr/>
        </p:nvGrpSpPr>
        <p:grpSpPr>
          <a:xfrm>
            <a:off x="7957418" y="4138132"/>
            <a:ext cx="2173596" cy="2178020"/>
            <a:chOff x="380229" y="477"/>
            <a:chExt cx="2173596" cy="2178020"/>
          </a:xfrm>
        </p:grpSpPr>
        <p:sp>
          <p:nvSpPr>
            <p:cNvPr id="184" name="Google Shape;184;p3"/>
            <p:cNvSpPr/>
            <p:nvPr/>
          </p:nvSpPr>
          <p:spPr>
            <a:xfrm rot="10800000">
              <a:off x="602679" y="477"/>
              <a:ext cx="1951146" cy="4449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 txBox="1"/>
            <p:nvPr/>
          </p:nvSpPr>
          <p:spPr>
            <a:xfrm>
              <a:off x="713904" y="477"/>
              <a:ext cx="1839921" cy="44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175" tIns="68575" rIns="128000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it-IT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ENS – 38,57%  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0229" y="477"/>
              <a:ext cx="444900" cy="4449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l="-12996" r="-12997"/>
              </a:stretch>
            </a:blip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 rot="10800000">
              <a:off x="602679" y="578184"/>
              <a:ext cx="1951146" cy="4449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 txBox="1"/>
            <p:nvPr/>
          </p:nvSpPr>
          <p:spPr>
            <a:xfrm>
              <a:off x="713904" y="578184"/>
              <a:ext cx="1839921" cy="44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175" tIns="68575" rIns="128000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it-IT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LR – 6,98%  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80229" y="578184"/>
              <a:ext cx="444900" cy="44490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l="-7996" r="-7997"/>
              </a:stretch>
            </a:blip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 rot="10800000">
              <a:off x="602679" y="1155891"/>
              <a:ext cx="1951146" cy="4449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713904" y="1155891"/>
              <a:ext cx="1839921" cy="44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175" tIns="68575" rIns="128000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it-IT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NUP- 31,60% 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80229" y="1155891"/>
              <a:ext cx="444900" cy="44490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l="-8998" r="-8997"/>
              </a:stretch>
            </a:blip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 rot="10800000">
              <a:off x="602679" y="1733597"/>
              <a:ext cx="1951146" cy="4449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 txBox="1"/>
            <p:nvPr/>
          </p:nvSpPr>
          <p:spPr>
            <a:xfrm>
              <a:off x="713904" y="1733597"/>
              <a:ext cx="1839921" cy="44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175" tIns="68575" rIns="128000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it-IT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RN – 17,30% 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80229" y="1733597"/>
              <a:ext cx="444900" cy="444900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 l="-13996" r="-13997"/>
              </a:stretch>
            </a:blip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04172" y="1528770"/>
            <a:ext cx="5583656" cy="190240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 txBox="1"/>
          <p:nvPr/>
        </p:nvSpPr>
        <p:spPr>
          <a:xfrm>
            <a:off x="2950949" y="6491093"/>
            <a:ext cx="298006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⮚"/>
            </a:pPr>
            <a:r>
              <a:rPr lang="it-IT" sz="1100" b="0" i="0" u="sng" strike="noStrike" cap="non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https://www.lefigaro.fr/elections/resultats/</a:t>
            </a:r>
            <a:endParaRPr sz="1100" b="0" i="0" u="none" strike="noStrike" cap="none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"/>
          <p:cNvSpPr txBox="1"/>
          <p:nvPr/>
        </p:nvSpPr>
        <p:spPr>
          <a:xfrm>
            <a:off x="4061292" y="4581912"/>
            <a:ext cx="914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 txBox="1"/>
          <p:nvPr/>
        </p:nvSpPr>
        <p:spPr>
          <a:xfrm>
            <a:off x="2389772" y="5837007"/>
            <a:ext cx="914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 txBox="1"/>
          <p:nvPr/>
        </p:nvSpPr>
        <p:spPr>
          <a:xfrm rot="2970118">
            <a:off x="5267598" y="5291091"/>
            <a:ext cx="914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 txBox="1"/>
          <p:nvPr/>
        </p:nvSpPr>
        <p:spPr>
          <a:xfrm>
            <a:off x="5678402" y="5811545"/>
            <a:ext cx="914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 txBox="1">
            <a:spLocks noGrp="1"/>
          </p:cNvSpPr>
          <p:nvPr>
            <p:ph type="title"/>
          </p:nvPr>
        </p:nvSpPr>
        <p:spPr>
          <a:xfrm>
            <a:off x="331623" y="0"/>
            <a:ext cx="8198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Narrow"/>
              <a:buNone/>
            </a:pPr>
            <a:r>
              <a:rPr lang="it-IT" sz="4000">
                <a:latin typeface="Times New Roman"/>
                <a:ea typeface="Times New Roman"/>
                <a:cs typeface="Times New Roman"/>
                <a:sym typeface="Times New Roman"/>
              </a:rPr>
              <a:t>REGIONI DI INTERESSE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4"/>
          <p:cNvSpPr txBox="1"/>
          <p:nvPr/>
        </p:nvSpPr>
        <p:spPr>
          <a:xfrm>
            <a:off x="8004313" y="2544418"/>
            <a:ext cx="3678236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3BC"/>
              </a:buClr>
              <a:buSzPts val="2000"/>
              <a:buFont typeface="Noto Sans Symbols"/>
              <a:buChar char="▪"/>
            </a:pPr>
            <a:r>
              <a:rPr lang="it-IT" sz="2000" b="1" i="0" u="none" strike="noStrike" cap="none">
                <a:solidFill>
                  <a:srgbClr val="FFB3BC"/>
                </a:solidFill>
                <a:latin typeface="Calibri"/>
                <a:ea typeface="Calibri"/>
                <a:cs typeface="Calibri"/>
                <a:sym typeface="Calibri"/>
              </a:rPr>
              <a:t>Pays de la Loire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BFE"/>
              </a:buClr>
              <a:buSzPts val="2000"/>
              <a:buFont typeface="Noto Sans Symbols"/>
              <a:buChar char="▪"/>
            </a:pPr>
            <a:r>
              <a:rPr lang="it-IT" sz="2000" b="1" i="0" u="none" strike="noStrike" cap="none">
                <a:solidFill>
                  <a:srgbClr val="B0CBFE"/>
                </a:solidFill>
                <a:latin typeface="Calibri"/>
                <a:ea typeface="Calibri"/>
                <a:cs typeface="Calibri"/>
                <a:sym typeface="Calibri"/>
              </a:rPr>
              <a:t>Nouvelle-Aquitaine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D9FF"/>
              </a:buClr>
              <a:buSzPts val="2000"/>
              <a:buFont typeface="Noto Sans Symbols"/>
              <a:buChar char="▪"/>
            </a:pPr>
            <a:r>
              <a:rPr lang="it-IT" sz="2000" b="1" i="0" u="none" strike="noStrike" cap="none">
                <a:solidFill>
                  <a:srgbClr val="59D9FF"/>
                </a:solidFill>
                <a:latin typeface="Calibri"/>
                <a:ea typeface="Calibri"/>
                <a:cs typeface="Calibri"/>
                <a:sym typeface="Calibri"/>
              </a:rPr>
              <a:t>Auvergne-Rhône-Alpes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760"/>
              </a:buClr>
              <a:buSzPts val="2000"/>
              <a:buFont typeface="Noto Sans Symbols"/>
              <a:buChar char="▪"/>
            </a:pPr>
            <a:r>
              <a:rPr lang="it-IT" sz="2000" b="1" i="0" u="none" strike="noStrike" cap="none">
                <a:solidFill>
                  <a:srgbClr val="FFA760"/>
                </a:solidFill>
                <a:latin typeface="Calibri"/>
                <a:ea typeface="Calibri"/>
                <a:cs typeface="Calibri"/>
                <a:sym typeface="Calibri"/>
              </a:rPr>
              <a:t>Occitanie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B69D"/>
              </a:buClr>
              <a:buSzPts val="2000"/>
              <a:buFont typeface="Noto Sans Symbols"/>
              <a:buChar char="▪"/>
            </a:pPr>
            <a:r>
              <a:rPr lang="it-IT" sz="2000" b="1" i="0" u="none" strike="noStrike" cap="none">
                <a:solidFill>
                  <a:srgbClr val="E8B69D"/>
                </a:solidFill>
                <a:latin typeface="Calibri"/>
                <a:ea typeface="Calibri"/>
                <a:cs typeface="Calibri"/>
                <a:sym typeface="Calibri"/>
              </a:rPr>
              <a:t>Provence-Alpes-Côte d’Azur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8363"/>
              </a:buClr>
              <a:buSzPts val="2000"/>
              <a:buFont typeface="Noto Sans Symbols"/>
              <a:buChar char="▪"/>
            </a:pPr>
            <a:r>
              <a:rPr lang="it-IT" sz="2000" b="1" i="0" u="none" strike="noStrike" cap="none">
                <a:solidFill>
                  <a:srgbClr val="C98363"/>
                </a:solidFill>
                <a:latin typeface="Calibri"/>
                <a:ea typeface="Calibri"/>
                <a:cs typeface="Calibri"/>
                <a:sym typeface="Calibri"/>
              </a:rPr>
              <a:t>Corse</a:t>
            </a:r>
            <a:endParaRPr sz="2000" b="1" i="0" u="none" strike="noStrike" cap="none">
              <a:solidFill>
                <a:srgbClr val="C983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it-IT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DOM-TOM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787" y="1434598"/>
            <a:ext cx="6269337" cy="492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370623" y="278621"/>
            <a:ext cx="10515600" cy="88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TECNOLOGIE E STRUMENTI UTILIZZATI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5" name="Google Shape;215;p5"/>
          <p:cNvGrpSpPr/>
          <p:nvPr/>
        </p:nvGrpSpPr>
        <p:grpSpPr>
          <a:xfrm>
            <a:off x="240653" y="2260931"/>
            <a:ext cx="11710692" cy="3454480"/>
            <a:chOff x="4004" y="831375"/>
            <a:chExt cx="11710692" cy="3454480"/>
          </a:xfrm>
        </p:grpSpPr>
        <p:sp>
          <p:nvSpPr>
            <p:cNvPr id="216" name="Google Shape;216;p5"/>
            <p:cNvSpPr/>
            <p:nvPr/>
          </p:nvSpPr>
          <p:spPr>
            <a:xfrm>
              <a:off x="4004" y="1815636"/>
              <a:ext cx="1852905" cy="152825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030993" y="2128277"/>
              <a:ext cx="2119258" cy="21192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68" y="88242"/>
                  </a:moveTo>
                  <a:lnTo>
                    <a:pt x="13930" y="86162"/>
                  </a:lnTo>
                  <a:lnTo>
                    <a:pt x="13930" y="86162"/>
                  </a:lnTo>
                  <a:cubicBezTo>
                    <a:pt x="22730" y="101658"/>
                    <a:pt x="38731" y="111692"/>
                    <a:pt x="56512" y="112865"/>
                  </a:cubicBezTo>
                  <a:cubicBezTo>
                    <a:pt x="74293" y="114038"/>
                    <a:pt x="91473" y="106194"/>
                    <a:pt x="102233" y="91989"/>
                  </a:cubicBezTo>
                  <a:lnTo>
                    <a:pt x="99806" y="90611"/>
                  </a:lnTo>
                  <a:lnTo>
                    <a:pt x="107901" y="87202"/>
                  </a:lnTo>
                  <a:lnTo>
                    <a:pt x="108352" y="95464"/>
                  </a:lnTo>
                  <a:lnTo>
                    <a:pt x="105925" y="94086"/>
                  </a:lnTo>
                  <a:cubicBezTo>
                    <a:pt x="94401" y="109612"/>
                    <a:pt x="75813" y="118264"/>
                    <a:pt x="56513" y="117086"/>
                  </a:cubicBezTo>
                  <a:cubicBezTo>
                    <a:pt x="37213" y="115907"/>
                    <a:pt x="19816" y="105056"/>
                    <a:pt x="10268" y="88242"/>
                  </a:cubicBezTo>
                  <a:close/>
                </a:path>
              </a:pathLst>
            </a:custGeom>
            <a:gradFill>
              <a:gsLst>
                <a:gs pos="0">
                  <a:srgbClr val="C6E2FF"/>
                </a:gs>
                <a:gs pos="35000">
                  <a:srgbClr val="D5EBFF"/>
                </a:gs>
                <a:gs pos="100000">
                  <a:srgbClr val="ECF6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415761" y="3016411"/>
              <a:ext cx="1647027" cy="6549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"/>
            <p:cNvSpPr txBox="1"/>
            <p:nvPr/>
          </p:nvSpPr>
          <p:spPr>
            <a:xfrm>
              <a:off x="434944" y="3035594"/>
              <a:ext cx="1608661" cy="616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2700" rIns="19050" bIns="12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r>
                <a:rPr kumimoji="0" lang="it-IT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PYTHON: </a:t>
              </a:r>
              <a:r>
                <a:rPr kumimoji="0" lang="it-IT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linguaggio di programmazione ad alto livello, interpretato e versatile</a:t>
              </a:r>
              <a:r>
                <a:rPr kumimoji="0" lang="it-IT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416981" y="1815636"/>
              <a:ext cx="1852905" cy="152825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439889" y="831375"/>
              <a:ext cx="2356522" cy="2356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25" y="32695"/>
                  </a:moveTo>
                  <a:lnTo>
                    <a:pt x="9425" y="32695"/>
                  </a:lnTo>
                  <a:cubicBezTo>
                    <a:pt x="18718" y="15482"/>
                    <a:pt x="36128" y="4177"/>
                    <a:pt x="55633" y="2691"/>
                  </a:cubicBezTo>
                  <a:cubicBezTo>
                    <a:pt x="75138" y="1205"/>
                    <a:pt x="94060" y="9741"/>
                    <a:pt x="105854" y="25347"/>
                  </a:cubicBezTo>
                  <a:lnTo>
                    <a:pt x="108012" y="24060"/>
                  </a:lnTo>
                  <a:lnTo>
                    <a:pt x="107733" y="31524"/>
                  </a:lnTo>
                  <a:lnTo>
                    <a:pt x="100423" y="28587"/>
                  </a:lnTo>
                  <a:lnTo>
                    <a:pt x="102581" y="27300"/>
                  </a:lnTo>
                  <a:lnTo>
                    <a:pt x="102581" y="27300"/>
                  </a:lnTo>
                  <a:cubicBezTo>
                    <a:pt x="91496" y="12866"/>
                    <a:pt x="73854" y="5030"/>
                    <a:pt x="55714" y="6483"/>
                  </a:cubicBezTo>
                  <a:cubicBezTo>
                    <a:pt x="37573" y="7936"/>
                    <a:pt x="21403" y="18480"/>
                    <a:pt x="12758" y="34494"/>
                  </a:cubicBezTo>
                  <a:close/>
                </a:path>
              </a:pathLst>
            </a:custGeom>
            <a:gradFill>
              <a:gsLst>
                <a:gs pos="0">
                  <a:srgbClr val="C6E2FF"/>
                </a:gs>
                <a:gs pos="35000">
                  <a:srgbClr val="D5EBFF"/>
                </a:gs>
                <a:gs pos="100000">
                  <a:srgbClr val="ECF6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828738" y="1488152"/>
              <a:ext cx="1647027" cy="6549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2847921" y="1507335"/>
              <a:ext cx="1608661" cy="616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2700" rIns="19050" bIns="12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r>
                <a:rPr kumimoji="0" lang="it-IT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PANDAS: </a:t>
              </a:r>
              <a:r>
                <a:rPr kumimoji="0" lang="it-IT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libreria open-source per la manipolazione e l'analisi dei dati</a:t>
              </a:r>
              <a:endParaRPr kumimoji="0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829958" y="1774743"/>
              <a:ext cx="1852905" cy="152825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5855479" y="2166588"/>
              <a:ext cx="2119267" cy="21192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54" y="88393"/>
                  </a:moveTo>
                  <a:lnTo>
                    <a:pt x="14010" y="86302"/>
                  </a:lnTo>
                  <a:lnTo>
                    <a:pt x="14010" y="86302"/>
                  </a:lnTo>
                  <a:cubicBezTo>
                    <a:pt x="22857" y="101771"/>
                    <a:pt x="38887" y="111756"/>
                    <a:pt x="56672" y="112875"/>
                  </a:cubicBezTo>
                  <a:cubicBezTo>
                    <a:pt x="74457" y="113995"/>
                    <a:pt x="91613" y="106098"/>
                    <a:pt x="102329" y="91861"/>
                  </a:cubicBezTo>
                  <a:lnTo>
                    <a:pt x="99899" y="90490"/>
                  </a:lnTo>
                  <a:lnTo>
                    <a:pt x="107983" y="87057"/>
                  </a:lnTo>
                  <a:lnTo>
                    <a:pt x="108460" y="95318"/>
                  </a:lnTo>
                  <a:lnTo>
                    <a:pt x="106028" y="93946"/>
                  </a:lnTo>
                  <a:cubicBezTo>
                    <a:pt x="94551" y="109508"/>
                    <a:pt x="75989" y="118216"/>
                    <a:pt x="56686" y="117096"/>
                  </a:cubicBezTo>
                  <a:cubicBezTo>
                    <a:pt x="37383" y="115975"/>
                    <a:pt x="19953" y="105177"/>
                    <a:pt x="10354" y="88393"/>
                  </a:cubicBezTo>
                  <a:close/>
                </a:path>
              </a:pathLst>
            </a:custGeom>
            <a:gradFill>
              <a:gsLst>
                <a:gs pos="0">
                  <a:srgbClr val="C6E2FF"/>
                </a:gs>
                <a:gs pos="35000">
                  <a:srgbClr val="D5EBFF"/>
                </a:gs>
                <a:gs pos="100000">
                  <a:srgbClr val="ECF6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241715" y="2893732"/>
              <a:ext cx="1647027" cy="81854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"/>
            <p:cNvSpPr txBox="1"/>
            <p:nvPr/>
          </p:nvSpPr>
          <p:spPr>
            <a:xfrm>
              <a:off x="5265689" y="2917706"/>
              <a:ext cx="1599079" cy="770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2700" rIns="19050" bIns="12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r>
                <a:rPr kumimoji="0" lang="it-IT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GOOGLE COLAB: </a:t>
              </a:r>
              <a:r>
                <a:rPr kumimoji="0" lang="it-IT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ambiente di sviluppo interattivo che crea, esegue e condivide notebook Jupiter 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7242935" y="1851374"/>
              <a:ext cx="1852905" cy="152825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8244143" y="834012"/>
              <a:ext cx="2356403" cy="23564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62" y="30687"/>
                  </a:moveTo>
                  <a:lnTo>
                    <a:pt x="10562" y="30687"/>
                  </a:lnTo>
                  <a:cubicBezTo>
                    <a:pt x="20539" y="13861"/>
                    <a:pt x="38388" y="3265"/>
                    <a:pt x="57937" y="2562"/>
                  </a:cubicBezTo>
                  <a:cubicBezTo>
                    <a:pt x="77485" y="1860"/>
                    <a:pt x="96049" y="11149"/>
                    <a:pt x="107207" y="27215"/>
                  </a:cubicBezTo>
                  <a:lnTo>
                    <a:pt x="109416" y="26015"/>
                  </a:lnTo>
                  <a:lnTo>
                    <a:pt x="108836" y="33463"/>
                  </a:lnTo>
                  <a:lnTo>
                    <a:pt x="101649" y="30236"/>
                  </a:lnTo>
                  <a:lnTo>
                    <a:pt x="103857" y="29036"/>
                  </a:lnTo>
                  <a:lnTo>
                    <a:pt x="103857" y="29036"/>
                  </a:lnTo>
                  <a:cubicBezTo>
                    <a:pt x="93361" y="14170"/>
                    <a:pt x="76049" y="5633"/>
                    <a:pt x="57865" y="6356"/>
                  </a:cubicBezTo>
                  <a:cubicBezTo>
                    <a:pt x="39681" y="7080"/>
                    <a:pt x="23102" y="16966"/>
                    <a:pt x="13821" y="32619"/>
                  </a:cubicBezTo>
                  <a:close/>
                </a:path>
              </a:pathLst>
            </a:custGeom>
            <a:gradFill>
              <a:gsLst>
                <a:gs pos="0">
                  <a:srgbClr val="C6E2FF"/>
                </a:gs>
                <a:gs pos="35000">
                  <a:srgbClr val="D5EBFF"/>
                </a:gs>
                <a:gs pos="100000">
                  <a:srgbClr val="ECF6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7654692" y="1452413"/>
              <a:ext cx="1647027" cy="797921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"/>
            <p:cNvSpPr txBox="1"/>
            <p:nvPr/>
          </p:nvSpPr>
          <p:spPr>
            <a:xfrm>
              <a:off x="7678062" y="1475783"/>
              <a:ext cx="1600287" cy="751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2700" rIns="19050" bIns="12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r>
                <a:rPr kumimoji="0" lang="it-IT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TABLEAU: </a:t>
              </a:r>
              <a:r>
                <a:rPr kumimoji="0" lang="it-IT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piattaforma di visualizzazione dei dati interattiva e potente 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9655912" y="1815636"/>
              <a:ext cx="1852905" cy="152825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0067669" y="3016411"/>
              <a:ext cx="1647027" cy="65496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9CFFF"/>
                </a:gs>
                <a:gs pos="35000">
                  <a:srgbClr val="B8DCFF"/>
                </a:gs>
                <a:gs pos="100000">
                  <a:srgbClr val="E2F0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"/>
            <p:cNvSpPr txBox="1"/>
            <p:nvPr/>
          </p:nvSpPr>
          <p:spPr>
            <a:xfrm>
              <a:off x="10086852" y="3035594"/>
              <a:ext cx="1608661" cy="616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2700" rIns="19050" bIns="12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r>
                <a:rPr kumimoji="0" lang="it-IT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GITHUB: </a:t>
              </a:r>
              <a:r>
                <a:rPr kumimoji="0" lang="it-IT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piattaforma di hosting per repository di codice sorgente 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5" name="Google Shape;2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017" y="3327450"/>
            <a:ext cx="1097923" cy="1203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9027" y="3648831"/>
            <a:ext cx="1769942" cy="71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76191" y="3095906"/>
            <a:ext cx="1469778" cy="146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506C4BB-74E0-9A39-4E6F-C62674362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3276" y="3745537"/>
            <a:ext cx="1774232" cy="99800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6DBA194-6D01-54A0-935B-E970329A4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1940" y="3330133"/>
            <a:ext cx="1949602" cy="109665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82A9AA-3E73-6F4C-312B-85E065D0724A}"/>
              </a:ext>
            </a:extLst>
          </p:cNvPr>
          <p:cNvSpPr txBox="1"/>
          <p:nvPr/>
        </p:nvSpPr>
        <p:spPr>
          <a:xfrm>
            <a:off x="370623" y="1480290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Codice realizzato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336622" y="183568"/>
            <a:ext cx="10648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 E DATA CLEANING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6FB2980-21FE-8A57-9F17-51C5353425EB}"/>
              </a:ext>
            </a:extLst>
          </p:cNvPr>
          <p:cNvSpPr txBox="1"/>
          <p:nvPr/>
        </p:nvSpPr>
        <p:spPr>
          <a:xfrm>
            <a:off x="336622" y="1509268"/>
            <a:ext cx="419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Fase preliminare del progetto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2339EB5-D841-15CF-E0B8-12198165B310}"/>
              </a:ext>
            </a:extLst>
          </p:cNvPr>
          <p:cNvGraphicFramePr/>
          <p:nvPr/>
        </p:nvGraphicFramePr>
        <p:xfrm>
          <a:off x="523017" y="1970932"/>
          <a:ext cx="11332361" cy="442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0655D6-627D-F16D-FF64-2EDE9E047E99}"/>
              </a:ext>
            </a:extLst>
          </p:cNvPr>
          <p:cNvSpPr txBox="1"/>
          <p:nvPr/>
        </p:nvSpPr>
        <p:spPr>
          <a:xfrm>
            <a:off x="1181448" y="40264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F86E66-D3B5-B310-94C9-6F6A8D32A42C}"/>
              </a:ext>
            </a:extLst>
          </p:cNvPr>
          <p:cNvSpPr txBox="1"/>
          <p:nvPr/>
        </p:nvSpPr>
        <p:spPr>
          <a:xfrm>
            <a:off x="2909226" y="40415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D684A2E-27B0-4073-DAE1-E541DDA1D792}"/>
              </a:ext>
            </a:extLst>
          </p:cNvPr>
          <p:cNvSpPr txBox="1"/>
          <p:nvPr/>
        </p:nvSpPr>
        <p:spPr>
          <a:xfrm>
            <a:off x="4637004" y="40369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D1604DA-0F9F-3C7C-A451-262209CB0E37}"/>
              </a:ext>
            </a:extLst>
          </p:cNvPr>
          <p:cNvSpPr txBox="1"/>
          <p:nvPr/>
        </p:nvSpPr>
        <p:spPr>
          <a:xfrm>
            <a:off x="6318834" y="40369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EA4EF9-FB0D-1D5A-0020-2567A83A10A1}"/>
              </a:ext>
            </a:extLst>
          </p:cNvPr>
          <p:cNvSpPr txBox="1"/>
          <p:nvPr/>
        </p:nvSpPr>
        <p:spPr>
          <a:xfrm>
            <a:off x="8021634" y="40382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440FB48-30DF-E76D-8206-21751F9EAF71}"/>
              </a:ext>
            </a:extLst>
          </p:cNvPr>
          <p:cNvSpPr txBox="1"/>
          <p:nvPr/>
        </p:nvSpPr>
        <p:spPr>
          <a:xfrm>
            <a:off x="9753606" y="40369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5521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>
            <a:spLocks noGrp="1"/>
          </p:cNvSpPr>
          <p:nvPr>
            <p:ph type="title"/>
          </p:nvPr>
        </p:nvSpPr>
        <p:spPr>
          <a:xfrm>
            <a:off x="356984" y="181631"/>
            <a:ext cx="11208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REALIZZAZIONE QUERY E CORRELAZIONI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7" name="Google Shape;267;p7"/>
          <p:cNvGrpSpPr/>
          <p:nvPr/>
        </p:nvGrpSpPr>
        <p:grpSpPr>
          <a:xfrm>
            <a:off x="2372647" y="2052875"/>
            <a:ext cx="7312443" cy="4208949"/>
            <a:chOff x="1534447" y="11835"/>
            <a:chExt cx="7446705" cy="4327666"/>
          </a:xfrm>
        </p:grpSpPr>
        <p:sp>
          <p:nvSpPr>
            <p:cNvPr id="268" name="Google Shape;268;p7"/>
            <p:cNvSpPr/>
            <p:nvPr/>
          </p:nvSpPr>
          <p:spPr>
            <a:xfrm>
              <a:off x="1534447" y="11835"/>
              <a:ext cx="4327666" cy="4327666"/>
            </a:xfrm>
            <a:prstGeom prst="ellipse">
              <a:avLst/>
            </a:prstGeom>
            <a:solidFill>
              <a:srgbClr val="599BD5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"/>
            <p:cNvSpPr txBox="1"/>
            <p:nvPr/>
          </p:nvSpPr>
          <p:spPr>
            <a:xfrm>
              <a:off x="2138760" y="522160"/>
              <a:ext cx="2495231" cy="33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  <a:tabLst/>
                <a:defRPr/>
              </a:pPr>
              <a:r>
                <a:rPr kumimoji="0" lang="it-IT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Query</a:t>
              </a: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85750" marR="0" lvl="1" indent="-285750" algn="l" defTabSz="914400" rtl="0" eaLnBrk="1" fontAlgn="auto" latinLnBrk="0" hangingPunct="1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Char char="•"/>
                <a:tabLst/>
                <a:defRPr/>
              </a:pPr>
              <a:r>
                <a:rPr kumimoji="0" lang="it-IT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Funzioni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85750" marR="0" lvl="1" indent="-285750" algn="l" defTabSz="914400" rtl="0" eaLnBrk="1" fontAlgn="auto" latinLnBrk="0" hangingPunct="1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Char char="•"/>
                <a:tabLst/>
                <a:defRPr/>
              </a:pPr>
              <a:r>
                <a:rPr kumimoji="0" lang="it-IT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Filtraggio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85750" marR="0" lvl="1" indent="-285750" algn="l" defTabSz="914400" rtl="0" eaLnBrk="1" fontAlgn="auto" latinLnBrk="0" hangingPunct="1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Char char="•"/>
                <a:tabLst/>
                <a:defRPr/>
              </a:pPr>
              <a:r>
                <a:rPr kumimoji="0" lang="it-IT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Ordinamento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653486" y="11835"/>
              <a:ext cx="4327666" cy="4327666"/>
            </a:xfrm>
            <a:prstGeom prst="ellipse">
              <a:avLst/>
            </a:prstGeom>
            <a:solidFill>
              <a:srgbClr val="599BD5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"/>
            <p:cNvSpPr txBox="1"/>
            <p:nvPr/>
          </p:nvSpPr>
          <p:spPr>
            <a:xfrm>
              <a:off x="5881607" y="522160"/>
              <a:ext cx="2495231" cy="3307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  <a:tabLst/>
                <a:defRPr/>
              </a:pPr>
              <a:r>
                <a:rPr kumimoji="0" lang="it-IT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Correlazioni</a:t>
              </a:r>
              <a:endParaRPr kumimoji="0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85750" marR="0" lvl="1" indent="-285750" algn="l" defTabSz="914400" rtl="0" eaLnBrk="1" fontAlgn="auto" latinLnBrk="0" hangingPunct="1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Char char="•"/>
                <a:tabLst/>
                <a:defRPr/>
              </a:pPr>
              <a:r>
                <a:rPr kumimoji="0" lang="it-IT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Pearson coeff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85750" marR="0" lvl="1" indent="-285750" algn="l" defTabSz="914400" rtl="0" eaLnBrk="1" fontAlgn="auto" latinLnBrk="0" hangingPunct="1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Char char="•"/>
                <a:tabLst/>
                <a:defRPr/>
              </a:pPr>
              <a:r>
                <a:rPr kumimoji="0" lang="it-IT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P_value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85750" marR="0" lvl="1" indent="-285750" algn="l" defTabSz="914400" rtl="0" eaLnBrk="1" fontAlgn="auto" latinLnBrk="0" hangingPunct="1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Char char="•"/>
                <a:tabLst/>
                <a:defRPr/>
              </a:pPr>
              <a:r>
                <a:rPr kumimoji="0" lang="it-IT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Seaborn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164F0D7-5004-C9CA-00C0-64C76C180FAC}"/>
              </a:ext>
            </a:extLst>
          </p:cNvPr>
          <p:cNvSpPr txBox="1"/>
          <p:nvPr/>
        </p:nvSpPr>
        <p:spPr>
          <a:xfrm>
            <a:off x="356984" y="1507331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Interrogazioni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effettuate: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"/>
          <p:cNvSpPr txBox="1">
            <a:spLocks noGrp="1"/>
          </p:cNvSpPr>
          <p:nvPr>
            <p:ph type="title"/>
          </p:nvPr>
        </p:nvSpPr>
        <p:spPr>
          <a:xfrm>
            <a:off x="358000" y="140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4000">
                <a:latin typeface="Times New Roman"/>
                <a:ea typeface="Times New Roman"/>
                <a:cs typeface="Times New Roman"/>
                <a:sym typeface="Times New Roman"/>
              </a:rPr>
              <a:t>ANALISI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8"/>
          <p:cNvSpPr txBox="1"/>
          <p:nvPr/>
        </p:nvSpPr>
        <p:spPr>
          <a:xfrm>
            <a:off x="838200" y="5503652"/>
            <a:ext cx="8452800" cy="126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1803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⮚"/>
            </a:pPr>
            <a:r>
              <a:rPr lang="it-IT" sz="1200" b="0" i="0" u="sng" strike="noStrike" cap="non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https://statistiques-locales.insee.fr/#c=indicator&amp;i=rp.pt_diplmin&amp;s=2020&amp;t=A01&amp;view=map2</a:t>
            </a:r>
            <a:endParaRPr sz="1200" b="0" i="0" u="none" strike="noStrike" cap="none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⮚"/>
            </a:pPr>
            <a:r>
              <a:rPr lang="it-IT" sz="1200" b="0" i="0" u="sng" strike="noStrike" cap="non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https://www.insee.fr/fr/statistiques/2012804</a:t>
            </a:r>
            <a:endParaRPr sz="1200" b="0" i="0" u="none" strike="noStrike" cap="none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0" name="Google Shape;290;p8"/>
          <p:cNvGrpSpPr/>
          <p:nvPr/>
        </p:nvGrpSpPr>
        <p:grpSpPr>
          <a:xfrm>
            <a:off x="658125" y="1629401"/>
            <a:ext cx="10515600" cy="1630531"/>
            <a:chOff x="0" y="28876"/>
            <a:chExt cx="10515600" cy="1630531"/>
          </a:xfrm>
        </p:grpSpPr>
        <p:sp>
          <p:nvSpPr>
            <p:cNvPr id="291" name="Google Shape;291;p8"/>
            <p:cNvSpPr/>
            <p:nvPr/>
          </p:nvSpPr>
          <p:spPr>
            <a:xfrm>
              <a:off x="0" y="28876"/>
              <a:ext cx="10515600" cy="5148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8"/>
            <p:cNvSpPr txBox="1"/>
            <p:nvPr/>
          </p:nvSpPr>
          <p:spPr>
            <a:xfrm>
              <a:off x="25130" y="54006"/>
              <a:ext cx="10465340" cy="464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it-IT"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Query</a:t>
              </a: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0" y="543677"/>
              <a:ext cx="10515600" cy="1115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 txBox="1"/>
            <p:nvPr/>
          </p:nvSpPr>
          <p:spPr>
            <a:xfrm>
              <a:off x="0" y="543677"/>
              <a:ext cx="10515600" cy="1115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3850" tIns="27925" rIns="156450" bIns="279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lang="it-IT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Tasso disoccupazione per dipartimento;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lang="it-IT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Reddito pro capite per dipartimento;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lang="it-IT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Vaccini covid;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lang="it-IT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Tasso istruzione.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5" name="Google Shape;295;p8"/>
          <p:cNvGrpSpPr/>
          <p:nvPr/>
        </p:nvGrpSpPr>
        <p:grpSpPr>
          <a:xfrm>
            <a:off x="658125" y="3648820"/>
            <a:ext cx="10515600" cy="1318048"/>
            <a:chOff x="0" y="3757"/>
            <a:chExt cx="10515600" cy="1318048"/>
          </a:xfrm>
        </p:grpSpPr>
        <p:sp>
          <p:nvSpPr>
            <p:cNvPr id="296" name="Google Shape;296;p8"/>
            <p:cNvSpPr/>
            <p:nvPr/>
          </p:nvSpPr>
          <p:spPr>
            <a:xfrm>
              <a:off x="0" y="3757"/>
              <a:ext cx="10515600" cy="523168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 txBox="1"/>
            <p:nvPr/>
          </p:nvSpPr>
          <p:spPr>
            <a:xfrm>
              <a:off x="25539" y="29296"/>
              <a:ext cx="10464522" cy="472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it-IT"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Analisi visuali</a:t>
              </a: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0" y="526925"/>
              <a:ext cx="10515600" cy="794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 txBox="1"/>
            <p:nvPr/>
          </p:nvSpPr>
          <p:spPr>
            <a:xfrm>
              <a:off x="0" y="526925"/>
              <a:ext cx="10515600" cy="794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3850" tIns="21575" rIns="120900" bIns="215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lang="it-IT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Andamenti dei prezzi al consumo;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lang="it-IT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Andamenti dei prezzi del carburante.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7643B4D-D0CC-3E5C-D28F-A1630F44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30" y="395407"/>
            <a:ext cx="11459361" cy="62933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570</Words>
  <Application>Microsoft Office PowerPoint</Application>
  <PresentationFormat>Widescreen</PresentationFormat>
  <Paragraphs>125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Calibri</vt:lpstr>
      <vt:lpstr>Cascadia Code</vt:lpstr>
      <vt:lpstr>Noto Sans Symbols</vt:lpstr>
      <vt:lpstr>Times New Roman</vt:lpstr>
      <vt:lpstr>1_Tema di Office</vt:lpstr>
      <vt:lpstr>Tema di Office</vt:lpstr>
      <vt:lpstr>2_Tema di Office</vt:lpstr>
      <vt:lpstr>Analisi dei dati relativi al popolo francese per lo studio delle ultime proteste</vt:lpstr>
      <vt:lpstr>INTRODUZIONE</vt:lpstr>
      <vt:lpstr>ELEZIONI </vt:lpstr>
      <vt:lpstr>REGIONI DI INTERESSE</vt:lpstr>
      <vt:lpstr>TECNOLOGIE E STRUMENTI UTILIZZATI</vt:lpstr>
      <vt:lpstr>DATA PREPARATION E DATA CLEANING </vt:lpstr>
      <vt:lpstr>REALIZZAZIONE QUERY E CORRELAZIONI</vt:lpstr>
      <vt:lpstr>ANALISI</vt:lpstr>
      <vt:lpstr>Presentazione standard di PowerPoint</vt:lpstr>
      <vt:lpstr>Presentazione standard di PowerPoint</vt:lpstr>
      <vt:lpstr>Presentazione standard di PowerPoint</vt:lpstr>
      <vt:lpstr>CONSIDERAZIONI FINALI - motivo della riforma  </vt:lpstr>
      <vt:lpstr>CONSIDERAZIONI FINALI - interpretazione dati emersi  </vt:lpstr>
      <vt:lpstr>CONSIDERAZIONI FINALI - motivi della protesta  </vt:lpstr>
      <vt:lpstr>Grazie per l’attenzione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dei dati relativi al popolo francese per lo studio delle ultime proteste</dc:title>
  <dc:creator>Manuele Capece</dc:creator>
  <cp:lastModifiedBy>Manuele Capece</cp:lastModifiedBy>
  <cp:revision>5</cp:revision>
  <dcterms:created xsi:type="dcterms:W3CDTF">2023-07-11T10:13:49Z</dcterms:created>
  <dcterms:modified xsi:type="dcterms:W3CDTF">2023-07-12T18:04:16Z</dcterms:modified>
</cp:coreProperties>
</file>