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altLang="ja-JP" smtClean="0"/>
              <a:t>Click to edit Master subtitle style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0E7F01-DE81-4B3D-A842-A320467A467E}" type="datetime1">
              <a:rPr lang="ja-JP" altLang="es-ES"/>
              <a:pPr/>
              <a:t>2018/1/16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D08C78-BF7B-4CC5-92E4-B369FA13204F}" type="slidenum">
              <a:rPr lang="ja-JP" altLang="en-US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49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C3FDD9-388E-4B77-8F1D-C4BCD695B67E}" type="datetime1">
              <a:rPr lang="ja-JP" altLang="es-ES"/>
              <a:pPr/>
              <a:t>2018/1/16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D817D-B827-4813-BB8D-9B452067C240}" type="slidenum">
              <a:rPr lang="ja-JP" altLang="en-US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6045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36405E-8CE7-4FD1-AB9E-9406E3D7BF72}" type="datetime1">
              <a:rPr lang="ja-JP" altLang="es-ES"/>
              <a:pPr/>
              <a:t>2018/1/16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0CC8B-6AD3-4BD8-9B54-654A51B09187}" type="slidenum">
              <a:rPr lang="ja-JP" altLang="en-US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7669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by Lale Yurttas, Texas A&amp;M University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Chapter 21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1E276-92D9-450D-9D4D-B543A9C64AB0}" type="slidenum">
              <a:rPr lang="en-US" altLang="ja-JP"/>
              <a:pPr/>
              <a:t>‹Nº›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4397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by Lale Yurttas, Texas A&amp;M University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Chapter 21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84096-2215-469A-96BB-1879CC1F36C1}" type="slidenum">
              <a:rPr lang="en-US" altLang="ja-JP"/>
              <a:pPr/>
              <a:t>‹Nº›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78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235DC9-B892-40ED-858A-56416DC267EE}" type="datetime1">
              <a:rPr lang="ja-JP" altLang="es-ES"/>
              <a:pPr/>
              <a:t>2018/1/16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03F8F-E197-4373-ABCA-F0ABE5C03388}" type="slidenum">
              <a:rPr lang="ja-JP" altLang="en-US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4508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54654E-4071-4FAD-9306-8B678B98A64E}" type="datetime1">
              <a:rPr lang="ja-JP" altLang="es-ES"/>
              <a:pPr/>
              <a:t>2018/1/16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0A2523-B4BF-4079-A0A1-6D3C364BDC4F}" type="slidenum">
              <a:rPr lang="ja-JP" altLang="en-US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381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ja-JP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37833-6D83-499E-B783-DCFDA664E844}" type="datetime1">
              <a:rPr lang="ja-JP" altLang="es-ES"/>
              <a:pPr/>
              <a:t>2018/1/16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ECDDB-5D72-4C2D-8BBE-263E7A41D55B}" type="slidenum">
              <a:rPr lang="ja-JP" altLang="en-US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278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ja-JP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97D38B-F93F-48B1-8E60-7E59227EE064}" type="datetime1">
              <a:rPr lang="ja-JP" altLang="es-ES"/>
              <a:pPr/>
              <a:t>2018/1/16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4F60D-9E41-4D3B-B6FF-5134BF6D2676}" type="slidenum">
              <a:rPr lang="ja-JP" altLang="en-US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0073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6398AA-2905-49F6-BDA3-09F478082EF4}" type="datetime1">
              <a:rPr lang="ja-JP" altLang="es-ES"/>
              <a:pPr/>
              <a:t>2018/1/16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C8267-2C9A-4B78-AFE8-9DC373C6DB96}" type="slidenum">
              <a:rPr lang="ja-JP" altLang="en-US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8064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FBCD13-1585-42B4-986C-56C51C3E84F0}" type="datetime1">
              <a:rPr lang="ja-JP" altLang="es-ES"/>
              <a:pPr/>
              <a:t>2018/1/16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FC61F-A5FF-4FDF-9A39-5B961F5E3D49}" type="slidenum">
              <a:rPr lang="ja-JP" altLang="en-US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1574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A7265F-73DC-40F3-9D67-266E179563C9}" type="datetime1">
              <a:rPr lang="ja-JP" altLang="es-ES"/>
              <a:pPr/>
              <a:t>2018/1/16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FA30-A633-4F83-83F6-161D2926D1E8}" type="slidenum">
              <a:rPr lang="ja-JP" altLang="en-US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379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altLang="ja-JP" smtClean="0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altLang="ja-JP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EACC73-90E2-4BE2-B389-37ADBB719D1D}" type="datetime1">
              <a:rPr lang="ja-JP" altLang="es-ES"/>
              <a:pPr/>
              <a:t>2018/1/16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F1F48-BE12-4258-B9EA-5D703A2C03CE}" type="slidenum">
              <a:rPr lang="ja-JP" altLang="en-US"/>
              <a:pPr/>
              <a:t>‹Nº›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956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ja-JP" smtClean="0"/>
              <a:t>Click to edit Master title style</a:t>
            </a:r>
            <a:endParaRPr lang="ja-JP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ja-JP" smtClean="0"/>
              <a:t>Click to edit Master text styles</a:t>
            </a:r>
          </a:p>
          <a:p>
            <a:pPr lvl="1"/>
            <a:r>
              <a:rPr lang="es-ES_tradnl" altLang="ja-JP" smtClean="0"/>
              <a:t>Second level</a:t>
            </a:r>
          </a:p>
          <a:p>
            <a:pPr lvl="2"/>
            <a:r>
              <a:rPr lang="es-ES_tradnl" altLang="ja-JP" smtClean="0"/>
              <a:t>Third level</a:t>
            </a:r>
          </a:p>
          <a:p>
            <a:pPr lvl="3"/>
            <a:r>
              <a:rPr lang="es-ES_tradnl" altLang="ja-JP" smtClean="0"/>
              <a:t>Fourth level</a:t>
            </a:r>
          </a:p>
          <a:p>
            <a:pPr lvl="4"/>
            <a:r>
              <a:rPr lang="es-ES_tradnl" altLang="ja-JP" smtClean="0"/>
              <a:t>Fifth level</a:t>
            </a:r>
            <a:endParaRPr lang="ja-JP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FF838CF-9258-438A-9950-58A26D52D3AE}" type="datetime1">
              <a:rPr lang="ja-JP" altLang="es-ES"/>
              <a:pPr/>
              <a:t>2018/1/16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B8CE050-4066-4BEB-ADE7-DAC85DE624DB}" type="slidenum">
              <a:rPr lang="ja-JP" altLang="en-US"/>
              <a:pPr/>
              <a:t>‹Nº›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B695DC70-1922-43CF-8D7C-E5B2590870BC}" type="slidenum">
              <a:rPr lang="es-ES_tradnl" altLang="ja-JP">
                <a:solidFill>
                  <a:srgbClr val="898989"/>
                </a:solidFill>
              </a:rPr>
              <a:pPr/>
              <a:t>1</a:t>
            </a:fld>
            <a:endParaRPr lang="es-ES_tradnl" altLang="ja-JP">
              <a:solidFill>
                <a:srgbClr val="898989"/>
              </a:solidFill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53400" cy="1524000"/>
          </a:xfrm>
          <a:solidFill>
            <a:srgbClr val="FFFF99"/>
          </a:solidFill>
        </p:spPr>
        <p:txBody>
          <a:bodyPr/>
          <a:lstStyle/>
          <a:p>
            <a:r>
              <a:rPr lang="es-ES_tradnl" altLang="ja-JP" sz="4000" smtClean="0">
                <a:latin typeface="Times New Roman" panose="02020603050405020304" pitchFamily="18" charset="0"/>
              </a:rPr>
              <a:t>DiferenciacióneIntegración Numerica</a:t>
            </a:r>
            <a:endParaRPr lang="es-ES_tradnl" altLang="ja-JP" sz="320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r>
              <a:rPr lang="es-ES_tradnl" altLang="ja-JP" sz="2400" smtClean="0">
                <a:latin typeface="Times New Roman" panose="02020603050405020304" pitchFamily="18" charset="0"/>
              </a:rPr>
              <a:t>Cálculo es la matemática del cambio. Ya que los ingenieros continuamente tratan con sistemas y procesos que cambian, el cálculo es una herramienta esencial para la ingeniería. </a:t>
            </a:r>
          </a:p>
          <a:p>
            <a:pPr>
              <a:buFontTx/>
              <a:buNone/>
            </a:pPr>
            <a:endParaRPr lang="es-ES_tradnl" altLang="ja-JP" sz="2400" smtClean="0">
              <a:latin typeface="Times New Roman" panose="02020603050405020304" pitchFamily="18" charset="0"/>
            </a:endParaRPr>
          </a:p>
          <a:p>
            <a:r>
              <a:rPr lang="es-ES_tradnl" altLang="ja-JP" sz="2400" smtClean="0">
                <a:latin typeface="Times New Roman" panose="02020603050405020304" pitchFamily="18" charset="0"/>
              </a:rPr>
              <a:t>En el corazón del cálculo están los conceptos matemáticos de diferenciación e integración:</a:t>
            </a:r>
          </a:p>
          <a:p>
            <a:endParaRPr lang="es-ES_tradnl" altLang="ja-JP" sz="2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819400" y="4130675"/>
          <a:ext cx="3810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1904760" imgH="1295280" progId="Equation.3">
                  <p:embed/>
                </p:oleObj>
              </mc:Choice>
              <mc:Fallback>
                <p:oleObj name="Equation" r:id="rId3" imgW="1904760" imgH="1295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30675"/>
                        <a:ext cx="3810000" cy="2590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184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9869250-E5A5-47EF-938B-921908B9318C}" type="slidenum">
              <a:rPr lang="en-US" altLang="ja-JP">
                <a:solidFill>
                  <a:srgbClr val="898989"/>
                </a:solidFill>
              </a:rPr>
              <a:pPr/>
              <a:t>10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28600"/>
            <a:ext cx="2819400" cy="114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 smtClean="0">
                <a:solidFill>
                  <a:srgbClr val="0000CC"/>
                </a:solidFill>
                <a:latin typeface="Times New Roman" panose="02020603050405020304" pitchFamily="18" charset="0"/>
              </a:rPr>
              <a:t>Figura 21.4</a:t>
            </a:r>
          </a:p>
        </p:txBody>
      </p:sp>
      <p:pic>
        <p:nvPicPr>
          <p:cNvPr id="24582" name="Picture 4" descr="Fig21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838200"/>
            <a:ext cx="74676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41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41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4567832-B60F-4AC0-BCCD-F00D9F160F1F}" type="slidenum">
              <a:rPr lang="en-US" altLang="ja-JP">
                <a:solidFill>
                  <a:srgbClr val="898989"/>
                </a:solidFill>
              </a:rPr>
              <a:pPr/>
              <a:t>11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85800"/>
            <a:ext cx="8305800" cy="5440363"/>
          </a:xfrm>
          <a:ln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s-ES_tradnl" altLang="ja-JP" sz="2800" smtClean="0">
                <a:solidFill>
                  <a:srgbClr val="0000CC"/>
                </a:solidFill>
                <a:latin typeface="Times New Roman" panose="02020603050405020304" pitchFamily="18" charset="0"/>
              </a:rPr>
              <a:t>Error de la Regla Trapezoidal</a:t>
            </a:r>
          </a:p>
          <a:p>
            <a:endParaRPr lang="es-ES_tradnl" altLang="ja-JP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s-ES_tradnl" altLang="ja-JP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Cuando utilizamos una integral de un segmento bajo una linea recta para aproximar la integral bajo una curva, el error puede ser sustancial.</a:t>
            </a:r>
          </a:p>
          <a:p>
            <a:endParaRPr lang="es-ES_tradnl" altLang="ja-JP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endParaRPr lang="es-ES_tradnl" altLang="ja-JP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endParaRPr lang="es-ES_tradnl" altLang="ja-JP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s-ES_tradnl" altLang="ja-JP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donde </a:t>
            </a:r>
            <a:r>
              <a:rPr lang="es-ES_tradnl" altLang="ja-JP" sz="2800" smtClean="0">
                <a:solidFill>
                  <a:schemeClr val="tx2"/>
                </a:solidFill>
                <a:latin typeface="Symbol" panose="05050102010706020507" pitchFamily="18" charset="2"/>
              </a:rPr>
              <a:t>x</a:t>
            </a:r>
            <a:r>
              <a:rPr lang="es-ES_tradnl" altLang="ja-JP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se situa en algún punto en el intervalo de </a:t>
            </a:r>
            <a:r>
              <a:rPr lang="es-ES_tradnl" altLang="ja-JP" sz="2800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s-ES_tradnl" altLang="ja-JP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a </a:t>
            </a:r>
            <a:r>
              <a:rPr lang="es-ES_tradnl" altLang="ja-JP" sz="2800" i="1" smtClean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s-ES_tradnl" altLang="ja-JP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s-ES_tradnl" altLang="ja-JP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s-ES_tradnl" altLang="ja-JP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s-ES_tradnl" altLang="ja-JP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s-ES_tradnl" altLang="ja-JP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743200" y="3276600"/>
          <a:ext cx="3810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3" imgW="1422360" imgH="393480" progId="Equation.3">
                  <p:embed/>
                </p:oleObj>
              </mc:Choice>
              <mc:Fallback>
                <p:oleObj name="Equation" r:id="rId3" imgW="1422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76600"/>
                        <a:ext cx="3810000" cy="1054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194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DAC9716-935E-46C4-A3A0-B05487E40AE5}" type="slidenum">
              <a:rPr lang="en-US" altLang="ja-JP">
                <a:solidFill>
                  <a:srgbClr val="898989"/>
                </a:solidFill>
              </a:rPr>
              <a:pPr/>
              <a:t>12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"/>
            <a:ext cx="2362200" cy="114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Figura 21.6</a:t>
            </a:r>
          </a:p>
        </p:txBody>
      </p:sp>
      <p:pic>
        <p:nvPicPr>
          <p:cNvPr id="26630" name="Picture 4" descr="Fig210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685800"/>
            <a:ext cx="731520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9142A120-BBA6-44BC-BB15-E418E57D1EA9}" type="slidenum">
              <a:rPr lang="en-US" altLang="ja-JP">
                <a:solidFill>
                  <a:srgbClr val="898989"/>
                </a:solidFill>
              </a:rPr>
              <a:pPr/>
              <a:t>13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85800"/>
            <a:ext cx="8229600" cy="56388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s-ES_tradnl" altLang="ja-JP" sz="2400" b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La Regla Trapezoidal de Aplicación Múltiple</a:t>
            </a:r>
          </a:p>
          <a:p>
            <a:r>
              <a:rPr lang="es-ES_tradnl" altLang="ja-JP" sz="2400" smtClean="0">
                <a:solidFill>
                  <a:schemeClr val="tx2"/>
                </a:solidFill>
                <a:latin typeface="Times New Roman" panose="02020603050405020304" pitchFamily="18" charset="0"/>
              </a:rPr>
              <a:t>Una manera de mejorar la exactitud de la regla trapezoidal es dividir el intervalo de integración entre a y b en un número de segmentos y aplicar el método a cada segmento.</a:t>
            </a:r>
          </a:p>
          <a:p>
            <a:r>
              <a:rPr lang="es-ES_tradnl" altLang="ja-JP" sz="2400" smtClean="0">
                <a:solidFill>
                  <a:schemeClr val="tx2"/>
                </a:solidFill>
                <a:latin typeface="Times New Roman" panose="02020603050405020304" pitchFamily="18" charset="0"/>
              </a:rPr>
              <a:t>Las áreas de los segmentos individuales pueden sumarse para formar la integral del intervalo completo.</a:t>
            </a:r>
          </a:p>
          <a:p>
            <a:endParaRPr lang="es-ES_tradnl" altLang="ja-JP" sz="24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s-ES_tradnl" smtClean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s-MX" smtClean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s-ES_tradnl" smtClean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s-ES_tradnl" altLang="ja-JP" sz="2400" smtClean="0">
                <a:solidFill>
                  <a:schemeClr val="tx2"/>
                </a:solidFill>
                <a:latin typeface="Times New Roman" panose="02020603050405020304" pitchFamily="18" charset="0"/>
              </a:rPr>
              <a:t>Sustituyendo la regla trapezoidal para cada uno de los segmentos:</a:t>
            </a:r>
          </a:p>
          <a:p>
            <a:pPr>
              <a:buFontTx/>
              <a:buNone/>
            </a:pPr>
            <a:endParaRPr lang="es-ES_tradnl" altLang="ja-JP" sz="24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endParaRPr lang="es-ES_tradnl" altLang="ja-JP" sz="24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438400" y="3286125"/>
          <a:ext cx="41148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3" imgW="2438280" imgH="914400" progId="Equation.3">
                  <p:embed/>
                </p:oleObj>
              </mc:Choice>
              <mc:Fallback>
                <p:oleObj name="Equation" r:id="rId3" imgW="243828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86125"/>
                        <a:ext cx="4114800" cy="1543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1"/>
          <p:cNvGraphicFramePr>
            <a:graphicFrameLocks noChangeAspect="1"/>
          </p:cNvGraphicFramePr>
          <p:nvPr>
            <p:ph sz="quarter" idx="3"/>
          </p:nvPr>
        </p:nvGraphicFramePr>
        <p:xfrm>
          <a:off x="838200" y="5791200"/>
          <a:ext cx="7162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5" imgW="3746160" imgH="393480" progId="Equation.3">
                  <p:embed/>
                </p:oleObj>
              </mc:Choice>
              <mc:Fallback>
                <p:oleObj name="Equation" r:id="rId5" imgW="374616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91200"/>
                        <a:ext cx="7162800" cy="752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204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1205C2D5-EF61-4168-AA17-1F060E711470}" type="slidenum">
              <a:rPr lang="en-US" altLang="ja-JP">
                <a:solidFill>
                  <a:srgbClr val="898989"/>
                </a:solidFill>
              </a:rPr>
              <a:pPr/>
              <a:t>14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"/>
            <a:ext cx="2590800" cy="91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 smtClean="0">
                <a:solidFill>
                  <a:srgbClr val="000099"/>
                </a:solidFill>
                <a:latin typeface="Times New Roman" panose="02020603050405020304" pitchFamily="18" charset="0"/>
              </a:rPr>
              <a:t>Figura21.8</a:t>
            </a:r>
          </a:p>
        </p:txBody>
      </p:sp>
      <p:pic>
        <p:nvPicPr>
          <p:cNvPr id="28678" name="Picture 4" descr="Fig210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533400"/>
            <a:ext cx="4572000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61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61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185D99D4-5862-48DB-93CE-61F9DB01F222}" type="slidenum">
              <a:rPr lang="en-US" altLang="ja-JP">
                <a:solidFill>
                  <a:srgbClr val="898989"/>
                </a:solidFill>
              </a:rPr>
              <a:pPr/>
              <a:t>15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r>
              <a:rPr lang="es-ES_tradnl" altLang="ja-JP" sz="2800" smtClean="0">
                <a:latin typeface="Times New Roman" panose="02020603050405020304" pitchFamily="18" charset="0"/>
              </a:rPr>
              <a:t>El error de la regla trapezoidal de aplicación múltiple se puede obtener sumando los errores individuales de cada segmento:</a:t>
            </a:r>
          </a:p>
          <a:p>
            <a:endParaRPr lang="es-ES_tradnl" altLang="ja-JP" sz="2800" smtClean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s-ES_tradnl" smtClean="0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s-ES_tradnl" altLang="ja-JP" sz="2800" smtClean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es-ES_tradnl" altLang="ja-JP" sz="2800" smtClean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s-ES_tradnl" altLang="ja-JP" sz="2800" smtClean="0">
                <a:latin typeface="Times New Roman" panose="02020603050405020304" pitchFamily="18" charset="0"/>
              </a:rPr>
              <a:t>	Por lo tanto, si el número de segmentos se duplica, el error de truncación se divide entre 4.</a:t>
            </a:r>
            <a:endParaRPr lang="es-ES_tradnl" altLang="ja-JP" sz="280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endParaRPr lang="es-ES_tradnl" altLang="ja-JP" sz="28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969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429000" y="1828800"/>
          <a:ext cx="28194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3" imgW="1130040" imgH="685800" progId="Equation.3">
                  <p:embed/>
                </p:oleObj>
              </mc:Choice>
              <mc:Fallback>
                <p:oleObj name="Equation" r:id="rId3" imgW="113004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0"/>
                        <a:ext cx="2819400" cy="17113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95C5FAE-EE08-469C-B540-AB442DA8D94F}" type="slidenum">
              <a:rPr lang="en-US" altLang="ja-JP">
                <a:solidFill>
                  <a:srgbClr val="898989"/>
                </a:solidFill>
              </a:rPr>
              <a:pPr/>
              <a:t>16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latin typeface="Times New Roman" panose="02020603050405020304" pitchFamily="18" charset="0"/>
              </a:rPr>
              <a:t>La Regla de Simpson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_tradnl" altLang="ja-JP" smtClean="0">
                <a:latin typeface="Times New Roman" panose="02020603050405020304" pitchFamily="18" charset="0"/>
              </a:rPr>
              <a:t>Un estimado más exacto de una integral se obtiene si se utiliza un polinomio de grado superior para conectar los puntos. A las formulas resultantes de sacar la integral bajo dichos polinomios  se les conoce como Reglas de Simpson.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altLang="ja-JP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s-ES_tradnl" altLang="ja-JP" b="1" smtClean="0">
                <a:solidFill>
                  <a:srgbClr val="000099"/>
                </a:solidFill>
                <a:latin typeface="Times New Roman" panose="02020603050405020304" pitchFamily="18" charset="0"/>
              </a:rPr>
              <a:t>La Regla de Simpson 1/3</a:t>
            </a:r>
          </a:p>
          <a:p>
            <a:pPr>
              <a:lnSpc>
                <a:spcPct val="80000"/>
              </a:lnSpc>
            </a:pPr>
            <a:r>
              <a:rPr lang="es-ES_tradnl" altLang="ja-JP" smtClean="0">
                <a:solidFill>
                  <a:schemeClr val="tx2"/>
                </a:solidFill>
                <a:latin typeface="Times New Roman" panose="02020603050405020304" pitchFamily="18" charset="0"/>
              </a:rPr>
              <a:t>Resulta cuando se utiliza un polinomio de interpolación de segundo grado.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225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225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C55879C-285F-44AD-B709-79B7AE60EABE}" type="slidenum">
              <a:rPr lang="en-US" altLang="ja-JP">
                <a:solidFill>
                  <a:srgbClr val="898989"/>
                </a:solidFill>
              </a:rPr>
              <a:pPr/>
              <a:t>17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04800"/>
            <a:ext cx="3048000" cy="114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Figura 21.10</a:t>
            </a:r>
          </a:p>
        </p:txBody>
      </p:sp>
      <p:pic>
        <p:nvPicPr>
          <p:cNvPr id="31750" name="Picture 4" descr="Fig21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00200"/>
            <a:ext cx="8839200" cy="43434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F156DE6-EA2D-4322-B849-6569A015BC95}" type="slidenum">
              <a:rPr lang="en-US" altLang="ja-JP">
                <a:solidFill>
                  <a:srgbClr val="898989"/>
                </a:solidFill>
              </a:rPr>
              <a:pPr/>
              <a:t>18</a:t>
            </a:fld>
            <a:endParaRPr lang="en-US" altLang="ja-JP">
              <a:solidFill>
                <a:srgbClr val="898989"/>
              </a:solidFill>
            </a:endParaRPr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381000" y="533400"/>
          <a:ext cx="7848600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3" imgW="5092560" imgH="2082600" progId="Equation.3">
                  <p:embed/>
                </p:oleObj>
              </mc:Choice>
              <mc:Fallback>
                <p:oleObj name="Equation" r:id="rId3" imgW="5092560" imgH="20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"/>
                        <a:ext cx="7848600" cy="32099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381000" y="2971800"/>
            <a:ext cx="5029200" cy="762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ja-JP" altLang="en-US"/>
          </a:p>
        </p:txBody>
      </p:sp>
      <p:sp>
        <p:nvSpPr>
          <p:cNvPr id="32774" name="Line 9"/>
          <p:cNvSpPr>
            <a:spLocks noChangeShapeType="1"/>
          </p:cNvSpPr>
          <p:nvPr/>
        </p:nvSpPr>
        <p:spPr bwMode="auto">
          <a:xfrm flipH="1" flipV="1">
            <a:off x="3352800" y="3733800"/>
            <a:ext cx="990600" cy="4572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304800" y="4648200"/>
            <a:ext cx="8839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ja-JP" sz="2400">
                <a:latin typeface="Times New Roman" panose="02020603050405020304" pitchFamily="18" charset="0"/>
              </a:rPr>
              <a:t>El error de truncación de cada segmento en la aplicación de la Regla de Simpson 1/3 es:</a:t>
            </a:r>
          </a:p>
          <a:p>
            <a:pPr>
              <a:spcBef>
                <a:spcPct val="50000"/>
              </a:spcBef>
            </a:pPr>
            <a:endParaRPr lang="es-ES_tradnl" altLang="ja-JP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s-ES_tradnl" altLang="ja-JP" sz="2400">
                <a:latin typeface="Times New Roman" panose="02020603050405020304" pitchFamily="18" charset="0"/>
              </a:rPr>
              <a:t>La Regla de Simpson 1/3 es más exacta que la regla trapezoidal.</a:t>
            </a:r>
          </a:p>
        </p:txBody>
      </p:sp>
      <p:graphicFrame>
        <p:nvGraphicFramePr>
          <p:cNvPr id="32771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3352800" y="5410200"/>
          <a:ext cx="4038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5" imgW="2247840" imgH="419040" progId="Equation.3">
                  <p:embed/>
                </p:oleObj>
              </mc:Choice>
              <mc:Fallback>
                <p:oleObj name="Equation" r:id="rId5" imgW="224784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10200"/>
                        <a:ext cx="4038600" cy="752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733800" y="4114800"/>
            <a:ext cx="2514600" cy="36988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>
                <a:latin typeface="Times New Roman" panose="02020603050405020304" pitchFamily="18" charset="0"/>
              </a:rPr>
              <a:t>Regla de Simpson 1/3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EAEC486-9071-424F-91E9-C08E4D1B0662}" type="slidenum">
              <a:rPr lang="en-US" altLang="ja-JP">
                <a:solidFill>
                  <a:srgbClr val="898989"/>
                </a:solidFill>
              </a:rPr>
              <a:pPr/>
              <a:t>19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229600" cy="57150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s-ES_tradnl" altLang="ja-JP" sz="2800" b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La Regla de Simpson 1/3 de aplicación multiple</a:t>
            </a:r>
          </a:p>
          <a:p>
            <a:pPr>
              <a:lnSpc>
                <a:spcPct val="70000"/>
              </a:lnSpc>
              <a:buFontTx/>
              <a:buNone/>
            </a:pPr>
            <a:endParaRPr lang="es-ES_tradnl" altLang="ja-JP" sz="2800" b="1" smtClean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s-ES_tradnl" altLang="ja-JP" sz="2800" smtClean="0">
                <a:latin typeface="Times New Roman" panose="02020603050405020304" pitchFamily="18" charset="0"/>
              </a:rPr>
              <a:t>Al igual que la regla trapezoidal, la regla de Simpson se puede mejorar dividiendo el intervalo de integración en segmentos de igual anchura.</a:t>
            </a:r>
          </a:p>
          <a:p>
            <a:pPr>
              <a:lnSpc>
                <a:spcPct val="70000"/>
              </a:lnSpc>
            </a:pPr>
            <a:endParaRPr lang="es-ES_tradnl" altLang="ja-JP" sz="2800" smtClean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s-ES_tradnl" altLang="ja-JP" sz="2800" smtClean="0">
                <a:latin typeface="Times New Roman" panose="02020603050405020304" pitchFamily="18" charset="0"/>
              </a:rPr>
              <a:t>Arroja resultados más exactos y se considera mejor que la regla trapezoidal para la mayoría de sus aplicaciones.</a:t>
            </a:r>
          </a:p>
          <a:p>
            <a:pPr>
              <a:lnSpc>
                <a:spcPct val="70000"/>
              </a:lnSpc>
            </a:pPr>
            <a:endParaRPr lang="es-ES_tradnl" altLang="ja-JP" sz="2800" smtClean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s-ES_tradnl" altLang="ja-JP" sz="2800" i="1" smtClean="0">
                <a:latin typeface="Times New Roman" panose="02020603050405020304" pitchFamily="18" charset="0"/>
              </a:rPr>
              <a:t>Sin embargo, </a:t>
            </a:r>
            <a:r>
              <a:rPr lang="es-ES_tradnl" altLang="ja-JP" sz="2800" smtClean="0">
                <a:latin typeface="Times New Roman" panose="02020603050405020304" pitchFamily="18" charset="0"/>
              </a:rPr>
              <a:t>esta limitada a casos en que los valores son equidistantes. </a:t>
            </a:r>
          </a:p>
          <a:p>
            <a:pPr>
              <a:lnSpc>
                <a:spcPct val="70000"/>
              </a:lnSpc>
            </a:pPr>
            <a:endParaRPr lang="es-ES_tradnl" altLang="ja-JP" sz="2800" smtClean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s-ES_tradnl" altLang="ja-JP" sz="2800" i="1" smtClean="0">
                <a:latin typeface="Times New Roman" panose="02020603050405020304" pitchFamily="18" charset="0"/>
              </a:rPr>
              <a:t>Además</a:t>
            </a:r>
            <a:r>
              <a:rPr lang="es-ES_tradnl" altLang="ja-JP" sz="2800" smtClean="0">
                <a:latin typeface="Times New Roman" panose="02020603050405020304" pitchFamily="18" charset="0"/>
              </a:rPr>
              <a:t>, esta limitada a situaciones donde hay un número par de segmentos y un número impar de puntos. </a:t>
            </a:r>
          </a:p>
          <a:p>
            <a:pPr>
              <a:lnSpc>
                <a:spcPct val="70000"/>
              </a:lnSpc>
            </a:pPr>
            <a:endParaRPr lang="es-ES_tradnl" altLang="ja-JP" sz="28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122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428ECC0-A441-42AE-B0FB-1C099A07F5BF}" type="slidenum">
              <a:rPr lang="en-US" altLang="ja-JP">
                <a:solidFill>
                  <a:srgbClr val="898989"/>
                </a:solidFill>
              </a:rPr>
              <a:pPr/>
              <a:t>2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8600"/>
            <a:ext cx="2895600" cy="99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 smtClean="0">
                <a:solidFill>
                  <a:srgbClr val="0000CC"/>
                </a:solidFill>
                <a:latin typeface="Times New Roman" panose="02020603050405020304" pitchFamily="18" charset="0"/>
              </a:rPr>
              <a:t>Figura PT6.1</a:t>
            </a:r>
          </a:p>
          <a:p>
            <a:pPr>
              <a:buFontTx/>
              <a:buNone/>
            </a:pPr>
            <a:endParaRPr lang="ja-JP" altLang="en-US" sz="280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390" name="Picture 4" descr="FigPT06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905000"/>
            <a:ext cx="7924800" cy="304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245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245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40F19ED9-8BE3-46C1-98A5-82E49C292D39}" type="slidenum">
              <a:rPr lang="en-US" altLang="ja-JP">
                <a:solidFill>
                  <a:srgbClr val="898989"/>
                </a:solidFill>
              </a:rPr>
              <a:pPr/>
              <a:t>20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8600"/>
            <a:ext cx="2895600" cy="137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Figura 21.11</a:t>
            </a:r>
          </a:p>
          <a:p>
            <a:pPr>
              <a:buFontTx/>
              <a:buNone/>
            </a:pPr>
            <a:endParaRPr lang="ja-JP" altLang="en-US" sz="2800" smtClean="0"/>
          </a:p>
        </p:txBody>
      </p:sp>
      <p:pic>
        <p:nvPicPr>
          <p:cNvPr id="34822" name="Picture 4" descr="Fig21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762000"/>
            <a:ext cx="6858000" cy="54102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ED1C2DF-99C0-419B-A4A8-EDF80FD7E8AC}" type="slidenum">
              <a:rPr lang="en-US" altLang="ja-JP">
                <a:solidFill>
                  <a:srgbClr val="898989"/>
                </a:solidFill>
              </a:rPr>
              <a:pPr/>
              <a:t>21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s-ES_tradnl" altLang="ja-JP" sz="2800" b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La Regla de Simpson 3/8</a:t>
            </a:r>
            <a:endParaRPr lang="es-ES_tradnl" altLang="ja-JP" sz="2800" smtClean="0">
              <a:latin typeface="Times New Roman" panose="02020603050405020304" pitchFamily="18" charset="0"/>
            </a:endParaRPr>
          </a:p>
          <a:p>
            <a:r>
              <a:rPr lang="es-ES_tradnl" altLang="ja-JP" sz="2800" smtClean="0">
                <a:latin typeface="Times New Roman" panose="02020603050405020304" pitchFamily="18" charset="0"/>
              </a:rPr>
              <a:t>Una formula de segmentos-impares-puntos-pares usada en conjunto con la regla de 1/3 para permitir la evaluación de un número de segmentos pares e impares.</a:t>
            </a:r>
          </a:p>
          <a:p>
            <a:endParaRPr lang="es-ES_tradnl" altLang="ja-JP" sz="28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371600" y="2932113"/>
          <a:ext cx="6019800" cy="331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3" imgW="2463480" imgH="1701720" progId="Equation.3">
                  <p:embed/>
                </p:oleObj>
              </mc:Choice>
              <mc:Fallback>
                <p:oleObj name="Equation" r:id="rId3" imgW="2463480" imgH="1701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32113"/>
                        <a:ext cx="6019800" cy="33162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Oval 7"/>
          <p:cNvSpPr>
            <a:spLocks noChangeArrowheads="1"/>
          </p:cNvSpPr>
          <p:nvPr/>
        </p:nvSpPr>
        <p:spPr bwMode="auto">
          <a:xfrm>
            <a:off x="2339975" y="5867400"/>
            <a:ext cx="1241425" cy="4572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ja-JP" altLang="en-US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4686300" y="6324600"/>
            <a:ext cx="2962275" cy="46196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>
                <a:latin typeface="Times New Roman" panose="02020603050405020304" pitchFamily="18" charset="0"/>
              </a:rPr>
              <a:t>Mayor exactitud</a:t>
            </a:r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 flipH="1" flipV="1">
            <a:off x="3540125" y="6165850"/>
            <a:ext cx="1146175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0A59580F-3112-4344-AFCE-1333F704C627}" type="slidenum">
              <a:rPr lang="en-US" altLang="ja-JP">
                <a:solidFill>
                  <a:srgbClr val="898989"/>
                </a:solidFill>
              </a:rPr>
              <a:pPr/>
              <a:t>22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28600"/>
            <a:ext cx="3124200" cy="114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Figura 21.12</a:t>
            </a:r>
          </a:p>
        </p:txBody>
      </p:sp>
      <p:pic>
        <p:nvPicPr>
          <p:cNvPr id="36870" name="Picture 4" descr="Fig21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228600"/>
            <a:ext cx="4572000" cy="5943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D1EF3911-64BA-459D-9486-7DBAB9E3D581}" type="slidenum">
              <a:rPr lang="en-US" altLang="ja-JP">
                <a:solidFill>
                  <a:srgbClr val="898989"/>
                </a:solidFill>
              </a:rPr>
              <a:pPr/>
              <a:t>3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"/>
            <a:ext cx="2209800" cy="99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 smtClean="0">
                <a:solidFill>
                  <a:srgbClr val="0000CC"/>
                </a:solidFill>
                <a:latin typeface="Times New Roman" panose="02020603050405020304" pitchFamily="18" charset="0"/>
              </a:rPr>
              <a:t>Figura PT6.2</a:t>
            </a:r>
          </a:p>
        </p:txBody>
      </p:sp>
      <p:pic>
        <p:nvPicPr>
          <p:cNvPr id="17414" name="Picture 4" descr="FigPT06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762000"/>
            <a:ext cx="6019800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143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0EA244B8-1DAF-43CC-81DF-1980027B5516}" type="slidenum">
              <a:rPr lang="en-US" altLang="ja-JP">
                <a:solidFill>
                  <a:srgbClr val="898989"/>
                </a:solidFill>
              </a:rPr>
              <a:pPr/>
              <a:t>4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52400"/>
            <a:ext cx="2971800" cy="990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 smtClean="0">
                <a:solidFill>
                  <a:srgbClr val="0000CC"/>
                </a:solidFill>
                <a:latin typeface="Times New Roman" panose="02020603050405020304" pitchFamily="18" charset="0"/>
              </a:rPr>
              <a:t>Figura PT6.4</a:t>
            </a:r>
          </a:p>
          <a:p>
            <a:pPr>
              <a:buFontTx/>
              <a:buNone/>
            </a:pPr>
            <a:endParaRPr lang="ja-JP" altLang="en-US" sz="280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438" name="Picture 4" descr="FigPT060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14400"/>
            <a:ext cx="76962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153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E8426C49-5697-41C1-A119-61F068485FF3}" type="slidenum">
              <a:rPr lang="en-US" altLang="ja-JP">
                <a:solidFill>
                  <a:srgbClr val="898989"/>
                </a:solidFill>
              </a:rPr>
              <a:pPr/>
              <a:t>5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52400"/>
            <a:ext cx="3352800" cy="91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 smtClean="0">
                <a:solidFill>
                  <a:srgbClr val="0000CC"/>
                </a:solidFill>
                <a:latin typeface="Times New Roman" panose="02020603050405020304" pitchFamily="18" charset="0"/>
              </a:rPr>
              <a:t>Figura PT6.7</a:t>
            </a:r>
          </a:p>
          <a:p>
            <a:pPr>
              <a:buFontTx/>
              <a:buNone/>
            </a:pPr>
            <a:endParaRPr lang="ja-JP" altLang="en-US" sz="2800" smtClean="0"/>
          </a:p>
        </p:txBody>
      </p:sp>
      <p:pic>
        <p:nvPicPr>
          <p:cNvPr id="19462" name="Picture 4" descr="FigPT06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609600"/>
            <a:ext cx="3962400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_tradnl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20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_tradnl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20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34B9235D-98E1-44D2-B62C-2FB2C6679D4E}" type="slidenum">
              <a:rPr lang="es-ES_tradnl" altLang="ja-JP">
                <a:solidFill>
                  <a:srgbClr val="898989"/>
                </a:solidFill>
              </a:rPr>
              <a:pPr/>
              <a:t>6</a:t>
            </a:fld>
            <a:endParaRPr lang="es-ES_tradnl" altLang="ja-JP">
              <a:solidFill>
                <a:srgbClr val="898989"/>
              </a:solidFill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99"/>
          </a:solidFill>
        </p:spPr>
        <p:txBody>
          <a:bodyPr>
            <a:normAutofit/>
          </a:bodyPr>
          <a:lstStyle/>
          <a:p>
            <a:r>
              <a:rPr lang="es-ES_tradnl" altLang="ja-JP" sz="3600" smtClean="0">
                <a:latin typeface="Times New Roman" panose="02020603050405020304" pitchFamily="18" charset="0"/>
              </a:rPr>
              <a:t>Formulas de IntegraciónNewton-Cotes</a:t>
            </a:r>
            <a:br>
              <a:rPr lang="es-ES_tradnl" altLang="ja-JP" sz="3600" smtClean="0">
                <a:latin typeface="Times New Roman" panose="02020603050405020304" pitchFamily="18" charset="0"/>
              </a:rPr>
            </a:br>
            <a:r>
              <a:rPr lang="es-ES_tradnl" altLang="ja-JP" sz="3600" smtClean="0">
                <a:solidFill>
                  <a:srgbClr val="0000CC"/>
                </a:solidFill>
                <a:latin typeface="Times New Roman" panose="02020603050405020304" pitchFamily="18" charset="0"/>
              </a:rPr>
              <a:t>Capítulo 21</a:t>
            </a:r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s-ES_tradnl" altLang="ja-JP" sz="2800" smtClean="0">
                <a:latin typeface="Times New Roman" panose="02020603050405020304" pitchFamily="18" charset="0"/>
              </a:rPr>
              <a:t>Las fórmulas </a:t>
            </a:r>
            <a:r>
              <a:rPr lang="es-ES_tradnl" altLang="ja-JP" sz="2800" i="1" smtClean="0">
                <a:latin typeface="Times New Roman" panose="02020603050405020304" pitchFamily="18" charset="0"/>
              </a:rPr>
              <a:t>Newton-Cotes </a:t>
            </a:r>
            <a:r>
              <a:rPr lang="es-ES_tradnl" altLang="ja-JP" sz="2800" smtClean="0">
                <a:latin typeface="Times New Roman" panose="02020603050405020304" pitchFamily="18" charset="0"/>
              </a:rPr>
              <a:t>son los esquemas de integración numérica más comunes. </a:t>
            </a:r>
          </a:p>
          <a:p>
            <a:pPr>
              <a:buFontTx/>
              <a:buNone/>
            </a:pPr>
            <a:endParaRPr lang="es-ES_tradnl" altLang="ja-JP" sz="2800" smtClean="0">
              <a:latin typeface="Times New Roman" panose="02020603050405020304" pitchFamily="18" charset="0"/>
            </a:endParaRPr>
          </a:p>
          <a:p>
            <a:r>
              <a:rPr lang="es-ES_tradnl" altLang="ja-JP" sz="2800" smtClean="0">
                <a:latin typeface="Times New Roman" panose="02020603050405020304" pitchFamily="18" charset="0"/>
              </a:rPr>
              <a:t>Estas fórmulas están basadas en la estrategia de remplazar una función complicada o datos tabulados con una función de aproximación fácil de integrar:</a:t>
            </a:r>
          </a:p>
          <a:p>
            <a:pPr>
              <a:buFontTx/>
              <a:buNone/>
            </a:pPr>
            <a:endParaRPr lang="es-ES_tradnl" altLang="ja-JP" sz="28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286000" y="4648200"/>
          <a:ext cx="4495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3" imgW="2247840" imgH="711000" progId="Equation.3">
                  <p:embed/>
                </p:oleObj>
              </mc:Choice>
              <mc:Fallback>
                <p:oleObj name="Equation" r:id="rId3" imgW="224784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4495800" cy="1422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C84C36B7-03D9-49FA-A0FD-9CEBC6990BAB}" type="slidenum">
              <a:rPr lang="en-US" altLang="ja-JP">
                <a:solidFill>
                  <a:srgbClr val="898989"/>
                </a:solidFill>
              </a:rPr>
              <a:pPr/>
              <a:t>7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52400"/>
            <a:ext cx="3048000" cy="91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 smtClean="0">
                <a:solidFill>
                  <a:srgbClr val="0000CC"/>
                </a:solidFill>
                <a:latin typeface="Times New Roman" panose="02020603050405020304" pitchFamily="18" charset="0"/>
              </a:rPr>
              <a:t>Figura 21.1</a:t>
            </a:r>
          </a:p>
          <a:p>
            <a:pPr>
              <a:buFontTx/>
              <a:buNone/>
            </a:pPr>
            <a:endParaRPr lang="ja-JP" altLang="en-US" sz="2800" smtClean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1510" name="Picture 4" descr="Fig21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219200"/>
            <a:ext cx="7696200" cy="36687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by Lale Yurttas, Texas A&amp;M University</a:t>
            </a:r>
          </a:p>
        </p:txBody>
      </p:sp>
      <p:sp>
        <p:nvSpPr>
          <p:cNvPr id="174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olidFill>
                  <a:srgbClr val="898989"/>
                </a:solidFill>
              </a:rPr>
              <a:t>Chapter 21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1EF8AA92-D0A9-47EE-A773-817650E71E0E}" type="slidenum">
              <a:rPr lang="en-US" altLang="ja-JP">
                <a:solidFill>
                  <a:srgbClr val="898989"/>
                </a:solidFill>
              </a:rPr>
              <a:pPr/>
              <a:t>8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"/>
            <a:ext cx="3276600" cy="106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 smtClean="0">
                <a:solidFill>
                  <a:srgbClr val="0000CC"/>
                </a:solidFill>
                <a:latin typeface="Times New Roman" panose="02020603050405020304" pitchFamily="18" charset="0"/>
              </a:rPr>
              <a:t>Figura 21.2</a:t>
            </a:r>
          </a:p>
        </p:txBody>
      </p:sp>
      <p:pic>
        <p:nvPicPr>
          <p:cNvPr id="22534" name="Picture 4" descr="Fig21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762000"/>
            <a:ext cx="56388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FE4A4EE0-1261-4AE9-8900-0D7B8C0BB779}" type="slidenum">
              <a:rPr lang="en-US" altLang="ja-JP">
                <a:solidFill>
                  <a:srgbClr val="898989"/>
                </a:solidFill>
              </a:rPr>
              <a:pPr/>
              <a:t>9</a:t>
            </a:fld>
            <a:endParaRPr lang="en-US" altLang="ja-JP">
              <a:solidFill>
                <a:srgbClr val="898989"/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latin typeface="Times New Roman" panose="02020603050405020304" pitchFamily="18" charset="0"/>
              </a:rPr>
              <a:t>La Regla Trapezoidal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1534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_tradnl" altLang="ja-JP" sz="2800" smtClean="0">
                <a:latin typeface="Times New Roman" panose="02020603050405020304" pitchFamily="18" charset="0"/>
              </a:rPr>
              <a:t>La </a:t>
            </a:r>
            <a:r>
              <a:rPr lang="es-ES_tradnl" altLang="ja-JP" sz="2800" i="1" smtClean="0">
                <a:latin typeface="Times New Roman" panose="02020603050405020304" pitchFamily="18" charset="0"/>
              </a:rPr>
              <a:t>Regla Trapezoidal </a:t>
            </a:r>
            <a:r>
              <a:rPr lang="es-ES_tradnl" altLang="ja-JP" sz="2800" smtClean="0">
                <a:latin typeface="Times New Roman" panose="02020603050405020304" pitchFamily="18" charset="0"/>
              </a:rPr>
              <a:t>es la primera de las formulas cerradas de integración de Newton-Cotes, correspondiente al caso en que el polinomio es de primer orden:</a:t>
            </a:r>
          </a:p>
          <a:p>
            <a:pPr>
              <a:lnSpc>
                <a:spcPct val="90000"/>
              </a:lnSpc>
            </a:pPr>
            <a:endParaRPr lang="es-ES_tradnl" altLang="ja-JP" sz="280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s-ES_tradnl" altLang="ja-JP" sz="280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s-ES_tradnl" altLang="ja-JP" sz="280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_tradnl" altLang="ja-JP" sz="2800" smtClean="0">
                <a:latin typeface="Times New Roman" panose="02020603050405020304" pitchFamily="18" charset="0"/>
              </a:rPr>
              <a:t>El área bajo el polinomio de primer orden es un estimado de la integral de </a:t>
            </a:r>
            <a:r>
              <a:rPr lang="es-ES_tradnl" altLang="ja-JP" sz="2800" i="1" smtClean="0">
                <a:latin typeface="Times New Roman" panose="02020603050405020304" pitchFamily="18" charset="0"/>
              </a:rPr>
              <a:t>f(x)</a:t>
            </a:r>
            <a:r>
              <a:rPr lang="es-ES_tradnl" altLang="ja-JP" sz="2800" smtClean="0">
                <a:latin typeface="Times New Roman" panose="02020603050405020304" pitchFamily="18" charset="0"/>
              </a:rPr>
              <a:t> entre los límites de </a:t>
            </a:r>
            <a:r>
              <a:rPr lang="es-ES_tradnl" altLang="ja-JP" sz="2800" i="1" smtClean="0">
                <a:latin typeface="Times New Roman" panose="02020603050405020304" pitchFamily="18" charset="0"/>
              </a:rPr>
              <a:t>a</a:t>
            </a:r>
            <a:r>
              <a:rPr lang="es-ES_tradnl" altLang="ja-JP" sz="2800" smtClean="0">
                <a:latin typeface="Times New Roman" panose="02020603050405020304" pitchFamily="18" charset="0"/>
              </a:rPr>
              <a:t> y </a:t>
            </a:r>
            <a:r>
              <a:rPr lang="es-ES_tradnl" altLang="ja-JP" sz="2800" i="1" smtClean="0">
                <a:latin typeface="Times New Roman" panose="02020603050405020304" pitchFamily="18" charset="0"/>
              </a:rPr>
              <a:t>b</a:t>
            </a:r>
            <a:r>
              <a:rPr lang="es-ES_tradnl" altLang="ja-JP" sz="2800" smtClean="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s-ES_tradnl" altLang="ja-JP" sz="280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s-ES_tradnl" altLang="ja-JP" sz="28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667000" y="3048000"/>
          <a:ext cx="38862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3" imgW="1485720" imgH="482400" progId="Equation.3">
                  <p:embed/>
                </p:oleObj>
              </mc:Choice>
              <mc:Fallback>
                <p:oleObj name="Equation" r:id="rId3" imgW="14857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3886200" cy="12620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1524000" y="5638800"/>
          <a:ext cx="328136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5" imgW="1434960" imgH="393480" progId="Equation.3">
                  <p:embed/>
                </p:oleObj>
              </mc:Choice>
              <mc:Fallback>
                <p:oleObj name="Equation" r:id="rId5" imgW="14349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38800"/>
                        <a:ext cx="3281363" cy="9001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10"/>
          <p:cNvSpPr txBox="1">
            <a:spLocks noChangeArrowheads="1"/>
          </p:cNvSpPr>
          <p:nvPr/>
        </p:nvSpPr>
        <p:spPr bwMode="auto">
          <a:xfrm>
            <a:off x="5105400" y="5867400"/>
            <a:ext cx="2667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 b="1" i="1">
                <a:solidFill>
                  <a:srgbClr val="FF0066"/>
                </a:solidFill>
                <a:latin typeface="Times New Roman" panose="02020603050405020304" pitchFamily="18" charset="0"/>
              </a:rPr>
              <a:t>Regla Trapezoidal</a:t>
            </a:r>
          </a:p>
        </p:txBody>
      </p:sp>
      <p:sp>
        <p:nvSpPr>
          <p:cNvPr id="23560" name="AutoShape 11"/>
          <p:cNvSpPr>
            <a:spLocks/>
          </p:cNvSpPr>
          <p:nvPr/>
        </p:nvSpPr>
        <p:spPr bwMode="auto">
          <a:xfrm>
            <a:off x="4800600" y="56388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694</Words>
  <Application>Microsoft Office PowerPoint</Application>
  <PresentationFormat>Presentación en pantalla (4:3)</PresentationFormat>
  <Paragraphs>128</Paragraphs>
  <Slides>22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Calibri</vt:lpstr>
      <vt:lpstr>ＭＳ Ｐゴシック</vt:lpstr>
      <vt:lpstr>Arial</vt:lpstr>
      <vt:lpstr>Times New Roman</vt:lpstr>
      <vt:lpstr>Symbol</vt:lpstr>
      <vt:lpstr>Office Theme</vt:lpstr>
      <vt:lpstr>Equation</vt:lpstr>
      <vt:lpstr>DiferenciacióneIntegración Numerica</vt:lpstr>
      <vt:lpstr>Presentación de PowerPoint</vt:lpstr>
      <vt:lpstr>Presentación de PowerPoint</vt:lpstr>
      <vt:lpstr>Presentación de PowerPoint</vt:lpstr>
      <vt:lpstr>Presentación de PowerPoint</vt:lpstr>
      <vt:lpstr>Formulas de IntegraciónNewton-Cotes Capítulo 21</vt:lpstr>
      <vt:lpstr>Presentación de PowerPoint</vt:lpstr>
      <vt:lpstr>Presentación de PowerPoint</vt:lpstr>
      <vt:lpstr>La Regla Trapezoidal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 Regla de Simpson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ITESM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Differentiation and Integration Part 6</dc:title>
  <dc:creator>Rachel Perez</dc:creator>
  <cp:lastModifiedBy>Usuario</cp:lastModifiedBy>
  <cp:revision>26</cp:revision>
  <dcterms:created xsi:type="dcterms:W3CDTF">2008-06-11T17:14:32Z</dcterms:created>
  <dcterms:modified xsi:type="dcterms:W3CDTF">2018-01-17T04:30:15Z</dcterms:modified>
</cp:coreProperties>
</file>