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2226716236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222671623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2226716236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222671623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2226716236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22267162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23288cf96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23288cf96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3288cf961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23288cf96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226716236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22671623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226716236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2267162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226716236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22671623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226716236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22671623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226716236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22671623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226716236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22267162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226716236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22671623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226716236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226716236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2226716236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222671623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mining Used cars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By Manuel Esteban Arias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Supervised analysis : An OLS regression approach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OLS Regression</a:t>
            </a:r>
            <a:endParaRPr/>
          </a:p>
        </p:txBody>
      </p:sp>
      <p:sp>
        <p:nvSpPr>
          <p:cNvPr id="162" name="Google Shape;162;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Simple and easy to understand, better than decision trees</a:t>
            </a:r>
            <a:endParaRPr sz="1700"/>
          </a:p>
          <a:p>
            <a:pPr marL="457200" lvl="0" indent="-336550" algn="l" rtl="0">
              <a:spcBef>
                <a:spcPts val="0"/>
              </a:spcBef>
              <a:spcAft>
                <a:spcPts val="0"/>
              </a:spcAft>
              <a:buSzPts val="1700"/>
              <a:buChar char="●"/>
            </a:pPr>
            <a:r>
              <a:rPr lang="en" sz="1700"/>
              <a:t>Hypothesis testing, </a:t>
            </a:r>
            <a:endParaRPr sz="1700"/>
          </a:p>
          <a:p>
            <a:pPr marL="457200" lvl="0" indent="-336550" algn="l" rtl="0">
              <a:spcBef>
                <a:spcPts val="0"/>
              </a:spcBef>
              <a:spcAft>
                <a:spcPts val="0"/>
              </a:spcAft>
              <a:buSzPts val="1700"/>
              <a:buChar char="●"/>
            </a:pPr>
            <a:r>
              <a:rPr lang="en" sz="1700"/>
              <a:t>The relationship between variables is mostly linear,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8" name="Google Shape;168;p24"/>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69" name="Google Shape;169;p24"/>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0" name="Google Shape;170;p24"/>
          <p:cNvPicPr preferRelativeResize="0"/>
          <p:nvPr/>
        </p:nvPicPr>
        <p:blipFill>
          <a:blip r:embed="rId3">
            <a:alphaModFix/>
          </a:blip>
          <a:stretch>
            <a:fillRect/>
          </a:stretch>
        </p:blipFill>
        <p:spPr>
          <a:xfrm>
            <a:off x="441050" y="48125"/>
            <a:ext cx="4380000" cy="5018600"/>
          </a:xfrm>
          <a:prstGeom prst="rect">
            <a:avLst/>
          </a:prstGeom>
          <a:noFill/>
          <a:ln>
            <a:noFill/>
          </a:ln>
        </p:spPr>
      </p:pic>
      <p:pic>
        <p:nvPicPr>
          <p:cNvPr id="171" name="Google Shape;171;p24"/>
          <p:cNvPicPr preferRelativeResize="0"/>
          <p:nvPr/>
        </p:nvPicPr>
        <p:blipFill>
          <a:blip r:embed="rId4">
            <a:alphaModFix/>
          </a:blip>
          <a:stretch>
            <a:fillRect/>
          </a:stretch>
        </p:blipFill>
        <p:spPr>
          <a:xfrm>
            <a:off x="4913720" y="1055525"/>
            <a:ext cx="4036904" cy="3801875"/>
          </a:xfrm>
          <a:prstGeom prst="rect">
            <a:avLst/>
          </a:prstGeom>
          <a:noFill/>
          <a:ln>
            <a:noFill/>
          </a:ln>
        </p:spPr>
      </p:pic>
      <p:sp>
        <p:nvSpPr>
          <p:cNvPr id="172" name="Google Shape;172;p24"/>
          <p:cNvSpPr/>
          <p:nvPr/>
        </p:nvSpPr>
        <p:spPr>
          <a:xfrm>
            <a:off x="485750" y="1591650"/>
            <a:ext cx="4036800" cy="138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p:nvPr/>
        </p:nvSpPr>
        <p:spPr>
          <a:xfrm>
            <a:off x="441050" y="3140275"/>
            <a:ext cx="4036800" cy="138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p:nvPr/>
        </p:nvSpPr>
        <p:spPr>
          <a:xfrm>
            <a:off x="441050" y="3815900"/>
            <a:ext cx="4036800" cy="138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441050" y="4491525"/>
            <a:ext cx="4036800" cy="138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4866950" y="2911675"/>
            <a:ext cx="4036800" cy="138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4866950" y="3493850"/>
            <a:ext cx="4036800" cy="138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4866950" y="3725600"/>
            <a:ext cx="4036800" cy="303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of the Model</a:t>
            </a:r>
            <a:endParaRPr/>
          </a:p>
        </p:txBody>
      </p:sp>
      <p:sp>
        <p:nvSpPr>
          <p:cNvPr id="184" name="Google Shape;184;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Model is not very powerful: 0.31 R-squared</a:t>
            </a:r>
            <a:endParaRPr sz="1600"/>
          </a:p>
          <a:p>
            <a:pPr marL="457200" lvl="0" indent="-330200" algn="l" rtl="0">
              <a:spcBef>
                <a:spcPts val="0"/>
              </a:spcBef>
              <a:spcAft>
                <a:spcPts val="0"/>
              </a:spcAft>
              <a:buSzPts val="1600"/>
              <a:buChar char="●"/>
            </a:pPr>
            <a:r>
              <a:rPr lang="en" sz="1600"/>
              <a:t>Variables are mostly significative.</a:t>
            </a:r>
            <a:endParaRPr sz="1600"/>
          </a:p>
          <a:p>
            <a:pPr marL="457200" lvl="0" indent="-330200" algn="l" rtl="0">
              <a:spcBef>
                <a:spcPts val="0"/>
              </a:spcBef>
              <a:spcAft>
                <a:spcPts val="0"/>
              </a:spcAft>
              <a:buSzPts val="1600"/>
              <a:buChar char="●"/>
            </a:pPr>
            <a:r>
              <a:rPr lang="en" sz="1600"/>
              <a:t>Year is </a:t>
            </a:r>
            <a:r>
              <a:rPr lang="en" sz="1600">
                <a:solidFill>
                  <a:schemeClr val="dk1"/>
                </a:solidFill>
              </a:rPr>
              <a:t>positively </a:t>
            </a:r>
            <a:r>
              <a:rPr lang="en" sz="1600"/>
              <a:t>correlated with Price</a:t>
            </a:r>
            <a:endParaRPr sz="1600"/>
          </a:p>
          <a:p>
            <a:pPr marL="457200" lvl="0" indent="-330200" algn="l" rtl="0">
              <a:spcBef>
                <a:spcPts val="0"/>
              </a:spcBef>
              <a:spcAft>
                <a:spcPts val="0"/>
              </a:spcAft>
              <a:buSzPts val="1600"/>
              <a:buChar char="●"/>
            </a:pPr>
            <a:r>
              <a:rPr lang="en" sz="1600"/>
              <a:t>Alfa-romeo, Jaguar,  Ferrari, Lexus and Porsche  </a:t>
            </a:r>
            <a:r>
              <a:rPr lang="en" sz="1600">
                <a:solidFill>
                  <a:schemeClr val="dk1"/>
                </a:solidFill>
              </a:rPr>
              <a:t>push price up from the average</a:t>
            </a:r>
            <a:r>
              <a:rPr lang="en" sz="1600"/>
              <a:t> price.</a:t>
            </a:r>
            <a:endParaRPr sz="1600"/>
          </a:p>
          <a:p>
            <a:pPr marL="457200" lvl="0" indent="-330200" algn="l" rtl="0">
              <a:spcBef>
                <a:spcPts val="0"/>
              </a:spcBef>
              <a:spcAft>
                <a:spcPts val="0"/>
              </a:spcAft>
              <a:buSzPts val="1600"/>
              <a:buChar char="●"/>
            </a:pPr>
            <a:r>
              <a:rPr lang="en" sz="1600"/>
              <a:t>Conditions good, like new, new push the price </a:t>
            </a:r>
            <a:r>
              <a:rPr lang="en" sz="1600">
                <a:solidFill>
                  <a:schemeClr val="dk1"/>
                </a:solidFill>
              </a:rPr>
              <a:t>up</a:t>
            </a:r>
            <a:r>
              <a:rPr lang="en" sz="1600"/>
              <a:t> as well.</a:t>
            </a:r>
            <a:endParaRPr sz="1600"/>
          </a:p>
          <a:p>
            <a:pPr marL="457200" lvl="0" indent="-330200" algn="l" rtl="0">
              <a:spcBef>
                <a:spcPts val="0"/>
              </a:spcBef>
              <a:spcAft>
                <a:spcPts val="0"/>
              </a:spcAft>
              <a:buSzPts val="1600"/>
              <a:buChar char="●"/>
            </a:pPr>
            <a:r>
              <a:rPr lang="en" sz="1600"/>
              <a:t>Coupe type, convertible,offroad, pickup, SUV and truck have a </a:t>
            </a:r>
            <a:r>
              <a:rPr lang="en" sz="1600">
                <a:solidFill>
                  <a:schemeClr val="dk1"/>
                </a:solidFill>
              </a:rPr>
              <a:t>positive</a:t>
            </a:r>
            <a:r>
              <a:rPr lang="en" sz="1600"/>
              <a:t> effect on the price.</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Most interesting features</a:t>
            </a:r>
            <a:endParaRPr/>
          </a:p>
        </p:txBody>
      </p:sp>
      <p:sp>
        <p:nvSpPr>
          <p:cNvPr id="190" name="Google Shape;190;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sz="1800"/>
              <a:t>Manufacturer (some manufacturers over the others)</a:t>
            </a:r>
            <a:endParaRPr sz="1800"/>
          </a:p>
          <a:p>
            <a:pPr marL="457200" lvl="0" indent="-342900" algn="l" rtl="0">
              <a:spcBef>
                <a:spcPts val="0"/>
              </a:spcBef>
              <a:spcAft>
                <a:spcPts val="0"/>
              </a:spcAft>
              <a:buSzPts val="1800"/>
              <a:buChar char="●"/>
            </a:pPr>
            <a:r>
              <a:rPr lang="en" sz="1800"/>
              <a:t>Model,</a:t>
            </a:r>
            <a:endParaRPr sz="1800"/>
          </a:p>
          <a:p>
            <a:pPr marL="457200" lvl="0" indent="-342900" algn="l" rtl="0">
              <a:spcBef>
                <a:spcPts val="0"/>
              </a:spcBef>
              <a:spcAft>
                <a:spcPts val="0"/>
              </a:spcAft>
              <a:buSzPts val="1800"/>
              <a:buChar char="●"/>
            </a:pPr>
            <a:r>
              <a:rPr lang="en" sz="1800"/>
              <a:t>Year,</a:t>
            </a:r>
            <a:endParaRPr sz="1800"/>
          </a:p>
          <a:p>
            <a:pPr marL="457200" lvl="0" indent="-342900" algn="l" rtl="0">
              <a:spcBef>
                <a:spcPts val="0"/>
              </a:spcBef>
              <a:spcAft>
                <a:spcPts val="0"/>
              </a:spcAft>
              <a:buSzPts val="1800"/>
              <a:buChar char="●"/>
            </a:pPr>
            <a:r>
              <a:rPr lang="en" sz="1800"/>
              <a:t>Odometer,</a:t>
            </a:r>
            <a:endParaRPr sz="1800"/>
          </a:p>
          <a:p>
            <a:pPr marL="457200" lvl="0" indent="-342900" algn="l" rtl="0">
              <a:spcBef>
                <a:spcPts val="0"/>
              </a:spcBef>
              <a:spcAft>
                <a:spcPts val="0"/>
              </a:spcAft>
              <a:buSzPts val="1800"/>
              <a:buChar char="●"/>
            </a:pPr>
            <a:r>
              <a:rPr lang="en" sz="1800"/>
              <a:t>Fuel,</a:t>
            </a:r>
            <a:endParaRPr sz="1800"/>
          </a:p>
          <a:p>
            <a:pPr marL="457200" lvl="0" indent="-342900" algn="l" rtl="0">
              <a:spcBef>
                <a:spcPts val="0"/>
              </a:spcBef>
              <a:spcAft>
                <a:spcPts val="0"/>
              </a:spcAft>
              <a:buSzPts val="1800"/>
              <a:buChar char="●"/>
            </a:pPr>
            <a:r>
              <a:rPr lang="en" sz="1800"/>
              <a:t>Type (some types over the others),</a:t>
            </a:r>
            <a:endParaRPr sz="1800"/>
          </a:p>
          <a:p>
            <a:pPr marL="457200" lvl="0" indent="-342900" algn="l" rtl="0">
              <a:spcBef>
                <a:spcPts val="0"/>
              </a:spcBef>
              <a:spcAft>
                <a:spcPts val="0"/>
              </a:spcAft>
              <a:buSzPts val="1800"/>
              <a:buChar char="●"/>
            </a:pPr>
            <a:r>
              <a:rPr lang="en" sz="1800"/>
              <a:t>Condition,</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196" name="Google Shape;196;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en"/>
              <a:t>Mainly two classes of cars can be seen: small (sedan, compact…) and big(truck, SUV…) cars.</a:t>
            </a:r>
            <a:endParaRPr/>
          </a:p>
          <a:p>
            <a:pPr marL="457200" lvl="0" indent="-311150" algn="l" rtl="0">
              <a:spcBef>
                <a:spcPts val="0"/>
              </a:spcBef>
              <a:spcAft>
                <a:spcPts val="0"/>
              </a:spcAft>
              <a:buSzPts val="1300"/>
              <a:buChar char="●"/>
            </a:pPr>
            <a:r>
              <a:rPr lang="en"/>
              <a:t>The brands divided the market among big and small cars.</a:t>
            </a:r>
            <a:endParaRPr/>
          </a:p>
          <a:p>
            <a:pPr marL="457200" lvl="0" indent="-311150" algn="l" rtl="0">
              <a:spcBef>
                <a:spcPts val="0"/>
              </a:spcBef>
              <a:spcAft>
                <a:spcPts val="0"/>
              </a:spcAft>
              <a:buSzPts val="1300"/>
              <a:buChar char="●"/>
            </a:pPr>
            <a:r>
              <a:rPr lang="en"/>
              <a:t>Elite brands push up the prices from average.</a:t>
            </a:r>
            <a:endParaRPr/>
          </a:p>
          <a:p>
            <a:pPr marL="457200" lvl="0" indent="-311150" algn="l" rtl="0">
              <a:spcBef>
                <a:spcPts val="0"/>
              </a:spcBef>
              <a:spcAft>
                <a:spcPts val="0"/>
              </a:spcAft>
              <a:buSzPts val="1300"/>
              <a:buChar char="●"/>
            </a:pPr>
            <a:r>
              <a:rPr lang="en"/>
              <a:t>The big and small cars determine often the cilyndrage</a:t>
            </a:r>
            <a:endParaRPr/>
          </a:p>
          <a:p>
            <a:pPr marL="457200" lvl="0" indent="-311150" algn="l" rtl="0">
              <a:spcBef>
                <a:spcPts val="0"/>
              </a:spcBef>
              <a:spcAft>
                <a:spcPts val="0"/>
              </a:spcAft>
              <a:buSzPts val="1300"/>
              <a:buChar char="●"/>
            </a:pPr>
            <a:r>
              <a:rPr lang="en"/>
              <a:t>New cars are effectively more expensive</a:t>
            </a:r>
            <a:endParaRPr/>
          </a:p>
          <a:p>
            <a:pPr marL="457200" lvl="0" indent="-311150" algn="l" rtl="0">
              <a:spcBef>
                <a:spcPts val="0"/>
              </a:spcBef>
              <a:spcAft>
                <a:spcPts val="0"/>
              </a:spcAft>
              <a:buSzPts val="1300"/>
              <a:buChar char="●"/>
            </a:pPr>
            <a:r>
              <a:rPr lang="en"/>
              <a:t>Conditions good, like new, new push the price </a:t>
            </a:r>
            <a:r>
              <a:rPr lang="en">
                <a:solidFill>
                  <a:schemeClr val="dk1"/>
                </a:solidFill>
              </a:rPr>
              <a:t>up</a:t>
            </a:r>
            <a:r>
              <a:rPr lang="en"/>
              <a:t> as well ( Fair, andSalvage </a:t>
            </a:r>
            <a:r>
              <a:rPr lang="en">
                <a:solidFill>
                  <a:srgbClr val="980000"/>
                </a:solidFill>
              </a:rPr>
              <a:t> down)</a:t>
            </a:r>
            <a:r>
              <a:rPr lang="en"/>
              <a:t>.</a:t>
            </a:r>
            <a:endParaRPr/>
          </a:p>
          <a:p>
            <a:pPr marL="457200" lvl="0" indent="-311150" algn="l" rtl="0">
              <a:spcBef>
                <a:spcPts val="0"/>
              </a:spcBef>
              <a:spcAft>
                <a:spcPts val="0"/>
              </a:spcAft>
              <a:buSzPts val="1300"/>
              <a:buChar char="●"/>
            </a:pPr>
            <a:r>
              <a:rPr lang="en"/>
              <a:t>Coupe type, convertible,offroad, pickup, SUV and truck have a </a:t>
            </a:r>
            <a:r>
              <a:rPr lang="en">
                <a:solidFill>
                  <a:schemeClr val="dk1"/>
                </a:solidFill>
              </a:rPr>
              <a:t>positive</a:t>
            </a:r>
            <a:r>
              <a:rPr lang="en"/>
              <a:t> effect on the price.</a:t>
            </a:r>
            <a:endParaRPr/>
          </a:p>
          <a:p>
            <a:pPr marL="457200" lvl="0" indent="-311150" algn="l" rtl="0">
              <a:spcBef>
                <a:spcPts val="0"/>
              </a:spcBef>
              <a:spcAft>
                <a:spcPts val="0"/>
              </a:spcAft>
              <a:buSzPts val="1300"/>
              <a:buChar char="●"/>
            </a:pPr>
            <a:r>
              <a:rPr lang="en"/>
              <a:t>The sedan, hatchback  have  </a:t>
            </a:r>
            <a:r>
              <a:rPr lang="en">
                <a:solidFill>
                  <a:srgbClr val="980000"/>
                </a:solidFill>
              </a:rPr>
              <a:t>negative effect </a:t>
            </a:r>
            <a:r>
              <a:rPr lang="en"/>
              <a:t>on the price.</a:t>
            </a:r>
            <a:endParaRPr/>
          </a:p>
          <a:p>
            <a:pPr marL="457200" lvl="0" indent="-311150" algn="l" rtl="0">
              <a:spcBef>
                <a:spcPts val="0"/>
              </a:spcBef>
              <a:spcAft>
                <a:spcPts val="0"/>
              </a:spcAft>
              <a:buSzPts val="1300"/>
              <a:buChar char="●"/>
            </a:pPr>
            <a:r>
              <a:rPr lang="en"/>
              <a:t>While year and odometer are correlated, the time is not dependent  on them.</a:t>
            </a:r>
            <a:endParaRPr/>
          </a:p>
          <a:p>
            <a:pPr marL="457200" lvl="0" indent="-311150" algn="l" rtl="0">
              <a:spcBef>
                <a:spcPts val="0"/>
              </a:spcBef>
              <a:spcAft>
                <a:spcPts val="0"/>
              </a:spcAft>
              <a:buSzPts val="1300"/>
              <a:buChar char="●"/>
            </a:pPr>
            <a:r>
              <a:rPr lang="en"/>
              <a:t>Elite car owner don’t necessarily take more care of their cars.</a:t>
            </a:r>
            <a:endParaRPr/>
          </a:p>
          <a:p>
            <a:pPr marL="457200" lvl="0" indent="-311150" algn="l" rtl="0">
              <a:spcBef>
                <a:spcPts val="0"/>
              </a:spcBef>
              <a:spcAft>
                <a:spcPts val="0"/>
              </a:spcAft>
              <a:buSzPts val="1300"/>
              <a:buChar char="●"/>
            </a:pPr>
            <a:r>
              <a:rPr lang="en"/>
              <a:t>People is not as careful as the should when filling online announces.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4265425" y="1620600"/>
            <a:ext cx="3120000" cy="30216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a:t>n_orginal= 426 800 cars</a:t>
            </a:r>
            <a:endParaRPr/>
          </a:p>
          <a:p>
            <a:pPr marL="0" lvl="0" indent="0" algn="l" rtl="0">
              <a:spcBef>
                <a:spcPts val="1200"/>
              </a:spcBef>
              <a:spcAft>
                <a:spcPts val="0"/>
              </a:spcAft>
              <a:buNone/>
            </a:pPr>
            <a:r>
              <a:rPr lang="en"/>
              <a:t>n_Final=421 344</a:t>
            </a:r>
            <a:endParaRPr/>
          </a:p>
          <a:p>
            <a:pPr marL="0" lvl="0" indent="0" algn="l" rtl="0">
              <a:spcBef>
                <a:spcPts val="1200"/>
              </a:spcBef>
              <a:spcAft>
                <a:spcPts val="0"/>
              </a:spcAft>
              <a:buNone/>
            </a:pPr>
            <a:r>
              <a:rPr lang="en"/>
              <a:t>Where= US</a:t>
            </a:r>
            <a:endParaRPr/>
          </a:p>
          <a:p>
            <a:pPr marL="0" lvl="0" indent="0" algn="l" rtl="0">
              <a:spcBef>
                <a:spcPts val="1200"/>
              </a:spcBef>
              <a:spcAft>
                <a:spcPts val="0"/>
              </a:spcAft>
              <a:buNone/>
            </a:pPr>
            <a:r>
              <a:rPr lang="en"/>
              <a:t>Variables: 26</a:t>
            </a:r>
            <a:endParaRPr/>
          </a:p>
          <a:p>
            <a:pPr marL="0" lvl="0" indent="0" algn="l" rtl="0">
              <a:spcBef>
                <a:spcPts val="1200"/>
              </a:spcBef>
              <a:spcAft>
                <a:spcPts val="0"/>
              </a:spcAft>
              <a:buNone/>
            </a:pPr>
            <a:r>
              <a:rPr lang="en"/>
              <a:t>Retained_variables: 16</a:t>
            </a:r>
            <a:endParaRPr/>
          </a:p>
          <a:p>
            <a:pPr marL="0" lvl="0" indent="0" algn="l" rtl="0">
              <a:spcBef>
                <a:spcPts val="1200"/>
              </a:spcBef>
              <a:spcAft>
                <a:spcPts val="0"/>
              </a:spcAft>
              <a:buNone/>
            </a:pPr>
            <a:r>
              <a:rPr lang="en"/>
              <a:t>Retained_data: 98,48%</a:t>
            </a:r>
            <a:endParaRPr/>
          </a:p>
          <a:p>
            <a:pPr marL="0" lvl="0" indent="0" algn="l" rtl="0">
              <a:spcBef>
                <a:spcPts val="1200"/>
              </a:spcBef>
              <a:spcAft>
                <a:spcPts val="0"/>
              </a:spcAft>
              <a:buNone/>
            </a:pPr>
            <a:r>
              <a:rPr lang="en"/>
              <a:t>Imputation: “unknown” in categorical NaN</a:t>
            </a:r>
            <a:endParaRPr/>
          </a:p>
          <a:p>
            <a:pPr marL="0" lvl="0" indent="0" algn="l" rtl="0">
              <a:spcBef>
                <a:spcPts val="1200"/>
              </a:spcBef>
              <a:spcAft>
                <a:spcPts val="0"/>
              </a:spcAft>
              <a:buNone/>
            </a:pPr>
            <a:r>
              <a:rPr lang="en"/>
              <a:t>Dropped Qualitatives:</a:t>
            </a:r>
            <a:r>
              <a:rPr lang="en">
                <a:solidFill>
                  <a:srgbClr val="000000"/>
                </a:solidFill>
              </a:rPr>
              <a:t> </a:t>
            </a:r>
            <a:r>
              <a:rPr lang="en"/>
              <a:t>multiples of 10 , or mono digits)</a:t>
            </a:r>
            <a:endParaRPr/>
          </a:p>
          <a:p>
            <a:pPr marL="0" lvl="0" indent="0" algn="l" rtl="0">
              <a:spcBef>
                <a:spcPts val="1200"/>
              </a:spcBef>
              <a:spcAft>
                <a:spcPts val="0"/>
              </a:spcAft>
              <a:buNone/>
            </a:pPr>
            <a:r>
              <a:rPr lang="en"/>
              <a:t>Dropped Qualitative: Text variables and context variables</a:t>
            </a:r>
            <a:endParaRPr/>
          </a:p>
          <a:p>
            <a:pPr marL="0" lvl="0" indent="0" algn="l" rtl="0">
              <a:spcBef>
                <a:spcPts val="1200"/>
              </a:spcBef>
              <a:spcAft>
                <a:spcPts val="1200"/>
              </a:spcAft>
              <a:buNone/>
            </a:pPr>
            <a:endParaRPr/>
          </a:p>
        </p:txBody>
      </p:sp>
      <p:pic>
        <p:nvPicPr>
          <p:cNvPr id="94" name="Google Shape;94;p14"/>
          <p:cNvPicPr preferRelativeResize="0"/>
          <p:nvPr/>
        </p:nvPicPr>
        <p:blipFill>
          <a:blip r:embed="rId3">
            <a:alphaModFix/>
          </a:blip>
          <a:stretch>
            <a:fillRect/>
          </a:stretch>
        </p:blipFill>
        <p:spPr>
          <a:xfrm>
            <a:off x="7385325" y="1620588"/>
            <a:ext cx="1371600" cy="3095625"/>
          </a:xfrm>
          <a:prstGeom prst="rect">
            <a:avLst/>
          </a:prstGeom>
          <a:noFill/>
          <a:ln>
            <a:noFill/>
          </a:ln>
        </p:spPr>
      </p:pic>
      <p:sp>
        <p:nvSpPr>
          <p:cNvPr id="95" name="Google Shape;95;p14"/>
          <p:cNvSpPr txBox="1"/>
          <p:nvPr/>
        </p:nvSpPr>
        <p:spPr>
          <a:xfrm>
            <a:off x="612075" y="1853850"/>
            <a:ext cx="3292800" cy="1535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300">
                <a:solidFill>
                  <a:schemeClr val="accent1"/>
                </a:solidFill>
                <a:latin typeface="Lato"/>
                <a:ea typeface="Lato"/>
                <a:cs typeface="Lato"/>
                <a:sym typeface="Lato"/>
              </a:rPr>
              <a:t>Database of Used Cars in US scrapped from a announce car selling websites. </a:t>
            </a:r>
            <a:endParaRPr sz="1300">
              <a:solidFill>
                <a:schemeClr val="accent1"/>
              </a:solidFill>
              <a:latin typeface="Lato"/>
              <a:ea typeface="Lato"/>
              <a:cs typeface="Lato"/>
              <a:sym typeface="Lato"/>
            </a:endParaRPr>
          </a:p>
          <a:p>
            <a:pPr marL="0" lvl="0" indent="0" algn="just" rtl="0">
              <a:lnSpc>
                <a:spcPct val="115000"/>
              </a:lnSpc>
              <a:spcBef>
                <a:spcPts val="0"/>
              </a:spcBef>
              <a:spcAft>
                <a:spcPts val="0"/>
              </a:spcAft>
              <a:buNone/>
            </a:pPr>
            <a:r>
              <a:rPr lang="en" sz="1300">
                <a:solidFill>
                  <a:schemeClr val="accent1"/>
                </a:solidFill>
                <a:latin typeface="Lato"/>
                <a:ea typeface="Lato"/>
                <a:cs typeface="Lato"/>
                <a:sym typeface="Lato"/>
              </a:rPr>
              <a:t>This database includes contextual variables (place, website, posting date..) and car variables (color, cylindrage, model, condition…)</a:t>
            </a:r>
            <a:endParaRPr sz="16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Analysis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Quantitative Variables</a:t>
            </a:r>
            <a:endParaRPr/>
          </a:p>
        </p:txBody>
      </p:sp>
      <p:sp>
        <p:nvSpPr>
          <p:cNvPr id="106" name="Google Shape;106;p16"/>
          <p:cNvSpPr txBox="1">
            <a:spLocks noGrp="1"/>
          </p:cNvSpPr>
          <p:nvPr>
            <p:ph type="body" idx="1"/>
          </p:nvPr>
        </p:nvSpPr>
        <p:spPr>
          <a:xfrm>
            <a:off x="2481375" y="2078875"/>
            <a:ext cx="3600900" cy="226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The price and the odometer are very concentrated in the beginning of the distribution (most of cars have not more than 200 000 mle and  the price does not pass the USD 50 000 )</a:t>
            </a:r>
            <a:endParaRPr sz="1200"/>
          </a:p>
          <a:p>
            <a:pPr marL="457200" lvl="0" indent="-304800" algn="l" rtl="0">
              <a:spcBef>
                <a:spcPts val="0"/>
              </a:spcBef>
              <a:spcAft>
                <a:spcPts val="0"/>
              </a:spcAft>
              <a:buSzPts val="1200"/>
              <a:buChar char="●"/>
            </a:pPr>
            <a:r>
              <a:rPr lang="en" sz="1200"/>
              <a:t>Mos of the care have not more than 30 years</a:t>
            </a:r>
            <a:endParaRPr sz="1200"/>
          </a:p>
          <a:p>
            <a:pPr marL="457200" lvl="0" indent="-304800" algn="l" rtl="0">
              <a:spcBef>
                <a:spcPts val="0"/>
              </a:spcBef>
              <a:spcAft>
                <a:spcPts val="0"/>
              </a:spcAft>
              <a:buSzPts val="1200"/>
              <a:buChar char="●"/>
            </a:pPr>
            <a:r>
              <a:rPr lang="en" sz="1200"/>
              <a:t>The prices and the year are positively correlated (0,2753).</a:t>
            </a:r>
            <a:endParaRPr sz="1200"/>
          </a:p>
          <a:p>
            <a:pPr marL="457200" lvl="0" indent="-304800" algn="l" rtl="0">
              <a:spcBef>
                <a:spcPts val="0"/>
              </a:spcBef>
              <a:spcAft>
                <a:spcPts val="0"/>
              </a:spcAft>
              <a:buSzPts val="1200"/>
              <a:buChar char="●"/>
            </a:pPr>
            <a:r>
              <a:rPr lang="en" sz="1200"/>
              <a:t>The odometer is negatively correlated with the prie and the year (-0,3904 and -0,3028 respectively). Owners of old cars are not reporting the information as they should.</a:t>
            </a:r>
            <a:endParaRPr sz="1200"/>
          </a:p>
        </p:txBody>
      </p:sp>
      <p:pic>
        <p:nvPicPr>
          <p:cNvPr id="107" name="Google Shape;107;p16"/>
          <p:cNvPicPr preferRelativeResize="0"/>
          <p:nvPr/>
        </p:nvPicPr>
        <p:blipFill>
          <a:blip r:embed="rId3">
            <a:alphaModFix/>
          </a:blip>
          <a:stretch>
            <a:fillRect/>
          </a:stretch>
        </p:blipFill>
        <p:spPr>
          <a:xfrm>
            <a:off x="729450" y="1853850"/>
            <a:ext cx="1751933" cy="1013850"/>
          </a:xfrm>
          <a:prstGeom prst="rect">
            <a:avLst/>
          </a:prstGeom>
          <a:noFill/>
          <a:ln>
            <a:noFill/>
          </a:ln>
        </p:spPr>
      </p:pic>
      <p:pic>
        <p:nvPicPr>
          <p:cNvPr id="108" name="Google Shape;108;p16"/>
          <p:cNvPicPr preferRelativeResize="0"/>
          <p:nvPr/>
        </p:nvPicPr>
        <p:blipFill>
          <a:blip r:embed="rId4">
            <a:alphaModFix/>
          </a:blip>
          <a:stretch>
            <a:fillRect/>
          </a:stretch>
        </p:blipFill>
        <p:spPr>
          <a:xfrm>
            <a:off x="735783" y="2867700"/>
            <a:ext cx="1739277" cy="1013850"/>
          </a:xfrm>
          <a:prstGeom prst="rect">
            <a:avLst/>
          </a:prstGeom>
          <a:noFill/>
          <a:ln>
            <a:noFill/>
          </a:ln>
        </p:spPr>
      </p:pic>
      <p:pic>
        <p:nvPicPr>
          <p:cNvPr id="109" name="Google Shape;109;p16"/>
          <p:cNvPicPr preferRelativeResize="0"/>
          <p:nvPr/>
        </p:nvPicPr>
        <p:blipFill>
          <a:blip r:embed="rId5">
            <a:alphaModFix/>
          </a:blip>
          <a:stretch>
            <a:fillRect/>
          </a:stretch>
        </p:blipFill>
        <p:spPr>
          <a:xfrm>
            <a:off x="729460" y="3881550"/>
            <a:ext cx="1554570" cy="1013850"/>
          </a:xfrm>
          <a:prstGeom prst="rect">
            <a:avLst/>
          </a:prstGeom>
          <a:noFill/>
          <a:ln>
            <a:noFill/>
          </a:ln>
        </p:spPr>
      </p:pic>
      <p:pic>
        <p:nvPicPr>
          <p:cNvPr id="110" name="Google Shape;110;p16"/>
          <p:cNvPicPr preferRelativeResize="0"/>
          <p:nvPr/>
        </p:nvPicPr>
        <p:blipFill rotWithShape="1">
          <a:blip r:embed="rId6">
            <a:alphaModFix/>
          </a:blip>
          <a:srcRect l="28047" t="17958" r="9720"/>
          <a:stretch/>
        </p:blipFill>
        <p:spPr>
          <a:xfrm>
            <a:off x="6082475" y="1904500"/>
            <a:ext cx="2743200" cy="260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Qualitative Variables</a:t>
            </a:r>
            <a:endParaRPr/>
          </a:p>
        </p:txBody>
      </p:sp>
      <p:sp>
        <p:nvSpPr>
          <p:cNvPr id="116" name="Google Shape;116;p17"/>
          <p:cNvSpPr txBox="1">
            <a:spLocks noGrp="1"/>
          </p:cNvSpPr>
          <p:nvPr>
            <p:ph type="body" idx="1"/>
          </p:nvPr>
        </p:nvSpPr>
        <p:spPr>
          <a:xfrm>
            <a:off x="4320125" y="2078875"/>
            <a:ext cx="40980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Quality of the car’s manufacturer has not a significant impact in the condition in which the care is kept.</a:t>
            </a:r>
            <a:endParaRPr/>
          </a:p>
          <a:p>
            <a:pPr marL="457200" lvl="0" indent="-311150" algn="l" rtl="0">
              <a:spcBef>
                <a:spcPts val="0"/>
              </a:spcBef>
              <a:spcAft>
                <a:spcPts val="0"/>
              </a:spcAft>
              <a:buSzPts val="1300"/>
              <a:buChar char="-"/>
            </a:pPr>
            <a:r>
              <a:rPr lang="en"/>
              <a:t>The higher clydinrage may bised the fuel election but not as much as we were expecting</a:t>
            </a:r>
            <a:endParaRPr/>
          </a:p>
          <a:p>
            <a:pPr marL="0" lvl="0" indent="0" algn="l" rtl="0">
              <a:spcBef>
                <a:spcPts val="1200"/>
              </a:spcBef>
              <a:spcAft>
                <a:spcPts val="1200"/>
              </a:spcAft>
              <a:buNone/>
            </a:pPr>
            <a:endParaRPr/>
          </a:p>
        </p:txBody>
      </p:sp>
      <p:pic>
        <p:nvPicPr>
          <p:cNvPr id="117" name="Google Shape;117;p17"/>
          <p:cNvPicPr preferRelativeResize="0"/>
          <p:nvPr/>
        </p:nvPicPr>
        <p:blipFill>
          <a:blip r:embed="rId3">
            <a:alphaModFix/>
          </a:blip>
          <a:stretch>
            <a:fillRect/>
          </a:stretch>
        </p:blipFill>
        <p:spPr>
          <a:xfrm>
            <a:off x="729450" y="2019600"/>
            <a:ext cx="3106025" cy="1416975"/>
          </a:xfrm>
          <a:prstGeom prst="rect">
            <a:avLst/>
          </a:prstGeom>
          <a:noFill/>
          <a:ln>
            <a:noFill/>
          </a:ln>
        </p:spPr>
      </p:pic>
      <p:pic>
        <p:nvPicPr>
          <p:cNvPr id="118" name="Google Shape;118;p17"/>
          <p:cNvPicPr preferRelativeResize="0"/>
          <p:nvPr/>
        </p:nvPicPr>
        <p:blipFill>
          <a:blip r:embed="rId4">
            <a:alphaModFix/>
          </a:blip>
          <a:stretch>
            <a:fillRect/>
          </a:stretch>
        </p:blipFill>
        <p:spPr>
          <a:xfrm>
            <a:off x="678121" y="3602325"/>
            <a:ext cx="3208687" cy="141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Unsupervised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PCA for Quantitative variables</a:t>
            </a:r>
            <a:endParaRPr/>
          </a:p>
        </p:txBody>
      </p:sp>
      <p:sp>
        <p:nvSpPr>
          <p:cNvPr id="129" name="Google Shape;129;p19"/>
          <p:cNvSpPr txBox="1">
            <a:spLocks noGrp="1"/>
          </p:cNvSpPr>
          <p:nvPr>
            <p:ph type="body" idx="1"/>
          </p:nvPr>
        </p:nvSpPr>
        <p:spPr>
          <a:xfrm>
            <a:off x="2888875" y="2078875"/>
            <a:ext cx="36351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3 dimensions, explaining all the variance of the data</a:t>
            </a:r>
            <a:endParaRPr/>
          </a:p>
          <a:p>
            <a:pPr marL="457200" lvl="0" indent="-311150" algn="l" rtl="0">
              <a:spcBef>
                <a:spcPts val="0"/>
              </a:spcBef>
              <a:spcAft>
                <a:spcPts val="0"/>
              </a:spcAft>
              <a:buSzPts val="1300"/>
              <a:buChar char="-"/>
            </a:pPr>
            <a:r>
              <a:rPr lang="en"/>
              <a:t>While price and odometer are inversely correlated, the  year seems not to be (perpendicular).</a:t>
            </a:r>
            <a:endParaRPr/>
          </a:p>
          <a:p>
            <a:pPr marL="457200" lvl="0" indent="-311150" algn="l" rtl="0">
              <a:spcBef>
                <a:spcPts val="0"/>
              </a:spcBef>
              <a:spcAft>
                <a:spcPts val="0"/>
              </a:spcAft>
              <a:buSzPts val="1300"/>
              <a:buChar char="-"/>
            </a:pPr>
            <a:r>
              <a:rPr lang="en"/>
              <a:t>Year have their own dimension (dim 2)</a:t>
            </a:r>
            <a:endParaRPr/>
          </a:p>
        </p:txBody>
      </p:sp>
      <p:pic>
        <p:nvPicPr>
          <p:cNvPr id="130" name="Google Shape;130;p19"/>
          <p:cNvPicPr preferRelativeResize="0"/>
          <p:nvPr/>
        </p:nvPicPr>
        <p:blipFill rotWithShape="1">
          <a:blip r:embed="rId3">
            <a:alphaModFix/>
          </a:blip>
          <a:srcRect l="21473" r="20833"/>
          <a:stretch/>
        </p:blipFill>
        <p:spPr>
          <a:xfrm>
            <a:off x="304950" y="2483650"/>
            <a:ext cx="2504950" cy="2612700"/>
          </a:xfrm>
          <a:prstGeom prst="rect">
            <a:avLst/>
          </a:prstGeom>
          <a:noFill/>
          <a:ln>
            <a:noFill/>
          </a:ln>
        </p:spPr>
      </p:pic>
      <p:pic>
        <p:nvPicPr>
          <p:cNvPr id="131" name="Google Shape;131;p19"/>
          <p:cNvPicPr preferRelativeResize="0"/>
          <p:nvPr/>
        </p:nvPicPr>
        <p:blipFill rotWithShape="1">
          <a:blip r:embed="rId4">
            <a:alphaModFix/>
          </a:blip>
          <a:srcRect l="14233" r="12773"/>
          <a:stretch/>
        </p:blipFill>
        <p:spPr>
          <a:xfrm>
            <a:off x="6528613" y="533738"/>
            <a:ext cx="2571750" cy="2105025"/>
          </a:xfrm>
          <a:prstGeom prst="rect">
            <a:avLst/>
          </a:prstGeom>
          <a:noFill/>
          <a:ln>
            <a:noFill/>
          </a:ln>
        </p:spPr>
      </p:pic>
      <p:pic>
        <p:nvPicPr>
          <p:cNvPr id="132" name="Google Shape;132;p19"/>
          <p:cNvPicPr preferRelativeResize="0"/>
          <p:nvPr/>
        </p:nvPicPr>
        <p:blipFill rotWithShape="1">
          <a:blip r:embed="rId5">
            <a:alphaModFix/>
          </a:blip>
          <a:srcRect l="14597" r="13137"/>
          <a:stretch/>
        </p:blipFill>
        <p:spPr>
          <a:xfrm>
            <a:off x="6523850" y="3009900"/>
            <a:ext cx="2581275" cy="2133600"/>
          </a:xfrm>
          <a:prstGeom prst="rect">
            <a:avLst/>
          </a:prstGeom>
          <a:noFill/>
          <a:ln>
            <a:noFill/>
          </a:ln>
        </p:spPr>
      </p:pic>
      <p:sp>
        <p:nvSpPr>
          <p:cNvPr id="133" name="Google Shape;133;p19"/>
          <p:cNvSpPr txBox="1"/>
          <p:nvPr/>
        </p:nvSpPr>
        <p:spPr>
          <a:xfrm>
            <a:off x="6484888" y="180525"/>
            <a:ext cx="26592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Correlation:</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Contribution:</a:t>
            </a:r>
            <a:endParaRPr>
              <a:latin typeface="Lato"/>
              <a:ea typeface="Lato"/>
              <a:cs typeface="Lato"/>
              <a:sym typeface="Lato"/>
            </a:endParaRPr>
          </a:p>
        </p:txBody>
      </p:sp>
      <p:pic>
        <p:nvPicPr>
          <p:cNvPr id="134" name="Google Shape;134;p19"/>
          <p:cNvPicPr preferRelativeResize="0"/>
          <p:nvPr/>
        </p:nvPicPr>
        <p:blipFill>
          <a:blip r:embed="rId6">
            <a:alphaModFix/>
          </a:blip>
          <a:stretch>
            <a:fillRect/>
          </a:stretch>
        </p:blipFill>
        <p:spPr>
          <a:xfrm>
            <a:off x="304950" y="1899800"/>
            <a:ext cx="2504950" cy="4007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MCA for qualitative variables</a:t>
            </a:r>
            <a:endParaRPr/>
          </a:p>
        </p:txBody>
      </p:sp>
      <p:sp>
        <p:nvSpPr>
          <p:cNvPr id="140" name="Google Shape;140;p20"/>
          <p:cNvSpPr txBox="1">
            <a:spLocks noGrp="1"/>
          </p:cNvSpPr>
          <p:nvPr>
            <p:ph type="body" idx="1"/>
          </p:nvPr>
        </p:nvSpPr>
        <p:spPr>
          <a:xfrm>
            <a:off x="771150" y="3557075"/>
            <a:ext cx="2112600" cy="1112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Dim 1= Unknowns</a:t>
            </a:r>
            <a:endParaRPr/>
          </a:p>
          <a:p>
            <a:pPr marL="0" lvl="0" indent="0" algn="l" rtl="0">
              <a:spcBef>
                <a:spcPts val="1200"/>
              </a:spcBef>
              <a:spcAft>
                <a:spcPts val="0"/>
              </a:spcAft>
              <a:buNone/>
            </a:pPr>
            <a:r>
              <a:rPr lang="en"/>
              <a:t>Dim 2= Trucks</a:t>
            </a:r>
            <a:endParaRPr/>
          </a:p>
          <a:p>
            <a:pPr marL="0" lvl="0" indent="0" algn="l" rtl="0">
              <a:spcBef>
                <a:spcPts val="1200"/>
              </a:spcBef>
              <a:spcAft>
                <a:spcPts val="1200"/>
              </a:spcAft>
              <a:buNone/>
            </a:pPr>
            <a:r>
              <a:rPr lang="en"/>
              <a:t>Dime3= Others</a:t>
            </a:r>
            <a:endParaRPr/>
          </a:p>
        </p:txBody>
      </p:sp>
      <p:pic>
        <p:nvPicPr>
          <p:cNvPr id="141" name="Google Shape;141;p20"/>
          <p:cNvPicPr preferRelativeResize="0"/>
          <p:nvPr/>
        </p:nvPicPr>
        <p:blipFill>
          <a:blip r:embed="rId3">
            <a:alphaModFix/>
          </a:blip>
          <a:stretch>
            <a:fillRect/>
          </a:stretch>
        </p:blipFill>
        <p:spPr>
          <a:xfrm>
            <a:off x="729450" y="2078875"/>
            <a:ext cx="2154375" cy="1478200"/>
          </a:xfrm>
          <a:prstGeom prst="rect">
            <a:avLst/>
          </a:prstGeom>
          <a:noFill/>
          <a:ln>
            <a:noFill/>
          </a:ln>
        </p:spPr>
      </p:pic>
      <p:pic>
        <p:nvPicPr>
          <p:cNvPr id="142" name="Google Shape;142;p20"/>
          <p:cNvPicPr preferRelativeResize="0"/>
          <p:nvPr/>
        </p:nvPicPr>
        <p:blipFill>
          <a:blip r:embed="rId4">
            <a:alphaModFix/>
          </a:blip>
          <a:stretch>
            <a:fillRect/>
          </a:stretch>
        </p:blipFill>
        <p:spPr>
          <a:xfrm>
            <a:off x="5381324" y="554125"/>
            <a:ext cx="3762675" cy="1950086"/>
          </a:xfrm>
          <a:prstGeom prst="rect">
            <a:avLst/>
          </a:prstGeom>
          <a:noFill/>
          <a:ln>
            <a:noFill/>
          </a:ln>
        </p:spPr>
      </p:pic>
      <p:pic>
        <p:nvPicPr>
          <p:cNvPr id="143" name="Google Shape;143;p20"/>
          <p:cNvPicPr preferRelativeResize="0"/>
          <p:nvPr/>
        </p:nvPicPr>
        <p:blipFill>
          <a:blip r:embed="rId5">
            <a:alphaModFix/>
          </a:blip>
          <a:stretch>
            <a:fillRect/>
          </a:stretch>
        </p:blipFill>
        <p:spPr>
          <a:xfrm>
            <a:off x="5381325" y="3041600"/>
            <a:ext cx="3747252" cy="1950075"/>
          </a:xfrm>
          <a:prstGeom prst="rect">
            <a:avLst/>
          </a:prstGeom>
          <a:noFill/>
          <a:ln>
            <a:noFill/>
          </a:ln>
        </p:spPr>
      </p:pic>
      <p:sp>
        <p:nvSpPr>
          <p:cNvPr id="144" name="Google Shape;144;p20"/>
          <p:cNvSpPr txBox="1">
            <a:spLocks noGrp="1"/>
          </p:cNvSpPr>
          <p:nvPr>
            <p:ph type="body" idx="1"/>
          </p:nvPr>
        </p:nvSpPr>
        <p:spPr>
          <a:xfrm>
            <a:off x="2842125" y="1869300"/>
            <a:ext cx="2539200" cy="27312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Originally, dim 1 explains 0,4% of  variance.</a:t>
            </a:r>
            <a:endParaRPr/>
          </a:p>
          <a:p>
            <a:pPr marL="457200" lvl="0" indent="-311150" algn="l" rtl="0">
              <a:spcBef>
                <a:spcPts val="0"/>
              </a:spcBef>
              <a:spcAft>
                <a:spcPts val="0"/>
              </a:spcAft>
              <a:buSzPts val="1300"/>
              <a:buChar char="●"/>
            </a:pPr>
            <a:r>
              <a:rPr lang="en" i="1"/>
              <a:t>Region </a:t>
            </a:r>
            <a:r>
              <a:rPr lang="en"/>
              <a:t>and </a:t>
            </a:r>
            <a:r>
              <a:rPr lang="en" i="1"/>
              <a:t>State</a:t>
            </a:r>
            <a:r>
              <a:rPr lang="en"/>
              <a:t> dropped</a:t>
            </a:r>
            <a:endParaRPr/>
          </a:p>
          <a:p>
            <a:pPr marL="457200" lvl="0" indent="-311150" algn="l" rtl="0">
              <a:spcBef>
                <a:spcPts val="0"/>
              </a:spcBef>
              <a:spcAft>
                <a:spcPts val="0"/>
              </a:spcAft>
              <a:buSzPts val="1300"/>
              <a:buChar char="●"/>
            </a:pPr>
            <a:r>
              <a:rPr lang="en"/>
              <a:t>New dimensions are not very representative either.</a:t>
            </a:r>
            <a:endParaRPr/>
          </a:p>
          <a:p>
            <a:pPr marL="457200" lvl="0" indent="-311150" algn="l" rtl="0">
              <a:spcBef>
                <a:spcPts val="0"/>
              </a:spcBef>
              <a:spcAft>
                <a:spcPts val="0"/>
              </a:spcAft>
              <a:buSzPts val="1300"/>
              <a:buChar char="●"/>
            </a:pPr>
            <a:r>
              <a:rPr lang="en"/>
              <a:t>Unknown cars apilate at the left.</a:t>
            </a:r>
            <a:endParaRPr/>
          </a:p>
          <a:p>
            <a:pPr marL="457200" lvl="0" indent="-311150" algn="l" rtl="0">
              <a:spcBef>
                <a:spcPts val="0"/>
              </a:spcBef>
              <a:spcAft>
                <a:spcPts val="0"/>
              </a:spcAft>
              <a:buSzPts val="1300"/>
              <a:buChar char="●"/>
            </a:pPr>
            <a:r>
              <a:rPr lang="en"/>
              <a:t>Big cars are allocated in the upper quadrants.</a:t>
            </a:r>
            <a:endParaRPr/>
          </a:p>
          <a:p>
            <a:pPr marL="457200" lvl="0" indent="-311150" algn="l" rtl="0">
              <a:spcBef>
                <a:spcPts val="0"/>
              </a:spcBef>
              <a:spcAft>
                <a:spcPts val="0"/>
              </a:spcAft>
              <a:buSzPts val="1300"/>
              <a:buChar char="●"/>
            </a:pPr>
            <a:r>
              <a:rPr lang="en"/>
              <a:t>Brands and titte_status not very associated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body" idx="1"/>
          </p:nvPr>
        </p:nvSpPr>
        <p:spPr>
          <a:xfrm>
            <a:off x="729450" y="1276750"/>
            <a:ext cx="3487500" cy="30633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Bigger cars are allocated in the upper quadrants.</a:t>
            </a:r>
            <a:endParaRPr/>
          </a:p>
          <a:p>
            <a:pPr marL="457200" lvl="0" indent="-311150" algn="l" rtl="0">
              <a:spcBef>
                <a:spcPts val="0"/>
              </a:spcBef>
              <a:spcAft>
                <a:spcPts val="0"/>
              </a:spcAft>
              <a:buSzPts val="1300"/>
              <a:buChar char="●"/>
            </a:pPr>
            <a:r>
              <a:rPr lang="en"/>
              <a:t>Most of the cars use gas, bigger cars use diesel, other fuels are used by unknown cars.</a:t>
            </a:r>
            <a:endParaRPr/>
          </a:p>
          <a:p>
            <a:pPr marL="457200" lvl="0" indent="-311150" algn="l" rtl="0">
              <a:spcBef>
                <a:spcPts val="0"/>
              </a:spcBef>
              <a:spcAft>
                <a:spcPts val="0"/>
              </a:spcAft>
              <a:buSzPts val="1300"/>
              <a:buChar char="●"/>
            </a:pPr>
            <a:r>
              <a:rPr lang="en"/>
              <a:t>American cars are bigger, Japanese cars are smaller.</a:t>
            </a:r>
            <a:endParaRPr/>
          </a:p>
          <a:p>
            <a:pPr marL="457200" lvl="0" indent="-311150" algn="l" rtl="0">
              <a:spcBef>
                <a:spcPts val="0"/>
              </a:spcBef>
              <a:spcAft>
                <a:spcPts val="0"/>
              </a:spcAft>
              <a:buSzPts val="1300"/>
              <a:buChar char="●"/>
            </a:pPr>
            <a:r>
              <a:rPr lang="en"/>
              <a:t>Gray color are more frequent among small cars, White for big cars.</a:t>
            </a:r>
            <a:endParaRPr/>
          </a:p>
        </p:txBody>
      </p:sp>
      <p:pic>
        <p:nvPicPr>
          <p:cNvPr id="150" name="Google Shape;150;p21"/>
          <p:cNvPicPr preferRelativeResize="0"/>
          <p:nvPr/>
        </p:nvPicPr>
        <p:blipFill>
          <a:blip r:embed="rId3">
            <a:alphaModFix/>
          </a:blip>
          <a:stretch>
            <a:fillRect/>
          </a:stretch>
        </p:blipFill>
        <p:spPr>
          <a:xfrm>
            <a:off x="4216925" y="0"/>
            <a:ext cx="4927075" cy="2529525"/>
          </a:xfrm>
          <a:prstGeom prst="rect">
            <a:avLst/>
          </a:prstGeom>
          <a:noFill/>
          <a:ln>
            <a:noFill/>
          </a:ln>
        </p:spPr>
      </p:pic>
      <p:pic>
        <p:nvPicPr>
          <p:cNvPr id="151" name="Google Shape;151;p21"/>
          <p:cNvPicPr preferRelativeResize="0"/>
          <p:nvPr/>
        </p:nvPicPr>
        <p:blipFill>
          <a:blip r:embed="rId4">
            <a:alphaModFix/>
          </a:blip>
          <a:stretch>
            <a:fillRect/>
          </a:stretch>
        </p:blipFill>
        <p:spPr>
          <a:xfrm>
            <a:off x="4216925" y="2611384"/>
            <a:ext cx="4927075" cy="2532116"/>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681</Words>
  <Application>Microsoft Office PowerPoint</Application>
  <PresentationFormat>On-screen Show (16:9)</PresentationFormat>
  <Paragraphs>87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Raleway</vt:lpstr>
      <vt:lpstr>Arial</vt:lpstr>
      <vt:lpstr>Streamline</vt:lpstr>
      <vt:lpstr>Data mining Used cars</vt:lpstr>
      <vt:lpstr>Introduction</vt:lpstr>
      <vt:lpstr>Exploratory Analysis </vt:lpstr>
      <vt:lpstr>Quantitative Variables</vt:lpstr>
      <vt:lpstr>Qualitative Variables</vt:lpstr>
      <vt:lpstr>Unsupervised analysis</vt:lpstr>
      <vt:lpstr>PCA for Quantitative variables</vt:lpstr>
      <vt:lpstr>MCA for qualitative variables</vt:lpstr>
      <vt:lpstr>PowerPoint Presentation</vt:lpstr>
      <vt:lpstr>Supervised analysis : An OLS regression approach</vt:lpstr>
      <vt:lpstr>Why OLS Regression</vt:lpstr>
      <vt:lpstr>PowerPoint Presentation</vt:lpstr>
      <vt:lpstr>Output of the Model</vt:lpstr>
      <vt:lpstr>Most interesting features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Jakob Hannerz</cp:lastModifiedBy>
  <cp:revision>1</cp:revision>
  <dcterms:modified xsi:type="dcterms:W3CDTF">2024-09-01T20:55:43Z</dcterms:modified>
</cp:coreProperties>
</file>