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280" cy="2387520"/>
          </a:xfrm>
          <a:prstGeom prst="rect">
            <a:avLst/>
          </a:prstGeom>
        </p:spPr>
        <p:txBody>
          <a:bodyPr lIns="0" rIns="0" tIns="0" bIns="0" anchor="ctr"/>
          <a:p>
            <a:pPr algn="ctr"/>
            <a:endParaRPr/>
          </a:p>
        </p:txBody>
      </p:sp>
      <p:sp>
        <p:nvSpPr>
          <p:cNvPr id="30"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31"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523880" y="1122480"/>
            <a:ext cx="9143280" cy="2387520"/>
          </a:xfrm>
          <a:prstGeom prst="rect">
            <a:avLst/>
          </a:prstGeom>
        </p:spPr>
        <p:txBody>
          <a:bodyPr lIns="0" rIns="0" tIns="0" bIns="0" anchor="ctr"/>
          <a:p>
            <a:pPr algn="ctr"/>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35"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36"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523880" y="1122480"/>
            <a:ext cx="9143280" cy="2387520"/>
          </a:xfrm>
          <a:prstGeom prst="rect">
            <a:avLst/>
          </a:prstGeom>
        </p:spPr>
        <p:txBody>
          <a:bodyPr lIns="0" rIns="0" tIns="0" bIns="0" anchor="ctr"/>
          <a:p>
            <a:pPr algn="ctr"/>
            <a:endParaRPr/>
          </a:p>
        </p:txBody>
      </p:sp>
      <p:sp>
        <p:nvSpPr>
          <p:cNvPr id="38"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39"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40" name="" descr=""/>
          <p:cNvPicPr/>
          <p:nvPr/>
        </p:nvPicPr>
        <p:blipFill>
          <a:blip r:embed="rId2"/>
          <a:stretch>
            <a:fillRect/>
          </a:stretch>
        </p:blipFill>
        <p:spPr>
          <a:xfrm>
            <a:off x="3602880" y="1604520"/>
            <a:ext cx="4984920" cy="3977280"/>
          </a:xfrm>
          <a:prstGeom prst="rect">
            <a:avLst/>
          </a:prstGeom>
          <a:ln>
            <a:noFill/>
          </a:ln>
        </p:spPr>
      </p:pic>
      <p:pic>
        <p:nvPicPr>
          <p:cNvPr id="41"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280" cy="2387520"/>
          </a:xfrm>
          <a:prstGeom prst="rect">
            <a:avLst/>
          </a:prstGeom>
        </p:spPr>
        <p:txBody>
          <a:bodyPr lIns="0" rIns="0" tIns="0" bIns="0" anchor="ctr"/>
          <a:p>
            <a:pPr algn="ctr"/>
            <a:endParaRPr/>
          </a:p>
        </p:txBody>
      </p:sp>
      <p:sp>
        <p:nvSpPr>
          <p:cNvPr id="51"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523880" y="1122480"/>
            <a:ext cx="9143280" cy="2387520"/>
          </a:xfrm>
          <a:prstGeom prst="rect">
            <a:avLst/>
          </a:prstGeom>
        </p:spPr>
        <p:txBody>
          <a:bodyPr lIns="0" rIns="0" tIns="0" bIns="0" anchor="ctr"/>
          <a:p>
            <a:pPr algn="ctr"/>
            <a:endParaRPr/>
          </a:p>
        </p:txBody>
      </p:sp>
      <p:sp>
        <p:nvSpPr>
          <p:cNvPr id="53"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523880" y="1122480"/>
            <a:ext cx="9143280" cy="2387520"/>
          </a:xfrm>
          <a:prstGeom prst="rect">
            <a:avLst/>
          </a:prstGeom>
        </p:spPr>
        <p:txBody>
          <a:bodyPr lIns="0" rIns="0" tIns="0" bIns="0" anchor="ctr"/>
          <a:p>
            <a:pPr algn="ctr"/>
            <a:endParaRPr/>
          </a:p>
        </p:txBody>
      </p:sp>
      <p:sp>
        <p:nvSpPr>
          <p:cNvPr id="55"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56"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1523880" y="1122480"/>
            <a:ext cx="9143280" cy="238752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1523880" y="1122480"/>
            <a:ext cx="9143280" cy="110671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3280" cy="2387520"/>
          </a:xfrm>
          <a:prstGeom prst="rect">
            <a:avLst/>
          </a:prstGeom>
        </p:spPr>
        <p:txBody>
          <a:bodyPr lIns="0" rIns="0" tIns="0" bIns="0" anchor="ctr"/>
          <a:p>
            <a:pPr algn="ctr"/>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61"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62"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1523880" y="1122480"/>
            <a:ext cx="9143280" cy="2387520"/>
          </a:xfrm>
          <a:prstGeom prst="rect">
            <a:avLst/>
          </a:prstGeom>
        </p:spPr>
        <p:txBody>
          <a:bodyPr lIns="0" rIns="0" tIns="0" bIns="0" anchor="ctr"/>
          <a:p>
            <a:pPr algn="ctr"/>
            <a:endParaRPr/>
          </a:p>
        </p:txBody>
      </p:sp>
      <p:sp>
        <p:nvSpPr>
          <p:cNvPr id="9"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122480"/>
            <a:ext cx="9143280" cy="2387520"/>
          </a:xfrm>
          <a:prstGeom prst="rect">
            <a:avLst/>
          </a:prstGeom>
        </p:spPr>
        <p:txBody>
          <a:bodyPr lIns="0" rIns="0" tIns="0" bIns="0" anchor="ctr"/>
          <a:p>
            <a:pPr algn="ctr"/>
            <a:endParaRPr/>
          </a:p>
        </p:txBody>
      </p:sp>
      <p:sp>
        <p:nvSpPr>
          <p:cNvPr id="64"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66"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1122480"/>
            <a:ext cx="9143280" cy="2387520"/>
          </a:xfrm>
          <a:prstGeom prst="rect">
            <a:avLst/>
          </a:prstGeom>
        </p:spPr>
        <p:txBody>
          <a:bodyPr lIns="0" rIns="0" tIns="0" bIns="0" anchor="ctr"/>
          <a:p>
            <a:pPr algn="ctr"/>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70"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523880" y="1122480"/>
            <a:ext cx="9143280" cy="2387520"/>
          </a:xfrm>
          <a:prstGeom prst="rect">
            <a:avLst/>
          </a:prstGeom>
        </p:spPr>
        <p:txBody>
          <a:bodyPr lIns="0" rIns="0" tIns="0" bIns="0" anchor="ctr"/>
          <a:p>
            <a:pPr algn="ctr"/>
            <a:endParaRPr/>
          </a:p>
        </p:txBody>
      </p:sp>
      <p:sp>
        <p:nvSpPr>
          <p:cNvPr id="72"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73"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523880" y="1122480"/>
            <a:ext cx="9143280" cy="2387520"/>
          </a:xfrm>
          <a:prstGeom prst="rect">
            <a:avLst/>
          </a:prstGeom>
        </p:spPr>
        <p:txBody>
          <a:bodyPr lIns="0" rIns="0" tIns="0" bIns="0" anchor="ctr"/>
          <a:p>
            <a:pPr algn="ctr"/>
            <a:endParaRPr/>
          </a:p>
        </p:txBody>
      </p:sp>
      <p:sp>
        <p:nvSpPr>
          <p:cNvPr id="75"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76"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77"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78"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523880" y="1122480"/>
            <a:ext cx="9143280" cy="2387520"/>
          </a:xfrm>
          <a:prstGeom prst="rect">
            <a:avLst/>
          </a:prstGeom>
        </p:spPr>
        <p:txBody>
          <a:bodyPr lIns="0" rIns="0" tIns="0" bIns="0" anchor="ctr"/>
          <a:p>
            <a:pPr algn="ctr"/>
            <a:endParaRPr/>
          </a:p>
        </p:txBody>
      </p:sp>
      <p:sp>
        <p:nvSpPr>
          <p:cNvPr id="80"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81"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82" name="" descr=""/>
          <p:cNvPicPr/>
          <p:nvPr/>
        </p:nvPicPr>
        <p:blipFill>
          <a:blip r:embed="rId2"/>
          <a:stretch>
            <a:fillRect/>
          </a:stretch>
        </p:blipFill>
        <p:spPr>
          <a:xfrm>
            <a:off x="3602880" y="1604520"/>
            <a:ext cx="4984920" cy="3977280"/>
          </a:xfrm>
          <a:prstGeom prst="rect">
            <a:avLst/>
          </a:prstGeom>
          <a:ln>
            <a:noFill/>
          </a:ln>
        </p:spPr>
      </p:pic>
      <p:pic>
        <p:nvPicPr>
          <p:cNvPr id="83"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523880" y="1122480"/>
            <a:ext cx="9143280" cy="2387520"/>
          </a:xfrm>
          <a:prstGeom prst="rect">
            <a:avLst/>
          </a:prstGeom>
        </p:spPr>
        <p:txBody>
          <a:bodyPr lIns="0" rIns="0" tIns="0" bIns="0" anchor="ctr"/>
          <a:p>
            <a:pPr algn="ctr"/>
            <a:endParaRPr/>
          </a:p>
        </p:txBody>
      </p:sp>
      <p:sp>
        <p:nvSpPr>
          <p:cNvPr id="11"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280" cy="2387520"/>
          </a:xfrm>
          <a:prstGeom prst="rect">
            <a:avLst/>
          </a:prstGeom>
        </p:spPr>
        <p:txBody>
          <a:bodyPr lIns="0" rIns="0" tIns="0" bIns="0" anchor="ctr"/>
          <a:p>
            <a:pPr algn="ctr"/>
            <a:endParaRPr/>
          </a:p>
        </p:txBody>
      </p:sp>
      <p:sp>
        <p:nvSpPr>
          <p:cNvPr id="13"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1523880" y="1122480"/>
            <a:ext cx="9143280" cy="238752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523880" y="1122480"/>
            <a:ext cx="9143280" cy="110671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523880" y="1122480"/>
            <a:ext cx="9143280" cy="2387520"/>
          </a:xfrm>
          <a:prstGeom prst="rect">
            <a:avLst/>
          </a:prstGeom>
        </p:spPr>
        <p:txBody>
          <a:bodyPr lIns="0" rIns="0" tIns="0" bIns="0" anchor="ctr"/>
          <a:p>
            <a:pPr algn="ctr"/>
            <a:endParaRPr/>
          </a:p>
        </p:txBody>
      </p:sp>
      <p:sp>
        <p:nvSpPr>
          <p:cNvPr id="18"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9"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20"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523880" y="1122480"/>
            <a:ext cx="9143280" cy="2387520"/>
          </a:xfrm>
          <a:prstGeom prst="rect">
            <a:avLst/>
          </a:prstGeom>
        </p:spPr>
        <p:txBody>
          <a:bodyPr lIns="0" rIns="0" tIns="0" bIns="0" anchor="ctr"/>
          <a:p>
            <a:pPr algn="ctr"/>
            <a:endParaRPr/>
          </a:p>
        </p:txBody>
      </p:sp>
      <p:sp>
        <p:nvSpPr>
          <p:cNvPr id="22"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4"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523880" y="1122480"/>
            <a:ext cx="9143280" cy="2387520"/>
          </a:xfrm>
          <a:prstGeom prst="rect">
            <a:avLst/>
          </a:prstGeom>
        </p:spPr>
        <p:txBody>
          <a:bodyPr lIns="0" rIns="0" tIns="0" bIns="0" anchor="ctr"/>
          <a:p>
            <a:pPr algn="ctr"/>
            <a:endParaRPr/>
          </a:p>
        </p:txBody>
      </p:sp>
      <p:sp>
        <p:nvSpPr>
          <p:cNvPr id="26"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8"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277720" y="0"/>
            <a:ext cx="926280" cy="6857280"/>
          </a:xfrm>
          <a:prstGeom prst="rect">
            <a:avLst/>
          </a:prstGeom>
          <a:solidFill>
            <a:srgbClr val="00b0f0"/>
          </a:solidFill>
          <a:ln w="25560">
            <a:noFill/>
          </a:ln>
        </p:spPr>
      </p:sp>
      <p:sp>
        <p:nvSpPr>
          <p:cNvPr id="1" name="CustomShape 2"/>
          <p:cNvSpPr/>
          <p:nvPr/>
        </p:nvSpPr>
        <p:spPr>
          <a:xfrm>
            <a:off x="11277720" y="5479560"/>
            <a:ext cx="926280" cy="685080"/>
          </a:xfrm>
          <a:prstGeom prst="rect">
            <a:avLst/>
          </a:prstGeom>
          <a:solidFill>
            <a:srgbClr val="66ccff"/>
          </a:solidFill>
          <a:ln w="25560">
            <a:noFill/>
          </a:ln>
        </p:spPr>
      </p:sp>
      <p:pic>
        <p:nvPicPr>
          <p:cNvPr id="2" name="Picture 5" descr=""/>
          <p:cNvPicPr/>
          <p:nvPr/>
        </p:nvPicPr>
        <p:blipFill>
          <a:blip r:embed="rId2"/>
          <a:stretch>
            <a:fillRect/>
          </a:stretch>
        </p:blipFill>
        <p:spPr>
          <a:xfrm>
            <a:off x="11480760" y="5524920"/>
            <a:ext cx="517320" cy="591840"/>
          </a:xfrm>
          <a:prstGeom prst="rect">
            <a:avLst/>
          </a:prstGeom>
          <a:ln w="12600">
            <a:noFill/>
          </a:ln>
        </p:spPr>
      </p:pic>
      <p:sp>
        <p:nvSpPr>
          <p:cNvPr id="3" name="CustomShape 3"/>
          <p:cNvSpPr/>
          <p:nvPr/>
        </p:nvSpPr>
        <p:spPr>
          <a:xfrm>
            <a:off x="11277720" y="0"/>
            <a:ext cx="926280" cy="6857280"/>
          </a:xfrm>
          <a:prstGeom prst="rect">
            <a:avLst/>
          </a:prstGeom>
          <a:solidFill>
            <a:srgbClr val="00b0f0"/>
          </a:solidFill>
          <a:ln w="25560">
            <a:noFill/>
          </a:ln>
        </p:spPr>
      </p:sp>
      <p:sp>
        <p:nvSpPr>
          <p:cNvPr id="4" name="CustomShape 4"/>
          <p:cNvSpPr/>
          <p:nvPr/>
        </p:nvSpPr>
        <p:spPr>
          <a:xfrm>
            <a:off x="11277720" y="5479560"/>
            <a:ext cx="926280" cy="685080"/>
          </a:xfrm>
          <a:prstGeom prst="rect">
            <a:avLst/>
          </a:prstGeom>
          <a:solidFill>
            <a:srgbClr val="66ccff"/>
          </a:solidFill>
          <a:ln w="25560">
            <a:noFill/>
          </a:ln>
        </p:spPr>
      </p:sp>
      <p:pic>
        <p:nvPicPr>
          <p:cNvPr id="5" name="Picture 5" descr=""/>
          <p:cNvPicPr/>
          <p:nvPr/>
        </p:nvPicPr>
        <p:blipFill>
          <a:blip r:embed="rId3"/>
          <a:stretch>
            <a:fillRect/>
          </a:stretch>
        </p:blipFill>
        <p:spPr>
          <a:xfrm>
            <a:off x="11480760" y="5524920"/>
            <a:ext cx="517320" cy="591840"/>
          </a:xfrm>
          <a:prstGeom prst="rect">
            <a:avLst/>
          </a:prstGeom>
          <a:ln w="12600">
            <a:noFill/>
          </a:ln>
        </p:spPr>
      </p:pic>
      <p:sp>
        <p:nvSpPr>
          <p:cNvPr id="6" name="PlaceHolder 5"/>
          <p:cNvSpPr>
            <a:spLocks noGrp="1"/>
          </p:cNvSpPr>
          <p:nvPr>
            <p:ph type="title"/>
          </p:nvPr>
        </p:nvSpPr>
        <p:spPr>
          <a:xfrm>
            <a:off x="1523880" y="1122480"/>
            <a:ext cx="9143280" cy="2387160"/>
          </a:xfrm>
          <a:prstGeom prst="rect">
            <a:avLst/>
          </a:prstGeom>
        </p:spPr>
        <p:txBody>
          <a:bodyPr lIns="0" rIns="0" tIns="0" bIns="0" anchor="ctr"/>
          <a:p>
            <a:r>
              <a:rPr lang="en-IN">
                <a:latin typeface="Arial"/>
              </a:rPr>
              <a:t>Click to edit the title text format</a:t>
            </a:r>
            <a:endParaRPr/>
          </a:p>
        </p:txBody>
      </p:sp>
      <p:sp>
        <p:nvSpPr>
          <p:cNvPr id="7" name="PlaceHolder 6"/>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11277720" y="0"/>
            <a:ext cx="926280" cy="6857280"/>
          </a:xfrm>
          <a:prstGeom prst="rect">
            <a:avLst/>
          </a:prstGeom>
          <a:solidFill>
            <a:srgbClr val="00b0f0"/>
          </a:solidFill>
          <a:ln w="25560">
            <a:noFill/>
          </a:ln>
        </p:spPr>
      </p:sp>
      <p:sp>
        <p:nvSpPr>
          <p:cNvPr id="43" name="CustomShape 2"/>
          <p:cNvSpPr/>
          <p:nvPr/>
        </p:nvSpPr>
        <p:spPr>
          <a:xfrm>
            <a:off x="11277720" y="5479560"/>
            <a:ext cx="926280" cy="685080"/>
          </a:xfrm>
          <a:prstGeom prst="rect">
            <a:avLst/>
          </a:prstGeom>
          <a:solidFill>
            <a:srgbClr val="66ccff"/>
          </a:solidFill>
          <a:ln w="25560">
            <a:noFill/>
          </a:ln>
        </p:spPr>
      </p:sp>
      <p:pic>
        <p:nvPicPr>
          <p:cNvPr id="44" name="Picture 5" descr=""/>
          <p:cNvPicPr/>
          <p:nvPr/>
        </p:nvPicPr>
        <p:blipFill>
          <a:blip r:embed="rId2"/>
          <a:stretch>
            <a:fillRect/>
          </a:stretch>
        </p:blipFill>
        <p:spPr>
          <a:xfrm>
            <a:off x="11480760" y="5524920"/>
            <a:ext cx="517320" cy="591840"/>
          </a:xfrm>
          <a:prstGeom prst="rect">
            <a:avLst/>
          </a:prstGeom>
          <a:ln w="12600">
            <a:noFill/>
          </a:ln>
        </p:spPr>
      </p:pic>
      <p:sp>
        <p:nvSpPr>
          <p:cNvPr id="45" name="CustomShape 3"/>
          <p:cNvSpPr/>
          <p:nvPr/>
        </p:nvSpPr>
        <p:spPr>
          <a:xfrm>
            <a:off x="11277720" y="0"/>
            <a:ext cx="926280" cy="6857280"/>
          </a:xfrm>
          <a:prstGeom prst="rect">
            <a:avLst/>
          </a:prstGeom>
          <a:solidFill>
            <a:srgbClr val="00b0f0"/>
          </a:solidFill>
          <a:ln w="25560">
            <a:noFill/>
          </a:ln>
        </p:spPr>
      </p:sp>
      <p:sp>
        <p:nvSpPr>
          <p:cNvPr id="46" name="CustomShape 4"/>
          <p:cNvSpPr/>
          <p:nvPr/>
        </p:nvSpPr>
        <p:spPr>
          <a:xfrm>
            <a:off x="11277720" y="5479560"/>
            <a:ext cx="926280" cy="685080"/>
          </a:xfrm>
          <a:prstGeom prst="rect">
            <a:avLst/>
          </a:prstGeom>
          <a:solidFill>
            <a:srgbClr val="66ccff"/>
          </a:solidFill>
          <a:ln w="25560">
            <a:noFill/>
          </a:ln>
        </p:spPr>
      </p:sp>
      <p:pic>
        <p:nvPicPr>
          <p:cNvPr id="47" name="Picture 5" descr=""/>
          <p:cNvPicPr/>
          <p:nvPr/>
        </p:nvPicPr>
        <p:blipFill>
          <a:blip r:embed="rId3"/>
          <a:stretch>
            <a:fillRect/>
          </a:stretch>
        </p:blipFill>
        <p:spPr>
          <a:xfrm>
            <a:off x="11480760" y="5524920"/>
            <a:ext cx="517320" cy="591840"/>
          </a:xfrm>
          <a:prstGeom prst="rect">
            <a:avLst/>
          </a:prstGeom>
          <a:ln w="12600">
            <a:noFill/>
          </a:ln>
        </p:spPr>
      </p:pic>
      <p:sp>
        <p:nvSpPr>
          <p:cNvPr id="48" name="PlaceHolder 5"/>
          <p:cNvSpPr>
            <a:spLocks noGrp="1"/>
          </p:cNvSpPr>
          <p:nvPr>
            <p:ph type="title"/>
          </p:nvPr>
        </p:nvSpPr>
        <p:spPr>
          <a:xfrm>
            <a:off x="1523880" y="1122480"/>
            <a:ext cx="9143280" cy="2387160"/>
          </a:xfrm>
          <a:prstGeom prst="rect">
            <a:avLst/>
          </a:prstGeom>
        </p:spPr>
        <p:txBody>
          <a:bodyPr lIns="0" rIns="0" tIns="0" bIns="0" anchor="ctr"/>
          <a:p>
            <a:r>
              <a:rPr lang="en-IN">
                <a:latin typeface="Arial"/>
              </a:rPr>
              <a:t>Click to edit the title text format</a:t>
            </a:r>
            <a:endParaRPr/>
          </a:p>
        </p:txBody>
      </p:sp>
      <p:sp>
        <p:nvSpPr>
          <p:cNvPr id="49" name="PlaceHolder 6"/>
          <p:cNvSpPr>
            <a:spLocks noGrp="1"/>
          </p:cNvSpPr>
          <p:nvPr>
            <p:ph type="body"/>
          </p:nvPr>
        </p:nvSpPr>
        <p:spPr>
          <a:xfrm>
            <a:off x="609480" y="1604520"/>
            <a:ext cx="10972080" cy="3976920"/>
          </a:xfrm>
          <a:prstGeom prst="rect">
            <a:avLst/>
          </a:prstGeom>
        </p:spPr>
        <p:txBody>
          <a:bodyPr lIns="0" rIns="0" tIns="0" bIns="0"/>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CustomShape 1"/>
          <p:cNvSpPr/>
          <p:nvPr/>
        </p:nvSpPr>
        <p:spPr>
          <a:xfrm>
            <a:off x="1523880" y="1122480"/>
            <a:ext cx="9143280" cy="2386800"/>
          </a:xfrm>
          <a:prstGeom prst="rect">
            <a:avLst/>
          </a:prstGeom>
          <a:noFill/>
          <a:ln>
            <a:noFill/>
          </a:ln>
        </p:spPr>
        <p:txBody>
          <a:bodyPr lIns="90000" rIns="90000" tIns="45000" bIns="45000" anchor="b"/>
          <a:p>
            <a:r>
              <a:rPr lang="en-IN" sz="2800">
                <a:latin typeface="Arial"/>
              </a:rPr>
              <a:t>Bitcoin for Engineers </a:t>
            </a:r>
            <a:endParaRPr/>
          </a:p>
          <a:p>
            <a:endParaRPr/>
          </a:p>
          <a:p>
            <a:endParaRPr/>
          </a:p>
          <a:p>
            <a:pPr algn="ctr">
              <a:lnSpc>
                <a:spcPct val="100000"/>
              </a:lnSpc>
            </a:pPr>
            <a:endParaRPr/>
          </a:p>
        </p:txBody>
      </p:sp>
      <p:sp>
        <p:nvSpPr>
          <p:cNvPr id="85" name="CustomShape 2"/>
          <p:cNvSpPr/>
          <p:nvPr/>
        </p:nvSpPr>
        <p:spPr>
          <a:xfrm>
            <a:off x="1523880" y="3602160"/>
            <a:ext cx="9143280" cy="1654920"/>
          </a:xfrm>
          <a:prstGeom prst="rect">
            <a:avLst/>
          </a:prstGeom>
          <a:noFill/>
          <a:ln>
            <a:noFill/>
          </a:ln>
        </p:spPr>
        <p:txBody>
          <a:bodyPr lIns="90000" rIns="90000" tIns="45000" bIns="45000"/>
          <a:p>
            <a:pPr algn="ctr">
              <a:lnSpc>
                <a:spcPct val="100000"/>
              </a:lnSpc>
            </a:pPr>
            <a:r>
              <a:rPr lang="en-IN" sz="3200">
                <a:latin typeface="Arial"/>
              </a:rPr>
              <a:t>An introduction to the technology that powers Bitcoin and the Blockchain.</a:t>
            </a:r>
            <a:endParaRPr/>
          </a:p>
          <a:p>
            <a:pPr algn="ctr">
              <a:lnSpc>
                <a:spcPct val="100000"/>
              </a:lnSpc>
            </a:pPr>
            <a:endParaRPr/>
          </a:p>
        </p:txBody>
      </p:sp>
    </p:spTree>
  </p:cSld>
  <p:transition spd="med">
    <p:wipe dir="u"/>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CustomShape 1"/>
          <p:cNvSpPr/>
          <p:nvPr/>
        </p:nvSpPr>
        <p:spPr>
          <a:xfrm>
            <a:off x="1523880" y="1122480"/>
            <a:ext cx="9143280" cy="677160"/>
          </a:xfrm>
          <a:prstGeom prst="rect">
            <a:avLst/>
          </a:prstGeom>
          <a:noFill/>
          <a:ln>
            <a:noFill/>
          </a:ln>
        </p:spPr>
        <p:txBody>
          <a:bodyPr lIns="90000" rIns="90000" tIns="45000" bIns="45000" anchor="b"/>
          <a:p>
            <a:pPr algn="ctr">
              <a:lnSpc>
                <a:spcPct val="100000"/>
              </a:lnSpc>
            </a:pPr>
            <a:r>
              <a:rPr lang="en-IN" sz="2800">
                <a:latin typeface="Arial"/>
              </a:rPr>
              <a:t>Hashcash</a:t>
            </a:r>
            <a:endParaRPr/>
          </a:p>
        </p:txBody>
      </p:sp>
      <p:sp>
        <p:nvSpPr>
          <p:cNvPr id="101" name="CustomShape 2"/>
          <p:cNvSpPr/>
          <p:nvPr/>
        </p:nvSpPr>
        <p:spPr>
          <a:xfrm>
            <a:off x="792000" y="1872000"/>
            <a:ext cx="9143280" cy="3167640"/>
          </a:xfrm>
          <a:prstGeom prst="rect">
            <a:avLst/>
          </a:prstGeom>
          <a:noFill/>
          <a:ln>
            <a:noFill/>
          </a:ln>
        </p:spPr>
        <p:txBody>
          <a:bodyPr lIns="90000" rIns="90000" tIns="45000" bIns="45000"/>
          <a:p>
            <a:r>
              <a:rPr lang="en-IN" sz="2400">
                <a:latin typeface="Arial"/>
              </a:rPr>
              <a:t>Hashcash was an algorithm originally designed to fight the concept of spam mail.  The idea was to create an non-polynomial time problem that would cost the sender something (usually a trivial amount of computing power) to solve.</a:t>
            </a:r>
            <a:endParaRPr/>
          </a:p>
          <a:p>
            <a:endParaRPr/>
          </a:p>
          <a:p>
            <a:pPr>
              <a:lnSpc>
                <a:spcPct val="100000"/>
              </a:lnSpc>
              <a:buSzPct val="45000"/>
              <a:buFont typeface="StarSymbol"/>
              <a:buChar char="l"/>
            </a:pPr>
            <a:r>
              <a:rPr lang="en-IN" sz="2400">
                <a:latin typeface="Arial"/>
              </a:rPr>
              <a:t>This would allow normal users to send e-mails for a trivial amount of money or computing power</a:t>
            </a:r>
            <a:endParaRPr/>
          </a:p>
          <a:p>
            <a:pPr>
              <a:lnSpc>
                <a:spcPct val="100000"/>
              </a:lnSpc>
              <a:buSzPct val="45000"/>
              <a:buFont typeface="StarSymbol"/>
              <a:buChar char="l"/>
            </a:pPr>
            <a:r>
              <a:rPr lang="en-IN" sz="2400">
                <a:latin typeface="Arial"/>
              </a:rPr>
              <a:t>It would make spam mails unaffordable since spammers sending hundreds of thousands or millions of e-mails would quickly find the cost uneconomic. </a:t>
            </a:r>
            <a:endParaRPr/>
          </a:p>
          <a:p>
            <a:pPr algn="ctr">
              <a:lnSpc>
                <a:spcPct val="100000"/>
              </a:lnSpc>
            </a:pPr>
            <a:endParaRPr/>
          </a:p>
          <a:p>
            <a:pPr algn="ctr">
              <a:lnSpc>
                <a:spcPct val="100000"/>
              </a:lnSpc>
            </a:pPr>
            <a:endParaRPr/>
          </a:p>
        </p:txBody>
      </p:sp>
    </p:spTree>
  </p:cSld>
  <p:transition spd="med">
    <p:wipe dir="u"/>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CustomShape 1"/>
          <p:cNvSpPr/>
          <p:nvPr/>
        </p:nvSpPr>
        <p:spPr>
          <a:xfrm>
            <a:off x="1523880" y="1122480"/>
            <a:ext cx="9143280" cy="677160"/>
          </a:xfrm>
          <a:prstGeom prst="rect">
            <a:avLst/>
          </a:prstGeom>
          <a:noFill/>
          <a:ln>
            <a:noFill/>
          </a:ln>
        </p:spPr>
        <p:txBody>
          <a:bodyPr lIns="90000" rIns="90000" tIns="45000" bIns="45000" anchor="b"/>
          <a:p>
            <a:pPr algn="ctr">
              <a:lnSpc>
                <a:spcPct val="100000"/>
              </a:lnSpc>
            </a:pPr>
            <a:r>
              <a:rPr lang="en-IN" sz="2800">
                <a:latin typeface="Arial"/>
              </a:rPr>
              <a:t>Hashcash</a:t>
            </a:r>
            <a:endParaRPr/>
          </a:p>
        </p:txBody>
      </p:sp>
      <p:sp>
        <p:nvSpPr>
          <p:cNvPr id="103" name="CustomShape 2"/>
          <p:cNvSpPr/>
          <p:nvPr/>
        </p:nvSpPr>
        <p:spPr>
          <a:xfrm>
            <a:off x="792000" y="1872000"/>
            <a:ext cx="9143280" cy="3167640"/>
          </a:xfrm>
          <a:prstGeom prst="rect">
            <a:avLst/>
          </a:prstGeom>
          <a:noFill/>
          <a:ln>
            <a:noFill/>
          </a:ln>
        </p:spPr>
        <p:txBody>
          <a:bodyPr lIns="90000" rIns="90000" tIns="45000" bIns="45000"/>
          <a:p>
            <a:endParaRPr/>
          </a:p>
          <a:p>
            <a:endParaRPr/>
          </a:p>
          <a:p>
            <a:pPr>
              <a:lnSpc>
                <a:spcPct val="100000"/>
              </a:lnSpc>
              <a:buSzPct val="45000"/>
              <a:buFont typeface="StarSymbol"/>
              <a:buChar char="l"/>
            </a:pPr>
            <a:r>
              <a:rPr lang="en-IN" sz="2400">
                <a:latin typeface="Arial"/>
              </a:rPr>
              <a:t>The e-mail sender would have to solve the problem and put the solution in the e-mail header.  If the answer was incorrect, the e-mail would be rejected by the mail server. </a:t>
            </a:r>
            <a:endParaRPr/>
          </a:p>
          <a:p>
            <a:pPr>
              <a:lnSpc>
                <a:spcPct val="100000"/>
              </a:lnSpc>
              <a:buSzPct val="45000"/>
              <a:buFont typeface="StarSymbol"/>
              <a:buChar char="l"/>
            </a:pPr>
            <a:r>
              <a:rPr lang="en-IN" sz="2400">
                <a:latin typeface="Arial"/>
              </a:rPr>
              <a:t>Although not implemented for e-mail servers, Satoshi did use it to determine who would win in the race to mine bitcoin blocks. </a:t>
            </a:r>
            <a:endParaRPr/>
          </a:p>
          <a:p>
            <a:pPr algn="ctr">
              <a:lnSpc>
                <a:spcPct val="100000"/>
              </a:lnSpc>
            </a:pPr>
            <a:endParaRPr/>
          </a:p>
        </p:txBody>
      </p:sp>
    </p:spTree>
  </p:cSld>
  <p:transition spd="med">
    <p:wipe dir="u"/>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CustomShape 1"/>
          <p:cNvSpPr/>
          <p:nvPr/>
        </p:nvSpPr>
        <p:spPr>
          <a:xfrm>
            <a:off x="1523880" y="1122480"/>
            <a:ext cx="9143280" cy="677160"/>
          </a:xfrm>
          <a:prstGeom prst="rect">
            <a:avLst/>
          </a:prstGeom>
          <a:noFill/>
          <a:ln>
            <a:noFill/>
          </a:ln>
        </p:spPr>
        <p:txBody>
          <a:bodyPr lIns="90000" rIns="90000" tIns="45000" bIns="45000" anchor="b"/>
          <a:p>
            <a:pPr algn="ctr">
              <a:lnSpc>
                <a:spcPct val="100000"/>
              </a:lnSpc>
            </a:pPr>
            <a:r>
              <a:rPr lang="en-IN" sz="2800">
                <a:latin typeface="Arial"/>
              </a:rPr>
              <a:t>Merkle Trees</a:t>
            </a:r>
            <a:endParaRPr/>
          </a:p>
        </p:txBody>
      </p:sp>
      <p:sp>
        <p:nvSpPr>
          <p:cNvPr id="105" name="CustomShape 2"/>
          <p:cNvSpPr/>
          <p:nvPr/>
        </p:nvSpPr>
        <p:spPr>
          <a:xfrm>
            <a:off x="792000" y="1872000"/>
            <a:ext cx="9143280" cy="3167640"/>
          </a:xfrm>
          <a:prstGeom prst="rect">
            <a:avLst/>
          </a:prstGeom>
          <a:noFill/>
          <a:ln>
            <a:noFill/>
          </a:ln>
        </p:spPr>
        <p:txBody>
          <a:bodyPr lIns="90000" rIns="90000" tIns="45000" bIns="45000"/>
          <a:p>
            <a:endParaRPr/>
          </a:p>
          <a:p>
            <a:endParaRPr/>
          </a:p>
          <a:p>
            <a:pPr>
              <a:lnSpc>
                <a:spcPct val="100000"/>
              </a:lnSpc>
              <a:buSzPct val="45000"/>
              <a:buFont typeface="StarSymbol"/>
              <a:buChar char="l"/>
            </a:pPr>
            <a:r>
              <a:rPr lang="en-IN" sz="2400">
                <a:latin typeface="Arial"/>
              </a:rPr>
              <a:t>Invented by Ralph Merkle around 1987.  </a:t>
            </a:r>
            <a:endParaRPr/>
          </a:p>
          <a:p>
            <a:pPr>
              <a:lnSpc>
                <a:spcPct val="100000"/>
              </a:lnSpc>
              <a:buSzPct val="45000"/>
              <a:buFont typeface="StarSymbol"/>
              <a:buChar char="l"/>
            </a:pPr>
            <a:r>
              <a:rPr lang="en-IN" sz="2400">
                <a:latin typeface="Arial"/>
              </a:rPr>
              <a:t>Uses a binary search tree to store bitcoin blocks.  Unlike most trees, merkle trees are built from the bottom up using secure hash algorithms. </a:t>
            </a:r>
            <a:endParaRPr/>
          </a:p>
          <a:p>
            <a:pPr>
              <a:lnSpc>
                <a:spcPct val="100000"/>
              </a:lnSpc>
              <a:buSzPct val="45000"/>
              <a:buFont typeface="StarSymbol"/>
              <a:buChar char="l"/>
            </a:pPr>
            <a:r>
              <a:rPr lang="en-IN" sz="2400">
                <a:latin typeface="Arial"/>
              </a:rPr>
              <a:t>Used by simplified payment verification (SPV) wallets to determine whether a block has been verified by a bitcoin full node. </a:t>
            </a:r>
            <a:endParaRPr/>
          </a:p>
          <a:p>
            <a:pPr algn="ctr">
              <a:lnSpc>
                <a:spcPct val="100000"/>
              </a:lnSpc>
            </a:pPr>
            <a:endParaRPr/>
          </a:p>
        </p:txBody>
      </p:sp>
    </p:spTree>
  </p:cSld>
  <p:transition spd="med">
    <p:wipe dir="u"/>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CustomShape 1"/>
          <p:cNvSpPr/>
          <p:nvPr/>
        </p:nvSpPr>
        <p:spPr>
          <a:xfrm>
            <a:off x="1523880" y="1122480"/>
            <a:ext cx="9143280" cy="677160"/>
          </a:xfrm>
          <a:prstGeom prst="rect">
            <a:avLst/>
          </a:prstGeom>
          <a:noFill/>
          <a:ln>
            <a:noFill/>
          </a:ln>
        </p:spPr>
        <p:txBody>
          <a:bodyPr lIns="90000" rIns="90000" tIns="45000" bIns="45000" anchor="b"/>
          <a:p>
            <a:pPr algn="ctr">
              <a:lnSpc>
                <a:spcPct val="100000"/>
              </a:lnSpc>
            </a:pPr>
            <a:r>
              <a:rPr lang="en-IN" sz="2800">
                <a:latin typeface="Arial"/>
              </a:rPr>
              <a:t>Bloom Filters</a:t>
            </a:r>
            <a:endParaRPr/>
          </a:p>
        </p:txBody>
      </p:sp>
      <p:sp>
        <p:nvSpPr>
          <p:cNvPr id="107" name="CustomShape 2"/>
          <p:cNvSpPr/>
          <p:nvPr/>
        </p:nvSpPr>
        <p:spPr>
          <a:xfrm>
            <a:off x="720000" y="1800000"/>
            <a:ext cx="9143280" cy="3167640"/>
          </a:xfrm>
          <a:prstGeom prst="rect">
            <a:avLst/>
          </a:prstGeom>
          <a:noFill/>
          <a:ln>
            <a:noFill/>
          </a:ln>
        </p:spPr>
        <p:txBody>
          <a:bodyPr lIns="90000" rIns="90000" tIns="45000" bIns="45000"/>
          <a:p>
            <a:endParaRPr/>
          </a:p>
          <a:p>
            <a:endParaRPr/>
          </a:p>
          <a:p>
            <a:pPr>
              <a:lnSpc>
                <a:spcPct val="100000"/>
              </a:lnSpc>
              <a:buSzPct val="45000"/>
              <a:buFont typeface="StarSymbol"/>
              <a:buChar char="l"/>
            </a:pPr>
            <a:r>
              <a:rPr lang="en-IN" sz="2400">
                <a:latin typeface="Arial"/>
              </a:rPr>
              <a:t>Algorithm used to determine whether or not a specific element is within a given set.  Always tells you whether the element is </a:t>
            </a:r>
            <a:r>
              <a:rPr b="1" lang="en-IN" sz="2400">
                <a:latin typeface="Arial"/>
              </a:rPr>
              <a:t>not</a:t>
            </a:r>
            <a:r>
              <a:rPr lang="en-IN" sz="2400">
                <a:latin typeface="Arial"/>
              </a:rPr>
              <a:t> in the set but may give a false positive i.e. a possibility of being incorrect when telling you if the element is in the set. </a:t>
            </a:r>
            <a:endParaRPr/>
          </a:p>
          <a:p>
            <a:pPr>
              <a:lnSpc>
                <a:spcPct val="100000"/>
              </a:lnSpc>
              <a:buSzPct val="45000"/>
              <a:buFont typeface="StarSymbol"/>
              <a:buChar char="l"/>
            </a:pPr>
            <a:r>
              <a:rPr lang="en-IN" sz="2400">
                <a:latin typeface="Arial"/>
              </a:rPr>
              <a:t>Again, used by SPV clients to ask for specific blocks in the blockchain from a full node. </a:t>
            </a:r>
            <a:endParaRPr/>
          </a:p>
        </p:txBody>
      </p:sp>
    </p:spTree>
  </p:cSld>
  <p:transition spd="med">
    <p:wipe dir="u"/>
  </p:transition>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CustomShape 1"/>
          <p:cNvSpPr/>
          <p:nvPr/>
        </p:nvSpPr>
        <p:spPr>
          <a:xfrm>
            <a:off x="1523880" y="1122480"/>
            <a:ext cx="9143280" cy="677160"/>
          </a:xfrm>
          <a:prstGeom prst="rect">
            <a:avLst/>
          </a:prstGeom>
          <a:noFill/>
          <a:ln>
            <a:noFill/>
          </a:ln>
        </p:spPr>
        <p:txBody>
          <a:bodyPr lIns="90000" rIns="90000" tIns="45000" bIns="45000" anchor="b"/>
          <a:p>
            <a:pPr algn="ctr">
              <a:lnSpc>
                <a:spcPct val="100000"/>
              </a:lnSpc>
            </a:pPr>
            <a:r>
              <a:rPr lang="en-IN" sz="2800">
                <a:latin typeface="Arial"/>
              </a:rPr>
              <a:t>Bitcoin Wallets</a:t>
            </a:r>
            <a:endParaRPr/>
          </a:p>
        </p:txBody>
      </p:sp>
      <p:sp>
        <p:nvSpPr>
          <p:cNvPr id="109" name="CustomShape 2"/>
          <p:cNvSpPr/>
          <p:nvPr/>
        </p:nvSpPr>
        <p:spPr>
          <a:xfrm>
            <a:off x="720000" y="1800000"/>
            <a:ext cx="9143280" cy="3167640"/>
          </a:xfrm>
          <a:prstGeom prst="rect">
            <a:avLst/>
          </a:prstGeom>
          <a:noFill/>
          <a:ln>
            <a:noFill/>
          </a:ln>
        </p:spPr>
        <p:txBody>
          <a:bodyPr lIns="90000" rIns="90000" tIns="45000" bIns="45000"/>
          <a:p>
            <a:endParaRPr/>
          </a:p>
          <a:p>
            <a:endParaRPr/>
          </a:p>
          <a:p>
            <a:pPr>
              <a:lnSpc>
                <a:spcPct val="100000"/>
              </a:lnSpc>
              <a:buSzPct val="45000"/>
              <a:buFont typeface="StarSymbol"/>
              <a:buChar char="l"/>
            </a:pPr>
            <a:r>
              <a:rPr lang="en-IN" sz="2400">
                <a:latin typeface="Arial"/>
              </a:rPr>
              <a:t>A bitcoin wallet is actually a repository of private keys.  These private keys are used to allow you to spend your transaction outputs. </a:t>
            </a:r>
            <a:endParaRPr/>
          </a:p>
          <a:p>
            <a:pPr>
              <a:lnSpc>
                <a:spcPct val="100000"/>
              </a:lnSpc>
              <a:buSzPct val="45000"/>
              <a:buFont typeface="StarSymbol"/>
              <a:buChar char="l"/>
            </a:pPr>
            <a:r>
              <a:rPr lang="en-IN" sz="2400">
                <a:latin typeface="Arial"/>
              </a:rPr>
              <a:t>Three types of wallets.  Non-deterministic, Deterministic and Heirarchical Deterministic. </a:t>
            </a:r>
            <a:endParaRPr/>
          </a:p>
          <a:p>
            <a:pPr>
              <a:lnSpc>
                <a:spcPct val="100000"/>
              </a:lnSpc>
              <a:buSzPct val="45000"/>
              <a:buFont typeface="StarSymbol"/>
              <a:buChar char="l"/>
            </a:pPr>
            <a:r>
              <a:rPr lang="en-IN" sz="2400">
                <a:latin typeface="Arial"/>
              </a:rPr>
              <a:t>Non-deterministic wallets are outmoded and should not be used.</a:t>
            </a:r>
            <a:endParaRPr/>
          </a:p>
          <a:p>
            <a:pPr>
              <a:lnSpc>
                <a:spcPct val="100000"/>
              </a:lnSpc>
              <a:buSzPct val="45000"/>
              <a:buFont typeface="StarSymbol"/>
              <a:buChar char="l"/>
            </a:pPr>
            <a:r>
              <a:rPr lang="en-IN" sz="2400">
                <a:latin typeface="Arial"/>
              </a:rPr>
              <a:t>Deterministic wallet generate all private keys by the use of a </a:t>
            </a:r>
            <a:r>
              <a:rPr i="1" lang="en-IN" sz="2400">
                <a:latin typeface="Arial"/>
              </a:rPr>
              <a:t>seed</a:t>
            </a:r>
            <a:r>
              <a:rPr lang="en-IN" sz="2400">
                <a:latin typeface="Arial"/>
              </a:rPr>
              <a:t>.  A seed is a randonly generated number which, combined with other data can create private keys. </a:t>
            </a:r>
            <a:endParaRPr/>
          </a:p>
          <a:p>
            <a:pPr>
              <a:lnSpc>
                <a:spcPct val="100000"/>
              </a:lnSpc>
              <a:buSzPct val="45000"/>
              <a:buFont typeface="StarSymbol"/>
              <a:buChar char="l"/>
            </a:pPr>
            <a:r>
              <a:rPr lang="en-IN" sz="2400">
                <a:latin typeface="Arial"/>
              </a:rPr>
              <a:t>Heirarchical Deterministic wallets use a concept of a master key, and children keys which are created from the master key. </a:t>
            </a:r>
            <a:r>
              <a:rPr lang="en-IN" sz="2400">
                <a:latin typeface="Arial"/>
              </a:rPr>
              <a:t> </a:t>
            </a:r>
            <a:endParaRPr/>
          </a:p>
          <a:p>
            <a:pPr>
              <a:lnSpc>
                <a:spcPct val="100000"/>
              </a:lnSpc>
              <a:buSzPct val="45000"/>
              <a:buFont typeface="StarSymbol"/>
              <a:buChar char="l"/>
            </a:pPr>
            <a:r>
              <a:rPr lang="en-IN" sz="2400">
                <a:latin typeface="Arial"/>
              </a:rPr>
              <a:t> </a:t>
            </a:r>
            <a:endParaRPr/>
          </a:p>
        </p:txBody>
      </p:sp>
    </p:spTree>
  </p:cSld>
  <p:transition spd="med">
    <p:wipe dir="u"/>
  </p:transition>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CustomShape 1"/>
          <p:cNvSpPr/>
          <p:nvPr/>
        </p:nvSpPr>
        <p:spPr>
          <a:xfrm>
            <a:off x="1523880" y="1122480"/>
            <a:ext cx="9143280" cy="677160"/>
          </a:xfrm>
          <a:prstGeom prst="rect">
            <a:avLst/>
          </a:prstGeom>
          <a:noFill/>
          <a:ln>
            <a:noFill/>
          </a:ln>
        </p:spPr>
        <p:txBody>
          <a:bodyPr lIns="90000" rIns="90000" tIns="45000" bIns="45000" anchor="b"/>
          <a:p>
            <a:pPr algn="ctr">
              <a:lnSpc>
                <a:spcPct val="100000"/>
              </a:lnSpc>
            </a:pPr>
            <a:r>
              <a:rPr lang="en-IN" sz="2800">
                <a:latin typeface="Arial"/>
              </a:rPr>
              <a:t>Bitcoin addresses</a:t>
            </a:r>
            <a:endParaRPr/>
          </a:p>
        </p:txBody>
      </p:sp>
      <p:sp>
        <p:nvSpPr>
          <p:cNvPr id="111" name="CustomShape 2"/>
          <p:cNvSpPr/>
          <p:nvPr/>
        </p:nvSpPr>
        <p:spPr>
          <a:xfrm>
            <a:off x="720000" y="1800000"/>
            <a:ext cx="9143280" cy="3167640"/>
          </a:xfrm>
          <a:prstGeom prst="rect">
            <a:avLst/>
          </a:prstGeom>
          <a:noFill/>
          <a:ln>
            <a:noFill/>
          </a:ln>
        </p:spPr>
        <p:txBody>
          <a:bodyPr lIns="90000" rIns="90000" tIns="45000" bIns="45000"/>
          <a:p>
            <a:endParaRPr/>
          </a:p>
          <a:p>
            <a:endParaRPr/>
          </a:p>
          <a:p>
            <a:pPr>
              <a:lnSpc>
                <a:spcPct val="100000"/>
              </a:lnSpc>
              <a:buSzPct val="45000"/>
              <a:buFont typeface="StarSymbol"/>
              <a:buChar char="l"/>
            </a:pPr>
            <a:r>
              <a:rPr lang="en-IN" sz="2400">
                <a:latin typeface="Arial"/>
              </a:rPr>
              <a:t>Bitcoin addresses are generated from private keys.  These keys are hashed using cryptographic hashing algorithms and then run through the </a:t>
            </a:r>
            <a:r>
              <a:rPr i="1" lang="en-IN" sz="2400">
                <a:latin typeface="Arial"/>
              </a:rPr>
              <a:t>Base58</a:t>
            </a:r>
            <a:r>
              <a:rPr lang="en-IN" sz="2400">
                <a:latin typeface="Arial"/>
              </a:rPr>
              <a:t> check encoding algorithm. </a:t>
            </a:r>
            <a:endParaRPr/>
          </a:p>
          <a:p>
            <a:pPr>
              <a:lnSpc>
                <a:spcPct val="100000"/>
              </a:lnSpc>
              <a:buSzPct val="45000"/>
              <a:buFont typeface="StarSymbol"/>
              <a:buChar char="l"/>
            </a:pPr>
            <a:r>
              <a:rPr lang="en-IN" sz="2400">
                <a:latin typeface="Arial"/>
              </a:rPr>
              <a:t>There are several types of bitcoin addresses.  The most common is the pay to public key hash.  </a:t>
            </a:r>
            <a:endParaRPr/>
          </a:p>
          <a:p>
            <a:pPr>
              <a:lnSpc>
                <a:spcPct val="100000"/>
              </a:lnSpc>
              <a:buSzPct val="45000"/>
              <a:buFont typeface="StarSymbol"/>
              <a:buChar char="l"/>
            </a:pPr>
            <a:r>
              <a:rPr lang="en-IN" sz="2400">
                <a:latin typeface="Arial"/>
              </a:rPr>
              <a:t>Newer type is designed to support multisig and pay to script hash addresses. </a:t>
            </a:r>
            <a:endParaRPr/>
          </a:p>
        </p:txBody>
      </p:sp>
    </p:spTree>
  </p:cSld>
  <p:transition spd="med">
    <p:wipe dir="u"/>
  </p:transition>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CustomShape 1"/>
          <p:cNvSpPr/>
          <p:nvPr/>
        </p:nvSpPr>
        <p:spPr>
          <a:xfrm>
            <a:off x="1523880" y="1122480"/>
            <a:ext cx="9143280" cy="677160"/>
          </a:xfrm>
          <a:prstGeom prst="rect">
            <a:avLst/>
          </a:prstGeom>
          <a:noFill/>
          <a:ln>
            <a:noFill/>
          </a:ln>
        </p:spPr>
        <p:txBody>
          <a:bodyPr lIns="90000" rIns="90000" tIns="45000" bIns="45000" anchor="b"/>
          <a:p>
            <a:pPr algn="ctr">
              <a:lnSpc>
                <a:spcPct val="100000"/>
              </a:lnSpc>
            </a:pPr>
            <a:r>
              <a:rPr lang="en-IN" sz="2800">
                <a:latin typeface="Arial"/>
              </a:rPr>
              <a:t>Bitcoin transactions. </a:t>
            </a:r>
            <a:endParaRPr/>
          </a:p>
        </p:txBody>
      </p:sp>
      <p:sp>
        <p:nvSpPr>
          <p:cNvPr id="113" name="CustomShape 2"/>
          <p:cNvSpPr/>
          <p:nvPr/>
        </p:nvSpPr>
        <p:spPr>
          <a:xfrm>
            <a:off x="720000" y="1800000"/>
            <a:ext cx="9143280" cy="3167640"/>
          </a:xfrm>
          <a:prstGeom prst="rect">
            <a:avLst/>
          </a:prstGeom>
          <a:noFill/>
          <a:ln>
            <a:noFill/>
          </a:ln>
        </p:spPr>
        <p:txBody>
          <a:bodyPr lIns="90000" rIns="90000" tIns="45000" bIns="45000"/>
          <a:p>
            <a:endParaRPr/>
          </a:p>
          <a:p>
            <a:endParaRPr/>
          </a:p>
          <a:p>
            <a:pPr>
              <a:lnSpc>
                <a:spcPct val="100000"/>
              </a:lnSpc>
              <a:buSzPct val="45000"/>
              <a:buFont typeface="StarSymbol"/>
              <a:buChar char="l"/>
            </a:pPr>
            <a:r>
              <a:rPr lang="en-IN" sz="2400">
                <a:latin typeface="Arial"/>
              </a:rPr>
              <a:t>The heart of the Bitcoin network.  All the technologies in play are used to allow the ability of the network to create and execute transactions of Bitcoins over the Bitcoin/Blockchain system. </a:t>
            </a:r>
            <a:endParaRPr/>
          </a:p>
          <a:p>
            <a:pPr>
              <a:lnSpc>
                <a:spcPct val="100000"/>
              </a:lnSpc>
              <a:buSzPct val="45000"/>
              <a:buFont typeface="StarSymbol"/>
              <a:buChar char="l"/>
            </a:pPr>
            <a:r>
              <a:rPr lang="en-IN" sz="2400">
                <a:latin typeface="Arial"/>
              </a:rPr>
              <a:t>Bitcoin transactions are basically a large state machine.  Transactions consume </a:t>
            </a:r>
            <a:r>
              <a:rPr i="1" lang="en-IN" sz="2400">
                <a:latin typeface="Arial"/>
              </a:rPr>
              <a:t>inputs</a:t>
            </a:r>
            <a:r>
              <a:rPr lang="en-IN" sz="2400">
                <a:latin typeface="Arial"/>
              </a:rPr>
              <a:t> and produce </a:t>
            </a:r>
            <a:r>
              <a:rPr i="1" lang="en-IN" sz="2400">
                <a:latin typeface="Arial"/>
              </a:rPr>
              <a:t>outputs.  </a:t>
            </a:r>
            <a:endParaRPr/>
          </a:p>
          <a:p>
            <a:pPr>
              <a:lnSpc>
                <a:spcPct val="100000"/>
              </a:lnSpc>
              <a:buSzPct val="45000"/>
              <a:buFont typeface="StarSymbol"/>
              <a:buChar char="l"/>
            </a:pPr>
            <a:r>
              <a:rPr lang="en-IN" sz="2400">
                <a:latin typeface="Arial"/>
              </a:rPr>
              <a:t>All bitcoins in any given input must be completely consumed by the transaction.  Any bitcoins not accounted for in the outputs become fees to be given to the miners. </a:t>
            </a:r>
            <a:endParaRPr/>
          </a:p>
        </p:txBody>
      </p:sp>
    </p:spTree>
  </p:cSld>
  <p:transition spd="med">
    <p:wipe dir="u"/>
  </p:transition>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CustomShape 1"/>
          <p:cNvSpPr/>
          <p:nvPr/>
        </p:nvSpPr>
        <p:spPr>
          <a:xfrm>
            <a:off x="1523880" y="1122480"/>
            <a:ext cx="9143280" cy="677160"/>
          </a:xfrm>
          <a:prstGeom prst="rect">
            <a:avLst/>
          </a:prstGeom>
          <a:noFill/>
          <a:ln>
            <a:noFill/>
          </a:ln>
        </p:spPr>
        <p:txBody>
          <a:bodyPr lIns="90000" rIns="90000" tIns="45000" bIns="45000" anchor="b"/>
          <a:p>
            <a:pPr algn="ctr">
              <a:lnSpc>
                <a:spcPct val="100000"/>
              </a:lnSpc>
            </a:pPr>
            <a:r>
              <a:rPr lang="en-IN" sz="2800">
                <a:latin typeface="Arial"/>
              </a:rPr>
              <a:t>Bitcoin transactions</a:t>
            </a:r>
            <a:endParaRPr/>
          </a:p>
        </p:txBody>
      </p:sp>
      <p:sp>
        <p:nvSpPr>
          <p:cNvPr id="115" name="CustomShape 2"/>
          <p:cNvSpPr/>
          <p:nvPr/>
        </p:nvSpPr>
        <p:spPr>
          <a:xfrm>
            <a:off x="720000" y="1800000"/>
            <a:ext cx="9143280" cy="3167640"/>
          </a:xfrm>
          <a:prstGeom prst="rect">
            <a:avLst/>
          </a:prstGeom>
          <a:noFill/>
          <a:ln>
            <a:noFill/>
          </a:ln>
        </p:spPr>
        <p:txBody>
          <a:bodyPr lIns="90000" rIns="90000" tIns="45000" bIns="45000"/>
          <a:p>
            <a:endParaRPr/>
          </a:p>
          <a:p>
            <a:endParaRPr/>
          </a:p>
          <a:p>
            <a:pPr>
              <a:lnSpc>
                <a:spcPct val="100000"/>
              </a:lnSpc>
              <a:buSzPct val="45000"/>
              <a:buFont typeface="StarSymbol"/>
              <a:buChar char="l"/>
            </a:pPr>
            <a:r>
              <a:rPr lang="en-IN" sz="2400">
                <a:latin typeface="Arial"/>
              </a:rPr>
              <a:t>All transactions outputs have a unique transaction ID which is comprised of a SHA256 hash of the transaction. </a:t>
            </a:r>
            <a:endParaRPr/>
          </a:p>
          <a:p>
            <a:pPr>
              <a:lnSpc>
                <a:spcPct val="100000"/>
              </a:lnSpc>
              <a:buSzPct val="45000"/>
              <a:buFont typeface="StarSymbol"/>
              <a:buChar char="l"/>
            </a:pPr>
            <a:r>
              <a:rPr lang="en-IN" sz="2400">
                <a:latin typeface="Arial"/>
              </a:rPr>
              <a:t>Unspent transaction outputs are stored in the Unspent Transaction Output (UTXO) memory pool resident on all bitcoin full nodes. </a:t>
            </a:r>
            <a:endParaRPr/>
          </a:p>
          <a:p>
            <a:pPr>
              <a:lnSpc>
                <a:spcPct val="100000"/>
              </a:lnSpc>
              <a:buSzPct val="45000"/>
              <a:buFont typeface="StarSymbol"/>
              <a:buChar char="l"/>
            </a:pPr>
            <a:r>
              <a:rPr lang="en-IN" sz="2400">
                <a:latin typeface="Arial"/>
              </a:rPr>
              <a:t>There is a special transaction called the </a:t>
            </a:r>
            <a:r>
              <a:rPr i="1" lang="en-IN" sz="2400">
                <a:latin typeface="Arial"/>
              </a:rPr>
              <a:t>Coinbase</a:t>
            </a:r>
            <a:r>
              <a:rPr lang="en-IN" sz="2400">
                <a:latin typeface="Arial"/>
              </a:rPr>
              <a:t> transaction which grants a specific amount of new bitcoin to the miner who solved the puzzle which grants them the ability to create a new block.  Currently the reward is 25 BTC, but will halve in July 2016 to 12.5 BTC.  </a:t>
            </a:r>
            <a:endParaRPr/>
          </a:p>
        </p:txBody>
      </p:sp>
    </p:spTree>
  </p:cSld>
  <p:transition spd="med">
    <p:wipe dir="u"/>
  </p:transition>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1523880" y="1122480"/>
            <a:ext cx="9143280" cy="677160"/>
          </a:xfrm>
          <a:prstGeom prst="rect">
            <a:avLst/>
          </a:prstGeom>
          <a:noFill/>
          <a:ln>
            <a:noFill/>
          </a:ln>
        </p:spPr>
        <p:txBody>
          <a:bodyPr lIns="90000" rIns="90000" tIns="45000" bIns="45000" anchor="b"/>
          <a:p>
            <a:pPr algn="ctr">
              <a:lnSpc>
                <a:spcPct val="100000"/>
              </a:lnSpc>
            </a:pPr>
            <a:r>
              <a:rPr lang="en-IN" sz="2800">
                <a:latin typeface="Arial"/>
              </a:rPr>
              <a:t>The Blockchain</a:t>
            </a:r>
            <a:endParaRPr/>
          </a:p>
        </p:txBody>
      </p:sp>
      <p:sp>
        <p:nvSpPr>
          <p:cNvPr id="117" name="CustomShape 2"/>
          <p:cNvSpPr/>
          <p:nvPr/>
        </p:nvSpPr>
        <p:spPr>
          <a:xfrm>
            <a:off x="720000" y="1800000"/>
            <a:ext cx="9143280" cy="3167640"/>
          </a:xfrm>
          <a:prstGeom prst="rect">
            <a:avLst/>
          </a:prstGeom>
          <a:noFill/>
          <a:ln>
            <a:noFill/>
          </a:ln>
        </p:spPr>
        <p:txBody>
          <a:bodyPr lIns="90000" rIns="90000" tIns="45000" bIns="45000"/>
          <a:p>
            <a:endParaRPr/>
          </a:p>
          <a:p>
            <a:endParaRPr/>
          </a:p>
          <a:p>
            <a:pPr>
              <a:lnSpc>
                <a:spcPct val="100000"/>
              </a:lnSpc>
              <a:buSzPct val="45000"/>
              <a:buFont typeface="StarSymbol"/>
              <a:buChar char="l"/>
            </a:pPr>
            <a:r>
              <a:rPr lang="en-IN" sz="2400">
                <a:latin typeface="Arial"/>
              </a:rPr>
              <a:t>It is possible for the blockchain to </a:t>
            </a:r>
            <a:r>
              <a:rPr i="1" lang="en-IN" sz="2400">
                <a:latin typeface="Arial"/>
              </a:rPr>
              <a:t>fork.</a:t>
            </a:r>
            <a:r>
              <a:rPr lang="en-IN" sz="2400">
                <a:latin typeface="Arial"/>
              </a:rPr>
              <a:t>  This means that two miners solve a block at the same time. In this case, as new blocks are created, the blockchain with the most work done (i.e. the most blocks) becomes the official blockchain.  Any transactions not validated on the old chain are put back into the transaction pool. </a:t>
            </a:r>
            <a:endParaRPr/>
          </a:p>
          <a:p>
            <a:pPr>
              <a:lnSpc>
                <a:spcPct val="100000"/>
              </a:lnSpc>
              <a:buSzPct val="45000"/>
              <a:buFont typeface="StarSymbol"/>
              <a:buChar char="l"/>
            </a:pPr>
            <a:r>
              <a:rPr lang="en-IN" sz="2400">
                <a:latin typeface="Arial"/>
              </a:rPr>
              <a:t>The very  first block was the Genesis block.  The blockchain allows users to trace back every bitcoin transaction back to the genesis block. </a:t>
            </a:r>
            <a:endParaRPr/>
          </a:p>
        </p:txBody>
      </p:sp>
    </p:spTree>
  </p:cSld>
  <p:transition spd="med">
    <p:wipe dir="u"/>
  </p:transition>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1523880" y="1122480"/>
            <a:ext cx="9143280" cy="677160"/>
          </a:xfrm>
          <a:prstGeom prst="rect">
            <a:avLst/>
          </a:prstGeom>
          <a:noFill/>
          <a:ln>
            <a:noFill/>
          </a:ln>
        </p:spPr>
        <p:txBody>
          <a:bodyPr lIns="90000" rIns="90000" tIns="45000" bIns="45000" anchor="b"/>
          <a:p>
            <a:pPr algn="ctr">
              <a:lnSpc>
                <a:spcPct val="100000"/>
              </a:lnSpc>
            </a:pPr>
            <a:r>
              <a:rPr lang="en-IN" sz="2800">
                <a:latin typeface="Arial"/>
              </a:rPr>
              <a:t>The Blockchain</a:t>
            </a:r>
            <a:endParaRPr/>
          </a:p>
        </p:txBody>
      </p:sp>
      <p:sp>
        <p:nvSpPr>
          <p:cNvPr id="119" name="CustomShape 2"/>
          <p:cNvSpPr/>
          <p:nvPr/>
        </p:nvSpPr>
        <p:spPr>
          <a:xfrm>
            <a:off x="720000" y="1800000"/>
            <a:ext cx="9143280" cy="3167640"/>
          </a:xfrm>
          <a:prstGeom prst="rect">
            <a:avLst/>
          </a:prstGeom>
          <a:noFill/>
          <a:ln>
            <a:noFill/>
          </a:ln>
        </p:spPr>
        <p:txBody>
          <a:bodyPr lIns="90000" rIns="90000" tIns="45000" bIns="45000"/>
          <a:p>
            <a:endParaRPr/>
          </a:p>
          <a:p>
            <a:endParaRPr/>
          </a:p>
          <a:p>
            <a:pPr>
              <a:lnSpc>
                <a:spcPct val="100000"/>
              </a:lnSpc>
              <a:buSzPct val="45000"/>
              <a:buFont typeface="StarSymbol"/>
              <a:buChar char="l"/>
            </a:pPr>
            <a:r>
              <a:rPr lang="en-IN" sz="2400">
                <a:latin typeface="Arial"/>
              </a:rPr>
              <a:t>Every 2016 blocks, the bitcoin core software checks to see what the average creation time of the blocks has been. The target is ten minutes between each block creation. </a:t>
            </a:r>
            <a:endParaRPr/>
          </a:p>
          <a:p>
            <a:pPr>
              <a:lnSpc>
                <a:spcPct val="100000"/>
              </a:lnSpc>
              <a:buSzPct val="45000"/>
              <a:buFont typeface="StarSymbol"/>
              <a:buChar char="l"/>
            </a:pPr>
            <a:r>
              <a:rPr lang="en-IN" sz="2400">
                <a:latin typeface="Arial"/>
              </a:rPr>
              <a:t>If the average creation time is greater than ten minutes, then the software decreases the difficulty requirement for new blocks. If it is less than ten minutes, then the difficulty increases.   </a:t>
            </a:r>
            <a:endParaRPr/>
          </a:p>
          <a:p>
            <a:pPr>
              <a:lnSpc>
                <a:spcPct val="100000"/>
              </a:lnSpc>
              <a:buSzPct val="45000"/>
              <a:buFont typeface="StarSymbol"/>
              <a:buChar char="l"/>
            </a:pPr>
            <a:r>
              <a:rPr lang="en-IN" sz="2400">
                <a:latin typeface="Arial"/>
              </a:rPr>
              <a:t> </a:t>
            </a:r>
            <a:endParaRPr/>
          </a:p>
        </p:txBody>
      </p:sp>
    </p:spTree>
  </p:cSld>
  <p:transition spd="med">
    <p:wipe dir="u"/>
  </p:transition>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CustomShape 1"/>
          <p:cNvSpPr/>
          <p:nvPr/>
        </p:nvSpPr>
        <p:spPr>
          <a:xfrm>
            <a:off x="1800000" y="236520"/>
            <a:ext cx="7127640" cy="1203120"/>
          </a:xfrm>
          <a:prstGeom prst="rect">
            <a:avLst/>
          </a:prstGeom>
          <a:noFill/>
          <a:ln>
            <a:noFill/>
          </a:ln>
        </p:spPr>
      </p:sp>
      <p:sp>
        <p:nvSpPr>
          <p:cNvPr id="87" name="CustomShape 2"/>
          <p:cNvSpPr/>
          <p:nvPr/>
        </p:nvSpPr>
        <p:spPr>
          <a:xfrm>
            <a:off x="609480" y="1604520"/>
            <a:ext cx="10972080" cy="3976920"/>
          </a:xfrm>
          <a:prstGeom prst="rect">
            <a:avLst/>
          </a:prstGeom>
          <a:noFill/>
          <a:ln>
            <a:noFill/>
          </a:ln>
        </p:spPr>
        <p:txBody>
          <a:bodyPr lIns="0" rIns="0" tIns="0" bIns="0"/>
          <a:p>
            <a:pPr>
              <a:lnSpc>
                <a:spcPct val="100000"/>
              </a:lnSpc>
              <a:buSzPct val="45000"/>
              <a:buFont typeface="StarSymbol"/>
              <a:buChar char="l"/>
            </a:pPr>
            <a:r>
              <a:rPr lang="en-IN" sz="2800">
                <a:latin typeface="Calibri"/>
              </a:rPr>
              <a:t>The components that make up Bitcoin and the Blockchain are products of research in Computer Science that stretch back for decades.</a:t>
            </a:r>
            <a:endParaRPr/>
          </a:p>
          <a:p>
            <a:pPr>
              <a:lnSpc>
                <a:spcPct val="100000"/>
              </a:lnSpc>
              <a:buSzPct val="45000"/>
              <a:buFont typeface="StarSymbol"/>
              <a:buChar char="l"/>
            </a:pPr>
            <a:r>
              <a:rPr lang="en-IN" sz="2800">
                <a:latin typeface="Calibri"/>
              </a:rPr>
              <a:t>The genius of Satoshi Nakamoto was to combine these technologies into a brilliantly architected software platform .</a:t>
            </a:r>
            <a:endParaRPr/>
          </a:p>
          <a:p>
            <a:pPr>
              <a:lnSpc>
                <a:spcPct val="100000"/>
              </a:lnSpc>
              <a:buSzPct val="45000"/>
              <a:buFont typeface="StarSymbol"/>
              <a:buChar char="l"/>
            </a:pPr>
            <a:r>
              <a:rPr lang="en-IN" sz="2800">
                <a:latin typeface="Calibri"/>
              </a:rPr>
              <a:t>We'll discuss some of these technologies before we dive into the blockchain directly. </a:t>
            </a:r>
            <a:endParaRPr/>
          </a:p>
        </p:txBody>
      </p:sp>
    </p:spTree>
  </p:cSld>
  <p:transition spd="med">
    <p:wipe dir="u"/>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1523880" y="1122480"/>
            <a:ext cx="9143280" cy="677160"/>
          </a:xfrm>
          <a:prstGeom prst="rect">
            <a:avLst/>
          </a:prstGeom>
          <a:noFill/>
          <a:ln>
            <a:noFill/>
          </a:ln>
        </p:spPr>
        <p:txBody>
          <a:bodyPr lIns="90000" rIns="90000" tIns="45000" bIns="45000" anchor="b"/>
          <a:p>
            <a:pPr algn="ctr">
              <a:lnSpc>
                <a:spcPct val="100000"/>
              </a:lnSpc>
            </a:pPr>
            <a:r>
              <a:rPr lang="en-IN" sz="2800">
                <a:latin typeface="Arial"/>
              </a:rPr>
              <a:t>SPV clients</a:t>
            </a:r>
            <a:endParaRPr/>
          </a:p>
        </p:txBody>
      </p:sp>
      <p:sp>
        <p:nvSpPr>
          <p:cNvPr id="121" name="CustomShape 2"/>
          <p:cNvSpPr/>
          <p:nvPr/>
        </p:nvSpPr>
        <p:spPr>
          <a:xfrm>
            <a:off x="720000" y="1800000"/>
            <a:ext cx="9143280" cy="3167640"/>
          </a:xfrm>
          <a:prstGeom prst="rect">
            <a:avLst/>
          </a:prstGeom>
          <a:noFill/>
          <a:ln>
            <a:noFill/>
          </a:ln>
        </p:spPr>
        <p:txBody>
          <a:bodyPr lIns="90000" rIns="90000" tIns="45000" bIns="45000"/>
          <a:p>
            <a:endParaRPr/>
          </a:p>
          <a:p>
            <a:endParaRPr/>
          </a:p>
          <a:p>
            <a:pPr>
              <a:lnSpc>
                <a:spcPct val="100000"/>
              </a:lnSpc>
              <a:buSzPct val="45000"/>
              <a:buFont typeface="StarSymbol"/>
              <a:buChar char="l"/>
            </a:pPr>
            <a:r>
              <a:rPr lang="en-IN" sz="2400">
                <a:latin typeface="Arial"/>
              </a:rPr>
              <a:t>A full node contains a complete record of the blockchain.  This record is at least 50 Gigabytes in size, which means bitcoin wallets on cell phones cannot feasibly store the entire blockchain. </a:t>
            </a:r>
            <a:endParaRPr/>
          </a:p>
          <a:p>
            <a:pPr>
              <a:lnSpc>
                <a:spcPct val="100000"/>
              </a:lnSpc>
              <a:buSzPct val="45000"/>
              <a:buFont typeface="StarSymbol"/>
              <a:buChar char="l"/>
            </a:pPr>
            <a:r>
              <a:rPr lang="en-IN" sz="2400">
                <a:latin typeface="Arial"/>
              </a:rPr>
              <a:t>SPV clients use Merkle Trees to only request blocks that it needs from full nodes in order to verify transactions rather than scan the entire blockchain. </a:t>
            </a:r>
            <a:endParaRPr/>
          </a:p>
          <a:p>
            <a:pPr>
              <a:lnSpc>
                <a:spcPct val="100000"/>
              </a:lnSpc>
              <a:buSzPct val="45000"/>
              <a:buFont typeface="StarSymbol"/>
              <a:buChar char="l"/>
            </a:pPr>
            <a:r>
              <a:rPr lang="en-IN" sz="2400">
                <a:latin typeface="Arial"/>
              </a:rPr>
              <a:t>Additionally, SPV clients use bloom filters for security reasons so that malicious snoopers cannot identify specific wallet ID's being asked for by the client. </a:t>
            </a:r>
            <a:endParaRPr/>
          </a:p>
        </p:txBody>
      </p:sp>
    </p:spTree>
  </p:cSld>
  <p:transition spd="med">
    <p:wipe dir="u"/>
  </p:transition>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CustomShape 1"/>
          <p:cNvSpPr/>
          <p:nvPr/>
        </p:nvSpPr>
        <p:spPr>
          <a:xfrm>
            <a:off x="1523880" y="1122480"/>
            <a:ext cx="9143280" cy="677160"/>
          </a:xfrm>
          <a:prstGeom prst="rect">
            <a:avLst/>
          </a:prstGeom>
          <a:noFill/>
          <a:ln>
            <a:noFill/>
          </a:ln>
        </p:spPr>
        <p:txBody>
          <a:bodyPr lIns="90000" rIns="90000" tIns="45000" bIns="45000" anchor="b"/>
          <a:p>
            <a:pPr algn="ctr">
              <a:lnSpc>
                <a:spcPct val="100000"/>
              </a:lnSpc>
            </a:pPr>
            <a:r>
              <a:rPr lang="en-IN" sz="2800">
                <a:latin typeface="Arial"/>
              </a:rPr>
              <a:t>Questions?</a:t>
            </a:r>
            <a:endParaRPr/>
          </a:p>
        </p:txBody>
      </p:sp>
    </p:spTree>
  </p:cSld>
  <p:transition spd="med">
    <p:wipe dir="u"/>
  </p:transition>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CustomShape 1"/>
          <p:cNvSpPr/>
          <p:nvPr/>
        </p:nvSpPr>
        <p:spPr>
          <a:xfrm>
            <a:off x="1523880" y="1122480"/>
            <a:ext cx="9143280" cy="677160"/>
          </a:xfrm>
          <a:prstGeom prst="rect">
            <a:avLst/>
          </a:prstGeom>
          <a:noFill/>
          <a:ln>
            <a:noFill/>
          </a:ln>
        </p:spPr>
        <p:txBody>
          <a:bodyPr lIns="90000" rIns="90000" tIns="45000" bIns="45000" anchor="b"/>
          <a:p>
            <a:pPr algn="ctr">
              <a:lnSpc>
                <a:spcPct val="100000"/>
              </a:lnSpc>
            </a:pPr>
            <a:r>
              <a:rPr lang="en-IN" sz="2800">
                <a:latin typeface="Arial"/>
              </a:rPr>
              <a:t>Contact Information</a:t>
            </a:r>
            <a:endParaRPr/>
          </a:p>
        </p:txBody>
      </p:sp>
      <p:sp>
        <p:nvSpPr>
          <p:cNvPr id="124" name="CustomShape 2"/>
          <p:cNvSpPr/>
          <p:nvPr/>
        </p:nvSpPr>
        <p:spPr>
          <a:xfrm>
            <a:off x="720000" y="1800000"/>
            <a:ext cx="9143280" cy="3167640"/>
          </a:xfrm>
          <a:prstGeom prst="rect">
            <a:avLst/>
          </a:prstGeom>
          <a:noFill/>
          <a:ln>
            <a:noFill/>
          </a:ln>
        </p:spPr>
        <p:txBody>
          <a:bodyPr lIns="90000" rIns="90000" tIns="45000" bIns="45000"/>
          <a:p>
            <a:endParaRPr/>
          </a:p>
          <a:p>
            <a:r>
              <a:rPr lang="en-IN" sz="2400">
                <a:latin typeface="Arial"/>
              </a:rPr>
              <a:t>E-mail address: bbrelin@gmail.com  </a:t>
            </a:r>
            <a:endParaRPr/>
          </a:p>
          <a:p>
            <a:r>
              <a:rPr lang="en-IN" sz="2400">
                <a:latin typeface="Arial"/>
              </a:rPr>
              <a:t>GitHub Repo:  https://github.com/redmage123/btcworkshop</a:t>
            </a:r>
            <a:endParaRPr/>
          </a:p>
        </p:txBody>
      </p:sp>
    </p:spTree>
  </p:cSld>
  <p:transition spd="med">
    <p:wipe dir="u"/>
  </p:transition>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CustomShape 1"/>
          <p:cNvSpPr/>
          <p:nvPr/>
        </p:nvSpPr>
        <p:spPr>
          <a:xfrm>
            <a:off x="609480" y="1604520"/>
            <a:ext cx="10972080" cy="3976920"/>
          </a:xfrm>
          <a:prstGeom prst="rect">
            <a:avLst/>
          </a:prstGeom>
          <a:noFill/>
          <a:ln>
            <a:noFill/>
          </a:ln>
        </p:spPr>
        <p:txBody>
          <a:bodyPr lIns="0" rIns="0" tIns="0" bIns="0"/>
          <a:p>
            <a:pPr>
              <a:lnSpc>
                <a:spcPct val="100000"/>
              </a:lnSpc>
              <a:buSzPct val="45000"/>
              <a:buFont typeface="StarSymbol"/>
              <a:buChar char="l"/>
            </a:pPr>
            <a:r>
              <a:rPr lang="en-IN" sz="2800">
                <a:latin typeface="Calibri"/>
              </a:rPr>
              <a:t>Some of the pieces of the puzzle include</a:t>
            </a:r>
            <a:endParaRPr/>
          </a:p>
          <a:p>
            <a:pPr>
              <a:lnSpc>
                <a:spcPct val="100000"/>
              </a:lnSpc>
            </a:pPr>
            <a:endParaRPr/>
          </a:p>
          <a:p>
            <a:pPr>
              <a:lnSpc>
                <a:spcPct val="100000"/>
              </a:lnSpc>
              <a:buSzPct val="45000"/>
              <a:buFont typeface="StarSymbol"/>
              <a:buChar char="l"/>
            </a:pPr>
            <a:r>
              <a:rPr lang="en-IN" sz="2800">
                <a:latin typeface="Calibri"/>
              </a:rPr>
              <a:t>Cryptographic Hashing. </a:t>
            </a:r>
            <a:endParaRPr/>
          </a:p>
          <a:p>
            <a:pPr>
              <a:lnSpc>
                <a:spcPct val="100000"/>
              </a:lnSpc>
              <a:buSzPct val="45000"/>
              <a:buFont typeface="StarSymbol"/>
              <a:buChar char="l"/>
            </a:pPr>
            <a:r>
              <a:rPr lang="en-IN" sz="2800">
                <a:latin typeface="Calibri"/>
              </a:rPr>
              <a:t>Public Key Infrastructure</a:t>
            </a:r>
            <a:endParaRPr/>
          </a:p>
          <a:p>
            <a:pPr>
              <a:lnSpc>
                <a:spcPct val="100000"/>
              </a:lnSpc>
              <a:buSzPct val="45000"/>
              <a:buFont typeface="StarSymbol"/>
              <a:buChar char="l"/>
            </a:pPr>
            <a:r>
              <a:rPr lang="en-IN" sz="2800">
                <a:latin typeface="Calibri"/>
              </a:rPr>
              <a:t>Digital Signatures</a:t>
            </a:r>
            <a:endParaRPr/>
          </a:p>
          <a:p>
            <a:pPr>
              <a:lnSpc>
                <a:spcPct val="100000"/>
              </a:lnSpc>
              <a:buSzPct val="45000"/>
              <a:buFont typeface="StarSymbol"/>
              <a:buChar char="l"/>
            </a:pPr>
            <a:r>
              <a:rPr lang="en-IN" sz="2800">
                <a:latin typeface="Calibri"/>
              </a:rPr>
              <a:t>Elliptic Curves</a:t>
            </a:r>
            <a:endParaRPr/>
          </a:p>
          <a:p>
            <a:pPr>
              <a:lnSpc>
                <a:spcPct val="100000"/>
              </a:lnSpc>
              <a:buSzPct val="45000"/>
              <a:buFont typeface="StarSymbol"/>
              <a:buChar char="l"/>
            </a:pPr>
            <a:r>
              <a:rPr lang="en-IN" sz="2800">
                <a:latin typeface="Calibri"/>
              </a:rPr>
              <a:t>Hashcash</a:t>
            </a:r>
            <a:endParaRPr/>
          </a:p>
          <a:p>
            <a:pPr>
              <a:lnSpc>
                <a:spcPct val="100000"/>
              </a:lnSpc>
              <a:buSzPct val="45000"/>
              <a:buFont typeface="StarSymbol"/>
              <a:buChar char="l"/>
            </a:pPr>
            <a:r>
              <a:rPr lang="en-IN" sz="2800">
                <a:latin typeface="Calibri"/>
              </a:rPr>
              <a:t>Merkle Trees</a:t>
            </a:r>
            <a:endParaRPr/>
          </a:p>
          <a:p>
            <a:pPr>
              <a:lnSpc>
                <a:spcPct val="100000"/>
              </a:lnSpc>
              <a:buSzPct val="45000"/>
              <a:buFont typeface="StarSymbol"/>
              <a:buChar char="l"/>
            </a:pPr>
            <a:r>
              <a:rPr lang="en-IN" sz="2800">
                <a:latin typeface="Calibri"/>
              </a:rPr>
              <a:t>Bloom filters</a:t>
            </a:r>
            <a:endParaRPr/>
          </a:p>
        </p:txBody>
      </p:sp>
    </p:spTree>
  </p:cSld>
  <p:transition spd="med">
    <p:wipe dir="u"/>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CustomShape 1"/>
          <p:cNvSpPr/>
          <p:nvPr/>
        </p:nvSpPr>
        <p:spPr>
          <a:xfrm>
            <a:off x="1523880" y="1122480"/>
            <a:ext cx="9143280" cy="677160"/>
          </a:xfrm>
          <a:prstGeom prst="rect">
            <a:avLst/>
          </a:prstGeom>
          <a:noFill/>
          <a:ln>
            <a:noFill/>
          </a:ln>
        </p:spPr>
        <p:txBody>
          <a:bodyPr lIns="90000" rIns="90000" tIns="45000" bIns="45000" anchor="b"/>
          <a:p>
            <a:pPr algn="ctr">
              <a:lnSpc>
                <a:spcPct val="100000"/>
              </a:lnSpc>
            </a:pPr>
            <a:r>
              <a:rPr lang="en-IN" sz="2800">
                <a:latin typeface="Arial"/>
              </a:rPr>
              <a:t>Cryptographic Hashing</a:t>
            </a:r>
            <a:endParaRPr/>
          </a:p>
        </p:txBody>
      </p:sp>
      <p:sp>
        <p:nvSpPr>
          <p:cNvPr id="90" name="CustomShape 2"/>
          <p:cNvSpPr/>
          <p:nvPr/>
        </p:nvSpPr>
        <p:spPr>
          <a:xfrm>
            <a:off x="864000" y="1800000"/>
            <a:ext cx="9143280" cy="1654920"/>
          </a:xfrm>
          <a:prstGeom prst="rect">
            <a:avLst/>
          </a:prstGeom>
          <a:noFill/>
          <a:ln>
            <a:noFill/>
          </a:ln>
        </p:spPr>
        <p:txBody>
          <a:bodyPr lIns="90000" rIns="90000" tIns="45000" bIns="45000"/>
          <a:p>
            <a:r>
              <a:rPr lang="en-IN" sz="2400">
                <a:latin typeface="Arial"/>
              </a:rPr>
              <a:t>Cryptographic hashes are hash functions that have the following characteristics. </a:t>
            </a:r>
            <a:endParaRPr/>
          </a:p>
          <a:p>
            <a:pPr>
              <a:lnSpc>
                <a:spcPct val="100000"/>
              </a:lnSpc>
            </a:pPr>
            <a:endParaRPr/>
          </a:p>
          <a:p>
            <a:pPr>
              <a:lnSpc>
                <a:spcPct val="100000"/>
              </a:lnSpc>
              <a:buSzPct val="45000"/>
              <a:buFont typeface="StarSymbol"/>
              <a:buChar char="l"/>
            </a:pPr>
            <a:r>
              <a:rPr lang="en-IN" sz="2400">
                <a:latin typeface="Arial"/>
              </a:rPr>
              <a:t>Easy to compute a </a:t>
            </a:r>
            <a:r>
              <a:rPr i="1" lang="en-IN" sz="2400">
                <a:latin typeface="Arial"/>
              </a:rPr>
              <a:t>digest</a:t>
            </a:r>
            <a:r>
              <a:rPr lang="en-IN" sz="2400">
                <a:latin typeface="Arial"/>
              </a:rPr>
              <a:t> from some input data.  Where a digest is the output of the cryptographic hash function. </a:t>
            </a:r>
            <a:endParaRPr/>
          </a:p>
          <a:p>
            <a:pPr>
              <a:lnSpc>
                <a:spcPct val="100000"/>
              </a:lnSpc>
              <a:buSzPct val="45000"/>
              <a:buFont typeface="StarSymbol"/>
              <a:buChar char="l"/>
            </a:pPr>
            <a:r>
              <a:rPr lang="en-IN" sz="2400">
                <a:latin typeface="Arial"/>
              </a:rPr>
              <a:t>It is difficult (but not completely impossible) to re-create the original data from the digest.  </a:t>
            </a:r>
            <a:endParaRPr/>
          </a:p>
          <a:p>
            <a:pPr>
              <a:lnSpc>
                <a:spcPct val="100000"/>
              </a:lnSpc>
              <a:buSzPct val="45000"/>
              <a:buFont typeface="StarSymbol"/>
              <a:buChar char="l"/>
            </a:pPr>
            <a:r>
              <a:rPr lang="en-IN" sz="2400">
                <a:latin typeface="Arial"/>
              </a:rPr>
              <a:t> </a:t>
            </a:r>
            <a:r>
              <a:rPr lang="en-IN" sz="2400">
                <a:latin typeface="Arial"/>
              </a:rPr>
              <a:t>Even very minor changes in the input completely change the digest. </a:t>
            </a:r>
            <a:endParaRPr/>
          </a:p>
          <a:p>
            <a:pPr>
              <a:lnSpc>
                <a:spcPct val="100000"/>
              </a:lnSpc>
              <a:buSzPct val="45000"/>
              <a:buFont typeface="StarSymbol"/>
              <a:buChar char="l"/>
            </a:pPr>
            <a:r>
              <a:rPr lang="en-IN" sz="2400">
                <a:latin typeface="Arial"/>
              </a:rPr>
              <a:t>Effectively (but not mathematically) impossible for two inputs to create the same output digest. </a:t>
            </a:r>
            <a:endParaRPr/>
          </a:p>
          <a:p>
            <a:pPr algn="ctr">
              <a:lnSpc>
                <a:spcPct val="100000"/>
              </a:lnSpc>
            </a:pPr>
            <a:endParaRPr/>
          </a:p>
          <a:p>
            <a:pPr algn="ctr">
              <a:lnSpc>
                <a:spcPct val="100000"/>
              </a:lnSpc>
            </a:pPr>
            <a:endParaRPr/>
          </a:p>
        </p:txBody>
      </p:sp>
    </p:spTree>
  </p:cSld>
  <p:transition spd="med">
    <p:wipe dir="u"/>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CustomShape 1"/>
          <p:cNvSpPr/>
          <p:nvPr/>
        </p:nvSpPr>
        <p:spPr>
          <a:xfrm>
            <a:off x="1523880" y="1122480"/>
            <a:ext cx="9143280" cy="677160"/>
          </a:xfrm>
          <a:prstGeom prst="rect">
            <a:avLst/>
          </a:prstGeom>
          <a:noFill/>
          <a:ln>
            <a:noFill/>
          </a:ln>
        </p:spPr>
        <p:txBody>
          <a:bodyPr lIns="90000" rIns="90000" tIns="45000" bIns="45000" anchor="b"/>
          <a:p>
            <a:pPr algn="ctr">
              <a:lnSpc>
                <a:spcPct val="100000"/>
              </a:lnSpc>
            </a:pPr>
            <a:r>
              <a:rPr lang="en-IN" sz="2800">
                <a:latin typeface="Arial"/>
              </a:rPr>
              <a:t>Public Key Infrastructure</a:t>
            </a:r>
            <a:endParaRPr/>
          </a:p>
        </p:txBody>
      </p:sp>
      <p:sp>
        <p:nvSpPr>
          <p:cNvPr id="92" name="CustomShape 2"/>
          <p:cNvSpPr/>
          <p:nvPr/>
        </p:nvSpPr>
        <p:spPr>
          <a:xfrm>
            <a:off x="864000" y="1800000"/>
            <a:ext cx="9143280" cy="1654920"/>
          </a:xfrm>
          <a:prstGeom prst="rect">
            <a:avLst/>
          </a:prstGeom>
          <a:noFill/>
          <a:ln>
            <a:noFill/>
          </a:ln>
        </p:spPr>
        <p:txBody>
          <a:bodyPr lIns="90000" rIns="90000" tIns="45000" bIns="45000"/>
          <a:p>
            <a:r>
              <a:rPr lang="en-IN" sz="2400">
                <a:latin typeface="Arial"/>
              </a:rPr>
              <a:t>Public (or asymmetric) key infrastructure is a method to ensure the following.</a:t>
            </a:r>
            <a:endParaRPr/>
          </a:p>
          <a:p>
            <a:endParaRPr/>
          </a:p>
          <a:p>
            <a:pPr>
              <a:lnSpc>
                <a:spcPct val="100000"/>
              </a:lnSpc>
              <a:buSzPct val="45000"/>
              <a:buFont typeface="StarSymbol"/>
              <a:buChar char="l"/>
            </a:pPr>
            <a:r>
              <a:rPr lang="en-IN" sz="2400">
                <a:latin typeface="Arial"/>
              </a:rPr>
              <a:t>Ensure that the person that you are communicating with is, in fact, who they say they are. </a:t>
            </a:r>
            <a:endParaRPr/>
          </a:p>
          <a:p>
            <a:pPr>
              <a:lnSpc>
                <a:spcPct val="100000"/>
              </a:lnSpc>
              <a:buSzPct val="45000"/>
              <a:buFont typeface="StarSymbol"/>
              <a:buChar char="l"/>
            </a:pPr>
            <a:r>
              <a:rPr lang="en-IN" sz="2400">
                <a:latin typeface="Arial"/>
              </a:rPr>
              <a:t>Ensure that no malicious third party is attempting to eavesdrop on your communications.</a:t>
            </a:r>
            <a:endParaRPr/>
          </a:p>
          <a:p>
            <a:pPr algn="ctr">
              <a:lnSpc>
                <a:spcPct val="100000"/>
              </a:lnSpc>
            </a:pPr>
            <a:endParaRPr/>
          </a:p>
          <a:p>
            <a:pPr algn="ctr">
              <a:lnSpc>
                <a:spcPct val="100000"/>
              </a:lnSpc>
            </a:pPr>
            <a:endParaRPr/>
          </a:p>
        </p:txBody>
      </p:sp>
    </p:spTree>
  </p:cSld>
  <p:transition spd="med">
    <p:wipe dir="u"/>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CustomShape 1"/>
          <p:cNvSpPr/>
          <p:nvPr/>
        </p:nvSpPr>
        <p:spPr>
          <a:xfrm>
            <a:off x="609480" y="1604520"/>
            <a:ext cx="10972080" cy="3976920"/>
          </a:xfrm>
          <a:prstGeom prst="rect">
            <a:avLst/>
          </a:prstGeom>
          <a:noFill/>
          <a:ln>
            <a:noFill/>
          </a:ln>
        </p:spPr>
        <p:txBody>
          <a:bodyPr lIns="0" rIns="0" tIns="0" bIns="0"/>
          <a:p>
            <a:pPr>
              <a:lnSpc>
                <a:spcPct val="100000"/>
              </a:lnSpc>
              <a:buSzPct val="45000"/>
              <a:buFont typeface="StarSymbol"/>
              <a:buChar char="l"/>
            </a:pPr>
            <a:r>
              <a:rPr lang="en-IN" sz="2800">
                <a:latin typeface="Calibri"/>
              </a:rPr>
              <a:t>Public Key Infrastructure introduces two concepts.  The </a:t>
            </a:r>
            <a:r>
              <a:rPr i="1" lang="en-IN" sz="2800">
                <a:latin typeface="Calibri"/>
              </a:rPr>
              <a:t>Private Key</a:t>
            </a:r>
            <a:r>
              <a:rPr lang="en-IN" sz="2800">
                <a:latin typeface="Calibri"/>
              </a:rPr>
              <a:t> and the </a:t>
            </a:r>
            <a:r>
              <a:rPr i="1" lang="en-IN" sz="2800">
                <a:latin typeface="Calibri"/>
              </a:rPr>
              <a:t>Public Key. </a:t>
            </a:r>
            <a:endParaRPr/>
          </a:p>
          <a:p>
            <a:pPr>
              <a:lnSpc>
                <a:spcPct val="100000"/>
              </a:lnSpc>
            </a:pPr>
            <a:endParaRPr/>
          </a:p>
          <a:p>
            <a:pPr>
              <a:lnSpc>
                <a:spcPct val="100000"/>
              </a:lnSpc>
              <a:buSzPct val="45000"/>
              <a:buFont typeface="StarSymbol"/>
              <a:buChar char="l"/>
            </a:pPr>
            <a:r>
              <a:rPr lang="en-IN" sz="2800">
                <a:latin typeface="Calibri"/>
              </a:rPr>
              <a:t>The private key is generated by an algorithm such as elliptic curves or RSA. </a:t>
            </a:r>
            <a:endParaRPr/>
          </a:p>
          <a:p>
            <a:pPr>
              <a:lnSpc>
                <a:spcPct val="100000"/>
              </a:lnSpc>
              <a:buSzPct val="45000"/>
              <a:buFont typeface="StarSymbol"/>
              <a:buChar char="l"/>
            </a:pPr>
            <a:r>
              <a:rPr lang="en-IN" sz="2800">
                <a:latin typeface="Calibri"/>
              </a:rPr>
              <a:t>The private key uses a pseudo random number generator to start the creation process. </a:t>
            </a:r>
            <a:endParaRPr/>
          </a:p>
          <a:p>
            <a:pPr>
              <a:lnSpc>
                <a:spcPct val="100000"/>
              </a:lnSpc>
              <a:buSzPct val="45000"/>
              <a:buFont typeface="StarSymbol"/>
              <a:buChar char="l"/>
            </a:pPr>
            <a:r>
              <a:rPr lang="en-IN" sz="2800">
                <a:latin typeface="Calibri"/>
              </a:rPr>
              <a:t>The public key is generated from the private key.</a:t>
            </a:r>
            <a:endParaRPr/>
          </a:p>
          <a:p>
            <a:pPr>
              <a:lnSpc>
                <a:spcPct val="100000"/>
              </a:lnSpc>
              <a:buSzPct val="45000"/>
              <a:buFont typeface="StarSymbol"/>
              <a:buChar char="l"/>
            </a:pPr>
            <a:r>
              <a:rPr lang="en-IN" sz="2800">
                <a:latin typeface="Calibri"/>
              </a:rPr>
              <a:t>The public key is made available to anyone that wants it. </a:t>
            </a:r>
            <a:endParaRPr/>
          </a:p>
          <a:p>
            <a:pPr>
              <a:lnSpc>
                <a:spcPct val="100000"/>
              </a:lnSpc>
              <a:buSzPct val="45000"/>
              <a:buFont typeface="StarSymbol"/>
              <a:buChar char="l"/>
            </a:pPr>
            <a:r>
              <a:rPr lang="en-IN" sz="2800">
                <a:latin typeface="Calibri"/>
              </a:rPr>
              <a:t>The sender encrypts the message with the receivers public key.  The recipient decrypts it with his own private key. </a:t>
            </a:r>
            <a:endParaRPr/>
          </a:p>
        </p:txBody>
      </p:sp>
    </p:spTree>
  </p:cSld>
  <p:transition spd="med">
    <p:wipe dir="u"/>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CustomShape 1"/>
          <p:cNvSpPr/>
          <p:nvPr/>
        </p:nvSpPr>
        <p:spPr>
          <a:xfrm>
            <a:off x="1523880" y="1122480"/>
            <a:ext cx="9143280" cy="677160"/>
          </a:xfrm>
          <a:prstGeom prst="rect">
            <a:avLst/>
          </a:prstGeom>
          <a:noFill/>
          <a:ln>
            <a:noFill/>
          </a:ln>
        </p:spPr>
        <p:txBody>
          <a:bodyPr lIns="90000" rIns="90000" tIns="45000" bIns="45000" anchor="b"/>
          <a:p>
            <a:pPr algn="ctr">
              <a:lnSpc>
                <a:spcPct val="100000"/>
              </a:lnSpc>
            </a:pPr>
            <a:r>
              <a:rPr lang="en-IN" sz="2800">
                <a:latin typeface="Arial"/>
              </a:rPr>
              <a:t>Digital Signatures</a:t>
            </a:r>
            <a:endParaRPr/>
          </a:p>
        </p:txBody>
      </p:sp>
      <p:sp>
        <p:nvSpPr>
          <p:cNvPr id="95" name="CustomShape 2"/>
          <p:cNvSpPr/>
          <p:nvPr/>
        </p:nvSpPr>
        <p:spPr>
          <a:xfrm>
            <a:off x="864000" y="1800000"/>
            <a:ext cx="9143280" cy="1654920"/>
          </a:xfrm>
          <a:prstGeom prst="rect">
            <a:avLst/>
          </a:prstGeom>
          <a:noFill/>
          <a:ln>
            <a:noFill/>
          </a:ln>
        </p:spPr>
        <p:txBody>
          <a:bodyPr lIns="90000" rIns="90000" tIns="45000" bIns="45000"/>
          <a:p>
            <a:r>
              <a:rPr lang="en-IN" sz="2400">
                <a:latin typeface="Arial"/>
              </a:rPr>
              <a:t>Digital signature ensure the validity of a document, i.e. that you are the person who created it. To do this, the algorithm does the following:</a:t>
            </a:r>
            <a:endParaRPr/>
          </a:p>
          <a:p>
            <a:endParaRPr/>
          </a:p>
          <a:p>
            <a:pPr>
              <a:lnSpc>
                <a:spcPct val="100000"/>
              </a:lnSpc>
              <a:buSzPct val="45000"/>
              <a:buFont typeface="StarSymbol"/>
              <a:buChar char="l"/>
            </a:pPr>
            <a:r>
              <a:rPr lang="en-IN" sz="2400">
                <a:latin typeface="Arial"/>
              </a:rPr>
              <a:t>Creates a secure hash of the document in question. </a:t>
            </a:r>
            <a:endParaRPr/>
          </a:p>
          <a:p>
            <a:pPr>
              <a:lnSpc>
                <a:spcPct val="100000"/>
              </a:lnSpc>
              <a:buSzPct val="45000"/>
              <a:buFont typeface="StarSymbol"/>
              <a:buChar char="l"/>
            </a:pPr>
            <a:r>
              <a:rPr lang="en-IN" sz="2400">
                <a:latin typeface="Arial"/>
              </a:rPr>
              <a:t>Encrypts the hash with the users private key.  </a:t>
            </a:r>
            <a:endParaRPr/>
          </a:p>
          <a:p>
            <a:pPr>
              <a:lnSpc>
                <a:spcPct val="100000"/>
              </a:lnSpc>
              <a:buSzPct val="45000"/>
              <a:buFont typeface="StarSymbol"/>
              <a:buChar char="l"/>
            </a:pPr>
            <a:r>
              <a:rPr lang="en-IN" sz="2400">
                <a:latin typeface="Arial"/>
              </a:rPr>
              <a:t>Allows other users to decrypt this with the same users public key. </a:t>
            </a:r>
            <a:endParaRPr/>
          </a:p>
          <a:p>
            <a:pPr>
              <a:lnSpc>
                <a:spcPct val="100000"/>
              </a:lnSpc>
              <a:buSzPct val="45000"/>
              <a:buFont typeface="StarSymbol"/>
              <a:buChar char="l"/>
            </a:pPr>
            <a:r>
              <a:rPr lang="en-IN" sz="2400">
                <a:latin typeface="Arial"/>
              </a:rPr>
              <a:t>Compares the document hashes to another instance of the same document.  If the hashes match, then we know that the document hasn't been changed since it was signed.</a:t>
            </a:r>
            <a:endParaRPr/>
          </a:p>
          <a:p>
            <a:pPr algn="ctr">
              <a:lnSpc>
                <a:spcPct val="100000"/>
              </a:lnSpc>
            </a:pPr>
            <a:endParaRPr/>
          </a:p>
          <a:p>
            <a:pPr algn="ctr">
              <a:lnSpc>
                <a:spcPct val="100000"/>
              </a:lnSpc>
            </a:pPr>
            <a:endParaRPr/>
          </a:p>
        </p:txBody>
      </p:sp>
    </p:spTree>
  </p:cSld>
  <p:transition spd="med">
    <p:wipe dir="u"/>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1523880" y="1122480"/>
            <a:ext cx="9143280" cy="677160"/>
          </a:xfrm>
          <a:prstGeom prst="rect">
            <a:avLst/>
          </a:prstGeom>
          <a:noFill/>
          <a:ln>
            <a:noFill/>
          </a:ln>
        </p:spPr>
        <p:txBody>
          <a:bodyPr lIns="90000" rIns="90000" tIns="45000" bIns="45000" anchor="b"/>
          <a:p>
            <a:pPr algn="ctr">
              <a:lnSpc>
                <a:spcPct val="100000"/>
              </a:lnSpc>
            </a:pPr>
            <a:r>
              <a:rPr lang="en-IN" sz="2800">
                <a:latin typeface="Arial"/>
              </a:rPr>
              <a:t>Elliptic Curves</a:t>
            </a:r>
            <a:endParaRPr/>
          </a:p>
        </p:txBody>
      </p:sp>
      <p:sp>
        <p:nvSpPr>
          <p:cNvPr id="97" name="CustomShape 2"/>
          <p:cNvSpPr/>
          <p:nvPr/>
        </p:nvSpPr>
        <p:spPr>
          <a:xfrm>
            <a:off x="936000" y="1800000"/>
            <a:ext cx="9143280" cy="3167640"/>
          </a:xfrm>
          <a:prstGeom prst="rect">
            <a:avLst/>
          </a:prstGeom>
          <a:noFill/>
          <a:ln>
            <a:noFill/>
          </a:ln>
        </p:spPr>
        <p:txBody>
          <a:bodyPr lIns="90000" rIns="90000" tIns="45000" bIns="45000"/>
          <a:p>
            <a:r>
              <a:rPr lang="en-IN" sz="2400">
                <a:latin typeface="Arial"/>
              </a:rPr>
              <a:t>Elliptic curves are a method for generating private and public keys for use in public key infrastructure. </a:t>
            </a:r>
            <a:endParaRPr/>
          </a:p>
          <a:p>
            <a:endParaRPr/>
          </a:p>
          <a:p>
            <a:pPr>
              <a:lnSpc>
                <a:spcPct val="100000"/>
              </a:lnSpc>
              <a:buSzPct val="45000"/>
              <a:buFont typeface="StarSymbol"/>
              <a:buChar char="l"/>
            </a:pPr>
            <a:r>
              <a:rPr lang="en-IN" sz="2400">
                <a:latin typeface="Arial"/>
              </a:rPr>
              <a:t>Elliptic curves use the generic formula: </a:t>
            </a:r>
            <a:endParaRPr/>
          </a:p>
          <a:p>
            <a:pPr>
              <a:lnSpc>
                <a:spcPct val="100000"/>
              </a:lnSpc>
              <a:buSzPct val="45000"/>
              <a:buFont typeface="StarSymbol"/>
              <a:buChar char="l"/>
            </a:pPr>
            <a:r>
              <a:rPr lang="en-IN" sz="2400">
                <a:latin typeface="Arial"/>
              </a:rPr>
              <a:t>The curve used in Bitcoin is </a:t>
            </a:r>
            <a:r>
              <a:rPr i="1" lang="en-IN" sz="2400">
                <a:latin typeface="Arial"/>
              </a:rPr>
              <a:t>secp256k1</a:t>
            </a:r>
            <a:endParaRPr/>
          </a:p>
          <a:p>
            <a:pPr>
              <a:lnSpc>
                <a:spcPct val="100000"/>
              </a:lnSpc>
              <a:buSzPct val="45000"/>
              <a:buFont typeface="StarSymbol"/>
              <a:buChar char="l"/>
            </a:pPr>
            <a:r>
              <a:rPr lang="en-IN" sz="2400">
                <a:latin typeface="Arial"/>
              </a:rPr>
              <a:t>In bitcoin, there is a hard coded constant that serves as a </a:t>
            </a:r>
            <a:r>
              <a:rPr i="1" lang="en-IN" sz="2400">
                <a:latin typeface="Arial"/>
              </a:rPr>
              <a:t>generator point</a:t>
            </a:r>
            <a:endParaRPr/>
          </a:p>
          <a:p>
            <a:pPr>
              <a:lnSpc>
                <a:spcPct val="100000"/>
              </a:lnSpc>
              <a:buSzPct val="45000"/>
              <a:buFont typeface="StarSymbol"/>
              <a:buChar char="l"/>
            </a:pPr>
            <a:r>
              <a:rPr lang="en-IN" sz="2400">
                <a:latin typeface="Arial"/>
              </a:rPr>
              <a:t>A private key is generated via a pseudo-random number generator which is a prime number. </a:t>
            </a:r>
            <a:endParaRPr/>
          </a:p>
          <a:p>
            <a:pPr>
              <a:lnSpc>
                <a:spcPct val="100000"/>
              </a:lnSpc>
              <a:buSzPct val="45000"/>
              <a:buFont typeface="StarSymbol"/>
              <a:buChar char="l"/>
            </a:pPr>
            <a:r>
              <a:rPr lang="en-IN" sz="2400">
                <a:latin typeface="Arial"/>
              </a:rPr>
              <a:t>The public key is generated with the following formula:</a:t>
            </a:r>
            <a:endParaRPr/>
          </a:p>
          <a:p>
            <a:pPr algn="ctr">
              <a:lnSpc>
                <a:spcPct val="100000"/>
              </a:lnSpc>
            </a:pPr>
            <a:endParaRPr/>
          </a:p>
          <a:p>
            <a:pPr algn="ctr">
              <a:lnSpc>
                <a:spcPct val="100000"/>
              </a:lnSpc>
            </a:pPr>
            <a:endParaRPr/>
          </a:p>
        </p:txBody>
      </p:sp>
    </p:spTree>
  </p:cSld>
  <p:transition spd="med">
    <p:wipe dir="u"/>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CustomShape 1"/>
          <p:cNvSpPr/>
          <p:nvPr/>
        </p:nvSpPr>
        <p:spPr>
          <a:xfrm>
            <a:off x="1523880" y="1122480"/>
            <a:ext cx="9143280" cy="677160"/>
          </a:xfrm>
          <a:prstGeom prst="rect">
            <a:avLst/>
          </a:prstGeom>
          <a:noFill/>
          <a:ln>
            <a:noFill/>
          </a:ln>
        </p:spPr>
        <p:txBody>
          <a:bodyPr lIns="90000" rIns="90000" tIns="45000" bIns="45000" anchor="b"/>
          <a:p>
            <a:pPr algn="ctr">
              <a:lnSpc>
                <a:spcPct val="100000"/>
              </a:lnSpc>
            </a:pPr>
            <a:r>
              <a:rPr lang="en-IN" sz="2800">
                <a:latin typeface="Arial"/>
              </a:rPr>
              <a:t>Elliptic Curves</a:t>
            </a:r>
            <a:endParaRPr/>
          </a:p>
        </p:txBody>
      </p:sp>
      <p:sp>
        <p:nvSpPr>
          <p:cNvPr id="99" name="CustomShape 2"/>
          <p:cNvSpPr/>
          <p:nvPr/>
        </p:nvSpPr>
        <p:spPr>
          <a:xfrm>
            <a:off x="792000" y="1872000"/>
            <a:ext cx="9143280" cy="3167640"/>
          </a:xfrm>
          <a:prstGeom prst="rect">
            <a:avLst/>
          </a:prstGeom>
          <a:noFill/>
          <a:ln>
            <a:noFill/>
          </a:ln>
        </p:spPr>
        <p:txBody>
          <a:bodyPr lIns="90000" rIns="90000" tIns="45000" bIns="45000"/>
          <a:p>
            <a:r>
              <a:rPr lang="en-IN" sz="2400">
                <a:latin typeface="Arial"/>
              </a:rPr>
              <a:t>Elliptic curves are a method for generating private and public keys for use in public key infrastructure. </a:t>
            </a:r>
            <a:endParaRPr/>
          </a:p>
          <a:p>
            <a:endParaRPr/>
          </a:p>
          <a:p>
            <a:pPr>
              <a:lnSpc>
                <a:spcPct val="100000"/>
              </a:lnSpc>
              <a:buSzPct val="45000"/>
              <a:buFont typeface="StarSymbol"/>
              <a:buChar char="l"/>
            </a:pPr>
            <a:r>
              <a:rPr lang="en-IN" sz="2400">
                <a:latin typeface="Arial"/>
              </a:rPr>
              <a:t>The ability to calculate the public key depends on the fact that elliptic curves are defined so that you can draw any two points on the curve and it will intersect on a third point.  The negative of this point is the sum of the first two points, i.e.</a:t>
            </a:r>
            <a:endParaRPr/>
          </a:p>
          <a:p>
            <a:pPr>
              <a:lnSpc>
                <a:spcPct val="100000"/>
              </a:lnSpc>
              <a:buSzPct val="45000"/>
              <a:buFont typeface="StarSymbol"/>
              <a:buChar char="l"/>
            </a:pPr>
            <a:r>
              <a:rPr lang="en-IN" sz="2400">
                <a:latin typeface="Arial"/>
              </a:rPr>
              <a:t>Since multiplication is just repeated addition, this is how we can generate a public key by multiplying the private key by the generator. </a:t>
            </a:r>
            <a:endParaRPr/>
          </a:p>
          <a:p>
            <a:pPr>
              <a:lnSpc>
                <a:spcPct val="100000"/>
              </a:lnSpc>
              <a:buSzPct val="45000"/>
              <a:buFont typeface="StarSymbol"/>
              <a:buChar char="l"/>
            </a:pPr>
            <a:r>
              <a:rPr lang="en-IN" sz="2400">
                <a:latin typeface="Arial"/>
              </a:rPr>
              <a:t>Note that we can derive the public key from the private key but not the other way around. </a:t>
            </a:r>
            <a:endParaRPr/>
          </a:p>
          <a:p>
            <a:pPr algn="ctr">
              <a:lnSpc>
                <a:spcPct val="100000"/>
              </a:lnSpc>
            </a:pPr>
            <a:endParaRPr/>
          </a:p>
          <a:p>
            <a:pPr algn="ctr">
              <a:lnSpc>
                <a:spcPct val="100000"/>
              </a:lnSpc>
            </a:pPr>
            <a:endParaRPr/>
          </a:p>
        </p:txBody>
      </p:sp>
    </p:spTree>
  </p:cSld>
  <p:transition spd="med">
    <p:wipe dir="u"/>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