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448B07-2C06-4CF2-8E91-F7385E71E2CB}" type="datetimeFigureOut">
              <a:rPr lang="en-US" dirty="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81069D4-B020-4602-B87C-B094679675DF}" type="datetimeFigureOut">
              <a:rPr lang="en-US" dirty="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6C11EA-3D59-4DFE-9385-0A032B3191AF}" type="datetimeFigureOut">
              <a:rPr lang="en-US" dirty="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4936D4-0671-4B70-A95D-BFBC9A35DA5B}" type="datetimeFigureOut">
              <a:rPr lang="en-US" dirty="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DDD67DAC-232D-4042-B5C0-E64770A42A28}" type="datetimeFigureOut">
              <a:rPr lang="en-US" dirty="0"/>
              <a:t>12/18/2019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ECECD2C-79BD-4B90-B3FA-E3B19B3FF97B}" type="datetimeFigureOut">
              <a:rPr lang="en-US" dirty="0"/>
              <a:t>12/18/2019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9E9FDB6-7A26-4DBB-9BB0-088C0534314D}" type="datetimeFigureOut">
              <a:rPr lang="en-US" dirty="0"/>
              <a:t>12/18/2019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2E7C72F-E0F0-449A-A903-6D7865ED3EFA}" type="datetimeFigureOut">
              <a:rPr lang="en-US" dirty="0"/>
              <a:t>12/18/2019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1207D-C9F3-42EA-960B-DC9955B358C7}" type="datetimeFigureOut">
              <a:rPr lang="en-US" dirty="0"/>
              <a:t>12/18/2019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D8827A6-8947-4115-8D9E-E89B1EC0518D}" type="datetimeFigureOut">
              <a:rPr lang="en-US" dirty="0"/>
              <a:t>12/18/2019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D460A6F-F31A-4CA3-B222-0B3C224FF998}" type="datetimeFigureOut">
              <a:rPr lang="en-US" dirty="0"/>
              <a:t>12/18/2019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48A1663-7765-4EF4-B97F-A02E70C6265E}" type="datetimeFigureOut">
              <a:rPr lang="en-US" dirty="0"/>
              <a:t>12/18/2019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4399C9-C504-4991-92A6-718D12CED71C}"/>
              </a:ext>
            </a:extLst>
          </p:cNvPr>
          <p:cNvSpPr>
            <a:spLocks noGrp="1"/>
          </p:cNvSpPr>
          <p:nvPr>
            <p:ph type="ctrTitle"/>
          </p:nvPr>
        </p:nvSpPr>
        <p:spPr/>
        <p:txBody>
          <a:bodyPr/>
          <a:lstStyle/>
          <a:p>
            <a:r>
              <a:rPr lang="es-ES" dirty="0"/>
              <a:t>Algoritmos de Planificación del Procesador</a:t>
            </a:r>
          </a:p>
        </p:txBody>
      </p:sp>
      <p:sp>
        <p:nvSpPr>
          <p:cNvPr id="3" name="Subtítulo 2">
            <a:extLst>
              <a:ext uri="{FF2B5EF4-FFF2-40B4-BE49-F238E27FC236}">
                <a16:creationId xmlns:a16="http://schemas.microsoft.com/office/drawing/2014/main" id="{C6E4E76D-A506-4136-862A-8077C8E32D92}"/>
              </a:ext>
            </a:extLst>
          </p:cNvPr>
          <p:cNvSpPr>
            <a:spLocks noGrp="1"/>
          </p:cNvSpPr>
          <p:nvPr>
            <p:ph type="subTitle" idx="1"/>
          </p:nvPr>
        </p:nvSpPr>
        <p:spPr/>
        <p:txBody>
          <a:bodyPr/>
          <a:lstStyle/>
          <a:p>
            <a:r>
              <a:rPr lang="es-ES" dirty="0"/>
              <a:t>Gálvez Gómez Manuel DM1E</a:t>
            </a:r>
          </a:p>
        </p:txBody>
      </p:sp>
    </p:spTree>
    <p:extLst>
      <p:ext uri="{BB962C8B-B14F-4D97-AF65-F5344CB8AC3E}">
        <p14:creationId xmlns:p14="http://schemas.microsoft.com/office/powerpoint/2010/main" val="3089454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D1BE6D0-4485-4019-92C3-63171CCE4B46}"/>
              </a:ext>
            </a:extLst>
          </p:cNvPr>
          <p:cNvSpPr>
            <a:spLocks noGrp="1"/>
          </p:cNvSpPr>
          <p:nvPr>
            <p:ph idx="1"/>
          </p:nvPr>
        </p:nvSpPr>
        <p:spPr>
          <a:xfrm>
            <a:off x="1066800" y="676921"/>
            <a:ext cx="10058400" cy="4050792"/>
          </a:xfrm>
        </p:spPr>
        <p:txBody>
          <a:bodyPr>
            <a:normAutofit/>
          </a:bodyPr>
          <a:lstStyle/>
          <a:p>
            <a:r>
              <a:rPr lang="es-ES" dirty="0"/>
              <a:t>En este ejemplo se ve como cuando llega un proceso con un tiempo de ejecución mas corto el que estaba ejecutándose antes, para su desarrollo para dejarle paso a este nuevo. También hay que tener en cuenta que si el proceso que ha llegado tiene un tiempo de ejecución mas largo que lo que le queda al que ya estaba ejecutándose, el que está en desarrollo va a seguir hasta terminar. De nuevo los procesos con tiempos de ejecución mas largos se ven afectados</a:t>
            </a:r>
          </a:p>
        </p:txBody>
      </p:sp>
    </p:spTree>
    <p:extLst>
      <p:ext uri="{BB962C8B-B14F-4D97-AF65-F5344CB8AC3E}">
        <p14:creationId xmlns:p14="http://schemas.microsoft.com/office/powerpoint/2010/main" val="530166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8831DA-8F37-4220-B7C9-1DBA53CEF048}"/>
              </a:ext>
            </a:extLst>
          </p:cNvPr>
          <p:cNvSpPr>
            <a:spLocks noGrp="1"/>
          </p:cNvSpPr>
          <p:nvPr>
            <p:ph type="title"/>
          </p:nvPr>
        </p:nvSpPr>
        <p:spPr/>
        <p:txBody>
          <a:bodyPr/>
          <a:lstStyle/>
          <a:p>
            <a:r>
              <a:rPr lang="es-ES" dirty="0"/>
              <a:t>Round Robin</a:t>
            </a:r>
          </a:p>
        </p:txBody>
      </p:sp>
      <p:sp>
        <p:nvSpPr>
          <p:cNvPr id="3" name="Marcador de contenido 2">
            <a:extLst>
              <a:ext uri="{FF2B5EF4-FFF2-40B4-BE49-F238E27FC236}">
                <a16:creationId xmlns:a16="http://schemas.microsoft.com/office/drawing/2014/main" id="{D942BDE5-965B-4A8E-895E-160F79C11153}"/>
              </a:ext>
            </a:extLst>
          </p:cNvPr>
          <p:cNvSpPr>
            <a:spLocks noGrp="1"/>
          </p:cNvSpPr>
          <p:nvPr>
            <p:ph idx="1"/>
          </p:nvPr>
        </p:nvSpPr>
        <p:spPr/>
        <p:txBody>
          <a:bodyPr/>
          <a:lstStyle/>
          <a:p>
            <a:r>
              <a:rPr lang="es-ES" dirty="0"/>
              <a:t>Es un algoritmo que depende de un nuevo concepto denominado quantum. Este quantum dependiendo si es de uno, de dos, de tres… hará que el proceso que se esta ejecutando se desarrolle durante un pulso, dos pulsos, tres pulsos… antes de pasar al siguiente proceso. Cuando llega al ultimo proceso en ejecución y termina su tiempo de quantum vuelve al primero, y así de manera cíclica hasta que todos los procesos terminen.</a:t>
            </a:r>
          </a:p>
        </p:txBody>
      </p:sp>
    </p:spTree>
    <p:extLst>
      <p:ext uri="{BB962C8B-B14F-4D97-AF65-F5344CB8AC3E}">
        <p14:creationId xmlns:p14="http://schemas.microsoft.com/office/powerpoint/2010/main" val="254236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F4449865-3A08-4EF7-AFCA-3CD3A3AD4FB0}"/>
              </a:ext>
            </a:extLst>
          </p:cNvPr>
          <p:cNvGraphicFramePr>
            <a:graphicFrameLocks noGrp="1"/>
          </p:cNvGraphicFramePr>
          <p:nvPr>
            <p:extLst>
              <p:ext uri="{D42A27DB-BD31-4B8C-83A1-F6EECF244321}">
                <p14:modId xmlns:p14="http://schemas.microsoft.com/office/powerpoint/2010/main" val="2680240286"/>
              </p:ext>
            </p:extLst>
          </p:nvPr>
        </p:nvGraphicFramePr>
        <p:xfrm>
          <a:off x="2032000" y="255840"/>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09694611"/>
                    </a:ext>
                  </a:extLst>
                </a:gridCol>
                <a:gridCol w="2709333">
                  <a:extLst>
                    <a:ext uri="{9D8B030D-6E8A-4147-A177-3AD203B41FA5}">
                      <a16:colId xmlns:a16="http://schemas.microsoft.com/office/drawing/2014/main" val="129708225"/>
                    </a:ext>
                  </a:extLst>
                </a:gridCol>
                <a:gridCol w="2709333">
                  <a:extLst>
                    <a:ext uri="{9D8B030D-6E8A-4147-A177-3AD203B41FA5}">
                      <a16:colId xmlns:a16="http://schemas.microsoft.com/office/drawing/2014/main" val="1271568694"/>
                    </a:ext>
                  </a:extLst>
                </a:gridCol>
              </a:tblGrid>
              <a:tr h="370840">
                <a:tc>
                  <a:txBody>
                    <a:bodyPr/>
                    <a:lstStyle/>
                    <a:p>
                      <a:r>
                        <a:rPr lang="es-ES" dirty="0"/>
                        <a:t>PROCESO</a:t>
                      </a:r>
                    </a:p>
                  </a:txBody>
                  <a:tcPr/>
                </a:tc>
                <a:tc>
                  <a:txBody>
                    <a:bodyPr/>
                    <a:lstStyle/>
                    <a:p>
                      <a:r>
                        <a:rPr lang="es-ES" dirty="0"/>
                        <a:t>T. EJECUCION</a:t>
                      </a:r>
                    </a:p>
                  </a:txBody>
                  <a:tcPr/>
                </a:tc>
                <a:tc>
                  <a:txBody>
                    <a:bodyPr/>
                    <a:lstStyle/>
                    <a:p>
                      <a:r>
                        <a:rPr lang="es-ES" dirty="0"/>
                        <a:t>T. LLEGADA</a:t>
                      </a:r>
                    </a:p>
                  </a:txBody>
                  <a:tcPr/>
                </a:tc>
                <a:extLst>
                  <a:ext uri="{0D108BD9-81ED-4DB2-BD59-A6C34878D82A}">
                    <a16:rowId xmlns:a16="http://schemas.microsoft.com/office/drawing/2014/main" val="37545600"/>
                  </a:ext>
                </a:extLst>
              </a:tr>
              <a:tr h="370840">
                <a:tc>
                  <a:txBody>
                    <a:bodyPr/>
                    <a:lstStyle/>
                    <a:p>
                      <a:r>
                        <a:rPr lang="es-ES" dirty="0"/>
                        <a:t>A</a:t>
                      </a:r>
                    </a:p>
                  </a:txBody>
                  <a:tcPr/>
                </a:tc>
                <a:tc>
                  <a:txBody>
                    <a:bodyPr/>
                    <a:lstStyle/>
                    <a:p>
                      <a:r>
                        <a:rPr lang="es-ES" dirty="0"/>
                        <a:t>6</a:t>
                      </a:r>
                    </a:p>
                  </a:txBody>
                  <a:tcPr/>
                </a:tc>
                <a:tc>
                  <a:txBody>
                    <a:bodyPr/>
                    <a:lstStyle/>
                    <a:p>
                      <a:r>
                        <a:rPr lang="es-ES" dirty="0"/>
                        <a:t>2</a:t>
                      </a:r>
                    </a:p>
                  </a:txBody>
                  <a:tcPr/>
                </a:tc>
                <a:extLst>
                  <a:ext uri="{0D108BD9-81ED-4DB2-BD59-A6C34878D82A}">
                    <a16:rowId xmlns:a16="http://schemas.microsoft.com/office/drawing/2014/main" val="1286873358"/>
                  </a:ext>
                </a:extLst>
              </a:tr>
              <a:tr h="370840">
                <a:tc>
                  <a:txBody>
                    <a:bodyPr/>
                    <a:lstStyle/>
                    <a:p>
                      <a:r>
                        <a:rPr lang="es-ES" dirty="0"/>
                        <a:t>B</a:t>
                      </a:r>
                    </a:p>
                  </a:txBody>
                  <a:tcPr/>
                </a:tc>
                <a:tc>
                  <a:txBody>
                    <a:bodyPr/>
                    <a:lstStyle/>
                    <a:p>
                      <a:r>
                        <a:rPr lang="es-ES" dirty="0"/>
                        <a:t>3</a:t>
                      </a:r>
                    </a:p>
                  </a:txBody>
                  <a:tcPr/>
                </a:tc>
                <a:tc>
                  <a:txBody>
                    <a:bodyPr/>
                    <a:lstStyle/>
                    <a:p>
                      <a:r>
                        <a:rPr lang="es-ES" dirty="0"/>
                        <a:t>4</a:t>
                      </a:r>
                    </a:p>
                  </a:txBody>
                  <a:tcPr/>
                </a:tc>
                <a:extLst>
                  <a:ext uri="{0D108BD9-81ED-4DB2-BD59-A6C34878D82A}">
                    <a16:rowId xmlns:a16="http://schemas.microsoft.com/office/drawing/2014/main" val="2190044787"/>
                  </a:ext>
                </a:extLst>
              </a:tr>
              <a:tr h="370840">
                <a:tc>
                  <a:txBody>
                    <a:bodyPr/>
                    <a:lstStyle/>
                    <a:p>
                      <a:r>
                        <a:rPr lang="es-ES" dirty="0"/>
                        <a:t>C</a:t>
                      </a:r>
                    </a:p>
                  </a:txBody>
                  <a:tcPr/>
                </a:tc>
                <a:tc>
                  <a:txBody>
                    <a:bodyPr/>
                    <a:lstStyle/>
                    <a:p>
                      <a:r>
                        <a:rPr lang="es-ES" dirty="0"/>
                        <a:t>2</a:t>
                      </a:r>
                    </a:p>
                  </a:txBody>
                  <a:tcPr/>
                </a:tc>
                <a:tc>
                  <a:txBody>
                    <a:bodyPr/>
                    <a:lstStyle/>
                    <a:p>
                      <a:r>
                        <a:rPr lang="es-ES" dirty="0"/>
                        <a:t>6</a:t>
                      </a:r>
                    </a:p>
                  </a:txBody>
                  <a:tcPr/>
                </a:tc>
                <a:extLst>
                  <a:ext uri="{0D108BD9-81ED-4DB2-BD59-A6C34878D82A}">
                    <a16:rowId xmlns:a16="http://schemas.microsoft.com/office/drawing/2014/main" val="2079539213"/>
                  </a:ext>
                </a:extLst>
              </a:tr>
              <a:tr h="370840">
                <a:tc>
                  <a:txBody>
                    <a:bodyPr/>
                    <a:lstStyle/>
                    <a:p>
                      <a:r>
                        <a:rPr lang="es-ES" dirty="0"/>
                        <a:t>D</a:t>
                      </a:r>
                    </a:p>
                  </a:txBody>
                  <a:tcPr/>
                </a:tc>
                <a:tc>
                  <a:txBody>
                    <a:bodyPr/>
                    <a:lstStyle/>
                    <a:p>
                      <a:r>
                        <a:rPr lang="es-ES" dirty="0"/>
                        <a:t>8</a:t>
                      </a:r>
                    </a:p>
                  </a:txBody>
                  <a:tcPr/>
                </a:tc>
                <a:tc>
                  <a:txBody>
                    <a:bodyPr/>
                    <a:lstStyle/>
                    <a:p>
                      <a:r>
                        <a:rPr lang="es-ES" dirty="0"/>
                        <a:t>8</a:t>
                      </a:r>
                    </a:p>
                  </a:txBody>
                  <a:tcPr/>
                </a:tc>
                <a:extLst>
                  <a:ext uri="{0D108BD9-81ED-4DB2-BD59-A6C34878D82A}">
                    <a16:rowId xmlns:a16="http://schemas.microsoft.com/office/drawing/2014/main" val="3001904263"/>
                  </a:ext>
                </a:extLst>
              </a:tr>
              <a:tr h="370840">
                <a:tc>
                  <a:txBody>
                    <a:bodyPr/>
                    <a:lstStyle/>
                    <a:p>
                      <a:r>
                        <a:rPr lang="es-ES" dirty="0"/>
                        <a:t>E</a:t>
                      </a:r>
                    </a:p>
                  </a:txBody>
                  <a:tcPr/>
                </a:tc>
                <a:tc>
                  <a:txBody>
                    <a:bodyPr/>
                    <a:lstStyle/>
                    <a:p>
                      <a:r>
                        <a:rPr lang="es-ES" dirty="0"/>
                        <a:t>4</a:t>
                      </a:r>
                    </a:p>
                  </a:txBody>
                  <a:tcPr/>
                </a:tc>
                <a:tc>
                  <a:txBody>
                    <a:bodyPr/>
                    <a:lstStyle/>
                    <a:p>
                      <a:r>
                        <a:rPr lang="es-ES" dirty="0"/>
                        <a:t>10</a:t>
                      </a:r>
                    </a:p>
                  </a:txBody>
                  <a:tcPr/>
                </a:tc>
                <a:extLst>
                  <a:ext uri="{0D108BD9-81ED-4DB2-BD59-A6C34878D82A}">
                    <a16:rowId xmlns:a16="http://schemas.microsoft.com/office/drawing/2014/main" val="3944725639"/>
                  </a:ext>
                </a:extLst>
              </a:tr>
            </a:tbl>
          </a:graphicData>
        </a:graphic>
      </p:graphicFrame>
      <p:graphicFrame>
        <p:nvGraphicFramePr>
          <p:cNvPr id="5" name="Tabla 4">
            <a:extLst>
              <a:ext uri="{FF2B5EF4-FFF2-40B4-BE49-F238E27FC236}">
                <a16:creationId xmlns:a16="http://schemas.microsoft.com/office/drawing/2014/main" id="{81C0DD51-9532-43EB-80BE-C32487F3D981}"/>
              </a:ext>
            </a:extLst>
          </p:cNvPr>
          <p:cNvGraphicFramePr>
            <a:graphicFrameLocks noGrp="1"/>
          </p:cNvGraphicFramePr>
          <p:nvPr>
            <p:extLst>
              <p:ext uri="{D42A27DB-BD31-4B8C-83A1-F6EECF244321}">
                <p14:modId xmlns:p14="http://schemas.microsoft.com/office/powerpoint/2010/main" val="1526415153"/>
              </p:ext>
            </p:extLst>
          </p:nvPr>
        </p:nvGraphicFramePr>
        <p:xfrm>
          <a:off x="699909" y="3264601"/>
          <a:ext cx="10792179" cy="2225040"/>
        </p:xfrm>
        <a:graphic>
          <a:graphicData uri="http://schemas.openxmlformats.org/drawingml/2006/table">
            <a:tbl>
              <a:tblPr firstRow="1" bandRow="1">
                <a:tableStyleId>{5C22544A-7EE6-4342-B048-85BDC9FD1C3A}</a:tableStyleId>
              </a:tblPr>
              <a:tblGrid>
                <a:gridCol w="331409">
                  <a:extLst>
                    <a:ext uri="{9D8B030D-6E8A-4147-A177-3AD203B41FA5}">
                      <a16:colId xmlns:a16="http://schemas.microsoft.com/office/drawing/2014/main" val="1418000543"/>
                    </a:ext>
                  </a:extLst>
                </a:gridCol>
                <a:gridCol w="331409">
                  <a:extLst>
                    <a:ext uri="{9D8B030D-6E8A-4147-A177-3AD203B41FA5}">
                      <a16:colId xmlns:a16="http://schemas.microsoft.com/office/drawing/2014/main" val="1332968227"/>
                    </a:ext>
                  </a:extLst>
                </a:gridCol>
                <a:gridCol w="332677">
                  <a:extLst>
                    <a:ext uri="{9D8B030D-6E8A-4147-A177-3AD203B41FA5}">
                      <a16:colId xmlns:a16="http://schemas.microsoft.com/office/drawing/2014/main" val="3592043258"/>
                    </a:ext>
                  </a:extLst>
                </a:gridCol>
                <a:gridCol w="330142">
                  <a:extLst>
                    <a:ext uri="{9D8B030D-6E8A-4147-A177-3AD203B41FA5}">
                      <a16:colId xmlns:a16="http://schemas.microsoft.com/office/drawing/2014/main" val="3080695884"/>
                    </a:ext>
                  </a:extLst>
                </a:gridCol>
                <a:gridCol w="331409">
                  <a:extLst>
                    <a:ext uri="{9D8B030D-6E8A-4147-A177-3AD203B41FA5}">
                      <a16:colId xmlns:a16="http://schemas.microsoft.com/office/drawing/2014/main" val="3551024424"/>
                    </a:ext>
                  </a:extLst>
                </a:gridCol>
                <a:gridCol w="331409">
                  <a:extLst>
                    <a:ext uri="{9D8B030D-6E8A-4147-A177-3AD203B41FA5}">
                      <a16:colId xmlns:a16="http://schemas.microsoft.com/office/drawing/2014/main" val="1104630561"/>
                    </a:ext>
                  </a:extLst>
                </a:gridCol>
                <a:gridCol w="331409">
                  <a:extLst>
                    <a:ext uri="{9D8B030D-6E8A-4147-A177-3AD203B41FA5}">
                      <a16:colId xmlns:a16="http://schemas.microsoft.com/office/drawing/2014/main" val="3991369042"/>
                    </a:ext>
                  </a:extLst>
                </a:gridCol>
                <a:gridCol w="331409">
                  <a:extLst>
                    <a:ext uri="{9D8B030D-6E8A-4147-A177-3AD203B41FA5}">
                      <a16:colId xmlns:a16="http://schemas.microsoft.com/office/drawing/2014/main" val="1748000942"/>
                    </a:ext>
                  </a:extLst>
                </a:gridCol>
                <a:gridCol w="331409">
                  <a:extLst>
                    <a:ext uri="{9D8B030D-6E8A-4147-A177-3AD203B41FA5}">
                      <a16:colId xmlns:a16="http://schemas.microsoft.com/office/drawing/2014/main" val="1545459564"/>
                    </a:ext>
                  </a:extLst>
                </a:gridCol>
                <a:gridCol w="331409">
                  <a:extLst>
                    <a:ext uri="{9D8B030D-6E8A-4147-A177-3AD203B41FA5}">
                      <a16:colId xmlns:a16="http://schemas.microsoft.com/office/drawing/2014/main" val="3391285265"/>
                    </a:ext>
                  </a:extLst>
                </a:gridCol>
                <a:gridCol w="449379">
                  <a:extLst>
                    <a:ext uri="{9D8B030D-6E8A-4147-A177-3AD203B41FA5}">
                      <a16:colId xmlns:a16="http://schemas.microsoft.com/office/drawing/2014/main" val="351424352"/>
                    </a:ext>
                  </a:extLst>
                </a:gridCol>
                <a:gridCol w="453885">
                  <a:extLst>
                    <a:ext uri="{9D8B030D-6E8A-4147-A177-3AD203B41FA5}">
                      <a16:colId xmlns:a16="http://schemas.microsoft.com/office/drawing/2014/main" val="3970284745"/>
                    </a:ext>
                  </a:extLst>
                </a:gridCol>
                <a:gridCol w="442539">
                  <a:extLst>
                    <a:ext uri="{9D8B030D-6E8A-4147-A177-3AD203B41FA5}">
                      <a16:colId xmlns:a16="http://schemas.microsoft.com/office/drawing/2014/main" val="2393522076"/>
                    </a:ext>
                  </a:extLst>
                </a:gridCol>
                <a:gridCol w="453885">
                  <a:extLst>
                    <a:ext uri="{9D8B030D-6E8A-4147-A177-3AD203B41FA5}">
                      <a16:colId xmlns:a16="http://schemas.microsoft.com/office/drawing/2014/main" val="4047183074"/>
                    </a:ext>
                  </a:extLst>
                </a:gridCol>
                <a:gridCol w="438882">
                  <a:extLst>
                    <a:ext uri="{9D8B030D-6E8A-4147-A177-3AD203B41FA5}">
                      <a16:colId xmlns:a16="http://schemas.microsoft.com/office/drawing/2014/main" val="1508154819"/>
                    </a:ext>
                  </a:extLst>
                </a:gridCol>
                <a:gridCol w="450574">
                  <a:extLst>
                    <a:ext uri="{9D8B030D-6E8A-4147-A177-3AD203B41FA5}">
                      <a16:colId xmlns:a16="http://schemas.microsoft.com/office/drawing/2014/main" val="368511561"/>
                    </a:ext>
                  </a:extLst>
                </a:gridCol>
                <a:gridCol w="450574">
                  <a:extLst>
                    <a:ext uri="{9D8B030D-6E8A-4147-A177-3AD203B41FA5}">
                      <a16:colId xmlns:a16="http://schemas.microsoft.com/office/drawing/2014/main" val="2065417910"/>
                    </a:ext>
                  </a:extLst>
                </a:gridCol>
                <a:gridCol w="530087">
                  <a:extLst>
                    <a:ext uri="{9D8B030D-6E8A-4147-A177-3AD203B41FA5}">
                      <a16:colId xmlns:a16="http://schemas.microsoft.com/office/drawing/2014/main" val="3998320033"/>
                    </a:ext>
                  </a:extLst>
                </a:gridCol>
                <a:gridCol w="500788">
                  <a:extLst>
                    <a:ext uri="{9D8B030D-6E8A-4147-A177-3AD203B41FA5}">
                      <a16:colId xmlns:a16="http://schemas.microsoft.com/office/drawing/2014/main" val="241231732"/>
                    </a:ext>
                  </a:extLst>
                </a:gridCol>
                <a:gridCol w="452734">
                  <a:extLst>
                    <a:ext uri="{9D8B030D-6E8A-4147-A177-3AD203B41FA5}">
                      <a16:colId xmlns:a16="http://schemas.microsoft.com/office/drawing/2014/main" val="2971519629"/>
                    </a:ext>
                  </a:extLst>
                </a:gridCol>
                <a:gridCol w="489202">
                  <a:extLst>
                    <a:ext uri="{9D8B030D-6E8A-4147-A177-3AD203B41FA5}">
                      <a16:colId xmlns:a16="http://schemas.microsoft.com/office/drawing/2014/main" val="2556289644"/>
                    </a:ext>
                  </a:extLst>
                </a:gridCol>
                <a:gridCol w="515639">
                  <a:extLst>
                    <a:ext uri="{9D8B030D-6E8A-4147-A177-3AD203B41FA5}">
                      <a16:colId xmlns:a16="http://schemas.microsoft.com/office/drawing/2014/main" val="3064410322"/>
                    </a:ext>
                  </a:extLst>
                </a:gridCol>
                <a:gridCol w="450102">
                  <a:extLst>
                    <a:ext uri="{9D8B030D-6E8A-4147-A177-3AD203B41FA5}">
                      <a16:colId xmlns:a16="http://schemas.microsoft.com/office/drawing/2014/main" val="406362227"/>
                    </a:ext>
                  </a:extLst>
                </a:gridCol>
                <a:gridCol w="466606">
                  <a:extLst>
                    <a:ext uri="{9D8B030D-6E8A-4147-A177-3AD203B41FA5}">
                      <a16:colId xmlns:a16="http://schemas.microsoft.com/office/drawing/2014/main" val="3201805903"/>
                    </a:ext>
                  </a:extLst>
                </a:gridCol>
                <a:gridCol w="466606">
                  <a:extLst>
                    <a:ext uri="{9D8B030D-6E8A-4147-A177-3AD203B41FA5}">
                      <a16:colId xmlns:a16="http://schemas.microsoft.com/office/drawing/2014/main" val="2999729024"/>
                    </a:ext>
                  </a:extLst>
                </a:gridCol>
                <a:gridCol w="466606">
                  <a:extLst>
                    <a:ext uri="{9D8B030D-6E8A-4147-A177-3AD203B41FA5}">
                      <a16:colId xmlns:a16="http://schemas.microsoft.com/office/drawing/2014/main" val="514139743"/>
                    </a:ext>
                  </a:extLst>
                </a:gridCol>
              </a:tblGrid>
              <a:tr h="370840">
                <a:tc>
                  <a:txBody>
                    <a:bodyPr/>
                    <a:lstStyle/>
                    <a:p>
                      <a:r>
                        <a:rPr lang="es-ES" dirty="0"/>
                        <a:t>P</a:t>
                      </a:r>
                    </a:p>
                  </a:txBody>
                  <a:tcPr/>
                </a:tc>
                <a:tc>
                  <a:txBody>
                    <a:bodyPr/>
                    <a:lstStyle/>
                    <a:p>
                      <a:r>
                        <a:rPr lang="es-ES" dirty="0"/>
                        <a:t>1</a:t>
                      </a:r>
                    </a:p>
                  </a:txBody>
                  <a:tcPr/>
                </a:tc>
                <a:tc>
                  <a:txBody>
                    <a:bodyPr/>
                    <a:lstStyle/>
                    <a:p>
                      <a:r>
                        <a:rPr lang="es-ES" dirty="0"/>
                        <a:t>2</a:t>
                      </a:r>
                    </a:p>
                  </a:txBody>
                  <a:tcPr/>
                </a:tc>
                <a:tc>
                  <a:txBody>
                    <a:bodyPr/>
                    <a:lstStyle/>
                    <a:p>
                      <a:r>
                        <a:rPr lang="es-ES" dirty="0"/>
                        <a:t>3</a:t>
                      </a:r>
                    </a:p>
                  </a:txBody>
                  <a:tcPr/>
                </a:tc>
                <a:tc>
                  <a:txBody>
                    <a:bodyPr/>
                    <a:lstStyle/>
                    <a:p>
                      <a:r>
                        <a:rPr lang="es-ES" dirty="0"/>
                        <a:t>4</a:t>
                      </a:r>
                    </a:p>
                  </a:txBody>
                  <a:tcPr/>
                </a:tc>
                <a:tc>
                  <a:txBody>
                    <a:bodyPr/>
                    <a:lstStyle/>
                    <a:p>
                      <a:r>
                        <a:rPr lang="es-ES" dirty="0"/>
                        <a:t>5</a:t>
                      </a:r>
                    </a:p>
                  </a:txBody>
                  <a:tcPr/>
                </a:tc>
                <a:tc>
                  <a:txBody>
                    <a:bodyPr/>
                    <a:lstStyle/>
                    <a:p>
                      <a:r>
                        <a:rPr lang="es-ES" dirty="0"/>
                        <a:t>6</a:t>
                      </a:r>
                    </a:p>
                  </a:txBody>
                  <a:tcPr/>
                </a:tc>
                <a:tc>
                  <a:txBody>
                    <a:bodyPr/>
                    <a:lstStyle/>
                    <a:p>
                      <a:r>
                        <a:rPr lang="es-ES" dirty="0"/>
                        <a:t>7</a:t>
                      </a:r>
                    </a:p>
                  </a:txBody>
                  <a:tcPr/>
                </a:tc>
                <a:tc>
                  <a:txBody>
                    <a:bodyPr/>
                    <a:lstStyle/>
                    <a:p>
                      <a:r>
                        <a:rPr lang="es-ES" dirty="0"/>
                        <a:t>8</a:t>
                      </a:r>
                    </a:p>
                  </a:txBody>
                  <a:tcPr/>
                </a:tc>
                <a:tc>
                  <a:txBody>
                    <a:bodyPr/>
                    <a:lstStyle/>
                    <a:p>
                      <a:r>
                        <a:rPr lang="es-ES" dirty="0"/>
                        <a:t>9</a:t>
                      </a:r>
                    </a:p>
                  </a:txBody>
                  <a:tcPr/>
                </a:tc>
                <a:tc>
                  <a:txBody>
                    <a:bodyPr/>
                    <a:lstStyle/>
                    <a:p>
                      <a:r>
                        <a:rPr lang="es-ES" dirty="0"/>
                        <a:t>10</a:t>
                      </a:r>
                    </a:p>
                  </a:txBody>
                  <a:tcPr/>
                </a:tc>
                <a:tc>
                  <a:txBody>
                    <a:bodyPr/>
                    <a:lstStyle/>
                    <a:p>
                      <a:r>
                        <a:rPr lang="es-ES" dirty="0"/>
                        <a:t>11</a:t>
                      </a:r>
                    </a:p>
                  </a:txBody>
                  <a:tcPr/>
                </a:tc>
                <a:tc>
                  <a:txBody>
                    <a:bodyPr/>
                    <a:lstStyle/>
                    <a:p>
                      <a:r>
                        <a:rPr lang="es-ES" dirty="0"/>
                        <a:t>12</a:t>
                      </a:r>
                    </a:p>
                  </a:txBody>
                  <a:tcPr/>
                </a:tc>
                <a:tc>
                  <a:txBody>
                    <a:bodyPr/>
                    <a:lstStyle/>
                    <a:p>
                      <a:r>
                        <a:rPr lang="es-ES" dirty="0"/>
                        <a:t>13</a:t>
                      </a:r>
                    </a:p>
                  </a:txBody>
                  <a:tcPr/>
                </a:tc>
                <a:tc>
                  <a:txBody>
                    <a:bodyPr/>
                    <a:lstStyle/>
                    <a:p>
                      <a:r>
                        <a:rPr lang="es-ES" dirty="0"/>
                        <a:t>14</a:t>
                      </a:r>
                    </a:p>
                  </a:txBody>
                  <a:tcPr/>
                </a:tc>
                <a:tc>
                  <a:txBody>
                    <a:bodyPr/>
                    <a:lstStyle/>
                    <a:p>
                      <a:r>
                        <a:rPr lang="es-ES" dirty="0"/>
                        <a:t>15</a:t>
                      </a:r>
                    </a:p>
                  </a:txBody>
                  <a:tcPr/>
                </a:tc>
                <a:tc>
                  <a:txBody>
                    <a:bodyPr/>
                    <a:lstStyle/>
                    <a:p>
                      <a:r>
                        <a:rPr lang="es-ES" dirty="0"/>
                        <a:t>16</a:t>
                      </a:r>
                    </a:p>
                  </a:txBody>
                  <a:tcPr/>
                </a:tc>
                <a:tc>
                  <a:txBody>
                    <a:bodyPr/>
                    <a:lstStyle/>
                    <a:p>
                      <a:r>
                        <a:rPr lang="es-ES" dirty="0"/>
                        <a:t>17</a:t>
                      </a:r>
                    </a:p>
                  </a:txBody>
                  <a:tcPr/>
                </a:tc>
                <a:tc>
                  <a:txBody>
                    <a:bodyPr/>
                    <a:lstStyle/>
                    <a:p>
                      <a:r>
                        <a:rPr lang="es-ES" dirty="0"/>
                        <a:t>18</a:t>
                      </a:r>
                    </a:p>
                  </a:txBody>
                  <a:tcPr/>
                </a:tc>
                <a:tc>
                  <a:txBody>
                    <a:bodyPr/>
                    <a:lstStyle/>
                    <a:p>
                      <a:r>
                        <a:rPr lang="es-ES" dirty="0"/>
                        <a:t>19</a:t>
                      </a:r>
                    </a:p>
                  </a:txBody>
                  <a:tcPr/>
                </a:tc>
                <a:tc>
                  <a:txBody>
                    <a:bodyPr/>
                    <a:lstStyle/>
                    <a:p>
                      <a:r>
                        <a:rPr lang="es-ES" dirty="0"/>
                        <a:t>20</a:t>
                      </a:r>
                    </a:p>
                  </a:txBody>
                  <a:tcPr/>
                </a:tc>
                <a:tc>
                  <a:txBody>
                    <a:bodyPr/>
                    <a:lstStyle/>
                    <a:p>
                      <a:r>
                        <a:rPr lang="es-ES" dirty="0"/>
                        <a:t>21</a:t>
                      </a:r>
                    </a:p>
                  </a:txBody>
                  <a:tcPr/>
                </a:tc>
                <a:tc>
                  <a:txBody>
                    <a:bodyPr/>
                    <a:lstStyle/>
                    <a:p>
                      <a:r>
                        <a:rPr lang="es-ES" dirty="0"/>
                        <a:t>22</a:t>
                      </a:r>
                    </a:p>
                  </a:txBody>
                  <a:tcPr/>
                </a:tc>
                <a:tc>
                  <a:txBody>
                    <a:bodyPr/>
                    <a:lstStyle/>
                    <a:p>
                      <a:r>
                        <a:rPr lang="es-ES" dirty="0"/>
                        <a:t>23</a:t>
                      </a:r>
                    </a:p>
                  </a:txBody>
                  <a:tcPr/>
                </a:tc>
                <a:tc>
                  <a:txBody>
                    <a:bodyPr/>
                    <a:lstStyle/>
                    <a:p>
                      <a:r>
                        <a:rPr lang="es-ES" dirty="0"/>
                        <a:t>24</a:t>
                      </a:r>
                    </a:p>
                  </a:txBody>
                  <a:tcPr/>
                </a:tc>
                <a:tc>
                  <a:txBody>
                    <a:bodyPr/>
                    <a:lstStyle/>
                    <a:p>
                      <a:r>
                        <a:rPr lang="es-ES" dirty="0"/>
                        <a:t>25</a:t>
                      </a:r>
                    </a:p>
                  </a:txBody>
                  <a:tcPr/>
                </a:tc>
                <a:extLst>
                  <a:ext uri="{0D108BD9-81ED-4DB2-BD59-A6C34878D82A}">
                    <a16:rowId xmlns:a16="http://schemas.microsoft.com/office/drawing/2014/main" val="3170445802"/>
                  </a:ext>
                </a:extLst>
              </a:tr>
              <a:tr h="370840">
                <a:tc>
                  <a:txBody>
                    <a:bodyPr/>
                    <a:lstStyle/>
                    <a:p>
                      <a:r>
                        <a:rPr lang="es-ES" dirty="0"/>
                        <a:t>A</a:t>
                      </a:r>
                    </a:p>
                  </a:txBody>
                  <a:tcPr/>
                </a:tc>
                <a:tc>
                  <a:txBody>
                    <a:bodyPr/>
                    <a:lstStyle/>
                    <a:p>
                      <a:endParaRPr lang="es-ES" dirty="0"/>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X</a:t>
                      </a:r>
                    </a:p>
                  </a:txBody>
                  <a:tcPr/>
                </a:tc>
                <a:tc>
                  <a:txBody>
                    <a:bodyPr/>
                    <a:lstStyle/>
                    <a:p>
                      <a:r>
                        <a:rPr lang="es-ES" dirty="0"/>
                        <a:t>X</a:t>
                      </a:r>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tc>
                  <a:txBody>
                    <a:bodyPr/>
                    <a:lstStyle/>
                    <a:p>
                      <a:endParaRPr lang="es-ES" dirty="0"/>
                    </a:p>
                  </a:txBody>
                  <a:tcPr/>
                </a:tc>
                <a:tc>
                  <a:txBody>
                    <a:bodyPr/>
                    <a:lstStyle/>
                    <a:p>
                      <a:endParaRPr lang="es-ES" dirty="0"/>
                    </a:p>
                  </a:txBody>
                  <a:tcPr/>
                </a:tc>
                <a:extLst>
                  <a:ext uri="{0D108BD9-81ED-4DB2-BD59-A6C34878D82A}">
                    <a16:rowId xmlns:a16="http://schemas.microsoft.com/office/drawing/2014/main" val="407838843"/>
                  </a:ext>
                </a:extLst>
              </a:tr>
              <a:tr h="370840">
                <a:tc>
                  <a:txBody>
                    <a:bodyPr/>
                    <a:lstStyle/>
                    <a:p>
                      <a:r>
                        <a:rPr lang="es-ES" dirty="0"/>
                        <a:t>B</a:t>
                      </a:r>
                    </a:p>
                  </a:txBody>
                  <a:tcPr/>
                </a:tc>
                <a:tc>
                  <a:txBody>
                    <a:bodyPr/>
                    <a:lstStyle/>
                    <a:p>
                      <a:endParaRPr lang="es-ES"/>
                    </a:p>
                  </a:txBody>
                  <a:tcPr/>
                </a:tc>
                <a:tc>
                  <a:txBody>
                    <a:bodyPr/>
                    <a:lstStyle/>
                    <a:p>
                      <a:endParaRPr lang="es-ES" dirty="0"/>
                    </a:p>
                  </a:txBody>
                  <a:tcPr/>
                </a:tc>
                <a:tc>
                  <a:txBody>
                    <a:bodyPr/>
                    <a:lstStyle/>
                    <a:p>
                      <a:endParaRPr lang="es-ES" dirty="0"/>
                    </a:p>
                  </a:txBody>
                  <a:tcPr/>
                </a:tc>
                <a:tc>
                  <a:txBody>
                    <a:bodyPr/>
                    <a:lstStyle/>
                    <a:p>
                      <a:r>
                        <a:rPr lang="es-ES" dirty="0"/>
                        <a:t>E</a:t>
                      </a:r>
                    </a:p>
                  </a:txBody>
                  <a:tcPr/>
                </a:tc>
                <a:tc>
                  <a:txBody>
                    <a:bodyPr/>
                    <a:lstStyle/>
                    <a:p>
                      <a:r>
                        <a:rPr lang="es-ES" dirty="0"/>
                        <a:t>E</a:t>
                      </a:r>
                    </a:p>
                  </a:txBody>
                  <a:tcPr/>
                </a:tc>
                <a:tc>
                  <a:txBody>
                    <a:bodyPr/>
                    <a:lstStyle/>
                    <a:p>
                      <a:r>
                        <a:rPr lang="es-ES" dirty="0"/>
                        <a:t>X</a:t>
                      </a:r>
                    </a:p>
                  </a:txBody>
                  <a:tcPr/>
                </a:tc>
                <a:tc>
                  <a:txBody>
                    <a:bodyPr/>
                    <a:lstStyle/>
                    <a:p>
                      <a:r>
                        <a:rPr lang="es-ES" dirty="0"/>
                        <a:t>X</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X</a:t>
                      </a:r>
                    </a:p>
                  </a:txBody>
                  <a:tcPr/>
                </a:tc>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tc>
                  <a:txBody>
                    <a:bodyPr/>
                    <a:lstStyle/>
                    <a:p>
                      <a:endParaRPr lang="es-ES" dirty="0"/>
                    </a:p>
                  </a:txBody>
                  <a:tcPr/>
                </a:tc>
                <a:tc>
                  <a:txBody>
                    <a:bodyPr/>
                    <a:lstStyle/>
                    <a:p>
                      <a:endParaRPr lang="es-ES" dirty="0"/>
                    </a:p>
                  </a:txBody>
                  <a:tcPr/>
                </a:tc>
                <a:extLst>
                  <a:ext uri="{0D108BD9-81ED-4DB2-BD59-A6C34878D82A}">
                    <a16:rowId xmlns:a16="http://schemas.microsoft.com/office/drawing/2014/main" val="1925397195"/>
                  </a:ext>
                </a:extLst>
              </a:tr>
              <a:tr h="370840">
                <a:tc>
                  <a:txBody>
                    <a:bodyPr/>
                    <a:lstStyle/>
                    <a:p>
                      <a:r>
                        <a:rPr lang="es-ES" dirty="0"/>
                        <a:t>C</a:t>
                      </a:r>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tc>
                  <a:txBody>
                    <a:bodyPr/>
                    <a:lstStyle/>
                    <a:p>
                      <a:endParaRPr lang="es-ES" dirty="0"/>
                    </a:p>
                  </a:txBody>
                  <a:tcPr/>
                </a:tc>
                <a:tc>
                  <a:txBody>
                    <a:bodyPr/>
                    <a:lstStyle/>
                    <a:p>
                      <a:r>
                        <a:rPr lang="es-ES" dirty="0"/>
                        <a:t>E</a:t>
                      </a:r>
                    </a:p>
                  </a:txBody>
                  <a:tcPr/>
                </a:tc>
                <a:tc>
                  <a:txBody>
                    <a:bodyPr/>
                    <a:lstStyle/>
                    <a:p>
                      <a:r>
                        <a:rPr lang="es-ES" dirty="0"/>
                        <a:t>E</a:t>
                      </a:r>
                    </a:p>
                  </a:txBody>
                  <a:tcPr/>
                </a:tc>
                <a:tc>
                  <a:txBody>
                    <a:bodyPr/>
                    <a:lstStyle/>
                    <a:p>
                      <a:r>
                        <a:rPr lang="es-ES" dirty="0"/>
                        <a:t>X</a:t>
                      </a:r>
                    </a:p>
                  </a:txBody>
                  <a:tcPr/>
                </a:tc>
                <a:tc>
                  <a:txBody>
                    <a:bodyPr/>
                    <a:lstStyle/>
                    <a:p>
                      <a:r>
                        <a:rPr lang="es-ES" dirty="0"/>
                        <a:t>X</a:t>
                      </a:r>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tc>
                  <a:txBody>
                    <a:bodyPr/>
                    <a:lstStyle/>
                    <a:p>
                      <a:endParaRPr lang="es-ES" dirty="0"/>
                    </a:p>
                  </a:txBody>
                  <a:tcPr/>
                </a:tc>
                <a:tc>
                  <a:txBody>
                    <a:bodyPr/>
                    <a:lstStyle/>
                    <a:p>
                      <a:endParaRPr lang="es-ES" dirty="0"/>
                    </a:p>
                  </a:txBody>
                  <a:tcPr/>
                </a:tc>
                <a:extLst>
                  <a:ext uri="{0D108BD9-81ED-4DB2-BD59-A6C34878D82A}">
                    <a16:rowId xmlns:a16="http://schemas.microsoft.com/office/drawing/2014/main" val="2207494707"/>
                  </a:ext>
                </a:extLst>
              </a:tr>
              <a:tr h="370840">
                <a:tc>
                  <a:txBody>
                    <a:bodyPr/>
                    <a:lstStyle/>
                    <a:p>
                      <a:r>
                        <a:rPr lang="es-ES" dirty="0"/>
                        <a:t>D</a:t>
                      </a:r>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tc>
                  <a:txBody>
                    <a:bodyPr/>
                    <a:lstStyle/>
                    <a:p>
                      <a:endParaRPr lang="es-ES" dirty="0"/>
                    </a:p>
                  </a:txBody>
                  <a:tcPr/>
                </a:tc>
                <a:tc>
                  <a:txBody>
                    <a:bodyPr/>
                    <a:lstStyle/>
                    <a:p>
                      <a:r>
                        <a:rPr lang="es-ES" dirty="0"/>
                        <a:t>E</a:t>
                      </a:r>
                    </a:p>
                  </a:txBody>
                  <a:tcPr/>
                </a:tc>
                <a:tc>
                  <a:txBody>
                    <a:bodyPr/>
                    <a:lstStyle/>
                    <a:p>
                      <a:r>
                        <a:rPr lang="es-ES" dirty="0"/>
                        <a:t>E</a:t>
                      </a:r>
                    </a:p>
                  </a:txBody>
                  <a:tcPr/>
                </a:tc>
                <a:tc>
                  <a:txBody>
                    <a:bodyPr/>
                    <a:lstStyle/>
                    <a:p>
                      <a:r>
                        <a:rPr lang="es-ES" dirty="0"/>
                        <a:t>X</a:t>
                      </a:r>
                    </a:p>
                  </a:txBody>
                  <a:tcPr/>
                </a:tc>
                <a:tc>
                  <a:txBody>
                    <a:bodyPr/>
                    <a:lstStyle/>
                    <a:p>
                      <a:r>
                        <a:rPr lang="es-ES" dirty="0"/>
                        <a:t>X</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X</a:t>
                      </a:r>
                    </a:p>
                  </a:txBody>
                  <a:tcPr/>
                </a:tc>
                <a:tc>
                  <a:txBody>
                    <a:bodyPr/>
                    <a:lstStyle/>
                    <a:p>
                      <a:r>
                        <a:rPr lang="es-ES" dirty="0"/>
                        <a:t>X</a:t>
                      </a:r>
                    </a:p>
                  </a:txBody>
                  <a:tcPr/>
                </a:tc>
                <a:tc>
                  <a:txBody>
                    <a:bodyPr/>
                    <a:lstStyle/>
                    <a:p>
                      <a:r>
                        <a:rPr lang="es-ES" dirty="0"/>
                        <a:t>E</a:t>
                      </a:r>
                    </a:p>
                  </a:txBody>
                  <a:tcPr/>
                </a:tc>
                <a:tc>
                  <a:txBody>
                    <a:bodyPr/>
                    <a:lstStyle/>
                    <a:p>
                      <a:r>
                        <a:rPr lang="es-ES" dirty="0"/>
                        <a:t>E</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endParaRPr lang="es-ES" dirty="0"/>
                    </a:p>
                  </a:txBody>
                  <a:tcPr/>
                </a:tc>
                <a:extLst>
                  <a:ext uri="{0D108BD9-81ED-4DB2-BD59-A6C34878D82A}">
                    <a16:rowId xmlns:a16="http://schemas.microsoft.com/office/drawing/2014/main" val="1350991126"/>
                  </a:ext>
                </a:extLst>
              </a:tr>
              <a:tr h="370840">
                <a:tc>
                  <a:txBody>
                    <a:bodyPr/>
                    <a:lstStyle/>
                    <a:p>
                      <a:r>
                        <a:rPr lang="es-ES" dirty="0"/>
                        <a:t>E</a:t>
                      </a:r>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tc>
                  <a:txBody>
                    <a:bodyPr/>
                    <a:lstStyle/>
                    <a:p>
                      <a:r>
                        <a:rPr lang="es-ES" dirty="0"/>
                        <a:t>E</a:t>
                      </a:r>
                    </a:p>
                  </a:txBody>
                  <a:tcPr/>
                </a:tc>
                <a:tc>
                  <a:txBody>
                    <a:bodyPr/>
                    <a:lstStyle/>
                    <a:p>
                      <a:r>
                        <a:rPr lang="es-ES" dirty="0"/>
                        <a:t>E</a:t>
                      </a:r>
                    </a:p>
                  </a:txBody>
                  <a:tcPr/>
                </a:tc>
                <a:tc>
                  <a:txBody>
                    <a:bodyPr/>
                    <a:lstStyle/>
                    <a:p>
                      <a:r>
                        <a:rPr lang="es-ES" dirty="0"/>
                        <a:t>X</a:t>
                      </a:r>
                    </a:p>
                  </a:txBody>
                  <a:tcPr/>
                </a:tc>
                <a:tc>
                  <a:txBody>
                    <a:bodyPr/>
                    <a:lstStyle/>
                    <a:p>
                      <a:r>
                        <a:rPr lang="es-ES" dirty="0"/>
                        <a:t>X</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X</a:t>
                      </a:r>
                    </a:p>
                  </a:txBody>
                  <a:tcPr/>
                </a:tc>
                <a:tc>
                  <a:txBody>
                    <a:bodyPr/>
                    <a:lstStyle/>
                    <a:p>
                      <a:r>
                        <a:rPr lang="es-ES" dirty="0"/>
                        <a:t>X</a:t>
                      </a:r>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extLst>
                  <a:ext uri="{0D108BD9-81ED-4DB2-BD59-A6C34878D82A}">
                    <a16:rowId xmlns:a16="http://schemas.microsoft.com/office/drawing/2014/main" val="958609808"/>
                  </a:ext>
                </a:extLst>
              </a:tr>
            </a:tbl>
          </a:graphicData>
        </a:graphic>
      </p:graphicFrame>
      <p:sp>
        <p:nvSpPr>
          <p:cNvPr id="6" name="CuadroTexto 5">
            <a:extLst>
              <a:ext uri="{FF2B5EF4-FFF2-40B4-BE49-F238E27FC236}">
                <a16:creationId xmlns:a16="http://schemas.microsoft.com/office/drawing/2014/main" id="{1DF7D98B-4B6A-4D2E-813A-186D9035C3D2}"/>
              </a:ext>
            </a:extLst>
          </p:cNvPr>
          <p:cNvSpPr txBox="1"/>
          <p:nvPr/>
        </p:nvSpPr>
        <p:spPr>
          <a:xfrm>
            <a:off x="699909" y="2688074"/>
            <a:ext cx="1630018" cy="369332"/>
          </a:xfrm>
          <a:prstGeom prst="rect">
            <a:avLst/>
          </a:prstGeom>
          <a:noFill/>
        </p:spPr>
        <p:txBody>
          <a:bodyPr wrap="square" rtlCol="0">
            <a:spAutoFit/>
          </a:bodyPr>
          <a:lstStyle/>
          <a:p>
            <a:r>
              <a:rPr lang="es-ES" dirty="0"/>
              <a:t>Quantum=2</a:t>
            </a:r>
          </a:p>
        </p:txBody>
      </p:sp>
    </p:spTree>
    <p:extLst>
      <p:ext uri="{BB962C8B-B14F-4D97-AF65-F5344CB8AC3E}">
        <p14:creationId xmlns:p14="http://schemas.microsoft.com/office/powerpoint/2010/main" val="158355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F28B74C-D85A-4EC2-A24D-8C51ADECEF51}"/>
              </a:ext>
            </a:extLst>
          </p:cNvPr>
          <p:cNvSpPr>
            <a:spLocks noGrp="1"/>
          </p:cNvSpPr>
          <p:nvPr>
            <p:ph idx="1"/>
          </p:nvPr>
        </p:nvSpPr>
        <p:spPr>
          <a:xfrm>
            <a:off x="1066800" y="610660"/>
            <a:ext cx="10058400" cy="4050792"/>
          </a:xfrm>
        </p:spPr>
        <p:txBody>
          <a:bodyPr/>
          <a:lstStyle/>
          <a:p>
            <a:r>
              <a:rPr lang="es-ES" dirty="0"/>
              <a:t>Aquí se ve como cada dos pulsos se cambia de proceso, por ser quantum dos, excepto en el primer proceso por que en el 4 pulso todavía no esta el segundo proceso, por ello tiene que esperar otros dos pulsos para ya entrar. Exceptuando eso, todos los procesos entran cada dos pulsos, y una vez el ultimo cumple sus dos pulsos, vuelve al primero de forma cíclica.</a:t>
            </a:r>
          </a:p>
        </p:txBody>
      </p:sp>
    </p:spTree>
    <p:extLst>
      <p:ext uri="{BB962C8B-B14F-4D97-AF65-F5344CB8AC3E}">
        <p14:creationId xmlns:p14="http://schemas.microsoft.com/office/powerpoint/2010/main" val="2320346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D2D7B-B497-4A4C-AD05-B86C1971540D}"/>
              </a:ext>
            </a:extLst>
          </p:cNvPr>
          <p:cNvSpPr>
            <a:spLocks noGrp="1"/>
          </p:cNvSpPr>
          <p:nvPr>
            <p:ph type="title"/>
          </p:nvPr>
        </p:nvSpPr>
        <p:spPr>
          <a:xfrm>
            <a:off x="1069848" y="484632"/>
            <a:ext cx="10058400" cy="1609344"/>
          </a:xfrm>
        </p:spPr>
        <p:txBody>
          <a:bodyPr>
            <a:normAutofit/>
          </a:bodyPr>
          <a:lstStyle/>
          <a:p>
            <a:r>
              <a:rPr lang="es-ES" sz="4400" dirty="0"/>
              <a:t>FIFO</a:t>
            </a:r>
            <a:r>
              <a:rPr lang="es-ES" sz="4400" dirty="0">
                <a:sym typeface="Wingdings" panose="05000000000000000000" pitchFamily="2" charset="2"/>
              </a:rPr>
              <a:t>First Input / First Output</a:t>
            </a:r>
            <a:endParaRPr lang="es-ES" sz="4400" dirty="0"/>
          </a:p>
        </p:txBody>
      </p:sp>
      <p:sp>
        <p:nvSpPr>
          <p:cNvPr id="5" name="CuadroTexto 4">
            <a:extLst>
              <a:ext uri="{FF2B5EF4-FFF2-40B4-BE49-F238E27FC236}">
                <a16:creationId xmlns:a16="http://schemas.microsoft.com/office/drawing/2014/main" id="{1127AB49-4C25-485C-BD85-DD9EB2DE82D9}"/>
              </a:ext>
            </a:extLst>
          </p:cNvPr>
          <p:cNvSpPr txBox="1"/>
          <p:nvPr/>
        </p:nvSpPr>
        <p:spPr>
          <a:xfrm>
            <a:off x="1137898" y="1961322"/>
            <a:ext cx="9916204" cy="1477328"/>
          </a:xfrm>
          <a:prstGeom prst="rect">
            <a:avLst/>
          </a:prstGeom>
          <a:noFill/>
        </p:spPr>
        <p:txBody>
          <a:bodyPr wrap="square" rtlCol="0">
            <a:spAutoFit/>
          </a:bodyPr>
          <a:lstStyle/>
          <a:p>
            <a:r>
              <a:rPr lang="es-ES" dirty="0"/>
              <a:t>Es un algoritmo en el cual cada proceso que llega se termina, y si llega otro proceso durante el anterior, este último se mantiene en espera hasta que termina el primero. Además sigue un orden secuencial, y se ejecutan en el orden que van llegando, pero cumpliendo la anterior regla. Aunque es de fácil ejecución, tiene el inconveniente de que los procesos largos retrasan mucho a los cortos.</a:t>
            </a:r>
          </a:p>
        </p:txBody>
      </p:sp>
    </p:spTree>
    <p:extLst>
      <p:ext uri="{BB962C8B-B14F-4D97-AF65-F5344CB8AC3E}">
        <p14:creationId xmlns:p14="http://schemas.microsoft.com/office/powerpoint/2010/main" val="108733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28B08487-5FAE-46FD-A594-656C1C0C3ABB}"/>
              </a:ext>
            </a:extLst>
          </p:cNvPr>
          <p:cNvPicPr>
            <a:picLocks noGrp="1" noChangeAspect="1"/>
          </p:cNvPicPr>
          <p:nvPr>
            <p:ph idx="1"/>
          </p:nvPr>
        </p:nvPicPr>
        <p:blipFill>
          <a:blip r:embed="rId2"/>
          <a:stretch>
            <a:fillRect/>
          </a:stretch>
        </p:blipFill>
        <p:spPr>
          <a:xfrm>
            <a:off x="1279742" y="207729"/>
            <a:ext cx="9632515" cy="2334970"/>
          </a:xfrm>
          <a:prstGeom prst="rect">
            <a:avLst/>
          </a:prstGeom>
        </p:spPr>
      </p:pic>
      <p:graphicFrame>
        <p:nvGraphicFramePr>
          <p:cNvPr id="5" name="Tabla 4">
            <a:extLst>
              <a:ext uri="{FF2B5EF4-FFF2-40B4-BE49-F238E27FC236}">
                <a16:creationId xmlns:a16="http://schemas.microsoft.com/office/drawing/2014/main" id="{29C02BD0-6765-4EED-B60F-C2DDCDCDD56D}"/>
              </a:ext>
            </a:extLst>
          </p:cNvPr>
          <p:cNvGraphicFramePr>
            <a:graphicFrameLocks noGrp="1"/>
          </p:cNvGraphicFramePr>
          <p:nvPr>
            <p:extLst>
              <p:ext uri="{D42A27DB-BD31-4B8C-83A1-F6EECF244321}">
                <p14:modId xmlns:p14="http://schemas.microsoft.com/office/powerpoint/2010/main" val="700227795"/>
              </p:ext>
            </p:extLst>
          </p:nvPr>
        </p:nvGraphicFramePr>
        <p:xfrm>
          <a:off x="2626137" y="3438939"/>
          <a:ext cx="6939723" cy="1854200"/>
        </p:xfrm>
        <a:graphic>
          <a:graphicData uri="http://schemas.openxmlformats.org/drawingml/2006/table">
            <a:tbl>
              <a:tblPr firstRow="1" bandRow="1">
                <a:tableStyleId>{5C22544A-7EE6-4342-B048-85BDC9FD1C3A}</a:tableStyleId>
              </a:tblPr>
              <a:tblGrid>
                <a:gridCol w="419652">
                  <a:extLst>
                    <a:ext uri="{9D8B030D-6E8A-4147-A177-3AD203B41FA5}">
                      <a16:colId xmlns:a16="http://schemas.microsoft.com/office/drawing/2014/main" val="1753041696"/>
                    </a:ext>
                  </a:extLst>
                </a:gridCol>
                <a:gridCol w="393148">
                  <a:extLst>
                    <a:ext uri="{9D8B030D-6E8A-4147-A177-3AD203B41FA5}">
                      <a16:colId xmlns:a16="http://schemas.microsoft.com/office/drawing/2014/main" val="2374397494"/>
                    </a:ext>
                  </a:extLst>
                </a:gridCol>
                <a:gridCol w="406400">
                  <a:extLst>
                    <a:ext uri="{9D8B030D-6E8A-4147-A177-3AD203B41FA5}">
                      <a16:colId xmlns:a16="http://schemas.microsoft.com/office/drawing/2014/main" val="435376355"/>
                    </a:ext>
                  </a:extLst>
                </a:gridCol>
                <a:gridCol w="406400">
                  <a:extLst>
                    <a:ext uri="{9D8B030D-6E8A-4147-A177-3AD203B41FA5}">
                      <a16:colId xmlns:a16="http://schemas.microsoft.com/office/drawing/2014/main" val="4014169822"/>
                    </a:ext>
                  </a:extLst>
                </a:gridCol>
                <a:gridCol w="406400">
                  <a:extLst>
                    <a:ext uri="{9D8B030D-6E8A-4147-A177-3AD203B41FA5}">
                      <a16:colId xmlns:a16="http://schemas.microsoft.com/office/drawing/2014/main" val="1472556377"/>
                    </a:ext>
                  </a:extLst>
                </a:gridCol>
                <a:gridCol w="406400">
                  <a:extLst>
                    <a:ext uri="{9D8B030D-6E8A-4147-A177-3AD203B41FA5}">
                      <a16:colId xmlns:a16="http://schemas.microsoft.com/office/drawing/2014/main" val="1895336957"/>
                    </a:ext>
                  </a:extLst>
                </a:gridCol>
                <a:gridCol w="406400">
                  <a:extLst>
                    <a:ext uri="{9D8B030D-6E8A-4147-A177-3AD203B41FA5}">
                      <a16:colId xmlns:a16="http://schemas.microsoft.com/office/drawing/2014/main" val="1727572721"/>
                    </a:ext>
                  </a:extLst>
                </a:gridCol>
                <a:gridCol w="406400">
                  <a:extLst>
                    <a:ext uri="{9D8B030D-6E8A-4147-A177-3AD203B41FA5}">
                      <a16:colId xmlns:a16="http://schemas.microsoft.com/office/drawing/2014/main" val="2103595274"/>
                    </a:ext>
                  </a:extLst>
                </a:gridCol>
                <a:gridCol w="406400">
                  <a:extLst>
                    <a:ext uri="{9D8B030D-6E8A-4147-A177-3AD203B41FA5}">
                      <a16:colId xmlns:a16="http://schemas.microsoft.com/office/drawing/2014/main" val="3231975499"/>
                    </a:ext>
                  </a:extLst>
                </a:gridCol>
                <a:gridCol w="406400">
                  <a:extLst>
                    <a:ext uri="{9D8B030D-6E8A-4147-A177-3AD203B41FA5}">
                      <a16:colId xmlns:a16="http://schemas.microsoft.com/office/drawing/2014/main" val="624079514"/>
                    </a:ext>
                  </a:extLst>
                </a:gridCol>
                <a:gridCol w="516835">
                  <a:extLst>
                    <a:ext uri="{9D8B030D-6E8A-4147-A177-3AD203B41FA5}">
                      <a16:colId xmlns:a16="http://schemas.microsoft.com/office/drawing/2014/main" val="3825187414"/>
                    </a:ext>
                  </a:extLst>
                </a:gridCol>
                <a:gridCol w="463827">
                  <a:extLst>
                    <a:ext uri="{9D8B030D-6E8A-4147-A177-3AD203B41FA5}">
                      <a16:colId xmlns:a16="http://schemas.microsoft.com/office/drawing/2014/main" val="2571786300"/>
                    </a:ext>
                  </a:extLst>
                </a:gridCol>
                <a:gridCol w="507336">
                  <a:extLst>
                    <a:ext uri="{9D8B030D-6E8A-4147-A177-3AD203B41FA5}">
                      <a16:colId xmlns:a16="http://schemas.microsoft.com/office/drawing/2014/main" val="647195896"/>
                    </a:ext>
                  </a:extLst>
                </a:gridCol>
                <a:gridCol w="450574">
                  <a:extLst>
                    <a:ext uri="{9D8B030D-6E8A-4147-A177-3AD203B41FA5}">
                      <a16:colId xmlns:a16="http://schemas.microsoft.com/office/drawing/2014/main" val="263239203"/>
                    </a:ext>
                  </a:extLst>
                </a:gridCol>
                <a:gridCol w="446820">
                  <a:extLst>
                    <a:ext uri="{9D8B030D-6E8A-4147-A177-3AD203B41FA5}">
                      <a16:colId xmlns:a16="http://schemas.microsoft.com/office/drawing/2014/main" val="1921990601"/>
                    </a:ext>
                  </a:extLst>
                </a:gridCol>
                <a:gridCol w="490331">
                  <a:extLst>
                    <a:ext uri="{9D8B030D-6E8A-4147-A177-3AD203B41FA5}">
                      <a16:colId xmlns:a16="http://schemas.microsoft.com/office/drawing/2014/main" val="1642974764"/>
                    </a:ext>
                  </a:extLst>
                </a:gridCol>
              </a:tblGrid>
              <a:tr h="370840">
                <a:tc>
                  <a:txBody>
                    <a:bodyPr/>
                    <a:lstStyle/>
                    <a:p>
                      <a:endParaRPr lang="es-ES" dirty="0"/>
                    </a:p>
                  </a:txBody>
                  <a:tcPr/>
                </a:tc>
                <a:tc>
                  <a:txBody>
                    <a:bodyPr/>
                    <a:lstStyle/>
                    <a:p>
                      <a:r>
                        <a:rPr lang="es-ES" dirty="0"/>
                        <a:t>1</a:t>
                      </a:r>
                    </a:p>
                  </a:txBody>
                  <a:tcPr/>
                </a:tc>
                <a:tc>
                  <a:txBody>
                    <a:bodyPr/>
                    <a:lstStyle/>
                    <a:p>
                      <a:r>
                        <a:rPr lang="es-ES" dirty="0"/>
                        <a:t>2</a:t>
                      </a:r>
                    </a:p>
                  </a:txBody>
                  <a:tcPr/>
                </a:tc>
                <a:tc>
                  <a:txBody>
                    <a:bodyPr/>
                    <a:lstStyle/>
                    <a:p>
                      <a:r>
                        <a:rPr lang="es-ES" dirty="0"/>
                        <a:t>3</a:t>
                      </a:r>
                    </a:p>
                  </a:txBody>
                  <a:tcPr/>
                </a:tc>
                <a:tc>
                  <a:txBody>
                    <a:bodyPr/>
                    <a:lstStyle/>
                    <a:p>
                      <a:r>
                        <a:rPr lang="es-ES" dirty="0"/>
                        <a:t>4</a:t>
                      </a:r>
                    </a:p>
                  </a:txBody>
                  <a:tcPr/>
                </a:tc>
                <a:tc>
                  <a:txBody>
                    <a:bodyPr/>
                    <a:lstStyle/>
                    <a:p>
                      <a:r>
                        <a:rPr lang="es-ES" dirty="0"/>
                        <a:t>5</a:t>
                      </a:r>
                    </a:p>
                  </a:txBody>
                  <a:tcPr/>
                </a:tc>
                <a:tc>
                  <a:txBody>
                    <a:bodyPr/>
                    <a:lstStyle/>
                    <a:p>
                      <a:r>
                        <a:rPr lang="es-ES" dirty="0"/>
                        <a:t>6</a:t>
                      </a:r>
                    </a:p>
                  </a:txBody>
                  <a:tcPr/>
                </a:tc>
                <a:tc>
                  <a:txBody>
                    <a:bodyPr/>
                    <a:lstStyle/>
                    <a:p>
                      <a:r>
                        <a:rPr lang="es-ES" dirty="0"/>
                        <a:t>7</a:t>
                      </a:r>
                    </a:p>
                  </a:txBody>
                  <a:tcPr/>
                </a:tc>
                <a:tc>
                  <a:txBody>
                    <a:bodyPr/>
                    <a:lstStyle/>
                    <a:p>
                      <a:r>
                        <a:rPr lang="es-ES" dirty="0"/>
                        <a:t>8</a:t>
                      </a:r>
                    </a:p>
                  </a:txBody>
                  <a:tcPr/>
                </a:tc>
                <a:tc>
                  <a:txBody>
                    <a:bodyPr/>
                    <a:lstStyle/>
                    <a:p>
                      <a:r>
                        <a:rPr lang="es-ES" dirty="0"/>
                        <a:t>9</a:t>
                      </a:r>
                    </a:p>
                  </a:txBody>
                  <a:tcPr/>
                </a:tc>
                <a:tc>
                  <a:txBody>
                    <a:bodyPr/>
                    <a:lstStyle/>
                    <a:p>
                      <a:r>
                        <a:rPr lang="es-ES" dirty="0"/>
                        <a:t>10</a:t>
                      </a:r>
                    </a:p>
                  </a:txBody>
                  <a:tcPr/>
                </a:tc>
                <a:tc>
                  <a:txBody>
                    <a:bodyPr/>
                    <a:lstStyle/>
                    <a:p>
                      <a:r>
                        <a:rPr lang="es-ES" dirty="0"/>
                        <a:t>11</a:t>
                      </a:r>
                    </a:p>
                  </a:txBody>
                  <a:tcPr/>
                </a:tc>
                <a:tc>
                  <a:txBody>
                    <a:bodyPr/>
                    <a:lstStyle/>
                    <a:p>
                      <a:r>
                        <a:rPr lang="es-ES" dirty="0"/>
                        <a:t>12</a:t>
                      </a:r>
                    </a:p>
                  </a:txBody>
                  <a:tcPr/>
                </a:tc>
                <a:tc>
                  <a:txBody>
                    <a:bodyPr/>
                    <a:lstStyle/>
                    <a:p>
                      <a:r>
                        <a:rPr lang="es-ES" dirty="0"/>
                        <a:t>13</a:t>
                      </a:r>
                    </a:p>
                  </a:txBody>
                  <a:tcPr/>
                </a:tc>
                <a:tc>
                  <a:txBody>
                    <a:bodyPr/>
                    <a:lstStyle/>
                    <a:p>
                      <a:r>
                        <a:rPr lang="es-ES" dirty="0"/>
                        <a:t>14</a:t>
                      </a:r>
                    </a:p>
                  </a:txBody>
                  <a:tcPr/>
                </a:tc>
                <a:tc>
                  <a:txBody>
                    <a:bodyPr/>
                    <a:lstStyle/>
                    <a:p>
                      <a:r>
                        <a:rPr lang="es-ES" dirty="0"/>
                        <a:t>15</a:t>
                      </a:r>
                    </a:p>
                  </a:txBody>
                  <a:tcPr/>
                </a:tc>
                <a:extLst>
                  <a:ext uri="{0D108BD9-81ED-4DB2-BD59-A6C34878D82A}">
                    <a16:rowId xmlns:a16="http://schemas.microsoft.com/office/drawing/2014/main" val="2498317050"/>
                  </a:ext>
                </a:extLst>
              </a:tr>
              <a:tr h="370840">
                <a:tc>
                  <a:txBody>
                    <a:bodyPr/>
                    <a:lstStyle/>
                    <a:p>
                      <a:r>
                        <a:rPr lang="es-ES" dirty="0"/>
                        <a:t>A</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2807434351"/>
                  </a:ext>
                </a:extLst>
              </a:tr>
              <a:tr h="370840">
                <a:tc>
                  <a:txBody>
                    <a:bodyPr/>
                    <a:lstStyle/>
                    <a:p>
                      <a:r>
                        <a:rPr lang="es-ES" dirty="0"/>
                        <a:t>B</a:t>
                      </a:r>
                    </a:p>
                  </a:txBody>
                  <a:tcPr/>
                </a:tc>
                <a:tc>
                  <a:txBody>
                    <a:bodyPr/>
                    <a:lstStyle/>
                    <a:p>
                      <a:endParaRPr lang="es-ES"/>
                    </a:p>
                  </a:txBody>
                  <a:tcPr/>
                </a:tc>
                <a:tc>
                  <a:txBody>
                    <a:bodyPr/>
                    <a:lstStyle/>
                    <a:p>
                      <a:endParaRPr lang="es-ES"/>
                    </a:p>
                  </a:txBody>
                  <a:tcPr/>
                </a:tc>
                <a:tc>
                  <a:txBody>
                    <a:bodyPr/>
                    <a:lstStyle/>
                    <a:p>
                      <a:r>
                        <a:rPr lang="es-ES" dirty="0"/>
                        <a:t>E</a:t>
                      </a:r>
                    </a:p>
                  </a:txBody>
                  <a:tcPr/>
                </a:tc>
                <a:tc>
                  <a:txBody>
                    <a:bodyPr/>
                    <a:lstStyle/>
                    <a:p>
                      <a:r>
                        <a:rPr lang="es-ES" dirty="0"/>
                        <a:t>E</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1696981890"/>
                  </a:ext>
                </a:extLst>
              </a:tr>
              <a:tr h="370840">
                <a:tc>
                  <a:txBody>
                    <a:bodyPr/>
                    <a:lstStyle/>
                    <a:p>
                      <a:r>
                        <a:rPr lang="es-ES" dirty="0"/>
                        <a:t>C</a:t>
                      </a:r>
                    </a:p>
                  </a:txBody>
                  <a:tcPr/>
                </a:tc>
                <a:tc>
                  <a:txBody>
                    <a:bodyPr/>
                    <a:lstStyle/>
                    <a:p>
                      <a:endParaRPr lang="es-ES" dirty="0"/>
                    </a:p>
                  </a:txBody>
                  <a:tcPr/>
                </a:tc>
                <a:tc>
                  <a:txBody>
                    <a:bodyPr/>
                    <a:lstStyle/>
                    <a:p>
                      <a:endParaRPr lang="es-ES"/>
                    </a:p>
                  </a:txBody>
                  <a:tcPr/>
                </a:tc>
                <a:tc>
                  <a:txBody>
                    <a:bodyPr/>
                    <a:lstStyle/>
                    <a:p>
                      <a:endParaRPr lang="es-ES" dirty="0"/>
                    </a:p>
                  </a:txBody>
                  <a:tcPr/>
                </a:tc>
                <a:tc>
                  <a:txBody>
                    <a:bodyPr/>
                    <a:lstStyle/>
                    <a:p>
                      <a:endParaRPr lang="es-ES"/>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X</a:t>
                      </a:r>
                    </a:p>
                  </a:txBody>
                  <a:tcPr/>
                </a:tc>
                <a:tc>
                  <a:txBody>
                    <a:bodyPr/>
                    <a:lstStyle/>
                    <a:p>
                      <a:r>
                        <a:rPr lang="es-ES" dirty="0"/>
                        <a:t>X</a:t>
                      </a:r>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836344861"/>
                  </a:ext>
                </a:extLst>
              </a:tr>
              <a:tr h="370840">
                <a:tc>
                  <a:txBody>
                    <a:bodyPr/>
                    <a:lstStyle/>
                    <a:p>
                      <a:r>
                        <a:rPr lang="es-ES" dirty="0"/>
                        <a:t>D</a:t>
                      </a:r>
                    </a:p>
                  </a:txBody>
                  <a:tcPr/>
                </a:tc>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X</a:t>
                      </a:r>
                    </a:p>
                  </a:txBody>
                  <a:tcPr/>
                </a:tc>
                <a:tc>
                  <a:txBody>
                    <a:bodyPr/>
                    <a:lstStyle/>
                    <a:p>
                      <a:r>
                        <a:rPr lang="es-ES" dirty="0"/>
                        <a:t>X</a:t>
                      </a:r>
                    </a:p>
                  </a:txBody>
                  <a:tcPr/>
                </a:tc>
                <a:tc>
                  <a:txBody>
                    <a:bodyPr/>
                    <a:lstStyle/>
                    <a:p>
                      <a:r>
                        <a:rPr lang="es-ES"/>
                        <a:t>X</a:t>
                      </a:r>
                    </a:p>
                  </a:txBody>
                  <a:tcPr/>
                </a:tc>
                <a:tc>
                  <a:txBody>
                    <a:bodyPr/>
                    <a:lstStyle/>
                    <a:p>
                      <a:endParaRPr lang="es-ES" dirty="0"/>
                    </a:p>
                  </a:txBody>
                  <a:tcPr/>
                </a:tc>
                <a:extLst>
                  <a:ext uri="{0D108BD9-81ED-4DB2-BD59-A6C34878D82A}">
                    <a16:rowId xmlns:a16="http://schemas.microsoft.com/office/drawing/2014/main" val="3049158743"/>
                  </a:ext>
                </a:extLst>
              </a:tr>
            </a:tbl>
          </a:graphicData>
        </a:graphic>
      </p:graphicFrame>
    </p:spTree>
    <p:extLst>
      <p:ext uri="{BB962C8B-B14F-4D97-AF65-F5344CB8AC3E}">
        <p14:creationId xmlns:p14="http://schemas.microsoft.com/office/powerpoint/2010/main" val="1936844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5B3E33B-A6B2-4038-9523-AE1F983E00D6}"/>
              </a:ext>
            </a:extLst>
          </p:cNvPr>
          <p:cNvSpPr>
            <a:spLocks noGrp="1"/>
          </p:cNvSpPr>
          <p:nvPr>
            <p:ph idx="1"/>
          </p:nvPr>
        </p:nvSpPr>
        <p:spPr>
          <a:xfrm>
            <a:off x="1066800" y="822695"/>
            <a:ext cx="10058400" cy="4050792"/>
          </a:xfrm>
        </p:spPr>
        <p:txBody>
          <a:bodyPr/>
          <a:lstStyle/>
          <a:p>
            <a:r>
              <a:rPr lang="es-ES" dirty="0"/>
              <a:t>En el anterior caso, el proceso que llega es el A, por ello se ejecuta hasta que termina. Mientras A se esta ejecutando, llega el proceso B, que no puede ejecutarse hasta que A termine, por ello se mantiene en espera dos unidades. Cuando A termina empieza a ejecutarse hasta terminar. Al igual pasa con C y mas tarde con D; llegan cuando se esta ejecutando el anterior y se mantienen en espera hasta que su anterior termine y cuando empieza se desarrolla hasta que termina.</a:t>
            </a:r>
          </a:p>
        </p:txBody>
      </p:sp>
    </p:spTree>
    <p:extLst>
      <p:ext uri="{BB962C8B-B14F-4D97-AF65-F5344CB8AC3E}">
        <p14:creationId xmlns:p14="http://schemas.microsoft.com/office/powerpoint/2010/main" val="22652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696510-03F4-4857-A4A9-9AB363440A2F}"/>
              </a:ext>
            </a:extLst>
          </p:cNvPr>
          <p:cNvSpPr>
            <a:spLocks noGrp="1"/>
          </p:cNvSpPr>
          <p:nvPr>
            <p:ph type="title"/>
          </p:nvPr>
        </p:nvSpPr>
        <p:spPr/>
        <p:txBody>
          <a:bodyPr/>
          <a:lstStyle/>
          <a:p>
            <a:r>
              <a:rPr lang="es-ES" dirty="0"/>
              <a:t>SJF</a:t>
            </a:r>
            <a:r>
              <a:rPr lang="es-ES" dirty="0">
                <a:sym typeface="Wingdings" panose="05000000000000000000" pitchFamily="2" charset="2"/>
              </a:rPr>
              <a:t>Shortest Job First</a:t>
            </a:r>
            <a:endParaRPr lang="es-ES" dirty="0"/>
          </a:p>
        </p:txBody>
      </p:sp>
      <p:sp>
        <p:nvSpPr>
          <p:cNvPr id="3" name="Marcador de contenido 2">
            <a:extLst>
              <a:ext uri="{FF2B5EF4-FFF2-40B4-BE49-F238E27FC236}">
                <a16:creationId xmlns:a16="http://schemas.microsoft.com/office/drawing/2014/main" id="{D7AC85F5-8AAA-435C-9677-183AACE17A57}"/>
              </a:ext>
            </a:extLst>
          </p:cNvPr>
          <p:cNvSpPr>
            <a:spLocks noGrp="1"/>
          </p:cNvSpPr>
          <p:nvPr>
            <p:ph idx="1"/>
          </p:nvPr>
        </p:nvSpPr>
        <p:spPr/>
        <p:txBody>
          <a:bodyPr/>
          <a:lstStyle/>
          <a:p>
            <a:r>
              <a:rPr lang="es-ES" dirty="0"/>
              <a:t> Este proceso se desarrolla de la siguiente manera: el primero de todos los procesos que llega se empieza a desarrollar, pero si mientras este primero se esta desarrollando llegan dos con distinta duración, se empieza a ejecutar el mas corto. Si en cambio, llegan dos de la misma duración de ejecución, se ejecuta primero el que ha llegado antes. Este proceso beneficia a los procesos cuyos tiempos de ejecución son menores.</a:t>
            </a:r>
          </a:p>
        </p:txBody>
      </p:sp>
    </p:spTree>
    <p:extLst>
      <p:ext uri="{BB962C8B-B14F-4D97-AF65-F5344CB8AC3E}">
        <p14:creationId xmlns:p14="http://schemas.microsoft.com/office/powerpoint/2010/main" val="1663764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FA6EC75B-08F8-4069-A420-E86059331C34}"/>
              </a:ext>
            </a:extLst>
          </p:cNvPr>
          <p:cNvGraphicFramePr>
            <a:graphicFrameLocks noGrp="1"/>
          </p:cNvGraphicFramePr>
          <p:nvPr>
            <p:extLst>
              <p:ext uri="{D42A27DB-BD31-4B8C-83A1-F6EECF244321}">
                <p14:modId xmlns:p14="http://schemas.microsoft.com/office/powerpoint/2010/main" val="3917918337"/>
              </p:ext>
            </p:extLst>
          </p:nvPr>
        </p:nvGraphicFramePr>
        <p:xfrm>
          <a:off x="2032000" y="719666"/>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57054106"/>
                    </a:ext>
                  </a:extLst>
                </a:gridCol>
                <a:gridCol w="2709333">
                  <a:extLst>
                    <a:ext uri="{9D8B030D-6E8A-4147-A177-3AD203B41FA5}">
                      <a16:colId xmlns:a16="http://schemas.microsoft.com/office/drawing/2014/main" val="3974668050"/>
                    </a:ext>
                  </a:extLst>
                </a:gridCol>
                <a:gridCol w="2709333">
                  <a:extLst>
                    <a:ext uri="{9D8B030D-6E8A-4147-A177-3AD203B41FA5}">
                      <a16:colId xmlns:a16="http://schemas.microsoft.com/office/drawing/2014/main" val="2222596991"/>
                    </a:ext>
                  </a:extLst>
                </a:gridCol>
              </a:tblGrid>
              <a:tr h="370840">
                <a:tc>
                  <a:txBody>
                    <a:bodyPr/>
                    <a:lstStyle/>
                    <a:p>
                      <a:pPr algn="ctr"/>
                      <a:r>
                        <a:rPr lang="es-ES" dirty="0"/>
                        <a:t>PROCESO</a:t>
                      </a:r>
                    </a:p>
                  </a:txBody>
                  <a:tcPr/>
                </a:tc>
                <a:tc>
                  <a:txBody>
                    <a:bodyPr/>
                    <a:lstStyle/>
                    <a:p>
                      <a:pPr algn="ctr"/>
                      <a:r>
                        <a:rPr lang="es-ES" dirty="0"/>
                        <a:t>T. EJECUCIÓN</a:t>
                      </a:r>
                    </a:p>
                  </a:txBody>
                  <a:tcPr/>
                </a:tc>
                <a:tc>
                  <a:txBody>
                    <a:bodyPr/>
                    <a:lstStyle/>
                    <a:p>
                      <a:pPr algn="ctr"/>
                      <a:r>
                        <a:rPr lang="es-ES" dirty="0"/>
                        <a:t>T.LLEGADA</a:t>
                      </a:r>
                    </a:p>
                  </a:txBody>
                  <a:tcPr/>
                </a:tc>
                <a:extLst>
                  <a:ext uri="{0D108BD9-81ED-4DB2-BD59-A6C34878D82A}">
                    <a16:rowId xmlns:a16="http://schemas.microsoft.com/office/drawing/2014/main" val="355937394"/>
                  </a:ext>
                </a:extLst>
              </a:tr>
              <a:tr h="370840">
                <a:tc>
                  <a:txBody>
                    <a:bodyPr/>
                    <a:lstStyle/>
                    <a:p>
                      <a:pPr algn="ctr"/>
                      <a:r>
                        <a:rPr lang="es-ES" dirty="0"/>
                        <a:t>A</a:t>
                      </a:r>
                    </a:p>
                  </a:txBody>
                  <a:tcPr/>
                </a:tc>
                <a:tc>
                  <a:txBody>
                    <a:bodyPr/>
                    <a:lstStyle/>
                    <a:p>
                      <a:pPr algn="ctr"/>
                      <a:r>
                        <a:rPr lang="es-ES" dirty="0"/>
                        <a:t>6</a:t>
                      </a:r>
                    </a:p>
                  </a:txBody>
                  <a:tcPr/>
                </a:tc>
                <a:tc>
                  <a:txBody>
                    <a:bodyPr/>
                    <a:lstStyle/>
                    <a:p>
                      <a:pPr algn="ctr"/>
                      <a:r>
                        <a:rPr lang="es-ES" dirty="0"/>
                        <a:t>2</a:t>
                      </a:r>
                    </a:p>
                  </a:txBody>
                  <a:tcPr/>
                </a:tc>
                <a:extLst>
                  <a:ext uri="{0D108BD9-81ED-4DB2-BD59-A6C34878D82A}">
                    <a16:rowId xmlns:a16="http://schemas.microsoft.com/office/drawing/2014/main" val="396947250"/>
                  </a:ext>
                </a:extLst>
              </a:tr>
              <a:tr h="370840">
                <a:tc>
                  <a:txBody>
                    <a:bodyPr/>
                    <a:lstStyle/>
                    <a:p>
                      <a:pPr algn="ctr"/>
                      <a:r>
                        <a:rPr lang="es-ES" dirty="0"/>
                        <a:t>B</a:t>
                      </a:r>
                    </a:p>
                  </a:txBody>
                  <a:tcPr/>
                </a:tc>
                <a:tc>
                  <a:txBody>
                    <a:bodyPr/>
                    <a:lstStyle/>
                    <a:p>
                      <a:pPr algn="ctr"/>
                      <a:r>
                        <a:rPr lang="es-ES" dirty="0"/>
                        <a:t>3</a:t>
                      </a:r>
                    </a:p>
                  </a:txBody>
                  <a:tcPr/>
                </a:tc>
                <a:tc>
                  <a:txBody>
                    <a:bodyPr/>
                    <a:lstStyle/>
                    <a:p>
                      <a:pPr algn="ctr"/>
                      <a:r>
                        <a:rPr lang="es-ES" dirty="0"/>
                        <a:t>4</a:t>
                      </a:r>
                    </a:p>
                  </a:txBody>
                  <a:tcPr/>
                </a:tc>
                <a:extLst>
                  <a:ext uri="{0D108BD9-81ED-4DB2-BD59-A6C34878D82A}">
                    <a16:rowId xmlns:a16="http://schemas.microsoft.com/office/drawing/2014/main" val="1233603941"/>
                  </a:ext>
                </a:extLst>
              </a:tr>
              <a:tr h="370840">
                <a:tc>
                  <a:txBody>
                    <a:bodyPr/>
                    <a:lstStyle/>
                    <a:p>
                      <a:pPr algn="ctr"/>
                      <a:r>
                        <a:rPr lang="es-ES" dirty="0"/>
                        <a:t>C</a:t>
                      </a:r>
                    </a:p>
                  </a:txBody>
                  <a:tcPr/>
                </a:tc>
                <a:tc>
                  <a:txBody>
                    <a:bodyPr/>
                    <a:lstStyle/>
                    <a:p>
                      <a:pPr algn="ctr"/>
                      <a:r>
                        <a:rPr lang="es-ES" dirty="0"/>
                        <a:t>2</a:t>
                      </a:r>
                    </a:p>
                  </a:txBody>
                  <a:tcPr/>
                </a:tc>
                <a:tc>
                  <a:txBody>
                    <a:bodyPr/>
                    <a:lstStyle/>
                    <a:p>
                      <a:pPr algn="ctr"/>
                      <a:r>
                        <a:rPr lang="es-ES" dirty="0"/>
                        <a:t>6</a:t>
                      </a:r>
                    </a:p>
                  </a:txBody>
                  <a:tcPr/>
                </a:tc>
                <a:extLst>
                  <a:ext uri="{0D108BD9-81ED-4DB2-BD59-A6C34878D82A}">
                    <a16:rowId xmlns:a16="http://schemas.microsoft.com/office/drawing/2014/main" val="1601199772"/>
                  </a:ext>
                </a:extLst>
              </a:tr>
              <a:tr h="370840">
                <a:tc>
                  <a:txBody>
                    <a:bodyPr/>
                    <a:lstStyle/>
                    <a:p>
                      <a:pPr algn="ctr"/>
                      <a:r>
                        <a:rPr lang="es-ES" dirty="0"/>
                        <a:t>D</a:t>
                      </a:r>
                    </a:p>
                  </a:txBody>
                  <a:tcPr/>
                </a:tc>
                <a:tc>
                  <a:txBody>
                    <a:bodyPr/>
                    <a:lstStyle/>
                    <a:p>
                      <a:pPr algn="ctr"/>
                      <a:r>
                        <a:rPr lang="es-ES" dirty="0"/>
                        <a:t>8</a:t>
                      </a:r>
                    </a:p>
                  </a:txBody>
                  <a:tcPr/>
                </a:tc>
                <a:tc>
                  <a:txBody>
                    <a:bodyPr/>
                    <a:lstStyle/>
                    <a:p>
                      <a:pPr algn="ctr"/>
                      <a:r>
                        <a:rPr lang="es-ES" dirty="0"/>
                        <a:t>8</a:t>
                      </a:r>
                    </a:p>
                  </a:txBody>
                  <a:tcPr/>
                </a:tc>
                <a:extLst>
                  <a:ext uri="{0D108BD9-81ED-4DB2-BD59-A6C34878D82A}">
                    <a16:rowId xmlns:a16="http://schemas.microsoft.com/office/drawing/2014/main" val="3778631337"/>
                  </a:ext>
                </a:extLst>
              </a:tr>
            </a:tbl>
          </a:graphicData>
        </a:graphic>
      </p:graphicFrame>
      <p:graphicFrame>
        <p:nvGraphicFramePr>
          <p:cNvPr id="5" name="Tabla 4">
            <a:extLst>
              <a:ext uri="{FF2B5EF4-FFF2-40B4-BE49-F238E27FC236}">
                <a16:creationId xmlns:a16="http://schemas.microsoft.com/office/drawing/2014/main" id="{20C2B896-79C0-4996-8798-F20D97B26767}"/>
              </a:ext>
            </a:extLst>
          </p:cNvPr>
          <p:cNvGraphicFramePr>
            <a:graphicFrameLocks noGrp="1"/>
          </p:cNvGraphicFramePr>
          <p:nvPr>
            <p:extLst>
              <p:ext uri="{D42A27DB-BD31-4B8C-83A1-F6EECF244321}">
                <p14:modId xmlns:p14="http://schemas.microsoft.com/office/powerpoint/2010/main" val="1177603323"/>
              </p:ext>
            </p:extLst>
          </p:nvPr>
        </p:nvGraphicFramePr>
        <p:xfrm>
          <a:off x="1400312" y="3129650"/>
          <a:ext cx="9391374" cy="1854200"/>
        </p:xfrm>
        <a:graphic>
          <a:graphicData uri="http://schemas.openxmlformats.org/drawingml/2006/table">
            <a:tbl>
              <a:tblPr firstRow="1" bandRow="1">
                <a:tableStyleId>{5C22544A-7EE6-4342-B048-85BDC9FD1C3A}</a:tableStyleId>
              </a:tblPr>
              <a:tblGrid>
                <a:gridCol w="395462">
                  <a:extLst>
                    <a:ext uri="{9D8B030D-6E8A-4147-A177-3AD203B41FA5}">
                      <a16:colId xmlns:a16="http://schemas.microsoft.com/office/drawing/2014/main" val="2332524478"/>
                    </a:ext>
                  </a:extLst>
                </a:gridCol>
                <a:gridCol w="395462">
                  <a:extLst>
                    <a:ext uri="{9D8B030D-6E8A-4147-A177-3AD203B41FA5}">
                      <a16:colId xmlns:a16="http://schemas.microsoft.com/office/drawing/2014/main" val="3585787240"/>
                    </a:ext>
                  </a:extLst>
                </a:gridCol>
                <a:gridCol w="395462">
                  <a:extLst>
                    <a:ext uri="{9D8B030D-6E8A-4147-A177-3AD203B41FA5}">
                      <a16:colId xmlns:a16="http://schemas.microsoft.com/office/drawing/2014/main" val="1970300978"/>
                    </a:ext>
                  </a:extLst>
                </a:gridCol>
                <a:gridCol w="395462">
                  <a:extLst>
                    <a:ext uri="{9D8B030D-6E8A-4147-A177-3AD203B41FA5}">
                      <a16:colId xmlns:a16="http://schemas.microsoft.com/office/drawing/2014/main" val="1764002762"/>
                    </a:ext>
                  </a:extLst>
                </a:gridCol>
                <a:gridCol w="395462">
                  <a:extLst>
                    <a:ext uri="{9D8B030D-6E8A-4147-A177-3AD203B41FA5}">
                      <a16:colId xmlns:a16="http://schemas.microsoft.com/office/drawing/2014/main" val="2465477259"/>
                    </a:ext>
                  </a:extLst>
                </a:gridCol>
                <a:gridCol w="395462">
                  <a:extLst>
                    <a:ext uri="{9D8B030D-6E8A-4147-A177-3AD203B41FA5}">
                      <a16:colId xmlns:a16="http://schemas.microsoft.com/office/drawing/2014/main" val="1510858437"/>
                    </a:ext>
                  </a:extLst>
                </a:gridCol>
                <a:gridCol w="395462">
                  <a:extLst>
                    <a:ext uri="{9D8B030D-6E8A-4147-A177-3AD203B41FA5}">
                      <a16:colId xmlns:a16="http://schemas.microsoft.com/office/drawing/2014/main" val="3119312682"/>
                    </a:ext>
                  </a:extLst>
                </a:gridCol>
                <a:gridCol w="395462">
                  <a:extLst>
                    <a:ext uri="{9D8B030D-6E8A-4147-A177-3AD203B41FA5}">
                      <a16:colId xmlns:a16="http://schemas.microsoft.com/office/drawing/2014/main" val="2813298300"/>
                    </a:ext>
                  </a:extLst>
                </a:gridCol>
                <a:gridCol w="395462">
                  <a:extLst>
                    <a:ext uri="{9D8B030D-6E8A-4147-A177-3AD203B41FA5}">
                      <a16:colId xmlns:a16="http://schemas.microsoft.com/office/drawing/2014/main" val="2488802237"/>
                    </a:ext>
                  </a:extLst>
                </a:gridCol>
                <a:gridCol w="395462">
                  <a:extLst>
                    <a:ext uri="{9D8B030D-6E8A-4147-A177-3AD203B41FA5}">
                      <a16:colId xmlns:a16="http://schemas.microsoft.com/office/drawing/2014/main" val="3848684647"/>
                    </a:ext>
                  </a:extLst>
                </a:gridCol>
                <a:gridCol w="480441">
                  <a:extLst>
                    <a:ext uri="{9D8B030D-6E8A-4147-A177-3AD203B41FA5}">
                      <a16:colId xmlns:a16="http://schemas.microsoft.com/office/drawing/2014/main" val="1303664163"/>
                    </a:ext>
                  </a:extLst>
                </a:gridCol>
                <a:gridCol w="493137">
                  <a:extLst>
                    <a:ext uri="{9D8B030D-6E8A-4147-A177-3AD203B41FA5}">
                      <a16:colId xmlns:a16="http://schemas.microsoft.com/office/drawing/2014/main" val="3072014818"/>
                    </a:ext>
                  </a:extLst>
                </a:gridCol>
                <a:gridCol w="461019">
                  <a:extLst>
                    <a:ext uri="{9D8B030D-6E8A-4147-A177-3AD203B41FA5}">
                      <a16:colId xmlns:a16="http://schemas.microsoft.com/office/drawing/2014/main" val="68078673"/>
                    </a:ext>
                  </a:extLst>
                </a:gridCol>
                <a:gridCol w="477078">
                  <a:extLst>
                    <a:ext uri="{9D8B030D-6E8A-4147-A177-3AD203B41FA5}">
                      <a16:colId xmlns:a16="http://schemas.microsoft.com/office/drawing/2014/main" val="2827559348"/>
                    </a:ext>
                  </a:extLst>
                </a:gridCol>
                <a:gridCol w="503583">
                  <a:extLst>
                    <a:ext uri="{9D8B030D-6E8A-4147-A177-3AD203B41FA5}">
                      <a16:colId xmlns:a16="http://schemas.microsoft.com/office/drawing/2014/main" val="304882226"/>
                    </a:ext>
                  </a:extLst>
                </a:gridCol>
                <a:gridCol w="514531">
                  <a:extLst>
                    <a:ext uri="{9D8B030D-6E8A-4147-A177-3AD203B41FA5}">
                      <a16:colId xmlns:a16="http://schemas.microsoft.com/office/drawing/2014/main" val="3694118355"/>
                    </a:ext>
                  </a:extLst>
                </a:gridCol>
                <a:gridCol w="466130">
                  <a:extLst>
                    <a:ext uri="{9D8B030D-6E8A-4147-A177-3AD203B41FA5}">
                      <a16:colId xmlns:a16="http://schemas.microsoft.com/office/drawing/2014/main" val="4186572076"/>
                    </a:ext>
                  </a:extLst>
                </a:gridCol>
                <a:gridCol w="516835">
                  <a:extLst>
                    <a:ext uri="{9D8B030D-6E8A-4147-A177-3AD203B41FA5}">
                      <a16:colId xmlns:a16="http://schemas.microsoft.com/office/drawing/2014/main" val="602646798"/>
                    </a:ext>
                  </a:extLst>
                </a:gridCol>
                <a:gridCol w="490330">
                  <a:extLst>
                    <a:ext uri="{9D8B030D-6E8A-4147-A177-3AD203B41FA5}">
                      <a16:colId xmlns:a16="http://schemas.microsoft.com/office/drawing/2014/main" val="1813975867"/>
                    </a:ext>
                  </a:extLst>
                </a:gridCol>
                <a:gridCol w="490331">
                  <a:extLst>
                    <a:ext uri="{9D8B030D-6E8A-4147-A177-3AD203B41FA5}">
                      <a16:colId xmlns:a16="http://schemas.microsoft.com/office/drawing/2014/main" val="1165835765"/>
                    </a:ext>
                  </a:extLst>
                </a:gridCol>
                <a:gridCol w="543339">
                  <a:extLst>
                    <a:ext uri="{9D8B030D-6E8A-4147-A177-3AD203B41FA5}">
                      <a16:colId xmlns:a16="http://schemas.microsoft.com/office/drawing/2014/main" val="2227285269"/>
                    </a:ext>
                  </a:extLst>
                </a:gridCol>
              </a:tblGrid>
              <a:tr h="370840">
                <a:tc>
                  <a:txBody>
                    <a:bodyPr/>
                    <a:lstStyle/>
                    <a:p>
                      <a:r>
                        <a:rPr lang="es-ES" dirty="0"/>
                        <a:t>P</a:t>
                      </a:r>
                    </a:p>
                  </a:txBody>
                  <a:tcPr/>
                </a:tc>
                <a:tc>
                  <a:txBody>
                    <a:bodyPr/>
                    <a:lstStyle/>
                    <a:p>
                      <a:r>
                        <a:rPr lang="es-ES" dirty="0"/>
                        <a:t>1</a:t>
                      </a:r>
                    </a:p>
                  </a:txBody>
                  <a:tcPr/>
                </a:tc>
                <a:tc>
                  <a:txBody>
                    <a:bodyPr/>
                    <a:lstStyle/>
                    <a:p>
                      <a:r>
                        <a:rPr lang="es-ES" dirty="0"/>
                        <a:t>2</a:t>
                      </a:r>
                    </a:p>
                  </a:txBody>
                  <a:tcPr/>
                </a:tc>
                <a:tc>
                  <a:txBody>
                    <a:bodyPr/>
                    <a:lstStyle/>
                    <a:p>
                      <a:r>
                        <a:rPr lang="es-ES" dirty="0"/>
                        <a:t>3</a:t>
                      </a:r>
                    </a:p>
                  </a:txBody>
                  <a:tcPr/>
                </a:tc>
                <a:tc>
                  <a:txBody>
                    <a:bodyPr/>
                    <a:lstStyle/>
                    <a:p>
                      <a:r>
                        <a:rPr lang="es-ES" dirty="0"/>
                        <a:t>4</a:t>
                      </a:r>
                    </a:p>
                  </a:txBody>
                  <a:tcPr/>
                </a:tc>
                <a:tc>
                  <a:txBody>
                    <a:bodyPr/>
                    <a:lstStyle/>
                    <a:p>
                      <a:r>
                        <a:rPr lang="es-ES" dirty="0"/>
                        <a:t>5</a:t>
                      </a:r>
                    </a:p>
                  </a:txBody>
                  <a:tcPr/>
                </a:tc>
                <a:tc>
                  <a:txBody>
                    <a:bodyPr/>
                    <a:lstStyle/>
                    <a:p>
                      <a:r>
                        <a:rPr lang="es-ES" dirty="0"/>
                        <a:t>6</a:t>
                      </a:r>
                    </a:p>
                  </a:txBody>
                  <a:tcPr/>
                </a:tc>
                <a:tc>
                  <a:txBody>
                    <a:bodyPr/>
                    <a:lstStyle/>
                    <a:p>
                      <a:r>
                        <a:rPr lang="es-ES" dirty="0"/>
                        <a:t>7</a:t>
                      </a:r>
                    </a:p>
                  </a:txBody>
                  <a:tcPr/>
                </a:tc>
                <a:tc>
                  <a:txBody>
                    <a:bodyPr/>
                    <a:lstStyle/>
                    <a:p>
                      <a:r>
                        <a:rPr lang="es-ES" dirty="0"/>
                        <a:t>8</a:t>
                      </a:r>
                    </a:p>
                  </a:txBody>
                  <a:tcPr/>
                </a:tc>
                <a:tc>
                  <a:txBody>
                    <a:bodyPr/>
                    <a:lstStyle/>
                    <a:p>
                      <a:r>
                        <a:rPr lang="es-ES" dirty="0"/>
                        <a:t>9</a:t>
                      </a:r>
                    </a:p>
                  </a:txBody>
                  <a:tcPr/>
                </a:tc>
                <a:tc>
                  <a:txBody>
                    <a:bodyPr/>
                    <a:lstStyle/>
                    <a:p>
                      <a:r>
                        <a:rPr lang="es-ES" dirty="0"/>
                        <a:t>10</a:t>
                      </a:r>
                    </a:p>
                  </a:txBody>
                  <a:tcPr/>
                </a:tc>
                <a:tc>
                  <a:txBody>
                    <a:bodyPr/>
                    <a:lstStyle/>
                    <a:p>
                      <a:r>
                        <a:rPr lang="es-ES" dirty="0"/>
                        <a:t>11</a:t>
                      </a:r>
                    </a:p>
                  </a:txBody>
                  <a:tcPr/>
                </a:tc>
                <a:tc>
                  <a:txBody>
                    <a:bodyPr/>
                    <a:lstStyle/>
                    <a:p>
                      <a:r>
                        <a:rPr lang="es-ES" dirty="0"/>
                        <a:t>12</a:t>
                      </a:r>
                    </a:p>
                  </a:txBody>
                  <a:tcPr/>
                </a:tc>
                <a:tc>
                  <a:txBody>
                    <a:bodyPr/>
                    <a:lstStyle/>
                    <a:p>
                      <a:r>
                        <a:rPr lang="es-ES" dirty="0"/>
                        <a:t>13</a:t>
                      </a:r>
                    </a:p>
                  </a:txBody>
                  <a:tcPr/>
                </a:tc>
                <a:tc>
                  <a:txBody>
                    <a:bodyPr/>
                    <a:lstStyle/>
                    <a:p>
                      <a:r>
                        <a:rPr lang="es-ES" dirty="0"/>
                        <a:t>14</a:t>
                      </a:r>
                    </a:p>
                  </a:txBody>
                  <a:tcPr/>
                </a:tc>
                <a:tc>
                  <a:txBody>
                    <a:bodyPr/>
                    <a:lstStyle/>
                    <a:p>
                      <a:r>
                        <a:rPr lang="es-ES" dirty="0"/>
                        <a:t>15</a:t>
                      </a:r>
                    </a:p>
                  </a:txBody>
                  <a:tcPr/>
                </a:tc>
                <a:tc>
                  <a:txBody>
                    <a:bodyPr/>
                    <a:lstStyle/>
                    <a:p>
                      <a:r>
                        <a:rPr lang="es-ES" dirty="0"/>
                        <a:t>16</a:t>
                      </a:r>
                    </a:p>
                  </a:txBody>
                  <a:tcPr/>
                </a:tc>
                <a:tc>
                  <a:txBody>
                    <a:bodyPr/>
                    <a:lstStyle/>
                    <a:p>
                      <a:r>
                        <a:rPr lang="es-ES" dirty="0"/>
                        <a:t>17</a:t>
                      </a:r>
                    </a:p>
                  </a:txBody>
                  <a:tcPr/>
                </a:tc>
                <a:tc>
                  <a:txBody>
                    <a:bodyPr/>
                    <a:lstStyle/>
                    <a:p>
                      <a:r>
                        <a:rPr lang="es-ES" dirty="0"/>
                        <a:t>18</a:t>
                      </a:r>
                    </a:p>
                  </a:txBody>
                  <a:tcPr/>
                </a:tc>
                <a:tc>
                  <a:txBody>
                    <a:bodyPr/>
                    <a:lstStyle/>
                    <a:p>
                      <a:r>
                        <a:rPr lang="es-ES" dirty="0"/>
                        <a:t>19</a:t>
                      </a:r>
                    </a:p>
                  </a:txBody>
                  <a:tcPr/>
                </a:tc>
                <a:tc>
                  <a:txBody>
                    <a:bodyPr/>
                    <a:lstStyle/>
                    <a:p>
                      <a:r>
                        <a:rPr lang="es-ES" dirty="0"/>
                        <a:t>20</a:t>
                      </a:r>
                    </a:p>
                  </a:txBody>
                  <a:tcPr/>
                </a:tc>
                <a:extLst>
                  <a:ext uri="{0D108BD9-81ED-4DB2-BD59-A6C34878D82A}">
                    <a16:rowId xmlns:a16="http://schemas.microsoft.com/office/drawing/2014/main" val="1621206669"/>
                  </a:ext>
                </a:extLst>
              </a:tr>
              <a:tr h="370840">
                <a:tc>
                  <a:txBody>
                    <a:bodyPr/>
                    <a:lstStyle/>
                    <a:p>
                      <a:r>
                        <a:rPr lang="es-ES" dirty="0"/>
                        <a:t>A</a:t>
                      </a:r>
                    </a:p>
                  </a:txBody>
                  <a:tcPr/>
                </a:tc>
                <a:tc>
                  <a:txBody>
                    <a:bodyPr/>
                    <a:lstStyle/>
                    <a:p>
                      <a:endParaRPr lang="es-ES" dirty="0"/>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1571000684"/>
                  </a:ext>
                </a:extLst>
              </a:tr>
              <a:tr h="370840">
                <a:tc>
                  <a:txBody>
                    <a:bodyPr/>
                    <a:lstStyle/>
                    <a:p>
                      <a:r>
                        <a:rPr lang="es-ES" dirty="0"/>
                        <a:t>B</a:t>
                      </a:r>
                    </a:p>
                  </a:txBody>
                  <a:tcPr/>
                </a:tc>
                <a:tc>
                  <a:txBody>
                    <a:bodyPr/>
                    <a:lstStyle/>
                    <a:p>
                      <a:endParaRPr lang="es-ES"/>
                    </a:p>
                  </a:txBody>
                  <a:tcPr/>
                </a:tc>
                <a:tc>
                  <a:txBody>
                    <a:bodyPr/>
                    <a:lstStyle/>
                    <a:p>
                      <a:endParaRPr lang="es-ES"/>
                    </a:p>
                  </a:txBody>
                  <a:tcPr/>
                </a:tc>
                <a:tc>
                  <a:txBody>
                    <a:bodyPr/>
                    <a:lstStyle/>
                    <a:p>
                      <a:endParaRPr lang="es-ES" dirty="0"/>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162790971"/>
                  </a:ext>
                </a:extLst>
              </a:tr>
              <a:tr h="370840">
                <a:tc>
                  <a:txBody>
                    <a:bodyPr/>
                    <a:lstStyle/>
                    <a:p>
                      <a:r>
                        <a:rPr lang="es-ES" dirty="0"/>
                        <a:t>C</a:t>
                      </a:r>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r>
                        <a:rPr lang="es-ES" dirty="0"/>
                        <a:t>E</a:t>
                      </a:r>
                    </a:p>
                  </a:txBody>
                  <a:tcPr/>
                </a:tc>
                <a:tc>
                  <a:txBody>
                    <a:bodyPr/>
                    <a:lstStyle/>
                    <a:p>
                      <a:r>
                        <a:rPr lang="es-ES" dirty="0"/>
                        <a:t>E</a:t>
                      </a:r>
                    </a:p>
                  </a:txBody>
                  <a:tcPr/>
                </a:tc>
                <a:tc>
                  <a:txBody>
                    <a:bodyPr/>
                    <a:lstStyle/>
                    <a:p>
                      <a:r>
                        <a:rPr lang="es-ES" dirty="0"/>
                        <a:t>X</a:t>
                      </a:r>
                    </a:p>
                  </a:txBody>
                  <a:tcPr/>
                </a:tc>
                <a:tc>
                  <a:txBody>
                    <a:bodyPr/>
                    <a:lstStyle/>
                    <a:p>
                      <a:r>
                        <a:rPr lang="es-ES" dirty="0"/>
                        <a:t>X</a:t>
                      </a:r>
                    </a:p>
                  </a:txBody>
                  <a:tcPr/>
                </a:tc>
                <a:tc>
                  <a:txBody>
                    <a:bodyPr/>
                    <a:lstStyle/>
                    <a:p>
                      <a:endParaRPr lang="es-ES"/>
                    </a:p>
                  </a:txBody>
                  <a:tcPr/>
                </a:tc>
                <a:tc>
                  <a:txBody>
                    <a:bodyPr/>
                    <a:lstStyle/>
                    <a:p>
                      <a:endParaRPr lang="es-ES" dirty="0"/>
                    </a:p>
                  </a:txBody>
                  <a:tcPr/>
                </a:tc>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1643401912"/>
                  </a:ext>
                </a:extLst>
              </a:tr>
              <a:tr h="370840">
                <a:tc>
                  <a:txBody>
                    <a:bodyPr/>
                    <a:lstStyle/>
                    <a:p>
                      <a:r>
                        <a:rPr lang="es-ES" dirty="0"/>
                        <a:t>D</a:t>
                      </a:r>
                    </a:p>
                  </a:txBody>
                  <a:tcPr/>
                </a:tc>
                <a:tc>
                  <a:txBody>
                    <a:bodyPr/>
                    <a:lstStyle/>
                    <a:p>
                      <a:endParaRPr lang="es-ES"/>
                    </a:p>
                  </a:txBody>
                  <a:tcPr/>
                </a:tc>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extLst>
                  <a:ext uri="{0D108BD9-81ED-4DB2-BD59-A6C34878D82A}">
                    <a16:rowId xmlns:a16="http://schemas.microsoft.com/office/drawing/2014/main" val="2877265452"/>
                  </a:ext>
                </a:extLst>
              </a:tr>
            </a:tbl>
          </a:graphicData>
        </a:graphic>
      </p:graphicFrame>
    </p:spTree>
    <p:extLst>
      <p:ext uri="{BB962C8B-B14F-4D97-AF65-F5344CB8AC3E}">
        <p14:creationId xmlns:p14="http://schemas.microsoft.com/office/powerpoint/2010/main" val="312679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7ED3885-7EF4-47A7-92BA-D8D584797205}"/>
              </a:ext>
            </a:extLst>
          </p:cNvPr>
          <p:cNvSpPr>
            <a:spLocks noGrp="1"/>
          </p:cNvSpPr>
          <p:nvPr>
            <p:ph idx="1"/>
          </p:nvPr>
        </p:nvSpPr>
        <p:spPr>
          <a:xfrm>
            <a:off x="1066800" y="782939"/>
            <a:ext cx="10058400" cy="4050792"/>
          </a:xfrm>
        </p:spPr>
        <p:txBody>
          <a:bodyPr/>
          <a:lstStyle/>
          <a:p>
            <a:r>
              <a:rPr lang="es-ES" dirty="0"/>
              <a:t>En este caso, se ejecuta el primer proceso, pero mientras se está ejecutando llegan dos mas el B y el C, ambos están en espera, porque llegan mientras le primer proceso esta ejecutándose, y cuando este primero termina (A), empieza a ejecutarse C, que aunque ha llegado mas tarde que B, como su tiempo de ejecución es menor, se le da prioridad, y ya finalmente se ejecuta D que es el que mayor tiempo de ejecución tiene y es el que ha llegado mas tarde.</a:t>
            </a:r>
          </a:p>
        </p:txBody>
      </p:sp>
    </p:spTree>
    <p:extLst>
      <p:ext uri="{BB962C8B-B14F-4D97-AF65-F5344CB8AC3E}">
        <p14:creationId xmlns:p14="http://schemas.microsoft.com/office/powerpoint/2010/main" val="270958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A890B4-8955-48AB-A842-FF5308F0A496}"/>
              </a:ext>
            </a:extLst>
          </p:cNvPr>
          <p:cNvSpPr>
            <a:spLocks noGrp="1"/>
          </p:cNvSpPr>
          <p:nvPr>
            <p:ph type="title"/>
          </p:nvPr>
        </p:nvSpPr>
        <p:spPr/>
        <p:txBody>
          <a:bodyPr/>
          <a:lstStyle/>
          <a:p>
            <a:r>
              <a:rPr lang="es-ES" dirty="0"/>
              <a:t>SRTF</a:t>
            </a:r>
            <a:r>
              <a:rPr lang="es-ES" dirty="0">
                <a:sym typeface="Wingdings" panose="05000000000000000000" pitchFamily="2" charset="2"/>
              </a:rPr>
              <a:t>Short Remaining Time First</a:t>
            </a:r>
            <a:endParaRPr lang="es-ES" dirty="0"/>
          </a:p>
        </p:txBody>
      </p:sp>
      <p:sp>
        <p:nvSpPr>
          <p:cNvPr id="3" name="Marcador de contenido 2">
            <a:extLst>
              <a:ext uri="{FF2B5EF4-FFF2-40B4-BE49-F238E27FC236}">
                <a16:creationId xmlns:a16="http://schemas.microsoft.com/office/drawing/2014/main" id="{6EF882E6-05A2-45B3-AAB7-EF6DD70FBD61}"/>
              </a:ext>
            </a:extLst>
          </p:cNvPr>
          <p:cNvSpPr>
            <a:spLocks noGrp="1"/>
          </p:cNvSpPr>
          <p:nvPr>
            <p:ph idx="1"/>
          </p:nvPr>
        </p:nvSpPr>
        <p:spPr/>
        <p:txBody>
          <a:bodyPr/>
          <a:lstStyle/>
          <a:p>
            <a:r>
              <a:rPr lang="es-ES" dirty="0"/>
              <a:t>En este proceso se tiene en cuenta el tiempo de llagada de los procesos mas cortos, es decir, se ejecutan según su tiempo de ejecución pero sin tener en cuenta si han llegado antes o después. Si mientras se esta ejecutando un proceso llega otro cuyo tiempo de ejecución es menor que lo que le queda de ejecución al anterior proceso, este primero se para y empieza a ejecutarse el que ha llegado después con menor tiempo de ejecución. En cambio, si llega uno cuyo tiempo de ejecución es mayor, se mantiene en espera.</a:t>
            </a:r>
          </a:p>
        </p:txBody>
      </p:sp>
    </p:spTree>
    <p:extLst>
      <p:ext uri="{BB962C8B-B14F-4D97-AF65-F5344CB8AC3E}">
        <p14:creationId xmlns:p14="http://schemas.microsoft.com/office/powerpoint/2010/main" val="3679662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B4574620-0722-4FC1-8319-715B511F89BA}"/>
              </a:ext>
            </a:extLst>
          </p:cNvPr>
          <p:cNvGraphicFramePr>
            <a:graphicFrameLocks noGrp="1"/>
          </p:cNvGraphicFramePr>
          <p:nvPr>
            <p:extLst>
              <p:ext uri="{D42A27DB-BD31-4B8C-83A1-F6EECF244321}">
                <p14:modId xmlns:p14="http://schemas.microsoft.com/office/powerpoint/2010/main" val="2458415563"/>
              </p:ext>
            </p:extLst>
          </p:nvPr>
        </p:nvGraphicFramePr>
        <p:xfrm>
          <a:off x="2032000" y="401614"/>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09694611"/>
                    </a:ext>
                  </a:extLst>
                </a:gridCol>
                <a:gridCol w="2709333">
                  <a:extLst>
                    <a:ext uri="{9D8B030D-6E8A-4147-A177-3AD203B41FA5}">
                      <a16:colId xmlns:a16="http://schemas.microsoft.com/office/drawing/2014/main" val="129708225"/>
                    </a:ext>
                  </a:extLst>
                </a:gridCol>
                <a:gridCol w="2709333">
                  <a:extLst>
                    <a:ext uri="{9D8B030D-6E8A-4147-A177-3AD203B41FA5}">
                      <a16:colId xmlns:a16="http://schemas.microsoft.com/office/drawing/2014/main" val="1271568694"/>
                    </a:ext>
                  </a:extLst>
                </a:gridCol>
              </a:tblGrid>
              <a:tr h="370840">
                <a:tc>
                  <a:txBody>
                    <a:bodyPr/>
                    <a:lstStyle/>
                    <a:p>
                      <a:r>
                        <a:rPr lang="es-ES" dirty="0"/>
                        <a:t>PROCESO</a:t>
                      </a:r>
                    </a:p>
                  </a:txBody>
                  <a:tcPr/>
                </a:tc>
                <a:tc>
                  <a:txBody>
                    <a:bodyPr/>
                    <a:lstStyle/>
                    <a:p>
                      <a:r>
                        <a:rPr lang="es-ES" dirty="0"/>
                        <a:t>T. EJECUCION</a:t>
                      </a:r>
                    </a:p>
                  </a:txBody>
                  <a:tcPr/>
                </a:tc>
                <a:tc>
                  <a:txBody>
                    <a:bodyPr/>
                    <a:lstStyle/>
                    <a:p>
                      <a:r>
                        <a:rPr lang="es-ES" dirty="0"/>
                        <a:t>T. LLEGADA</a:t>
                      </a:r>
                    </a:p>
                  </a:txBody>
                  <a:tcPr/>
                </a:tc>
                <a:extLst>
                  <a:ext uri="{0D108BD9-81ED-4DB2-BD59-A6C34878D82A}">
                    <a16:rowId xmlns:a16="http://schemas.microsoft.com/office/drawing/2014/main" val="37545600"/>
                  </a:ext>
                </a:extLst>
              </a:tr>
              <a:tr h="370840">
                <a:tc>
                  <a:txBody>
                    <a:bodyPr/>
                    <a:lstStyle/>
                    <a:p>
                      <a:r>
                        <a:rPr lang="es-ES" dirty="0"/>
                        <a:t>A</a:t>
                      </a:r>
                    </a:p>
                  </a:txBody>
                  <a:tcPr/>
                </a:tc>
                <a:tc>
                  <a:txBody>
                    <a:bodyPr/>
                    <a:lstStyle/>
                    <a:p>
                      <a:r>
                        <a:rPr lang="es-ES" dirty="0"/>
                        <a:t>6</a:t>
                      </a:r>
                    </a:p>
                  </a:txBody>
                  <a:tcPr/>
                </a:tc>
                <a:tc>
                  <a:txBody>
                    <a:bodyPr/>
                    <a:lstStyle/>
                    <a:p>
                      <a:r>
                        <a:rPr lang="es-ES" dirty="0"/>
                        <a:t>2</a:t>
                      </a:r>
                    </a:p>
                  </a:txBody>
                  <a:tcPr/>
                </a:tc>
                <a:extLst>
                  <a:ext uri="{0D108BD9-81ED-4DB2-BD59-A6C34878D82A}">
                    <a16:rowId xmlns:a16="http://schemas.microsoft.com/office/drawing/2014/main" val="1286873358"/>
                  </a:ext>
                </a:extLst>
              </a:tr>
              <a:tr h="370840">
                <a:tc>
                  <a:txBody>
                    <a:bodyPr/>
                    <a:lstStyle/>
                    <a:p>
                      <a:r>
                        <a:rPr lang="es-ES" dirty="0"/>
                        <a:t>B</a:t>
                      </a:r>
                    </a:p>
                  </a:txBody>
                  <a:tcPr/>
                </a:tc>
                <a:tc>
                  <a:txBody>
                    <a:bodyPr/>
                    <a:lstStyle/>
                    <a:p>
                      <a:r>
                        <a:rPr lang="es-ES" dirty="0"/>
                        <a:t>3</a:t>
                      </a:r>
                    </a:p>
                  </a:txBody>
                  <a:tcPr/>
                </a:tc>
                <a:tc>
                  <a:txBody>
                    <a:bodyPr/>
                    <a:lstStyle/>
                    <a:p>
                      <a:r>
                        <a:rPr lang="es-ES" dirty="0"/>
                        <a:t>4</a:t>
                      </a:r>
                    </a:p>
                  </a:txBody>
                  <a:tcPr/>
                </a:tc>
                <a:extLst>
                  <a:ext uri="{0D108BD9-81ED-4DB2-BD59-A6C34878D82A}">
                    <a16:rowId xmlns:a16="http://schemas.microsoft.com/office/drawing/2014/main" val="2190044787"/>
                  </a:ext>
                </a:extLst>
              </a:tr>
              <a:tr h="370840">
                <a:tc>
                  <a:txBody>
                    <a:bodyPr/>
                    <a:lstStyle/>
                    <a:p>
                      <a:r>
                        <a:rPr lang="es-ES" dirty="0"/>
                        <a:t>C</a:t>
                      </a:r>
                    </a:p>
                  </a:txBody>
                  <a:tcPr/>
                </a:tc>
                <a:tc>
                  <a:txBody>
                    <a:bodyPr/>
                    <a:lstStyle/>
                    <a:p>
                      <a:r>
                        <a:rPr lang="es-ES" dirty="0"/>
                        <a:t>2</a:t>
                      </a:r>
                    </a:p>
                  </a:txBody>
                  <a:tcPr/>
                </a:tc>
                <a:tc>
                  <a:txBody>
                    <a:bodyPr/>
                    <a:lstStyle/>
                    <a:p>
                      <a:r>
                        <a:rPr lang="es-ES" dirty="0"/>
                        <a:t>6</a:t>
                      </a:r>
                    </a:p>
                  </a:txBody>
                  <a:tcPr/>
                </a:tc>
                <a:extLst>
                  <a:ext uri="{0D108BD9-81ED-4DB2-BD59-A6C34878D82A}">
                    <a16:rowId xmlns:a16="http://schemas.microsoft.com/office/drawing/2014/main" val="2079539213"/>
                  </a:ext>
                </a:extLst>
              </a:tr>
              <a:tr h="370840">
                <a:tc>
                  <a:txBody>
                    <a:bodyPr/>
                    <a:lstStyle/>
                    <a:p>
                      <a:r>
                        <a:rPr lang="es-ES" dirty="0"/>
                        <a:t>D</a:t>
                      </a:r>
                    </a:p>
                  </a:txBody>
                  <a:tcPr/>
                </a:tc>
                <a:tc>
                  <a:txBody>
                    <a:bodyPr/>
                    <a:lstStyle/>
                    <a:p>
                      <a:r>
                        <a:rPr lang="es-ES" dirty="0"/>
                        <a:t>8</a:t>
                      </a:r>
                    </a:p>
                  </a:txBody>
                  <a:tcPr/>
                </a:tc>
                <a:tc>
                  <a:txBody>
                    <a:bodyPr/>
                    <a:lstStyle/>
                    <a:p>
                      <a:r>
                        <a:rPr lang="es-ES" dirty="0"/>
                        <a:t>8</a:t>
                      </a:r>
                    </a:p>
                  </a:txBody>
                  <a:tcPr/>
                </a:tc>
                <a:extLst>
                  <a:ext uri="{0D108BD9-81ED-4DB2-BD59-A6C34878D82A}">
                    <a16:rowId xmlns:a16="http://schemas.microsoft.com/office/drawing/2014/main" val="3001904263"/>
                  </a:ext>
                </a:extLst>
              </a:tr>
              <a:tr h="370840">
                <a:tc>
                  <a:txBody>
                    <a:bodyPr/>
                    <a:lstStyle/>
                    <a:p>
                      <a:r>
                        <a:rPr lang="es-ES" dirty="0"/>
                        <a:t>E</a:t>
                      </a:r>
                    </a:p>
                  </a:txBody>
                  <a:tcPr/>
                </a:tc>
                <a:tc>
                  <a:txBody>
                    <a:bodyPr/>
                    <a:lstStyle/>
                    <a:p>
                      <a:r>
                        <a:rPr lang="es-ES" dirty="0"/>
                        <a:t>4</a:t>
                      </a:r>
                    </a:p>
                  </a:txBody>
                  <a:tcPr/>
                </a:tc>
                <a:tc>
                  <a:txBody>
                    <a:bodyPr/>
                    <a:lstStyle/>
                    <a:p>
                      <a:r>
                        <a:rPr lang="es-ES" dirty="0"/>
                        <a:t>10</a:t>
                      </a:r>
                    </a:p>
                  </a:txBody>
                  <a:tcPr/>
                </a:tc>
                <a:extLst>
                  <a:ext uri="{0D108BD9-81ED-4DB2-BD59-A6C34878D82A}">
                    <a16:rowId xmlns:a16="http://schemas.microsoft.com/office/drawing/2014/main" val="3944725639"/>
                  </a:ext>
                </a:extLst>
              </a:tr>
            </a:tbl>
          </a:graphicData>
        </a:graphic>
      </p:graphicFrame>
      <p:graphicFrame>
        <p:nvGraphicFramePr>
          <p:cNvPr id="5" name="Tabla 4">
            <a:extLst>
              <a:ext uri="{FF2B5EF4-FFF2-40B4-BE49-F238E27FC236}">
                <a16:creationId xmlns:a16="http://schemas.microsoft.com/office/drawing/2014/main" id="{8344C1DD-0528-457B-80BF-158F1CF36369}"/>
              </a:ext>
            </a:extLst>
          </p:cNvPr>
          <p:cNvGraphicFramePr>
            <a:graphicFrameLocks noGrp="1"/>
          </p:cNvGraphicFramePr>
          <p:nvPr>
            <p:extLst>
              <p:ext uri="{D42A27DB-BD31-4B8C-83A1-F6EECF244321}">
                <p14:modId xmlns:p14="http://schemas.microsoft.com/office/powerpoint/2010/main" val="181992523"/>
              </p:ext>
            </p:extLst>
          </p:nvPr>
        </p:nvGraphicFramePr>
        <p:xfrm>
          <a:off x="881268" y="2984207"/>
          <a:ext cx="10846902" cy="2225040"/>
        </p:xfrm>
        <a:graphic>
          <a:graphicData uri="http://schemas.openxmlformats.org/drawingml/2006/table">
            <a:tbl>
              <a:tblPr firstRow="1" bandRow="1">
                <a:tableStyleId>{5C22544A-7EE6-4342-B048-85BDC9FD1C3A}</a:tableStyleId>
              </a:tblPr>
              <a:tblGrid>
                <a:gridCol w="333089">
                  <a:extLst>
                    <a:ext uri="{9D8B030D-6E8A-4147-A177-3AD203B41FA5}">
                      <a16:colId xmlns:a16="http://schemas.microsoft.com/office/drawing/2014/main" val="1418000543"/>
                    </a:ext>
                  </a:extLst>
                </a:gridCol>
                <a:gridCol w="333089">
                  <a:extLst>
                    <a:ext uri="{9D8B030D-6E8A-4147-A177-3AD203B41FA5}">
                      <a16:colId xmlns:a16="http://schemas.microsoft.com/office/drawing/2014/main" val="1332968227"/>
                    </a:ext>
                  </a:extLst>
                </a:gridCol>
                <a:gridCol w="333089">
                  <a:extLst>
                    <a:ext uri="{9D8B030D-6E8A-4147-A177-3AD203B41FA5}">
                      <a16:colId xmlns:a16="http://schemas.microsoft.com/office/drawing/2014/main" val="3592043258"/>
                    </a:ext>
                  </a:extLst>
                </a:gridCol>
                <a:gridCol w="333089">
                  <a:extLst>
                    <a:ext uri="{9D8B030D-6E8A-4147-A177-3AD203B41FA5}">
                      <a16:colId xmlns:a16="http://schemas.microsoft.com/office/drawing/2014/main" val="3080695884"/>
                    </a:ext>
                  </a:extLst>
                </a:gridCol>
                <a:gridCol w="333089">
                  <a:extLst>
                    <a:ext uri="{9D8B030D-6E8A-4147-A177-3AD203B41FA5}">
                      <a16:colId xmlns:a16="http://schemas.microsoft.com/office/drawing/2014/main" val="3551024424"/>
                    </a:ext>
                  </a:extLst>
                </a:gridCol>
                <a:gridCol w="333089">
                  <a:extLst>
                    <a:ext uri="{9D8B030D-6E8A-4147-A177-3AD203B41FA5}">
                      <a16:colId xmlns:a16="http://schemas.microsoft.com/office/drawing/2014/main" val="1104630561"/>
                    </a:ext>
                  </a:extLst>
                </a:gridCol>
                <a:gridCol w="333089">
                  <a:extLst>
                    <a:ext uri="{9D8B030D-6E8A-4147-A177-3AD203B41FA5}">
                      <a16:colId xmlns:a16="http://schemas.microsoft.com/office/drawing/2014/main" val="3991369042"/>
                    </a:ext>
                  </a:extLst>
                </a:gridCol>
                <a:gridCol w="333089">
                  <a:extLst>
                    <a:ext uri="{9D8B030D-6E8A-4147-A177-3AD203B41FA5}">
                      <a16:colId xmlns:a16="http://schemas.microsoft.com/office/drawing/2014/main" val="1748000942"/>
                    </a:ext>
                  </a:extLst>
                </a:gridCol>
                <a:gridCol w="333089">
                  <a:extLst>
                    <a:ext uri="{9D8B030D-6E8A-4147-A177-3AD203B41FA5}">
                      <a16:colId xmlns:a16="http://schemas.microsoft.com/office/drawing/2014/main" val="1545459564"/>
                    </a:ext>
                  </a:extLst>
                </a:gridCol>
                <a:gridCol w="333089">
                  <a:extLst>
                    <a:ext uri="{9D8B030D-6E8A-4147-A177-3AD203B41FA5}">
                      <a16:colId xmlns:a16="http://schemas.microsoft.com/office/drawing/2014/main" val="3391285265"/>
                    </a:ext>
                  </a:extLst>
                </a:gridCol>
                <a:gridCol w="451659">
                  <a:extLst>
                    <a:ext uri="{9D8B030D-6E8A-4147-A177-3AD203B41FA5}">
                      <a16:colId xmlns:a16="http://schemas.microsoft.com/office/drawing/2014/main" val="351424352"/>
                    </a:ext>
                  </a:extLst>
                </a:gridCol>
                <a:gridCol w="456186">
                  <a:extLst>
                    <a:ext uri="{9D8B030D-6E8A-4147-A177-3AD203B41FA5}">
                      <a16:colId xmlns:a16="http://schemas.microsoft.com/office/drawing/2014/main" val="3970284745"/>
                    </a:ext>
                  </a:extLst>
                </a:gridCol>
                <a:gridCol w="444782">
                  <a:extLst>
                    <a:ext uri="{9D8B030D-6E8A-4147-A177-3AD203B41FA5}">
                      <a16:colId xmlns:a16="http://schemas.microsoft.com/office/drawing/2014/main" val="2393522076"/>
                    </a:ext>
                  </a:extLst>
                </a:gridCol>
                <a:gridCol w="456186">
                  <a:extLst>
                    <a:ext uri="{9D8B030D-6E8A-4147-A177-3AD203B41FA5}">
                      <a16:colId xmlns:a16="http://schemas.microsoft.com/office/drawing/2014/main" val="4047183074"/>
                    </a:ext>
                  </a:extLst>
                </a:gridCol>
                <a:gridCol w="499143">
                  <a:extLst>
                    <a:ext uri="{9D8B030D-6E8A-4147-A177-3AD203B41FA5}">
                      <a16:colId xmlns:a16="http://schemas.microsoft.com/office/drawing/2014/main" val="1508154819"/>
                    </a:ext>
                  </a:extLst>
                </a:gridCol>
                <a:gridCol w="478394">
                  <a:extLst>
                    <a:ext uri="{9D8B030D-6E8A-4147-A177-3AD203B41FA5}">
                      <a16:colId xmlns:a16="http://schemas.microsoft.com/office/drawing/2014/main" val="368511561"/>
                    </a:ext>
                  </a:extLst>
                </a:gridCol>
                <a:gridCol w="465107">
                  <a:extLst>
                    <a:ext uri="{9D8B030D-6E8A-4147-A177-3AD203B41FA5}">
                      <a16:colId xmlns:a16="http://schemas.microsoft.com/office/drawing/2014/main" val="2065417910"/>
                    </a:ext>
                  </a:extLst>
                </a:gridCol>
                <a:gridCol w="438527">
                  <a:extLst>
                    <a:ext uri="{9D8B030D-6E8A-4147-A177-3AD203B41FA5}">
                      <a16:colId xmlns:a16="http://schemas.microsoft.com/office/drawing/2014/main" val="3998320033"/>
                    </a:ext>
                  </a:extLst>
                </a:gridCol>
                <a:gridCol w="501759">
                  <a:extLst>
                    <a:ext uri="{9D8B030D-6E8A-4147-A177-3AD203B41FA5}">
                      <a16:colId xmlns:a16="http://schemas.microsoft.com/office/drawing/2014/main" val="241231732"/>
                    </a:ext>
                  </a:extLst>
                </a:gridCol>
                <a:gridCol w="455029">
                  <a:extLst>
                    <a:ext uri="{9D8B030D-6E8A-4147-A177-3AD203B41FA5}">
                      <a16:colId xmlns:a16="http://schemas.microsoft.com/office/drawing/2014/main" val="2971519629"/>
                    </a:ext>
                  </a:extLst>
                </a:gridCol>
                <a:gridCol w="491682">
                  <a:extLst>
                    <a:ext uri="{9D8B030D-6E8A-4147-A177-3AD203B41FA5}">
                      <a16:colId xmlns:a16="http://schemas.microsoft.com/office/drawing/2014/main" val="2556289644"/>
                    </a:ext>
                  </a:extLst>
                </a:gridCol>
                <a:gridCol w="518254">
                  <a:extLst>
                    <a:ext uri="{9D8B030D-6E8A-4147-A177-3AD203B41FA5}">
                      <a16:colId xmlns:a16="http://schemas.microsoft.com/office/drawing/2014/main" val="3064410322"/>
                    </a:ext>
                  </a:extLst>
                </a:gridCol>
                <a:gridCol w="452385">
                  <a:extLst>
                    <a:ext uri="{9D8B030D-6E8A-4147-A177-3AD203B41FA5}">
                      <a16:colId xmlns:a16="http://schemas.microsoft.com/office/drawing/2014/main" val="406362227"/>
                    </a:ext>
                  </a:extLst>
                </a:gridCol>
                <a:gridCol w="468973">
                  <a:extLst>
                    <a:ext uri="{9D8B030D-6E8A-4147-A177-3AD203B41FA5}">
                      <a16:colId xmlns:a16="http://schemas.microsoft.com/office/drawing/2014/main" val="3201805903"/>
                    </a:ext>
                  </a:extLst>
                </a:gridCol>
                <a:gridCol w="468973">
                  <a:extLst>
                    <a:ext uri="{9D8B030D-6E8A-4147-A177-3AD203B41FA5}">
                      <a16:colId xmlns:a16="http://schemas.microsoft.com/office/drawing/2014/main" val="2999729024"/>
                    </a:ext>
                  </a:extLst>
                </a:gridCol>
                <a:gridCol w="468973">
                  <a:extLst>
                    <a:ext uri="{9D8B030D-6E8A-4147-A177-3AD203B41FA5}">
                      <a16:colId xmlns:a16="http://schemas.microsoft.com/office/drawing/2014/main" val="514139743"/>
                    </a:ext>
                  </a:extLst>
                </a:gridCol>
              </a:tblGrid>
              <a:tr h="370840">
                <a:tc>
                  <a:txBody>
                    <a:bodyPr/>
                    <a:lstStyle/>
                    <a:p>
                      <a:r>
                        <a:rPr lang="es-ES" dirty="0"/>
                        <a:t>P</a:t>
                      </a:r>
                    </a:p>
                  </a:txBody>
                  <a:tcPr/>
                </a:tc>
                <a:tc>
                  <a:txBody>
                    <a:bodyPr/>
                    <a:lstStyle/>
                    <a:p>
                      <a:r>
                        <a:rPr lang="es-ES" dirty="0"/>
                        <a:t>1</a:t>
                      </a:r>
                    </a:p>
                  </a:txBody>
                  <a:tcPr/>
                </a:tc>
                <a:tc>
                  <a:txBody>
                    <a:bodyPr/>
                    <a:lstStyle/>
                    <a:p>
                      <a:r>
                        <a:rPr lang="es-ES" dirty="0"/>
                        <a:t>2</a:t>
                      </a:r>
                    </a:p>
                  </a:txBody>
                  <a:tcPr/>
                </a:tc>
                <a:tc>
                  <a:txBody>
                    <a:bodyPr/>
                    <a:lstStyle/>
                    <a:p>
                      <a:r>
                        <a:rPr lang="es-ES" dirty="0"/>
                        <a:t>3</a:t>
                      </a:r>
                    </a:p>
                  </a:txBody>
                  <a:tcPr/>
                </a:tc>
                <a:tc>
                  <a:txBody>
                    <a:bodyPr/>
                    <a:lstStyle/>
                    <a:p>
                      <a:r>
                        <a:rPr lang="es-ES" dirty="0"/>
                        <a:t>4</a:t>
                      </a:r>
                    </a:p>
                  </a:txBody>
                  <a:tcPr/>
                </a:tc>
                <a:tc>
                  <a:txBody>
                    <a:bodyPr/>
                    <a:lstStyle/>
                    <a:p>
                      <a:r>
                        <a:rPr lang="es-ES" dirty="0"/>
                        <a:t>5</a:t>
                      </a:r>
                    </a:p>
                  </a:txBody>
                  <a:tcPr/>
                </a:tc>
                <a:tc>
                  <a:txBody>
                    <a:bodyPr/>
                    <a:lstStyle/>
                    <a:p>
                      <a:r>
                        <a:rPr lang="es-ES" dirty="0"/>
                        <a:t>6</a:t>
                      </a:r>
                    </a:p>
                  </a:txBody>
                  <a:tcPr/>
                </a:tc>
                <a:tc>
                  <a:txBody>
                    <a:bodyPr/>
                    <a:lstStyle/>
                    <a:p>
                      <a:r>
                        <a:rPr lang="es-ES" dirty="0"/>
                        <a:t>7</a:t>
                      </a:r>
                    </a:p>
                  </a:txBody>
                  <a:tcPr/>
                </a:tc>
                <a:tc>
                  <a:txBody>
                    <a:bodyPr/>
                    <a:lstStyle/>
                    <a:p>
                      <a:r>
                        <a:rPr lang="es-ES" dirty="0"/>
                        <a:t>8</a:t>
                      </a:r>
                    </a:p>
                  </a:txBody>
                  <a:tcPr/>
                </a:tc>
                <a:tc>
                  <a:txBody>
                    <a:bodyPr/>
                    <a:lstStyle/>
                    <a:p>
                      <a:r>
                        <a:rPr lang="es-ES" dirty="0"/>
                        <a:t>9</a:t>
                      </a:r>
                    </a:p>
                  </a:txBody>
                  <a:tcPr/>
                </a:tc>
                <a:tc>
                  <a:txBody>
                    <a:bodyPr/>
                    <a:lstStyle/>
                    <a:p>
                      <a:r>
                        <a:rPr lang="es-ES" dirty="0"/>
                        <a:t>10</a:t>
                      </a:r>
                    </a:p>
                  </a:txBody>
                  <a:tcPr/>
                </a:tc>
                <a:tc>
                  <a:txBody>
                    <a:bodyPr/>
                    <a:lstStyle/>
                    <a:p>
                      <a:r>
                        <a:rPr lang="es-ES" dirty="0"/>
                        <a:t>11</a:t>
                      </a:r>
                    </a:p>
                  </a:txBody>
                  <a:tcPr/>
                </a:tc>
                <a:tc>
                  <a:txBody>
                    <a:bodyPr/>
                    <a:lstStyle/>
                    <a:p>
                      <a:r>
                        <a:rPr lang="es-ES" dirty="0"/>
                        <a:t>12</a:t>
                      </a:r>
                    </a:p>
                  </a:txBody>
                  <a:tcPr/>
                </a:tc>
                <a:tc>
                  <a:txBody>
                    <a:bodyPr/>
                    <a:lstStyle/>
                    <a:p>
                      <a:r>
                        <a:rPr lang="es-ES" dirty="0"/>
                        <a:t>13</a:t>
                      </a:r>
                    </a:p>
                  </a:txBody>
                  <a:tcPr/>
                </a:tc>
                <a:tc>
                  <a:txBody>
                    <a:bodyPr/>
                    <a:lstStyle/>
                    <a:p>
                      <a:r>
                        <a:rPr lang="es-ES" dirty="0"/>
                        <a:t>14</a:t>
                      </a:r>
                    </a:p>
                  </a:txBody>
                  <a:tcPr/>
                </a:tc>
                <a:tc>
                  <a:txBody>
                    <a:bodyPr/>
                    <a:lstStyle/>
                    <a:p>
                      <a:r>
                        <a:rPr lang="es-ES" dirty="0"/>
                        <a:t>15</a:t>
                      </a:r>
                    </a:p>
                  </a:txBody>
                  <a:tcPr/>
                </a:tc>
                <a:tc>
                  <a:txBody>
                    <a:bodyPr/>
                    <a:lstStyle/>
                    <a:p>
                      <a:r>
                        <a:rPr lang="es-ES" dirty="0"/>
                        <a:t>16</a:t>
                      </a:r>
                    </a:p>
                  </a:txBody>
                  <a:tcPr/>
                </a:tc>
                <a:tc>
                  <a:txBody>
                    <a:bodyPr/>
                    <a:lstStyle/>
                    <a:p>
                      <a:r>
                        <a:rPr lang="es-ES" dirty="0"/>
                        <a:t>17</a:t>
                      </a:r>
                    </a:p>
                  </a:txBody>
                  <a:tcPr/>
                </a:tc>
                <a:tc>
                  <a:txBody>
                    <a:bodyPr/>
                    <a:lstStyle/>
                    <a:p>
                      <a:r>
                        <a:rPr lang="es-ES" dirty="0"/>
                        <a:t>18</a:t>
                      </a:r>
                    </a:p>
                  </a:txBody>
                  <a:tcPr/>
                </a:tc>
                <a:tc>
                  <a:txBody>
                    <a:bodyPr/>
                    <a:lstStyle/>
                    <a:p>
                      <a:r>
                        <a:rPr lang="es-ES" dirty="0"/>
                        <a:t>19</a:t>
                      </a:r>
                    </a:p>
                  </a:txBody>
                  <a:tcPr/>
                </a:tc>
                <a:tc>
                  <a:txBody>
                    <a:bodyPr/>
                    <a:lstStyle/>
                    <a:p>
                      <a:r>
                        <a:rPr lang="es-ES" dirty="0"/>
                        <a:t>20</a:t>
                      </a:r>
                    </a:p>
                  </a:txBody>
                  <a:tcPr/>
                </a:tc>
                <a:tc>
                  <a:txBody>
                    <a:bodyPr/>
                    <a:lstStyle/>
                    <a:p>
                      <a:r>
                        <a:rPr lang="es-ES" dirty="0"/>
                        <a:t>21</a:t>
                      </a:r>
                    </a:p>
                  </a:txBody>
                  <a:tcPr/>
                </a:tc>
                <a:tc>
                  <a:txBody>
                    <a:bodyPr/>
                    <a:lstStyle/>
                    <a:p>
                      <a:r>
                        <a:rPr lang="es-ES" dirty="0"/>
                        <a:t>22</a:t>
                      </a:r>
                    </a:p>
                  </a:txBody>
                  <a:tcPr/>
                </a:tc>
                <a:tc>
                  <a:txBody>
                    <a:bodyPr/>
                    <a:lstStyle/>
                    <a:p>
                      <a:r>
                        <a:rPr lang="es-ES" dirty="0"/>
                        <a:t>23</a:t>
                      </a:r>
                    </a:p>
                  </a:txBody>
                  <a:tcPr/>
                </a:tc>
                <a:tc>
                  <a:txBody>
                    <a:bodyPr/>
                    <a:lstStyle/>
                    <a:p>
                      <a:r>
                        <a:rPr lang="es-ES" dirty="0"/>
                        <a:t>24</a:t>
                      </a:r>
                    </a:p>
                  </a:txBody>
                  <a:tcPr/>
                </a:tc>
                <a:tc>
                  <a:txBody>
                    <a:bodyPr/>
                    <a:lstStyle/>
                    <a:p>
                      <a:r>
                        <a:rPr lang="es-ES" dirty="0"/>
                        <a:t>25</a:t>
                      </a:r>
                    </a:p>
                  </a:txBody>
                  <a:tcPr/>
                </a:tc>
                <a:extLst>
                  <a:ext uri="{0D108BD9-81ED-4DB2-BD59-A6C34878D82A}">
                    <a16:rowId xmlns:a16="http://schemas.microsoft.com/office/drawing/2014/main" val="3170445802"/>
                  </a:ext>
                </a:extLst>
              </a:tr>
              <a:tr h="370840">
                <a:tc>
                  <a:txBody>
                    <a:bodyPr/>
                    <a:lstStyle/>
                    <a:p>
                      <a:r>
                        <a:rPr lang="es-ES" dirty="0"/>
                        <a:t>A</a:t>
                      </a:r>
                    </a:p>
                  </a:txBody>
                  <a:tcPr/>
                </a:tc>
                <a:tc>
                  <a:txBody>
                    <a:bodyPr/>
                    <a:lstStyle/>
                    <a:p>
                      <a:endParaRPr lang="es-ES" dirty="0"/>
                    </a:p>
                  </a:txBody>
                  <a:tcPr/>
                </a:tc>
                <a:tc>
                  <a:txBody>
                    <a:bodyPr/>
                    <a:lstStyle/>
                    <a:p>
                      <a:r>
                        <a:rPr lang="es-ES" dirty="0"/>
                        <a:t>X</a:t>
                      </a:r>
                    </a:p>
                  </a:txBody>
                  <a:tcPr/>
                </a:tc>
                <a:tc>
                  <a:txBody>
                    <a:bodyPr/>
                    <a:lstStyle/>
                    <a:p>
                      <a:r>
                        <a:rPr lang="es-ES" dirty="0"/>
                        <a:t>X</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tc>
                  <a:txBody>
                    <a:bodyPr/>
                    <a:lstStyle/>
                    <a:p>
                      <a:endParaRPr lang="es-ES" dirty="0"/>
                    </a:p>
                  </a:txBody>
                  <a:tcPr/>
                </a:tc>
                <a:tc>
                  <a:txBody>
                    <a:bodyPr/>
                    <a:lstStyle/>
                    <a:p>
                      <a:endParaRPr lang="es-ES" dirty="0"/>
                    </a:p>
                  </a:txBody>
                  <a:tcPr/>
                </a:tc>
                <a:extLst>
                  <a:ext uri="{0D108BD9-81ED-4DB2-BD59-A6C34878D82A}">
                    <a16:rowId xmlns:a16="http://schemas.microsoft.com/office/drawing/2014/main" val="407838843"/>
                  </a:ext>
                </a:extLst>
              </a:tr>
              <a:tr h="370840">
                <a:tc>
                  <a:txBody>
                    <a:bodyPr/>
                    <a:lstStyle/>
                    <a:p>
                      <a:r>
                        <a:rPr lang="es-ES" dirty="0"/>
                        <a:t>B</a:t>
                      </a:r>
                    </a:p>
                  </a:txBody>
                  <a:tcPr/>
                </a:tc>
                <a:tc>
                  <a:txBody>
                    <a:bodyPr/>
                    <a:lstStyle/>
                    <a:p>
                      <a:endParaRPr lang="es-ES"/>
                    </a:p>
                  </a:txBody>
                  <a:tcPr/>
                </a:tc>
                <a:tc>
                  <a:txBody>
                    <a:bodyPr/>
                    <a:lstStyle/>
                    <a:p>
                      <a:endParaRPr lang="es-ES" dirty="0"/>
                    </a:p>
                  </a:txBody>
                  <a:tcPr/>
                </a:tc>
                <a:tc>
                  <a:txBody>
                    <a:bodyPr/>
                    <a:lstStyle/>
                    <a:p>
                      <a:endParaRPr lang="es-ES" dirty="0"/>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endParaRPr lang="es-ES" dirty="0"/>
                    </a:p>
                  </a:txBody>
                  <a:tcPr/>
                </a:tc>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tc>
                  <a:txBody>
                    <a:bodyPr/>
                    <a:lstStyle/>
                    <a:p>
                      <a:endParaRPr lang="es-ES" dirty="0"/>
                    </a:p>
                  </a:txBody>
                  <a:tcPr/>
                </a:tc>
                <a:tc>
                  <a:txBody>
                    <a:bodyPr/>
                    <a:lstStyle/>
                    <a:p>
                      <a:endParaRPr lang="es-ES" dirty="0"/>
                    </a:p>
                  </a:txBody>
                  <a:tcPr/>
                </a:tc>
                <a:extLst>
                  <a:ext uri="{0D108BD9-81ED-4DB2-BD59-A6C34878D82A}">
                    <a16:rowId xmlns:a16="http://schemas.microsoft.com/office/drawing/2014/main" val="1925397195"/>
                  </a:ext>
                </a:extLst>
              </a:tr>
              <a:tr h="370840">
                <a:tc>
                  <a:txBody>
                    <a:bodyPr/>
                    <a:lstStyle/>
                    <a:p>
                      <a:r>
                        <a:rPr lang="es-ES" dirty="0"/>
                        <a:t>C</a:t>
                      </a:r>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r>
                        <a:rPr lang="es-ES" dirty="0"/>
                        <a:t>E</a:t>
                      </a:r>
                    </a:p>
                  </a:txBody>
                  <a:tcPr/>
                </a:tc>
                <a:tc>
                  <a:txBody>
                    <a:bodyPr/>
                    <a:lstStyle/>
                    <a:p>
                      <a:r>
                        <a:rPr lang="es-ES" dirty="0"/>
                        <a:t>X</a:t>
                      </a:r>
                    </a:p>
                  </a:txBody>
                  <a:tcPr/>
                </a:tc>
                <a:tc>
                  <a:txBody>
                    <a:bodyPr/>
                    <a:lstStyle/>
                    <a:p>
                      <a:r>
                        <a:rPr lang="es-ES" dirty="0"/>
                        <a:t>X</a:t>
                      </a:r>
                    </a:p>
                  </a:txBody>
                  <a:tcPr/>
                </a:tc>
                <a:tc>
                  <a:txBody>
                    <a:bodyPr/>
                    <a:lstStyle/>
                    <a:p>
                      <a:endParaRPr lang="es-ES"/>
                    </a:p>
                  </a:txBody>
                  <a:tcPr/>
                </a:tc>
                <a:tc>
                  <a:txBody>
                    <a:bodyPr/>
                    <a:lstStyle/>
                    <a:p>
                      <a:endParaRPr lang="es-ES"/>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tc>
                  <a:txBody>
                    <a:bodyPr/>
                    <a:lstStyle/>
                    <a:p>
                      <a:endParaRPr lang="es-ES" dirty="0"/>
                    </a:p>
                  </a:txBody>
                  <a:tcPr/>
                </a:tc>
                <a:tc>
                  <a:txBody>
                    <a:bodyPr/>
                    <a:lstStyle/>
                    <a:p>
                      <a:endParaRPr lang="es-ES" dirty="0"/>
                    </a:p>
                  </a:txBody>
                  <a:tcPr/>
                </a:tc>
                <a:extLst>
                  <a:ext uri="{0D108BD9-81ED-4DB2-BD59-A6C34878D82A}">
                    <a16:rowId xmlns:a16="http://schemas.microsoft.com/office/drawing/2014/main" val="2207494707"/>
                  </a:ext>
                </a:extLst>
              </a:tr>
              <a:tr h="370840">
                <a:tc>
                  <a:txBody>
                    <a:bodyPr/>
                    <a:lstStyle/>
                    <a:p>
                      <a:r>
                        <a:rPr lang="es-ES" dirty="0"/>
                        <a:t>D</a:t>
                      </a:r>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extLst>
                  <a:ext uri="{0D108BD9-81ED-4DB2-BD59-A6C34878D82A}">
                    <a16:rowId xmlns:a16="http://schemas.microsoft.com/office/drawing/2014/main" val="1350991126"/>
                  </a:ext>
                </a:extLst>
              </a:tr>
              <a:tr h="370840">
                <a:tc>
                  <a:txBody>
                    <a:bodyPr/>
                    <a:lstStyle/>
                    <a:p>
                      <a:r>
                        <a:rPr lang="es-ES" dirty="0"/>
                        <a:t>E</a:t>
                      </a:r>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r>
                        <a:rPr lang="es-ES" dirty="0"/>
                        <a:t>E</a:t>
                      </a:r>
                    </a:p>
                  </a:txBody>
                  <a:tcPr/>
                </a:tc>
                <a:tc>
                  <a:txBody>
                    <a:bodyPr/>
                    <a:lstStyle/>
                    <a:p>
                      <a:r>
                        <a:rPr lang="es-ES" dirty="0"/>
                        <a:t>E</a:t>
                      </a:r>
                    </a:p>
                  </a:txBody>
                  <a:tcPr/>
                </a:tc>
                <a:tc>
                  <a:txBody>
                    <a:bodyPr/>
                    <a:lstStyle/>
                    <a:p>
                      <a:r>
                        <a:rPr lang="es-ES" dirty="0"/>
                        <a:t>E</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r>
                        <a:rPr lang="es-ES" dirty="0"/>
                        <a:t>X</a:t>
                      </a:r>
                    </a:p>
                  </a:txBody>
                  <a:tcPr/>
                </a:tc>
                <a:tc>
                  <a:txBody>
                    <a:bodyPr/>
                    <a:lstStyle/>
                    <a:p>
                      <a:endParaRPr lang="es-ES"/>
                    </a:p>
                  </a:txBody>
                  <a:tcPr/>
                </a:tc>
                <a:tc>
                  <a:txBody>
                    <a:bodyPr/>
                    <a:lstStyle/>
                    <a:p>
                      <a:endParaRPr lang="es-ES"/>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extLst>
                  <a:ext uri="{0D108BD9-81ED-4DB2-BD59-A6C34878D82A}">
                    <a16:rowId xmlns:a16="http://schemas.microsoft.com/office/drawing/2014/main" val="958609808"/>
                  </a:ext>
                </a:extLst>
              </a:tr>
            </a:tbl>
          </a:graphicData>
        </a:graphic>
      </p:graphicFrame>
    </p:spTree>
    <p:extLst>
      <p:ext uri="{BB962C8B-B14F-4D97-AF65-F5344CB8AC3E}">
        <p14:creationId xmlns:p14="http://schemas.microsoft.com/office/powerpoint/2010/main" val="2417172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emplate>TM03090434[[fn=Letras en madera]]</Template>
  <TotalTime>170</TotalTime>
  <Words>1056</Words>
  <Application>Microsoft Office PowerPoint</Application>
  <PresentationFormat>Panorámica</PresentationFormat>
  <Paragraphs>331</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Arial Black</vt:lpstr>
      <vt:lpstr>Wingdings</vt:lpstr>
      <vt:lpstr>Letras en madera</vt:lpstr>
      <vt:lpstr>Algoritmos de Planificación del Procesador</vt:lpstr>
      <vt:lpstr>FIFOFirst Input / First Output</vt:lpstr>
      <vt:lpstr>Presentación de PowerPoint</vt:lpstr>
      <vt:lpstr>Presentación de PowerPoint</vt:lpstr>
      <vt:lpstr>SJFShortest Job First</vt:lpstr>
      <vt:lpstr>Presentación de PowerPoint</vt:lpstr>
      <vt:lpstr>Presentación de PowerPoint</vt:lpstr>
      <vt:lpstr>SRTFShort Remaining Time First</vt:lpstr>
      <vt:lpstr>Presentación de PowerPoint</vt:lpstr>
      <vt:lpstr>Presentación de PowerPoint</vt:lpstr>
      <vt:lpstr>Round Robin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de Planificación del Procesador</dc:title>
  <dc:creator>MANUEL GÁLVEZ GÓMEZ</dc:creator>
  <cp:lastModifiedBy>MANUEL GÁLVEZ GÓMEZ</cp:lastModifiedBy>
  <cp:revision>17</cp:revision>
  <dcterms:created xsi:type="dcterms:W3CDTF">2019-12-12T17:50:51Z</dcterms:created>
  <dcterms:modified xsi:type="dcterms:W3CDTF">2019-12-18T19:38:59Z</dcterms:modified>
</cp:coreProperties>
</file>