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9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0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3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7.xml" ContentType="application/vnd.openxmlformats-officedocument.presentationml.notesSlide+xml"/>
  <Override PartName="/ppt/tags/tag9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  <p:sldMasterId id="2147483800" r:id="rId5"/>
  </p:sldMasterIdLst>
  <p:notesMasterIdLst>
    <p:notesMasterId r:id="rId25"/>
  </p:notesMasterIdLst>
  <p:handoutMasterIdLst>
    <p:handoutMasterId r:id="rId26"/>
  </p:handoutMasterIdLst>
  <p:sldIdLst>
    <p:sldId id="268" r:id="rId6"/>
    <p:sldId id="1007" r:id="rId7"/>
    <p:sldId id="387" r:id="rId8"/>
    <p:sldId id="500" r:id="rId9"/>
    <p:sldId id="1028" r:id="rId10"/>
    <p:sldId id="952" r:id="rId11"/>
    <p:sldId id="991" r:id="rId12"/>
    <p:sldId id="972" r:id="rId13"/>
    <p:sldId id="1049" r:id="rId14"/>
    <p:sldId id="1050" r:id="rId15"/>
    <p:sldId id="1031" r:id="rId16"/>
    <p:sldId id="1045" r:id="rId17"/>
    <p:sldId id="1017" r:id="rId18"/>
    <p:sldId id="1022" r:id="rId19"/>
    <p:sldId id="1024" r:id="rId20"/>
    <p:sldId id="1051" r:id="rId21"/>
    <p:sldId id="1021" r:id="rId22"/>
    <p:sldId id="468" r:id="rId23"/>
    <p:sldId id="452" r:id="rId24"/>
  </p:sldIdLst>
  <p:sldSz cx="12192000" cy="6858000"/>
  <p:notesSz cx="6797675" cy="9926638"/>
  <p:custDataLst>
    <p:tags r:id="rId27"/>
  </p:custDataLst>
  <p:defaultTextStyle>
    <a:defPPr>
      <a:defRPr lang="es-ES"/>
    </a:defPPr>
    <a:lvl1pPr marL="0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895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790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684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581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477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372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266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161" algn="l" defTabSz="913790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0"/>
    <a:srgbClr val="FBD5B7"/>
    <a:srgbClr val="D5E5EE"/>
    <a:srgbClr val="FCE3D4"/>
    <a:srgbClr val="E7E6E6"/>
    <a:srgbClr val="E389A0"/>
    <a:srgbClr val="D5E5EF"/>
    <a:srgbClr val="DEEBF4"/>
    <a:srgbClr val="EEF5F9"/>
    <a:srgbClr val="E9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62154" autoAdjust="0"/>
  </p:normalViewPr>
  <p:slideViewPr>
    <p:cSldViewPr snapToObjects="1" showGuides="1">
      <p:cViewPr varScale="1">
        <p:scale>
          <a:sx n="108" d="100"/>
          <a:sy n="108" d="100"/>
        </p:scale>
        <p:origin x="2214" y="108"/>
      </p:cViewPr>
      <p:guideLst>
        <p:guide orient="horz" pos="302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 showGuides="1">
      <p:cViewPr varScale="1">
        <p:scale>
          <a:sx n="76" d="100"/>
          <a:sy n="76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B29DC9-D08B-4949-81E2-39C6CEC68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9F9DC3-28BB-D94C-85E9-90396F03A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24/10/2024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33F6B1-C943-874F-81C8-5CB8F4F2E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B7C242-1592-974F-B931-024110D2C6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‹Nº›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9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pPr/>
              <a:t>24/10/2024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423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387" rtl="0" eaLnBrk="1" latinLnBrk="0" hangingPunct="1">
      <a:defRPr sz="1599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609194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2pPr>
    <a:lvl3pPr marL="1218387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3pPr>
    <a:lvl4pPr marL="1827581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4pPr>
    <a:lvl5pPr marL="2436774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5pPr>
    <a:lvl6pPr marL="3045968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6pPr>
    <a:lvl7pPr marL="3655161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7pPr>
    <a:lvl8pPr marL="4264355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8pPr>
    <a:lvl9pPr marL="4873548" algn="l" defTabSz="1218387" rtl="0" eaLnBrk="1" latinLnBrk="0" hangingPunct="1">
      <a:defRPr sz="1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6053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18B82-926F-AB97-7FFC-E3EF6B59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F7C6F1D-9819-3125-1BAB-08381074F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0B1B1A9-B924-CD6B-9E3D-31380EFEC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A4B2FA-BCFB-02C9-0883-2B666154A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491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79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95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811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769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0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56C57-A8D8-60CE-B234-B2C887BD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762931-2A59-B360-0786-3281B3031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9CBCD9-ACC4-BBE2-A156-A7E184948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51609-9D7A-7533-C409-6C6E33D18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267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42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31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922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3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09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dirty="0"/>
            </a:b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51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71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49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3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80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62D6F-9FF0-3000-FC64-CBA26E22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35C95EC-34A7-97E5-B2EA-49C94FC30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E5323AC-5341-9837-07ED-9B829FD13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9D1564-7245-BD8D-191E-1AC2B82BB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639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Relationship Id="rId9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9.emf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8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9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18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9.bin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.emf"/><Relationship Id="rId5" Type="http://schemas.openxmlformats.org/officeDocument/2006/relationships/image" Target="../media/image7.emf"/><Relationship Id="rId4" Type="http://schemas.openxmlformats.org/officeDocument/2006/relationships/oleObject" Target="../embeddings/oleObject28.bin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9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4" y="4414944"/>
            <a:ext cx="5651500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2" y="2428697"/>
            <a:ext cx="631074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/>
            </a:lvl1pPr>
          </a:lstStyle>
          <a:p>
            <a:r>
              <a:rPr lang="es-ES" dirty="0"/>
              <a:t>Haga clic para </a:t>
            </a:r>
            <a:br>
              <a:rPr lang="es-ES" dirty="0"/>
            </a:br>
            <a:r>
              <a:rPr lang="es-ES" dirty="0"/>
              <a:t>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6004" y="4853097"/>
            <a:ext cx="5651500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/>
            </a:lvl1pPr>
          </a:lstStyle>
          <a:p>
            <a:r>
              <a:rPr lang="es-ES" dirty="0"/>
              <a:t>Logo cliente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 userDrawn="1"/>
        </p:nvGrpSpPr>
        <p:grpSpPr>
          <a:xfrm>
            <a:off x="6846376" y="1346032"/>
            <a:ext cx="209325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 userDrawn="1"/>
        </p:nvGrpSpPr>
        <p:grpSpPr>
          <a:xfrm>
            <a:off x="8154785" y="1346032"/>
            <a:ext cx="209325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 userDrawn="1"/>
        </p:nvGrpSpPr>
        <p:grpSpPr>
          <a:xfrm>
            <a:off x="9463196" y="1346032"/>
            <a:ext cx="209325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1" y="6048720"/>
            <a:ext cx="1822499" cy="39911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07" y="6092247"/>
            <a:ext cx="1562594" cy="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7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1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2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7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1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3" y="1592921"/>
            <a:ext cx="681892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9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90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9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7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798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4328250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2444755"/>
            <a:ext cx="5760000" cy="35771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23" y="6381328"/>
            <a:ext cx="1074901" cy="2483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11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49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2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6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9138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066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47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8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6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9138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066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2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11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2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3252540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198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1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1430582" y="1207944"/>
            <a:ext cx="8640000" cy="5111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Aft>
                <a:spcPts val="1400"/>
              </a:spcAft>
            </a:pPr>
            <a:r>
              <a:rPr lang="es-ES" sz="1200" dirty="0">
                <a:solidFill>
                  <a:srgbClr val="646E78"/>
                </a:solidFill>
              </a:rPr>
              <a:t>Toda la información contenida en el presente documento y sus anexos, tiene carácter confidencial, y sólo puede ser utilizada con el fin de ser evaluada por el destinatario (sea cliente, proveedor, colaborador, partner, etc.) de la misma y a los solos efectos de conducir los tratos comerciales, o de otra naturaleza, que motivan el envío del documento (en lo sucesivo, el “Propósito”).</a:t>
            </a:r>
          </a:p>
          <a:p>
            <a:pPr>
              <a:lnSpc>
                <a:spcPct val="100000"/>
              </a:lnSpc>
              <a:spcAft>
                <a:spcPts val="1400"/>
              </a:spcAft>
            </a:pPr>
            <a:r>
              <a:rPr lang="es-ES" sz="1200" dirty="0">
                <a:solidFill>
                  <a:srgbClr val="646E78"/>
                </a:solidFill>
              </a:rPr>
              <a:t>La información aquí presentada es propiedad de Ia sociedad del grupo controlado por Indra Holding TI, S.L.U.  que suscribe el presente documento (en lo sucesivo, “Minsait”), y es constitutiva de secreto empresarial (también denominado en determinadas jurisdicciones, secreto comercial), y además, puede estar protegida por derechos de autor, derechos afines, patente, modelo de utilidad y/o diseño industrial por lo que queda terminantemente prohibida su divulgación y/o transmisión a terceros sin el permiso previo, expreso y por escrito de Minsait.</a:t>
            </a:r>
          </a:p>
          <a:p>
            <a:pPr>
              <a:lnSpc>
                <a:spcPct val="100000"/>
              </a:lnSpc>
              <a:spcAft>
                <a:spcPts val="1400"/>
              </a:spcAft>
            </a:pPr>
            <a:r>
              <a:rPr lang="es-ES" sz="1200" dirty="0">
                <a:solidFill>
                  <a:srgbClr val="646E78"/>
                </a:solidFill>
              </a:rPr>
              <a:t>Se limitará al máximo el acceso a la información confidencial por parte del personal del destinatario de la misma, o del personal de aquellos terceros a los que Minsait haya autorizado a acceder a la información confidencial, limitándose únicamente a aquellas personas cuyo acceso resulte estrictamente necesario, y debiendo el destinatario de la información confidencial garantizar que informa a dichas personas del carácter confidencial y propietario de la información así como del Propósito, asegurando que dicho personal trata la información confidencial única y exclusivamente para el Propósito, y absteniéndose de toda divulgación. Una vez finalizado o concluido el Propósito, el cliente debe restituir a Minsait toda la información confidencial sin conservar ninguna copia de la misma, no pudiendo utilizar de ninguna manera, ni para ningún fin la información confidencial y/o propietaria facilitada por Minsait salvo que haya sido autorizado para ello previa y expresamente por escrito por Minsait.</a:t>
            </a:r>
          </a:p>
          <a:p>
            <a:pPr>
              <a:lnSpc>
                <a:spcPct val="100000"/>
              </a:lnSpc>
              <a:spcAft>
                <a:spcPts val="1400"/>
              </a:spcAft>
            </a:pPr>
            <a:r>
              <a:rPr lang="es-ES" sz="1200" dirty="0">
                <a:solidFill>
                  <a:srgbClr val="646E78"/>
                </a:solidFill>
              </a:rPr>
              <a:t>El destinatario de la información confidencial, después de finalizado el Propósito, no podrá utilizar de ninguna manera ni para ningún fin la información confidencial y/o propietaria facilitada por Minsait.</a:t>
            </a:r>
          </a:p>
          <a:p>
            <a:pPr>
              <a:lnSpc>
                <a:spcPct val="100000"/>
              </a:lnSpc>
              <a:spcAft>
                <a:spcPts val="1400"/>
              </a:spcAft>
            </a:pPr>
            <a:r>
              <a:rPr lang="es-ES" sz="1200" dirty="0">
                <a:solidFill>
                  <a:srgbClr val="646E78"/>
                </a:solidFill>
              </a:rPr>
              <a:t>Copyright © 2020 Minsait. Todos los derechos reservados. España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23" y="6381328"/>
            <a:ext cx="1074901" cy="248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5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716723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5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505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7738736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2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61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088129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20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861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375130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11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21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400719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81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4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37" y="712437"/>
            <a:ext cx="7553833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0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7744691" y="3699164"/>
            <a:ext cx="2575779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10128451" y="2715495"/>
            <a:ext cx="1010606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10992544" y="1288475"/>
            <a:ext cx="1383028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319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2892558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25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7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22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 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3488895"/>
              </p:ext>
            </p:ext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8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9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5" y="2852739"/>
            <a:ext cx="10585697" cy="3240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5" y="476251"/>
            <a:ext cx="10585697" cy="9461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ts val="4000"/>
              </a:lnSpc>
              <a:defRPr sz="4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Haga clic para el título de esta página, </a:t>
            </a:r>
            <a:br>
              <a:rPr lang="es-ES" dirty="0"/>
            </a:br>
            <a:r>
              <a:rPr lang="es-ES" dirty="0"/>
              <a:t>cuentas con dos líneas para títulos extensos</a:t>
            </a:r>
            <a:endParaRPr lang="en-US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0864" y="1700213"/>
            <a:ext cx="10585697" cy="864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s-ES" dirty="0"/>
              <a:t>Haga clic para agregar un subtítulo a esta página, cuentas con dos líneas para títulos extensos</a:t>
            </a:r>
          </a:p>
        </p:txBody>
      </p:sp>
      <p:sp>
        <p:nvSpPr>
          <p:cNvPr id="9" name="Marcador de pie de página 1"/>
          <p:cNvSpPr>
            <a:spLocks noGrp="1"/>
          </p:cNvSpPr>
          <p:nvPr>
            <p:ph type="ftr" sz="quarter" idx="3"/>
          </p:nvPr>
        </p:nvSpPr>
        <p:spPr>
          <a:xfrm>
            <a:off x="2279576" y="6597352"/>
            <a:ext cx="597666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s-ES"/>
              <a:t>Pie de página</a:t>
            </a:r>
            <a:endParaRPr lang="es-ES" dirty="0"/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2"/>
          </p:nvPr>
        </p:nvSpPr>
        <p:spPr>
          <a:xfrm>
            <a:off x="8761826" y="6597652"/>
            <a:ext cx="2158711" cy="260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08741D6E-E222-4456-ACBA-8590B1B20F63}" type="datetimeFigureOut">
              <a:rPr lang="es-ES" smtClean="0"/>
              <a:pPr/>
              <a:t>24/10/2024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616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906161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34" y="712436"/>
            <a:ext cx="7553833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3" b="0" i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7744691" y="3699164"/>
            <a:ext cx="2575779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10128449" y="2715492"/>
            <a:ext cx="1010607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10992545" y="1288473"/>
            <a:ext cx="1383028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88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87741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2" y="383588"/>
            <a:ext cx="3725333" cy="2147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6002" y="689239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6001" y="986368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9953" y="2873078"/>
            <a:ext cx="6626811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600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46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87104C-16D4-5049-93EC-3E0017E53B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1" y="3311237"/>
            <a:ext cx="4842163" cy="2480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6002" y="3743044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3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6001" y="382573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74" y="1421648"/>
            <a:ext cx="756399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3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974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1" y="4414944"/>
            <a:ext cx="5651500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2428696"/>
            <a:ext cx="631074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3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0ED2E0BC-0F09-B942-97D8-1F9D0BA0C1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6001" y="4853095"/>
            <a:ext cx="5651500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5FE453-3A51-064C-9757-E79594281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6001" y="986368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3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9B7611-A75B-714A-9D2A-408948DB3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667" y="6337300"/>
            <a:ext cx="1444604" cy="1762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11" y="6118993"/>
            <a:ext cx="1795156" cy="3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88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35" y="2444255"/>
            <a:ext cx="1775333" cy="357766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spcBef>
                <a:spcPts val="800"/>
              </a:spcBef>
              <a:defRPr sz="1867" b="0" i="0">
                <a:solidFill>
                  <a:schemeClr val="tx1"/>
                </a:solidFill>
                <a:latin typeface="Soho Gothic Pro Light" panose="020B0303030504020204" pitchFamily="34" charset="77"/>
              </a:defRPr>
            </a:lvl1pPr>
          </a:lstStyle>
          <a:p>
            <a:r>
              <a:rPr lang="es-ES" dirty="0"/>
              <a:t>Capítulo 1</a:t>
            </a:r>
            <a:endParaRPr lang="en-US" dirty="0"/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989319FE-DC35-E14F-A834-B4EB71C6AF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03669" y="2444254"/>
            <a:ext cx="1802664" cy="35776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5288017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424218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270" imgH="270" progId="TCLayout.ActiveDocument.1">
                  <p:embed/>
                </p:oleObj>
              </mc:Choice>
              <mc:Fallback>
                <p:oleObj name="Diapositiva de think-cell" r:id="rId3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4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67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18B0F5-D5A7-3D44-88C1-EDB81DC7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20299" y="6342714"/>
            <a:ext cx="1291167" cy="1342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67">
                <a:solidFill>
                  <a:schemeClr val="tx1"/>
                </a:solidFill>
                <a:latin typeface="Soho Gothic Pro" panose="020B0503030504020204" pitchFamily="34" charset="77"/>
              </a:defRPr>
            </a:lvl1pPr>
          </a:lstStyle>
          <a:p>
            <a:fld id="{A5078871-D93F-4D40-B540-DC74CFDF655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F6C55DCE-A9B0-2243-80CD-2F30EC5EF5A4}"/>
              </a:ext>
            </a:extLst>
          </p:cNvPr>
          <p:cNvSpPr/>
          <p:nvPr userDrawn="1"/>
        </p:nvSpPr>
        <p:spPr>
          <a:xfrm>
            <a:off x="4328251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1004426 w 3575725"/>
              <a:gd name="connsiteY4" fmla="*/ 3134611 h 3139345"/>
              <a:gd name="connsiteX5" fmla="*/ 0 w 3575725"/>
              <a:gd name="connsiteY5" fmla="*/ 2126285 h 3139345"/>
              <a:gd name="connsiteX0" fmla="*/ 0 w 3575725"/>
              <a:gd name="connsiteY0" fmla="*/ 2126285 h 3139345"/>
              <a:gd name="connsiteX1" fmla="*/ 1945 w 3575725"/>
              <a:gd name="connsiteY1" fmla="*/ 1021080 h 3139345"/>
              <a:gd name="connsiteX2" fmla="*/ 3575725 w 3575725"/>
              <a:gd name="connsiteY2" fmla="*/ 0 h 3139345"/>
              <a:gd name="connsiteX3" fmla="*/ 3570991 w 3575725"/>
              <a:gd name="connsiteY3" fmla="*/ 3139345 h 3139345"/>
              <a:gd name="connsiteX4" fmla="*/ 2606583 w 3575725"/>
              <a:gd name="connsiteY4" fmla="*/ 2141725 h 3139345"/>
              <a:gd name="connsiteX5" fmla="*/ 0 w 3575725"/>
              <a:gd name="connsiteY5" fmla="*/ 2126285 h 3139345"/>
              <a:gd name="connsiteX0" fmla="*/ 0 w 3575725"/>
              <a:gd name="connsiteY0" fmla="*/ 2126285 h 2142697"/>
              <a:gd name="connsiteX1" fmla="*/ 1945 w 3575725"/>
              <a:gd name="connsiteY1" fmla="*/ 1021080 h 2142697"/>
              <a:gd name="connsiteX2" fmla="*/ 3575725 w 3575725"/>
              <a:gd name="connsiteY2" fmla="*/ 0 h 2142697"/>
              <a:gd name="connsiteX3" fmla="*/ 3574752 w 3575725"/>
              <a:gd name="connsiteY3" fmla="*/ 2142697 h 2142697"/>
              <a:gd name="connsiteX4" fmla="*/ 2606583 w 3575725"/>
              <a:gd name="connsiteY4" fmla="*/ 2141725 h 2142697"/>
              <a:gd name="connsiteX5" fmla="*/ 0 w 3575725"/>
              <a:gd name="connsiteY5" fmla="*/ 2126285 h 214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00D88BD8-9E72-844D-A3E4-A145CC1FC878}"/>
              </a:ext>
            </a:extLst>
          </p:cNvPr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2736231 h 3139345"/>
              <a:gd name="connsiteX0" fmla="*/ 0 w 3583247"/>
              <a:gd name="connsiteY0" fmla="*/ 2736231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448410 w 3583247"/>
              <a:gd name="connsiteY4" fmla="*/ 2740388 h 3139345"/>
              <a:gd name="connsiteX5" fmla="*/ 0 w 3583247"/>
              <a:gd name="connsiteY5" fmla="*/ 2736231 h 3139345"/>
              <a:gd name="connsiteX0" fmla="*/ 0 w 3583247"/>
              <a:gd name="connsiteY0" fmla="*/ 2736231 h 2740388"/>
              <a:gd name="connsiteX1" fmla="*/ 9467 w 3583247"/>
              <a:gd name="connsiteY1" fmla="*/ 1021080 h 2740388"/>
              <a:gd name="connsiteX2" fmla="*/ 3583247 w 3583247"/>
              <a:gd name="connsiteY2" fmla="*/ 0 h 2740388"/>
              <a:gd name="connsiteX3" fmla="*/ 3557394 w 3583247"/>
              <a:gd name="connsiteY3" fmla="*/ 2738082 h 2740388"/>
              <a:gd name="connsiteX4" fmla="*/ 1448410 w 3583247"/>
              <a:gd name="connsiteY4" fmla="*/ 2740388 h 2740388"/>
              <a:gd name="connsiteX5" fmla="*/ 0 w 3583247"/>
              <a:gd name="connsiteY5" fmla="*/ 2736231 h 2740388"/>
              <a:gd name="connsiteX0" fmla="*/ 0 w 3583247"/>
              <a:gd name="connsiteY0" fmla="*/ 2736231 h 2745604"/>
              <a:gd name="connsiteX1" fmla="*/ 9467 w 3583247"/>
              <a:gd name="connsiteY1" fmla="*/ 1021080 h 2745604"/>
              <a:gd name="connsiteX2" fmla="*/ 3583247 w 3583247"/>
              <a:gd name="connsiteY2" fmla="*/ 0 h 2745604"/>
              <a:gd name="connsiteX3" fmla="*/ 3579960 w 3583247"/>
              <a:gd name="connsiteY3" fmla="*/ 2745604 h 2745604"/>
              <a:gd name="connsiteX4" fmla="*/ 1448410 w 3583247"/>
              <a:gd name="connsiteY4" fmla="*/ 2740388 h 2745604"/>
              <a:gd name="connsiteX5" fmla="*/ 0 w 3583247"/>
              <a:gd name="connsiteY5" fmla="*/ 2736231 h 274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95D2642E-B667-424F-952B-3431D2440BB5}"/>
              </a:ext>
            </a:extLst>
          </p:cNvPr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3040516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3106210 h 5151120"/>
              <a:gd name="connsiteX4" fmla="*/ 0 w 3589020"/>
              <a:gd name="connsiteY4" fmla="*/ 5151120 h 5151120"/>
              <a:gd name="connsiteX5" fmla="*/ 15240 w 3589020"/>
              <a:gd name="connsiteY5" fmla="*/ 3040516 h 5151120"/>
              <a:gd name="connsiteX0" fmla="*/ 0 w 3573780"/>
              <a:gd name="connsiteY0" fmla="*/ 3040516 h 3106210"/>
              <a:gd name="connsiteX1" fmla="*/ 0 w 3573780"/>
              <a:gd name="connsiteY1" fmla="*/ 1021080 h 3106210"/>
              <a:gd name="connsiteX2" fmla="*/ 3573780 w 3573780"/>
              <a:gd name="connsiteY2" fmla="*/ 0 h 3106210"/>
              <a:gd name="connsiteX3" fmla="*/ 3573780 w 3573780"/>
              <a:gd name="connsiteY3" fmla="*/ 3106210 h 3106210"/>
              <a:gd name="connsiteX4" fmla="*/ 955145 w 3573780"/>
              <a:gd name="connsiteY4" fmla="*/ 3068341 h 3106210"/>
              <a:gd name="connsiteX5" fmla="*/ 0 w 3573780"/>
              <a:gd name="connsiteY5" fmla="*/ 3040516 h 3106210"/>
              <a:gd name="connsiteX0" fmla="*/ 0 w 3583247"/>
              <a:gd name="connsiteY0" fmla="*/ 3130454 h 3130454"/>
              <a:gd name="connsiteX1" fmla="*/ 9467 w 3583247"/>
              <a:gd name="connsiteY1" fmla="*/ 1021080 h 3130454"/>
              <a:gd name="connsiteX2" fmla="*/ 3583247 w 3583247"/>
              <a:gd name="connsiteY2" fmla="*/ 0 h 3130454"/>
              <a:gd name="connsiteX3" fmla="*/ 3583247 w 3583247"/>
              <a:gd name="connsiteY3" fmla="*/ 3106210 h 3130454"/>
              <a:gd name="connsiteX4" fmla="*/ 964612 w 3583247"/>
              <a:gd name="connsiteY4" fmla="*/ 3068341 h 3130454"/>
              <a:gd name="connsiteX5" fmla="*/ 0 w 3583247"/>
              <a:gd name="connsiteY5" fmla="*/ 3130454 h 3130454"/>
              <a:gd name="connsiteX0" fmla="*/ 0 w 3583247"/>
              <a:gd name="connsiteY0" fmla="*/ 3130454 h 3134611"/>
              <a:gd name="connsiteX1" fmla="*/ 9467 w 3583247"/>
              <a:gd name="connsiteY1" fmla="*/ 1021080 h 3134611"/>
              <a:gd name="connsiteX2" fmla="*/ 3583247 w 3583247"/>
              <a:gd name="connsiteY2" fmla="*/ 0 h 3134611"/>
              <a:gd name="connsiteX3" fmla="*/ 3583247 w 3583247"/>
              <a:gd name="connsiteY3" fmla="*/ 3106210 h 3134611"/>
              <a:gd name="connsiteX4" fmla="*/ 1011948 w 3583247"/>
              <a:gd name="connsiteY4" fmla="*/ 3134611 h 3134611"/>
              <a:gd name="connsiteX5" fmla="*/ 0 w 3583247"/>
              <a:gd name="connsiteY5" fmla="*/ 3130454 h 3134611"/>
              <a:gd name="connsiteX0" fmla="*/ 0 w 3583247"/>
              <a:gd name="connsiteY0" fmla="*/ 3130454 h 3139345"/>
              <a:gd name="connsiteX1" fmla="*/ 9467 w 3583247"/>
              <a:gd name="connsiteY1" fmla="*/ 1021080 h 3139345"/>
              <a:gd name="connsiteX2" fmla="*/ 3583247 w 3583247"/>
              <a:gd name="connsiteY2" fmla="*/ 0 h 3139345"/>
              <a:gd name="connsiteX3" fmla="*/ 3578513 w 3583247"/>
              <a:gd name="connsiteY3" fmla="*/ 3139345 h 3139345"/>
              <a:gd name="connsiteX4" fmla="*/ 1011948 w 3583247"/>
              <a:gd name="connsiteY4" fmla="*/ 3134611 h 3139345"/>
              <a:gd name="connsiteX5" fmla="*/ 0 w 3583247"/>
              <a:gd name="connsiteY5" fmla="*/ 3130454 h 313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24133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1592921"/>
            <a:ext cx="6951931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11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4834" y="712436"/>
            <a:ext cx="7553833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3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>
            <a:extLst>
              <a:ext uri="{FF2B5EF4-FFF2-40B4-BE49-F238E27FC236}">
                <a16:creationId xmlns:a16="http://schemas.microsoft.com/office/drawing/2014/main" id="{A1E39811-A34B-AD46-8ACC-A06DB4D267D0}"/>
              </a:ext>
            </a:extLst>
          </p:cNvPr>
          <p:cNvSpPr/>
          <p:nvPr userDrawn="1"/>
        </p:nvSpPr>
        <p:spPr>
          <a:xfrm>
            <a:off x="7744691" y="3699164"/>
            <a:ext cx="2575779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569027"/>
              <a:gd name="connsiteY0" fmla="*/ 0 h 2857500"/>
              <a:gd name="connsiteX1" fmla="*/ 1558636 w 1569027"/>
              <a:gd name="connsiteY1" fmla="*/ 467591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" fmla="*/ 0 w 1610767"/>
              <a:gd name="connsiteY0" fmla="*/ 0 h 2857500"/>
              <a:gd name="connsiteX1" fmla="*/ 1610590 w 1610767"/>
              <a:gd name="connsiteY1" fmla="*/ 477982 h 2857500"/>
              <a:gd name="connsiteX2" fmla="*/ 1569027 w 1610767"/>
              <a:gd name="connsiteY2" fmla="*/ 2857500 h 2857500"/>
              <a:gd name="connsiteX3" fmla="*/ 0 w 1610767"/>
              <a:gd name="connsiteY3" fmla="*/ 2857500 h 2857500"/>
              <a:gd name="connsiteX4" fmla="*/ 0 w 1610767"/>
              <a:gd name="connsiteY4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A3F9223B-685F-2843-9227-57F23C3FCEB4}"/>
              </a:ext>
            </a:extLst>
          </p:cNvPr>
          <p:cNvSpPr/>
          <p:nvPr userDrawn="1"/>
        </p:nvSpPr>
        <p:spPr>
          <a:xfrm>
            <a:off x="10128449" y="2715492"/>
            <a:ext cx="1010607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" fmla="*/ 0 w 985405"/>
              <a:gd name="connsiteY0" fmla="*/ 0 h 3595255"/>
              <a:gd name="connsiteX1" fmla="*/ 985405 w 985405"/>
              <a:gd name="connsiteY1" fmla="*/ 259773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3E974AAD-8F9B-2E42-A5FB-13D764EAA100}"/>
              </a:ext>
            </a:extLst>
          </p:cNvPr>
          <p:cNvSpPr/>
          <p:nvPr userDrawn="1"/>
        </p:nvSpPr>
        <p:spPr>
          <a:xfrm>
            <a:off x="10992545" y="1288473"/>
            <a:ext cx="1383028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" fmla="*/ 0 w 1289338"/>
              <a:gd name="connsiteY0" fmla="*/ 0 h 4665519"/>
              <a:gd name="connsiteX1" fmla="*/ 1278947 w 1289338"/>
              <a:gd name="connsiteY1" fmla="*/ 394854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ABB46C-09CD-2843-89FE-636ADB17FE0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indent="0">
              <a:buNone/>
            </a:pP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679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1592918"/>
            <a:ext cx="6951931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B101F9E-64AF-FC48-B2A1-F70779554AB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466666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693807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78611A90-5661-7849-85C4-60F38E37590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22525500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57625A35-6F69-D543-BA04-C64550EF3B0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237729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6E4C2C5-0D36-E34C-9E34-75AB96E1F27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23928486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2231655-E814-554D-A77B-76AE9E4B8F3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2211007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23CE7FB-CF5A-CA42-B78E-69EC6A848FB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436088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81361F9-92A8-6949-BEF9-77B573EB2B5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8274909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4E9E540-B7BF-4344-8072-B7008201BE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6752089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867"/>
            </a:lvl1pPr>
          </a:lstStyle>
          <a:p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760C3CE1-1E28-6546-9D6D-A09B9CDA19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07745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2" y="1592921"/>
            <a:ext cx="693807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9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DEC9B28E-6B7A-0E4E-B90F-9C217C75299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16142845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59D1119D-7D51-D44F-94AB-E6DA2AD81F7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22313595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681892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1B5AB55-B564-F54E-A43A-49F65087AA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7825080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48F91E-AAFB-524A-95AE-FEB5DBF353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714674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C254CD5-68FD-894C-AC6F-D3DF03A43FE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777726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8F0CE16-977C-DF45-B8D7-297950F18BF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3257555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22E0AD7B-150C-EB41-978F-26BBDF5F42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6733329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25392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771771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25392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7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067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164723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25392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tx1"/>
                </a:solidFill>
              </a:rPr>
              <a:pPr algn="r"/>
              <a:t>‹Nº›</a:t>
            </a:fld>
            <a:endParaRPr lang="es-ES" sz="1066" dirty="0">
              <a:solidFill>
                <a:schemeClr val="tx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45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3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078871-D93F-4D40-B540-DC74CFDF655C}" type="slidenum">
              <a:rPr kumimoji="0" lang="es-ES" sz="1067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067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19840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5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3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3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3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1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5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845930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E9B03-F7C3-9F47-9D4A-723840648A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3612F95-8251-5349-ABFE-8A62EF3295E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6000" y="6505495"/>
            <a:ext cx="859200" cy="170476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667" y="716493"/>
            <a:ext cx="9475767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tx1"/>
                </a:solidFill>
              </a:rPr>
              <a:pPr algn="r"/>
              <a:t>‹Nº›</a:t>
            </a:fld>
            <a:endParaRPr lang="es-ES" sz="1067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53956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02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24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818443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C194904-1155-C145-AF21-9523E0FA07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5360" y="2660915"/>
            <a:ext cx="11521280" cy="33603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733"/>
              </a:lnSpc>
              <a:spcBef>
                <a:spcPts val="0"/>
              </a:spcBef>
              <a:spcAft>
                <a:spcPts val="3733"/>
              </a:spcAft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52E522FF-C13F-634D-89C8-C317FCB3F1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5360" y="1796819"/>
            <a:ext cx="11521280" cy="6720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  <p:extLst>
      <p:ext uri="{BB962C8B-B14F-4D97-AF65-F5344CB8AC3E}">
        <p14:creationId xmlns:p14="http://schemas.microsoft.com/office/powerpoint/2010/main" val="760073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. Texto estánd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sp>
        <p:nvSpPr>
          <p:cNvPr id="14" name="Marcador de contenido 10">
            <a:extLst>
              <a:ext uri="{FF2B5EF4-FFF2-40B4-BE49-F238E27FC236}">
                <a16:creationId xmlns:a16="http://schemas.microsoft.com/office/drawing/2014/main" id="{E8FEC0EA-9253-2E4E-B410-52179299369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5360" y="2660915"/>
            <a:ext cx="11521280" cy="33603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733"/>
              </a:lnSpc>
              <a:spcBef>
                <a:spcPts val="0"/>
              </a:spcBef>
              <a:spcAft>
                <a:spcPts val="3733"/>
              </a:spcAft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3A1B077C-37B5-A248-ADB5-E4A0B84B17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5360" y="1796819"/>
            <a:ext cx="11521280" cy="6720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 b="0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dirty="0"/>
              <a:t>Haga clic para agregar un subtítulo a esta página, cuentas con dos líneas para títulos  extensos</a:t>
            </a:r>
          </a:p>
        </p:txBody>
      </p:sp>
    </p:spTree>
    <p:extLst>
      <p:ext uri="{BB962C8B-B14F-4D97-AF65-F5344CB8AC3E}">
        <p14:creationId xmlns:p14="http://schemas.microsoft.com/office/powerpoint/2010/main" val="11470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007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>
            <a:extLst>
              <a:ext uri="{FF2B5EF4-FFF2-40B4-BE49-F238E27FC236}">
                <a16:creationId xmlns:a16="http://schemas.microsoft.com/office/drawing/2014/main" id="{1BF3B1A8-7345-7848-A2AD-5D61E8195936}"/>
              </a:ext>
            </a:extLst>
          </p:cNvPr>
          <p:cNvSpPr/>
          <p:nvPr userDrawn="1"/>
        </p:nvSpPr>
        <p:spPr>
          <a:xfrm>
            <a:off x="8633457" y="3190459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  <a:gd name="connsiteX0" fmla="*/ 0 w 3568703"/>
              <a:gd name="connsiteY0" fmla="*/ 2169160 h 2214880"/>
              <a:gd name="connsiteX1" fmla="*/ 0 w 3568703"/>
              <a:gd name="connsiteY1" fmla="*/ 817880 h 2214880"/>
              <a:gd name="connsiteX2" fmla="*/ 2877820 w 3568703"/>
              <a:gd name="connsiteY2" fmla="*/ 0 h 2214880"/>
              <a:gd name="connsiteX3" fmla="*/ 3568700 w 3568703"/>
              <a:gd name="connsiteY3" fmla="*/ 2189480 h 2214880"/>
              <a:gd name="connsiteX4" fmla="*/ 0 w 3568703"/>
              <a:gd name="connsiteY4" fmla="*/ 2214880 h 2214880"/>
              <a:gd name="connsiteX5" fmla="*/ 0 w 3568703"/>
              <a:gd name="connsiteY5" fmla="*/ 2169160 h 2214880"/>
              <a:gd name="connsiteX0" fmla="*/ 0 w 2893168"/>
              <a:gd name="connsiteY0" fmla="*/ 2169160 h 2214880"/>
              <a:gd name="connsiteX1" fmla="*/ 0 w 2893168"/>
              <a:gd name="connsiteY1" fmla="*/ 817880 h 2214880"/>
              <a:gd name="connsiteX2" fmla="*/ 2877820 w 2893168"/>
              <a:gd name="connsiteY2" fmla="*/ 0 h 2214880"/>
              <a:gd name="connsiteX3" fmla="*/ 2893060 w 2893168"/>
              <a:gd name="connsiteY3" fmla="*/ 2194560 h 2214880"/>
              <a:gd name="connsiteX4" fmla="*/ 0 w 2893168"/>
              <a:gd name="connsiteY4" fmla="*/ 2214880 h 2214880"/>
              <a:gd name="connsiteX5" fmla="*/ 0 w 2893168"/>
              <a:gd name="connsiteY5" fmla="*/ 2169160 h 2214880"/>
              <a:gd name="connsiteX0" fmla="*/ 0 w 2879375"/>
              <a:gd name="connsiteY0" fmla="*/ 2169160 h 2757268"/>
              <a:gd name="connsiteX1" fmla="*/ 0 w 2879375"/>
              <a:gd name="connsiteY1" fmla="*/ 817880 h 2757268"/>
              <a:gd name="connsiteX2" fmla="*/ 2877820 w 2879375"/>
              <a:gd name="connsiteY2" fmla="*/ 0 h 2757268"/>
              <a:gd name="connsiteX3" fmla="*/ 2878992 w 2879375"/>
              <a:gd name="connsiteY3" fmla="*/ 2757268 h 2757268"/>
              <a:gd name="connsiteX4" fmla="*/ 0 w 2879375"/>
              <a:gd name="connsiteY4" fmla="*/ 2214880 h 2757268"/>
              <a:gd name="connsiteX5" fmla="*/ 0 w 2879375"/>
              <a:gd name="connsiteY5" fmla="*/ 2169160 h 2757268"/>
              <a:gd name="connsiteX0" fmla="*/ 24713 w 2904088"/>
              <a:gd name="connsiteY0" fmla="*/ 2169160 h 2770934"/>
              <a:gd name="connsiteX1" fmla="*/ 24713 w 2904088"/>
              <a:gd name="connsiteY1" fmla="*/ 817880 h 2770934"/>
              <a:gd name="connsiteX2" fmla="*/ 2902533 w 2904088"/>
              <a:gd name="connsiteY2" fmla="*/ 0 h 2770934"/>
              <a:gd name="connsiteX3" fmla="*/ 2903705 w 2904088"/>
              <a:gd name="connsiteY3" fmla="*/ 2757268 h 2770934"/>
              <a:gd name="connsiteX4" fmla="*/ 0 w 2904088"/>
              <a:gd name="connsiteY4" fmla="*/ 2770934 h 2770934"/>
              <a:gd name="connsiteX5" fmla="*/ 24713 w 2904088"/>
              <a:gd name="connsiteY5" fmla="*/ 2169160 h 2770934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757268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  <a:gd name="connsiteX0" fmla="*/ 0 w 2879375"/>
              <a:gd name="connsiteY0" fmla="*/ 2169160 h 2985118"/>
              <a:gd name="connsiteX1" fmla="*/ 0 w 2879375"/>
              <a:gd name="connsiteY1" fmla="*/ 817880 h 2985118"/>
              <a:gd name="connsiteX2" fmla="*/ 2877820 w 2879375"/>
              <a:gd name="connsiteY2" fmla="*/ 0 h 2985118"/>
              <a:gd name="connsiteX3" fmla="*/ 2878992 w 2879375"/>
              <a:gd name="connsiteY3" fmla="*/ 2959095 h 2985118"/>
              <a:gd name="connsiteX4" fmla="*/ 8239 w 2879375"/>
              <a:gd name="connsiteY4" fmla="*/ 2985118 h 2985118"/>
              <a:gd name="connsiteX5" fmla="*/ 0 w 2879375"/>
              <a:gd name="connsiteY5" fmla="*/ 2169160 h 298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4610843F-8FF6-844B-B9EE-71F1C7B08FAC}"/>
              </a:ext>
            </a:extLst>
          </p:cNvPr>
          <p:cNvSpPr/>
          <p:nvPr userDrawn="1"/>
        </p:nvSpPr>
        <p:spPr>
          <a:xfrm>
            <a:off x="6154653" y="3533831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033254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033254 h 5151120"/>
              <a:gd name="connsiteX0" fmla="*/ 26520 w 3600300"/>
              <a:gd name="connsiteY0" fmla="*/ 2033254 h 5151120"/>
              <a:gd name="connsiteX1" fmla="*/ 26520 w 3600300"/>
              <a:gd name="connsiteY1" fmla="*/ 1021080 h 5151120"/>
              <a:gd name="connsiteX2" fmla="*/ 3600300 w 3600300"/>
              <a:gd name="connsiteY2" fmla="*/ 0 h 5151120"/>
              <a:gd name="connsiteX3" fmla="*/ 3600300 w 3600300"/>
              <a:gd name="connsiteY3" fmla="*/ 5151120 h 5151120"/>
              <a:gd name="connsiteX4" fmla="*/ 0 w 3600300"/>
              <a:gd name="connsiteY4" fmla="*/ 1902452 h 5151120"/>
              <a:gd name="connsiteX5" fmla="*/ 26520 w 3600300"/>
              <a:gd name="connsiteY5" fmla="*/ 2033254 h 5151120"/>
              <a:gd name="connsiteX0" fmla="*/ 26520 w 3600300"/>
              <a:gd name="connsiteY0" fmla="*/ 2033254 h 2033254"/>
              <a:gd name="connsiteX1" fmla="*/ 26520 w 3600300"/>
              <a:gd name="connsiteY1" fmla="*/ 1021080 h 2033254"/>
              <a:gd name="connsiteX2" fmla="*/ 3600300 w 3600300"/>
              <a:gd name="connsiteY2" fmla="*/ 0 h 2033254"/>
              <a:gd name="connsiteX3" fmla="*/ 3555180 w 3600300"/>
              <a:gd name="connsiteY3" fmla="*/ 1902452 h 2033254"/>
              <a:gd name="connsiteX4" fmla="*/ 0 w 3600300"/>
              <a:gd name="connsiteY4" fmla="*/ 1902452 h 2033254"/>
              <a:gd name="connsiteX5" fmla="*/ 26520 w 3600300"/>
              <a:gd name="connsiteY5" fmla="*/ 2033254 h 2033254"/>
              <a:gd name="connsiteX0" fmla="*/ 26520 w 3607821"/>
              <a:gd name="connsiteY0" fmla="*/ 2033254 h 2033254"/>
              <a:gd name="connsiteX1" fmla="*/ 26520 w 3607821"/>
              <a:gd name="connsiteY1" fmla="*/ 1021080 h 2033254"/>
              <a:gd name="connsiteX2" fmla="*/ 3600300 w 3607821"/>
              <a:gd name="connsiteY2" fmla="*/ 0 h 2033254"/>
              <a:gd name="connsiteX3" fmla="*/ 3607821 w 3607821"/>
              <a:gd name="connsiteY3" fmla="*/ 1906212 h 2033254"/>
              <a:gd name="connsiteX4" fmla="*/ 0 w 3607821"/>
              <a:gd name="connsiteY4" fmla="*/ 1902452 h 2033254"/>
              <a:gd name="connsiteX5" fmla="*/ 26520 w 3607821"/>
              <a:gd name="connsiteY5" fmla="*/ 2033254 h 2033254"/>
              <a:gd name="connsiteX0" fmla="*/ 30280 w 3607821"/>
              <a:gd name="connsiteY0" fmla="*/ 1860293 h 1906212"/>
              <a:gd name="connsiteX1" fmla="*/ 26520 w 3607821"/>
              <a:gd name="connsiteY1" fmla="*/ 1021080 h 1906212"/>
              <a:gd name="connsiteX2" fmla="*/ 3600300 w 3607821"/>
              <a:gd name="connsiteY2" fmla="*/ 0 h 1906212"/>
              <a:gd name="connsiteX3" fmla="*/ 3607821 w 3607821"/>
              <a:gd name="connsiteY3" fmla="*/ 1906212 h 1906212"/>
              <a:gd name="connsiteX4" fmla="*/ 0 w 3607821"/>
              <a:gd name="connsiteY4" fmla="*/ 1902452 h 1906212"/>
              <a:gd name="connsiteX5" fmla="*/ 30280 w 3607821"/>
              <a:gd name="connsiteY5" fmla="*/ 1860293 h 1906212"/>
              <a:gd name="connsiteX0" fmla="*/ 3760 w 3581301"/>
              <a:gd name="connsiteY0" fmla="*/ 1860293 h 1909972"/>
              <a:gd name="connsiteX1" fmla="*/ 0 w 3581301"/>
              <a:gd name="connsiteY1" fmla="*/ 1021080 h 1909972"/>
              <a:gd name="connsiteX2" fmla="*/ 3573780 w 3581301"/>
              <a:gd name="connsiteY2" fmla="*/ 0 h 1909972"/>
              <a:gd name="connsiteX3" fmla="*/ 3581301 w 3581301"/>
              <a:gd name="connsiteY3" fmla="*/ 1906212 h 1909972"/>
              <a:gd name="connsiteX4" fmla="*/ 11080 w 3581301"/>
              <a:gd name="connsiteY4" fmla="*/ 1909972 h 1909972"/>
              <a:gd name="connsiteX5" fmla="*/ 3760 w 3581301"/>
              <a:gd name="connsiteY5" fmla="*/ 1860293 h 190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 dirty="0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647939" y="3750355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" fmla="*/ 15240 w 3589020"/>
              <a:gd name="connsiteY0" fmla="*/ 23723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2372360 h 5151120"/>
              <a:gd name="connsiteX0" fmla="*/ 0 w 3573780"/>
              <a:gd name="connsiteY0" fmla="*/ 2372360 h 5151120"/>
              <a:gd name="connsiteX1" fmla="*/ 0 w 3573780"/>
              <a:gd name="connsiteY1" fmla="*/ 1021080 h 5151120"/>
              <a:gd name="connsiteX2" fmla="*/ 3573780 w 3573780"/>
              <a:gd name="connsiteY2" fmla="*/ 0 h 5151120"/>
              <a:gd name="connsiteX3" fmla="*/ 3573780 w 3573780"/>
              <a:gd name="connsiteY3" fmla="*/ 5151120 h 5151120"/>
              <a:gd name="connsiteX4" fmla="*/ 0 w 3573780"/>
              <a:gd name="connsiteY4" fmla="*/ 2418080 h 5151120"/>
              <a:gd name="connsiteX5" fmla="*/ 0 w 3573780"/>
              <a:gd name="connsiteY5" fmla="*/ 2372360 h 5151120"/>
              <a:gd name="connsiteX0" fmla="*/ 0 w 3573780"/>
              <a:gd name="connsiteY0" fmla="*/ 2372360 h 2418080"/>
              <a:gd name="connsiteX1" fmla="*/ 0 w 3573780"/>
              <a:gd name="connsiteY1" fmla="*/ 1021080 h 2418080"/>
              <a:gd name="connsiteX2" fmla="*/ 3573780 w 3573780"/>
              <a:gd name="connsiteY2" fmla="*/ 0 h 2418080"/>
              <a:gd name="connsiteX3" fmla="*/ 3568700 w 3573780"/>
              <a:gd name="connsiteY3" fmla="*/ 2392680 h 2418080"/>
              <a:gd name="connsiteX4" fmla="*/ 0 w 3573780"/>
              <a:gd name="connsiteY4" fmla="*/ 2418080 h 2418080"/>
              <a:gd name="connsiteX5" fmla="*/ 0 w 3573780"/>
              <a:gd name="connsiteY5" fmla="*/ 2372360 h 241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9"/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B06D5AB3-85F3-6041-8CF2-938E10DAFE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7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F3D07CDD-BB31-BA4B-B06A-F67FBBAD380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</p:spTree>
    <p:extLst>
      <p:ext uri="{BB962C8B-B14F-4D97-AF65-F5344CB8AC3E}">
        <p14:creationId xmlns:p14="http://schemas.microsoft.com/office/powerpoint/2010/main" val="32832463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0155756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649091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21565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097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1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99" y="649091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21565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  <p:sp>
          <p:nvSpPr>
            <p:cNvPr id="17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9326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9520490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793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037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059369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54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871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793402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086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60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7485994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ES" sz="2399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>
            <a:extLst>
              <a:ext uri="{FF2B5EF4-FFF2-40B4-BE49-F238E27FC236}">
                <a16:creationId xmlns:a16="http://schemas.microsoft.com/office/drawing/2014/main" id="{93EB5CC0-893F-7E43-ABEC-FF257A4D7B5E}"/>
              </a:ext>
            </a:extLst>
          </p:cNvPr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7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16D4C14-6CFE-7A40-86A8-48051042077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1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6" smtClean="0">
                <a:solidFill>
                  <a:schemeClr val="bg1"/>
                </a:solidFill>
              </a:rPr>
              <a:pPr algn="r"/>
              <a:t>‹Nº›</a:t>
            </a:fld>
            <a:endParaRPr lang="es-ES" sz="1066" dirty="0">
              <a:solidFill>
                <a:schemeClr val="bg1"/>
              </a:solidFill>
            </a:endParaRP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6949" indent="0">
              <a:buNone/>
              <a:defRPr/>
            </a:lvl2pPr>
            <a:lvl3pPr marL="913897" indent="0">
              <a:buNone/>
              <a:defRPr/>
            </a:lvl3pPr>
            <a:lvl4pPr marL="1370846" indent="0">
              <a:buNone/>
              <a:defRPr/>
            </a:lvl4pPr>
            <a:lvl5pPr marL="1827794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197712-7F38-BD40-B41B-21C405659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6381328"/>
            <a:ext cx="1074901" cy="2483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7AA245C-134F-EB49-90BA-678E5983EA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423596"/>
            <a:ext cx="935624" cy="2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563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1. Tex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EA230A8-2396-C04E-BA7D-6A765043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89"/>
            <a:ext cx="1871531" cy="642611"/>
            <a:chOff x="8064500" y="4790414"/>
            <a:chExt cx="1083150" cy="371911"/>
          </a:xfrm>
        </p:grpSpPr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C6C3A9BA-FA29-AF49-93DF-C962E39BE4D1}"/>
                </a:ext>
              </a:extLst>
            </p:cNvPr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9"/>
            </a:p>
          </p:txBody>
        </p:sp>
        <p:sp>
          <p:nvSpPr>
            <p:cNvPr id="10" name="Triángulo 10">
              <a:extLst>
                <a:ext uri="{FF2B5EF4-FFF2-40B4-BE49-F238E27FC236}">
                  <a16:creationId xmlns:a16="http://schemas.microsoft.com/office/drawing/2014/main" id="{400DAD3A-8917-4A46-A174-4210FBD17B57}"/>
                </a:ext>
              </a:extLst>
            </p:cNvPr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" fmla="*/ 0 w 2300400"/>
                <a:gd name="connsiteY0" fmla="*/ 302400 h 302400"/>
                <a:gd name="connsiteX1" fmla="*/ 2300400 w 2300400"/>
                <a:gd name="connsiteY1" fmla="*/ 0 h 302400"/>
                <a:gd name="connsiteX2" fmla="*/ 2282400 w 2300400"/>
                <a:gd name="connsiteY2" fmla="*/ 302400 h 302400"/>
                <a:gd name="connsiteX3" fmla="*/ 0 w 2300400"/>
                <a:gd name="connsiteY3" fmla="*/ 302400 h 302400"/>
                <a:gd name="connsiteX0" fmla="*/ 0 w 1026000"/>
                <a:gd name="connsiteY0" fmla="*/ 295200 h 302400"/>
                <a:gd name="connsiteX1" fmla="*/ 1026000 w 1026000"/>
                <a:gd name="connsiteY1" fmla="*/ 0 h 302400"/>
                <a:gd name="connsiteX2" fmla="*/ 1008000 w 1026000"/>
                <a:gd name="connsiteY2" fmla="*/ 302400 h 302400"/>
                <a:gd name="connsiteX3" fmla="*/ 0 w 1026000"/>
                <a:gd name="connsiteY3" fmla="*/ 295200 h 3024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08000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5100"/>
                <a:gd name="connsiteX1" fmla="*/ 1083150 w 1083150"/>
                <a:gd name="connsiteY1" fmla="*/ 0 h 315100"/>
                <a:gd name="connsiteX2" fmla="*/ 1074675 w 1083150"/>
                <a:gd name="connsiteY2" fmla="*/ 315100 h 315100"/>
                <a:gd name="connsiteX3" fmla="*/ 0 w 1083150"/>
                <a:gd name="connsiteY3" fmla="*/ 307900 h 315100"/>
                <a:gd name="connsiteX0" fmla="*/ 0 w 1083150"/>
                <a:gd name="connsiteY0" fmla="*/ 307900 h 318275"/>
                <a:gd name="connsiteX1" fmla="*/ 1083150 w 1083150"/>
                <a:gd name="connsiteY1" fmla="*/ 0 h 318275"/>
                <a:gd name="connsiteX2" fmla="*/ 1081025 w 1083150"/>
                <a:gd name="connsiteY2" fmla="*/ 318275 h 318275"/>
                <a:gd name="connsiteX3" fmla="*/ 0 w 1083150"/>
                <a:gd name="connsiteY3" fmla="*/ 307900 h 31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9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10F3A02-B7CA-9E42-855B-3F51A0093AEE}"/>
              </a:ext>
            </a:extLst>
          </p:cNvPr>
          <p:cNvSpPr txBox="1">
            <a:spLocks/>
          </p:cNvSpPr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7" smtClean="0">
                <a:solidFill>
                  <a:schemeClr val="bg1"/>
                </a:solidFill>
              </a:rPr>
              <a:pPr algn="r"/>
              <a:t>‹Nº›</a:t>
            </a:fld>
            <a:endParaRPr lang="es-ES" sz="10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77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_Endoso_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5185358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5" name="Objeto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4" name="12 Marcador de texto">
            <a:extLst>
              <a:ext uri="{FF2B5EF4-FFF2-40B4-BE49-F238E27FC236}">
                <a16:creationId xmlns:a16="http://schemas.microsoft.com/office/drawing/2014/main" id="{E02DB719-3199-3A48-B33B-04FB2F027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67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541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0568112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6449641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7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32CE555-1DDB-8942-BE50-84CBE073E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7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70.xml"/><Relationship Id="rId39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65.xml"/><Relationship Id="rId34" Type="http://schemas.openxmlformats.org/officeDocument/2006/relationships/slideLayout" Target="../slideLayouts/slideLayout78.xml"/><Relationship Id="rId42" Type="http://schemas.openxmlformats.org/officeDocument/2006/relationships/slideLayout" Target="../slideLayouts/slideLayout86.xml"/><Relationship Id="rId47" Type="http://schemas.openxmlformats.org/officeDocument/2006/relationships/slideLayout" Target="../slideLayouts/slideLayout91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32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81.xml"/><Relationship Id="rId40" Type="http://schemas.openxmlformats.org/officeDocument/2006/relationships/slideLayout" Target="../slideLayouts/slideLayout84.xml"/><Relationship Id="rId45" Type="http://schemas.openxmlformats.org/officeDocument/2006/relationships/slideLayout" Target="../slideLayouts/slideLayout89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2.xml"/><Relationship Id="rId36" Type="http://schemas.openxmlformats.org/officeDocument/2006/relationships/slideLayout" Target="../slideLayouts/slideLayout80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31" Type="http://schemas.openxmlformats.org/officeDocument/2006/relationships/slideLayout" Target="../slideLayouts/slideLayout75.xml"/><Relationship Id="rId44" Type="http://schemas.openxmlformats.org/officeDocument/2006/relationships/slideLayout" Target="../slideLayouts/slideLayout88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79.xml"/><Relationship Id="rId43" Type="http://schemas.openxmlformats.org/officeDocument/2006/relationships/slideLayout" Target="../slideLayouts/slideLayout87.xml"/><Relationship Id="rId48" Type="http://schemas.openxmlformats.org/officeDocument/2006/relationships/slideLayout" Target="../slideLayouts/slideLayout92.xml"/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7.xml"/><Relationship Id="rId38" Type="http://schemas.openxmlformats.org/officeDocument/2006/relationships/slideLayout" Target="../slideLayouts/slideLayout82.xml"/><Relationship Id="rId4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64.xml"/><Relationship Id="rId41" Type="http://schemas.openxmlformats.org/officeDocument/2006/relationships/slideLayout" Target="../slideLayouts/slideLayout85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78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98" r:id="rId2"/>
    <p:sldLayoutId id="2147483799" r:id="rId3"/>
    <p:sldLayoutId id="2147483771" r:id="rId4"/>
    <p:sldLayoutId id="2147483748" r:id="rId5"/>
    <p:sldLayoutId id="2147483749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46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678" r:id="rId30"/>
    <p:sldLayoutId id="2147483790" r:id="rId31"/>
    <p:sldLayoutId id="2147483669" r:id="rId32"/>
    <p:sldLayoutId id="2147483789" r:id="rId33"/>
    <p:sldLayoutId id="2147483685" r:id="rId34"/>
    <p:sldLayoutId id="2147483792" r:id="rId35"/>
    <p:sldLayoutId id="2147483693" r:id="rId36"/>
    <p:sldLayoutId id="2147483793" r:id="rId37"/>
    <p:sldLayoutId id="2147483701" r:id="rId38"/>
    <p:sldLayoutId id="2147483794" r:id="rId39"/>
    <p:sldLayoutId id="2147483785" r:id="rId40"/>
    <p:sldLayoutId id="2147483795" r:id="rId41"/>
    <p:sldLayoutId id="2147483788" r:id="rId42"/>
    <p:sldLayoutId id="2147483849" r:id="rId43"/>
    <p:sldLayoutId id="2147483850" r:id="rId44"/>
  </p:sldLayoutIdLst>
  <p:hf hdr="0" ftr="0" dt="0"/>
  <p:txStyles>
    <p:titleStyle>
      <a:lvl1pPr algn="l" defTabSz="913897" rtl="0" eaLnBrk="1" latinLnBrk="0" hangingPunct="1">
        <a:lnSpc>
          <a:spcPct val="90000"/>
        </a:lnSpc>
        <a:spcBef>
          <a:spcPct val="0"/>
        </a:spcBef>
        <a:buNone/>
        <a:defRPr sz="4664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228474" indent="-228474" algn="l" defTabSz="913897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685423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1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4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4" algn="l" defTabSz="9138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1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8" algn="l" defTabSz="9138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25" userDrawn="1">
          <p15:clr>
            <a:srgbClr val="F26B43"/>
          </p15:clr>
        </p15:guide>
        <p15:guide id="4" orient="horz" pos="4035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10" pos="7469" userDrawn="1">
          <p15:clr>
            <a:srgbClr val="F26B43"/>
          </p15:clr>
        </p15:guide>
        <p15:guide id="15" pos="212" userDrawn="1">
          <p15:clr>
            <a:srgbClr val="F26B43"/>
          </p15:clr>
        </p15:guide>
        <p15:guide id="17" orient="horz" pos="769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  <p:sldLayoutId id="2147483823" r:id="rId23"/>
    <p:sldLayoutId id="2147483824" r:id="rId24"/>
    <p:sldLayoutId id="2147483825" r:id="rId25"/>
    <p:sldLayoutId id="2147483826" r:id="rId26"/>
    <p:sldLayoutId id="2147483827" r:id="rId27"/>
    <p:sldLayoutId id="2147483828" r:id="rId28"/>
    <p:sldLayoutId id="2147483829" r:id="rId29"/>
    <p:sldLayoutId id="2147483830" r:id="rId30"/>
    <p:sldLayoutId id="2147483831" r:id="rId31"/>
    <p:sldLayoutId id="2147483832" r:id="rId32"/>
    <p:sldLayoutId id="2147483833" r:id="rId33"/>
    <p:sldLayoutId id="2147483834" r:id="rId34"/>
    <p:sldLayoutId id="2147483835" r:id="rId35"/>
    <p:sldLayoutId id="2147483836" r:id="rId36"/>
    <p:sldLayoutId id="2147483837" r:id="rId37"/>
    <p:sldLayoutId id="2147483838" r:id="rId38"/>
    <p:sldLayoutId id="2147483839" r:id="rId39"/>
    <p:sldLayoutId id="2147483840" r:id="rId40"/>
    <p:sldLayoutId id="2147483841" r:id="rId41"/>
    <p:sldLayoutId id="2147483842" r:id="rId42"/>
    <p:sldLayoutId id="2147483843" r:id="rId43"/>
    <p:sldLayoutId id="2147483844" r:id="rId44"/>
    <p:sldLayoutId id="2147483845" r:id="rId45"/>
    <p:sldLayoutId id="2147483846" r:id="rId46"/>
    <p:sldLayoutId id="2147483847" r:id="rId47"/>
    <p:sldLayoutId id="2147483848" r:id="rId4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667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69">
          <p15:clr>
            <a:srgbClr val="F26B43"/>
          </p15:clr>
        </p15:guide>
        <p15:guide id="4" orient="horz" pos="3072">
          <p15:clr>
            <a:srgbClr val="F26B43"/>
          </p15:clr>
        </p15:guide>
        <p15:guide id="6" pos="2880">
          <p15:clr>
            <a:srgbClr val="F26B43"/>
          </p15:clr>
        </p15:guide>
        <p15:guide id="10" pos="5601">
          <p15:clr>
            <a:srgbClr val="F26B43"/>
          </p15:clr>
        </p15:guide>
        <p15:guide id="15" pos="159">
          <p15:clr>
            <a:srgbClr val="F26B43"/>
          </p15:clr>
        </p15:guide>
        <p15:guide id="17" orient="horz" pos="57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6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rkmtrance/spring-boot-memory-optimization" TargetMode="External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8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ring.io/spring-boot/docs/current/reference/html/application-properties.html" TargetMode="External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9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8.bin"/><Relationship Id="rId10" Type="http://schemas.openxmlformats.org/officeDocument/2006/relationships/hyperlink" Target="https://www.atamanroman.dev/development/2018/11/10/jvm-memory-settings-container-environment.html" TargetMode="External"/><Relationship Id="rId4" Type="http://schemas.openxmlformats.org/officeDocument/2006/relationships/notesSlide" Target="../notesSlides/notesSlide17.xml"/><Relationship Id="rId9" Type="http://schemas.openxmlformats.org/officeDocument/2006/relationships/hyperlink" Target="https://tomcat.apache.org/tomcat-8.5-doc/config/http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5.xml"/><Relationship Id="rId6" Type="http://schemas.openxmlformats.org/officeDocument/2006/relationships/image" Target="../media/image3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6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2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D0F4E9E-D4B3-B547-A9DC-4D8880C9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0" y="2428697"/>
            <a:ext cx="6310745" cy="1792732"/>
          </a:xfrm>
        </p:spPr>
        <p:txBody>
          <a:bodyPr/>
          <a:lstStyle/>
          <a:p>
            <a:r>
              <a:rPr lang="es-ES" sz="4000" dirty="0">
                <a:latin typeface="Georgia" panose="02040502050405020303" pitchFamily="18" charset="0"/>
              </a:rPr>
              <a:t>Optimización de Spring </a:t>
            </a:r>
            <a:r>
              <a:rPr lang="es-ES" sz="4000" dirty="0" err="1">
                <a:latin typeface="Georgia" panose="02040502050405020303" pitchFamily="18" charset="0"/>
              </a:rPr>
              <a:t>Boot</a:t>
            </a:r>
            <a:r>
              <a:rPr lang="es-ES" sz="4000" dirty="0">
                <a:latin typeface="Georgia" panose="02040502050405020303" pitchFamily="18" charset="0"/>
              </a:rPr>
              <a:t>: Eficiencia en Desarrollo y Contenedores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2D46510-3BCB-3746-AD05-84A58DE8C86D}"/>
              </a:ext>
            </a:extLst>
          </p:cNvPr>
          <p:cNvGrpSpPr/>
          <p:nvPr/>
        </p:nvGrpSpPr>
        <p:grpSpPr>
          <a:xfrm>
            <a:off x="6845985" y="1346032"/>
            <a:ext cx="209216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>
              <a:extLst>
                <a:ext uri="{FF2B5EF4-FFF2-40B4-BE49-F238E27FC236}">
                  <a16:creationId xmlns:a16="http://schemas.microsoft.com/office/drawing/2014/main" id="{7B3603A7-D7F6-D447-AC7E-DCEDD18B5644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F7F3DA-3318-B54A-A86E-1C0912576A14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AF95EF0D-64BD-8C41-9271-7C7E67BA1752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C54F4E3-09F1-DA4F-AC1E-D94DC533F11F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B2B45F2-8D32-A344-93BE-979FC74FCFB7}"/>
              </a:ext>
            </a:extLst>
          </p:cNvPr>
          <p:cNvGrpSpPr/>
          <p:nvPr/>
        </p:nvGrpSpPr>
        <p:grpSpPr>
          <a:xfrm>
            <a:off x="8153713" y="1346032"/>
            <a:ext cx="209216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>
              <a:extLst>
                <a:ext uri="{FF2B5EF4-FFF2-40B4-BE49-F238E27FC236}">
                  <a16:creationId xmlns:a16="http://schemas.microsoft.com/office/drawing/2014/main" id="{B5C53D1D-2BE8-DC4D-9686-EE7D25277B36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900BB0B-5327-5945-98EC-D80CC934A2A3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1DD8B18-64B5-4948-BB66-287B0484AF59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12A53A6-630E-7B4D-A7A5-8AA797881B4E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733D58C-D2A1-9040-B07D-82C6EAEF6E32}"/>
              </a:ext>
            </a:extLst>
          </p:cNvPr>
          <p:cNvGrpSpPr/>
          <p:nvPr/>
        </p:nvGrpSpPr>
        <p:grpSpPr>
          <a:xfrm>
            <a:off x="9461442" y="1346032"/>
            <a:ext cx="209216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>
              <a:extLst>
                <a:ext uri="{FF2B5EF4-FFF2-40B4-BE49-F238E27FC236}">
                  <a16:creationId xmlns:a16="http://schemas.microsoft.com/office/drawing/2014/main" id="{D71BC356-ED41-B049-88E2-47DC0FA3C96B}"/>
                </a:ext>
              </a:extLst>
            </p:cNvPr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0748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" fmla="*/ 0 w 171450"/>
                <a:gd name="connsiteY0" fmla="*/ 0 h 2761456"/>
                <a:gd name="connsiteX1" fmla="*/ 171450 w 171450"/>
                <a:gd name="connsiteY1" fmla="*/ 0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  <a:gd name="connsiteX0" fmla="*/ 0 w 171450"/>
                <a:gd name="connsiteY0" fmla="*/ 0 h 2761456"/>
                <a:gd name="connsiteX1" fmla="*/ 168275 w 171450"/>
                <a:gd name="connsiteY1" fmla="*/ 47393 h 2761456"/>
                <a:gd name="connsiteX2" fmla="*/ 171450 w 171450"/>
                <a:gd name="connsiteY2" fmla="*/ 2707481 h 2761456"/>
                <a:gd name="connsiteX3" fmla="*/ 0 w 171450"/>
                <a:gd name="connsiteY3" fmla="*/ 2761456 h 2761456"/>
                <a:gd name="connsiteX4" fmla="*/ 0 w 171450"/>
                <a:gd name="connsiteY4" fmla="*/ 0 h 276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A4DF583-F789-A147-928A-81BDEA644EAF}"/>
                </a:ext>
              </a:extLst>
            </p:cNvPr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BD340412-0579-1344-9B6D-DEF4DEE4960D}"/>
                </a:ext>
              </a:extLst>
            </p:cNvPr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4E55E4B-0109-E64B-A511-0CD7799B8CF6}"/>
                </a:ext>
              </a:extLst>
            </p:cNvPr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7"/>
            </a:p>
          </p:txBody>
        </p:sp>
      </p:grpSp>
    </p:spTree>
    <p:extLst>
      <p:ext uri="{BB962C8B-B14F-4D97-AF65-F5344CB8AC3E}">
        <p14:creationId xmlns:p14="http://schemas.microsoft.com/office/powerpoint/2010/main" val="33284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C402-8B04-528D-9A8D-AA2270FF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36627AE2-6710-2484-28CA-DC732F47E7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A0E4CC1A-458B-E33E-9C9B-51FDCC8DE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9E08BEAE-B65A-DF81-76DA-5BAD0C6689D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BB674494-2533-247E-AB4A-2C35927FE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r>
              <a:rPr lang="es-ES" b="1" dirty="0">
                <a:latin typeface="+mj-lt"/>
              </a:rPr>
              <a:t>Optimización de la JVM para Aplicaciones Spring </a:t>
            </a:r>
            <a:r>
              <a:rPr lang="es-ES" b="1" dirty="0" err="1">
                <a:latin typeface="+mj-lt"/>
              </a:rPr>
              <a:t>Boot</a:t>
            </a:r>
            <a:endParaRPr lang="es-E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5CA26FCD-EE3A-05DF-973D-D2E50B3361E5}"/>
              </a:ext>
            </a:extLst>
          </p:cNvPr>
          <p:cNvSpPr txBox="1">
            <a:spLocks/>
          </p:cNvSpPr>
          <p:nvPr/>
        </p:nvSpPr>
        <p:spPr>
          <a:xfrm>
            <a:off x="335355" y="1124744"/>
            <a:ext cx="11161245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7CEEF2-633D-AEB9-F98B-88CE1E112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805563"/>
            <a:ext cx="11428413" cy="10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sz="2800" dirty="0">
                <a:latin typeface="+mj-lt"/>
              </a:rPr>
              <a:t>Parámetros de JVM para Optimizar Memoria</a:t>
            </a:r>
            <a:endParaRPr lang="es-PE" altLang="es-PE" sz="2800" dirty="0">
              <a:latin typeface="+mj-lt"/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0508BB23-4EA0-9B52-31DF-3621E1CF35FC}"/>
              </a:ext>
            </a:extLst>
          </p:cNvPr>
          <p:cNvSpPr txBox="1">
            <a:spLocks/>
          </p:cNvSpPr>
          <p:nvPr/>
        </p:nvSpPr>
        <p:spPr>
          <a:xfrm>
            <a:off x="346550" y="1826462"/>
            <a:ext cx="11161245" cy="22506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sz="2000" dirty="0" err="1">
                <a:latin typeface="+mj-lt"/>
                <a:ea typeface="+mn-ea"/>
                <a:cs typeface="+mn-cs"/>
              </a:rPr>
              <a:t>Parámetros</a:t>
            </a:r>
            <a:r>
              <a:rPr lang="pt-BR" sz="2000" dirty="0">
                <a:latin typeface="+mj-lt"/>
                <a:ea typeface="+mn-ea"/>
                <a:cs typeface="+mn-cs"/>
              </a:rPr>
              <a:t> de JVM a configurar: </a:t>
            </a:r>
            <a:endParaRPr lang="es-ES" sz="2000" dirty="0">
              <a:latin typeface="+mj-lt"/>
              <a:ea typeface="+mn-ea"/>
              <a:cs typeface="+mn-cs"/>
            </a:endParaRP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ES" sz="2000" b="1" dirty="0">
                <a:highlight>
                  <a:srgbClr val="C0C0C0"/>
                </a:highlight>
                <a:latin typeface="+mj-lt"/>
              </a:rPr>
              <a:t>-XX:+</a:t>
            </a:r>
            <a:r>
              <a:rPr lang="es-ES" sz="2000" b="1" dirty="0" err="1">
                <a:highlight>
                  <a:srgbClr val="C0C0C0"/>
                </a:highlight>
                <a:latin typeface="+mj-lt"/>
              </a:rPr>
              <a:t>UseSerialGC</a:t>
            </a:r>
            <a:r>
              <a:rPr lang="es-ES" sz="2000" dirty="0">
                <a:latin typeface="+mj-lt"/>
              </a:rPr>
              <a:t>: </a:t>
            </a:r>
            <a:r>
              <a:rPr lang="es-ES" sz="2000" dirty="0" err="1">
                <a:latin typeface="+mj-lt"/>
              </a:rPr>
              <a:t>Garbage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Collector</a:t>
            </a:r>
            <a:r>
              <a:rPr lang="es-ES" sz="2000" dirty="0">
                <a:latin typeface="+mj-lt"/>
              </a:rPr>
              <a:t> más eficiente para entornos de desarrollo. 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ES" sz="2000" b="1" dirty="0">
                <a:highlight>
                  <a:srgbClr val="C0C0C0"/>
                </a:highlight>
                <a:latin typeface="+mj-lt"/>
              </a:rPr>
              <a:t>-Xss512k</a:t>
            </a:r>
            <a:r>
              <a:rPr lang="es-ES" sz="2000" dirty="0">
                <a:latin typeface="+mj-lt"/>
              </a:rPr>
              <a:t>: Reduce la memoria del </a:t>
            </a:r>
            <a:r>
              <a:rPr lang="es-ES" sz="2000" dirty="0" err="1">
                <a:latin typeface="+mj-lt"/>
              </a:rPr>
              <a:t>stack</a:t>
            </a:r>
            <a:r>
              <a:rPr lang="es-ES" sz="2000" dirty="0">
                <a:latin typeface="+mj-lt"/>
              </a:rPr>
              <a:t> por hilo.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PE" sz="2000" b="1" dirty="0">
                <a:highlight>
                  <a:srgbClr val="C0C0C0"/>
                </a:highlight>
                <a:latin typeface="+mj-lt"/>
              </a:rPr>
              <a:t>-</a:t>
            </a:r>
            <a:r>
              <a:rPr lang="es-PE" sz="2000" b="1" dirty="0" err="1">
                <a:highlight>
                  <a:srgbClr val="C0C0C0"/>
                </a:highlight>
                <a:latin typeface="+mj-lt"/>
              </a:rPr>
              <a:t>XX:MaxRAM</a:t>
            </a:r>
            <a:r>
              <a:rPr lang="es-PE" sz="2000" b="1" dirty="0">
                <a:highlight>
                  <a:srgbClr val="C0C0C0"/>
                </a:highlight>
                <a:latin typeface="+mj-lt"/>
              </a:rPr>
              <a:t>=200m</a:t>
            </a:r>
            <a:r>
              <a:rPr lang="es-PE" sz="2000" dirty="0">
                <a:latin typeface="+mj-lt"/>
              </a:rPr>
              <a:t>: Limita el uso máximo de RAM.</a:t>
            </a:r>
          </a:p>
        </p:txBody>
      </p:sp>
    </p:spTree>
    <p:extLst>
      <p:ext uri="{BB962C8B-B14F-4D97-AF65-F5344CB8AC3E}">
        <p14:creationId xmlns:p14="http://schemas.microsoft.com/office/powerpoint/2010/main" val="364899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005" y="2132856"/>
            <a:ext cx="7052606" cy="1648341"/>
          </a:xfrm>
        </p:spPr>
        <p:txBody>
          <a:bodyPr/>
          <a:lstStyle/>
          <a:p>
            <a:pPr algn="ctr"/>
            <a:r>
              <a:rPr lang="es-ES" b="1" dirty="0">
                <a:latin typeface="+mj-lt"/>
              </a:rPr>
              <a:t>Ajustes en Spring </a:t>
            </a:r>
            <a:r>
              <a:rPr lang="es-ES" b="1" dirty="0" err="1">
                <a:latin typeface="+mj-lt"/>
              </a:rPr>
              <a:t>Boot</a:t>
            </a:r>
            <a:r>
              <a:rPr lang="es-ES" b="1" dirty="0">
                <a:latin typeface="+mj-lt"/>
              </a:rPr>
              <a:t> para Mejorar el Rendimiento</a:t>
            </a:r>
            <a:endParaRPr lang="es-PE" b="1" dirty="0">
              <a:latin typeface="+mj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9768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C3E5C041-906E-40C9-B97A-7636B1A88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pPr algn="l"/>
            <a:r>
              <a:rPr lang="es-ES" b="1" dirty="0">
                <a:latin typeface="+mj-lt"/>
              </a:rPr>
              <a:t>Ajustes en Spring </a:t>
            </a:r>
            <a:r>
              <a:rPr lang="es-ES" b="1" dirty="0" err="1">
                <a:latin typeface="+mj-lt"/>
              </a:rPr>
              <a:t>Boot</a:t>
            </a:r>
            <a:r>
              <a:rPr lang="es-ES" b="1" dirty="0">
                <a:latin typeface="+mj-lt"/>
              </a:rPr>
              <a:t> para Mejorar el Rendimiento</a:t>
            </a:r>
            <a:endParaRPr lang="es-PE" b="1" i="0" dirty="0">
              <a:effectLst/>
              <a:latin typeface="+mj-lt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FDEDA976-390C-6E0E-7ED7-7D490C980BB4}"/>
              </a:ext>
            </a:extLst>
          </p:cNvPr>
          <p:cNvSpPr txBox="1">
            <a:spLocks/>
          </p:cNvSpPr>
          <p:nvPr/>
        </p:nvSpPr>
        <p:spPr>
          <a:xfrm>
            <a:off x="335355" y="1124744"/>
            <a:ext cx="11161245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92320D-0968-620C-C283-529B15D5F014}"/>
              </a:ext>
            </a:extLst>
          </p:cNvPr>
          <p:cNvSpPr txBox="1"/>
          <p:nvPr/>
        </p:nvSpPr>
        <p:spPr>
          <a:xfrm>
            <a:off x="214731" y="697332"/>
            <a:ext cx="7954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+mj-lt"/>
              </a:rPr>
              <a:t>Propiedades clave en Spring </a:t>
            </a:r>
            <a:r>
              <a:rPr lang="es-ES" sz="2800" dirty="0" err="1">
                <a:latin typeface="+mj-lt"/>
              </a:rPr>
              <a:t>Boot</a:t>
            </a:r>
            <a:endParaRPr lang="es-ES" sz="2800" b="0" i="0" dirty="0"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9C98B9-5294-A621-77B8-05A5D34F930D}"/>
              </a:ext>
            </a:extLst>
          </p:cNvPr>
          <p:cNvSpPr txBox="1"/>
          <p:nvPr/>
        </p:nvSpPr>
        <p:spPr>
          <a:xfrm>
            <a:off x="214731" y="1316360"/>
            <a:ext cx="111612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dirty="0">
                <a:latin typeface="+mj-lt"/>
              </a:rPr>
              <a:t>- </a:t>
            </a:r>
            <a:r>
              <a:rPr lang="es-ES" sz="2000" b="1" dirty="0">
                <a:latin typeface="+mj-lt"/>
              </a:rPr>
              <a:t>SERVER_TOMCAT_ACCEPT_COUNT</a:t>
            </a:r>
            <a:r>
              <a:rPr lang="es-ES" sz="2000" dirty="0">
                <a:latin typeface="+mj-lt"/>
              </a:rPr>
              <a:t>: Reduce la longitud de la cola de conexiones entrantes.</a:t>
            </a:r>
          </a:p>
          <a:p>
            <a:pPr algn="l">
              <a:lnSpc>
                <a:spcPct val="150000"/>
              </a:lnSpc>
            </a:pPr>
            <a:r>
              <a:rPr lang="es-ES" sz="2000" dirty="0">
                <a:latin typeface="+mj-lt"/>
              </a:rPr>
              <a:t>- </a:t>
            </a:r>
            <a:r>
              <a:rPr lang="es-ES" sz="2000" b="1" dirty="0">
                <a:latin typeface="+mj-lt"/>
              </a:rPr>
              <a:t>SERVER_TOMCAT_MAX_CONNECTIONS</a:t>
            </a:r>
            <a:r>
              <a:rPr lang="es-ES" sz="2000" dirty="0">
                <a:latin typeface="+mj-lt"/>
              </a:rPr>
              <a:t>: Limita el número máximo de conexiones.</a:t>
            </a:r>
          </a:p>
          <a:p>
            <a:pPr algn="l">
              <a:lnSpc>
                <a:spcPct val="150000"/>
              </a:lnSpc>
            </a:pPr>
            <a:r>
              <a:rPr lang="es-ES" sz="2000" dirty="0">
                <a:latin typeface="+mj-lt"/>
              </a:rPr>
              <a:t>- </a:t>
            </a:r>
            <a:r>
              <a:rPr lang="es-ES" sz="2000" b="1" dirty="0">
                <a:latin typeface="+mj-lt"/>
              </a:rPr>
              <a:t>SERVER_TOMCAT_THREADS_MAX</a:t>
            </a:r>
            <a:r>
              <a:rPr lang="es-ES" sz="2000" dirty="0">
                <a:latin typeface="+mj-lt"/>
              </a:rPr>
              <a:t>: Controla el número máximo de hilos.</a:t>
            </a:r>
          </a:p>
          <a:p>
            <a:pPr algn="l">
              <a:lnSpc>
                <a:spcPct val="150000"/>
              </a:lnSpc>
            </a:pPr>
            <a:r>
              <a:rPr lang="es-ES" sz="2000" dirty="0">
                <a:latin typeface="+mj-lt"/>
              </a:rPr>
              <a:t>- </a:t>
            </a:r>
            <a:r>
              <a:rPr lang="es-ES" sz="2000" b="1" dirty="0">
                <a:latin typeface="+mj-lt"/>
              </a:rPr>
              <a:t>SPRING_MAIN_LAZY_INITIALIZATION</a:t>
            </a:r>
            <a:r>
              <a:rPr lang="es-ES" sz="2000" dirty="0">
                <a:latin typeface="+mj-lt"/>
              </a:rPr>
              <a:t>: Mejora el tiempo de arranque retrasando la creación de </a:t>
            </a:r>
            <a:r>
              <a:rPr lang="es-ES" sz="2000" dirty="0" err="1">
                <a:latin typeface="+mj-lt"/>
              </a:rPr>
              <a:t>beans</a:t>
            </a:r>
            <a:r>
              <a:rPr lang="es-ES" sz="2000" dirty="0">
                <a:latin typeface="+mj-lt"/>
              </a:rPr>
              <a:t>.</a:t>
            </a:r>
          </a:p>
          <a:p>
            <a:pPr algn="l"/>
            <a:endParaRPr lang="es-ES" sz="2800" b="0" i="0" dirty="0">
              <a:effectLst/>
              <a:latin typeface="+mj-lt"/>
            </a:endParaRPr>
          </a:p>
          <a:p>
            <a:pPr algn="l"/>
            <a:endParaRPr lang="es-ES" sz="2800" dirty="0">
              <a:latin typeface="+mj-lt"/>
            </a:endParaRPr>
          </a:p>
          <a:p>
            <a:pPr algn="l"/>
            <a:endParaRPr lang="es-ES" sz="2800" b="0" i="0" dirty="0">
              <a:effectLst/>
              <a:latin typeface="+mj-lt"/>
            </a:endParaRPr>
          </a:p>
        </p:txBody>
      </p:sp>
      <p:pic>
        <p:nvPicPr>
          <p:cNvPr id="1026" name="Picture 2" descr="What is Tomcat? Everything You Need to Know">
            <a:extLst>
              <a:ext uri="{FF2B5EF4-FFF2-40B4-BE49-F238E27FC236}">
                <a16:creationId xmlns:a16="http://schemas.microsoft.com/office/drawing/2014/main" id="{09907738-BF2A-4E3E-C5CC-81F64BDF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4" y="429309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some alternatives to Jetty? - StackShare">
            <a:extLst>
              <a:ext uri="{FF2B5EF4-FFF2-40B4-BE49-F238E27FC236}">
                <a16:creationId xmlns:a16="http://schemas.microsoft.com/office/drawing/2014/main" id="{D9C70EC4-E798-AB6F-E10B-0355721B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45" y="39882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ldFly Web Server Archives - Page 3 of 8 - Mastertheboss">
            <a:extLst>
              <a:ext uri="{FF2B5EF4-FFF2-40B4-BE49-F238E27FC236}">
                <a16:creationId xmlns:a16="http://schemas.microsoft.com/office/drawing/2014/main" id="{2606029F-7E8C-B7E5-E688-A00F6824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50" y="4274605"/>
            <a:ext cx="2137420" cy="10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2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05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14C3182-A055-842C-516D-86EA6D4D19BE}"/>
              </a:ext>
            </a:extLst>
          </p:cNvPr>
          <p:cNvSpPr txBox="1">
            <a:spLocks/>
          </p:cNvSpPr>
          <p:nvPr/>
        </p:nvSpPr>
        <p:spPr>
          <a:xfrm>
            <a:off x="336005" y="1503240"/>
            <a:ext cx="7052606" cy="2357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latin typeface="+mj-lt"/>
              </a:rPr>
              <a:t>Docker </a:t>
            </a:r>
            <a:r>
              <a:rPr lang="es-ES" b="1" dirty="0" err="1">
                <a:latin typeface="+mj-lt"/>
              </a:rPr>
              <a:t>Compose</a:t>
            </a:r>
            <a:r>
              <a:rPr lang="es-ES" b="1" dirty="0">
                <a:latin typeface="+mj-lt"/>
              </a:rPr>
              <a:t>: Limitación de Recursos en Contenedores</a:t>
            </a:r>
            <a:endParaRPr lang="es-P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C3E5C041-906E-40C9-B97A-7636B1A88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r>
              <a:rPr lang="es-ES" b="1" dirty="0">
                <a:latin typeface="+mj-lt"/>
              </a:rPr>
              <a:t>Docker </a:t>
            </a:r>
            <a:r>
              <a:rPr lang="es-ES" b="1" dirty="0" err="1">
                <a:latin typeface="+mj-lt"/>
              </a:rPr>
              <a:t>Compose</a:t>
            </a:r>
            <a:r>
              <a:rPr lang="es-ES" b="1" dirty="0">
                <a:latin typeface="+mj-lt"/>
              </a:rPr>
              <a:t>: Limitación de Recursos en Contenedores</a:t>
            </a:r>
            <a:endParaRPr lang="es-PE" b="1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BBBD0F-4BC8-1C9C-6AD8-5267E17880D9}"/>
              </a:ext>
            </a:extLst>
          </p:cNvPr>
          <p:cNvSpPr txBox="1"/>
          <p:nvPr/>
        </p:nvSpPr>
        <p:spPr>
          <a:xfrm>
            <a:off x="2711624" y="2564904"/>
            <a:ext cx="5548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DEMO</a:t>
            </a:r>
            <a:endParaRPr lang="es-PE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8DCC4-4BD3-3733-7624-9D7039807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732" y="875943"/>
            <a:ext cx="5982535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005" y="1592921"/>
            <a:ext cx="7052606" cy="683951"/>
          </a:xfrm>
        </p:spPr>
        <p:txBody>
          <a:bodyPr/>
          <a:lstStyle/>
          <a:p>
            <a:pPr algn="ctr"/>
            <a:r>
              <a:rPr lang="es-PE" b="1" i="0" dirty="0">
                <a:effectLst/>
                <a:latin typeface="+mj-lt"/>
              </a:rPr>
              <a:t>DEMOSTRACIÓN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06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D2F5D7-B911-38E0-A05C-5BEC82F2A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56" y="2636912"/>
            <a:ext cx="4896544" cy="25698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4CEF08-0959-EFA7-74BC-E4E5BDFDC5B3}"/>
              </a:ext>
            </a:extLst>
          </p:cNvPr>
          <p:cNvSpPr txBox="1"/>
          <p:nvPr/>
        </p:nvSpPr>
        <p:spPr>
          <a:xfrm>
            <a:off x="551384" y="5373216"/>
            <a:ext cx="683722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8"/>
              </a:rPr>
              <a:t>https://github.com/darkmtrance/spring-boot-memory-optimization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939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83E9-DC47-D4A4-9B7A-D11677F3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7221559C-1647-6C43-3972-77DE5FB378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>
            <a:extLst>
              <a:ext uri="{FF2B5EF4-FFF2-40B4-BE49-F238E27FC236}">
                <a16:creationId xmlns:a16="http://schemas.microsoft.com/office/drawing/2014/main" id="{4CCBE5E6-86EA-79F1-24DD-8A4C6C1C16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BD2695-7067-3DBE-2F92-9202DC63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13" y="1412776"/>
            <a:ext cx="7052606" cy="683951"/>
          </a:xfrm>
        </p:spPr>
        <p:txBody>
          <a:bodyPr/>
          <a:lstStyle/>
          <a:p>
            <a:pPr algn="ctr"/>
            <a:r>
              <a:rPr lang="es-PE" b="1" dirty="0">
                <a:latin typeface="+mj-lt"/>
              </a:rPr>
              <a:t>Monitoreo y Mejora Continua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7AE2AC-A0C1-81E7-C274-9A0D4883E3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5EC25A-1DAE-4BD1-5E67-77DF0E29C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512" y="2276872"/>
            <a:ext cx="3885874" cy="38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C3E5C041-906E-40C9-B97A-7636B1A88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6C2F8F-CBDC-5E4B-4E8C-36A92B5A1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304" y="3717032"/>
            <a:ext cx="2708133" cy="25895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E9BEF6-C7C5-66E7-2968-D18E26986E86}"/>
              </a:ext>
            </a:extLst>
          </p:cNvPr>
          <p:cNvSpPr txBox="1"/>
          <p:nvPr/>
        </p:nvSpPr>
        <p:spPr>
          <a:xfrm>
            <a:off x="228696" y="1700808"/>
            <a:ext cx="11123888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E" b="0" i="0" u="sng" dirty="0">
                <a:solidFill>
                  <a:srgbClr val="242424"/>
                </a:solidFill>
                <a:effectLst/>
                <a:latin typeface="source-serif-pro"/>
                <a:hlinkClick r:id="rId8"/>
              </a:rPr>
              <a:t>https://docs.spring.io/spring-boot/docs/current/reference/html/application-properties.html</a:t>
            </a:r>
            <a:endParaRPr lang="es-PE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14309D-1114-A9B8-C4E4-DAA0941E2F6C}"/>
              </a:ext>
            </a:extLst>
          </p:cNvPr>
          <p:cNvSpPr txBox="1"/>
          <p:nvPr/>
        </p:nvSpPr>
        <p:spPr>
          <a:xfrm>
            <a:off x="242866" y="1012150"/>
            <a:ext cx="1327158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: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B97B80-6A58-49C6-C84A-D31C09C3DC04}"/>
              </a:ext>
            </a:extLst>
          </p:cNvPr>
          <p:cNvSpPr txBox="1"/>
          <p:nvPr/>
        </p:nvSpPr>
        <p:spPr>
          <a:xfrm>
            <a:off x="242865" y="2268666"/>
            <a:ext cx="11297571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E" b="0" i="0" u="sng" dirty="0">
                <a:solidFill>
                  <a:srgbClr val="242424"/>
                </a:solidFill>
                <a:effectLst/>
                <a:latin typeface="source-serif-pro"/>
                <a:hlinkClick r:id="rId9"/>
              </a:rPr>
              <a:t>https://tomcat.apache.org/tomcat-8.5-doc/config/http.html</a:t>
            </a:r>
            <a:endParaRPr lang="es-PE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43D018-DBC8-6EFD-0C86-3C67BCA77DC8}"/>
              </a:ext>
            </a:extLst>
          </p:cNvPr>
          <p:cNvSpPr txBox="1"/>
          <p:nvPr/>
        </p:nvSpPr>
        <p:spPr>
          <a:xfrm>
            <a:off x="242866" y="2836524"/>
            <a:ext cx="11297571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E" b="0" i="0" u="sng" dirty="0">
                <a:solidFill>
                  <a:srgbClr val="242424"/>
                </a:solidFill>
                <a:effectLst/>
                <a:latin typeface="source-serif-pro"/>
                <a:hlinkClick r:id="rId10"/>
              </a:rPr>
              <a:t>https://www.atamanroman.dev/development/2018/11/10/jvm-memory-settings-container-environment.html</a:t>
            </a:r>
            <a:endParaRPr lang="es-PE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403543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4A56F0-7253-270F-D7ED-A8F1BA032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2204864"/>
            <a:ext cx="2008282" cy="20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8BF8B-7896-9648-B447-E9B09468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14" y="2585145"/>
            <a:ext cx="5094279" cy="3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197C2-37A4-C0A7-9637-58440532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64" y="991910"/>
            <a:ext cx="2796158" cy="372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672064" y="1759858"/>
            <a:ext cx="4464495" cy="3692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CO" sz="2400" dirty="0"/>
              <a:t>Michael Tomaylla Mendoza</a:t>
            </a:r>
            <a:br>
              <a:rPr lang="es-CO" dirty="0"/>
            </a:br>
            <a:endParaRPr lang="es-CO" sz="1867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84B06C-1782-2AB7-1E47-A12A24926429}"/>
              </a:ext>
            </a:extLst>
          </p:cNvPr>
          <p:cNvSpPr txBox="1"/>
          <p:nvPr/>
        </p:nvSpPr>
        <p:spPr>
          <a:xfrm>
            <a:off x="6581142" y="2129039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>
                <a:latin typeface="+mj-lt"/>
                <a:ea typeface="+mj-ea"/>
                <a:cs typeface="+mj-cs"/>
              </a:rPr>
              <a:t>Arquitecto TI, Software </a:t>
            </a:r>
            <a:r>
              <a:rPr lang="es-PE" sz="2400" dirty="0" err="1">
                <a:latin typeface="+mj-lt"/>
                <a:ea typeface="+mj-ea"/>
                <a:cs typeface="+mj-cs"/>
              </a:rPr>
              <a:t>Engineer</a:t>
            </a:r>
            <a:r>
              <a:rPr lang="es-PE" sz="2400" dirty="0"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8293DCA-5E14-CDC5-C296-4B4E1456CD68}"/>
              </a:ext>
            </a:extLst>
          </p:cNvPr>
          <p:cNvSpPr/>
          <p:nvPr/>
        </p:nvSpPr>
        <p:spPr>
          <a:xfrm>
            <a:off x="2848432" y="5013176"/>
            <a:ext cx="900000" cy="900000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89B547-43F0-70FD-72C0-771E1F16F28F}"/>
              </a:ext>
            </a:extLst>
          </p:cNvPr>
          <p:cNvSpPr/>
          <p:nvPr/>
        </p:nvSpPr>
        <p:spPr>
          <a:xfrm>
            <a:off x="3942669" y="5013176"/>
            <a:ext cx="900000" cy="900000"/>
          </a:xfrm>
          <a:prstGeom prst="ellipse">
            <a:avLst/>
          </a:prstGeom>
          <a:blipFill>
            <a:blip r:embed="rId5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A4669CE-9C9E-B8E3-E5DF-DAC937E067C4}"/>
              </a:ext>
            </a:extLst>
          </p:cNvPr>
          <p:cNvSpPr/>
          <p:nvPr/>
        </p:nvSpPr>
        <p:spPr>
          <a:xfrm>
            <a:off x="5036906" y="4995226"/>
            <a:ext cx="900000" cy="900000"/>
          </a:xfrm>
          <a:prstGeom prst="ellipse">
            <a:avLst/>
          </a:prstGeom>
          <a:blipFill>
            <a:blip r:embed="rId6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4A07B3A-B018-AE20-1E74-233B4755647F}"/>
              </a:ext>
            </a:extLst>
          </p:cNvPr>
          <p:cNvSpPr/>
          <p:nvPr/>
        </p:nvSpPr>
        <p:spPr>
          <a:xfrm>
            <a:off x="7225378" y="5013176"/>
            <a:ext cx="900000" cy="900000"/>
          </a:xfrm>
          <a:prstGeom prst="ellipse">
            <a:avLst/>
          </a:prstGeom>
          <a:blipFill>
            <a:blip r:embed="rId7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E6279C1-7933-AEFD-D635-542697928995}"/>
              </a:ext>
            </a:extLst>
          </p:cNvPr>
          <p:cNvSpPr/>
          <p:nvPr/>
        </p:nvSpPr>
        <p:spPr>
          <a:xfrm>
            <a:off x="8319614" y="4995226"/>
            <a:ext cx="900000" cy="900000"/>
          </a:xfrm>
          <a:prstGeom prst="ellipse">
            <a:avLst/>
          </a:prstGeom>
          <a:blipFill>
            <a:blip r:embed="rId8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6FD23B4-884B-8408-6F01-DC27A6574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4196" y="5013176"/>
            <a:ext cx="900000" cy="90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957A2F2-033E-2653-7C20-209B8229F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1142" y="499522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texto 7"/>
          <p:cNvSpPr>
            <a:spLocks noGrp="1"/>
          </p:cNvSpPr>
          <p:nvPr>
            <p:ph type="body" sz="quarter" idx="4294967295"/>
          </p:nvPr>
        </p:nvSpPr>
        <p:spPr>
          <a:xfrm>
            <a:off x="335360" y="2204864"/>
            <a:ext cx="7598280" cy="34563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01. 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Objetivo</a:t>
            </a: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02. 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Contexto: Desafíos en Aplicaciones Spring </a:t>
            </a:r>
            <a:r>
              <a:rPr lang="es-ES" sz="1800" dirty="0" err="1">
                <a:latin typeface="+mj-lt"/>
                <a:cs typeface="Arial" panose="020B0604020202020204" pitchFamily="34" charset="0"/>
              </a:rPr>
              <a:t>Boot</a:t>
            </a:r>
            <a:endParaRPr lang="es-MX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03. 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Optimización de la JVM para Aplicaciones Spring </a:t>
            </a:r>
            <a:r>
              <a:rPr lang="es-ES" sz="1800" dirty="0" err="1">
                <a:latin typeface="+mj-lt"/>
                <a:cs typeface="Arial" panose="020B0604020202020204" pitchFamily="34" charset="0"/>
              </a:rPr>
              <a:t>Boot</a:t>
            </a:r>
            <a:r>
              <a:rPr lang="es-MX" sz="18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04. 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Ajustes en Spring </a:t>
            </a:r>
            <a:r>
              <a:rPr lang="es-ES" sz="1800" dirty="0" err="1">
                <a:latin typeface="+mj-lt"/>
                <a:cs typeface="Arial" panose="020B0604020202020204" pitchFamily="34" charset="0"/>
              </a:rPr>
              <a:t>Boot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 para Mejorar el Rendimiento</a:t>
            </a:r>
            <a:endParaRPr lang="es-MX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05. 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Docker </a:t>
            </a:r>
            <a:r>
              <a:rPr lang="es-ES" sz="1800" dirty="0" err="1">
                <a:latin typeface="+mj-lt"/>
                <a:cs typeface="Arial" panose="020B0604020202020204" pitchFamily="34" charset="0"/>
              </a:rPr>
              <a:t>Compose</a:t>
            </a:r>
            <a:r>
              <a:rPr lang="es-ES" sz="1800" dirty="0">
                <a:latin typeface="+mj-lt"/>
                <a:cs typeface="Arial" panose="020B0604020202020204" pitchFamily="34" charset="0"/>
              </a:rPr>
              <a:t>: Limitación de Recursos en Contenedores</a:t>
            </a:r>
            <a:endParaRPr lang="es-MX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06. </a:t>
            </a:r>
            <a:r>
              <a:rPr lang="es-PE" sz="1800" dirty="0">
                <a:latin typeface="+mj-lt"/>
                <a:cs typeface="Arial" panose="020B0604020202020204" pitchFamily="34" charset="0"/>
              </a:rPr>
              <a:t>Demostración</a:t>
            </a:r>
            <a:endParaRPr lang="es-MX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+mj-lt"/>
                <a:cs typeface="Arial" panose="020B0604020202020204" pitchFamily="34" charset="0"/>
              </a:rPr>
              <a:t>07. </a:t>
            </a:r>
            <a:r>
              <a:rPr lang="es-PE" sz="1800" dirty="0">
                <a:latin typeface="+mj-lt"/>
                <a:cs typeface="Arial" panose="020B0604020202020204" pitchFamily="34" charset="0"/>
              </a:rPr>
              <a:t>Monitoreo y Mejora Continua</a:t>
            </a:r>
            <a:endParaRPr lang="es-MX" sz="1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Georgia" panose="02040502050405020303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007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005" y="1592921"/>
            <a:ext cx="7052606" cy="755959"/>
          </a:xfrm>
        </p:spPr>
        <p:txBody>
          <a:bodyPr/>
          <a:lstStyle/>
          <a:p>
            <a:pPr algn="ctr"/>
            <a:r>
              <a:rPr lang="es-MX" b="1" dirty="0">
                <a:latin typeface="+mj-lt"/>
                <a:cs typeface="Arial" panose="020B0604020202020204" pitchFamily="34" charset="0"/>
              </a:rPr>
              <a:t>Objetivo</a:t>
            </a:r>
            <a:br>
              <a:rPr lang="es-MX" b="1" dirty="0">
                <a:latin typeface="+mj-lt"/>
                <a:cs typeface="Arial" panose="020B0604020202020204" pitchFamily="34" charset="0"/>
              </a:rPr>
            </a:br>
            <a:br>
              <a:rPr lang="es-MX" b="1" dirty="0"/>
            </a:br>
            <a:endParaRPr lang="es-ES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5494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C3E5C041-906E-40C9-B97A-7636B1A88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02859"/>
            <a:ext cx="11519451" cy="251520"/>
          </a:xfrm>
        </p:spPr>
        <p:txBody>
          <a:bodyPr/>
          <a:lstStyle/>
          <a:p>
            <a:r>
              <a:rPr lang="es-ES" sz="1000" dirty="0">
                <a:latin typeface="+mj-lt"/>
                <a:cs typeface="Arial" pitchFamily="34" charset="0"/>
              </a:rPr>
              <a:t>Objetivo</a:t>
            </a:r>
            <a:endParaRPr lang="es-E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FDEDA976-390C-6E0E-7ED7-7D490C980BB4}"/>
              </a:ext>
            </a:extLst>
          </p:cNvPr>
          <p:cNvSpPr txBox="1">
            <a:spLocks/>
          </p:cNvSpPr>
          <p:nvPr/>
        </p:nvSpPr>
        <p:spPr>
          <a:xfrm>
            <a:off x="335355" y="1124744"/>
            <a:ext cx="11161245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5EC321-5E9C-7C95-5FE3-1DF2DAE6E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6000" y="815354"/>
            <a:ext cx="10803957" cy="110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+mj-lt"/>
              </a:rPr>
              <a:t>- 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Reducir el consumo de memoria y CPU en aplicaciones Spring </a:t>
            </a: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Boot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 Optimizar el entorno local de desarrollo.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 Aprovechar Docker y Docker </a:t>
            </a: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Compose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para entornos en contenedores. </a:t>
            </a:r>
          </a:p>
        </p:txBody>
      </p:sp>
      <p:pic>
        <p:nvPicPr>
          <p:cNvPr id="1027" name="Picture 3" descr="Graphic showing a developer working on a local site on a local machine.">
            <a:extLst>
              <a:ext uri="{FF2B5EF4-FFF2-40B4-BE49-F238E27FC236}">
                <a16:creationId xmlns:a16="http://schemas.microsoft.com/office/drawing/2014/main" id="{96416F3C-480B-01CE-BDFB-6890FD214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92" y="2218090"/>
            <a:ext cx="4001969" cy="400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1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6939" y="1866086"/>
            <a:ext cx="6605017" cy="1130865"/>
          </a:xfrm>
        </p:spPr>
        <p:txBody>
          <a:bodyPr/>
          <a:lstStyle/>
          <a:p>
            <a:pPr algn="ctr"/>
            <a:r>
              <a:rPr lang="es-ES" b="1" dirty="0">
                <a:latin typeface="+mj-lt"/>
                <a:cs typeface="Arial" panose="020B0604020202020204" pitchFamily="34" charset="0"/>
              </a:rPr>
              <a:t>Desafíos en Aplicaciones Spring </a:t>
            </a:r>
            <a:r>
              <a:rPr lang="es-ES" b="1" dirty="0" err="1">
                <a:latin typeface="+mj-lt"/>
                <a:cs typeface="Arial" panose="020B0604020202020204" pitchFamily="34" charset="0"/>
              </a:rPr>
              <a:t>Boot</a:t>
            </a:r>
            <a:endParaRPr lang="es-ES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6565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C3E5C041-906E-40C9-B97A-7636B1A88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r>
              <a:rPr lang="es-ES" b="1" dirty="0">
                <a:latin typeface="+mj-lt"/>
                <a:cs typeface="Arial" panose="020B0604020202020204" pitchFamily="34" charset="0"/>
              </a:rPr>
              <a:t>Desafíos en Aplicaciones Spring </a:t>
            </a:r>
            <a:r>
              <a:rPr lang="es-ES" b="1" dirty="0" err="1">
                <a:latin typeface="+mj-lt"/>
                <a:cs typeface="Arial" panose="020B0604020202020204" pitchFamily="34" charset="0"/>
              </a:rPr>
              <a:t>Boot</a:t>
            </a:r>
            <a:endParaRPr lang="es-E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FDEDA976-390C-6E0E-7ED7-7D490C980BB4}"/>
              </a:ext>
            </a:extLst>
          </p:cNvPr>
          <p:cNvSpPr txBox="1">
            <a:spLocks/>
          </p:cNvSpPr>
          <p:nvPr/>
        </p:nvSpPr>
        <p:spPr>
          <a:xfrm>
            <a:off x="335355" y="1124744"/>
            <a:ext cx="11161245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91EC57-C582-A28B-B339-3D9935AF3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805562"/>
            <a:ext cx="11304066" cy="223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+mj-lt"/>
              </a:rPr>
              <a:t>- </a:t>
            </a:r>
            <a:r>
              <a:rPr lang="es-PE" dirty="0">
                <a:latin typeface="+mj-lt"/>
              </a:rPr>
              <a:t>Aumento del consumo de memoria al agregar dependencias.</a:t>
            </a:r>
            <a:endParaRPr lang="es-PE" altLang="es-PE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+mj-lt"/>
              </a:rPr>
              <a:t>- </a:t>
            </a:r>
            <a:r>
              <a:rPr lang="es-ES" dirty="0">
                <a:latin typeface="+mj-lt"/>
              </a:rPr>
              <a:t>Problemas al ejecutar múltiples microservicios en una PC local</a:t>
            </a:r>
            <a:r>
              <a:rPr lang="es-PE" altLang="es-PE" dirty="0"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dirty="0">
                <a:latin typeface="+mj-lt"/>
              </a:rPr>
              <a:t>- </a:t>
            </a:r>
            <a:r>
              <a:rPr lang="es-ES" dirty="0">
                <a:latin typeface="+mj-lt"/>
              </a:rPr>
              <a:t>Configuraciones predeterminadas de Spring </a:t>
            </a:r>
            <a:r>
              <a:rPr lang="es-ES" dirty="0" err="1">
                <a:latin typeface="+mj-lt"/>
              </a:rPr>
              <a:t>Boot</a:t>
            </a:r>
            <a:r>
              <a:rPr lang="es-ES" dirty="0">
                <a:latin typeface="+mj-lt"/>
              </a:rPr>
              <a:t> y JVM que no están optimizadas para desarrollo local.</a:t>
            </a:r>
            <a:endParaRPr lang="es-PE" altLang="es-P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91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6" name="Objeto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426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005" y="1592921"/>
            <a:ext cx="7052606" cy="4716399"/>
          </a:xfrm>
        </p:spPr>
        <p:txBody>
          <a:bodyPr/>
          <a:lstStyle/>
          <a:p>
            <a:pPr algn="ctr"/>
            <a:br>
              <a:rPr lang="es-PE" b="1" i="0" dirty="0">
                <a:effectLst/>
                <a:latin typeface="+mj-lt"/>
              </a:rPr>
            </a:br>
            <a:r>
              <a:rPr lang="es-ES" b="1" dirty="0">
                <a:latin typeface="+mj-lt"/>
              </a:rPr>
              <a:t>Optimización de la JVM para Aplicaciones Spring </a:t>
            </a:r>
            <a:r>
              <a:rPr lang="es-ES" b="1" dirty="0" err="1">
                <a:latin typeface="+mj-lt"/>
              </a:rPr>
              <a:t>Boot</a:t>
            </a:r>
            <a:endParaRPr lang="es-PE" b="1" dirty="0">
              <a:latin typeface="+mj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s-E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03668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C81E-55AC-A3D3-A145-EE8079C7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A0E4CC1A-458B-E33E-9C9B-51FDCC8DE0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91" y="390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5" imgW="270" imgH="270" progId="TCLayout.ActiveDocument.1">
                  <p:embed/>
                </p:oleObj>
              </mc:Choice>
              <mc:Fallback>
                <p:oleObj name="Diapositiva de think-cell" r:id="rId5" imgW="270" imgH="270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1" y="390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438E4881-BE2A-CBCC-E486-91BB46A0286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5" y="1786"/>
            <a:ext cx="211556" cy="211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37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1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layfair Display" panose="00000500000000000000" pitchFamily="2" charset="0"/>
              <a:ea typeface="+mn-ea"/>
              <a:cs typeface="+mn-cs"/>
              <a:sym typeface="Playfair Display" panose="00000500000000000000" pitchFamily="2" charset="0"/>
            </a:endParaRPr>
          </a:p>
        </p:txBody>
      </p:sp>
      <p:sp>
        <p:nvSpPr>
          <p:cNvPr id="116" name="Marcador de texto 5">
            <a:extLst>
              <a:ext uri="{FF2B5EF4-FFF2-40B4-BE49-F238E27FC236}">
                <a16:creationId xmlns:a16="http://schemas.microsoft.com/office/drawing/2014/main" id="{4E28302E-69BD-54F1-B61D-3D4411E585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000" y="365709"/>
            <a:ext cx="11519451" cy="251520"/>
          </a:xfrm>
        </p:spPr>
        <p:txBody>
          <a:bodyPr/>
          <a:lstStyle/>
          <a:p>
            <a:r>
              <a:rPr lang="es-ES" b="1" dirty="0">
                <a:latin typeface="+mj-lt"/>
              </a:rPr>
              <a:t>Optimización de la JVM para Aplicaciones Spring </a:t>
            </a:r>
            <a:r>
              <a:rPr lang="es-ES" b="1" dirty="0" err="1">
                <a:latin typeface="+mj-lt"/>
              </a:rPr>
              <a:t>Boot</a:t>
            </a:r>
            <a:endParaRPr lang="es-E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EDC45CFF-C4D6-4C26-723A-023F2FF1B4A5}"/>
              </a:ext>
            </a:extLst>
          </p:cNvPr>
          <p:cNvSpPr txBox="1">
            <a:spLocks/>
          </p:cNvSpPr>
          <p:nvPr/>
        </p:nvSpPr>
        <p:spPr>
          <a:xfrm>
            <a:off x="335355" y="1124744"/>
            <a:ext cx="11161245" cy="14401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ctr"/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br>
              <a:rPr lang="es-ES" dirty="0">
                <a:latin typeface="Soho Gothic Pro Light" panose="020B0303030504020204" pitchFamily="34" charset="77"/>
                <a:ea typeface="+mn-ea"/>
                <a:cs typeface="+mn-cs"/>
              </a:rPr>
            </a:br>
            <a:endParaRPr lang="es-P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2F3DCE-A4FE-C254-A2F8-9F079800A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805563"/>
            <a:ext cx="11428413" cy="6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sz="2800" dirty="0"/>
              <a:t>¿Quién consume la memoria?</a:t>
            </a:r>
            <a:endParaRPr lang="es-PE" altLang="es-PE" sz="2800" dirty="0">
              <a:latin typeface="Arial" panose="020B0604020202020204" pitchFamily="34" charset="0"/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5DD5378B-662A-260C-FE6D-483B7F13D438}"/>
              </a:ext>
            </a:extLst>
          </p:cNvPr>
          <p:cNvSpPr txBox="1">
            <a:spLocks/>
          </p:cNvSpPr>
          <p:nvPr/>
        </p:nvSpPr>
        <p:spPr>
          <a:xfrm>
            <a:off x="351911" y="1484784"/>
            <a:ext cx="6176138" cy="381642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38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+mj-lt"/>
              </a:rPr>
              <a:t>La JVM es la responsable.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+mj-lt"/>
              </a:rPr>
              <a:t>Sus componentes que consumen memoria: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ES" sz="1800" dirty="0" err="1">
                <a:latin typeface="+mj-lt"/>
              </a:rPr>
              <a:t>Heap</a:t>
            </a:r>
            <a:r>
              <a:rPr lang="es-ES" sz="1800" dirty="0">
                <a:latin typeface="+mj-lt"/>
              </a:rPr>
              <a:t>: Memoria para objetos creados.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+mj-lt"/>
              </a:rPr>
              <a:t>Meta </a:t>
            </a:r>
            <a:r>
              <a:rPr lang="es-ES" sz="1800" dirty="0" err="1">
                <a:latin typeface="+mj-lt"/>
              </a:rPr>
              <a:t>Space</a:t>
            </a:r>
            <a:r>
              <a:rPr lang="es-ES" sz="1800" dirty="0">
                <a:latin typeface="+mj-lt"/>
              </a:rPr>
              <a:t>: Memoria para clases cargadas.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r>
              <a:rPr lang="es-ES" sz="1800" dirty="0" err="1">
                <a:latin typeface="+mj-lt"/>
              </a:rPr>
              <a:t>Stack</a:t>
            </a:r>
            <a:r>
              <a:rPr lang="es-ES" sz="1800" dirty="0">
                <a:latin typeface="+mj-lt"/>
              </a:rPr>
              <a:t> per </a:t>
            </a:r>
            <a:r>
              <a:rPr lang="es-ES" sz="1800" dirty="0" err="1">
                <a:latin typeface="+mj-lt"/>
              </a:rPr>
              <a:t>Thread</a:t>
            </a:r>
            <a:r>
              <a:rPr lang="es-ES" sz="1800" dirty="0">
                <a:latin typeface="+mj-lt"/>
              </a:rPr>
              <a:t>: Memoria utilizada por cada hilo.</a:t>
            </a:r>
          </a:p>
          <a:p>
            <a:pPr marL="799795" lvl="1" indent="-342900">
              <a:lnSpc>
                <a:spcPct val="150000"/>
              </a:lnSpc>
              <a:buFontTx/>
              <a:buChar char="-"/>
            </a:pPr>
            <a:endParaRPr lang="es-ES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+mj-lt"/>
              </a:rPr>
              <a:t>Total de memoria consumida = </a:t>
            </a:r>
            <a:r>
              <a:rPr lang="es-ES" sz="1800" dirty="0" err="1">
                <a:latin typeface="+mj-lt"/>
              </a:rPr>
              <a:t>Heap</a:t>
            </a:r>
            <a:r>
              <a:rPr lang="es-ES" sz="1800" dirty="0">
                <a:latin typeface="+mj-lt"/>
              </a:rPr>
              <a:t> + Meta </a:t>
            </a:r>
            <a:r>
              <a:rPr lang="es-ES" sz="1800" dirty="0" err="1">
                <a:latin typeface="+mj-lt"/>
              </a:rPr>
              <a:t>Space</a:t>
            </a:r>
            <a:r>
              <a:rPr lang="es-ES" sz="1800" dirty="0">
                <a:latin typeface="+mj-lt"/>
              </a:rPr>
              <a:t> + </a:t>
            </a:r>
            <a:r>
              <a:rPr lang="es-ES" sz="1800" dirty="0" err="1">
                <a:latin typeface="+mj-lt"/>
              </a:rPr>
              <a:t>Stack</a:t>
            </a:r>
            <a:r>
              <a:rPr lang="es-ES" sz="1800" dirty="0">
                <a:latin typeface="+mj-lt"/>
              </a:rPr>
              <a:t> per </a:t>
            </a:r>
            <a:r>
              <a:rPr lang="es-ES" sz="1800" dirty="0" err="1">
                <a:latin typeface="+mj-lt"/>
              </a:rPr>
              <a:t>Thread</a:t>
            </a:r>
            <a:r>
              <a:rPr lang="es-ES" sz="1800" dirty="0">
                <a:latin typeface="+mj-lt"/>
              </a:rPr>
              <a:t> x hilos + Otros.</a:t>
            </a:r>
            <a:endParaRPr lang="es-PE" sz="1800" dirty="0">
              <a:latin typeface="+mj-lt"/>
            </a:endParaRPr>
          </a:p>
          <a:p>
            <a:pPr marL="799795" lvl="1" indent="-342900">
              <a:buFontTx/>
              <a:buChar char="-"/>
            </a:pPr>
            <a:endParaRPr lang="es-ES" sz="1800" dirty="0">
              <a:latin typeface="+mj-lt"/>
            </a:endParaRPr>
          </a:p>
        </p:txBody>
      </p:sp>
      <p:pic>
        <p:nvPicPr>
          <p:cNvPr id="4098" name="Picture 2" descr="JVM Memory Usage">
            <a:extLst>
              <a:ext uri="{FF2B5EF4-FFF2-40B4-BE49-F238E27FC236}">
                <a16:creationId xmlns:a16="http://schemas.microsoft.com/office/drawing/2014/main" id="{6005B1AD-5833-C6A2-33C5-3AAD7790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574958"/>
            <a:ext cx="4188206" cy="322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348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AlJed8T.msxbLvcD7z7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Dzil4qTsOyg6YuDd2j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URq.1AS1Ob7ZPiL560.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3102018" id="{5C41357B-7313-429A-8D70-51EB5220553A}" vid="{D77268EC-2466-4A95-A82B-DEA9D01E7CF1}"/>
    </a:ext>
  </a:extLst>
</a:theme>
</file>

<file path=ppt/theme/theme2.xml><?xml version="1.0" encoding="utf-8"?>
<a:theme xmlns:a="http://schemas.openxmlformats.org/drawingml/2006/main" name="1_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sait_externa_07092018" id="{BDCD7FBE-5CCC-354F-B23D-2FFF78B0626C}" vid="{0B10B1E6-DDE7-CF48-A0D1-E1BE79F4130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33B83192E2FC459A30670C423A9DCD" ma:contentTypeVersion="11" ma:contentTypeDescription="Crear nuevo documento." ma:contentTypeScope="" ma:versionID="69793439263fee6cd7dd10a7db7250c3">
  <xsd:schema xmlns:xsd="http://www.w3.org/2001/XMLSchema" xmlns:xs="http://www.w3.org/2001/XMLSchema" xmlns:p="http://schemas.microsoft.com/office/2006/metadata/properties" xmlns:ns3="4a07feb3-3d40-4ea9-8a43-ecd60aa80211" xmlns:ns4="80d8454e-a9b9-4abc-826c-bfc9ee3761cb" targetNamespace="http://schemas.microsoft.com/office/2006/metadata/properties" ma:root="true" ma:fieldsID="9bedd76ebbd7977ebb39be2194f01888" ns3:_="" ns4:_="">
    <xsd:import namespace="4a07feb3-3d40-4ea9-8a43-ecd60aa80211"/>
    <xsd:import namespace="80d8454e-a9b9-4abc-826c-bfc9ee3761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feb3-3d40-4ea9-8a43-ecd60aa80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8454e-a9b9-4abc-826c-bfc9ee3761c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63F18C-307E-4AC0-9CDE-E3FA0D81B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07feb3-3d40-4ea9-8a43-ecd60aa80211"/>
    <ds:schemaRef ds:uri="80d8454e-a9b9-4abc-826c-bfc9ee3761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1CC6C-8DBA-4FDF-8400-BD30364A575B}">
  <ds:schemaRefs>
    <ds:schemaRef ds:uri="http://schemas.microsoft.com/office/infopath/2007/PartnerControls"/>
    <ds:schemaRef ds:uri="http://schemas.openxmlformats.org/package/2006/metadata/core-properties"/>
    <ds:schemaRef ds:uri="80d8454e-a9b9-4abc-826c-bfc9ee3761cb"/>
    <ds:schemaRef ds:uri="http://www.w3.org/XML/1998/namespace"/>
    <ds:schemaRef ds:uri="http://purl.org/dc/terms/"/>
    <ds:schemaRef ds:uri="http://schemas.microsoft.com/office/2006/documentManagement/types"/>
    <ds:schemaRef ds:uri="4a07feb3-3d40-4ea9-8a43-ecd60aa80211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D157E2C-922C-4945-9AD1-13809A074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PPT_Minsait_externa_03102018 (3)</Template>
  <TotalTime>80407</TotalTime>
  <Words>517</Words>
  <Application>Microsoft Office PowerPoint</Application>
  <PresentationFormat>Panorámica</PresentationFormat>
  <Paragraphs>87</Paragraphs>
  <Slides>19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Georgia</vt:lpstr>
      <vt:lpstr>Playfair Display</vt:lpstr>
      <vt:lpstr>Söhne</vt:lpstr>
      <vt:lpstr>Soho Gothic Pro</vt:lpstr>
      <vt:lpstr>Soho Gothic Pro Light</vt:lpstr>
      <vt:lpstr>source-serif-pro</vt:lpstr>
      <vt:lpstr>Portadas</vt:lpstr>
      <vt:lpstr>1_Portadas</vt:lpstr>
      <vt:lpstr>Diapositiva de think-cell</vt:lpstr>
      <vt:lpstr>Optimización de Spring Boot: Eficiencia en Desarrollo y Contenedores</vt:lpstr>
      <vt:lpstr>Michael Tomaylla Mendoza </vt:lpstr>
      <vt:lpstr>Agenda</vt:lpstr>
      <vt:lpstr>Objetivo  </vt:lpstr>
      <vt:lpstr>- Reducir el consumo de memoria y CPU en aplicaciones Spring Boot. - Optimizar el entorno local de desarrollo. - Aprovechar Docker y Docker Compose para entornos en contenedores. </vt:lpstr>
      <vt:lpstr>Desafíos en Aplicaciones Spring Boot</vt:lpstr>
      <vt:lpstr>- Aumento del consumo de memoria al agregar dependencias. - Problemas al ejecutar múltiples microservicios en una PC local. - Configuraciones predeterminadas de Spring Boot y JVM que no están optimizadas para desarrollo local.</vt:lpstr>
      <vt:lpstr> Optimización de la JVM para Aplicaciones Spring Boot</vt:lpstr>
      <vt:lpstr>¿Quién consume la memoria?</vt:lpstr>
      <vt:lpstr>Parámetros de JVM para Optimizar Memoria</vt:lpstr>
      <vt:lpstr>Ajustes en Spring Boot para Mejorar el Rendimiento</vt:lpstr>
      <vt:lpstr>Presentación de PowerPoint</vt:lpstr>
      <vt:lpstr>Presentación de PowerPoint</vt:lpstr>
      <vt:lpstr>Presentación de PowerPoint</vt:lpstr>
      <vt:lpstr>DEMOSTRACIÓN</vt:lpstr>
      <vt:lpstr>Monitoreo y Mejora Continua</vt:lpstr>
      <vt:lpstr>Presentación de PowerPoint</vt:lpstr>
      <vt:lpstr>¡Gracias!</vt:lpstr>
      <vt:lpstr>Presentación de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externa</dc:title>
  <dc:creator>Paramo Muñiz, Jose Luis</dc:creator>
  <cp:lastModifiedBy>Michael Antonio Tomaylla Mendoza</cp:lastModifiedBy>
  <cp:revision>735</cp:revision>
  <cp:lastPrinted>2018-09-05T10:32:03Z</cp:lastPrinted>
  <dcterms:created xsi:type="dcterms:W3CDTF">2020-07-10T07:37:50Z</dcterms:created>
  <dcterms:modified xsi:type="dcterms:W3CDTF">2024-10-24T20:53:16Z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0x010100CB33B83192E2FC459A30670C423A9DCD</vt:lpwstr>
  </property>
</Properties>
</file>