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76" r:id="rId15"/>
    <p:sldId id="277" r:id="rId16"/>
    <p:sldId id="270" r:id="rId17"/>
    <p:sldId id="271" r:id="rId18"/>
    <p:sldId id="272" r:id="rId19"/>
    <p:sldId id="278" r:id="rId20"/>
    <p:sldId id="279" r:id="rId21"/>
    <p:sldId id="280" r:id="rId22"/>
    <p:sldId id="281" r:id="rId23"/>
  </p:sldIdLst>
  <p:sldSz cx="12193588" cy="6858000"/>
  <p:notesSz cx="7315200" cy="96012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9" autoAdjust="0"/>
  </p:normalViewPr>
  <p:slideViewPr>
    <p:cSldViewPr>
      <p:cViewPr varScale="1">
        <p:scale>
          <a:sx n="96" d="100"/>
          <a:sy n="96" d="100"/>
        </p:scale>
        <p:origin x="510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6863" y="854075"/>
            <a:ext cx="7451725" cy="4192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8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806026" y="5332334"/>
            <a:ext cx="6436361" cy="503729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484880" cy="5467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74916" algn="l"/>
                <a:tab pos="949831" algn="l"/>
                <a:tab pos="1424747" algn="l"/>
                <a:tab pos="1899662" algn="l"/>
                <a:tab pos="2374577" algn="l"/>
                <a:tab pos="2849492" algn="l"/>
                <a:tab pos="3324408" algn="l"/>
              </a:tabLst>
              <a:defRPr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endParaRPr lang="es-AR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563534" y="0"/>
            <a:ext cx="3484880" cy="5467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74916" algn="l"/>
                <a:tab pos="949831" algn="l"/>
                <a:tab pos="1424747" algn="l"/>
                <a:tab pos="1899662" algn="l"/>
                <a:tab pos="2374577" algn="l"/>
                <a:tab pos="2849492" algn="l"/>
                <a:tab pos="3324408" algn="l"/>
              </a:tabLst>
              <a:defRPr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endParaRPr lang="es-AR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1" y="10664666"/>
            <a:ext cx="3484880" cy="5467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74916" algn="l"/>
                <a:tab pos="949831" algn="l"/>
                <a:tab pos="1424747" algn="l"/>
                <a:tab pos="1899662" algn="l"/>
                <a:tab pos="2374577" algn="l"/>
                <a:tab pos="2849492" algn="l"/>
                <a:tab pos="3324408" algn="l"/>
              </a:tabLst>
              <a:defRPr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endParaRPr lang="es-AR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563534" y="10664666"/>
            <a:ext cx="3484880" cy="5467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74916" algn="l"/>
                <a:tab pos="949831" algn="l"/>
                <a:tab pos="1424747" algn="l"/>
                <a:tab pos="1899662" algn="l"/>
                <a:tab pos="2374577" algn="l"/>
                <a:tab pos="2849492" algn="l"/>
                <a:tab pos="3324408" algn="l"/>
              </a:tabLst>
              <a:defRPr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fld id="{1BA6A6D7-7722-409F-8992-FF84CFC353FA}" type="slidenum">
              <a:rPr lang="es-AR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69666D-05BB-4B58-A134-092D5DD1C569}" type="slidenum">
              <a:rPr lang="es-AR"/>
              <a:pPr/>
              <a:t>1</a:t>
            </a:fld>
            <a:endParaRPr lang="es-AR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7875" y="1200150"/>
            <a:ext cx="5759450" cy="3240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31520" y="4620577"/>
            <a:ext cx="5852160" cy="37804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17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5139" tIns="47570" rIns="95139" bIns="47570"/>
          <a:lstStyle/>
          <a:p>
            <a:pPr hangingPunct="1">
              <a:lnSpc>
                <a:spcPct val="100000"/>
              </a:lnSpc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E1720ED2-B903-4ADB-8BA2-91EE7A576C7E}" type="slidenum">
              <a:rPr lang="es-AR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 hangingPunct="1">
                <a:lnSpc>
                  <a:spcPct val="100000"/>
                </a:lnSpc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</a:t>
            </a:fld>
            <a:endParaRPr lang="es-AR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EE5B56-84C6-4FE1-A18D-37AA0B5D7F4F}" type="slidenum">
              <a:rPr lang="es-AR"/>
              <a:pPr/>
              <a:t>10</a:t>
            </a:fld>
            <a:endParaRPr lang="es-AR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EE5B56-84C6-4FE1-A18D-37AA0B5D7F4F}" type="slidenum">
              <a:rPr lang="es-AR"/>
              <a:pPr/>
              <a:t>11</a:t>
            </a:fld>
            <a:endParaRPr lang="es-AR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EE5B56-84C6-4FE1-A18D-37AA0B5D7F4F}" type="slidenum">
              <a:rPr lang="es-AR"/>
              <a:pPr/>
              <a:t>12</a:t>
            </a:fld>
            <a:endParaRPr lang="es-AR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EE5B56-84C6-4FE1-A18D-37AA0B5D7F4F}" type="slidenum">
              <a:rPr lang="es-AR"/>
              <a:pPr/>
              <a:t>13</a:t>
            </a:fld>
            <a:endParaRPr lang="es-AR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EE5B56-84C6-4FE1-A18D-37AA0B5D7F4F}" type="slidenum">
              <a:rPr lang="es-AR"/>
              <a:pPr/>
              <a:t>14</a:t>
            </a:fld>
            <a:endParaRPr lang="es-AR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415CC3-EFCF-4FB3-8393-D39B1CDCD4AD}" type="slidenum">
              <a:rPr lang="es-AR"/>
              <a:pPr/>
              <a:t>15</a:t>
            </a:fld>
            <a:endParaRPr lang="es-AR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EFD59B-CFC9-428C-BF82-6F887B1E3878}" type="slidenum">
              <a:rPr lang="es-AR"/>
              <a:pPr/>
              <a:t>16</a:t>
            </a:fld>
            <a:endParaRPr lang="es-AR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DCEFCD-6DCE-4566-B968-8C631CAF45A6}" type="slidenum">
              <a:rPr lang="es-AR"/>
              <a:pPr/>
              <a:t>17</a:t>
            </a:fld>
            <a:endParaRPr lang="es-AR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DCEFCD-6DCE-4566-B968-8C631CAF45A6}" type="slidenum">
              <a:rPr lang="es-AR"/>
              <a:pPr/>
              <a:t>18</a:t>
            </a:fld>
            <a:endParaRPr lang="es-AR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DCEFCD-6DCE-4566-B968-8C631CAF45A6}" type="slidenum">
              <a:rPr lang="es-AR"/>
              <a:pPr/>
              <a:t>19</a:t>
            </a:fld>
            <a:endParaRPr lang="es-AR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Explicar que pasa cuando se tiene</a:t>
            </a:r>
            <a:r>
              <a:rPr lang="es-ES" baseline="0" dirty="0">
                <a:solidFill>
                  <a:srgbClr val="FF0000"/>
                </a:solidFill>
              </a:rPr>
              <a:t> mas de un </a:t>
            </a:r>
            <a:r>
              <a:rPr lang="es-ES" baseline="0" dirty="0" err="1">
                <a:solidFill>
                  <a:srgbClr val="FF0000"/>
                </a:solidFill>
              </a:rPr>
              <a:t>string</a:t>
            </a:r>
            <a:r>
              <a:rPr lang="es-ES" baseline="0" dirty="0">
                <a:solidFill>
                  <a:srgbClr val="FF0000"/>
                </a:solidFill>
              </a:rPr>
              <a:t> en el archivo de texto, los </a:t>
            </a:r>
            <a:r>
              <a:rPr lang="es-ES" baseline="0" dirty="0" err="1">
                <a:solidFill>
                  <a:srgbClr val="FF0000"/>
                </a:solidFill>
              </a:rPr>
              <a:t>string</a:t>
            </a:r>
            <a:r>
              <a:rPr lang="es-ES" baseline="0" dirty="0">
                <a:solidFill>
                  <a:srgbClr val="FF0000"/>
                </a:solidFill>
              </a:rPr>
              <a:t> van al final de la </a:t>
            </a:r>
            <a:r>
              <a:rPr lang="es-ES" baseline="0" dirty="0" err="1">
                <a:solidFill>
                  <a:srgbClr val="FF0000"/>
                </a:solidFill>
              </a:rPr>
              <a:t>linea</a:t>
            </a:r>
            <a:r>
              <a:rPr lang="es-ES" baseline="0" dirty="0">
                <a:solidFill>
                  <a:srgbClr val="FF0000"/>
                </a:solidFill>
              </a:rPr>
              <a:t> y uno por </a:t>
            </a:r>
            <a:r>
              <a:rPr lang="es-ES" baseline="0" dirty="0" err="1">
                <a:solidFill>
                  <a:srgbClr val="FF0000"/>
                </a:solidFill>
              </a:rPr>
              <a:t>linea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5CA3F7-FF61-4399-AA43-DD28DD04CE1F}" type="slidenum">
              <a:rPr lang="es-AR"/>
              <a:pPr/>
              <a:t>2</a:t>
            </a:fld>
            <a:endParaRPr lang="es-AR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7875" y="1200150"/>
            <a:ext cx="5759450" cy="3240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31520" y="4620577"/>
            <a:ext cx="5852160" cy="37804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17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5139" tIns="47570" rIns="95139" bIns="47570"/>
          <a:lstStyle/>
          <a:p>
            <a:pPr hangingPunct="1">
              <a:lnSpc>
                <a:spcPct val="100000"/>
              </a:lnSpc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3D58721D-6761-468B-AC6E-384E79EA2127}" type="slidenum">
              <a:rPr lang="es-AR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 hangingPunct="1">
                <a:lnSpc>
                  <a:spcPct val="100000"/>
                </a:lnSpc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2</a:t>
            </a:fld>
            <a:endParaRPr lang="es-AR" dirty="0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DCEFCD-6DCE-4566-B968-8C631CAF45A6}" type="slidenum">
              <a:rPr lang="es-AR"/>
              <a:pPr/>
              <a:t>20</a:t>
            </a:fld>
            <a:endParaRPr lang="es-AR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DCEFCD-6DCE-4566-B968-8C631CAF45A6}" type="slidenum">
              <a:rPr lang="es-AR"/>
              <a:pPr/>
              <a:t>21</a:t>
            </a:fld>
            <a:endParaRPr lang="es-AR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535094-5FFB-4519-BF52-26CAB9C4F341}" type="slidenum">
              <a:rPr lang="es-AR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D024E1-B76A-4988-B229-D748BF2B092B}" type="slidenum">
              <a:rPr lang="es-AR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C8285D-999C-4186-99D8-8C6F3334B5F4}" type="slidenum">
              <a:rPr lang="es-AR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9FDD61-9971-4AFA-A209-48212C346EC8}" type="slidenum">
              <a:rPr lang="es-AR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DC6E93-7928-4A33-8EC7-F06AE4AAEE6C}" type="slidenum">
              <a:rPr lang="es-AR"/>
              <a:pPr/>
              <a:t>7</a:t>
            </a:fld>
            <a:endParaRPr lang="es-AR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57F124-3542-400E-BB62-902CC36DE760}" type="slidenum">
              <a:rPr lang="es-AR"/>
              <a:pPr/>
              <a:t>8</a:t>
            </a:fld>
            <a:endParaRPr lang="es-AR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8712" cy="4206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9907" cy="50506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5A4C74-F828-46F2-9D10-6413D8DA1FC4}" type="slidenum">
              <a:rPr lang="es-AR"/>
              <a:pPr/>
              <a:t>9</a:t>
            </a:fld>
            <a:endParaRPr lang="es-AR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854075"/>
            <a:ext cx="7477125" cy="4205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806027" y="5332334"/>
            <a:ext cx="6448213" cy="50489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5C2D2E-F99A-429B-B866-80BBFB338ABC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1280F7-2B81-4B88-B4D4-071E196F577E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675" y="1604963"/>
            <a:ext cx="27384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676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D5099E-DA81-41D4-BB4A-4E43162F081E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</p:spPr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</p:spPr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</p:spPr>
        <p:txBody>
          <a:bodyPr/>
          <a:lstStyle>
            <a:lvl1pPr>
              <a:defRPr/>
            </a:lvl1pPr>
          </a:lstStyle>
          <a:p>
            <a:fld id="{54B3FFBE-7E27-416F-8BD0-A0B2E6732ECB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F707F5-6429-4423-8657-BC63F6C53E7C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5EEC4B-876B-4EF8-9241-3971E03EBA8E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1FCD23-58AF-4361-AE7F-B9DBF08E7FFC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73562" cy="376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5175" y="2133600"/>
            <a:ext cx="4375150" cy="376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B6AF316-ED0A-4DA6-A7DE-B2379361AA4A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86BD1D-0D57-4501-A71F-4AD1C28B99C1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DB11FD0-11CE-4BBC-A6DC-823091E47D5E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19408B-ED4A-46AE-8AA2-FC8265E12872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F46CD1-06AF-4A8B-AA21-EDE925DD6396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3E8057-EF96-437A-B5EC-771750D99173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1F6360E-8AF6-42CF-A165-042C0592EAD6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527E19-C564-4845-A078-D41DE96918AD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6238" y="623888"/>
            <a:ext cx="2224087" cy="52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3888"/>
            <a:ext cx="6524625" cy="5272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E198694-F042-472E-85CF-72F31077BCA2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0A7C821-7C69-4DEC-BAE9-622EB1CCD0B5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22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4263" y="1604963"/>
            <a:ext cx="54038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6E8D5F-4A68-40B8-816E-E7240F27841D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D7DD3B-11A4-43F9-8005-D158A97D68D3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B6428E-1646-4FE2-A78C-669DDCA22FB7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C94191-C2A3-4793-BE53-9CB1B7E1E092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0C774C-F75B-4555-B5BB-8DC21A87B9E8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AF73D5-62BE-4165-BB85-E3B1B7651D56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026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4" cy="385"/>
            </a:xfrm>
            <a:custGeom>
              <a:avLst/>
              <a:gdLst>
                <a:gd name="G0" fmla="+- 22 0 0"/>
                <a:gd name="G1" fmla="+- 136 0 0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8" cy="1454"/>
            </a:xfrm>
            <a:custGeom>
              <a:avLst/>
              <a:gdLst>
                <a:gd name="G0" fmla="+- 140 0 0"/>
                <a:gd name="G1" fmla="+- 504 0 0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5" cy="885"/>
            </a:xfrm>
            <a:custGeom>
              <a:avLst/>
              <a:gdLst>
                <a:gd name="G0" fmla="+- 132 0 0"/>
                <a:gd name="G1" fmla="+- 308 0 0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9" cy="220"/>
            </a:xfrm>
            <a:custGeom>
              <a:avLst/>
              <a:gdLst>
                <a:gd name="G0" fmla="+- 37 0 0"/>
                <a:gd name="G1" fmla="+- 79 0 0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8" cy="2088"/>
            </a:xfrm>
            <a:custGeom>
              <a:avLst/>
              <a:gdLst>
                <a:gd name="G0" fmla="+- 178 0 0"/>
                <a:gd name="G1" fmla="+- 722 0 0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8" cy="1835"/>
            </a:xfrm>
            <a:custGeom>
              <a:avLst/>
              <a:gdLst>
                <a:gd name="G0" fmla="+- 23 0 0"/>
                <a:gd name="G1" fmla="+- 635 0 0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40" cy="302"/>
            </a:xfrm>
            <a:custGeom>
              <a:avLst/>
              <a:gdLst>
                <a:gd name="G0" fmla="+- 17 0 0"/>
                <a:gd name="G1" fmla="+- 107 0 0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11" cy="636"/>
            </a:xfrm>
            <a:custGeom>
              <a:avLst/>
              <a:gdLst>
                <a:gd name="G0" fmla="+- 41 0 0"/>
                <a:gd name="G1" fmla="+- 222 0 0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9" cy="2541"/>
            </a:xfrm>
            <a:custGeom>
              <a:avLst/>
              <a:gdLst>
                <a:gd name="G0" fmla="+- 450 0 0"/>
                <a:gd name="G1" fmla="+- 878 0 0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93" cy="203"/>
            </a:xfrm>
            <a:custGeom>
              <a:avLst/>
              <a:gdLst>
                <a:gd name="G0" fmla="+- 35 0 0"/>
                <a:gd name="G1" fmla="+- 73 0 0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4" cy="130"/>
            </a:xfrm>
            <a:custGeom>
              <a:avLst/>
              <a:gdLst>
                <a:gd name="G0" fmla="+- 8 0 0"/>
                <a:gd name="G1" fmla="+- 48 0 0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41" cy="383"/>
            </a:xfrm>
            <a:custGeom>
              <a:avLst/>
              <a:gdLst>
                <a:gd name="G0" fmla="+- 52 0 0"/>
                <a:gd name="G1" fmla="+- 135 0 0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302" cy="2763"/>
            </a:xfrm>
            <a:custGeom>
              <a:avLst/>
              <a:gdLst>
                <a:gd name="G0" fmla="+- 103 0 0"/>
                <a:gd name="G1" fmla="+- 920 0 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7" cy="987"/>
            </a:xfrm>
            <a:custGeom>
              <a:avLst/>
              <a:gdLst>
                <a:gd name="G0" fmla="+- 88 0 0"/>
                <a:gd name="G1" fmla="+- 330 0 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62" cy="615"/>
            </a:xfrm>
            <a:custGeom>
              <a:avLst/>
              <a:gdLst>
                <a:gd name="G0" fmla="+- 90 0 0"/>
                <a:gd name="G1" fmla="+- 207 0 0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8" cy="1399"/>
            </a:xfrm>
            <a:custGeom>
              <a:avLst/>
              <a:gdLst>
                <a:gd name="G0" fmla="+- 115 0 0"/>
                <a:gd name="G1" fmla="+- 467 0 0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101" cy="1898"/>
            </a:xfrm>
            <a:custGeom>
              <a:avLst/>
              <a:gdLst>
                <a:gd name="G0" fmla="+- 36 0 0"/>
                <a:gd name="G1" fmla="+- 633 0 0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5" cy="168"/>
            </a:xfrm>
            <a:custGeom>
              <a:avLst/>
              <a:gdLst>
                <a:gd name="G0" fmla="+- 28 0 0"/>
                <a:gd name="G1" fmla="+- 59 0 0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43" cy="313"/>
            </a:xfrm>
            <a:custGeom>
              <a:avLst/>
              <a:gdLst>
                <a:gd name="G0" fmla="+- 17 0 0"/>
                <a:gd name="G1" fmla="+- 107 0 0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9" cy="1702"/>
            </a:xfrm>
            <a:custGeom>
              <a:avLst/>
              <a:gdLst>
                <a:gd name="G0" fmla="+- 294 0 0"/>
                <a:gd name="G1" fmla="+- 568 0 0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7" cy="150"/>
            </a:xfrm>
            <a:custGeom>
              <a:avLst/>
              <a:gdLst>
                <a:gd name="G0" fmla="+- 25 0 0"/>
                <a:gd name="G1" fmla="+- 53 0 0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8" cy="416"/>
            </a:xfrm>
            <a:custGeom>
              <a:avLst/>
              <a:gdLst>
                <a:gd name="G0" fmla="+- 29 0 0"/>
                <a:gd name="G1" fmla="+- 141 0 0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5" cy="134"/>
            </a:xfrm>
            <a:custGeom>
              <a:avLst/>
              <a:gdLst>
                <a:gd name="G0" fmla="+- 8 0 0"/>
                <a:gd name="G1" fmla="+- 48 0 0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23" cy="325"/>
            </a:xfrm>
            <a:custGeom>
              <a:avLst/>
              <a:gdLst>
                <a:gd name="G0" fmla="+- 44 0 0"/>
                <a:gd name="G1" fmla="+- 111 0 0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2514600"/>
            <a:ext cx="8901112" cy="2247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el formato del texto de título</a:t>
            </a:r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31887" cy="355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605712" cy="3508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1055" name="Freeform 31"/>
          <p:cNvSpPr>
            <a:spLocks noChangeArrowheads="1"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G0" fmla="+- 372 0 0"/>
              <a:gd name="G1" fmla="+- 166 0 0"/>
            </a:gdLst>
            <a:ahLst/>
            <a:cxnLst>
              <a:cxn ang="0">
                <a:pos x="287" y="166"/>
              </a:cxn>
              <a:cxn ang="0">
                <a:pos x="293" y="164"/>
              </a:cxn>
              <a:cxn ang="0">
                <a:pos x="294" y="163"/>
              </a:cxn>
              <a:cxn ang="0">
                <a:pos x="370" y="87"/>
              </a:cxn>
              <a:cxn ang="0">
                <a:pos x="370" y="78"/>
              </a:cxn>
              <a:cxn ang="0">
                <a:pos x="294" y="3"/>
              </a:cxn>
              <a:cxn ang="0">
                <a:pos x="293" y="2"/>
              </a:cxn>
              <a:cxn ang="0">
                <a:pos x="287" y="0"/>
              </a:cxn>
              <a:cxn ang="0">
                <a:pos x="0" y="0"/>
              </a:cxn>
              <a:cxn ang="0">
                <a:pos x="0" y="166"/>
              </a:cxn>
              <a:cxn ang="0">
                <a:pos x="287" y="166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4529138"/>
            <a:ext cx="765175" cy="3508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5B86FFDA-9DAE-470F-A083-BFEBD4EF2839}" type="slidenum">
              <a:rPr lang="es-AR"/>
              <a:pPr/>
              <a:t>‹#›</a:t>
            </a:fld>
            <a:endParaRPr lang="es-AR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58513" cy="4511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46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el formato de esquema del texto</a:t>
            </a:r>
          </a:p>
          <a:p>
            <a:pPr lvl="1"/>
            <a:r>
              <a:rPr lang="en-GB"/>
              <a:t>Segundo nivel del esquema</a:t>
            </a:r>
          </a:p>
          <a:p>
            <a:pPr lvl="2"/>
            <a:r>
              <a:rPr lang="en-GB"/>
              <a:t>Tercer nivel del esquema</a:t>
            </a:r>
          </a:p>
          <a:p>
            <a:pPr lvl="3"/>
            <a:r>
              <a:rPr lang="en-GB"/>
              <a:t>Cuarto nivel del esquema</a:t>
            </a:r>
          </a:p>
          <a:p>
            <a:pPr lvl="4"/>
            <a:r>
              <a:rPr lang="en-GB"/>
              <a:t>Quinto nivel del esquema</a:t>
            </a:r>
          </a:p>
          <a:p>
            <a:pPr lvl="4"/>
            <a:r>
              <a:rPr lang="en-GB"/>
              <a:t>Sexto nivel del esquema</a:t>
            </a:r>
          </a:p>
          <a:p>
            <a:pPr lvl="4"/>
            <a:r>
              <a:rPr lang="en-GB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/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2050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4" cy="385"/>
            </a:xfrm>
            <a:custGeom>
              <a:avLst/>
              <a:gdLst>
                <a:gd name="G0" fmla="+- 22 0 0"/>
                <a:gd name="G1" fmla="+- 136 0 0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8" cy="1454"/>
            </a:xfrm>
            <a:custGeom>
              <a:avLst/>
              <a:gdLst>
                <a:gd name="G0" fmla="+- 140 0 0"/>
                <a:gd name="G1" fmla="+- 504 0 0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5" cy="885"/>
            </a:xfrm>
            <a:custGeom>
              <a:avLst/>
              <a:gdLst>
                <a:gd name="G0" fmla="+- 132 0 0"/>
                <a:gd name="G1" fmla="+- 308 0 0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9" cy="220"/>
            </a:xfrm>
            <a:custGeom>
              <a:avLst/>
              <a:gdLst>
                <a:gd name="G0" fmla="+- 37 0 0"/>
                <a:gd name="G1" fmla="+- 79 0 0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8" cy="2088"/>
            </a:xfrm>
            <a:custGeom>
              <a:avLst/>
              <a:gdLst>
                <a:gd name="G0" fmla="+- 178 0 0"/>
                <a:gd name="G1" fmla="+- 722 0 0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8" cy="1835"/>
            </a:xfrm>
            <a:custGeom>
              <a:avLst/>
              <a:gdLst>
                <a:gd name="G0" fmla="+- 23 0 0"/>
                <a:gd name="G1" fmla="+- 635 0 0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40" cy="302"/>
            </a:xfrm>
            <a:custGeom>
              <a:avLst/>
              <a:gdLst>
                <a:gd name="G0" fmla="+- 17 0 0"/>
                <a:gd name="G1" fmla="+- 107 0 0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11" cy="636"/>
            </a:xfrm>
            <a:custGeom>
              <a:avLst/>
              <a:gdLst>
                <a:gd name="G0" fmla="+- 41 0 0"/>
                <a:gd name="G1" fmla="+- 222 0 0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9" cy="2541"/>
            </a:xfrm>
            <a:custGeom>
              <a:avLst/>
              <a:gdLst>
                <a:gd name="G0" fmla="+- 450 0 0"/>
                <a:gd name="G1" fmla="+- 878 0 0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93" cy="203"/>
            </a:xfrm>
            <a:custGeom>
              <a:avLst/>
              <a:gdLst>
                <a:gd name="G0" fmla="+- 35 0 0"/>
                <a:gd name="G1" fmla="+- 73 0 0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4" cy="130"/>
            </a:xfrm>
            <a:custGeom>
              <a:avLst/>
              <a:gdLst>
                <a:gd name="G0" fmla="+- 8 0 0"/>
                <a:gd name="G1" fmla="+- 48 0 0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41" cy="383"/>
            </a:xfrm>
            <a:custGeom>
              <a:avLst/>
              <a:gdLst>
                <a:gd name="G0" fmla="+- 52 0 0"/>
                <a:gd name="G1" fmla="+- 135 0 0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2" name="Group 14"/>
          <p:cNvGrpSpPr>
            <a:grpSpLocks/>
          </p:cNvGrpSpPr>
          <p:nvPr/>
        </p:nvGrpSpPr>
        <p:grpSpPr bwMode="auto"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2063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302" cy="2763"/>
            </a:xfrm>
            <a:custGeom>
              <a:avLst/>
              <a:gdLst>
                <a:gd name="G0" fmla="+- 103 0 0"/>
                <a:gd name="G1" fmla="+- 920 0 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7" cy="987"/>
            </a:xfrm>
            <a:custGeom>
              <a:avLst/>
              <a:gdLst>
                <a:gd name="G0" fmla="+- 88 0 0"/>
                <a:gd name="G1" fmla="+- 330 0 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62" cy="615"/>
            </a:xfrm>
            <a:custGeom>
              <a:avLst/>
              <a:gdLst>
                <a:gd name="G0" fmla="+- 90 0 0"/>
                <a:gd name="G1" fmla="+- 207 0 0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8" cy="1399"/>
            </a:xfrm>
            <a:custGeom>
              <a:avLst/>
              <a:gdLst>
                <a:gd name="G0" fmla="+- 115 0 0"/>
                <a:gd name="G1" fmla="+- 467 0 0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101" cy="1898"/>
            </a:xfrm>
            <a:custGeom>
              <a:avLst/>
              <a:gdLst>
                <a:gd name="G0" fmla="+- 36 0 0"/>
                <a:gd name="G1" fmla="+- 633 0 0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5" cy="168"/>
            </a:xfrm>
            <a:custGeom>
              <a:avLst/>
              <a:gdLst>
                <a:gd name="G0" fmla="+- 28 0 0"/>
                <a:gd name="G1" fmla="+- 59 0 0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43" cy="313"/>
            </a:xfrm>
            <a:custGeom>
              <a:avLst/>
              <a:gdLst>
                <a:gd name="G0" fmla="+- 17 0 0"/>
                <a:gd name="G1" fmla="+- 107 0 0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9" cy="1702"/>
            </a:xfrm>
            <a:custGeom>
              <a:avLst/>
              <a:gdLst>
                <a:gd name="G0" fmla="+- 294 0 0"/>
                <a:gd name="G1" fmla="+- 568 0 0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7" cy="150"/>
            </a:xfrm>
            <a:custGeom>
              <a:avLst/>
              <a:gdLst>
                <a:gd name="G0" fmla="+- 25 0 0"/>
                <a:gd name="G1" fmla="+- 53 0 0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8" cy="416"/>
            </a:xfrm>
            <a:custGeom>
              <a:avLst/>
              <a:gdLst>
                <a:gd name="G0" fmla="+- 29 0 0"/>
                <a:gd name="G1" fmla="+- 141 0 0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5" cy="134"/>
            </a:xfrm>
            <a:custGeom>
              <a:avLst/>
              <a:gdLst>
                <a:gd name="G0" fmla="+- 8 0 0"/>
                <a:gd name="G1" fmla="+- 48 0 0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23" cy="325"/>
            </a:xfrm>
            <a:custGeom>
              <a:avLst/>
              <a:gdLst>
                <a:gd name="G0" fmla="+- 44 0 0"/>
                <a:gd name="G1" fmla="+- 111 0 0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897937" cy="1266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el formato del texto de título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01112" cy="3762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el formato de esquema del texto</a:t>
            </a:r>
          </a:p>
          <a:p>
            <a:pPr lvl="1"/>
            <a:r>
              <a:rPr lang="en-GB"/>
              <a:t>Segundo nivel del esquema</a:t>
            </a:r>
          </a:p>
          <a:p>
            <a:pPr lvl="2"/>
            <a:r>
              <a:rPr lang="en-GB"/>
              <a:t>Tercer nivel del esquema</a:t>
            </a:r>
          </a:p>
          <a:p>
            <a:pPr lvl="3"/>
            <a:r>
              <a:rPr lang="en-GB"/>
              <a:t>Cuarto nivel del esquema</a:t>
            </a:r>
          </a:p>
          <a:p>
            <a:pPr lvl="4"/>
            <a:r>
              <a:rPr lang="en-GB"/>
              <a:t>Quinto nivel del esquema</a:t>
            </a:r>
          </a:p>
          <a:p>
            <a:pPr lvl="4"/>
            <a:r>
              <a:rPr lang="en-GB"/>
              <a:t>Sexto nivel del esquema</a:t>
            </a:r>
          </a:p>
          <a:p>
            <a:pPr lvl="4"/>
            <a:r>
              <a:rPr lang="en-GB"/>
              <a:t>Séptimo nivel del esquema</a:t>
            </a: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31887" cy="355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605712" cy="3508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2080" name="Freeform 32"/>
          <p:cNvSpPr>
            <a:spLocks noChangeArrowheads="1"/>
          </p:cNvSpPr>
          <p:nvPr/>
        </p:nvSpPr>
        <p:spPr bwMode="auto">
          <a:xfrm flipV="1">
            <a:off x="-4763" y="712788"/>
            <a:ext cx="1589088" cy="506412"/>
          </a:xfrm>
          <a:custGeom>
            <a:avLst/>
            <a:gdLst>
              <a:gd name="G0" fmla="+- 9248 0 0"/>
              <a:gd name="G1" fmla="+- 10000 0 0"/>
            </a:gdLst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787400"/>
            <a:ext cx="765175" cy="3508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</a:tabLst>
              <a:defRPr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fld id="{468C4E8D-3DC9-4A02-99E7-8DCB252B57FD}" type="slidenum">
              <a:rPr lang="es-AR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31800" y="4535488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2124AC6-A7EF-44E1-8FA5-FFB8B4534015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2453456" y="952560"/>
            <a:ext cx="9915116" cy="154774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Fundamentos de Organización de Datos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3200" b="0" i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Archivos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AR" sz="2800" b="0" i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Curso 2018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87C92F-9487-4603-B787-80202157045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10514" y="3786190"/>
            <a:ext cx="10223500" cy="240981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Ejemplo: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(enteros, 'c:\archivos\enteros.dat');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(texto,' c:\archivos\texto.dat');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(personas, 'c:\archivos\personas.dat');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i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039" y="482599"/>
            <a:ext cx="8912225" cy="946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Operaciones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9076" y="1714488"/>
            <a:ext cx="942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assign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(nombre_logico, nombre_fisico);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9076" y="2500306"/>
            <a:ext cx="93583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Realiza una correspondencia entre el archivo lógico y archivo físico.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87C92F-9487-4603-B787-80202157045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10514" y="4500570"/>
            <a:ext cx="5000660" cy="1714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Ejemplo: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rewrite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(enteros);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reset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(personas);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i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039" y="482599"/>
            <a:ext cx="8912225" cy="946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Operaciones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70C0"/>
                </a:solidFill>
                <a:latin typeface="+mj-lt"/>
                <a:ea typeface="DejaVu Sans Condensed" charset="0"/>
                <a:cs typeface="DejaVu Sans Condensed" charset="0"/>
              </a:rPr>
              <a:t>Apertura y creación de archivos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9076" y="2357430"/>
            <a:ext cx="597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rewrite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(nombre_logico);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9076" y="3415729"/>
            <a:ext cx="5477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reset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(nombre_logico);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39934" y="2428868"/>
            <a:ext cx="3643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Crea un archivo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39934" y="3500438"/>
            <a:ext cx="32861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Abre un archivo existente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7525554" y="2571744"/>
            <a:ext cx="785818" cy="324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170352" y="3595026"/>
            <a:ext cx="1071570" cy="324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87C92F-9487-4603-B787-80202157045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10514" y="4143380"/>
            <a:ext cx="5000660" cy="1714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Ejemplo: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close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(enteros);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close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(personas);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i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039" y="482599"/>
            <a:ext cx="8912225" cy="946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Operaciones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70C0"/>
                </a:solidFill>
                <a:latin typeface="+mj-lt"/>
                <a:ea typeface="DejaVu Sans Condensed" charset="0"/>
                <a:cs typeface="DejaVu Sans Condensed" charset="0"/>
              </a:rPr>
              <a:t>Cierre de archivos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9076" y="2357430"/>
            <a:ext cx="5477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close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(nombre_logico);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9076" y="3071810"/>
            <a:ext cx="850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Transfiere la información del buffer al disco.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7" grpId="0"/>
      <p:bldP spid="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87C92F-9487-4603-B787-80202157045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10514" y="4714884"/>
            <a:ext cx="4786346" cy="1714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Ejemplo: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(enteros, e);  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(personas, p);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i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039" y="482599"/>
            <a:ext cx="8912225" cy="946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Operaciones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70C0"/>
                </a:solidFill>
                <a:latin typeface="+mj-lt"/>
                <a:ea typeface="DejaVu Sans Condensed" charset="0"/>
                <a:cs typeface="DejaVu Sans Condensed" charset="0"/>
              </a:rPr>
              <a:t>Lectura y escritura de archivos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9076" y="2214554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(nombre_logico, var_dato);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9076" y="3546463"/>
            <a:ext cx="96441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El tipo de dato de la variable 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var_dato</a:t>
            </a: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es igual al tipo de datos de los elementos del archivo.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9076" y="2786058"/>
            <a:ext cx="794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(nombre_logico, var_dato);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82612" y="5286388"/>
            <a:ext cx="3643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 : integer;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6168232" y="5429264"/>
            <a:ext cx="785818" cy="324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82612" y="5857892"/>
            <a:ext cx="3643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p : persona;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6168232" y="6000768"/>
            <a:ext cx="785818" cy="324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7" grpId="0"/>
      <p:bldP spid="8" grpId="0"/>
      <p:bldP spid="14" grpId="0"/>
      <p:bldP spid="9" grpId="0"/>
      <p:bldP spid="10" grpId="0"/>
      <p:bldP spid="11" grpId="0" animBg="1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87C92F-9487-4603-B787-80202157045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039" y="482599"/>
            <a:ext cx="8912225" cy="946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Operaciones adicionales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7638" y="2000240"/>
            <a:ext cx="5572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Controla el fin de archivo.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90788" y="1500174"/>
            <a:ext cx="4984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EOF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(nombre_logico);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7638" y="2629911"/>
            <a:ext cx="6218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fileSize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(nombre_logico);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67638" y="3120094"/>
            <a:ext cx="6858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Devuelve el tamaño de un archivo.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67638" y="3772919"/>
            <a:ext cx="597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filePos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(nombre_logico);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67638" y="4334540"/>
            <a:ext cx="9715568" cy="10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Devuelve la posición actual del puntero en el archivo.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En longitud fija, los registros se numeran de 0..N-1.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7638" y="5487431"/>
            <a:ext cx="6465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seek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(nombre_logico, pos);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67638" y="6049052"/>
            <a:ext cx="9929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Establece la posición del puntero en el archivo.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0D357CA-9CA2-415B-A689-BBB3B888FC4E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87563" y="804867"/>
            <a:ext cx="8224073" cy="548165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107950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program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creacion_archivo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107950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type</a:t>
            </a:r>
            <a:r>
              <a:rPr lang="es-AR" sz="26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</a:p>
          <a:p>
            <a:pPr marL="107950" indent="341313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persona = </a:t>
            </a:r>
            <a:r>
              <a:rPr lang="es-AR" sz="26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record</a:t>
            </a:r>
          </a:p>
          <a:p>
            <a:pPr marL="107950" indent="341313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dni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: 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string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[8]</a:t>
            </a:r>
          </a:p>
          <a:p>
            <a:pPr marL="449263" indent="449263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apellidoyNombre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: 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string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[30];</a:t>
            </a:r>
          </a:p>
          <a:p>
            <a:pPr marL="449263" indent="449263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direccion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: 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string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[40];</a:t>
            </a:r>
          </a:p>
          <a:p>
            <a:pPr marL="449263" indent="449263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sexo			: 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char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449263" indent="449263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salario	: real;</a:t>
            </a:r>
          </a:p>
          <a:p>
            <a:pPr marL="107950" indent="341313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AR" sz="26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end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107950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archivo_personas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= </a:t>
            </a:r>
            <a:r>
              <a:rPr lang="es-AR" sz="26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file</a:t>
            </a:r>
            <a:r>
              <a:rPr lang="es-AR" sz="26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of 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persona;</a:t>
            </a:r>
          </a:p>
          <a:p>
            <a:pPr marL="107950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endParaRPr lang="es-AR" sz="26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107950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var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</a:p>
          <a:p>
            <a:pPr marL="107950" indent="341313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personas: 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archivo_personas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107950" indent="341313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nombre_fisico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: 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string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[12];</a:t>
            </a:r>
          </a:p>
          <a:p>
            <a:pPr marL="107950" indent="341313"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per: persona;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10514" y="214290"/>
            <a:ext cx="9787006" cy="946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 dirty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Ejemplo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524761" y="1071546"/>
            <a:ext cx="10358511" cy="5429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begin</a:t>
            </a:r>
            <a:r>
              <a:rPr lang="es-AR" sz="28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28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('Ingrese el nombre del archivo: ');</a:t>
            </a: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AR" sz="28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nombre_fisico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28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{enlace entre el nombre lógico y el nombre </a:t>
            </a: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físico}</a:t>
            </a: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assign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(personas, </a:t>
            </a:r>
            <a:r>
              <a:rPr lang="es-AR" sz="28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nombre_fisico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</a:p>
          <a:p>
            <a:pPr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28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{apertura del archivo para creación}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</a:t>
            </a:r>
            <a:r>
              <a:rPr lang="es-AR" sz="28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rewrite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(personas);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28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28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66775" y="714375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F8FDB81-5B1C-4242-A64B-EACC3D0BB9BD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381886" y="214290"/>
            <a:ext cx="10429948" cy="65008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AR" sz="22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{lectura del DNI una persona}</a:t>
            </a: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</a:t>
            </a: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(per.dni); </a:t>
            </a: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2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</a:t>
            </a: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while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(per.dni &lt;&gt; ‘') </a:t>
            </a:r>
            <a:r>
              <a:rPr lang="es-AR" sz="22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do </a:t>
            </a: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begin</a:t>
            </a:r>
            <a:endParaRPr lang="es-AR" sz="22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449263"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s-AR" sz="22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{lectura del resto de los datos de la persona}</a:t>
            </a:r>
          </a:p>
          <a:p>
            <a:pPr marL="449263"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AR" sz="22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per.apellidoyNombre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</a:p>
          <a:p>
            <a:pPr marL="449263"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AR" sz="22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per.direccion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</a:p>
          <a:p>
            <a:pPr marL="449263"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AR" sz="22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per.sexo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</a:p>
          <a:p>
            <a:pPr marL="449263"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AR" sz="22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per.salario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</a:p>
          <a:p>
            <a:pPr marL="449263"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200" i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449263"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s-AR" sz="22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{escritura del registro de la persona en el archivo}</a:t>
            </a:r>
            <a:r>
              <a:rPr lang="es-AR" sz="22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  	</a:t>
            </a: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(personas, per);</a:t>
            </a:r>
          </a:p>
          <a:p>
            <a:pPr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200" i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449263"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s-AR" sz="22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{lectura del DNI de una nueva persona}</a:t>
            </a: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(per.dni);</a:t>
            </a:r>
          </a:p>
          <a:p>
            <a:pPr marL="449263" indent="122238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end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indent="4492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200" i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	</a:t>
            </a:r>
            <a:r>
              <a:rPr lang="es-AR" sz="22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{cierre del archivo}</a:t>
            </a: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</a:t>
            </a: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close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(personas);</a:t>
            </a: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end</a:t>
            </a:r>
            <a:r>
              <a:rPr lang="es-AR" sz="22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.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8896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941167C-91B7-4ED9-9AB1-93C679969D3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48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48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48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48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48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48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381886" y="214290"/>
            <a:ext cx="10429948" cy="65008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AR" sz="4400" dirty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Ejemplo-archivo  de texto- binario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Type</a:t>
            </a:r>
            <a:endParaRPr lang="es-ES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tRegistroVotos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=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Record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codProv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: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integer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codLoc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: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integer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nroMesa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: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integer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cantVotos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: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integer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desc:String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End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s-ES" sz="24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tArchVotos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=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File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of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tRegistroVotos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Var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opc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: Byte;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nomArch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nomArch2: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String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: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tArchVotos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 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carga: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Text</a:t>
            </a:r>
            <a:r>
              <a:rPr lang="es-AR" sz="22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{ </a:t>
            </a:r>
            <a:r>
              <a:rPr lang="es-ES" sz="22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archivo de texto con datos de los votos, se lee de el y se genera archivo binario. 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votos: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tRegistroVotos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endParaRPr lang="es-AR" sz="4800" dirty="0">
              <a:cs typeface="Arial" charset="0"/>
            </a:endParaRP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4400" dirty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8896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941167C-91B7-4ED9-9AB1-93C679969D3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4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4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4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381886" y="214290"/>
            <a:ext cx="10429948" cy="65008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AR" sz="4400" dirty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Ejemplo-archivo  de texto- binario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Begin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            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('VOTOS');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('0. Terminar el Programa');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('1. Crear un archivo binario desde un </a:t>
            </a:r>
            <a:r>
              <a:rPr lang="es-ES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texto');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('2. Abrir un archivo binario y exportar a texto');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Repeat</a:t>
            </a:r>
            <a:endParaRPr lang="es-ES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('Ingrese el nro. de </a:t>
            </a:r>
            <a:r>
              <a:rPr lang="es-ES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opcion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: ');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opc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If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(</a:t>
            </a:r>
            <a:r>
              <a:rPr lang="es-ES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opc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=1)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or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(</a:t>
            </a:r>
            <a:r>
              <a:rPr lang="es-ES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opc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=2) </a:t>
            </a:r>
            <a:r>
              <a:rPr lang="es-ES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then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begin</a:t>
            </a:r>
            <a:endParaRPr lang="es-ES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('Nombre del archivo de votos: ');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nomArch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Assign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nomArch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 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('Nombre del archivo de carga: ');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(nomArch2);</a:t>
            </a: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Assign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(carga, nomArch2);</a:t>
            </a:r>
            <a:b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</a:br>
            <a:r>
              <a:rPr lang="es-ES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end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  <a:endParaRPr lang="es-AR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endParaRPr lang="es-AR" dirty="0">
              <a:cs typeface="Arial" charset="0"/>
            </a:endParaRP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dirty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8896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941167C-91B7-4ED9-9AB1-93C679969D3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04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048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048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04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04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04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739076" y="357166"/>
            <a:ext cx="8912225" cy="1281112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A4A9DB-8568-4AC8-8557-D9EA4742219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86136" y="1285920"/>
            <a:ext cx="11168640" cy="507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040" indent="-240840">
              <a:lnSpc>
                <a:spcPct val="100000"/>
              </a:lnSpc>
              <a:spcAft>
                <a:spcPts val="600"/>
              </a:spcAft>
            </a:pPr>
            <a:r>
              <a:rPr lang="es-AR" sz="2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Profesores: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531813">
              <a:spcAft>
                <a:spcPts val="600"/>
              </a:spcAft>
              <a:tabLst>
                <a:tab pos="4838700" algn="l"/>
                <a:tab pos="7800975" algn="l"/>
              </a:tabLst>
            </a:pPr>
            <a:r>
              <a:rPr lang="es-AR" sz="28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Mg.</a:t>
            </a:r>
            <a:r>
              <a:rPr lang="es-AR" sz="28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 Rodolfo </a:t>
            </a:r>
            <a:r>
              <a:rPr lang="es-AR" sz="28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Bertone</a:t>
            </a:r>
            <a:r>
              <a:rPr lang="es-AR" sz="28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   	Viernes   8 – 11 hs</a:t>
            </a:r>
          </a:p>
          <a:p>
            <a:pPr indent="531813">
              <a:spcAft>
                <a:spcPts val="600"/>
              </a:spcAft>
              <a:tabLst>
                <a:tab pos="4838700" algn="l"/>
                <a:tab pos="7800975" algn="l"/>
              </a:tabLst>
            </a:pPr>
            <a:r>
              <a:rPr lang="es-AR" sz="28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Mg.</a:t>
            </a:r>
            <a:r>
              <a:rPr lang="es-AR" sz="28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 Thomas Pablo      	Jueves  14 – 17 hs</a:t>
            </a:r>
          </a:p>
          <a:p>
            <a:pPr indent="531813">
              <a:spcAft>
                <a:spcPts val="600"/>
              </a:spcAft>
              <a:tabLst>
                <a:tab pos="4838700" algn="l"/>
                <a:tab pos="7800975" algn="l"/>
              </a:tabLst>
            </a:pPr>
            <a:r>
              <a:rPr lang="es-AR" sz="28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Lic. Marrero Luciano   	</a:t>
            </a:r>
            <a:r>
              <a:rPr lang="es-AR" sz="28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Redictado</a:t>
            </a:r>
            <a:r>
              <a:rPr lang="es-AR" sz="28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 DBD  Jueves 17 – 20 hs</a:t>
            </a:r>
          </a:p>
          <a:p>
            <a:pPr marL="1106640" indent="-525240">
              <a:lnSpc>
                <a:spcPct val="100000"/>
              </a:lnSpc>
              <a:spcAft>
                <a:spcPts val="600"/>
              </a:spcAft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240840">
              <a:lnSpc>
                <a:spcPct val="100000"/>
              </a:lnSpc>
              <a:spcAft>
                <a:spcPts val="600"/>
              </a:spcAft>
            </a:pPr>
            <a:r>
              <a:rPr lang="es-AR" sz="2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Trabajos Prácticos: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531813">
              <a:lnSpc>
                <a:spcPct val="100000"/>
              </a:lnSpc>
              <a:spcAft>
                <a:spcPts val="600"/>
              </a:spcAft>
              <a:tabLst>
                <a:tab pos="4838700" algn="l"/>
                <a:tab pos="7800975" algn="l"/>
              </a:tabLst>
            </a:pPr>
            <a:r>
              <a:rPr lang="es-AR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JTP: Lic. </a:t>
            </a:r>
            <a:r>
              <a:rPr lang="es-AR" sz="2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Serveto</a:t>
            </a:r>
            <a:r>
              <a:rPr lang="es-AR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 Arturo  	</a:t>
            </a:r>
            <a:r>
              <a:rPr lang="es-AR" sz="2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Redictado</a:t>
            </a:r>
            <a:r>
              <a:rPr lang="es-AR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 DBD  Jueves 17 – 20 hs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531813">
              <a:lnSpc>
                <a:spcPct val="100000"/>
              </a:lnSpc>
              <a:spcAft>
                <a:spcPts val="600"/>
              </a:spcAft>
              <a:tabLst>
                <a:tab pos="4838700" algn="l"/>
                <a:tab pos="7800975" algn="l"/>
              </a:tabLst>
            </a:pPr>
            <a:r>
              <a:rPr lang="es-AR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JTP: Lic. Castelli Viviana	Lunes     8 – 11 hs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531813">
              <a:lnSpc>
                <a:spcPct val="100000"/>
              </a:lnSpc>
              <a:spcAft>
                <a:spcPts val="600"/>
              </a:spcAft>
              <a:tabLst>
                <a:tab pos="4838700" algn="l"/>
                <a:tab pos="7800975" algn="l"/>
              </a:tabLst>
            </a:pPr>
            <a:r>
              <a:rPr lang="es-AR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JTP: </a:t>
            </a:r>
            <a:r>
              <a:rPr lang="es-AR" sz="28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Lic. Sobrado Ariel </a:t>
            </a:r>
            <a:r>
              <a:rPr lang="es-AR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	Martes 11 – 14 hs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531813">
              <a:lnSpc>
                <a:spcPct val="100000"/>
              </a:lnSpc>
              <a:spcAft>
                <a:spcPts val="600"/>
              </a:spcAft>
              <a:tabLst>
                <a:tab pos="4838700" algn="l"/>
                <a:tab pos="7800975" algn="l"/>
              </a:tabLst>
            </a:pPr>
            <a:r>
              <a:rPr lang="es-AR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JTP: Lic. </a:t>
            </a:r>
            <a:r>
              <a:rPr lang="es-AR" sz="28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Nucilli</a:t>
            </a:r>
            <a:r>
              <a:rPr lang="es-AR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 Emanuel	</a:t>
            </a:r>
            <a:r>
              <a:rPr lang="es-AR" sz="2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Martes 17.30 – 20.30 </a:t>
            </a:r>
            <a:r>
              <a:rPr lang="es-AR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hs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240840">
              <a:lnSpc>
                <a:spcPct val="100000"/>
              </a:lnSpc>
            </a:pPr>
            <a:r>
              <a:rPr lang="es-AR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    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240840"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381886" y="214290"/>
            <a:ext cx="10429948" cy="65008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AR" sz="4400" dirty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Ejemplo-archivo  de texto- binario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{Opción 1 crea el archivo binario desde un texto}</a:t>
            </a:r>
            <a:endParaRPr lang="es-ES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Case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opc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of 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1: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begin</a:t>
            </a:r>
            <a:endParaRPr lang="es-ES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Reset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(carga);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{abre archivo de texto con datos}</a:t>
            </a:r>
            <a:endParaRPr lang="es-ES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Rewrite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{crea nuevo archivo binario}</a:t>
            </a:r>
            <a:endParaRPr lang="es-ES" sz="24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while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(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not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eof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(carga)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do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begin</a:t>
            </a:r>
            <a:endParaRPr lang="es-ES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	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(carga,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votos.codProv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votos.codLoc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votos.nroMesa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votos.cantVotos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votos.desc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{lectura de archivo de texto}</a:t>
            </a:r>
            <a:endParaRPr lang="es-ES" sz="24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		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votos);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{escribe binario}</a:t>
            </a:r>
            <a:endParaRPr lang="es-ES" sz="24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end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  <a:endParaRPr lang="es-ES" sz="24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('Archivo cargado.');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ReadLn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Close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Close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(carga)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{cierra los dos archivos}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end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  <a:endParaRPr lang="es-AR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endParaRPr lang="es-AR" sz="4800" dirty="0">
              <a:cs typeface="Arial" charset="0"/>
            </a:endParaRP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4400" dirty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8896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941167C-91B7-4ED9-9AB1-93C679969D3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453720" y="1220924"/>
            <a:ext cx="7429552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Que sucede cuando tengo más de 1 campo </a:t>
            </a:r>
            <a:r>
              <a:rPr lang="es-ES" sz="2400" b="1" dirty="0" err="1">
                <a:solidFill>
                  <a:srgbClr val="FF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String</a:t>
            </a:r>
            <a:r>
              <a:rPr lang="es-ES" sz="2400" b="1" dirty="0">
                <a:solidFill>
                  <a:srgbClr val="FF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en un archivo de texto?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381886" y="214290"/>
            <a:ext cx="10429948" cy="65008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i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</a:t>
            </a:r>
            <a:r>
              <a:rPr lang="es-AR" sz="4400" dirty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Ejemplo-archivo  de texto- binario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{</a:t>
            </a:r>
            <a:r>
              <a:rPr lang="es-AR" sz="2400" b="1" i="1" dirty="0" err="1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Opcion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2 exporta el contenido del binario a un texto}</a:t>
            </a:r>
            <a:endParaRPr lang="es-ES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000" b="1" dirty="0">
                <a:cs typeface="Arial" charset="0"/>
              </a:rPr>
              <a:t> 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2: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begin</a:t>
            </a:r>
            <a:endParaRPr lang="es-ES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Reset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{abre archivo binario}</a:t>
            </a:r>
            <a:endParaRPr lang="es-ES" sz="24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Rewrite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(carga);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{crea archivo de texto, se utiliza el mismo de </a:t>
            </a:r>
            <a:r>
              <a:rPr lang="es-AR" sz="2400" b="1" i="1" dirty="0" err="1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opcion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1 a modo ejemplo}</a:t>
            </a:r>
            <a:endParaRPr lang="es-ES" sz="24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while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(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not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eof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do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begin</a:t>
            </a:r>
            <a:endParaRPr lang="es-AR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Read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votos);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{lee votos del </a:t>
            </a:r>
            <a:r>
              <a:rPr lang="es-AR" sz="2400" b="1" i="1" dirty="0" err="1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binario</a:t>
            </a:r>
            <a:endParaRPr lang="es-ES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403225" lvl="1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WriteLn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(carga,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votos.codProv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votos.codLoc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votos.nroMesa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votos.cantVotos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votos.desc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</a:t>
            </a:r>
            <a:r>
              <a:rPr lang="es-AR" sz="2400" b="1" i="1" dirty="0">
                <a:solidFill>
                  <a:srgbClr val="0070C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{escribe en el archivo texto}</a:t>
            </a:r>
            <a:endParaRPr lang="es-ES" sz="24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end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  <a:endParaRPr lang="es-ES" sz="2400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Close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);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Close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(carga)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</a:t>
            </a:r>
            <a:r>
              <a:rPr lang="es-ES" sz="2400" b="1" dirty="0" err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end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  <a:endParaRPr lang="es-AR" sz="2400" b="1" dirty="0">
              <a:solidFill>
                <a:srgbClr val="000000"/>
              </a:solidFill>
              <a:latin typeface="Courier New" pitchFamily="49" charset="0"/>
              <a:ea typeface="DejaVu Sans Condensed" charset="0"/>
              <a:cs typeface="Courier New" pitchFamily="49" charset="0"/>
            </a:endParaRPr>
          </a:p>
          <a:p>
            <a:pPr marL="0" indent="0" algn="just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endParaRPr lang="es-AR" sz="4800" dirty="0">
              <a:cs typeface="Arial" charset="0"/>
            </a:endParaRPr>
          </a:p>
          <a:p>
            <a:pPr indent="3429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4400" dirty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8896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941167C-91B7-4ED9-9AB1-93C679969D3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739076" y="142852"/>
            <a:ext cx="8912225" cy="1281112"/>
          </a:xfrm>
          <a:ln/>
        </p:spPr>
        <p:txBody>
          <a:bodyPr lIns="0" tIns="1116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F7E7C65-74E8-46EB-8B67-F5172621B06A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524600" y="1285920"/>
            <a:ext cx="10525680" cy="542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30120" indent="-329760">
              <a:lnSpc>
                <a:spcPct val="100000"/>
              </a:lnSpc>
              <a:buClr>
                <a:srgbClr val="0F6FC6"/>
              </a:buClr>
              <a:buSzPct val="45000"/>
              <a:buFont typeface="Wingdings 3" charset="2"/>
              <a:buChar char=""/>
            </a:pPr>
            <a:r>
              <a:rPr lang="es-AR" sz="32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Clases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0588" lvl="1" indent="-433388">
              <a:lnSpc>
                <a:spcPct val="100000"/>
              </a:lnSpc>
              <a:buClr>
                <a:srgbClr val="0F6FC6"/>
              </a:buClr>
              <a:buSzPct val="75000"/>
              <a:buFont typeface="Wingdings 3" charset="2"/>
              <a:buChar char=""/>
            </a:pPr>
            <a:r>
              <a:rPr lang="es-AR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Teóricas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0588" lvl="1" indent="-433388">
              <a:lnSpc>
                <a:spcPct val="100000"/>
              </a:lnSpc>
              <a:buClr>
                <a:srgbClr val="0F6FC6"/>
              </a:buClr>
              <a:buSzPct val="75000"/>
              <a:buFont typeface="Wingdings 3" charset="2"/>
              <a:buChar char=""/>
            </a:pPr>
            <a:r>
              <a:rPr lang="es-AR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Explicaciones de Prácticas (donde se presentan ejemplos)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0588" lvl="1" indent="-433388">
              <a:lnSpc>
                <a:spcPct val="100000"/>
              </a:lnSpc>
              <a:buClr>
                <a:srgbClr val="0F6FC6"/>
              </a:buClr>
              <a:buSzPct val="75000"/>
              <a:buFont typeface="Wingdings 3" charset="2"/>
              <a:buChar char=""/>
            </a:pPr>
            <a:r>
              <a:rPr lang="es-AR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Prácticas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0588" lvl="1" indent="-433388">
              <a:lnSpc>
                <a:spcPct val="100000"/>
              </a:lnSpc>
              <a:buClr>
                <a:srgbClr val="0F6FC6"/>
              </a:buClr>
              <a:buSzPct val="75000"/>
              <a:buFont typeface="Wingdings 3" charset="2"/>
              <a:buChar char=""/>
            </a:pPr>
            <a:r>
              <a:rPr lang="es-AR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Se utilizará la plataforma Ideas – Curso IBBDD / FOD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0120" indent="-329760">
              <a:lnSpc>
                <a:spcPct val="100000"/>
              </a:lnSpc>
            </a:pP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0120" indent="-329760">
              <a:lnSpc>
                <a:spcPct val="100000"/>
              </a:lnSpc>
              <a:buClr>
                <a:srgbClr val="0F6FC6"/>
              </a:buClr>
              <a:buSzPct val="45000"/>
              <a:buFont typeface="Wingdings 3" charset="2"/>
              <a:buChar char=""/>
            </a:pPr>
            <a:r>
              <a:rPr lang="es-AR" sz="32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Para aprobar la cursada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0640" lvl="2" indent="-439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389438" algn="l"/>
              </a:tabLst>
            </a:pPr>
            <a:r>
              <a:rPr lang="es-AR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Un  Parcial 	- 1° Fecha Martes 05/06   18 hs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0640" lvl="2" indent="-439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389438" algn="l"/>
              </a:tabLst>
            </a:pPr>
            <a:r>
              <a:rPr lang="es-AR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Dos </a:t>
            </a:r>
            <a:r>
              <a:rPr lang="es-AR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recuperatorios</a:t>
            </a:r>
            <a:r>
              <a:rPr lang="es-AR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  	- 2° Fecha Martes 26/06   18 hs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0640" indent="-439200">
              <a:lnSpc>
                <a:spcPct val="100000"/>
              </a:lnSpc>
              <a:tabLst>
                <a:tab pos="4389438" algn="l"/>
              </a:tabLst>
            </a:pPr>
            <a:r>
              <a:rPr lang="es-AR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roid Sans Fallback"/>
              </a:rPr>
              <a:t>		- 3° Fecha Martes 10/07   18 hs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953390" y="642918"/>
            <a:ext cx="8912225" cy="12811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Bibliografía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4825" y="792163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CE5B0D0-C4AF-437D-9C04-EA9521DAD814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382018" y="1285860"/>
            <a:ext cx="9572692" cy="507209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3200">
              <a:solidFill>
                <a:srgbClr val="404040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marL="358775" indent="-358775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Times New Roman" pitchFamily="16" charset="0"/>
              <a:buChar char="•"/>
              <a:tabLst>
                <a:tab pos="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>
                <a:solidFill>
                  <a:srgbClr val="404040"/>
                </a:solidFill>
                <a:latin typeface="Century Gothic" charset="0"/>
                <a:ea typeface="Droid Sans Fallback" charset="0"/>
                <a:cs typeface="Droid Sans Fallback" charset="0"/>
              </a:rPr>
              <a:t>Introducción a las Bases de Datos. Conceptos Básicos (Bertone, Thomas)</a:t>
            </a:r>
          </a:p>
          <a:p>
            <a:pPr marL="358775" indent="-358775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>
                <a:solidFill>
                  <a:srgbClr val="404040"/>
                </a:solidFill>
                <a:latin typeface="Century Gothic" charset="0"/>
                <a:ea typeface="Droid Sans Fallback" charset="0"/>
                <a:cs typeface="Droid Sans Fallback" charset="0"/>
              </a:rPr>
              <a:t>Estructuras de Archivos (Folk-Zoellick)</a:t>
            </a:r>
          </a:p>
          <a:p>
            <a:pPr marL="358775" indent="-358775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>
                <a:solidFill>
                  <a:srgbClr val="404040"/>
                </a:solidFill>
                <a:latin typeface="Century Gothic" charset="0"/>
                <a:ea typeface="Droid Sans Fallback" charset="0"/>
                <a:cs typeface="Droid Sans Fallback" charset="0"/>
              </a:rPr>
              <a:t>Files &amp; Databases: An Introduction (Smith-Barnes)</a:t>
            </a:r>
          </a:p>
          <a:p>
            <a:pPr marL="358775" indent="-358775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>
                <a:solidFill>
                  <a:srgbClr val="404040"/>
                </a:solidFill>
                <a:latin typeface="Century Gothic" charset="0"/>
                <a:ea typeface="Droid Sans Fallback" charset="0"/>
                <a:cs typeface="Droid Sans Fallback" charset="0"/>
              </a:rPr>
              <a:t>Fundamentos </a:t>
            </a:r>
            <a:r>
              <a:rPr lang="es-AR" sz="2800">
                <a:solidFill>
                  <a:srgbClr val="404040"/>
                </a:solidFill>
                <a:latin typeface="Century Gothic" charset="0"/>
                <a:ea typeface="Droid Sans Fallback" charset="0"/>
                <a:cs typeface="Droid Sans Fallback" charset="0"/>
              </a:rPr>
              <a:t>de Bases de Datos (Korth Silvershatz)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2800">
              <a:solidFill>
                <a:srgbClr val="404040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810514" y="642918"/>
            <a:ext cx="9572692" cy="142876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Fundamentos de Organización de Datos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23900" y="793750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EB0BBB7-3961-442B-B925-C0B587385383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0409" y="2921257"/>
            <a:ext cx="3036583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400" b="1">
                <a:solidFill>
                  <a:srgbClr val="404040"/>
                </a:solidFill>
                <a:latin typeface="Century Gothic" charset="0"/>
                <a:ea typeface="Droid Sans Fallback" charset="0"/>
                <a:cs typeface="Droid Sans Fallback" charset="0"/>
              </a:rPr>
              <a:t>Archivos</a:t>
            </a:r>
            <a:r>
              <a:rPr lang="es-AR" sz="4400">
                <a:solidFill>
                  <a:srgbClr val="404040"/>
                </a:solidFill>
                <a:latin typeface="Century Gothic" charset="0"/>
                <a:ea typeface="Droid Sans Fallback" charset="0"/>
                <a:cs typeface="Droid Sans Fallback" charset="0"/>
              </a:rPr>
              <a:t> </a:t>
            </a:r>
            <a:endParaRPr 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239010" y="2571744"/>
            <a:ext cx="9929882" cy="23574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2800" b="1" dirty="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Texto(</a:t>
            </a:r>
            <a:r>
              <a:rPr lang="es-AR" sz="2800" b="1" dirty="0" err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Text</a:t>
            </a:r>
            <a:r>
              <a:rPr lang="es-AR" sz="2800" b="1" dirty="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): </a:t>
            </a:r>
            <a:r>
              <a:rPr lang="es-AR" sz="2800" dirty="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Caracteres estructurados en líneas.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2800" dirty="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Lectura/escritura con conversión automática de tipos.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2800" dirty="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El acceso es exclusivamente </a:t>
            </a:r>
            <a:r>
              <a:rPr lang="es-AR" sz="2800" u="sng" dirty="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secuencial</a:t>
            </a:r>
            <a:r>
              <a:rPr lang="es-AR" sz="2800" dirty="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. 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2800" dirty="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Útiles para importar y exportar datos.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endParaRPr lang="es-AR" sz="2800" dirty="0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23900" y="793750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693A913-31F7-4522-B6D1-040AFE3844B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87364" y="511617"/>
            <a:ext cx="6626209" cy="946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Tipos de Archivos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9010" y="1785926"/>
            <a:ext cx="850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2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Registros de longitud fija (File of &lt;tipo_dato&gt;)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9010" y="4857760"/>
            <a:ext cx="10287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100000"/>
              </a:lnSpc>
              <a:spcBef>
                <a:spcPts val="2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Bloques de bytes (File):  </a:t>
            </a: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Se verá más adelante en el curso.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663575" y="793750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60C5C9C-C9DA-452B-87C7-556AE9BE9A48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810514" y="1357298"/>
            <a:ext cx="9858444" cy="52864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3200" b="1">
                <a:solidFill>
                  <a:srgbClr val="0070C0"/>
                </a:solidFill>
                <a:latin typeface="+mj-lt"/>
                <a:ea typeface="DejaVu Sans Condensed" charset="0"/>
                <a:cs typeface="DejaVu Sans Condensed" charset="0"/>
              </a:rPr>
              <a:t>Métodos de acceso</a:t>
            </a:r>
          </a:p>
          <a:p>
            <a:pPr marL="107950">
              <a:lnSpc>
                <a:spcPct val="100000"/>
              </a:lnSpc>
              <a:spcBef>
                <a:spcPts val="12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Secuencial: </a:t>
            </a: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El acceso a cada elemento de datos se realiza luego de haber accedido a su inmediato anterior.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endParaRPr lang="es-AR" sz="2800" b="1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Directo:  </a:t>
            </a: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Se recupera un elemento de datos de un archivo en un solo acceso. 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endParaRPr lang="es-AR" sz="2800" b="1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Secuencial indizado: </a:t>
            </a: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El acceso a los elementos de un archivo se realiza mediante una estructura externa</a:t>
            </a: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.</a:t>
            </a: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No tiene en cuenta el orden físico.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endParaRPr lang="es-AR" sz="2800" b="1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</a:tabLst>
            </a:pPr>
            <a:endParaRPr lang="es-AR" sz="2800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039" y="482599"/>
            <a:ext cx="8912225" cy="946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Acceso a la información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44500" y="793750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056C43E-960F-4E01-85FA-7DC979CE13C8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39076" y="2214554"/>
            <a:ext cx="10223500" cy="366712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endParaRPr lang="es-AR" sz="2800" b="1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Dos formas:  </a:t>
            </a:r>
          </a:p>
          <a:p>
            <a:pPr marL="841375" indent="-279400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Char char="•"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   var  </a:t>
            </a: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archivo_logico:  </a:t>
            </a: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file of </a:t>
            </a: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tipo_de_dato</a:t>
            </a: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;</a:t>
            </a:r>
          </a:p>
          <a:p>
            <a:pPr marL="841375" indent="-279400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Char char="•"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endParaRPr lang="es-AR" sz="2800" b="1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  <a:p>
            <a:pPr marL="841375" indent="-279400">
              <a:lnSpc>
                <a:spcPct val="100000"/>
              </a:lnSpc>
              <a:spcBef>
                <a:spcPts val="400"/>
              </a:spcBef>
              <a:buFont typeface="Times New Roman" pitchFamily="16" charset="0"/>
              <a:buChar char="•"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   type 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                   archivo = </a:t>
            </a: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file of</a:t>
            </a: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tipo_de_datos;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 </a:t>
            </a:r>
            <a:r>
              <a:rPr lang="es-AR" sz="2800" b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		  var</a:t>
            </a:r>
            <a:r>
              <a:rPr lang="es-AR" sz="2800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  archivo_logico:  archivo</a:t>
            </a:r>
            <a:r>
              <a:rPr lang="es-AR" sz="2800" i="1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39076" y="1571612"/>
            <a:ext cx="7991475" cy="639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 </a:t>
            </a:r>
            <a:r>
              <a:rPr lang="es-AR" sz="3200" b="1">
                <a:solidFill>
                  <a:srgbClr val="0070C0"/>
                </a:solidFill>
                <a:latin typeface="+mj-lt"/>
                <a:ea typeface="DejaVu Sans Condensed" charset="0"/>
                <a:cs typeface="DejaVu Sans Condensed" charset="0"/>
              </a:rPr>
              <a:t>Definición de Archivos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28039" y="482599"/>
            <a:ext cx="8912225" cy="946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Operaciones básicas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63575" y="793750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B9DEC03-607E-442C-ADEE-F7D77699D12F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10514" y="285728"/>
            <a:ext cx="10223500" cy="635798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type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persona = 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record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249363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		dni: 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[8];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249363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		apellido: 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[25];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249363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	nombre: 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[25];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249363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 	direccion: 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[25];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249363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  	 sexo: 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char</a:t>
            </a: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  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 i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	 </a:t>
            </a: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archivo_enteros  = 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file of integer</a:t>
            </a: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	 archivo_string   = 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file of string</a:t>
            </a: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	 archivo_personas = 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file of </a:t>
            </a: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persona;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 b="1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var 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  	 enteros: archivo_enteros;  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 texto: archivo_string; </a:t>
            </a:r>
          </a:p>
          <a:p>
            <a:pPr marL="107950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107950" algn="l"/>
                <a:tab pos="555625" algn="l"/>
                <a:tab pos="1004888" algn="l"/>
                <a:tab pos="1454150" algn="l"/>
                <a:tab pos="1903413" algn="l"/>
                <a:tab pos="2352675" algn="l"/>
                <a:tab pos="2801938" algn="l"/>
                <a:tab pos="3251200" algn="l"/>
                <a:tab pos="3700463" algn="l"/>
                <a:tab pos="4149725" algn="l"/>
                <a:tab pos="4598988" algn="l"/>
                <a:tab pos="5048250" algn="l"/>
                <a:tab pos="5497513" algn="l"/>
                <a:tab pos="5946775" algn="l"/>
                <a:tab pos="6396038" algn="l"/>
                <a:tab pos="6845300" algn="l"/>
                <a:tab pos="7294563" algn="l"/>
                <a:tab pos="7743825" algn="l"/>
                <a:tab pos="8193088" algn="l"/>
                <a:tab pos="8642350" algn="l"/>
                <a:tab pos="9091613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000000"/>
                </a:solidFill>
                <a:latin typeface="Courier New" pitchFamily="49" charset="0"/>
                <a:ea typeface="DejaVu Sans Condensed" charset="0"/>
                <a:cs typeface="Courier New" pitchFamily="49" charset="0"/>
              </a:rPr>
              <a:t>	 personas: archivo_personas;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10514" y="214290"/>
            <a:ext cx="9787006" cy="946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8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Ejemplo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35227</TotalTime>
  <Words>676</Words>
  <Application>Microsoft Office PowerPoint</Application>
  <PresentationFormat>Custom</PresentationFormat>
  <Paragraphs>278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DejaVu Sans Condensed</vt:lpstr>
      <vt:lpstr>Droid Sans Fallback</vt:lpstr>
      <vt:lpstr>Times New Roman</vt:lpstr>
      <vt:lpstr>Wingdings</vt:lpstr>
      <vt:lpstr>Wingdings 3</vt:lpstr>
      <vt:lpstr>Office Theme</vt:lpstr>
      <vt:lpstr>Office Theme</vt:lpstr>
      <vt:lpstr>PowerPoint Presentation</vt:lpstr>
      <vt:lpstr>La Cátedra </vt:lpstr>
      <vt:lpstr>La Cátedra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Organización de Datos</dc:title>
  <dc:creator>Noelia</dc:creator>
  <cp:lastModifiedBy>Manuel Guido</cp:lastModifiedBy>
  <cp:revision>138</cp:revision>
  <cp:lastPrinted>1601-01-01T00:00:00Z</cp:lastPrinted>
  <dcterms:created xsi:type="dcterms:W3CDTF">1601-01-01T00:00:00Z</dcterms:created>
  <dcterms:modified xsi:type="dcterms:W3CDTF">2018-03-29T17:02:52Z</dcterms:modified>
</cp:coreProperties>
</file>