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3575"/>
  <p:notesSz cx="6858000" cy="9144000"/>
  <p:embeddedFontLst>
    <p:embeddedFont>
      <p:font typeface="Century Gothic"/>
      <p:regular r:id="rId16"/>
      <p:bold r:id="rId17"/>
      <p:italic r:id="rId18"/>
      <p:boldItalic r:id="rId19"/>
    </p:embeddedFon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estrial-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notesMaster" Target="notesMasters/notesMaster1.xml"/><Relationship Id="rId19" Type="http://schemas.openxmlformats.org/officeDocument/2006/relationships/font" Target="fonts/CenturyGothic-boldItalic.fntdata"/><Relationship Id="rId6" Type="http://schemas.openxmlformats.org/officeDocument/2006/relationships/slide" Target="slides/slide1.xml"/><Relationship Id="rId18"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 name="Google Shape;11;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Google Shape;12;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Google Shape;1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Google Shape;1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n"/>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n"/>
          <p:cNvSpPr txBox="1"/>
          <p:nvPr>
            <p:ph idx="1" type="body"/>
          </p:nvPr>
        </p:nvSpPr>
        <p:spPr>
          <a:xfrm>
            <a:off x="755650" y="5078412"/>
            <a:ext cx="6024562" cy="478790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Google Shape;19;n"/>
          <p:cNvSpPr txBox="1"/>
          <p:nvPr/>
        </p:nvSpPr>
        <p:spPr>
          <a:xfrm>
            <a:off x="0"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n"/>
          <p:cNvSpPr txBox="1"/>
          <p:nvPr/>
        </p:nvSpPr>
        <p:spPr>
          <a:xfrm>
            <a:off x="4278312"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n"/>
          <p:cNvSpPr txBox="1"/>
          <p:nvPr/>
        </p:nvSpPr>
        <p:spPr>
          <a:xfrm>
            <a:off x="0" y="10156825"/>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n"/>
          <p:cNvSpPr txBox="1"/>
          <p:nvPr>
            <p:ph idx="12" type="sldNum"/>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8" name="Google Shape;128;p1: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29" name="Google Shape;129;p1: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1" name="Google Shape;131;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2" name="Google Shape;132;p1:notes"/>
          <p:cNvSpPr txBox="1"/>
          <p:nvPr/>
        </p:nvSpPr>
        <p:spPr>
          <a:xfrm>
            <a:off x="3884612" y="8685212"/>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
        <p:nvSpPr>
          <p:cNvPr id="133" name="Google Shape;133;p1:notes"/>
          <p:cNvSpPr txBox="1"/>
          <p:nvPr>
            <p:ph idx="1" type="body"/>
          </p:nvPr>
        </p:nvSpPr>
        <p:spPr>
          <a:xfrm>
            <a:off x="755650" y="5078412"/>
            <a:ext cx="6024562" cy="47879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fe42a4765_0_9: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fe42a4765_0_9:notes"/>
          <p:cNvSpPr txBox="1"/>
          <p:nvPr>
            <p:ph idx="1" type="body"/>
          </p:nvPr>
        </p:nvSpPr>
        <p:spPr>
          <a:xfrm>
            <a:off x="755650" y="5078412"/>
            <a:ext cx="6024600" cy="47880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
        <p:nvSpPr>
          <p:cNvPr id="344" name="Google Shape;344;g3fe42a4765_0_9:notes"/>
          <p:cNvSpPr txBox="1"/>
          <p:nvPr>
            <p:ph idx="12" type="sldNum"/>
          </p:nvPr>
        </p:nvSpPr>
        <p:spPr>
          <a:xfrm>
            <a:off x="4278312" y="10156825"/>
            <a:ext cx="3257700" cy="5112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2: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0" name="Google Shape;140;p2: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41" name="Google Shape;141;p2: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2" name="Google Shape;142;p2: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 name="Google Shape;143;p2:notes"/>
          <p:cNvSpPr txBox="1"/>
          <p:nvPr>
            <p:ph idx="1" type="body"/>
          </p:nvPr>
        </p:nvSpPr>
        <p:spPr>
          <a:xfrm>
            <a:off x="755650" y="5078412"/>
            <a:ext cx="6024562" cy="47879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3: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1" name="Google Shape;151;p3: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2" name="Google Shape;152;p3: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3" name="Google Shape;153;p3: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4" name="Google Shape;154;p3:notes"/>
          <p:cNvSpPr txBox="1"/>
          <p:nvPr>
            <p:ph idx="1" type="body"/>
          </p:nvPr>
        </p:nvSpPr>
        <p:spPr>
          <a:xfrm>
            <a:off x="755650" y="5078412"/>
            <a:ext cx="6024562" cy="47879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4: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76" name="Google Shape;176;p4:notes"/>
          <p:cNvSpPr/>
          <p:nvPr>
            <p:ph idx="2" type="sldImg"/>
          </p:nvPr>
        </p:nvSpPr>
        <p:spPr>
          <a:xfrm>
            <a:off x="225425" y="812800"/>
            <a:ext cx="7085012" cy="39862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7" name="Google Shape;177;p4:notes"/>
          <p:cNvSpPr txBox="1"/>
          <p:nvPr>
            <p:ph idx="1" type="body"/>
          </p:nvPr>
        </p:nvSpPr>
        <p:spPr>
          <a:xfrm>
            <a:off x="755650" y="5078412"/>
            <a:ext cx="6026150" cy="4789487"/>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5: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20" name="Google Shape;220;p5: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21" name="Google Shape;221;p5: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2" name="Google Shape;222;p5: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 name="Google Shape;223;p5:notes"/>
          <p:cNvSpPr txBox="1"/>
          <p:nvPr>
            <p:ph idx="1" type="body"/>
          </p:nvPr>
        </p:nvSpPr>
        <p:spPr>
          <a:xfrm>
            <a:off x="755650" y="5078412"/>
            <a:ext cx="6024562" cy="47879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6: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79" name="Google Shape;279;p6: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80" name="Google Shape;280;p6: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1" name="Google Shape;281;p6: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 name="Google Shape;282;p6:notes"/>
          <p:cNvSpPr txBox="1"/>
          <p:nvPr>
            <p:ph idx="1" type="body"/>
          </p:nvPr>
        </p:nvSpPr>
        <p:spPr>
          <a:xfrm>
            <a:off x="755650" y="5078412"/>
            <a:ext cx="6024562" cy="47879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7: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17" name="Google Shape;317;p7: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18" name="Google Shape;318;p7: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9" name="Google Shape;319;p7: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0" name="Google Shape;320;p7: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rPr b="0" i="0" lang="en-US" sz="1800" u="none" cap="none" strike="noStrike"/>
              <a:t>-Explicar el concepto de atributo compuesto y polivalente para Alumnos.</a:t>
            </a:r>
            <a:endParaRPr/>
          </a:p>
          <a:p>
            <a:pPr indent="0" lvl="0" marL="0" marR="0" rtl="0" algn="l">
              <a:spcBef>
                <a:spcPts val="0"/>
              </a:spcBef>
              <a:spcAft>
                <a:spcPts val="0"/>
              </a:spcAft>
              <a:buSzPts val="1800"/>
              <a:buFont typeface="Arial"/>
              <a:buNone/>
            </a:pPr>
            <a:r>
              <a:rPr b="0" i="0" lang="en-US" sz="1800" u="none" cap="none" strike="noStrike"/>
              <a:t>-Opcionales en la dirección, diferenciarlo de un booleano (error comun en los examenes)</a:t>
            </a:r>
            <a:endParaRPr/>
          </a:p>
          <a:p>
            <a:pPr indent="0" lvl="0" marL="0" marR="0" rtl="0" algn="l">
              <a:spcBef>
                <a:spcPts val="0"/>
              </a:spcBef>
              <a:spcAft>
                <a:spcPts val="0"/>
              </a:spcAft>
              <a:buSzPts val="1800"/>
              <a:buFont typeface="Arial"/>
              <a:buNone/>
            </a:pPr>
            <a:r>
              <a:rPr b="0" i="0" lang="en-US" sz="1800" u="none" cap="none" strike="noStrike"/>
              <a:t>-Cursada: explicar que materia en realidad va a ser un vinculo entre la cursada y la materia en si, dado que ya se tiene esa información en el dominio (es un error muy común en los exámenes)</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8: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27" name="Google Shape;327;p8: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28" name="Google Shape;328;p8: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29" name="Google Shape;329;p8:notes"/>
          <p:cNvSpPr txBox="1"/>
          <p:nvPr>
            <p:ph idx="1" type="body"/>
          </p:nvPr>
        </p:nvSpPr>
        <p:spPr>
          <a:xfrm>
            <a:off x="755650" y="5078412"/>
            <a:ext cx="6024562" cy="47879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
        <p:nvSpPr>
          <p:cNvPr id="330" name="Google Shape;330;p8:notes"/>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fe42a4765_0_2: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fe42a4765_0_2:notes"/>
          <p:cNvSpPr txBox="1"/>
          <p:nvPr>
            <p:ph idx="1" type="body"/>
          </p:nvPr>
        </p:nvSpPr>
        <p:spPr>
          <a:xfrm>
            <a:off x="755650" y="5078412"/>
            <a:ext cx="6024600" cy="4788000"/>
          </a:xfrm>
          <a:prstGeom prst="rect">
            <a:avLst/>
          </a:prstGeom>
        </p:spPr>
        <p:txBody>
          <a:bodyPr anchorCtr="0" anchor="t" bIns="0" lIns="0" spcFirstLastPara="1" rIns="0" wrap="square" tIns="0">
            <a:noAutofit/>
          </a:bodyPr>
          <a:lstStyle/>
          <a:p>
            <a:pPr indent="0" lvl="0" marL="0">
              <a:spcBef>
                <a:spcPts val="0"/>
              </a:spcBef>
              <a:spcAft>
                <a:spcPts val="0"/>
              </a:spcAft>
              <a:buNone/>
            </a:pPr>
            <a:r>
              <a:t/>
            </a:r>
            <a:endParaRPr/>
          </a:p>
        </p:txBody>
      </p:sp>
      <p:sp>
        <p:nvSpPr>
          <p:cNvPr id="337" name="Google Shape;337;g3fe42a4765_0_2:notes"/>
          <p:cNvSpPr txBox="1"/>
          <p:nvPr>
            <p:ph idx="12" type="sldNum"/>
          </p:nvPr>
        </p:nvSpPr>
        <p:spPr>
          <a:xfrm>
            <a:off x="4278312" y="10156825"/>
            <a:ext cx="3257700" cy="511200"/>
          </a:xfrm>
          <a:prstGeom prst="rect">
            <a:avLst/>
          </a:prstGeom>
        </p:spPr>
        <p:txBody>
          <a:bodyPr anchorCtr="0" anchor="b" bIns="0" lIns="0" spcFirstLastPara="1" rIns="0" wrap="square" tIns="0">
            <a:noAutofit/>
          </a:bodyPr>
          <a:lstStyle/>
          <a:p>
            <a:pPr indent="0" lvl="0" marL="0">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7" name="Shape 57"/>
        <p:cNvGrpSpPr/>
        <p:nvPr/>
      </p:nvGrpSpPr>
      <p:grpSpPr>
        <a:xfrm>
          <a:off x="0" y="0"/>
          <a:ext cx="0" cy="0"/>
          <a:chOff x="0" y="0"/>
          <a:chExt cx="0" cy="0"/>
        </a:xfrm>
      </p:grpSpPr>
      <p:sp>
        <p:nvSpPr>
          <p:cNvPr id="58" name="Google Shape;58;p2"/>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9" name="Google Shape;59;p2"/>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0" name="Google Shape;60;p2"/>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14" name="Shape 114"/>
        <p:cNvGrpSpPr/>
        <p:nvPr/>
      </p:nvGrpSpPr>
      <p:grpSpPr>
        <a:xfrm>
          <a:off x="0" y="0"/>
          <a:ext cx="0" cy="0"/>
          <a:chOff x="0" y="0"/>
          <a:chExt cx="0" cy="0"/>
        </a:xfrm>
      </p:grpSpPr>
      <p:sp>
        <p:nvSpPr>
          <p:cNvPr id="115" name="Google Shape;115;p11"/>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16" name="Google Shape;116;p11"/>
          <p:cNvSpPr txBox="1"/>
          <p:nvPr>
            <p:ph idx="1" type="body"/>
          </p:nvPr>
        </p:nvSpPr>
        <p:spPr>
          <a:xfrm>
            <a:off x="609600" y="1604962"/>
            <a:ext cx="10948987" cy="4502150"/>
          </a:xfrm>
          <a:prstGeom prst="rect">
            <a:avLst/>
          </a:prstGeom>
          <a:noFill/>
          <a:ln>
            <a:noFill/>
          </a:ln>
        </p:spPr>
        <p:txBody>
          <a:bodyPr anchorCtr="0" anchor="t" bIns="0" lIns="0" spcFirstLastPara="1" rIns="0" wrap="square" tIns="4675"/>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17" name="Google Shape;117;p11"/>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8" name="Google Shape;118;p11"/>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9" name="Google Shape;119;p11"/>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20" name="Shape 120"/>
        <p:cNvGrpSpPr/>
        <p:nvPr/>
      </p:nvGrpSpPr>
      <p:grpSpPr>
        <a:xfrm>
          <a:off x="0" y="0"/>
          <a:ext cx="0" cy="0"/>
          <a:chOff x="0" y="0"/>
          <a:chExt cx="0" cy="0"/>
        </a:xfrm>
      </p:grpSpPr>
      <p:sp>
        <p:nvSpPr>
          <p:cNvPr id="121" name="Google Shape;121;p12"/>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22" name="Google Shape;122;p12"/>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lstStyle>
            <a:lvl1pPr lvl="0" marR="0" rtl="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rtl="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rtl="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rtl="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23" name="Google Shape;123;p12"/>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4" name="Google Shape;124;p12"/>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5" name="Google Shape;125;p12"/>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61" name="Shape 61"/>
        <p:cNvGrpSpPr/>
        <p:nvPr/>
      </p:nvGrpSpPr>
      <p:grpSpPr>
        <a:xfrm>
          <a:off x="0" y="0"/>
          <a:ext cx="0" cy="0"/>
          <a:chOff x="0" y="0"/>
          <a:chExt cx="0" cy="0"/>
        </a:xfrm>
      </p:grpSpPr>
      <p:sp>
        <p:nvSpPr>
          <p:cNvPr id="62" name="Google Shape;62;p3"/>
          <p:cNvSpPr txBox="1"/>
          <p:nvPr>
            <p:ph type="title"/>
          </p:nvPr>
        </p:nvSpPr>
        <p:spPr>
          <a:xfrm rot="5400000">
            <a:off x="7939088" y="2487613"/>
            <a:ext cx="4502150" cy="2736850"/>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63" name="Google Shape;63;p3"/>
          <p:cNvSpPr txBox="1"/>
          <p:nvPr>
            <p:ph idx="1" type="body"/>
          </p:nvPr>
        </p:nvSpPr>
        <p:spPr>
          <a:xfrm rot="5400000">
            <a:off x="2388394" y="-173831"/>
            <a:ext cx="4502150" cy="8059738"/>
          </a:xfrm>
          <a:prstGeom prst="rect">
            <a:avLst/>
          </a:prstGeom>
          <a:noFill/>
          <a:ln>
            <a:noFill/>
          </a:ln>
        </p:spPr>
        <p:txBody>
          <a:bodyPr anchorCtr="0" anchor="t" bIns="0" lIns="0" spcFirstLastPara="1" rIns="0" wrap="square" tIns="4675"/>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64" name="Google Shape;64;p3"/>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3"/>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 name="Google Shape;66;p3"/>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7" name="Shape 67"/>
        <p:cNvGrpSpPr/>
        <p:nvPr/>
      </p:nvGrpSpPr>
      <p:grpSpPr>
        <a:xfrm>
          <a:off x="0" y="0"/>
          <a:ext cx="0" cy="0"/>
          <a:chOff x="0" y="0"/>
          <a:chExt cx="0" cy="0"/>
        </a:xfrm>
      </p:grpSpPr>
      <p:sp>
        <p:nvSpPr>
          <p:cNvPr id="68" name="Google Shape;68;p4"/>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69" name="Google Shape;69;p4"/>
          <p:cNvSpPr txBox="1"/>
          <p:nvPr>
            <p:ph idx="1" type="body"/>
          </p:nvPr>
        </p:nvSpPr>
        <p:spPr>
          <a:xfrm rot="5400000">
            <a:off x="3833018" y="-1618456"/>
            <a:ext cx="4502150" cy="10948987"/>
          </a:xfrm>
          <a:prstGeom prst="rect">
            <a:avLst/>
          </a:prstGeom>
          <a:noFill/>
          <a:ln>
            <a:noFill/>
          </a:ln>
        </p:spPr>
        <p:txBody>
          <a:bodyPr anchorCtr="0" anchor="t" bIns="0" lIns="0" spcFirstLastPara="1" rIns="0" wrap="square" tIns="4675"/>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70" name="Google Shape;70;p4"/>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 name="Google Shape;71;p4"/>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4"/>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3" name="Shape 73"/>
        <p:cNvGrpSpPr/>
        <p:nvPr/>
      </p:nvGrpSpPr>
      <p:grpSpPr>
        <a:xfrm>
          <a:off x="0" y="0"/>
          <a:ext cx="0" cy="0"/>
          <a:chOff x="0" y="0"/>
          <a:chExt cx="0" cy="0"/>
        </a:xfrm>
      </p:grpSpPr>
      <p:sp>
        <p:nvSpPr>
          <p:cNvPr id="74" name="Google Shape;74;p5"/>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75" name="Google Shape;75;p5"/>
          <p:cNvSpPr/>
          <p:nvPr>
            <p:ph idx="2" type="pic"/>
          </p:nvPr>
        </p:nvSpPr>
        <p:spPr>
          <a:xfrm>
            <a:off x="2390775" y="612775"/>
            <a:ext cx="7315200" cy="4114800"/>
          </a:xfrm>
          <a:prstGeom prst="rect">
            <a:avLst/>
          </a:prstGeom>
          <a:noFill/>
          <a:ln>
            <a:noFill/>
          </a:ln>
        </p:spPr>
        <p:txBody>
          <a:bodyPr anchorCtr="0" anchor="t" bIns="0" lIns="0" spcFirstLastPara="1" rIns="0" wrap="square" tIns="4675"/>
          <a:lstStyle>
            <a:lvl1pPr lvl="0" marR="0" rtl="0" algn="l">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rtl="0" algn="l">
              <a:lnSpc>
                <a:spcPct val="98000"/>
              </a:lnSpc>
              <a:spcBef>
                <a:spcPts val="1425"/>
              </a:spcBef>
              <a:spcAft>
                <a:spcPts val="0"/>
              </a:spcAft>
              <a:buClr>
                <a:srgbClr val="000000"/>
              </a:buClr>
              <a:buSzPts val="2800"/>
              <a:buFont typeface="Times New Roman"/>
              <a:buNone/>
              <a:defRPr b="0" i="0" sz="2800" u="none" cap="none" strike="noStrike">
                <a:solidFill>
                  <a:srgbClr val="404040"/>
                </a:solidFill>
                <a:latin typeface="Century Gothic"/>
                <a:ea typeface="Century Gothic"/>
                <a:cs typeface="Century Gothic"/>
                <a:sym typeface="Century Gothic"/>
              </a:defRPr>
            </a:lvl2pPr>
            <a:lvl3pPr lvl="2" marR="0" rtl="0" algn="l">
              <a:lnSpc>
                <a:spcPct val="98000"/>
              </a:lnSpc>
              <a:spcBef>
                <a:spcPts val="1138"/>
              </a:spcBef>
              <a:spcAft>
                <a:spcPts val="0"/>
              </a:spcAft>
              <a:buClr>
                <a:srgbClr val="000000"/>
              </a:buClr>
              <a:buSzPts val="2400"/>
              <a:buFont typeface="Times New Roman"/>
              <a:buNone/>
              <a:defRPr b="0" i="0" sz="2400" u="none" cap="none" strike="noStrike">
                <a:solidFill>
                  <a:srgbClr val="404040"/>
                </a:solidFill>
                <a:latin typeface="Century Gothic"/>
                <a:ea typeface="Century Gothic"/>
                <a:cs typeface="Century Gothic"/>
                <a:sym typeface="Century Gothic"/>
              </a:defRPr>
            </a:lvl3pPr>
            <a:lvl4pPr lvl="3" marR="0" rtl="0" algn="l">
              <a:lnSpc>
                <a:spcPct val="98000"/>
              </a:lnSpc>
              <a:spcBef>
                <a:spcPts val="85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4pPr>
            <a:lvl5pPr lvl="4" marR="0" rtl="0" algn="l">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rtl="0" algn="l">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rtl="0" algn="l">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76" name="Google Shape;76;p5"/>
          <p:cNvSpPr txBox="1"/>
          <p:nvPr>
            <p:ph idx="1" type="body"/>
          </p:nvPr>
        </p:nvSpPr>
        <p:spPr>
          <a:xfrm>
            <a:off x="2390775" y="5367338"/>
            <a:ext cx="7315200" cy="804862"/>
          </a:xfrm>
          <a:prstGeom prst="rect">
            <a:avLst/>
          </a:prstGeom>
          <a:noFill/>
          <a:ln>
            <a:noFill/>
          </a:ln>
        </p:spPr>
        <p:txBody>
          <a:bodyPr anchorCtr="0" anchor="t" bIns="0" lIns="0" spcFirstLastPara="1" rIns="0" wrap="square" tIns="4675"/>
          <a:lstStyle>
            <a:lvl1pPr indent="-228600" lvl="0" marL="457200" marR="0" rtl="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77" name="Google Shape;77;p5"/>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5"/>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9" name="Google Shape;79;p5"/>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80" name="Shape 80"/>
        <p:cNvGrpSpPr/>
        <p:nvPr/>
      </p:nvGrpSpPr>
      <p:grpSpPr>
        <a:xfrm>
          <a:off x="0" y="0"/>
          <a:ext cx="0" cy="0"/>
          <a:chOff x="0" y="0"/>
          <a:chExt cx="0" cy="0"/>
        </a:xfrm>
      </p:grpSpPr>
      <p:sp>
        <p:nvSpPr>
          <p:cNvPr id="81" name="Google Shape;81;p6"/>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82" name="Google Shape;82;p6"/>
          <p:cNvSpPr txBox="1"/>
          <p:nvPr>
            <p:ph idx="1" type="body"/>
          </p:nvPr>
        </p:nvSpPr>
        <p:spPr>
          <a:xfrm>
            <a:off x="4767263" y="273050"/>
            <a:ext cx="6816725" cy="5853113"/>
          </a:xfrm>
          <a:prstGeom prst="rect">
            <a:avLst/>
          </a:prstGeom>
          <a:noFill/>
          <a:ln>
            <a:noFill/>
          </a:ln>
        </p:spPr>
        <p:txBody>
          <a:bodyPr anchorCtr="0" anchor="t" bIns="0" lIns="0" spcFirstLastPara="1" rIns="0" wrap="square" tIns="4675"/>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406400" lvl="1" marL="914400" marR="0" rtl="0" algn="l">
              <a:lnSpc>
                <a:spcPct val="98000"/>
              </a:lnSpc>
              <a:spcBef>
                <a:spcPts val="1425"/>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2pPr>
            <a:lvl3pPr indent="-381000" lvl="2" marL="1371600" marR="0" rtl="0" algn="l">
              <a:lnSpc>
                <a:spcPct val="98000"/>
              </a:lnSpc>
              <a:spcBef>
                <a:spcPts val="1138"/>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3pPr>
            <a:lvl4pPr indent="-355600" lvl="3" marL="1828800" marR="0" rtl="0" algn="l">
              <a:lnSpc>
                <a:spcPct val="98000"/>
              </a:lnSpc>
              <a:spcBef>
                <a:spcPts val="850"/>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83" name="Google Shape;83;p6"/>
          <p:cNvSpPr txBox="1"/>
          <p:nvPr>
            <p:ph idx="2" type="body"/>
          </p:nvPr>
        </p:nvSpPr>
        <p:spPr>
          <a:xfrm>
            <a:off x="609600" y="1435100"/>
            <a:ext cx="4011613" cy="4691063"/>
          </a:xfrm>
          <a:prstGeom prst="rect">
            <a:avLst/>
          </a:prstGeom>
          <a:noFill/>
          <a:ln>
            <a:noFill/>
          </a:ln>
        </p:spPr>
        <p:txBody>
          <a:bodyPr anchorCtr="0" anchor="t" bIns="0" lIns="0" spcFirstLastPara="1" rIns="0" wrap="square" tIns="4675"/>
          <a:lstStyle>
            <a:lvl1pPr indent="-228600" lvl="0" marL="457200" marR="0" rtl="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84" name="Google Shape;84;p6"/>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 name="Google Shape;85;p6"/>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6" name="Google Shape;86;p6"/>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87" name="Shape 87"/>
        <p:cNvGrpSpPr/>
        <p:nvPr/>
      </p:nvGrpSpPr>
      <p:grpSpPr>
        <a:xfrm>
          <a:off x="0" y="0"/>
          <a:ext cx="0" cy="0"/>
          <a:chOff x="0" y="0"/>
          <a:chExt cx="0" cy="0"/>
        </a:xfrm>
      </p:grpSpPr>
      <p:sp>
        <p:nvSpPr>
          <p:cNvPr id="88" name="Google Shape;88;p7"/>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89" name="Google Shape;89;p7"/>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0" name="Google Shape;90;p7"/>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1" name="Google Shape;91;p7"/>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92" name="Shape 92"/>
        <p:cNvGrpSpPr/>
        <p:nvPr/>
      </p:nvGrpSpPr>
      <p:grpSpPr>
        <a:xfrm>
          <a:off x="0" y="0"/>
          <a:ext cx="0" cy="0"/>
          <a:chOff x="0" y="0"/>
          <a:chExt cx="0" cy="0"/>
        </a:xfrm>
      </p:grpSpPr>
      <p:sp>
        <p:nvSpPr>
          <p:cNvPr id="93" name="Google Shape;93;p8"/>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94" name="Google Shape;94;p8"/>
          <p:cNvSpPr txBox="1"/>
          <p:nvPr>
            <p:ph idx="1" type="body"/>
          </p:nvPr>
        </p:nvSpPr>
        <p:spPr>
          <a:xfrm>
            <a:off x="609600" y="1535113"/>
            <a:ext cx="5387975" cy="639762"/>
          </a:xfrm>
          <a:prstGeom prst="rect">
            <a:avLst/>
          </a:prstGeom>
          <a:noFill/>
          <a:ln>
            <a:noFill/>
          </a:ln>
        </p:spPr>
        <p:txBody>
          <a:bodyPr anchorCtr="0" anchor="b" bIns="0" lIns="0" spcFirstLastPara="1" rIns="0" wrap="square" tIns="4675"/>
          <a:lstStyle>
            <a:lvl1pPr indent="-228600" lvl="0" marL="457200" marR="0" rtl="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95" name="Google Shape;95;p8"/>
          <p:cNvSpPr txBox="1"/>
          <p:nvPr>
            <p:ph idx="2" type="body"/>
          </p:nvPr>
        </p:nvSpPr>
        <p:spPr>
          <a:xfrm>
            <a:off x="609600" y="2174875"/>
            <a:ext cx="5387975" cy="3951288"/>
          </a:xfrm>
          <a:prstGeom prst="rect">
            <a:avLst/>
          </a:prstGeom>
          <a:noFill/>
          <a:ln>
            <a:noFill/>
          </a:ln>
        </p:spPr>
        <p:txBody>
          <a:bodyPr anchorCtr="0" anchor="t" bIns="0" lIns="0" spcFirstLastPara="1" rIns="0" wrap="square" tIns="4675"/>
          <a:lstStyle>
            <a:lvl1pPr indent="-381000" lvl="0" marL="457200" marR="0" rtl="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rtl="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rtl="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rtl="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rtl="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96" name="Google Shape;96;p8"/>
          <p:cNvSpPr txBox="1"/>
          <p:nvPr>
            <p:ph idx="3" type="body"/>
          </p:nvPr>
        </p:nvSpPr>
        <p:spPr>
          <a:xfrm>
            <a:off x="6194425" y="1535113"/>
            <a:ext cx="5389563" cy="639762"/>
          </a:xfrm>
          <a:prstGeom prst="rect">
            <a:avLst/>
          </a:prstGeom>
          <a:noFill/>
          <a:ln>
            <a:noFill/>
          </a:ln>
        </p:spPr>
        <p:txBody>
          <a:bodyPr anchorCtr="0" anchor="b" bIns="0" lIns="0" spcFirstLastPara="1" rIns="0" wrap="square" tIns="4675"/>
          <a:lstStyle>
            <a:lvl1pPr indent="-228600" lvl="0" marL="457200" marR="0" rtl="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97" name="Google Shape;97;p8"/>
          <p:cNvSpPr txBox="1"/>
          <p:nvPr>
            <p:ph idx="4" type="body"/>
          </p:nvPr>
        </p:nvSpPr>
        <p:spPr>
          <a:xfrm>
            <a:off x="6194425" y="2174875"/>
            <a:ext cx="5389563" cy="3951288"/>
          </a:xfrm>
          <a:prstGeom prst="rect">
            <a:avLst/>
          </a:prstGeom>
          <a:noFill/>
          <a:ln>
            <a:noFill/>
          </a:ln>
        </p:spPr>
        <p:txBody>
          <a:bodyPr anchorCtr="0" anchor="t" bIns="0" lIns="0" spcFirstLastPara="1" rIns="0" wrap="square" tIns="4675"/>
          <a:lstStyle>
            <a:lvl1pPr indent="-381000" lvl="0" marL="457200" marR="0" rtl="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rtl="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rtl="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rtl="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rtl="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98" name="Google Shape;98;p8"/>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9" name="Google Shape;99;p8"/>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0" name="Google Shape;100;p8"/>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1" name="Shape 101"/>
        <p:cNvGrpSpPr/>
        <p:nvPr/>
      </p:nvGrpSpPr>
      <p:grpSpPr>
        <a:xfrm>
          <a:off x="0" y="0"/>
          <a:ext cx="0" cy="0"/>
          <a:chOff x="0" y="0"/>
          <a:chExt cx="0" cy="0"/>
        </a:xfrm>
      </p:grpSpPr>
      <p:sp>
        <p:nvSpPr>
          <p:cNvPr id="102" name="Google Shape;102;p9"/>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03" name="Google Shape;103;p9"/>
          <p:cNvSpPr txBox="1"/>
          <p:nvPr>
            <p:ph idx="1" type="body"/>
          </p:nvPr>
        </p:nvSpPr>
        <p:spPr>
          <a:xfrm>
            <a:off x="609600" y="1604963"/>
            <a:ext cx="5397500" cy="4502150"/>
          </a:xfrm>
          <a:prstGeom prst="rect">
            <a:avLst/>
          </a:prstGeom>
          <a:noFill/>
          <a:ln>
            <a:noFill/>
          </a:ln>
        </p:spPr>
        <p:txBody>
          <a:bodyPr anchorCtr="0" anchor="t" bIns="0" lIns="0" spcFirstLastPara="1" rIns="0" wrap="square" tIns="4675"/>
          <a:lstStyle>
            <a:lvl1pPr indent="-406400" lvl="0" marL="457200" marR="0" rtl="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rtl="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rtl="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rtl="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rtl="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04" name="Google Shape;104;p9"/>
          <p:cNvSpPr txBox="1"/>
          <p:nvPr>
            <p:ph idx="2" type="body"/>
          </p:nvPr>
        </p:nvSpPr>
        <p:spPr>
          <a:xfrm>
            <a:off x="6159500" y="1604963"/>
            <a:ext cx="5399088" cy="4502150"/>
          </a:xfrm>
          <a:prstGeom prst="rect">
            <a:avLst/>
          </a:prstGeom>
          <a:noFill/>
          <a:ln>
            <a:noFill/>
          </a:ln>
        </p:spPr>
        <p:txBody>
          <a:bodyPr anchorCtr="0" anchor="t" bIns="0" lIns="0" spcFirstLastPara="1" rIns="0" wrap="square" tIns="4675"/>
          <a:lstStyle>
            <a:lvl1pPr indent="-406400" lvl="0" marL="457200" marR="0" rtl="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rtl="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rtl="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rtl="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rtl="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05" name="Google Shape;105;p9"/>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6" name="Google Shape;106;p9"/>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7" name="Google Shape;107;p9"/>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08" name="Shape 108"/>
        <p:cNvGrpSpPr/>
        <p:nvPr/>
      </p:nvGrpSpPr>
      <p:grpSpPr>
        <a:xfrm>
          <a:off x="0" y="0"/>
          <a:ext cx="0" cy="0"/>
          <a:chOff x="0" y="0"/>
          <a:chExt cx="0" cy="0"/>
        </a:xfrm>
      </p:grpSpPr>
      <p:sp>
        <p:nvSpPr>
          <p:cNvPr id="109" name="Google Shape;109;p1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lstStyle>
            <a:lvl1pPr lvl="0" marR="0" rtl="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110" name="Google Shape;110;p10"/>
          <p:cNvSpPr txBox="1"/>
          <p:nvPr>
            <p:ph idx="1" type="body"/>
          </p:nvPr>
        </p:nvSpPr>
        <p:spPr>
          <a:xfrm>
            <a:off x="963613" y="2906713"/>
            <a:ext cx="10364787" cy="1500187"/>
          </a:xfrm>
          <a:prstGeom prst="rect">
            <a:avLst/>
          </a:prstGeom>
          <a:noFill/>
          <a:ln>
            <a:noFill/>
          </a:ln>
        </p:spPr>
        <p:txBody>
          <a:bodyPr anchorCtr="0" anchor="b" bIns="0" lIns="0" spcFirstLastPara="1" rIns="0" wrap="square" tIns="4675"/>
          <a:lstStyle>
            <a:lvl1pPr indent="-228600" lvl="0" marL="457200" marR="0" rtl="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111" name="Google Shape;111;p10"/>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2" name="Google Shape;112;p10"/>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3" name="Google Shape;113;p10"/>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23" name="Shape 23"/>
        <p:cNvGrpSpPr/>
        <p:nvPr/>
      </p:nvGrpSpPr>
      <p:grpSpPr>
        <a:xfrm>
          <a:off x="0" y="0"/>
          <a:ext cx="0" cy="0"/>
          <a:chOff x="0" y="0"/>
          <a:chExt cx="0" cy="0"/>
        </a:xfrm>
      </p:grpSpPr>
      <p:grpSp>
        <p:nvGrpSpPr>
          <p:cNvPr id="24" name="Google Shape;24;p1"/>
          <p:cNvGrpSpPr/>
          <p:nvPr/>
        </p:nvGrpSpPr>
        <p:grpSpPr>
          <a:xfrm>
            <a:off x="0" y="228600"/>
            <a:ext cx="2827337" cy="6615112"/>
            <a:chOff x="0" y="228600"/>
            <a:chExt cx="2827337" cy="6615112"/>
          </a:xfrm>
        </p:grpSpPr>
        <p:sp>
          <p:nvSpPr>
            <p:cNvPr id="25" name="Google Shape;25;p1"/>
            <p:cNvSpPr/>
            <p:nvPr/>
          </p:nvSpPr>
          <p:spPr>
            <a:xfrm>
              <a:off x="0" y="2574925"/>
              <a:ext cx="76200" cy="601662"/>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 name="Google Shape;26;p1"/>
            <p:cNvSpPr/>
            <p:nvPr/>
          </p:nvSpPr>
          <p:spPr>
            <a:xfrm>
              <a:off x="128587" y="3155950"/>
              <a:ext cx="622300" cy="229870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 name="Google Shape;27;p1"/>
            <p:cNvSpPr/>
            <p:nvPr/>
          </p:nvSpPr>
          <p:spPr>
            <a:xfrm>
              <a:off x="806450" y="5446712"/>
              <a:ext cx="585787" cy="139541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 name="Google Shape;28;p1"/>
            <p:cNvSpPr/>
            <p:nvPr/>
          </p:nvSpPr>
          <p:spPr>
            <a:xfrm>
              <a:off x="960437" y="6503987"/>
              <a:ext cx="147637" cy="33972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 name="Google Shape;29;p1"/>
            <p:cNvSpPr/>
            <p:nvPr/>
          </p:nvSpPr>
          <p:spPr>
            <a:xfrm>
              <a:off x="100012" y="3200400"/>
              <a:ext cx="796925" cy="33051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0" name="Google Shape;30;p1"/>
            <p:cNvSpPr/>
            <p:nvPr/>
          </p:nvSpPr>
          <p:spPr>
            <a:xfrm>
              <a:off x="22225" y="228600"/>
              <a:ext cx="82550" cy="2903537"/>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1" name="Google Shape;31;p1"/>
            <p:cNvSpPr/>
            <p:nvPr/>
          </p:nvSpPr>
          <p:spPr>
            <a:xfrm>
              <a:off x="77787" y="2944812"/>
              <a:ext cx="53975" cy="46990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 name="Google Shape;32;p1"/>
            <p:cNvSpPr/>
            <p:nvPr/>
          </p:nvSpPr>
          <p:spPr>
            <a:xfrm>
              <a:off x="769937" y="5478462"/>
              <a:ext cx="166687" cy="1000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 name="Google Shape;33;p1"/>
            <p:cNvSpPr/>
            <p:nvPr/>
          </p:nvSpPr>
          <p:spPr>
            <a:xfrm>
              <a:off x="774700" y="1398587"/>
              <a:ext cx="2052637" cy="4024312"/>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 name="Google Shape;34;p1"/>
            <p:cNvSpPr/>
            <p:nvPr/>
          </p:nvSpPr>
          <p:spPr>
            <a:xfrm>
              <a:off x="922337" y="6529387"/>
              <a:ext cx="138112" cy="31273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 name="Google Shape;35;p1"/>
            <p:cNvSpPr/>
            <p:nvPr/>
          </p:nvSpPr>
          <p:spPr>
            <a:xfrm>
              <a:off x="769937" y="5359400"/>
              <a:ext cx="12700" cy="19685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 name="Google Shape;36;p1"/>
            <p:cNvSpPr/>
            <p:nvPr/>
          </p:nvSpPr>
          <p:spPr>
            <a:xfrm>
              <a:off x="849312" y="6245225"/>
              <a:ext cx="214312" cy="59848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37" name="Google Shape;37;p1"/>
          <p:cNvGrpSpPr/>
          <p:nvPr/>
        </p:nvGrpSpPr>
        <p:grpSpPr>
          <a:xfrm>
            <a:off x="26987" y="0"/>
            <a:ext cx="2332037" cy="6829425"/>
            <a:chOff x="26987" y="0"/>
            <a:chExt cx="2332037" cy="6829425"/>
          </a:xfrm>
        </p:grpSpPr>
        <p:sp>
          <p:nvSpPr>
            <p:cNvPr id="38" name="Google Shape;38;p1"/>
            <p:cNvSpPr/>
            <p:nvPr/>
          </p:nvSpPr>
          <p:spPr>
            <a:xfrm>
              <a:off x="26987" y="0"/>
              <a:ext cx="469900" cy="437673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 name="Google Shape;39;p1"/>
            <p:cNvSpPr/>
            <p:nvPr/>
          </p:nvSpPr>
          <p:spPr>
            <a:xfrm>
              <a:off x="550862" y="4316412"/>
              <a:ext cx="398462" cy="1557337"/>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 name="Google Shape;40;p1"/>
            <p:cNvSpPr/>
            <p:nvPr/>
          </p:nvSpPr>
          <p:spPr>
            <a:xfrm>
              <a:off x="1006475" y="5862637"/>
              <a:ext cx="406400" cy="96678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 name="Google Shape;41;p1"/>
            <p:cNvSpPr/>
            <p:nvPr/>
          </p:nvSpPr>
          <p:spPr>
            <a:xfrm>
              <a:off x="522287" y="4364037"/>
              <a:ext cx="527050" cy="2211387"/>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 name="Google Shape;42;p1"/>
            <p:cNvSpPr/>
            <p:nvPr/>
          </p:nvSpPr>
          <p:spPr>
            <a:xfrm>
              <a:off x="468312" y="1289050"/>
              <a:ext cx="150812" cy="30035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 name="Google Shape;43;p1"/>
            <p:cNvSpPr/>
            <p:nvPr/>
          </p:nvSpPr>
          <p:spPr>
            <a:xfrm>
              <a:off x="1111250" y="6570662"/>
              <a:ext cx="109537" cy="25717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 name="Google Shape;44;p1"/>
            <p:cNvSpPr/>
            <p:nvPr/>
          </p:nvSpPr>
          <p:spPr>
            <a:xfrm>
              <a:off x="503237" y="4106862"/>
              <a:ext cx="58737" cy="48736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 name="Google Shape;45;p1"/>
            <p:cNvSpPr/>
            <p:nvPr/>
          </p:nvSpPr>
          <p:spPr>
            <a:xfrm>
              <a:off x="973137" y="3146425"/>
              <a:ext cx="1385887" cy="2692400"/>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 name="Google Shape;46;p1"/>
            <p:cNvSpPr/>
            <p:nvPr/>
          </p:nvSpPr>
          <p:spPr>
            <a:xfrm>
              <a:off x="1073150" y="6600825"/>
              <a:ext cx="96837" cy="22860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 name="Google Shape;47;p1"/>
            <p:cNvSpPr/>
            <p:nvPr/>
          </p:nvSpPr>
          <p:spPr>
            <a:xfrm>
              <a:off x="973137" y="5897562"/>
              <a:ext cx="114300" cy="650875"/>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 name="Google Shape;48;p1"/>
            <p:cNvSpPr/>
            <p:nvPr/>
          </p:nvSpPr>
          <p:spPr>
            <a:xfrm>
              <a:off x="973137" y="5772150"/>
              <a:ext cx="14287" cy="203200"/>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 name="Google Shape;49;p1"/>
            <p:cNvSpPr/>
            <p:nvPr/>
          </p:nvSpPr>
          <p:spPr>
            <a:xfrm>
              <a:off x="1006475" y="6323012"/>
              <a:ext cx="185737" cy="50641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50" name="Google Shape;50;p1"/>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 name="Google Shape;51;p1"/>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lstStyle>
            <a:lvl1pPr lvl="0"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52" name="Google Shape;52;p1"/>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 name="Google Shape;53;p1"/>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4" name="Google Shape;54;p1"/>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 name="Google Shape;55;p1"/>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p>
        </p:txBody>
      </p:sp>
      <p:sp>
        <p:nvSpPr>
          <p:cNvPr id="56" name="Google Shape;56;p1"/>
          <p:cNvSpPr txBox="1"/>
          <p:nvPr>
            <p:ph idx="1" type="body"/>
          </p:nvPr>
        </p:nvSpPr>
        <p:spPr>
          <a:xfrm>
            <a:off x="609600" y="1604962"/>
            <a:ext cx="10948987" cy="4502150"/>
          </a:xfrm>
          <a:prstGeom prst="rect">
            <a:avLst/>
          </a:prstGeom>
          <a:noFill/>
          <a:ln>
            <a:noFill/>
          </a:ln>
        </p:spPr>
        <p:txBody>
          <a:bodyPr anchorCtr="0" anchor="t" bIns="0" lIns="0" spcFirstLastPara="1" rIns="0" wrap="square" tIns="4675"/>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EE9F8"/>
            </a:gs>
          </a:gsLst>
          <a:path path="circle">
            <a:fillToRect b="50%" l="50%" r="50%" t="50%"/>
          </a:path>
          <a:tileRect/>
        </a:gradFill>
      </p:bgPr>
    </p:bg>
    <p:spTree>
      <p:nvGrpSpPr>
        <p:cNvPr id="134" name="Shape 134"/>
        <p:cNvGrpSpPr/>
        <p:nvPr/>
      </p:nvGrpSpPr>
      <p:grpSpPr>
        <a:xfrm>
          <a:off x="0" y="0"/>
          <a:ext cx="0" cy="0"/>
          <a:chOff x="0" y="0"/>
          <a:chExt cx="0" cy="0"/>
        </a:xfrm>
      </p:grpSpPr>
      <p:sp>
        <p:nvSpPr>
          <p:cNvPr id="135" name="Google Shape;135;p13"/>
          <p:cNvSpPr txBox="1"/>
          <p:nvPr/>
        </p:nvSpPr>
        <p:spPr>
          <a:xfrm>
            <a:off x="2589212" y="2514600"/>
            <a:ext cx="8915400" cy="226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Century Gothic"/>
              <a:buNone/>
            </a:pPr>
            <a:r>
              <a:rPr b="0" i="0" lang="en-US" sz="3600" u="none">
                <a:solidFill>
                  <a:srgbClr val="262626"/>
                </a:solidFill>
                <a:latin typeface="Century Gothic"/>
                <a:ea typeface="Century Gothic"/>
                <a:cs typeface="Century Gothic"/>
                <a:sym typeface="Century Gothic"/>
              </a:rPr>
              <a:t>Diseño de Bases de Datos</a:t>
            </a:r>
            <a:endParaRPr/>
          </a:p>
        </p:txBody>
      </p:sp>
      <p:sp>
        <p:nvSpPr>
          <p:cNvPr id="136" name="Google Shape;136;p13"/>
          <p:cNvSpPr txBox="1"/>
          <p:nvPr/>
        </p:nvSpPr>
        <p:spPr>
          <a:xfrm>
            <a:off x="2589212" y="4776787"/>
            <a:ext cx="8915400" cy="11255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2800"/>
              <a:buFont typeface="Century Gothic"/>
              <a:buNone/>
            </a:pPr>
            <a:r>
              <a:rPr b="0" i="0" lang="en-US" sz="2800" u="none">
                <a:solidFill>
                  <a:srgbClr val="262626"/>
                </a:solidFill>
                <a:latin typeface="Century Gothic"/>
                <a:ea typeface="Century Gothic"/>
                <a:cs typeface="Century Gothic"/>
                <a:sym typeface="Century Gothic"/>
              </a:rPr>
              <a:t>Curso 2018</a:t>
            </a:r>
            <a:endParaRPr/>
          </a:p>
        </p:txBody>
      </p:sp>
      <p:sp>
        <p:nvSpPr>
          <p:cNvPr id="137" name="Google Shape;137;p13"/>
          <p:cNvSpPr txBox="1"/>
          <p:nvPr/>
        </p:nvSpPr>
        <p:spPr>
          <a:xfrm>
            <a:off x="431800" y="4535487"/>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2"/>
          <p:cNvSpPr txBox="1"/>
          <p:nvPr/>
        </p:nvSpPr>
        <p:spPr>
          <a:xfrm>
            <a:off x="3766950" y="23677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lang="en-US" sz="4400">
                <a:solidFill>
                  <a:srgbClr val="333333"/>
                </a:solidFill>
              </a:rPr>
              <a:t>¿PREGUNTAS?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4"/>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a:solidFill>
                  <a:srgbClr val="262626"/>
                </a:solidFill>
                <a:latin typeface="Century Gothic"/>
                <a:ea typeface="Century Gothic"/>
                <a:cs typeface="Century Gothic"/>
                <a:sym typeface="Century Gothic"/>
              </a:rPr>
              <a:t>Esquema de la explicación </a:t>
            </a:r>
            <a:endParaRPr/>
          </a:p>
        </p:txBody>
      </p:sp>
      <p:sp>
        <p:nvSpPr>
          <p:cNvPr id="146" name="Google Shape;146;p14"/>
          <p:cNvSpPr txBox="1"/>
          <p:nvPr/>
        </p:nvSpPr>
        <p:spPr>
          <a:xfrm>
            <a:off x="503237" y="792162"/>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a:solidFill>
                  <a:srgbClr val="000000"/>
                </a:solidFill>
                <a:latin typeface="Century Gothic"/>
                <a:ea typeface="Century Gothic"/>
                <a:cs typeface="Century Gothic"/>
                <a:sym typeface="Century Gothic"/>
              </a:rPr>
              <a:t>‹#›</a:t>
            </a:fld>
            <a:endParaRPr/>
          </a:p>
        </p:txBody>
      </p:sp>
      <p:sp>
        <p:nvSpPr>
          <p:cNvPr id="147" name="Google Shape;147;p14"/>
          <p:cNvSpPr txBox="1"/>
          <p:nvPr/>
        </p:nvSpPr>
        <p:spPr>
          <a:xfrm>
            <a:off x="2697162"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8" name="Google Shape;148;p14"/>
          <p:cNvSpPr txBox="1"/>
          <p:nvPr/>
        </p:nvSpPr>
        <p:spPr>
          <a:xfrm>
            <a:off x="2497137" y="1368425"/>
            <a:ext cx="8915400" cy="4940300"/>
          </a:xfrm>
          <a:prstGeom prst="rect">
            <a:avLst/>
          </a:prstGeom>
          <a:noFill/>
          <a:ln>
            <a:noFill/>
          </a:ln>
        </p:spPr>
        <p:txBody>
          <a:bodyPr anchorCtr="0" anchor="t" bIns="45000" lIns="90000" spcFirstLastPara="1" rIns="90000" wrap="square" tIns="45000">
            <a:noAutofit/>
          </a:bodyPr>
          <a:lstStyle/>
          <a:p>
            <a:pPr indent="-450850" lvl="0" marL="571500" marR="0" rtl="0" algn="l">
              <a:lnSpc>
                <a:spcPct val="100000"/>
              </a:lnSpc>
              <a:spcBef>
                <a:spcPts val="0"/>
              </a:spcBef>
              <a:spcAft>
                <a:spcPts val="0"/>
              </a:spcAft>
              <a:buClr>
                <a:srgbClr val="000000"/>
              </a:buClr>
              <a:buSzPts val="2600"/>
              <a:buFont typeface="Noto Sans Symbols"/>
              <a:buChar char="●"/>
            </a:pPr>
            <a:r>
              <a:rPr b="0" i="0" lang="en-US" sz="2600" u="none">
                <a:solidFill>
                  <a:srgbClr val="262626"/>
                </a:solidFill>
                <a:latin typeface="Century Gothic"/>
                <a:ea typeface="Century Gothic"/>
                <a:cs typeface="Century Gothic"/>
                <a:sym typeface="Century Gothic"/>
              </a:rPr>
              <a:t>Definición continuación</a:t>
            </a:r>
            <a:endParaRPr b="0" i="0" sz="2600" u="none">
              <a:solidFill>
                <a:srgbClr val="262626"/>
              </a:solidFill>
              <a:latin typeface="Century Gothic"/>
              <a:ea typeface="Century Gothic"/>
              <a:cs typeface="Century Gothic"/>
              <a:sym typeface="Century Gothic"/>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a:solidFill>
                  <a:srgbClr val="262626"/>
                </a:solidFill>
                <a:latin typeface="Century Gothic"/>
                <a:ea typeface="Century Gothic"/>
                <a:cs typeface="Century Gothic"/>
                <a:sym typeface="Century Gothic"/>
              </a:rPr>
              <a:t>Simbología continuación</a:t>
            </a:r>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a:solidFill>
                  <a:srgbClr val="262626"/>
                </a:solidFill>
                <a:latin typeface="Century Gothic"/>
                <a:ea typeface="Century Gothic"/>
                <a:cs typeface="Century Gothic"/>
                <a:sym typeface="Century Gothic"/>
              </a:rPr>
              <a:t>Ejercicio para resolver en clase continuación</a:t>
            </a:r>
            <a:endParaRPr b="0" i="0" sz="2600" u="none">
              <a:solidFill>
                <a:srgbClr val="262626"/>
              </a:solidFill>
              <a:latin typeface="Century Gothic"/>
              <a:ea typeface="Century Gothic"/>
              <a:cs typeface="Century Gothic"/>
              <a:sym typeface="Century Gothic"/>
            </a:endParaRPr>
          </a:p>
          <a:p>
            <a:pPr indent="-450850" lvl="0" marL="571500" marR="0" rtl="0" algn="l">
              <a:lnSpc>
                <a:spcPct val="100000"/>
              </a:lnSpc>
              <a:spcBef>
                <a:spcPts val="400"/>
              </a:spcBef>
              <a:spcAft>
                <a:spcPts val="0"/>
              </a:spcAft>
              <a:buClr>
                <a:srgbClr val="262626"/>
              </a:buClr>
              <a:buSzPts val="2600"/>
              <a:buFont typeface="Century Gothic"/>
              <a:buNone/>
            </a:pPr>
            <a:r>
              <a:rPr b="0" i="0" lang="en-US" sz="2600" u="none">
                <a:solidFill>
                  <a:srgbClr val="262626"/>
                </a:solidFill>
                <a:latin typeface="Century Gothic"/>
                <a:ea typeface="Century Gothic"/>
                <a:cs typeface="Century Gothic"/>
                <a:sym typeface="Century Gothic"/>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5"/>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a:solidFill>
                <a:srgbClr val="262626"/>
              </a:solidFill>
              <a:latin typeface="Arial"/>
              <a:ea typeface="Arial"/>
              <a:cs typeface="Arial"/>
              <a:sym typeface="Arial"/>
            </a:endParaRPr>
          </a:p>
          <a:p>
            <a:pPr indent="0" lvl="0" marL="0" marR="0" rtl="0" algn="l">
              <a:lnSpc>
                <a:spcPct val="93000"/>
              </a:lnSpc>
              <a:spcBef>
                <a:spcPts val="0"/>
              </a:spcBef>
              <a:spcAft>
                <a:spcPts val="0"/>
              </a:spcAft>
              <a:buNone/>
            </a:pPr>
            <a:r>
              <a:t/>
            </a:r>
            <a:endParaRPr b="0" i="0" sz="2800" u="none">
              <a:solidFill>
                <a:srgbClr val="262626"/>
              </a:solidFill>
              <a:latin typeface="Arial"/>
              <a:ea typeface="Arial"/>
              <a:cs typeface="Arial"/>
              <a:sym typeface="Arial"/>
            </a:endParaRPr>
          </a:p>
        </p:txBody>
      </p:sp>
      <p:sp>
        <p:nvSpPr>
          <p:cNvPr id="157" name="Google Shape;157;p15"/>
          <p:cNvSpPr txBox="1"/>
          <p:nvPr/>
        </p:nvSpPr>
        <p:spPr>
          <a:xfrm>
            <a:off x="647700" y="1295400"/>
            <a:ext cx="11088687" cy="8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a:solidFill>
                  <a:srgbClr val="000000"/>
                </a:solidFill>
                <a:latin typeface="Questrial"/>
                <a:ea typeface="Questrial"/>
                <a:cs typeface="Questrial"/>
                <a:sym typeface="Questrial"/>
              </a:rPr>
              <a:t>Cardinalidad en las relaciones</a:t>
            </a:r>
            <a:r>
              <a:rPr b="0" i="0" lang="en-US" sz="2600" u="none">
                <a:solidFill>
                  <a:srgbClr val="000000"/>
                </a:solidFill>
                <a:latin typeface="Questrial"/>
                <a:ea typeface="Questrial"/>
                <a:cs typeface="Questrial"/>
                <a:sym typeface="Questrial"/>
              </a:rPr>
              <a:t>: Es el nivel de correspondencia entre las entidades que se relacionan. Se debe definir el nivel </a:t>
            </a:r>
            <a:r>
              <a:rPr lang="en-US" sz="2600">
                <a:latin typeface="Questrial"/>
                <a:ea typeface="Questrial"/>
                <a:cs typeface="Questrial"/>
                <a:sym typeface="Questrial"/>
              </a:rPr>
              <a:t>mínimo</a:t>
            </a:r>
            <a:r>
              <a:rPr b="0" i="0" lang="en-US" sz="2600" u="none">
                <a:solidFill>
                  <a:srgbClr val="000000"/>
                </a:solidFill>
                <a:latin typeface="Questrial"/>
                <a:ea typeface="Questrial"/>
                <a:cs typeface="Questrial"/>
                <a:sym typeface="Questrial"/>
              </a:rPr>
              <a:t> de correspondencia, (cardinalidad mínima), y el nivel máximo de correspondencia (cardinalidad máxima).</a:t>
            </a:r>
            <a:endParaRPr/>
          </a:p>
        </p:txBody>
      </p:sp>
      <p:sp>
        <p:nvSpPr>
          <p:cNvPr id="158" name="Google Shape;158;p15"/>
          <p:cNvSpPr txBox="1"/>
          <p:nvPr/>
        </p:nvSpPr>
        <p:spPr>
          <a:xfrm>
            <a:off x="4103687" y="4608512"/>
            <a:ext cx="10728325"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59" name="Google Shape;159;p15"/>
          <p:cNvGrpSpPr/>
          <p:nvPr/>
        </p:nvGrpSpPr>
        <p:grpSpPr>
          <a:xfrm>
            <a:off x="3211512" y="3276600"/>
            <a:ext cx="5992813" cy="781050"/>
            <a:chOff x="3211512" y="3276600"/>
            <a:chExt cx="5992813" cy="781050"/>
          </a:xfrm>
        </p:grpSpPr>
        <p:grpSp>
          <p:nvGrpSpPr>
            <p:cNvPr id="160" name="Google Shape;160;p15"/>
            <p:cNvGrpSpPr/>
            <p:nvPr/>
          </p:nvGrpSpPr>
          <p:grpSpPr>
            <a:xfrm>
              <a:off x="3211512" y="3319462"/>
              <a:ext cx="1560512" cy="636587"/>
              <a:chOff x="3211512" y="3319462"/>
              <a:chExt cx="1560512" cy="636587"/>
            </a:xfrm>
          </p:grpSpPr>
          <p:sp>
            <p:nvSpPr>
              <p:cNvPr id="161" name="Google Shape;161;p15"/>
              <p:cNvSpPr txBox="1"/>
              <p:nvPr/>
            </p:nvSpPr>
            <p:spPr>
              <a:xfrm>
                <a:off x="3211512" y="3319462"/>
                <a:ext cx="1560512" cy="636587"/>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 name="Google Shape;162;p15"/>
              <p:cNvSpPr txBox="1"/>
              <p:nvPr/>
            </p:nvSpPr>
            <p:spPr>
              <a:xfrm>
                <a:off x="3367087" y="3390900"/>
                <a:ext cx="1325562" cy="4841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1C1C1C"/>
                  </a:buClr>
                  <a:buSzPts val="2600"/>
                  <a:buFont typeface="Arial"/>
                  <a:buNone/>
                </a:pPr>
                <a:r>
                  <a:rPr b="0" i="0" lang="en-US" sz="2600" u="none">
                    <a:solidFill>
                      <a:srgbClr val="1C1C1C"/>
                    </a:solidFill>
                    <a:latin typeface="Arial"/>
                    <a:ea typeface="Arial"/>
                    <a:cs typeface="Arial"/>
                    <a:sym typeface="Arial"/>
                  </a:rPr>
                  <a:t>Alumno</a:t>
                </a:r>
                <a:endParaRPr/>
              </a:p>
            </p:txBody>
          </p:sp>
        </p:grpSp>
        <p:grpSp>
          <p:nvGrpSpPr>
            <p:cNvPr id="163" name="Google Shape;163;p15"/>
            <p:cNvGrpSpPr/>
            <p:nvPr/>
          </p:nvGrpSpPr>
          <p:grpSpPr>
            <a:xfrm>
              <a:off x="7486650" y="3319462"/>
              <a:ext cx="1717675" cy="636587"/>
              <a:chOff x="7486650" y="3319462"/>
              <a:chExt cx="1717675" cy="636587"/>
            </a:xfrm>
          </p:grpSpPr>
          <p:sp>
            <p:nvSpPr>
              <p:cNvPr id="164" name="Google Shape;164;p15"/>
              <p:cNvSpPr txBox="1"/>
              <p:nvPr/>
            </p:nvSpPr>
            <p:spPr>
              <a:xfrm>
                <a:off x="7486650" y="3319462"/>
                <a:ext cx="1717675" cy="636587"/>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5" name="Google Shape;165;p15"/>
              <p:cNvSpPr txBox="1"/>
              <p:nvPr/>
            </p:nvSpPr>
            <p:spPr>
              <a:xfrm>
                <a:off x="7658100" y="3390900"/>
                <a:ext cx="1458912" cy="4841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lang="en-US" sz="2600">
                    <a:solidFill>
                      <a:srgbClr val="333333"/>
                    </a:solidFill>
                  </a:rPr>
                  <a:t>Cursada</a:t>
                </a:r>
                <a:endParaRPr/>
              </a:p>
            </p:txBody>
          </p:sp>
        </p:grpSp>
        <p:cxnSp>
          <p:nvCxnSpPr>
            <p:cNvPr id="166" name="Google Shape;166;p15"/>
            <p:cNvCxnSpPr/>
            <p:nvPr/>
          </p:nvCxnSpPr>
          <p:spPr>
            <a:xfrm>
              <a:off x="4783137" y="3678237"/>
              <a:ext cx="2662237" cy="0"/>
            </a:xfrm>
            <a:prstGeom prst="straightConnector1">
              <a:avLst/>
            </a:prstGeom>
            <a:noFill/>
            <a:ln cap="sq" cmpd="sng" w="25550">
              <a:solidFill>
                <a:srgbClr val="000000"/>
              </a:solidFill>
              <a:prstDash val="solid"/>
              <a:miter lim="800000"/>
              <a:headEnd len="med" w="med" type="none"/>
              <a:tailEnd len="med" w="med" type="none"/>
            </a:ln>
          </p:spPr>
        </p:cxnSp>
        <p:grpSp>
          <p:nvGrpSpPr>
            <p:cNvPr id="167" name="Google Shape;167;p15"/>
            <p:cNvGrpSpPr/>
            <p:nvPr/>
          </p:nvGrpSpPr>
          <p:grpSpPr>
            <a:xfrm>
              <a:off x="5786437" y="3276600"/>
              <a:ext cx="936625" cy="781050"/>
              <a:chOff x="5786437" y="3276600"/>
              <a:chExt cx="936625" cy="781050"/>
            </a:xfrm>
          </p:grpSpPr>
          <p:sp>
            <p:nvSpPr>
              <p:cNvPr id="168" name="Google Shape;168;p15"/>
              <p:cNvSpPr/>
              <p:nvPr/>
            </p:nvSpPr>
            <p:spPr>
              <a:xfrm>
                <a:off x="5786437" y="3276600"/>
                <a:ext cx="852487" cy="78105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9" name="Google Shape;169;p15"/>
              <p:cNvSpPr txBox="1"/>
              <p:nvPr/>
            </p:nvSpPr>
            <p:spPr>
              <a:xfrm>
                <a:off x="5964237" y="3463925"/>
                <a:ext cx="758825" cy="4540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a:solidFill>
                      <a:srgbClr val="333333"/>
                    </a:solidFill>
                    <a:latin typeface="Arial"/>
                    <a:ea typeface="Arial"/>
                    <a:cs typeface="Arial"/>
                    <a:sym typeface="Arial"/>
                  </a:rPr>
                  <a:t>R1</a:t>
                </a:r>
                <a:endParaRPr/>
              </a:p>
            </p:txBody>
          </p:sp>
        </p:grpSp>
        <p:sp>
          <p:nvSpPr>
            <p:cNvPr id="170" name="Google Shape;170;p15"/>
            <p:cNvSpPr txBox="1"/>
            <p:nvPr/>
          </p:nvSpPr>
          <p:spPr>
            <a:xfrm>
              <a:off x="4737100" y="3319462"/>
              <a:ext cx="930275" cy="39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a:solidFill>
                    <a:srgbClr val="333333"/>
                  </a:solidFill>
                  <a:latin typeface="Arial"/>
                  <a:ea typeface="Arial"/>
                  <a:cs typeface="Arial"/>
                  <a:sym typeface="Arial"/>
                </a:rPr>
                <a:t>(</a:t>
              </a:r>
              <a:r>
                <a:rPr lang="en-US" sz="2000">
                  <a:solidFill>
                    <a:srgbClr val="333333"/>
                  </a:solidFill>
                </a:rPr>
                <a:t>1</a:t>
              </a:r>
              <a:r>
                <a:rPr b="0" i="0" lang="en-US" sz="2000" u="none">
                  <a:solidFill>
                    <a:srgbClr val="333333"/>
                  </a:solidFill>
                  <a:latin typeface="Arial"/>
                  <a:ea typeface="Arial"/>
                  <a:cs typeface="Arial"/>
                  <a:sym typeface="Arial"/>
                </a:rPr>
                <a:t>,N)</a:t>
              </a:r>
              <a:endParaRPr/>
            </a:p>
          </p:txBody>
        </p:sp>
        <p:sp>
          <p:nvSpPr>
            <p:cNvPr id="171" name="Google Shape;171;p15"/>
            <p:cNvSpPr txBox="1"/>
            <p:nvPr/>
          </p:nvSpPr>
          <p:spPr>
            <a:xfrm>
              <a:off x="6810375" y="3319462"/>
              <a:ext cx="931862" cy="39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a:solidFill>
                    <a:srgbClr val="333333"/>
                  </a:solidFill>
                  <a:latin typeface="Arial"/>
                  <a:ea typeface="Arial"/>
                  <a:cs typeface="Arial"/>
                  <a:sym typeface="Arial"/>
                </a:rPr>
                <a:t>(0,N)</a:t>
              </a:r>
              <a:endParaRPr/>
            </a:p>
          </p:txBody>
        </p:sp>
      </p:grpSp>
      <p:sp>
        <p:nvSpPr>
          <p:cNvPr id="172" name="Google Shape;172;p15"/>
          <p:cNvSpPr txBox="1"/>
          <p:nvPr/>
        </p:nvSpPr>
        <p:spPr>
          <a:xfrm>
            <a:off x="2497137" y="4464050"/>
            <a:ext cx="7775575" cy="112871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Questrial"/>
              <a:buNone/>
            </a:pPr>
            <a:r>
              <a:rPr b="1" i="0" lang="en-US" sz="1800" u="none">
                <a:solidFill>
                  <a:srgbClr val="000000"/>
                </a:solidFill>
                <a:latin typeface="Questrial"/>
                <a:ea typeface="Questrial"/>
                <a:cs typeface="Questrial"/>
                <a:sym typeface="Questrial"/>
              </a:rPr>
              <a:t>Esto muestra que un alumno debe cursar al menos una materia (obligatoriamente), pero puede cursar varias.  Además, una materia puede no ser cursada (opcional) por ningún alumno o ser cursada por varios.</a:t>
            </a:r>
            <a:r>
              <a:rPr b="0" i="0" lang="en-US" sz="1800" u="none">
                <a:solidFill>
                  <a:srgbClr val="000000"/>
                </a:solidFill>
                <a:latin typeface="Questrial"/>
                <a:ea typeface="Questrial"/>
                <a:cs typeface="Questrial"/>
                <a:sym typeface="Questrial"/>
              </a:rPr>
              <a:t> </a:t>
            </a:r>
            <a:endParaRPr/>
          </a:p>
        </p:txBody>
      </p:sp>
      <p:sp>
        <p:nvSpPr>
          <p:cNvPr id="173" name="Google Shape;173;p15"/>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a:solidFill>
                  <a:srgbClr val="262626"/>
                </a:solidFill>
                <a:latin typeface="Century Gothic"/>
                <a:ea typeface="Century Gothic"/>
                <a:cs typeface="Century Gothic"/>
                <a:sym typeface="Century Gothic"/>
              </a:rPr>
              <a:t>Diseño Conceptual – MER – Simbología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6"/>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a:solidFill>
                <a:srgbClr val="262626"/>
              </a:solidFill>
              <a:latin typeface="Arial"/>
              <a:ea typeface="Arial"/>
              <a:cs typeface="Arial"/>
              <a:sym typeface="Arial"/>
            </a:endParaRPr>
          </a:p>
          <a:p>
            <a:pPr indent="0" lvl="0" marL="0" marR="0" rtl="0" algn="l">
              <a:lnSpc>
                <a:spcPct val="93000"/>
              </a:lnSpc>
              <a:spcBef>
                <a:spcPts val="0"/>
              </a:spcBef>
              <a:spcAft>
                <a:spcPts val="0"/>
              </a:spcAft>
              <a:buNone/>
            </a:pPr>
            <a:r>
              <a:t/>
            </a:r>
            <a:endParaRPr b="0" i="0" sz="2800" u="none">
              <a:solidFill>
                <a:srgbClr val="262626"/>
              </a:solidFill>
              <a:latin typeface="Arial"/>
              <a:ea typeface="Arial"/>
              <a:cs typeface="Arial"/>
              <a:sym typeface="Arial"/>
            </a:endParaRPr>
          </a:p>
        </p:txBody>
      </p:sp>
      <p:sp>
        <p:nvSpPr>
          <p:cNvPr id="180" name="Google Shape;180;p16"/>
          <p:cNvSpPr txBox="1"/>
          <p:nvPr/>
        </p:nvSpPr>
        <p:spPr>
          <a:xfrm>
            <a:off x="647700" y="1295400"/>
            <a:ext cx="11088687"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1" name="Google Shape;181;p16"/>
          <p:cNvSpPr txBox="1"/>
          <p:nvPr/>
        </p:nvSpPr>
        <p:spPr>
          <a:xfrm>
            <a:off x="1152525" y="3743325"/>
            <a:ext cx="10728325"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2" name="Google Shape;182;p16"/>
          <p:cNvSpPr txBox="1"/>
          <p:nvPr/>
        </p:nvSpPr>
        <p:spPr>
          <a:xfrm>
            <a:off x="2304262" y="1263650"/>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a:solidFill>
                  <a:srgbClr val="000000"/>
                </a:solidFill>
                <a:latin typeface="Questrial"/>
                <a:ea typeface="Questrial"/>
                <a:cs typeface="Questrial"/>
                <a:sym typeface="Questrial"/>
              </a:rPr>
              <a:t>Identificador Compuesto</a:t>
            </a:r>
            <a:r>
              <a:rPr b="0" i="0" lang="en-US" sz="2000" u="none">
                <a:solidFill>
                  <a:srgbClr val="000000"/>
                </a:solidFill>
                <a:latin typeface="Questrial"/>
                <a:ea typeface="Questrial"/>
                <a:cs typeface="Questrial"/>
                <a:sym typeface="Questrial"/>
              </a:rPr>
              <a:t>: Identificador conformado por más de un atributo. El n</a:t>
            </a:r>
            <a:r>
              <a:rPr lang="en-US" sz="2000">
                <a:latin typeface="Questrial"/>
                <a:ea typeface="Questrial"/>
                <a:cs typeface="Questrial"/>
                <a:sym typeface="Questrial"/>
              </a:rPr>
              <a:t>úmero de pedido puede repetirse para diferentes números de pieza.</a:t>
            </a:r>
            <a:endParaRPr/>
          </a:p>
        </p:txBody>
      </p:sp>
      <p:grpSp>
        <p:nvGrpSpPr>
          <p:cNvPr id="183" name="Google Shape;183;p16"/>
          <p:cNvGrpSpPr/>
          <p:nvPr/>
        </p:nvGrpSpPr>
        <p:grpSpPr>
          <a:xfrm>
            <a:off x="5040312" y="2452687"/>
            <a:ext cx="2076450" cy="709612"/>
            <a:chOff x="5040312" y="2452687"/>
            <a:chExt cx="2076450" cy="709612"/>
          </a:xfrm>
        </p:grpSpPr>
        <p:sp>
          <p:nvSpPr>
            <p:cNvPr id="184" name="Google Shape;184;p16"/>
            <p:cNvSpPr txBox="1"/>
            <p:nvPr/>
          </p:nvSpPr>
          <p:spPr>
            <a:xfrm>
              <a:off x="5040312" y="2452687"/>
              <a:ext cx="2076450" cy="709612"/>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5" name="Google Shape;185;p16"/>
            <p:cNvSpPr txBox="1"/>
            <p:nvPr/>
          </p:nvSpPr>
          <p:spPr>
            <a:xfrm>
              <a:off x="5291137" y="2595562"/>
              <a:ext cx="1554162" cy="454025"/>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rgbClr val="333333"/>
                </a:buClr>
                <a:buSzPts val="2400"/>
                <a:buFont typeface="Arial"/>
                <a:buNone/>
              </a:pPr>
              <a:r>
                <a:rPr b="0" i="0" lang="en-US" sz="2400" u="none">
                  <a:solidFill>
                    <a:srgbClr val="333333"/>
                  </a:solidFill>
                  <a:latin typeface="Arial"/>
                  <a:ea typeface="Arial"/>
                  <a:cs typeface="Arial"/>
                  <a:sym typeface="Arial"/>
                </a:rPr>
                <a:t>Pedido</a:t>
              </a:r>
              <a:endParaRPr/>
            </a:p>
          </p:txBody>
        </p:sp>
      </p:grpSp>
      <p:sp>
        <p:nvSpPr>
          <p:cNvPr id="186" name="Google Shape;186;p16"/>
          <p:cNvSpPr txBox="1"/>
          <p:nvPr/>
        </p:nvSpPr>
        <p:spPr>
          <a:xfrm>
            <a:off x="2303462" y="3563937"/>
            <a:ext cx="8424862" cy="67786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a:solidFill>
                  <a:srgbClr val="000000"/>
                </a:solidFill>
                <a:latin typeface="Questrial"/>
                <a:ea typeface="Questrial"/>
                <a:cs typeface="Questrial"/>
                <a:sym typeface="Questrial"/>
              </a:rPr>
              <a:t>Identificador Externo</a:t>
            </a:r>
            <a:r>
              <a:rPr b="0" i="0" lang="en-US" sz="2000" u="none">
                <a:solidFill>
                  <a:srgbClr val="000000"/>
                </a:solidFill>
                <a:latin typeface="Questrial"/>
                <a:ea typeface="Questrial"/>
                <a:cs typeface="Questrial"/>
                <a:sym typeface="Questrial"/>
              </a:rPr>
              <a:t>: Identificador conformado por atributos que pertenecen a otra entidad. El n</a:t>
            </a:r>
            <a:r>
              <a:rPr lang="en-US" sz="2000">
                <a:latin typeface="Questrial"/>
                <a:ea typeface="Questrial"/>
                <a:cs typeface="Questrial"/>
                <a:sym typeface="Questrial"/>
              </a:rPr>
              <a:t>úmero de copia puede repetirse para diferentes ISBN.</a:t>
            </a:r>
            <a:endParaRPr/>
          </a:p>
        </p:txBody>
      </p:sp>
      <p:grpSp>
        <p:nvGrpSpPr>
          <p:cNvPr id="187" name="Google Shape;187;p16"/>
          <p:cNvGrpSpPr/>
          <p:nvPr/>
        </p:nvGrpSpPr>
        <p:grpSpPr>
          <a:xfrm>
            <a:off x="3396450" y="4756162"/>
            <a:ext cx="6238875" cy="1568450"/>
            <a:chOff x="3527425" y="4252912"/>
            <a:chExt cx="6238875" cy="1568450"/>
          </a:xfrm>
        </p:grpSpPr>
        <p:sp>
          <p:nvSpPr>
            <p:cNvPr id="188" name="Google Shape;188;p16"/>
            <p:cNvSpPr txBox="1"/>
            <p:nvPr/>
          </p:nvSpPr>
          <p:spPr>
            <a:xfrm>
              <a:off x="3527425" y="5083175"/>
              <a:ext cx="1428750" cy="636587"/>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 name="Google Shape;189;p16"/>
            <p:cNvSpPr txBox="1"/>
            <p:nvPr/>
          </p:nvSpPr>
          <p:spPr>
            <a:xfrm>
              <a:off x="3814762" y="5154612"/>
              <a:ext cx="1212850" cy="4841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a:solidFill>
                    <a:srgbClr val="333333"/>
                  </a:solidFill>
                  <a:latin typeface="Arial"/>
                  <a:ea typeface="Arial"/>
                  <a:cs typeface="Arial"/>
                  <a:sym typeface="Arial"/>
                </a:rPr>
                <a:t>Libro</a:t>
              </a:r>
              <a:endParaRPr/>
            </a:p>
          </p:txBody>
        </p:sp>
        <p:sp>
          <p:nvSpPr>
            <p:cNvPr id="190" name="Google Shape;190;p16"/>
            <p:cNvSpPr txBox="1"/>
            <p:nvPr/>
          </p:nvSpPr>
          <p:spPr>
            <a:xfrm>
              <a:off x="7443787" y="5083175"/>
              <a:ext cx="1573212" cy="636587"/>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 name="Google Shape;191;p16"/>
            <p:cNvSpPr txBox="1"/>
            <p:nvPr/>
          </p:nvSpPr>
          <p:spPr>
            <a:xfrm>
              <a:off x="7726362" y="5154612"/>
              <a:ext cx="1335087" cy="4841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a:solidFill>
                    <a:srgbClr val="333333"/>
                  </a:solidFill>
                  <a:latin typeface="Arial"/>
                  <a:ea typeface="Arial"/>
                  <a:cs typeface="Arial"/>
                  <a:sym typeface="Arial"/>
                </a:rPr>
                <a:t>Copia</a:t>
              </a:r>
              <a:endParaRPr/>
            </a:p>
          </p:txBody>
        </p:sp>
        <p:cxnSp>
          <p:nvCxnSpPr>
            <p:cNvPr id="192" name="Google Shape;192;p16"/>
            <p:cNvCxnSpPr/>
            <p:nvPr/>
          </p:nvCxnSpPr>
          <p:spPr>
            <a:xfrm>
              <a:off x="4967287" y="5441950"/>
              <a:ext cx="2436812" cy="0"/>
            </a:xfrm>
            <a:prstGeom prst="straightConnector1">
              <a:avLst/>
            </a:prstGeom>
            <a:noFill/>
            <a:ln cap="sq" cmpd="sng" w="25550">
              <a:solidFill>
                <a:srgbClr val="000000"/>
              </a:solidFill>
              <a:prstDash val="solid"/>
              <a:miter lim="800000"/>
              <a:headEnd len="med" w="med" type="none"/>
              <a:tailEnd len="med" w="med" type="none"/>
            </a:ln>
          </p:spPr>
        </p:cxnSp>
        <p:sp>
          <p:nvSpPr>
            <p:cNvPr id="193" name="Google Shape;193;p16"/>
            <p:cNvSpPr/>
            <p:nvPr/>
          </p:nvSpPr>
          <p:spPr>
            <a:xfrm>
              <a:off x="5886450" y="5040312"/>
              <a:ext cx="781050" cy="78105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 name="Google Shape;194;p16"/>
            <p:cNvSpPr txBox="1"/>
            <p:nvPr/>
          </p:nvSpPr>
          <p:spPr>
            <a:xfrm>
              <a:off x="6061075" y="5227637"/>
              <a:ext cx="695325" cy="4540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a:solidFill>
                    <a:srgbClr val="333333"/>
                  </a:solidFill>
                  <a:latin typeface="Arial"/>
                  <a:ea typeface="Arial"/>
                  <a:cs typeface="Arial"/>
                  <a:sym typeface="Arial"/>
                </a:rPr>
                <a:t>R1</a:t>
              </a:r>
              <a:endParaRPr/>
            </a:p>
          </p:txBody>
        </p:sp>
        <p:sp>
          <p:nvSpPr>
            <p:cNvPr id="195" name="Google Shape;195;p16"/>
            <p:cNvSpPr txBox="1"/>
            <p:nvPr/>
          </p:nvSpPr>
          <p:spPr>
            <a:xfrm>
              <a:off x="5038725" y="5083175"/>
              <a:ext cx="852487" cy="39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a:solidFill>
                    <a:srgbClr val="333333"/>
                  </a:solidFill>
                  <a:latin typeface="Arial"/>
                  <a:ea typeface="Arial"/>
                  <a:cs typeface="Arial"/>
                  <a:sym typeface="Arial"/>
                </a:rPr>
                <a:t>(1,N)</a:t>
              </a:r>
              <a:endParaRPr/>
            </a:p>
          </p:txBody>
        </p:sp>
        <p:sp>
          <p:nvSpPr>
            <p:cNvPr id="196" name="Google Shape;196;p16"/>
            <p:cNvSpPr txBox="1"/>
            <p:nvPr/>
          </p:nvSpPr>
          <p:spPr>
            <a:xfrm>
              <a:off x="6824662" y="5083175"/>
              <a:ext cx="852487" cy="39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a:solidFill>
                    <a:srgbClr val="333333"/>
                  </a:solidFill>
                  <a:latin typeface="Arial"/>
                  <a:ea typeface="Arial"/>
                  <a:cs typeface="Arial"/>
                  <a:sym typeface="Arial"/>
                </a:rPr>
                <a:t>(1,1)</a:t>
              </a:r>
              <a:endParaRPr/>
            </a:p>
          </p:txBody>
        </p:sp>
        <p:cxnSp>
          <p:nvCxnSpPr>
            <p:cNvPr id="197" name="Google Shape;197;p16"/>
            <p:cNvCxnSpPr/>
            <p:nvPr/>
          </p:nvCxnSpPr>
          <p:spPr>
            <a:xfrm flipH="1" rot="10800000">
              <a:off x="4391025" y="4567237"/>
              <a:ext cx="133350" cy="514350"/>
            </a:xfrm>
            <a:prstGeom prst="straightConnector1">
              <a:avLst/>
            </a:prstGeom>
            <a:noFill/>
            <a:ln cap="sq" cmpd="sng" w="25550">
              <a:solidFill>
                <a:srgbClr val="000000"/>
              </a:solidFill>
              <a:prstDash val="solid"/>
              <a:miter lim="800000"/>
              <a:headEnd len="med" w="med" type="none"/>
              <a:tailEnd len="med" w="med" type="none"/>
            </a:ln>
          </p:spPr>
        </p:cxnSp>
        <p:sp>
          <p:nvSpPr>
            <p:cNvPr id="198" name="Google Shape;198;p16"/>
            <p:cNvSpPr txBox="1"/>
            <p:nvPr/>
          </p:nvSpPr>
          <p:spPr>
            <a:xfrm>
              <a:off x="4606925" y="4252912"/>
              <a:ext cx="1071562" cy="39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a:solidFill>
                    <a:srgbClr val="333333"/>
                  </a:solidFill>
                  <a:latin typeface="Arial"/>
                  <a:ea typeface="Arial"/>
                  <a:cs typeface="Arial"/>
                  <a:sym typeface="Arial"/>
                </a:rPr>
                <a:t>ISBN</a:t>
              </a:r>
              <a:endParaRPr/>
            </a:p>
          </p:txBody>
        </p:sp>
        <p:cxnSp>
          <p:nvCxnSpPr>
            <p:cNvPr id="199" name="Google Shape;199;p16"/>
            <p:cNvCxnSpPr/>
            <p:nvPr/>
          </p:nvCxnSpPr>
          <p:spPr>
            <a:xfrm rot="10800000">
              <a:off x="7764462" y="4638675"/>
              <a:ext cx="82550" cy="442912"/>
            </a:xfrm>
            <a:prstGeom prst="straightConnector1">
              <a:avLst/>
            </a:prstGeom>
            <a:noFill/>
            <a:ln cap="sq" cmpd="sng" w="25550">
              <a:solidFill>
                <a:srgbClr val="000000"/>
              </a:solidFill>
              <a:prstDash val="solid"/>
              <a:miter lim="800000"/>
              <a:headEnd len="med" w="med" type="none"/>
              <a:tailEnd len="med" w="med" type="none"/>
            </a:ln>
          </p:spPr>
        </p:cxnSp>
        <p:sp>
          <p:nvSpPr>
            <p:cNvPr id="200" name="Google Shape;200;p16"/>
            <p:cNvSpPr txBox="1"/>
            <p:nvPr/>
          </p:nvSpPr>
          <p:spPr>
            <a:xfrm>
              <a:off x="7804150" y="4346575"/>
              <a:ext cx="1962150" cy="39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a:solidFill>
                    <a:srgbClr val="333333"/>
                  </a:solidFill>
                  <a:latin typeface="Arial"/>
                  <a:ea typeface="Arial"/>
                  <a:cs typeface="Arial"/>
                  <a:sym typeface="Arial"/>
                </a:rPr>
                <a:t>número copia</a:t>
              </a:r>
              <a:endParaRPr/>
            </a:p>
          </p:txBody>
        </p:sp>
        <p:sp>
          <p:nvSpPr>
            <p:cNvPr id="201" name="Google Shape;201;p16"/>
            <p:cNvSpPr/>
            <p:nvPr/>
          </p:nvSpPr>
          <p:spPr>
            <a:xfrm>
              <a:off x="4498975" y="4470400"/>
              <a:ext cx="96837" cy="96837"/>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2" name="Google Shape;202;p16"/>
            <p:cNvSpPr/>
            <p:nvPr/>
          </p:nvSpPr>
          <p:spPr>
            <a:xfrm>
              <a:off x="8056562" y="4743450"/>
              <a:ext cx="96837" cy="96837"/>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3" name="Google Shape;203;p16"/>
            <p:cNvSpPr/>
            <p:nvPr/>
          </p:nvSpPr>
          <p:spPr>
            <a:xfrm>
              <a:off x="7716837" y="4549775"/>
              <a:ext cx="96837" cy="96837"/>
            </a:xfrm>
            <a:prstGeom prst="ellipse">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4" name="Google Shape;204;p16"/>
            <p:cNvSpPr/>
            <p:nvPr/>
          </p:nvSpPr>
          <p:spPr>
            <a:xfrm>
              <a:off x="4894262" y="4794250"/>
              <a:ext cx="3227387" cy="636587"/>
            </a:xfrm>
            <a:custGeom>
              <a:rect b="b" l="l" r="r" t="t"/>
              <a:pathLst>
                <a:path extrusionOk="0" h="408" w="2040">
                  <a:moveTo>
                    <a:pt x="135" y="408"/>
                  </a:moveTo>
                  <a:cubicBezTo>
                    <a:pt x="67" y="283"/>
                    <a:pt x="0" y="159"/>
                    <a:pt x="317" y="91"/>
                  </a:cubicBezTo>
                  <a:cubicBezTo>
                    <a:pt x="634" y="23"/>
                    <a:pt x="1337" y="11"/>
                    <a:pt x="2040" y="0"/>
                  </a:cubicBezTo>
                </a:path>
              </a:pathLst>
            </a:custGeom>
            <a:noFill/>
            <a:ln cap="sq"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205" name="Google Shape;205;p16"/>
          <p:cNvGrpSpPr/>
          <p:nvPr/>
        </p:nvGrpSpPr>
        <p:grpSpPr>
          <a:xfrm>
            <a:off x="7126287" y="2390775"/>
            <a:ext cx="2725736" cy="363537"/>
            <a:chOff x="7126287" y="2390775"/>
            <a:chExt cx="2725736" cy="363537"/>
          </a:xfrm>
        </p:grpSpPr>
        <p:sp>
          <p:nvSpPr>
            <p:cNvPr id="206" name="Google Shape;206;p16"/>
            <p:cNvSpPr txBox="1"/>
            <p:nvPr/>
          </p:nvSpPr>
          <p:spPr>
            <a:xfrm>
              <a:off x="8062912" y="2390775"/>
              <a:ext cx="1789112" cy="3635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a:solidFill>
                    <a:srgbClr val="333333"/>
                  </a:solidFill>
                  <a:latin typeface="Arial"/>
                  <a:ea typeface="Arial"/>
                  <a:cs typeface="Arial"/>
                  <a:sym typeface="Arial"/>
                </a:rPr>
                <a:t>número pieza</a:t>
              </a:r>
              <a:endParaRPr/>
            </a:p>
          </p:txBody>
        </p:sp>
        <p:grpSp>
          <p:nvGrpSpPr>
            <p:cNvPr id="207" name="Google Shape;207;p16"/>
            <p:cNvGrpSpPr/>
            <p:nvPr/>
          </p:nvGrpSpPr>
          <p:grpSpPr>
            <a:xfrm>
              <a:off x="7126287" y="2474912"/>
              <a:ext cx="946150" cy="238125"/>
              <a:chOff x="7126287" y="2474912"/>
              <a:chExt cx="946150" cy="238125"/>
            </a:xfrm>
          </p:grpSpPr>
          <p:sp>
            <p:nvSpPr>
              <p:cNvPr id="208" name="Google Shape;208;p16"/>
              <p:cNvSpPr/>
              <p:nvPr/>
            </p:nvSpPr>
            <p:spPr>
              <a:xfrm>
                <a:off x="7820025" y="2474912"/>
                <a:ext cx="252412" cy="238125"/>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09" name="Google Shape;209;p16"/>
              <p:cNvCxnSpPr/>
              <p:nvPr/>
            </p:nvCxnSpPr>
            <p:spPr>
              <a:xfrm rot="10800000">
                <a:off x="7126287" y="2605087"/>
                <a:ext cx="693737" cy="0"/>
              </a:xfrm>
              <a:prstGeom prst="straightConnector1">
                <a:avLst/>
              </a:prstGeom>
              <a:noFill/>
              <a:ln cap="sq" cmpd="sng" w="25550">
                <a:solidFill>
                  <a:srgbClr val="000000"/>
                </a:solidFill>
                <a:prstDash val="solid"/>
                <a:miter lim="800000"/>
                <a:headEnd len="med" w="med" type="none"/>
                <a:tailEnd len="med" w="med" type="none"/>
              </a:ln>
            </p:spPr>
          </p:cxnSp>
        </p:grpSp>
      </p:grpSp>
      <p:grpSp>
        <p:nvGrpSpPr>
          <p:cNvPr id="210" name="Google Shape;210;p16"/>
          <p:cNvGrpSpPr/>
          <p:nvPr/>
        </p:nvGrpSpPr>
        <p:grpSpPr>
          <a:xfrm>
            <a:off x="7126287" y="2751137"/>
            <a:ext cx="2725736" cy="363537"/>
            <a:chOff x="7126287" y="2751137"/>
            <a:chExt cx="2725736" cy="363537"/>
          </a:xfrm>
        </p:grpSpPr>
        <p:sp>
          <p:nvSpPr>
            <p:cNvPr id="211" name="Google Shape;211;p16"/>
            <p:cNvSpPr txBox="1"/>
            <p:nvPr/>
          </p:nvSpPr>
          <p:spPr>
            <a:xfrm>
              <a:off x="8062912" y="2751137"/>
              <a:ext cx="1789112" cy="3635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a:solidFill>
                    <a:srgbClr val="333333"/>
                  </a:solidFill>
                  <a:latin typeface="Arial"/>
                  <a:ea typeface="Arial"/>
                  <a:cs typeface="Arial"/>
                  <a:sym typeface="Arial"/>
                </a:rPr>
                <a:t>número pedido</a:t>
              </a:r>
              <a:endParaRPr/>
            </a:p>
          </p:txBody>
        </p:sp>
        <p:grpSp>
          <p:nvGrpSpPr>
            <p:cNvPr id="212" name="Google Shape;212;p16"/>
            <p:cNvGrpSpPr/>
            <p:nvPr/>
          </p:nvGrpSpPr>
          <p:grpSpPr>
            <a:xfrm>
              <a:off x="7126287" y="2835275"/>
              <a:ext cx="946150" cy="238125"/>
              <a:chOff x="7126287" y="2835275"/>
              <a:chExt cx="946150" cy="238125"/>
            </a:xfrm>
          </p:grpSpPr>
          <p:sp>
            <p:nvSpPr>
              <p:cNvPr id="213" name="Google Shape;213;p16"/>
              <p:cNvSpPr/>
              <p:nvPr/>
            </p:nvSpPr>
            <p:spPr>
              <a:xfrm>
                <a:off x="7820025" y="2835275"/>
                <a:ext cx="252412" cy="238125"/>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14" name="Google Shape;214;p16"/>
              <p:cNvCxnSpPr/>
              <p:nvPr/>
            </p:nvCxnSpPr>
            <p:spPr>
              <a:xfrm rot="10800000">
                <a:off x="7126287" y="2965450"/>
                <a:ext cx="693737" cy="0"/>
              </a:xfrm>
              <a:prstGeom prst="straightConnector1">
                <a:avLst/>
              </a:prstGeom>
              <a:noFill/>
              <a:ln cap="sq" cmpd="sng" w="25550">
                <a:solidFill>
                  <a:srgbClr val="000000"/>
                </a:solidFill>
                <a:prstDash val="solid"/>
                <a:miter lim="800000"/>
                <a:headEnd len="med" w="med" type="none"/>
                <a:tailEnd len="med" w="med" type="none"/>
              </a:ln>
            </p:spPr>
          </p:cxnSp>
        </p:grpSp>
      </p:grpSp>
      <p:cxnSp>
        <p:nvCxnSpPr>
          <p:cNvPr id="215" name="Google Shape;215;p16"/>
          <p:cNvCxnSpPr/>
          <p:nvPr/>
        </p:nvCxnSpPr>
        <p:spPr>
          <a:xfrm flipH="1" rot="10800000">
            <a:off x="7415212" y="2235200"/>
            <a:ext cx="1587" cy="814387"/>
          </a:xfrm>
          <a:prstGeom prst="straightConnector1">
            <a:avLst/>
          </a:prstGeom>
          <a:noFill/>
          <a:ln cap="sq" cmpd="sng" w="25550">
            <a:solidFill>
              <a:srgbClr val="000000"/>
            </a:solidFill>
            <a:prstDash val="solid"/>
            <a:miter lim="800000"/>
            <a:headEnd len="med" w="med" type="none"/>
            <a:tailEnd len="med" w="med" type="none"/>
          </a:ln>
        </p:spPr>
      </p:cxnSp>
      <p:sp>
        <p:nvSpPr>
          <p:cNvPr id="216" name="Google Shape;216;p16"/>
          <p:cNvSpPr/>
          <p:nvPr/>
        </p:nvSpPr>
        <p:spPr>
          <a:xfrm>
            <a:off x="7272337" y="1944687"/>
            <a:ext cx="287337" cy="287337"/>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7" name="Google Shape;217;p16"/>
          <p:cNvSpPr txBox="1"/>
          <p:nvPr/>
        </p:nvSpPr>
        <p:spPr>
          <a:xfrm>
            <a:off x="1584325" y="-57150"/>
            <a:ext cx="106553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a:solidFill>
                  <a:srgbClr val="262626"/>
                </a:solidFill>
                <a:latin typeface="Century Gothic"/>
                <a:ea typeface="Century Gothic"/>
                <a:cs typeface="Century Gothic"/>
                <a:sym typeface="Century Gothic"/>
              </a:rPr>
              <a:t>Diseño Conceptual – MER – Simbología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7"/>
          <p:cNvSpPr txBox="1"/>
          <p:nvPr/>
        </p:nvSpPr>
        <p:spPr>
          <a:xfrm>
            <a:off x="1625600" y="431800"/>
            <a:ext cx="10037762" cy="700087"/>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a:solidFill>
                  <a:srgbClr val="262626"/>
                </a:solidFill>
                <a:latin typeface="Century Gothic"/>
                <a:ea typeface="Century Gothic"/>
                <a:cs typeface="Century Gothic"/>
                <a:sym typeface="Century Gothic"/>
              </a:rPr>
              <a:t>Diseño Conceptual – MER – Simbología</a:t>
            </a:r>
            <a:endParaRPr/>
          </a:p>
        </p:txBody>
      </p:sp>
      <p:sp>
        <p:nvSpPr>
          <p:cNvPr id="226" name="Google Shape;226;p17"/>
          <p:cNvSpPr txBox="1"/>
          <p:nvPr/>
        </p:nvSpPr>
        <p:spPr>
          <a:xfrm>
            <a:off x="576262" y="1360487"/>
            <a:ext cx="11520487" cy="195897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a:solidFill>
                  <a:srgbClr val="000000"/>
                </a:solidFill>
                <a:latin typeface="Questrial"/>
                <a:ea typeface="Questrial"/>
                <a:cs typeface="Questrial"/>
                <a:sym typeface="Questrial"/>
              </a:rPr>
              <a:t>Jerarquías de generalización</a:t>
            </a:r>
            <a:r>
              <a:rPr b="0" i="0" lang="en-US" sz="2600" u="none">
                <a:solidFill>
                  <a:srgbClr val="000000"/>
                </a:solidFill>
                <a:latin typeface="Questrial"/>
                <a:ea typeface="Questrial"/>
                <a:cs typeface="Questrial"/>
                <a:sym typeface="Questrial"/>
              </a:rPr>
              <a:t>: Permiten extraer propiedades comunes de varias entidades o relaciones, y generar con ellas una super-entidad que las aglutine.  Así, las características compartidas son expresadas una única vez en el modelo, y los rasgos específicos de cada entidad quedan definidos en su sub-entidad.</a:t>
            </a:r>
            <a:endParaRPr/>
          </a:p>
        </p:txBody>
      </p:sp>
      <p:grpSp>
        <p:nvGrpSpPr>
          <p:cNvPr id="227" name="Google Shape;227;p17"/>
          <p:cNvGrpSpPr/>
          <p:nvPr/>
        </p:nvGrpSpPr>
        <p:grpSpPr>
          <a:xfrm>
            <a:off x="8712200" y="4319587"/>
            <a:ext cx="3233737" cy="1392238"/>
            <a:chOff x="8712200" y="4319587"/>
            <a:chExt cx="3233737" cy="1392238"/>
          </a:xfrm>
        </p:grpSpPr>
        <p:sp>
          <p:nvSpPr>
            <p:cNvPr id="228" name="Google Shape;228;p17"/>
            <p:cNvSpPr txBox="1"/>
            <p:nvPr/>
          </p:nvSpPr>
          <p:spPr>
            <a:xfrm>
              <a:off x="8712200" y="4319587"/>
              <a:ext cx="3233737" cy="393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Coberturas posibles:</a:t>
              </a:r>
              <a:endParaRPr/>
            </a:p>
          </p:txBody>
        </p:sp>
        <p:sp>
          <p:nvSpPr>
            <p:cNvPr id="229" name="Google Shape;229;p17"/>
            <p:cNvSpPr txBox="1"/>
            <p:nvPr/>
          </p:nvSpPr>
          <p:spPr>
            <a:xfrm>
              <a:off x="8764587" y="4919662"/>
              <a:ext cx="2692400" cy="393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(T,E)         (T,S)</a:t>
              </a:r>
              <a:endParaRPr/>
            </a:p>
          </p:txBody>
        </p:sp>
        <p:sp>
          <p:nvSpPr>
            <p:cNvPr id="230" name="Google Shape;230;p17"/>
            <p:cNvSpPr txBox="1"/>
            <p:nvPr/>
          </p:nvSpPr>
          <p:spPr>
            <a:xfrm>
              <a:off x="8764587" y="5318125"/>
              <a:ext cx="2692400" cy="393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(P,E)         (P,S)</a:t>
              </a:r>
              <a:endParaRPr/>
            </a:p>
          </p:txBody>
        </p:sp>
      </p:grpSp>
      <p:grpSp>
        <p:nvGrpSpPr>
          <p:cNvPr id="231" name="Google Shape;231;p17"/>
          <p:cNvGrpSpPr/>
          <p:nvPr/>
        </p:nvGrpSpPr>
        <p:grpSpPr>
          <a:xfrm>
            <a:off x="1023304" y="3319448"/>
            <a:ext cx="7688897" cy="2702749"/>
            <a:chOff x="0" y="0"/>
            <a:chExt cx="2147483647" cy="2147483647"/>
          </a:xfrm>
        </p:grpSpPr>
        <p:grpSp>
          <p:nvGrpSpPr>
            <p:cNvPr id="232" name="Google Shape;232;p17"/>
            <p:cNvGrpSpPr/>
            <p:nvPr/>
          </p:nvGrpSpPr>
          <p:grpSpPr>
            <a:xfrm>
              <a:off x="1362080434" y="0"/>
              <a:ext cx="727935078" cy="264828935"/>
              <a:chOff x="0" y="0"/>
              <a:chExt cx="2147483647" cy="2147483647"/>
            </a:xfrm>
          </p:grpSpPr>
          <p:sp>
            <p:nvSpPr>
              <p:cNvPr id="233" name="Google Shape;233;p17"/>
              <p:cNvSpPr txBox="1"/>
              <p:nvPr/>
            </p:nvSpPr>
            <p:spPr>
              <a:xfrm>
                <a:off x="734657423" y="0"/>
                <a:ext cx="1412826223"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DNI</a:t>
                </a:r>
                <a:endParaRPr/>
              </a:p>
            </p:txBody>
          </p:sp>
          <p:grpSp>
            <p:nvGrpSpPr>
              <p:cNvPr id="234" name="Google Shape;234;p17"/>
              <p:cNvGrpSpPr/>
              <p:nvPr/>
            </p:nvGrpSpPr>
            <p:grpSpPr>
              <a:xfrm>
                <a:off x="0" y="516346463"/>
                <a:ext cx="751223662" cy="1529671267"/>
                <a:chOff x="1403375" y="3357562"/>
                <a:chExt cx="1296900" cy="358800"/>
              </a:xfrm>
            </p:grpSpPr>
            <p:sp>
              <p:nvSpPr>
                <p:cNvPr id="235" name="Google Shape;235;p17"/>
                <p:cNvSpPr/>
                <p:nvPr/>
              </p:nvSpPr>
              <p:spPr>
                <a:xfrm>
                  <a:off x="2339975" y="3357562"/>
                  <a:ext cx="360300" cy="3588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36" name="Google Shape;236;p17"/>
                <p:cNvCxnSpPr/>
                <p:nvPr/>
              </p:nvCxnSpPr>
              <p:spPr>
                <a:xfrm rot="10800000">
                  <a:off x="1403375" y="3544887"/>
                  <a:ext cx="936600" cy="0"/>
                </a:xfrm>
                <a:prstGeom prst="straightConnector1">
                  <a:avLst/>
                </a:prstGeom>
                <a:noFill/>
                <a:ln cap="flat" cmpd="sng" w="25400">
                  <a:solidFill>
                    <a:schemeClr val="dk1"/>
                  </a:solidFill>
                  <a:prstDash val="solid"/>
                  <a:miter lim="800000"/>
                  <a:headEnd len="med" w="med" type="none"/>
                  <a:tailEnd len="med" w="med" type="none"/>
                </a:ln>
              </p:spPr>
            </p:cxnSp>
          </p:grpSp>
        </p:grpSp>
        <p:grpSp>
          <p:nvGrpSpPr>
            <p:cNvPr id="237" name="Google Shape;237;p17"/>
            <p:cNvGrpSpPr/>
            <p:nvPr/>
          </p:nvGrpSpPr>
          <p:grpSpPr>
            <a:xfrm>
              <a:off x="1362081238" y="272483269"/>
              <a:ext cx="785402408" cy="264828935"/>
              <a:chOff x="0" y="0"/>
              <a:chExt cx="2147483647" cy="2147483647"/>
            </a:xfrm>
          </p:grpSpPr>
          <p:sp>
            <p:nvSpPr>
              <p:cNvPr id="238" name="Google Shape;238;p17"/>
              <p:cNvSpPr txBox="1"/>
              <p:nvPr/>
            </p:nvSpPr>
            <p:spPr>
              <a:xfrm>
                <a:off x="680903068" y="0"/>
                <a:ext cx="1466580578"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nombre y apellido</a:t>
                </a:r>
                <a:endParaRPr/>
              </a:p>
            </p:txBody>
          </p:sp>
          <p:grpSp>
            <p:nvGrpSpPr>
              <p:cNvPr id="239" name="Google Shape;239;p17"/>
              <p:cNvGrpSpPr/>
              <p:nvPr/>
            </p:nvGrpSpPr>
            <p:grpSpPr>
              <a:xfrm>
                <a:off x="0" y="516346463"/>
                <a:ext cx="696257167" cy="1529671267"/>
                <a:chOff x="1403375" y="3357562"/>
                <a:chExt cx="1296900" cy="358800"/>
              </a:xfrm>
            </p:grpSpPr>
            <p:sp>
              <p:nvSpPr>
                <p:cNvPr id="240" name="Google Shape;240;p17"/>
                <p:cNvSpPr/>
                <p:nvPr/>
              </p:nvSpPr>
              <p:spPr>
                <a:xfrm>
                  <a:off x="2339975" y="3357562"/>
                  <a:ext cx="360300" cy="35880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41" name="Google Shape;241;p17"/>
                <p:cNvCxnSpPr/>
                <p:nvPr/>
              </p:nvCxnSpPr>
              <p:spPr>
                <a:xfrm rot="10800000">
                  <a:off x="1403375" y="3544887"/>
                  <a:ext cx="936600" cy="0"/>
                </a:xfrm>
                <a:prstGeom prst="straightConnector1">
                  <a:avLst/>
                </a:prstGeom>
                <a:noFill/>
                <a:ln cap="flat" cmpd="sng" w="25400">
                  <a:solidFill>
                    <a:schemeClr val="dk1"/>
                  </a:solidFill>
                  <a:prstDash val="solid"/>
                  <a:miter lim="800000"/>
                  <a:headEnd len="med" w="med" type="none"/>
                  <a:tailEnd len="med" w="med" type="none"/>
                </a:ln>
              </p:spPr>
            </p:cxnSp>
          </p:grpSp>
        </p:grpSp>
        <p:grpSp>
          <p:nvGrpSpPr>
            <p:cNvPr id="242" name="Google Shape;242;p17"/>
            <p:cNvGrpSpPr/>
            <p:nvPr/>
          </p:nvGrpSpPr>
          <p:grpSpPr>
            <a:xfrm>
              <a:off x="0" y="54065381"/>
              <a:ext cx="1898453662" cy="2093418265"/>
              <a:chOff x="0" y="0"/>
              <a:chExt cx="2147483647" cy="2147483647"/>
            </a:xfrm>
          </p:grpSpPr>
          <p:grpSp>
            <p:nvGrpSpPr>
              <p:cNvPr id="243" name="Google Shape;243;p17"/>
              <p:cNvGrpSpPr/>
              <p:nvPr/>
            </p:nvGrpSpPr>
            <p:grpSpPr>
              <a:xfrm>
                <a:off x="587234949" y="0"/>
                <a:ext cx="1560248697" cy="1453090044"/>
                <a:chOff x="539750" y="4652962"/>
                <a:chExt cx="5184812" cy="1871670"/>
              </a:xfrm>
            </p:grpSpPr>
            <p:grpSp>
              <p:nvGrpSpPr>
                <p:cNvPr id="244" name="Google Shape;244;p17"/>
                <p:cNvGrpSpPr/>
                <p:nvPr/>
              </p:nvGrpSpPr>
              <p:grpSpPr>
                <a:xfrm>
                  <a:off x="2268537" y="4652962"/>
                  <a:ext cx="1440000" cy="647700"/>
                  <a:chOff x="684212" y="1773237"/>
                  <a:chExt cx="1440000" cy="647700"/>
                </a:xfrm>
              </p:grpSpPr>
              <p:sp>
                <p:nvSpPr>
                  <p:cNvPr id="245" name="Google Shape;245;p1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6" name="Google Shape;246;p1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cxnSp>
              <p:nvCxnSpPr>
                <p:cNvPr id="247" name="Google Shape;247;p17"/>
                <p:cNvCxnSpPr/>
                <p:nvPr/>
              </p:nvCxnSpPr>
              <p:spPr>
                <a:xfrm>
                  <a:off x="1258887" y="5661025"/>
                  <a:ext cx="3457500" cy="0"/>
                </a:xfrm>
                <a:prstGeom prst="straightConnector1">
                  <a:avLst/>
                </a:prstGeom>
                <a:noFill/>
                <a:ln cap="flat" cmpd="sng" w="25400">
                  <a:solidFill>
                    <a:schemeClr val="dk1"/>
                  </a:solidFill>
                  <a:prstDash val="solid"/>
                  <a:miter lim="800000"/>
                  <a:headEnd len="med" w="med" type="none"/>
                  <a:tailEnd len="med" w="med" type="none"/>
                </a:ln>
              </p:spPr>
            </p:cxnSp>
            <p:cxnSp>
              <p:nvCxnSpPr>
                <p:cNvPr id="248" name="Google Shape;248;p17"/>
                <p:cNvCxnSpPr/>
                <p:nvPr/>
              </p:nvCxnSpPr>
              <p:spPr>
                <a:xfrm rot="10800000">
                  <a:off x="2987675" y="5373624"/>
                  <a:ext cx="0" cy="287400"/>
                </a:xfrm>
                <a:prstGeom prst="straightConnector1">
                  <a:avLst/>
                </a:prstGeom>
                <a:noFill/>
                <a:ln cap="flat" cmpd="sng" w="25400">
                  <a:solidFill>
                    <a:schemeClr val="dk1"/>
                  </a:solidFill>
                  <a:prstDash val="solid"/>
                  <a:miter lim="800000"/>
                  <a:headEnd len="med" w="med" type="none"/>
                  <a:tailEnd len="med" w="med" type="none"/>
                </a:ln>
              </p:spPr>
            </p:cxnSp>
            <p:sp>
              <p:nvSpPr>
                <p:cNvPr id="249" name="Google Shape;249;p17"/>
                <p:cNvSpPr/>
                <p:nvPr/>
              </p:nvSpPr>
              <p:spPr>
                <a:xfrm>
                  <a:off x="2843212" y="5314950"/>
                  <a:ext cx="287400" cy="216000"/>
                </a:xfrm>
                <a:prstGeom prst="triangle">
                  <a:avLst>
                    <a:gd fmla="val 5000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250" name="Google Shape;250;p17"/>
                <p:cNvGrpSpPr/>
                <p:nvPr/>
              </p:nvGrpSpPr>
              <p:grpSpPr>
                <a:xfrm>
                  <a:off x="539750" y="5876925"/>
                  <a:ext cx="1440000" cy="647700"/>
                  <a:chOff x="684212" y="1773237"/>
                  <a:chExt cx="1440000" cy="647700"/>
                </a:xfrm>
              </p:grpSpPr>
              <p:sp>
                <p:nvSpPr>
                  <p:cNvPr id="251" name="Google Shape;251;p1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2" name="Google Shape;252;p1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cxnSp>
              <p:nvCxnSpPr>
                <p:cNvPr id="253" name="Google Shape;253;p17"/>
                <p:cNvCxnSpPr/>
                <p:nvPr/>
              </p:nvCxnSpPr>
              <p:spPr>
                <a:xfrm rot="10800000">
                  <a:off x="1258887" y="5660925"/>
                  <a:ext cx="0" cy="216000"/>
                </a:xfrm>
                <a:prstGeom prst="straightConnector1">
                  <a:avLst/>
                </a:prstGeom>
                <a:noFill/>
                <a:ln cap="flat" cmpd="sng" w="25400">
                  <a:solidFill>
                    <a:schemeClr val="dk1"/>
                  </a:solidFill>
                  <a:prstDash val="solid"/>
                  <a:miter lim="800000"/>
                  <a:headEnd len="med" w="med" type="none"/>
                  <a:tailEnd len="med" w="med" type="none"/>
                </a:ln>
              </p:spPr>
            </p:cxnSp>
            <p:cxnSp>
              <p:nvCxnSpPr>
                <p:cNvPr id="254" name="Google Shape;254;p17"/>
                <p:cNvCxnSpPr/>
                <p:nvPr/>
              </p:nvCxnSpPr>
              <p:spPr>
                <a:xfrm rot="10800000">
                  <a:off x="4716462" y="5660925"/>
                  <a:ext cx="0" cy="216000"/>
                </a:xfrm>
                <a:prstGeom prst="straightConnector1">
                  <a:avLst/>
                </a:prstGeom>
                <a:noFill/>
                <a:ln cap="flat" cmpd="sng" w="25400">
                  <a:solidFill>
                    <a:schemeClr val="dk1"/>
                  </a:solidFill>
                  <a:prstDash val="solid"/>
                  <a:miter lim="800000"/>
                  <a:headEnd len="med" w="med" type="none"/>
                  <a:tailEnd len="med" w="med" type="none"/>
                </a:ln>
              </p:spPr>
            </p:cxnSp>
            <p:sp>
              <p:nvSpPr>
                <p:cNvPr id="255" name="Google Shape;255;p17"/>
                <p:cNvSpPr txBox="1"/>
                <p:nvPr/>
              </p:nvSpPr>
              <p:spPr>
                <a:xfrm>
                  <a:off x="2339975" y="4724400"/>
                  <a:ext cx="2016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Persona</a:t>
                  </a:r>
                  <a:endParaRPr/>
                </a:p>
              </p:txBody>
            </p:sp>
            <p:sp>
              <p:nvSpPr>
                <p:cNvPr id="256" name="Google Shape;256;p17"/>
                <p:cNvSpPr txBox="1"/>
                <p:nvPr/>
              </p:nvSpPr>
              <p:spPr>
                <a:xfrm>
                  <a:off x="738187" y="5949950"/>
                  <a:ext cx="1530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Alumno</a:t>
                  </a:r>
                  <a:endParaRPr/>
                </a:p>
              </p:txBody>
            </p:sp>
            <p:grpSp>
              <p:nvGrpSpPr>
                <p:cNvPr id="257" name="Google Shape;257;p17"/>
                <p:cNvGrpSpPr/>
                <p:nvPr/>
              </p:nvGrpSpPr>
              <p:grpSpPr>
                <a:xfrm>
                  <a:off x="2234412" y="5876925"/>
                  <a:ext cx="1516200" cy="647700"/>
                  <a:chOff x="3242475" y="5876925"/>
                  <a:chExt cx="1516200" cy="647700"/>
                </a:xfrm>
              </p:grpSpPr>
              <p:grpSp>
                <p:nvGrpSpPr>
                  <p:cNvPr id="258" name="Google Shape;258;p17"/>
                  <p:cNvGrpSpPr/>
                  <p:nvPr/>
                </p:nvGrpSpPr>
                <p:grpSpPr>
                  <a:xfrm>
                    <a:off x="3276600" y="5876925"/>
                    <a:ext cx="1440000" cy="647700"/>
                    <a:chOff x="684212" y="1773237"/>
                    <a:chExt cx="1440000" cy="647700"/>
                  </a:xfrm>
                </p:grpSpPr>
                <p:sp>
                  <p:nvSpPr>
                    <p:cNvPr id="259" name="Google Shape;259;p1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0" name="Google Shape;260;p1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61" name="Google Shape;261;p17"/>
                  <p:cNvSpPr txBox="1"/>
                  <p:nvPr/>
                </p:nvSpPr>
                <p:spPr>
                  <a:xfrm>
                    <a:off x="3242475" y="5949950"/>
                    <a:ext cx="15162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Docente</a:t>
                    </a:r>
                    <a:endParaRPr/>
                  </a:p>
                </p:txBody>
              </p:sp>
            </p:grpSp>
            <p:grpSp>
              <p:nvGrpSpPr>
                <p:cNvPr id="262" name="Google Shape;262;p17"/>
                <p:cNvGrpSpPr/>
                <p:nvPr/>
              </p:nvGrpSpPr>
              <p:grpSpPr>
                <a:xfrm>
                  <a:off x="3778276" y="5876932"/>
                  <a:ext cx="1946286" cy="647700"/>
                  <a:chOff x="3706839" y="4292607"/>
                  <a:chExt cx="1946286" cy="647700"/>
                </a:xfrm>
              </p:grpSpPr>
              <p:sp>
                <p:nvSpPr>
                  <p:cNvPr id="263" name="Google Shape;263;p17"/>
                  <p:cNvSpPr txBox="1"/>
                  <p:nvPr/>
                </p:nvSpPr>
                <p:spPr>
                  <a:xfrm>
                    <a:off x="3933825" y="4365625"/>
                    <a:ext cx="1719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Graduado</a:t>
                    </a:r>
                    <a:endParaRPr/>
                  </a:p>
                </p:txBody>
              </p:sp>
              <p:grpSp>
                <p:nvGrpSpPr>
                  <p:cNvPr id="264" name="Google Shape;264;p17"/>
                  <p:cNvGrpSpPr/>
                  <p:nvPr/>
                </p:nvGrpSpPr>
                <p:grpSpPr>
                  <a:xfrm>
                    <a:off x="3706839" y="4292607"/>
                    <a:ext cx="1868141" cy="647700"/>
                    <a:chOff x="466751" y="1773244"/>
                    <a:chExt cx="1868141" cy="647700"/>
                  </a:xfrm>
                </p:grpSpPr>
                <p:sp>
                  <p:nvSpPr>
                    <p:cNvPr id="265" name="Google Shape;265;p17"/>
                    <p:cNvSpPr txBox="1"/>
                    <p:nvPr/>
                  </p:nvSpPr>
                  <p:spPr>
                    <a:xfrm>
                      <a:off x="615592" y="1773244"/>
                      <a:ext cx="17193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6" name="Google Shape;266;p17"/>
                    <p:cNvSpPr txBox="1"/>
                    <p:nvPr/>
                  </p:nvSpPr>
                  <p:spPr>
                    <a:xfrm>
                      <a:off x="466751" y="1832010"/>
                      <a:ext cx="1602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cxnSp>
              <p:nvCxnSpPr>
                <p:cNvPr id="267" name="Google Shape;267;p17"/>
                <p:cNvCxnSpPr/>
                <p:nvPr/>
              </p:nvCxnSpPr>
              <p:spPr>
                <a:xfrm rot="10800000">
                  <a:off x="2987675" y="5660925"/>
                  <a:ext cx="0" cy="216000"/>
                </a:xfrm>
                <a:prstGeom prst="straightConnector1">
                  <a:avLst/>
                </a:prstGeom>
                <a:noFill/>
                <a:ln cap="flat" cmpd="sng" w="25400">
                  <a:solidFill>
                    <a:schemeClr val="dk1"/>
                  </a:solidFill>
                  <a:prstDash val="solid"/>
                  <a:miter lim="800000"/>
                  <a:headEnd len="med" w="med" type="none"/>
                  <a:tailEnd len="med" w="med" type="none"/>
                </a:ln>
              </p:spPr>
            </p:cxnSp>
          </p:grpSp>
          <p:grpSp>
            <p:nvGrpSpPr>
              <p:cNvPr id="268" name="Google Shape;268;p17"/>
              <p:cNvGrpSpPr/>
              <p:nvPr/>
            </p:nvGrpSpPr>
            <p:grpSpPr>
              <a:xfrm rot="10800000">
                <a:off x="0" y="953929197"/>
                <a:ext cx="572306311" cy="271668503"/>
                <a:chOff x="0" y="0"/>
                <a:chExt cx="2147483647" cy="2147483647"/>
              </a:xfrm>
            </p:grpSpPr>
            <p:sp>
              <p:nvSpPr>
                <p:cNvPr id="269" name="Google Shape;269;p17"/>
                <p:cNvSpPr txBox="1"/>
                <p:nvPr/>
              </p:nvSpPr>
              <p:spPr>
                <a:xfrm rot="10800000">
                  <a:off x="875514265" y="0"/>
                  <a:ext cx="1271969381"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Legajo</a:t>
                  </a:r>
                  <a:endParaRPr/>
                </a:p>
              </p:txBody>
            </p:sp>
            <p:cxnSp>
              <p:nvCxnSpPr>
                <p:cNvPr id="270" name="Google Shape;270;p17"/>
                <p:cNvCxnSpPr/>
                <p:nvPr/>
              </p:nvCxnSpPr>
              <p:spPr>
                <a:xfrm rot="10800000">
                  <a:off x="0" y="879845981"/>
                  <a:ext cx="814054590" cy="0"/>
                </a:xfrm>
                <a:prstGeom prst="straightConnector1">
                  <a:avLst/>
                </a:prstGeom>
                <a:noFill/>
                <a:ln cap="flat" cmpd="sng" w="25400">
                  <a:solidFill>
                    <a:schemeClr val="dk1"/>
                  </a:solidFill>
                  <a:prstDash val="solid"/>
                  <a:miter lim="800000"/>
                  <a:headEnd len="med" w="med" type="none"/>
                  <a:tailEnd len="med" w="med" type="none"/>
                </a:ln>
              </p:spPr>
            </p:cxnSp>
          </p:grpSp>
          <p:sp>
            <p:nvSpPr>
              <p:cNvPr id="271" name="Google Shape;271;p17"/>
              <p:cNvSpPr txBox="1"/>
              <p:nvPr/>
            </p:nvSpPr>
            <p:spPr>
              <a:xfrm>
                <a:off x="1346228818" y="444830070"/>
                <a:ext cx="260358099" cy="2938677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(T,S)</a:t>
                </a:r>
                <a:endParaRPr/>
              </a:p>
            </p:txBody>
          </p:sp>
          <p:grpSp>
            <p:nvGrpSpPr>
              <p:cNvPr id="272" name="Google Shape;272;p17"/>
              <p:cNvGrpSpPr/>
              <p:nvPr/>
            </p:nvGrpSpPr>
            <p:grpSpPr>
              <a:xfrm rot="8579968">
                <a:off x="684282163" y="1535287451"/>
                <a:ext cx="473889335" cy="271658343"/>
                <a:chOff x="0" y="0"/>
                <a:chExt cx="2147483647" cy="2147483647"/>
              </a:xfrm>
            </p:grpSpPr>
            <p:sp>
              <p:nvSpPr>
                <p:cNvPr id="273" name="Google Shape;273;p17"/>
                <p:cNvSpPr txBox="1"/>
                <p:nvPr/>
              </p:nvSpPr>
              <p:spPr>
                <a:xfrm rot="10800000">
                  <a:off x="674596925" y="0"/>
                  <a:ext cx="1472886721"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CUIL</a:t>
                  </a:r>
                  <a:endParaRPr/>
                </a:p>
              </p:txBody>
            </p:sp>
            <p:cxnSp>
              <p:nvCxnSpPr>
                <p:cNvPr id="274" name="Google Shape;274;p17"/>
                <p:cNvCxnSpPr/>
                <p:nvPr/>
              </p:nvCxnSpPr>
              <p:spPr>
                <a:xfrm rot="10800000">
                  <a:off x="0" y="1016939984"/>
                  <a:ext cx="942641011" cy="0"/>
                </a:xfrm>
                <a:prstGeom prst="straightConnector1">
                  <a:avLst/>
                </a:prstGeom>
                <a:noFill/>
                <a:ln cap="flat" cmpd="sng" w="25400">
                  <a:solidFill>
                    <a:schemeClr val="dk1"/>
                  </a:solidFill>
                  <a:prstDash val="solid"/>
                  <a:miter lim="800000"/>
                  <a:headEnd len="med" w="med" type="none"/>
                  <a:tailEnd len="med" w="med" type="none"/>
                </a:ln>
              </p:spPr>
            </p:cxnSp>
          </p:grpSp>
        </p:grpSp>
      </p:grpSp>
      <p:sp>
        <p:nvSpPr>
          <p:cNvPr id="275" name="Google Shape;275;p17"/>
          <p:cNvSpPr/>
          <p:nvPr/>
        </p:nvSpPr>
        <p:spPr>
          <a:xfrm>
            <a:off x="3852563" y="533641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6" name="Google Shape;276;p17"/>
          <p:cNvSpPr/>
          <p:nvPr/>
        </p:nvSpPr>
        <p:spPr>
          <a:xfrm>
            <a:off x="1890113" y="464616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8"/>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a:solidFill>
                <a:srgbClr val="262626"/>
              </a:solidFill>
              <a:latin typeface="Arial"/>
              <a:ea typeface="Arial"/>
              <a:cs typeface="Arial"/>
              <a:sym typeface="Arial"/>
            </a:endParaRPr>
          </a:p>
          <a:p>
            <a:pPr indent="0" lvl="0" marL="0" marR="0" rtl="0" algn="l">
              <a:lnSpc>
                <a:spcPct val="93000"/>
              </a:lnSpc>
              <a:spcBef>
                <a:spcPts val="0"/>
              </a:spcBef>
              <a:spcAft>
                <a:spcPts val="0"/>
              </a:spcAft>
              <a:buNone/>
            </a:pPr>
            <a:r>
              <a:t/>
            </a:r>
            <a:endParaRPr b="0" i="0" sz="2800" u="none">
              <a:solidFill>
                <a:srgbClr val="262626"/>
              </a:solidFill>
              <a:latin typeface="Arial"/>
              <a:ea typeface="Arial"/>
              <a:cs typeface="Arial"/>
              <a:sym typeface="Arial"/>
            </a:endParaRPr>
          </a:p>
        </p:txBody>
      </p:sp>
      <p:sp>
        <p:nvSpPr>
          <p:cNvPr id="285" name="Google Shape;285;p18"/>
          <p:cNvSpPr txBox="1"/>
          <p:nvPr/>
        </p:nvSpPr>
        <p:spPr>
          <a:xfrm>
            <a:off x="647700" y="1295400"/>
            <a:ext cx="11088687" cy="8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a:solidFill>
                  <a:srgbClr val="000000"/>
                </a:solidFill>
                <a:latin typeface="Questrial"/>
                <a:ea typeface="Questrial"/>
                <a:cs typeface="Questrial"/>
                <a:sym typeface="Questrial"/>
              </a:rPr>
              <a:t>Subconjuntos: </a:t>
            </a:r>
            <a:r>
              <a:rPr b="0" i="0" lang="en-US" sz="2600" u="none">
                <a:solidFill>
                  <a:srgbClr val="000000"/>
                </a:solidFill>
                <a:latin typeface="Questrial"/>
                <a:ea typeface="Questrial"/>
                <a:cs typeface="Questrial"/>
                <a:sym typeface="Questrial"/>
              </a:rPr>
              <a:t>Caso especial de las jerarquías de generalización, donde se tiene una generalización de la que se desprende solamente una especialización. No es necesario indicar la cobertura para los subconjuntos.</a:t>
            </a:r>
            <a:endParaRPr/>
          </a:p>
        </p:txBody>
      </p:sp>
      <p:sp>
        <p:nvSpPr>
          <p:cNvPr id="286" name="Google Shape;286;p18"/>
          <p:cNvSpPr txBox="1"/>
          <p:nvPr/>
        </p:nvSpPr>
        <p:spPr>
          <a:xfrm>
            <a:off x="1152525" y="3743325"/>
            <a:ext cx="10728325"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287" name="Google Shape;287;p18"/>
          <p:cNvGrpSpPr/>
          <p:nvPr/>
        </p:nvGrpSpPr>
        <p:grpSpPr>
          <a:xfrm>
            <a:off x="3557587" y="3357562"/>
            <a:ext cx="1428750" cy="636587"/>
            <a:chOff x="3557587" y="3357562"/>
            <a:chExt cx="1428750" cy="636587"/>
          </a:xfrm>
        </p:grpSpPr>
        <p:sp>
          <p:nvSpPr>
            <p:cNvPr id="288" name="Google Shape;288;p18"/>
            <p:cNvSpPr txBox="1"/>
            <p:nvPr/>
          </p:nvSpPr>
          <p:spPr>
            <a:xfrm>
              <a:off x="3557587" y="3357562"/>
              <a:ext cx="1428750" cy="636587"/>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9" name="Google Shape;289;p18"/>
            <p:cNvSpPr txBox="1"/>
            <p:nvPr/>
          </p:nvSpPr>
          <p:spPr>
            <a:xfrm>
              <a:off x="3700462" y="3429000"/>
              <a:ext cx="12128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cxnSp>
        <p:nvCxnSpPr>
          <p:cNvPr id="290" name="Google Shape;290;p18"/>
          <p:cNvCxnSpPr/>
          <p:nvPr/>
        </p:nvCxnSpPr>
        <p:spPr>
          <a:xfrm flipH="1" rot="10800000">
            <a:off x="4276725" y="4067175"/>
            <a:ext cx="1587" cy="309562"/>
          </a:xfrm>
          <a:prstGeom prst="straightConnector1">
            <a:avLst/>
          </a:prstGeom>
          <a:noFill/>
          <a:ln cap="sq" cmpd="sng" w="25550">
            <a:solidFill>
              <a:srgbClr val="000000"/>
            </a:solidFill>
            <a:prstDash val="solid"/>
            <a:miter lim="800000"/>
            <a:headEnd len="med" w="med" type="none"/>
            <a:tailEnd len="med" w="med" type="none"/>
          </a:ln>
        </p:spPr>
      </p:cxnSp>
      <p:sp>
        <p:nvSpPr>
          <p:cNvPr id="291" name="Google Shape;291;p18"/>
          <p:cNvSpPr/>
          <p:nvPr/>
        </p:nvSpPr>
        <p:spPr>
          <a:xfrm>
            <a:off x="4132262" y="4019550"/>
            <a:ext cx="287337" cy="215900"/>
          </a:xfrm>
          <a:prstGeom prst="triangle">
            <a:avLst>
              <a:gd fmla="val 50000" name="adj"/>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2" name="Google Shape;292;p18"/>
          <p:cNvSpPr txBox="1"/>
          <p:nvPr/>
        </p:nvSpPr>
        <p:spPr>
          <a:xfrm>
            <a:off x="3629025" y="3429000"/>
            <a:ext cx="2016125" cy="48577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0" i="0" lang="en-US" sz="2600" u="none">
                <a:solidFill>
                  <a:srgbClr val="000000"/>
                </a:solidFill>
                <a:latin typeface="Questrial"/>
                <a:ea typeface="Questrial"/>
                <a:cs typeface="Questrial"/>
                <a:sym typeface="Questrial"/>
              </a:rPr>
              <a:t>Jugador</a:t>
            </a:r>
            <a:endParaRPr/>
          </a:p>
        </p:txBody>
      </p:sp>
      <p:grpSp>
        <p:nvGrpSpPr>
          <p:cNvPr id="293" name="Google Shape;293;p18"/>
          <p:cNvGrpSpPr/>
          <p:nvPr/>
        </p:nvGrpSpPr>
        <p:grpSpPr>
          <a:xfrm>
            <a:off x="3557587" y="4581525"/>
            <a:ext cx="1830387" cy="636587"/>
            <a:chOff x="3557587" y="4581525"/>
            <a:chExt cx="1830387" cy="636587"/>
          </a:xfrm>
        </p:grpSpPr>
        <p:grpSp>
          <p:nvGrpSpPr>
            <p:cNvPr id="294" name="Google Shape;294;p18"/>
            <p:cNvGrpSpPr/>
            <p:nvPr/>
          </p:nvGrpSpPr>
          <p:grpSpPr>
            <a:xfrm>
              <a:off x="3557587" y="4581525"/>
              <a:ext cx="1660525" cy="636587"/>
              <a:chOff x="3557587" y="4581525"/>
              <a:chExt cx="1660525" cy="636587"/>
            </a:xfrm>
          </p:grpSpPr>
          <p:sp>
            <p:nvSpPr>
              <p:cNvPr id="295" name="Google Shape;295;p18"/>
              <p:cNvSpPr txBox="1"/>
              <p:nvPr/>
            </p:nvSpPr>
            <p:spPr>
              <a:xfrm>
                <a:off x="3557587" y="4581525"/>
                <a:ext cx="1660525" cy="636587"/>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6" name="Google Shape;296;p18"/>
              <p:cNvSpPr txBox="1"/>
              <p:nvPr/>
            </p:nvSpPr>
            <p:spPr>
              <a:xfrm>
                <a:off x="3724275" y="4652962"/>
                <a:ext cx="14097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grpSp>
        <p:sp>
          <p:nvSpPr>
            <p:cNvPr id="297" name="Google Shape;297;p18"/>
            <p:cNvSpPr txBox="1"/>
            <p:nvPr/>
          </p:nvSpPr>
          <p:spPr>
            <a:xfrm>
              <a:off x="3640137" y="4654550"/>
              <a:ext cx="1747837" cy="45402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a:solidFill>
                    <a:srgbClr val="333333"/>
                  </a:solidFill>
                  <a:latin typeface="Arial"/>
                  <a:ea typeface="Arial"/>
                  <a:cs typeface="Arial"/>
                  <a:sym typeface="Arial"/>
                </a:rPr>
                <a:t>Futbolista</a:t>
              </a:r>
              <a:endParaRPr/>
            </a:p>
          </p:txBody>
        </p:sp>
      </p:grpSp>
      <p:cxnSp>
        <p:nvCxnSpPr>
          <p:cNvPr id="298" name="Google Shape;298;p18"/>
          <p:cNvCxnSpPr/>
          <p:nvPr/>
        </p:nvCxnSpPr>
        <p:spPr>
          <a:xfrm flipH="1" rot="10800000">
            <a:off x="4276725" y="4354512"/>
            <a:ext cx="1587" cy="238125"/>
          </a:xfrm>
          <a:prstGeom prst="straightConnector1">
            <a:avLst/>
          </a:prstGeom>
          <a:noFill/>
          <a:ln cap="sq" cmpd="sng" w="25550">
            <a:solidFill>
              <a:srgbClr val="000000"/>
            </a:solidFill>
            <a:prstDash val="solid"/>
            <a:miter lim="800000"/>
            <a:headEnd len="med" w="med" type="none"/>
            <a:tailEnd len="med" w="med" type="none"/>
          </a:ln>
        </p:spPr>
      </p:cxnSp>
      <p:grpSp>
        <p:nvGrpSpPr>
          <p:cNvPr id="299" name="Google Shape;299;p18"/>
          <p:cNvGrpSpPr/>
          <p:nvPr/>
        </p:nvGrpSpPr>
        <p:grpSpPr>
          <a:xfrm>
            <a:off x="4995862" y="3573462"/>
            <a:ext cx="2943225" cy="363537"/>
            <a:chOff x="4995862" y="3573462"/>
            <a:chExt cx="2943225" cy="363537"/>
          </a:xfrm>
        </p:grpSpPr>
        <p:sp>
          <p:nvSpPr>
            <p:cNvPr id="300" name="Google Shape;300;p18"/>
            <p:cNvSpPr txBox="1"/>
            <p:nvPr/>
          </p:nvSpPr>
          <p:spPr>
            <a:xfrm>
              <a:off x="5934075" y="3573462"/>
              <a:ext cx="2005012" cy="3635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a:solidFill>
                    <a:srgbClr val="333333"/>
                  </a:solidFill>
                  <a:latin typeface="Arial"/>
                  <a:ea typeface="Arial"/>
                  <a:cs typeface="Arial"/>
                  <a:sym typeface="Arial"/>
                </a:rPr>
                <a:t>nombre y apellido</a:t>
              </a:r>
              <a:endParaRPr/>
            </a:p>
          </p:txBody>
        </p:sp>
        <p:grpSp>
          <p:nvGrpSpPr>
            <p:cNvPr id="301" name="Google Shape;301;p18"/>
            <p:cNvGrpSpPr/>
            <p:nvPr/>
          </p:nvGrpSpPr>
          <p:grpSpPr>
            <a:xfrm>
              <a:off x="4995862" y="3657600"/>
              <a:ext cx="947738" cy="238125"/>
              <a:chOff x="4995862" y="3657600"/>
              <a:chExt cx="947738" cy="238125"/>
            </a:xfrm>
          </p:grpSpPr>
          <p:sp>
            <p:nvSpPr>
              <p:cNvPr id="302" name="Google Shape;302;p18"/>
              <p:cNvSpPr/>
              <p:nvPr/>
            </p:nvSpPr>
            <p:spPr>
              <a:xfrm>
                <a:off x="5689600" y="3657600"/>
                <a:ext cx="254000" cy="238125"/>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03" name="Google Shape;303;p18"/>
              <p:cNvCxnSpPr/>
              <p:nvPr/>
            </p:nvCxnSpPr>
            <p:spPr>
              <a:xfrm rot="10800000">
                <a:off x="4995862" y="3787775"/>
                <a:ext cx="693737" cy="0"/>
              </a:xfrm>
              <a:prstGeom prst="straightConnector1">
                <a:avLst/>
              </a:prstGeom>
              <a:noFill/>
              <a:ln cap="sq" cmpd="sng" w="25550">
                <a:solidFill>
                  <a:srgbClr val="000000"/>
                </a:solidFill>
                <a:prstDash val="solid"/>
                <a:miter lim="800000"/>
                <a:headEnd len="med" w="med" type="none"/>
                <a:tailEnd len="med" w="med" type="none"/>
              </a:ln>
            </p:spPr>
          </p:cxnSp>
        </p:grpSp>
      </p:grpSp>
      <p:grpSp>
        <p:nvGrpSpPr>
          <p:cNvPr id="304" name="Google Shape;304;p18"/>
          <p:cNvGrpSpPr/>
          <p:nvPr/>
        </p:nvGrpSpPr>
        <p:grpSpPr>
          <a:xfrm>
            <a:off x="5227637" y="4654550"/>
            <a:ext cx="2725737" cy="363537"/>
            <a:chOff x="5227637" y="4654550"/>
            <a:chExt cx="2725737" cy="363537"/>
          </a:xfrm>
        </p:grpSpPr>
        <p:sp>
          <p:nvSpPr>
            <p:cNvPr id="305" name="Google Shape;305;p18"/>
            <p:cNvSpPr txBox="1"/>
            <p:nvPr/>
          </p:nvSpPr>
          <p:spPr>
            <a:xfrm>
              <a:off x="6164262" y="4654550"/>
              <a:ext cx="1789112" cy="3635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a:solidFill>
                    <a:srgbClr val="333333"/>
                  </a:solidFill>
                  <a:latin typeface="Arial"/>
                  <a:ea typeface="Arial"/>
                  <a:cs typeface="Arial"/>
                  <a:sym typeface="Arial"/>
                </a:rPr>
                <a:t>posición</a:t>
              </a:r>
              <a:endParaRPr/>
            </a:p>
          </p:txBody>
        </p:sp>
        <p:grpSp>
          <p:nvGrpSpPr>
            <p:cNvPr id="306" name="Google Shape;306;p18"/>
            <p:cNvGrpSpPr/>
            <p:nvPr/>
          </p:nvGrpSpPr>
          <p:grpSpPr>
            <a:xfrm>
              <a:off x="5227637" y="4738687"/>
              <a:ext cx="947738" cy="238125"/>
              <a:chOff x="5227637" y="4738687"/>
              <a:chExt cx="947738" cy="238125"/>
            </a:xfrm>
          </p:grpSpPr>
          <p:sp>
            <p:nvSpPr>
              <p:cNvPr id="307" name="Google Shape;307;p18"/>
              <p:cNvSpPr/>
              <p:nvPr/>
            </p:nvSpPr>
            <p:spPr>
              <a:xfrm>
                <a:off x="5921375" y="4738687"/>
                <a:ext cx="254000" cy="238125"/>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08" name="Google Shape;308;p18"/>
              <p:cNvCxnSpPr/>
              <p:nvPr/>
            </p:nvCxnSpPr>
            <p:spPr>
              <a:xfrm rot="10800000">
                <a:off x="5227637" y="4868862"/>
                <a:ext cx="693737" cy="0"/>
              </a:xfrm>
              <a:prstGeom prst="straightConnector1">
                <a:avLst/>
              </a:prstGeom>
              <a:noFill/>
              <a:ln cap="sq" cmpd="sng" w="25550">
                <a:solidFill>
                  <a:srgbClr val="000000"/>
                </a:solidFill>
                <a:prstDash val="solid"/>
                <a:miter lim="800000"/>
                <a:headEnd len="med" w="med" type="none"/>
                <a:tailEnd len="med" w="med" type="none"/>
              </a:ln>
            </p:spPr>
          </p:cxnSp>
        </p:grpSp>
      </p:grpSp>
      <p:grpSp>
        <p:nvGrpSpPr>
          <p:cNvPr id="309" name="Google Shape;309;p18"/>
          <p:cNvGrpSpPr/>
          <p:nvPr/>
        </p:nvGrpSpPr>
        <p:grpSpPr>
          <a:xfrm>
            <a:off x="4995862" y="3213100"/>
            <a:ext cx="2725738" cy="363537"/>
            <a:chOff x="4995862" y="3213100"/>
            <a:chExt cx="2725738" cy="363537"/>
          </a:xfrm>
        </p:grpSpPr>
        <p:sp>
          <p:nvSpPr>
            <p:cNvPr id="310" name="Google Shape;310;p18"/>
            <p:cNvSpPr txBox="1"/>
            <p:nvPr/>
          </p:nvSpPr>
          <p:spPr>
            <a:xfrm>
              <a:off x="5934075" y="3213100"/>
              <a:ext cx="1787525" cy="36353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a:solidFill>
                    <a:srgbClr val="333333"/>
                  </a:solidFill>
                  <a:latin typeface="Arial"/>
                  <a:ea typeface="Arial"/>
                  <a:cs typeface="Arial"/>
                  <a:sym typeface="Arial"/>
                </a:rPr>
                <a:t>DNI</a:t>
              </a:r>
              <a:endParaRPr/>
            </a:p>
          </p:txBody>
        </p:sp>
        <p:grpSp>
          <p:nvGrpSpPr>
            <p:cNvPr id="311" name="Google Shape;311;p18"/>
            <p:cNvGrpSpPr/>
            <p:nvPr/>
          </p:nvGrpSpPr>
          <p:grpSpPr>
            <a:xfrm>
              <a:off x="4995862" y="3297237"/>
              <a:ext cx="946150" cy="238125"/>
              <a:chOff x="4995862" y="3297237"/>
              <a:chExt cx="946150" cy="238125"/>
            </a:xfrm>
          </p:grpSpPr>
          <p:sp>
            <p:nvSpPr>
              <p:cNvPr id="312" name="Google Shape;312;p18"/>
              <p:cNvSpPr/>
              <p:nvPr/>
            </p:nvSpPr>
            <p:spPr>
              <a:xfrm>
                <a:off x="5689600" y="3297237"/>
                <a:ext cx="252412" cy="238125"/>
              </a:xfrm>
              <a:prstGeom prst="ellipse">
                <a:avLst/>
              </a:prstGeom>
              <a:solidFill>
                <a:srgbClr val="000000"/>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13" name="Google Shape;313;p18"/>
              <p:cNvCxnSpPr/>
              <p:nvPr/>
            </p:nvCxnSpPr>
            <p:spPr>
              <a:xfrm rot="10800000">
                <a:off x="4995862" y="3427412"/>
                <a:ext cx="693737" cy="0"/>
              </a:xfrm>
              <a:prstGeom prst="straightConnector1">
                <a:avLst/>
              </a:prstGeom>
              <a:noFill/>
              <a:ln cap="sq" cmpd="sng" w="25550">
                <a:solidFill>
                  <a:srgbClr val="000000"/>
                </a:solidFill>
                <a:prstDash val="solid"/>
                <a:miter lim="800000"/>
                <a:headEnd len="med" w="med" type="none"/>
                <a:tailEnd len="med" w="med" type="none"/>
              </a:ln>
            </p:spPr>
          </p:cxnSp>
        </p:grpSp>
      </p:grpSp>
      <p:sp>
        <p:nvSpPr>
          <p:cNvPr id="314" name="Google Shape;314;p18"/>
          <p:cNvSpPr txBox="1"/>
          <p:nvPr/>
        </p:nvSpPr>
        <p:spPr>
          <a:xfrm>
            <a:off x="1511300" y="14287"/>
            <a:ext cx="104394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a:solidFill>
                  <a:srgbClr val="262626"/>
                </a:solidFill>
                <a:latin typeface="Century Gothic"/>
                <a:ea typeface="Century Gothic"/>
                <a:cs typeface="Century Gothic"/>
                <a:sym typeface="Century Gothic"/>
              </a:rPr>
              <a:t>Diseño Conceptual – MER – Simbología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9"/>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a:solidFill>
                  <a:srgbClr val="333333"/>
                </a:solidFill>
                <a:latin typeface="Arial"/>
                <a:ea typeface="Arial"/>
                <a:cs typeface="Arial"/>
                <a:sym typeface="Arial"/>
              </a:rPr>
              <a:t>Ejercicio Integrador</a:t>
            </a:r>
            <a:endParaRPr/>
          </a:p>
        </p:txBody>
      </p:sp>
      <p:sp>
        <p:nvSpPr>
          <p:cNvPr id="323" name="Google Shape;323;p19"/>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a:solidFill>
                <a:srgbClr val="262626"/>
              </a:solidFill>
              <a:latin typeface="Arial"/>
              <a:ea typeface="Arial"/>
              <a:cs typeface="Arial"/>
              <a:sym typeface="Arial"/>
            </a:endParaRPr>
          </a:p>
          <a:p>
            <a:pPr indent="0" lvl="0" marL="0" marR="0" rtl="0" algn="l">
              <a:lnSpc>
                <a:spcPct val="93000"/>
              </a:lnSpc>
              <a:spcBef>
                <a:spcPts val="0"/>
              </a:spcBef>
              <a:spcAft>
                <a:spcPts val="0"/>
              </a:spcAft>
              <a:buNone/>
            </a:pPr>
            <a:r>
              <a:t/>
            </a:r>
            <a:endParaRPr b="0" i="0" sz="2800" u="none">
              <a:solidFill>
                <a:srgbClr val="262626"/>
              </a:solidFill>
              <a:latin typeface="Arial"/>
              <a:ea typeface="Arial"/>
              <a:cs typeface="Arial"/>
              <a:sym typeface="Arial"/>
            </a:endParaRPr>
          </a:p>
        </p:txBody>
      </p:sp>
      <p:sp>
        <p:nvSpPr>
          <p:cNvPr id="324" name="Google Shape;324;p19"/>
          <p:cNvSpPr txBox="1"/>
          <p:nvPr/>
        </p:nvSpPr>
        <p:spPr>
          <a:xfrm>
            <a:off x="647700" y="1295400"/>
            <a:ext cx="11088687" cy="5040312"/>
          </a:xfrm>
          <a:prstGeom prst="rect">
            <a:avLst/>
          </a:prstGeom>
          <a:noFill/>
          <a:ln>
            <a:noFill/>
          </a:ln>
        </p:spPr>
        <p:txBody>
          <a:bodyPr anchorCtr="0" anchor="t" bIns="45000" lIns="90000" spcFirstLastPara="1" rIns="90000" wrap="square" tIns="45000">
            <a:noAutofit/>
          </a:bodyPr>
          <a:lstStyle/>
          <a:p>
            <a:pPr indent="0" lvl="0" marL="176212" marR="0" rtl="0" algn="just">
              <a:lnSpc>
                <a:spcPct val="100000"/>
              </a:lnSpc>
              <a:spcBef>
                <a:spcPts val="0"/>
              </a:spcBef>
              <a:spcAft>
                <a:spcPts val="0"/>
              </a:spcAft>
              <a:buClr>
                <a:srgbClr val="000000"/>
              </a:buClr>
              <a:buSzPts val="2000"/>
              <a:buFont typeface="Times New Roman"/>
              <a:buNone/>
            </a:pPr>
            <a:r>
              <a:rPr i="0" lang="en-US" sz="2000" u="none">
                <a:solidFill>
                  <a:srgbClr val="000000"/>
                </a:solidFill>
                <a:latin typeface="Questrial"/>
                <a:ea typeface="Questrial"/>
                <a:cs typeface="Questrial"/>
                <a:sym typeface="Questrial"/>
              </a:rPr>
              <a:t>Se desea modelar la información referente a los alumnos de la Facultad de informática. De los alumnos se conoce su DNI, Legajo, nombre y apellido, dirección detallada y teléfono/s. </a:t>
            </a:r>
            <a:endParaRPr>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i="0" lang="en-US" sz="2000" u="none">
                <a:solidFill>
                  <a:srgbClr val="000000"/>
                </a:solidFill>
                <a:latin typeface="Questrial"/>
                <a:ea typeface="Questrial"/>
                <a:cs typeface="Questrial"/>
                <a:sym typeface="Questrial"/>
              </a:rPr>
              <a:t>Además se conoce información sobre las materias que se dictan en la facultad. De las materias se conoce código de materia (único), nombre y descripción.</a:t>
            </a:r>
            <a:endParaRPr>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i="0" lang="en-US" sz="2000" u="none">
                <a:solidFill>
                  <a:srgbClr val="000000"/>
                </a:solidFill>
                <a:latin typeface="Questrial"/>
                <a:ea typeface="Questrial"/>
                <a:cs typeface="Questrial"/>
                <a:sym typeface="Questrial"/>
              </a:rPr>
              <a:t>Es importante representar las cursadas de cada materia. De cada cursada se sabe el año en que se dicta y a que materia corresponde. Una </a:t>
            </a:r>
            <a:r>
              <a:rPr lang="en-US" sz="2000">
                <a:latin typeface="Questrial"/>
                <a:ea typeface="Questrial"/>
                <a:cs typeface="Questrial"/>
                <a:sym typeface="Questrial"/>
              </a:rPr>
              <a:t>materia se cursa una </a:t>
            </a:r>
            <a:r>
              <a:rPr lang="en-US" sz="2000">
                <a:latin typeface="Questrial"/>
                <a:ea typeface="Questrial"/>
                <a:cs typeface="Questrial"/>
                <a:sym typeface="Questrial"/>
              </a:rPr>
              <a:t>única</a:t>
            </a:r>
            <a:r>
              <a:rPr lang="en-US" sz="2000">
                <a:latin typeface="Questrial"/>
                <a:ea typeface="Questrial"/>
                <a:cs typeface="Questrial"/>
                <a:sym typeface="Questrial"/>
              </a:rPr>
              <a:t> vez por año. </a:t>
            </a:r>
            <a:r>
              <a:rPr i="0" lang="en-US" sz="2000" u="none">
                <a:solidFill>
                  <a:srgbClr val="000000"/>
                </a:solidFill>
                <a:latin typeface="Questrial"/>
                <a:ea typeface="Questrial"/>
                <a:cs typeface="Questrial"/>
                <a:sym typeface="Questrial"/>
              </a:rPr>
              <a:t>Un alumno se puede inscribir a una o n materias.</a:t>
            </a:r>
            <a:endParaRPr i="0" sz="2000" u="non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lang="en-US" sz="2000">
                <a:latin typeface="Questrial"/>
                <a:ea typeface="Questrial"/>
                <a:cs typeface="Questrial"/>
                <a:sym typeface="Questrial"/>
              </a:rPr>
              <a:t>Además</a:t>
            </a:r>
            <a:r>
              <a:rPr lang="en-US" sz="2000">
                <a:latin typeface="Questrial"/>
                <a:ea typeface="Questrial"/>
                <a:cs typeface="Questrial"/>
                <a:sym typeface="Questrial"/>
              </a:rPr>
              <a:t> es necesario modelar a los empleados de la facultad. De los empleados se conoce DNI, nombre, apellido y legajo. De los empleados docentes además se conoce el título (puede no tener </a:t>
            </a:r>
            <a:r>
              <a:rPr lang="en-US" sz="2000">
                <a:latin typeface="Questrial"/>
                <a:ea typeface="Questrial"/>
                <a:cs typeface="Questrial"/>
                <a:sym typeface="Questrial"/>
              </a:rPr>
              <a:t>título</a:t>
            </a:r>
            <a:r>
              <a:rPr lang="en-US" sz="2000">
                <a:latin typeface="Questrial"/>
                <a:ea typeface="Questrial"/>
                <a:cs typeface="Questrial"/>
                <a:sym typeface="Questrial"/>
              </a:rPr>
              <a:t> o tener </a:t>
            </a:r>
            <a:r>
              <a:rPr lang="en-US" sz="2000">
                <a:latin typeface="Questrial"/>
                <a:ea typeface="Questrial"/>
                <a:cs typeface="Questrial"/>
                <a:sym typeface="Questrial"/>
              </a:rPr>
              <a:t>más</a:t>
            </a:r>
            <a:r>
              <a:rPr lang="en-US" sz="2000">
                <a:latin typeface="Questrial"/>
                <a:ea typeface="Questrial"/>
                <a:cs typeface="Questrial"/>
                <a:sym typeface="Questrial"/>
              </a:rPr>
              <a:t> de uno) y las materias que dicta. El docente puede rotar de materia, por lo que es necesario representar el historial de materias por las que pasó. Por otro lado, de los empleados no docentes es necesario representar cuit y </a:t>
            </a:r>
            <a:r>
              <a:rPr lang="en-US" sz="2000">
                <a:latin typeface="Questrial"/>
                <a:ea typeface="Questrial"/>
                <a:cs typeface="Questrial"/>
                <a:sym typeface="Questrial"/>
              </a:rPr>
              <a:t>antigüedad</a:t>
            </a:r>
            <a:r>
              <a:rPr lang="en-US" sz="2000">
                <a:latin typeface="Questrial"/>
                <a:ea typeface="Questrial"/>
                <a:cs typeface="Questrial"/>
                <a:sym typeface="Questrial"/>
              </a:rPr>
              <a:t>.</a:t>
            </a:r>
            <a:endParaRPr sz="2000">
              <a:latin typeface="Questrial"/>
              <a:ea typeface="Questrial"/>
              <a:cs typeface="Questrial"/>
              <a:sym typeface="Questrial"/>
            </a:endParaRPr>
          </a:p>
          <a:p>
            <a:pPr indent="0" lvl="0" marL="176212" marR="0" rtl="0" algn="just">
              <a:lnSpc>
                <a:spcPct val="100000"/>
              </a:lnSpc>
              <a:spcBef>
                <a:spcPts val="400"/>
              </a:spcBef>
              <a:spcAft>
                <a:spcPts val="0"/>
              </a:spcAft>
              <a:buClr>
                <a:schemeClr val="lt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0" marL="0" marR="0" rtl="0" algn="l">
              <a:lnSpc>
                <a:spcPct val="93000"/>
              </a:lnSpc>
              <a:spcBef>
                <a:spcPts val="0"/>
              </a:spcBef>
              <a:spcAft>
                <a:spcPts val="0"/>
              </a:spcAft>
              <a:buNone/>
            </a:pPr>
            <a:r>
              <a:t/>
            </a:r>
            <a:endParaRPr b="0" i="0" sz="2000" u="none">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0"/>
          <p:cNvSpPr txBox="1"/>
          <p:nvPr/>
        </p:nvSpPr>
        <p:spPr>
          <a:xfrm>
            <a:off x="1584325" y="-57150"/>
            <a:ext cx="106553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a:solidFill>
                  <a:srgbClr val="262626"/>
                </a:solidFill>
                <a:latin typeface="Century Gothic"/>
                <a:ea typeface="Century Gothic"/>
                <a:cs typeface="Century Gothic"/>
                <a:sym typeface="Century Gothic"/>
              </a:rPr>
              <a:t>Ejercicio integrador</a:t>
            </a:r>
            <a:endParaRPr/>
          </a:p>
        </p:txBody>
      </p:sp>
      <p:pic>
        <p:nvPicPr>
          <p:cNvPr id="333" name="Google Shape;333;p20"/>
          <p:cNvPicPr preferRelativeResize="0"/>
          <p:nvPr/>
        </p:nvPicPr>
        <p:blipFill>
          <a:blip r:embed="rId3">
            <a:alphaModFix/>
          </a:blip>
          <a:stretch>
            <a:fillRect/>
          </a:stretch>
        </p:blipFill>
        <p:spPr>
          <a:xfrm>
            <a:off x="317625" y="1223950"/>
            <a:ext cx="11793351" cy="522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1"/>
          <p:cNvSpPr txBox="1"/>
          <p:nvPr/>
        </p:nvSpPr>
        <p:spPr>
          <a:xfrm>
            <a:off x="1664050" y="838023"/>
            <a:ext cx="9473700" cy="17361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lang="en-US" sz="4400">
                <a:solidFill>
                  <a:srgbClr val="333333"/>
                </a:solidFill>
              </a:rPr>
              <a:t>Tarea para el hogar: Pensar diferentes formas de modelar el historial</a:t>
            </a:r>
            <a:endParaRPr/>
          </a:p>
        </p:txBody>
      </p:sp>
      <p:pic>
        <p:nvPicPr>
          <p:cNvPr id="340" name="Google Shape;340;p21"/>
          <p:cNvPicPr preferRelativeResize="0"/>
          <p:nvPr/>
        </p:nvPicPr>
        <p:blipFill>
          <a:blip r:embed="rId3">
            <a:alphaModFix/>
          </a:blip>
          <a:stretch>
            <a:fillRect/>
          </a:stretch>
        </p:blipFill>
        <p:spPr>
          <a:xfrm>
            <a:off x="2598025" y="2796478"/>
            <a:ext cx="6427546" cy="31923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