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7019925" cx="1217135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306387" y="812800"/>
            <a:ext cx="69342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>
            <p:ph idx="3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1db896337_1_3:notes"/>
          <p:cNvSpPr txBox="1"/>
          <p:nvPr>
            <p:ph idx="12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34" name="Google Shape;334;g41db896337_1_3:notes"/>
          <p:cNvSpPr/>
          <p:nvPr>
            <p:ph idx="2" type="sldImg"/>
          </p:nvPr>
        </p:nvSpPr>
        <p:spPr>
          <a:xfrm>
            <a:off x="306387" y="812800"/>
            <a:ext cx="69342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1db896337_1_3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41db896337_1_3:notes"/>
          <p:cNvSpPr txBox="1"/>
          <p:nvPr>
            <p:ph idx="3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" name="Google Shape;48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" name="Google Shape;57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457200" y="685800"/>
            <a:ext cx="594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2584450" y="2574925"/>
            <a:ext cx="8864600" cy="2281237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8012" y="1643062"/>
            <a:ext cx="1091882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587625" y="638175"/>
            <a:ext cx="8863012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2584450" y="2184400"/>
            <a:ext cx="8866187" cy="38338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2586037" y="4891087"/>
            <a:ext cx="1186497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Century Gothic"/>
              <a:buNone/>
            </a:pPr>
            <a:r>
              <a:rPr b="0" i="0" lang="en-US" sz="34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201</a:t>
            </a:r>
            <a:r>
              <a:rPr lang="en-US" sz="3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/>
        </p:nvSpPr>
        <p:spPr>
          <a:xfrm>
            <a:off x="15208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Físico</a:t>
            </a:r>
            <a:endParaRPr/>
          </a:p>
        </p:txBody>
      </p:sp>
      <p:sp>
        <p:nvSpPr>
          <p:cNvPr id="331" name="Google Shape;331;p14"/>
          <p:cNvSpPr txBox="1"/>
          <p:nvPr/>
        </p:nvSpPr>
        <p:spPr>
          <a:xfrm>
            <a:off x="647700" y="2592387"/>
            <a:ext cx="1173638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-373062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estrial"/>
              <a:buNone/>
            </a:pPr>
            <a:r>
              <a:rPr b="0" i="0" lang="en-US" sz="3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¿Pasamos el modelo lógico propuesto al físico?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lang="en-US" sz="53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</a:t>
            </a:r>
            <a:endParaRPr/>
          </a:p>
        </p:txBody>
      </p:sp>
      <p:pic>
        <p:nvPicPr>
          <p:cNvPr id="339" name="Google Shape;3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975" y="2153687"/>
            <a:ext cx="91344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Físico Final</a:t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941387" y="1736725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1369850" y="1536698"/>
            <a:ext cx="108015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/>
              <a:t>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/>
              <a:t>ODOCENTE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u="sng"/>
              <a:t>CUIT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DNI,</a:t>
            </a:r>
            <a:r>
              <a:rPr lang="en-US" sz="2400"/>
              <a:t>antiguedad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POSEE_TITULO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DNI, </a:t>
            </a:r>
            <a:r>
              <a:rPr lang="en-US" sz="2400" u="sng"/>
              <a:t>Titulo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TITULO = (</a:t>
            </a:r>
            <a:r>
              <a:rPr lang="en-US" sz="2400" u="sng">
                <a:solidFill>
                  <a:schemeClr val="dk1"/>
                </a:solidFill>
              </a:rPr>
              <a:t>TITULO</a:t>
            </a:r>
            <a:r>
              <a:rPr lang="en-US" sz="2400">
                <a:solidFill>
                  <a:schemeClr val="dk1"/>
                </a:solidFill>
              </a:rPr>
              <a:t>)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R3 =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CÓDIGO, </a:t>
            </a:r>
            <a:r>
              <a:rPr lang="en-US" sz="2400" u="sng"/>
              <a:t>DNI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/>
              <a:t>fechaDesde</a:t>
            </a:r>
            <a:r>
              <a:rPr lang="en-US" sz="2400"/>
              <a:t>, fechaHasta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R1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DNI, </a:t>
            </a:r>
            <a:r>
              <a:rPr lang="en-US" sz="2400" u="sng">
                <a:solidFill>
                  <a:schemeClr val="dk1"/>
                </a:solidFill>
              </a:rPr>
              <a:t>AÑO, CÓDIGO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/>
              <a:t>ATERIA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nombre, descripción)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/>
              <a:t>URSADA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AÑO, CÓDIGO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/>
              <a:t>MPLEADO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</a:t>
            </a:r>
            <a:r>
              <a:rPr lang="en-US" sz="2400"/>
              <a:t>re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/>
              <a:t>apellido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/>
              <a:t>legajo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/>
              <a:t>ELEFONO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2400" u="sng"/>
              <a:t>TELEFONO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ALUMNO = (</a:t>
            </a:r>
            <a:r>
              <a:rPr lang="en-US" sz="2400" u="sng"/>
              <a:t>DNI,</a:t>
            </a:r>
            <a:r>
              <a:rPr lang="en-US" sz="2400"/>
              <a:t> nombre,legajo,apellido, dpto,calle,piso,nro)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POSEE_TELEFONO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DNI, TEL</a:t>
            </a:r>
            <a:r>
              <a:rPr lang="en-US" sz="2400" u="sng"/>
              <a:t>E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Introducción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1128712" y="1778000"/>
            <a:ext cx="10850562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modelo relacional representa a una BD como una colección de archivos denominados tablas. Cada tabla se denomina relación y está integrada por filas y columnas. Cada fila se denomina tupla y cada columna representa un atributo.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144462" y="1741487"/>
            <a:ext cx="12025311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249236" lvl="0" marL="2492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3400"/>
              <a:buFont typeface="Noto Sans Symbols"/>
              <a:buChar char="❑"/>
            </a:pPr>
            <a:r>
              <a:rPr b="0" i="0" lang="en-US" sz="3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Cada entidad se transforma en una tabla.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336550" y="5686425"/>
            <a:ext cx="121697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1" lang="en-US" sz="3500">
                <a:latin typeface="Questrial"/>
                <a:ea typeface="Questrial"/>
                <a:cs typeface="Questrial"/>
                <a:sym typeface="Questrial"/>
              </a:rPr>
              <a:t>Alumno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nomb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res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,calle, </a:t>
            </a:r>
            <a:r>
              <a:rPr b="0" i="1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Otros atributos...)</a:t>
            </a:r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4940300" y="3232150"/>
            <a:ext cx="2478087" cy="930275"/>
            <a:chOff x="4940300" y="3232150"/>
            <a:chExt cx="2478087" cy="930275"/>
          </a:xfrm>
        </p:grpSpPr>
        <p:sp>
          <p:nvSpPr>
            <p:cNvPr id="65" name="Google Shape;65;p7"/>
            <p:cNvSpPr/>
            <p:nvPr/>
          </p:nvSpPr>
          <p:spPr>
            <a:xfrm>
              <a:off x="4940300" y="3232150"/>
              <a:ext cx="2478087" cy="9302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 txBox="1"/>
            <p:nvPr/>
          </p:nvSpPr>
          <p:spPr>
            <a:xfrm>
              <a:off x="5464175" y="3489325"/>
              <a:ext cx="18542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/>
                <a:t>Alumno</a:t>
              </a:r>
              <a:endParaRPr/>
            </a:p>
          </p:txBody>
        </p:sp>
      </p:grp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7" y="3005137"/>
            <a:ext cx="215900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/>
          <p:nvPr/>
        </p:nvSpPr>
        <p:spPr>
          <a:xfrm>
            <a:off x="5151437" y="2833687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3889375" y="2814637"/>
            <a:ext cx="1039812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Nombres</a:t>
            </a:r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>
            <a:off x="5003800" y="2862262"/>
            <a:ext cx="176212" cy="346075"/>
            <a:chOff x="5003800" y="2862262"/>
            <a:chExt cx="176212" cy="346075"/>
          </a:xfrm>
        </p:grpSpPr>
        <p:cxnSp>
          <p:nvCxnSpPr>
            <p:cNvPr id="71" name="Google Shape;71;p7"/>
            <p:cNvCxnSpPr/>
            <p:nvPr/>
          </p:nvCxnSpPr>
          <p:spPr>
            <a:xfrm rot="10800000">
              <a:off x="5095875" y="3000375"/>
              <a:ext cx="0" cy="207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" name="Google Shape;72;p7"/>
            <p:cNvSpPr/>
            <p:nvPr/>
          </p:nvSpPr>
          <p:spPr>
            <a:xfrm>
              <a:off x="5003800" y="2862262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7"/>
          <p:cNvSpPr txBox="1"/>
          <p:nvPr/>
        </p:nvSpPr>
        <p:spPr>
          <a:xfrm>
            <a:off x="7526337" y="3232150"/>
            <a:ext cx="1336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… otros atributos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112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950" y="2951162"/>
            <a:ext cx="258762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922587"/>
            <a:ext cx="269875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/>
          <p:nvPr/>
        </p:nvSpPr>
        <p:spPr>
          <a:xfrm>
            <a:off x="5799137" y="2724150"/>
            <a:ext cx="6699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Calle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6278562" y="2717800"/>
            <a:ext cx="5778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Nro.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6569075" y="2717800"/>
            <a:ext cx="115093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Piso (0, 1)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7329487" y="2865437"/>
            <a:ext cx="14382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Dpto. (0, 1)</a:t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5702300" y="4394200"/>
            <a:ext cx="862012" cy="1106487"/>
          </a:xfrm>
          <a:prstGeom prst="downArrow">
            <a:avLst>
              <a:gd fmla="val 14580" name="adj1"/>
              <a:gd fmla="val 5400" name="adj2"/>
            </a:avLst>
          </a:prstGeom>
          <a:solidFill>
            <a:srgbClr val="94B6D2"/>
          </a:solidFill>
          <a:ln cap="sq" cmpd="sng" w="19075">
            <a:solidFill>
              <a:srgbClr val="6D86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entidades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822450" y="3803650"/>
            <a:ext cx="3208337" cy="866775"/>
            <a:chOff x="1822450" y="3803650"/>
            <a:chExt cx="3208337" cy="866775"/>
          </a:xfrm>
        </p:grpSpPr>
        <p:sp>
          <p:nvSpPr>
            <p:cNvPr id="92" name="Google Shape;92;p8"/>
            <p:cNvSpPr/>
            <p:nvPr/>
          </p:nvSpPr>
          <p:spPr>
            <a:xfrm>
              <a:off x="2876550" y="3803650"/>
              <a:ext cx="1128712" cy="866775"/>
            </a:xfrm>
            <a:prstGeom prst="diamond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8"/>
            <p:cNvGrpSpPr/>
            <p:nvPr/>
          </p:nvGrpSpPr>
          <p:grpSpPr>
            <a:xfrm>
              <a:off x="1822450" y="3949700"/>
              <a:ext cx="3208337" cy="349250"/>
              <a:chOff x="1822450" y="3949700"/>
              <a:chExt cx="3208337" cy="349250"/>
            </a:xfrm>
          </p:grpSpPr>
          <p:sp>
            <p:nvSpPr>
              <p:cNvPr id="94" name="Google Shape;94;p8"/>
              <p:cNvSpPr txBox="1"/>
              <p:nvPr/>
            </p:nvSpPr>
            <p:spPr>
              <a:xfrm>
                <a:off x="3011487" y="3956050"/>
                <a:ext cx="112871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rPr b="0" i="0" lang="en-US" sz="32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R1</a:t>
                </a:r>
                <a:endParaRPr/>
              </a:p>
            </p:txBody>
          </p:sp>
          <p:cxnSp>
            <p:nvCxnSpPr>
              <p:cNvPr id="95" name="Google Shape;95;p8"/>
              <p:cNvCxnSpPr/>
              <p:nvPr/>
            </p:nvCxnSpPr>
            <p:spPr>
              <a:xfrm>
                <a:off x="4029075" y="4237037"/>
                <a:ext cx="925512" cy="1587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 flipH="1" rot="10800000">
                <a:off x="1941512" y="4225925"/>
                <a:ext cx="925512" cy="31750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" name="Google Shape;97;p8"/>
              <p:cNvSpPr txBox="1"/>
              <p:nvPr/>
            </p:nvSpPr>
            <p:spPr>
              <a:xfrm>
                <a:off x="1822450" y="3949700"/>
                <a:ext cx="51276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  <a:endParaRPr/>
              </a:p>
            </p:txBody>
          </p:sp>
          <p:sp>
            <p:nvSpPr>
              <p:cNvPr id="98" name="Google Shape;98;p8"/>
              <p:cNvSpPr txBox="1"/>
              <p:nvPr/>
            </p:nvSpPr>
            <p:spPr>
              <a:xfrm>
                <a:off x="4578350" y="3959225"/>
                <a:ext cx="452437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 </a:t>
                </a:r>
                <a:endParaRPr/>
              </a:p>
            </p:txBody>
          </p:sp>
        </p:grpSp>
      </p:grpSp>
      <p:sp>
        <p:nvSpPr>
          <p:cNvPr id="99" name="Google Shape;99;p8"/>
          <p:cNvSpPr txBox="1"/>
          <p:nvPr/>
        </p:nvSpPr>
        <p:spPr>
          <a:xfrm>
            <a:off x="5678487" y="3394075"/>
            <a:ext cx="6491287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Que R1 sea una tabla o no depende de la cardinalidad de la relación.</a:t>
            </a:r>
            <a:endParaRPr/>
          </a:p>
        </p:txBody>
      </p:sp>
      <p:sp>
        <p:nvSpPr>
          <p:cNvPr id="100" name="Google Shape;100;p8"/>
          <p:cNvSpPr txBox="1"/>
          <p:nvPr/>
        </p:nvSpPr>
        <p:spPr>
          <a:xfrm>
            <a:off x="560387" y="1963737"/>
            <a:ext cx="12025311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249236" lvl="0" marL="2492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3400"/>
              <a:buFont typeface="Noto Sans Symbols"/>
              <a:buChar char="❑"/>
            </a:pPr>
            <a:r>
              <a:rPr b="0" i="0" lang="en-US" sz="3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Una relación puede o no ser una tabla.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/>
        </p:nvSpPr>
        <p:spPr>
          <a:xfrm>
            <a:off x="1131887" y="2568575"/>
            <a:ext cx="12169775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 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390225" y="5681650"/>
            <a:ext cx="12169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,idA(fk),atB) 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 ó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             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idB(fk),atA)</a:t>
            </a: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12" name="Google Shape;112;p9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15" name="Google Shape;115;p9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18" name="Google Shape;118;p9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20" name="Google Shape;120;p9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9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9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1370012" y="4727575"/>
            <a:ext cx="1905000" cy="727075"/>
            <a:chOff x="1370012" y="4727575"/>
            <a:chExt cx="1905000" cy="727075"/>
          </a:xfrm>
        </p:grpSpPr>
        <p:sp>
          <p:nvSpPr>
            <p:cNvPr id="125" name="Google Shape;125;p9"/>
            <p:cNvSpPr/>
            <p:nvPr/>
          </p:nvSpPr>
          <p:spPr>
            <a:xfrm>
              <a:off x="1370012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 txBox="1"/>
            <p:nvPr/>
          </p:nvSpPr>
          <p:spPr>
            <a:xfrm>
              <a:off x="1803400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5010150" y="4727575"/>
            <a:ext cx="1906587" cy="727075"/>
            <a:chOff x="5010150" y="4727575"/>
            <a:chExt cx="1906587" cy="727075"/>
          </a:xfrm>
        </p:grpSpPr>
        <p:sp>
          <p:nvSpPr>
            <p:cNvPr id="128" name="Google Shape;128;p9"/>
            <p:cNvSpPr/>
            <p:nvPr/>
          </p:nvSpPr>
          <p:spPr>
            <a:xfrm>
              <a:off x="5010150" y="47275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5259387" y="49339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8655050" y="4727575"/>
            <a:ext cx="1905000" cy="727075"/>
            <a:chOff x="8655050" y="4727575"/>
            <a:chExt cx="1905000" cy="727075"/>
          </a:xfrm>
        </p:grpSpPr>
        <p:sp>
          <p:nvSpPr>
            <p:cNvPr id="131" name="Google Shape;131;p9"/>
            <p:cNvSpPr/>
            <p:nvPr/>
          </p:nvSpPr>
          <p:spPr>
            <a:xfrm>
              <a:off x="8655050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 txBox="1"/>
            <p:nvPr/>
          </p:nvSpPr>
          <p:spPr>
            <a:xfrm>
              <a:off x="9088437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33" name="Google Shape;133;p9"/>
          <p:cNvCxnSpPr/>
          <p:nvPr/>
        </p:nvCxnSpPr>
        <p:spPr>
          <a:xfrm flipH="1">
            <a:off x="3289300" y="5083175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9"/>
          <p:cNvCxnSpPr/>
          <p:nvPr/>
        </p:nvCxnSpPr>
        <p:spPr>
          <a:xfrm>
            <a:off x="6929437" y="50958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Google Shape;135;p9"/>
          <p:cNvSpPr txBox="1"/>
          <p:nvPr/>
        </p:nvSpPr>
        <p:spPr>
          <a:xfrm>
            <a:off x="3259137" y="512445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505700" y="50958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38" name="Google Shape;138;p9"/>
          <p:cNvGrpSpPr/>
          <p:nvPr/>
        </p:nvGrpSpPr>
        <p:grpSpPr>
          <a:xfrm>
            <a:off x="9259887" y="4338637"/>
            <a:ext cx="176212" cy="350837"/>
            <a:chOff x="9259887" y="4338637"/>
            <a:chExt cx="176212" cy="350837"/>
          </a:xfrm>
        </p:grpSpPr>
        <p:cxnSp>
          <p:nvCxnSpPr>
            <p:cNvPr id="139" name="Google Shape;139;p9"/>
            <p:cNvCxnSpPr/>
            <p:nvPr/>
          </p:nvCxnSpPr>
          <p:spPr>
            <a:xfrm rot="10800000">
              <a:off x="9351962" y="4478337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0" name="Google Shape;140;p9"/>
            <p:cNvSpPr/>
            <p:nvPr/>
          </p:nvSpPr>
          <p:spPr>
            <a:xfrm>
              <a:off x="9259887" y="4338637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9"/>
          <p:cNvGrpSpPr/>
          <p:nvPr/>
        </p:nvGrpSpPr>
        <p:grpSpPr>
          <a:xfrm>
            <a:off x="3298825" y="4634747"/>
            <a:ext cx="586638" cy="433305"/>
            <a:chOff x="3298825" y="4634747"/>
            <a:chExt cx="586638" cy="433305"/>
          </a:xfrm>
        </p:grpSpPr>
        <p:cxnSp>
          <p:nvCxnSpPr>
            <p:cNvPr id="142" name="Google Shape;142;p9"/>
            <p:cNvCxnSpPr/>
            <p:nvPr/>
          </p:nvCxnSpPr>
          <p:spPr>
            <a:xfrm flipH="1" rot="10800000">
              <a:off x="3298825" y="4899025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" name="Google Shape;143;p9"/>
            <p:cNvSpPr/>
            <p:nvPr/>
          </p:nvSpPr>
          <p:spPr>
            <a:xfrm rot="4140000">
              <a:off x="3529012" y="4751387"/>
              <a:ext cx="387350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9"/>
          <p:cNvSpPr txBox="1"/>
          <p:nvPr/>
        </p:nvSpPr>
        <p:spPr>
          <a:xfrm>
            <a:off x="3743325" y="46593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9442450" y="4225925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147" name="Google Shape;147;p9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" name="Google Shape;148;p9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9"/>
          <p:cNvSpPr txBox="1"/>
          <p:nvPr/>
        </p:nvSpPr>
        <p:spPr>
          <a:xfrm>
            <a:off x="3390900" y="143668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5" y="4410075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10302875" y="429736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5616575" y="3095625"/>
            <a:ext cx="66246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jerarquía con y sin identificadores en los hijos (claves candidatas)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441166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2744787" y="4295775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60" name="Google Shape;160;p9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1" name="Google Shape;161;p9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9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2014537" y="2808287"/>
            <a:ext cx="6481762" cy="2243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o R=(idA,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     </a:t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72" name="Google Shape;172;p10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75" name="Google Shape;175;p10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78" name="Google Shape;178;p10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80" name="Google Shape;180;p10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10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10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186" name="Google Shape;186;p10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7" name="Google Shape;187;p10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0"/>
          <p:cNvSpPr txBox="1"/>
          <p:nvPr/>
        </p:nvSpPr>
        <p:spPr>
          <a:xfrm>
            <a:off x="3463925" y="1509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94" name="Google Shape;194;p10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" name="Google Shape;195;p10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0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512887" y="2735262"/>
            <a:ext cx="121697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,idB(fk),atA)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206" name="Google Shape;206;p11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209" name="Google Shape;209;p11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212" name="Google Shape;212;p11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14" name="Google Shape;214;p11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" name="Google Shape;216;p11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220" name="Google Shape;220;p11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1" name="Google Shape;221;p11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1"/>
          <p:cNvSpPr txBox="1"/>
          <p:nvPr/>
        </p:nvSpPr>
        <p:spPr>
          <a:xfrm>
            <a:off x="3463925" y="14716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27" name="Google Shape;227;p11"/>
          <p:cNvGrpSpPr/>
          <p:nvPr/>
        </p:nvGrpSpPr>
        <p:grpSpPr>
          <a:xfrm>
            <a:off x="9102725" y="1368425"/>
            <a:ext cx="176212" cy="350837"/>
            <a:chOff x="9102725" y="1368425"/>
            <a:chExt cx="176212" cy="350837"/>
          </a:xfrm>
        </p:grpSpPr>
        <p:cxnSp>
          <p:nvCxnSpPr>
            <p:cNvPr id="228" name="Google Shape;228;p11"/>
            <p:cNvCxnSpPr/>
            <p:nvPr/>
          </p:nvCxnSpPr>
          <p:spPr>
            <a:xfrm rot="10800000">
              <a:off x="9194800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9" name="Google Shape;229;p11"/>
            <p:cNvSpPr/>
            <p:nvPr/>
          </p:nvSpPr>
          <p:spPr>
            <a:xfrm>
              <a:off x="9102725" y="1368425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1"/>
          <p:cNvSpPr txBox="1"/>
          <p:nvPr/>
        </p:nvSpPr>
        <p:spPr>
          <a:xfrm>
            <a:off x="9288462" y="136525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7188200" y="2457450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6551612" y="3311525"/>
            <a:ext cx="38163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identificadores nulos</a:t>
            </a:r>
            <a:endParaRPr/>
          </a:p>
        </p:txBody>
      </p:sp>
      <p:grpSp>
        <p:nvGrpSpPr>
          <p:cNvPr id="233" name="Google Shape;233;p11"/>
          <p:cNvGrpSpPr/>
          <p:nvPr/>
        </p:nvGrpSpPr>
        <p:grpSpPr>
          <a:xfrm>
            <a:off x="1223962" y="4459287"/>
            <a:ext cx="1905000" cy="727075"/>
            <a:chOff x="1223962" y="4459287"/>
            <a:chExt cx="1905000" cy="727075"/>
          </a:xfrm>
        </p:grpSpPr>
        <p:sp>
          <p:nvSpPr>
            <p:cNvPr id="234" name="Google Shape;234;p11"/>
            <p:cNvSpPr/>
            <p:nvPr/>
          </p:nvSpPr>
          <p:spPr>
            <a:xfrm>
              <a:off x="1223962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 txBox="1"/>
            <p:nvPr/>
          </p:nvSpPr>
          <p:spPr>
            <a:xfrm>
              <a:off x="1657350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4864100" y="4459287"/>
            <a:ext cx="2097087" cy="727075"/>
            <a:chOff x="4864100" y="4459287"/>
            <a:chExt cx="2097087" cy="727075"/>
          </a:xfrm>
        </p:grpSpPr>
        <p:sp>
          <p:nvSpPr>
            <p:cNvPr id="237" name="Google Shape;237;p11"/>
            <p:cNvSpPr/>
            <p:nvPr/>
          </p:nvSpPr>
          <p:spPr>
            <a:xfrm>
              <a:off x="4864100" y="4459287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5041900" y="4605337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39" name="Google Shape;239;p11"/>
          <p:cNvGrpSpPr/>
          <p:nvPr/>
        </p:nvGrpSpPr>
        <p:grpSpPr>
          <a:xfrm>
            <a:off x="8509000" y="4459287"/>
            <a:ext cx="1905000" cy="727075"/>
            <a:chOff x="8509000" y="4459287"/>
            <a:chExt cx="1905000" cy="727075"/>
          </a:xfrm>
        </p:grpSpPr>
        <p:sp>
          <p:nvSpPr>
            <p:cNvPr id="240" name="Google Shape;240;p11"/>
            <p:cNvSpPr/>
            <p:nvPr/>
          </p:nvSpPr>
          <p:spPr>
            <a:xfrm>
              <a:off x="8509000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 txBox="1"/>
            <p:nvPr/>
          </p:nvSpPr>
          <p:spPr>
            <a:xfrm>
              <a:off x="8942387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42" name="Google Shape;242;p11"/>
          <p:cNvCxnSpPr/>
          <p:nvPr/>
        </p:nvCxnSpPr>
        <p:spPr>
          <a:xfrm flipH="1">
            <a:off x="3128962" y="4829175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11"/>
          <p:cNvCxnSpPr/>
          <p:nvPr/>
        </p:nvCxnSpPr>
        <p:spPr>
          <a:xfrm>
            <a:off x="6781800" y="48291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11"/>
          <p:cNvSpPr txBox="1"/>
          <p:nvPr/>
        </p:nvSpPr>
        <p:spPr>
          <a:xfrm>
            <a:off x="7359650" y="48291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>
            <a:off x="3141662" y="4152200"/>
            <a:ext cx="585335" cy="434787"/>
            <a:chOff x="3141662" y="4152200"/>
            <a:chExt cx="585335" cy="434787"/>
          </a:xfrm>
        </p:grpSpPr>
        <p:cxnSp>
          <p:nvCxnSpPr>
            <p:cNvPr id="246" name="Google Shape;246;p11"/>
            <p:cNvCxnSpPr/>
            <p:nvPr/>
          </p:nvCxnSpPr>
          <p:spPr>
            <a:xfrm flipH="1" rot="10800000">
              <a:off x="3141662" y="4424362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7" name="Google Shape;247;p11"/>
            <p:cNvSpPr/>
            <p:nvPr/>
          </p:nvSpPr>
          <p:spPr>
            <a:xfrm rot="4140000">
              <a:off x="3369468" y="4269581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1"/>
          <p:cNvSpPr txBox="1"/>
          <p:nvPr/>
        </p:nvSpPr>
        <p:spPr>
          <a:xfrm>
            <a:off x="3668712" y="4176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/>
        </p:nvSpPr>
        <p:spPr>
          <a:xfrm>
            <a:off x="8667750" y="403383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2763837" y="403225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53" name="Google Shape;253;p11"/>
          <p:cNvGrpSpPr/>
          <p:nvPr/>
        </p:nvGrpSpPr>
        <p:grpSpPr>
          <a:xfrm>
            <a:off x="9274175" y="4106862"/>
            <a:ext cx="176212" cy="350838"/>
            <a:chOff x="9274175" y="4106862"/>
            <a:chExt cx="176212" cy="350838"/>
          </a:xfrm>
        </p:grpSpPr>
        <p:cxnSp>
          <p:nvCxnSpPr>
            <p:cNvPr id="254" name="Google Shape;254;p11"/>
            <p:cNvCxnSpPr/>
            <p:nvPr/>
          </p:nvCxnSpPr>
          <p:spPr>
            <a:xfrm rot="10800000">
              <a:off x="9366250" y="4244975"/>
              <a:ext cx="0" cy="212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5" name="Google Shape;255;p11"/>
            <p:cNvSpPr/>
            <p:nvPr/>
          </p:nvSpPr>
          <p:spPr>
            <a:xfrm>
              <a:off x="9274175" y="410686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1"/>
          <p:cNvSpPr txBox="1"/>
          <p:nvPr/>
        </p:nvSpPr>
        <p:spPr>
          <a:xfrm>
            <a:off x="9459912" y="410368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7359650" y="5195887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3189287" y="4897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1368425" y="5416550"/>
            <a:ext cx="33115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68" name="Google Shape;268;p12"/>
          <p:cNvGrpSpPr/>
          <p:nvPr/>
        </p:nvGrpSpPr>
        <p:grpSpPr>
          <a:xfrm>
            <a:off x="1223962" y="2036762"/>
            <a:ext cx="1905000" cy="727075"/>
            <a:chOff x="1223962" y="2036762"/>
            <a:chExt cx="1905000" cy="727075"/>
          </a:xfrm>
        </p:grpSpPr>
        <p:sp>
          <p:nvSpPr>
            <p:cNvPr id="269" name="Google Shape;269;p12"/>
            <p:cNvSpPr/>
            <p:nvPr/>
          </p:nvSpPr>
          <p:spPr>
            <a:xfrm>
              <a:off x="1223962" y="2036762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657350" y="2271712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71" name="Google Shape;271;p12"/>
          <p:cNvGrpSpPr/>
          <p:nvPr/>
        </p:nvGrpSpPr>
        <p:grpSpPr>
          <a:xfrm>
            <a:off x="4865687" y="2124075"/>
            <a:ext cx="1906587" cy="727075"/>
            <a:chOff x="4865687" y="2124075"/>
            <a:chExt cx="1906587" cy="727075"/>
          </a:xfrm>
        </p:grpSpPr>
        <p:sp>
          <p:nvSpPr>
            <p:cNvPr id="272" name="Google Shape;272;p12"/>
            <p:cNvSpPr/>
            <p:nvPr/>
          </p:nvSpPr>
          <p:spPr>
            <a:xfrm>
              <a:off x="4865687" y="21240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5114925" y="23304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274" name="Google Shape;274;p12"/>
          <p:cNvGrpSpPr/>
          <p:nvPr/>
        </p:nvGrpSpPr>
        <p:grpSpPr>
          <a:xfrm>
            <a:off x="8535987" y="2122487"/>
            <a:ext cx="1905000" cy="727075"/>
            <a:chOff x="8535987" y="2122487"/>
            <a:chExt cx="1905000" cy="727075"/>
          </a:xfrm>
        </p:grpSpPr>
        <p:sp>
          <p:nvSpPr>
            <p:cNvPr id="275" name="Google Shape;275;p12"/>
            <p:cNvSpPr/>
            <p:nvPr/>
          </p:nvSpPr>
          <p:spPr>
            <a:xfrm>
              <a:off x="8535987" y="21224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2"/>
            <p:cNvSpPr txBox="1"/>
            <p:nvPr/>
          </p:nvSpPr>
          <p:spPr>
            <a:xfrm>
              <a:off x="8969375" y="23574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77" name="Google Shape;277;p12"/>
          <p:cNvCxnSpPr/>
          <p:nvPr/>
        </p:nvCxnSpPr>
        <p:spPr>
          <a:xfrm flipH="1">
            <a:off x="3128962" y="2482850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12"/>
          <p:cNvCxnSpPr/>
          <p:nvPr/>
        </p:nvCxnSpPr>
        <p:spPr>
          <a:xfrm>
            <a:off x="6810375" y="249078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" name="Google Shape;279;p12"/>
          <p:cNvSpPr txBox="1"/>
          <p:nvPr/>
        </p:nvSpPr>
        <p:spPr>
          <a:xfrm>
            <a:off x="3090862" y="2484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7386637" y="249078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grpSp>
        <p:nvGrpSpPr>
          <p:cNvPr id="281" name="Google Shape;281;p12"/>
          <p:cNvGrpSpPr/>
          <p:nvPr/>
        </p:nvGrpSpPr>
        <p:grpSpPr>
          <a:xfrm>
            <a:off x="9144000" y="1763712"/>
            <a:ext cx="176212" cy="350837"/>
            <a:chOff x="9144000" y="1763712"/>
            <a:chExt cx="176212" cy="350837"/>
          </a:xfrm>
        </p:grpSpPr>
        <p:cxnSp>
          <p:nvCxnSpPr>
            <p:cNvPr id="282" name="Google Shape;282;p12"/>
            <p:cNvCxnSpPr/>
            <p:nvPr/>
          </p:nvCxnSpPr>
          <p:spPr>
            <a:xfrm rot="10800000">
              <a:off x="9236075" y="1903412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3" name="Google Shape;283;p12"/>
            <p:cNvSpPr/>
            <p:nvPr/>
          </p:nvSpPr>
          <p:spPr>
            <a:xfrm>
              <a:off x="9144000" y="176371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12"/>
          <p:cNvGrpSpPr/>
          <p:nvPr/>
        </p:nvGrpSpPr>
        <p:grpSpPr>
          <a:xfrm>
            <a:off x="3155950" y="1881790"/>
            <a:ext cx="586870" cy="435355"/>
            <a:chOff x="3155950" y="1881790"/>
            <a:chExt cx="586870" cy="435355"/>
          </a:xfrm>
        </p:grpSpPr>
        <p:cxnSp>
          <p:nvCxnSpPr>
            <p:cNvPr id="285" name="Google Shape;285;p12"/>
            <p:cNvCxnSpPr/>
            <p:nvPr/>
          </p:nvCxnSpPr>
          <p:spPr>
            <a:xfrm flipH="1" rot="10800000">
              <a:off x="3155950" y="2154237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6" name="Google Shape;286;p12"/>
            <p:cNvSpPr/>
            <p:nvPr/>
          </p:nvSpPr>
          <p:spPr>
            <a:xfrm rot="4140000">
              <a:off x="3384550" y="1998662"/>
              <a:ext cx="388937" cy="2016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2"/>
          <p:cNvSpPr txBox="1"/>
          <p:nvPr/>
        </p:nvSpPr>
        <p:spPr>
          <a:xfrm>
            <a:off x="3679825" y="194468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9323387" y="162083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900" y="176371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 txBox="1"/>
          <p:nvPr/>
        </p:nvSpPr>
        <p:spPr>
          <a:xfrm>
            <a:off x="10152062" y="1620837"/>
            <a:ext cx="984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3098800" y="284162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7394575" y="285750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287" y="1812925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 txBox="1"/>
          <p:nvPr/>
        </p:nvSpPr>
        <p:spPr>
          <a:xfrm>
            <a:off x="5881687" y="1763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atR</a:t>
            </a:r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087562" y="3600450"/>
            <a:ext cx="518477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idA,idB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,atR)</a:t>
            </a:r>
            <a:endParaRPr/>
          </a:p>
        </p:txBody>
      </p:sp>
      <p:sp>
        <p:nvSpPr>
          <p:cNvPr id="296" name="Google Shape;296;p12"/>
          <p:cNvSpPr txBox="1"/>
          <p:nvPr/>
        </p:nvSpPr>
        <p:spPr>
          <a:xfrm>
            <a:off x="5327650" y="4092575"/>
            <a:ext cx="6292850" cy="87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Dependiendo del dominio atR puede o no formar parte de la clave. Analizar entidad intermedia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3"/>
          <p:cNvGrpSpPr/>
          <p:nvPr/>
        </p:nvGrpSpPr>
        <p:grpSpPr>
          <a:xfrm>
            <a:off x="2727325" y="3000375"/>
            <a:ext cx="1905000" cy="727075"/>
            <a:chOff x="2727325" y="3000375"/>
            <a:chExt cx="1905000" cy="727075"/>
          </a:xfrm>
        </p:grpSpPr>
        <p:sp>
          <p:nvSpPr>
            <p:cNvPr id="306" name="Google Shape;306;p13"/>
            <p:cNvSpPr/>
            <p:nvPr/>
          </p:nvSpPr>
          <p:spPr>
            <a:xfrm>
              <a:off x="2727325" y="30003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3017837" y="3141662"/>
              <a:ext cx="14255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Materia</a:t>
              </a:r>
              <a:endParaRPr/>
            </a:p>
          </p:txBody>
        </p:sp>
      </p:grpSp>
      <p:grpSp>
        <p:nvGrpSpPr>
          <p:cNvPr id="308" name="Google Shape;308;p13"/>
          <p:cNvGrpSpPr/>
          <p:nvPr/>
        </p:nvGrpSpPr>
        <p:grpSpPr>
          <a:xfrm>
            <a:off x="6370637" y="3000375"/>
            <a:ext cx="1906587" cy="727075"/>
            <a:chOff x="6370637" y="3000375"/>
            <a:chExt cx="1906587" cy="727075"/>
          </a:xfrm>
        </p:grpSpPr>
        <p:sp>
          <p:nvSpPr>
            <p:cNvPr id="309" name="Google Shape;309;p13"/>
            <p:cNvSpPr/>
            <p:nvPr/>
          </p:nvSpPr>
          <p:spPr>
            <a:xfrm>
              <a:off x="6370637" y="30003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 txBox="1"/>
            <p:nvPr/>
          </p:nvSpPr>
          <p:spPr>
            <a:xfrm>
              <a:off x="6851650" y="3141662"/>
              <a:ext cx="113665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R12</a:t>
              </a:r>
              <a:endParaRPr/>
            </a:p>
          </p:txBody>
        </p:sp>
      </p:grpSp>
      <p:cxnSp>
        <p:nvCxnSpPr>
          <p:cNvPr id="311" name="Google Shape;311;p13"/>
          <p:cNvCxnSpPr/>
          <p:nvPr/>
        </p:nvCxnSpPr>
        <p:spPr>
          <a:xfrm rot="10800000">
            <a:off x="4633912" y="3579812"/>
            <a:ext cx="2706687" cy="1698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13"/>
          <p:cNvCxnSpPr/>
          <p:nvPr/>
        </p:nvCxnSpPr>
        <p:spPr>
          <a:xfrm flipH="1">
            <a:off x="4633912" y="3000375"/>
            <a:ext cx="2706687" cy="2206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" name="Google Shape;313;p13"/>
          <p:cNvSpPr txBox="1"/>
          <p:nvPr/>
        </p:nvSpPr>
        <p:spPr>
          <a:xfrm>
            <a:off x="4548187" y="3663950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14" name="Google Shape;314;p13"/>
          <p:cNvSpPr txBox="1"/>
          <p:nvPr/>
        </p:nvSpPr>
        <p:spPr>
          <a:xfrm>
            <a:off x="4548187" y="2700337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5414962" y="3738562"/>
            <a:ext cx="2493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Tiene correlativa a</a:t>
            </a:r>
            <a:endParaRPr/>
          </a:p>
        </p:txBody>
      </p:sp>
      <p:sp>
        <p:nvSpPr>
          <p:cNvPr id="316" name="Google Shape;316;p13"/>
          <p:cNvSpPr txBox="1"/>
          <p:nvPr/>
        </p:nvSpPr>
        <p:spPr>
          <a:xfrm>
            <a:off x="5414962" y="2574925"/>
            <a:ext cx="22574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correlativa de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792162" y="4535487"/>
            <a:ext cx="12169775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estrial"/>
              <a:buNone/>
            </a:pPr>
            <a:r>
              <a:rPr b="1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R12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(</a:t>
            </a:r>
            <a:r>
              <a:rPr b="0" i="0" lang="en-US" sz="32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Código_Materia, Código_Materia_Correlativa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>
            <a:off x="2879725" y="2641819"/>
            <a:ext cx="520958" cy="385324"/>
            <a:chOff x="2879725" y="2641819"/>
            <a:chExt cx="520958" cy="385324"/>
          </a:xfrm>
        </p:grpSpPr>
        <p:cxnSp>
          <p:nvCxnSpPr>
            <p:cNvPr id="320" name="Google Shape;320;p13"/>
            <p:cNvCxnSpPr/>
            <p:nvPr/>
          </p:nvCxnSpPr>
          <p:spPr>
            <a:xfrm flipH="1" rot="10800000">
              <a:off x="2879725" y="2882900"/>
              <a:ext cx="258762" cy="1190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1" name="Google Shape;321;p13"/>
            <p:cNvSpPr/>
            <p:nvPr/>
          </p:nvSpPr>
          <p:spPr>
            <a:xfrm rot="4140000">
              <a:off x="3083718" y="2745581"/>
              <a:ext cx="344487" cy="177800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3"/>
          <p:cNvSpPr txBox="1"/>
          <p:nvPr/>
        </p:nvSpPr>
        <p:spPr>
          <a:xfrm>
            <a:off x="3276600" y="2660650"/>
            <a:ext cx="142081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codigo_materia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