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99" r:id="rId2"/>
    <p:sldId id="284" r:id="rId3"/>
    <p:sldId id="297" r:id="rId4"/>
    <p:sldId id="303" r:id="rId5"/>
    <p:sldId id="306" r:id="rId6"/>
    <p:sldId id="304" r:id="rId7"/>
    <p:sldId id="305" r:id="rId8"/>
    <p:sldId id="298" r:id="rId9"/>
    <p:sldId id="313" r:id="rId10"/>
    <p:sldId id="310" r:id="rId11"/>
    <p:sldId id="311" r:id="rId12"/>
    <p:sldId id="294" r:id="rId13"/>
    <p:sldId id="312" r:id="rId14"/>
    <p:sldId id="309" r:id="rId15"/>
    <p:sldId id="314" r:id="rId16"/>
    <p:sldId id="315" r:id="rId17"/>
    <p:sldId id="301" r:id="rId18"/>
    <p:sldId id="316" r:id="rId19"/>
    <p:sldId id="302" r:id="rId20"/>
    <p:sldId id="318" r:id="rId21"/>
    <p:sldId id="307" r:id="rId22"/>
    <p:sldId id="317" r:id="rId23"/>
    <p:sldId id="30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César" lastIdx="5" clrIdx="0"/>
  <p:cmAuthor id="1" name="cesar Es" initials="cE" lastIdx="2" clrIdx="1">
    <p:extLst>
      <p:ext uri="{19B8F6BF-5375-455C-9EA6-DF929625EA0E}">
        <p15:presenceInfo xmlns:p15="http://schemas.microsoft.com/office/powerpoint/2012/main" userId="fb3c91f7dfc50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9C"/>
    <a:srgbClr val="B6EC6E"/>
    <a:srgbClr val="C2E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7T15:53:04.189" idx="2">
    <p:pos x="4909" y="244"/>
    <p:text>DEberiamos describir el proceso para ordenar el desarrollo de la historia?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04T00:51:50.682" idx="1">
    <p:pos x="10" y="10"/>
    <p:text>Agregar ejemplos de mal uso(que aparecen en los parciales):
Agregar ejemplos incorrectos
- en el dado:
   - falta contexto (incompleto)
   - agrega rol con lo que se quiere hacer
- en el cuando:
  - "el usuario ingresa los datos." (debe explicitar)
  - agrega el contexto
- en el entonces:
  - "informa el error"(debe explicitar)</p:text>
  </p:cm>
  <p:cm authorId="1" dt="2018-08-27T14:21:01.486" idx="1">
    <p:pos x="146" y="146"/>
    <p:text>Hay que tener en cuenta que el numero de matricula puede no existir?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04T00:51:50.682" idx="1">
    <p:pos x="10" y="10"/>
    <p:text>Agregar ejemplos de mal uso(que aparecen en los parciales):
Agregar ejemplos incorrectos
- en el dado:
   - falta contexto (incompleto)
   - agrega rol con lo que se quiere hacer
- en el cuando:
  - "el usuario ingresa los datos." (debe explicitar)
  - agrega el contexto
- en el entonces:
  - "informa el error"(debe explicitar)</p:text>
  </p:cm>
  <p:cm authorId="1" dt="2018-08-27T14:21:01.486" idx="1">
    <p:pos x="146" y="146"/>
    <p:text>Hay que tener en cuenta que el numero de matricula puede no existir?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0D37-3004-4254-AC88-71B9FDB11623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189B-C29B-467D-B444-921ED61888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4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9" indent="0" algn="ctr">
              <a:buNone/>
            </a:lvl2pPr>
            <a:lvl3pPr marL="914418" indent="0" algn="ctr">
              <a:buNone/>
            </a:lvl3pPr>
            <a:lvl4pPr marL="1371626" indent="0" algn="ctr">
              <a:buNone/>
            </a:lvl4pPr>
            <a:lvl5pPr marL="1828836" indent="0" algn="ctr">
              <a:buNone/>
            </a:lvl5pPr>
            <a:lvl6pPr marL="2286044" indent="0" algn="ctr">
              <a:buNone/>
            </a:lvl6pPr>
            <a:lvl7pPr marL="2743254" indent="0" algn="ctr">
              <a:buNone/>
            </a:lvl7pPr>
            <a:lvl8pPr marL="3200461" indent="0" algn="ctr">
              <a:buNone/>
            </a:lvl8pPr>
            <a:lvl9pPr marL="365767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32 Rectángulo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34" y="6459795"/>
            <a:ext cx="518343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7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76265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7604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44C76F-D643-4E96-BBCB-FAFB61AE8C8F}" type="datetimeFigureOut">
              <a:rPr lang="es-ES" smtClean="0"/>
              <a:pPr/>
              <a:t>31/08/2018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F2E88A-F26B-4F4F-8F5C-6FA895A1D9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5" indent="-274325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51" indent="-274325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75" indent="-22860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01" indent="-22860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6" indent="-22860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52" indent="-182884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36" indent="-182884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720" indent="-182884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602" indent="-182884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51586" y="3645025"/>
            <a:ext cx="7644849" cy="1296144"/>
          </a:xfrm>
        </p:spPr>
        <p:txBody>
          <a:bodyPr anchor="ctr">
            <a:normAutofit/>
          </a:bodyPr>
          <a:lstStyle/>
          <a:p>
            <a:pPr algn="l" defTabSz="449272" fontAlgn="base">
              <a:spcAft>
                <a:spcPct val="0"/>
              </a:spcAft>
              <a:buSzPct val="100000"/>
              <a:tabLst>
                <a:tab pos="0" algn="l"/>
                <a:tab pos="447683" algn="l"/>
                <a:tab pos="896955" algn="l"/>
                <a:tab pos="1346227" algn="l"/>
                <a:tab pos="1795497" algn="l"/>
                <a:tab pos="2244769" algn="l"/>
                <a:tab pos="2694039" algn="l"/>
                <a:tab pos="3143311" algn="l"/>
                <a:tab pos="3592582" algn="l"/>
                <a:tab pos="4041853" algn="l"/>
                <a:tab pos="4491125" algn="l"/>
                <a:tab pos="4940394" algn="l"/>
                <a:tab pos="5389667" algn="l"/>
                <a:tab pos="5838937" algn="l"/>
                <a:tab pos="6288209" algn="l"/>
                <a:tab pos="6737479" algn="l"/>
                <a:tab pos="7186751" algn="l"/>
                <a:tab pos="7636022" algn="l"/>
                <a:tab pos="8085293" algn="l"/>
                <a:tab pos="8534565" algn="l"/>
                <a:tab pos="8983835" algn="l"/>
              </a:tabLst>
            </a:pPr>
            <a:r>
              <a:rPr lang="es-ES_tradnl" sz="4000" dirty="0">
                <a:solidFill>
                  <a:srgbClr val="464653"/>
                </a:solidFill>
                <a:latin typeface="Cambria" pitchFamily="16" charset="0"/>
              </a:rPr>
              <a:t>Ingeniería de Software I - 2018 </a:t>
            </a:r>
            <a:endParaRPr lang="es-AR" sz="4000" dirty="0">
              <a:solidFill>
                <a:srgbClr val="464653"/>
              </a:solidFill>
              <a:latin typeface="Cambria" pitchFamily="1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29596" y="5085184"/>
            <a:ext cx="7566841" cy="648072"/>
          </a:xfrm>
        </p:spPr>
        <p:txBody>
          <a:bodyPr>
            <a:noAutofit/>
          </a:bodyPr>
          <a:lstStyle/>
          <a:p>
            <a:pPr algn="l"/>
            <a:r>
              <a:rPr lang="es-ES_tradnl" sz="3200" dirty="0">
                <a:solidFill>
                  <a:srgbClr val="464653"/>
                </a:solidFill>
                <a:latin typeface="Arial" charset="0"/>
                <a:ea typeface="+mn-ea"/>
                <a:cs typeface="Arial" charset="0"/>
              </a:rPr>
              <a:t>Historias de Usuario</a:t>
            </a:r>
            <a:endParaRPr lang="es-AR" sz="3200" dirty="0">
              <a:solidFill>
                <a:srgbClr val="464653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HU: Matricularse al instituto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Se desea modelar un sistema web para la inscripción a los cursos de un Instituto. Las personas que desean asistir a algún curso previamente deben matricularse al Instituto. Para esto el sistema solicita: nombre, apellido, DNI y dirección del interesado. Un DNI no puede estar registrado dos veces con diferentes matrículas. Una vez hecho el registro y el pago correspondiente, se entrega un número de matrícula, que servirá a la persona para inscribirse a los cursos.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EA39A3-E988-45F1-8880-2BFAA196B813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9" name="Picture 3" descr="C:\Users\Vero\Dropbox\Con Nico\hojita.png">
              <a:extLst>
                <a:ext uri="{FF2B5EF4-FFF2-40B4-BE49-F238E27FC236}">
                  <a16:creationId xmlns:a16="http://schemas.microsoft.com/office/drawing/2014/main" id="{E34112A6-D6BF-48B4-8A23-C4D63F6C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7 CuadroTexto">
              <a:extLst>
                <a:ext uri="{FF2B5EF4-FFF2-40B4-BE49-F238E27FC236}">
                  <a16:creationId xmlns:a16="http://schemas.microsoft.com/office/drawing/2014/main" id="{3C786994-352F-46F0-86D5-6001C576193A}"/>
                </a:ext>
              </a:extLst>
            </p:cNvPr>
            <p:cNvSpPr txBox="1"/>
            <p:nvPr/>
          </p:nvSpPr>
          <p:spPr>
            <a:xfrm rot="165036">
              <a:off x="8545077" y="493584"/>
              <a:ext cx="35961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Reglas de negocio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id="{9C835FDA-E246-4EFA-A48A-459AE4807B89}"/>
              </a:ext>
            </a:extLst>
          </p:cNvPr>
          <p:cNvSpPr/>
          <p:nvPr/>
        </p:nvSpPr>
        <p:spPr>
          <a:xfrm>
            <a:off x="6349140" y="1766134"/>
            <a:ext cx="2868751" cy="30770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75981BB-2A80-4136-8505-3571E1681A0E}"/>
              </a:ext>
            </a:extLst>
          </p:cNvPr>
          <p:cNvGrpSpPr/>
          <p:nvPr/>
        </p:nvGrpSpPr>
        <p:grpSpPr>
          <a:xfrm>
            <a:off x="8195413" y="1368836"/>
            <a:ext cx="3129079" cy="473140"/>
            <a:chOff x="8195413" y="1368836"/>
            <a:chExt cx="3129079" cy="473140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DE0C8F00-50F5-4D5A-A46D-E0051ED70851}"/>
                </a:ext>
              </a:extLst>
            </p:cNvPr>
            <p:cNvSpPr/>
            <p:nvPr/>
          </p:nvSpPr>
          <p:spPr>
            <a:xfrm rot="21254171">
              <a:off x="8195413" y="1386784"/>
              <a:ext cx="2281411" cy="433893"/>
            </a:xfrm>
            <a:prstGeom prst="arc">
              <a:avLst>
                <a:gd name="adj1" fmla="val 10797976"/>
                <a:gd name="adj2" fmla="val 21352276"/>
              </a:avLst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2A39EDA-7493-4642-8376-BE811120B2F0}"/>
                </a:ext>
              </a:extLst>
            </p:cNvPr>
            <p:cNvSpPr/>
            <p:nvPr/>
          </p:nvSpPr>
          <p:spPr>
            <a:xfrm>
              <a:off x="10191290" y="1368836"/>
              <a:ext cx="1133202" cy="4731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89206B8-3E22-438E-B990-5174D7D716CF}"/>
              </a:ext>
            </a:extLst>
          </p:cNvPr>
          <p:cNvGrpSpPr/>
          <p:nvPr/>
        </p:nvGrpSpPr>
        <p:grpSpPr>
          <a:xfrm>
            <a:off x="545454" y="2287882"/>
            <a:ext cx="11247478" cy="427038"/>
            <a:chOff x="545454" y="2287882"/>
            <a:chExt cx="11247478" cy="427038"/>
          </a:xfrm>
        </p:grpSpPr>
        <p:sp>
          <p:nvSpPr>
            <p:cNvPr id="7" name="Cerrar corchete 6">
              <a:extLst>
                <a:ext uri="{FF2B5EF4-FFF2-40B4-BE49-F238E27FC236}">
                  <a16:creationId xmlns:a16="http://schemas.microsoft.com/office/drawing/2014/main" id="{CDF64C5D-3081-4478-878E-C035EE76123F}"/>
                </a:ext>
              </a:extLst>
            </p:cNvPr>
            <p:cNvSpPr/>
            <p:nvPr/>
          </p:nvSpPr>
          <p:spPr>
            <a:xfrm rot="5400000">
              <a:off x="9492406" y="98378"/>
              <a:ext cx="111021" cy="4490030"/>
            </a:xfrm>
            <a:prstGeom prst="rightBracket">
              <a:avLst>
                <a:gd name="adj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errar corchete 19">
              <a:extLst>
                <a:ext uri="{FF2B5EF4-FFF2-40B4-BE49-F238E27FC236}">
                  <a16:creationId xmlns:a16="http://schemas.microsoft.com/office/drawing/2014/main" id="{F6DE05C7-17F0-483C-83C3-EA845D33AC17}"/>
                </a:ext>
              </a:extLst>
            </p:cNvPr>
            <p:cNvSpPr/>
            <p:nvPr/>
          </p:nvSpPr>
          <p:spPr>
            <a:xfrm rot="5400000">
              <a:off x="2336354" y="819067"/>
              <a:ext cx="104953" cy="3686753"/>
            </a:xfrm>
            <a:prstGeom prst="rightBracket">
              <a:avLst>
                <a:gd name="adj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7276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HU: Matricularse al instituto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Se desea modelar un sistema web para la inscripción a los cursos de un Instituto. Las personas que desean asistir a algún curso previamente deben matricularse al Instituto. Para esto el sistema solicita: nombre, apellido, DNI y dirección del interesado. Un DNI no puede estar registrado dos veces con diferentes matrículas. Una vez hecho el registro y el pago correspondiente, se entrega un número de matrícula, que servirá a la persona para inscribirse a los cursos.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s-ES" sz="2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EA39A3-E988-45F1-8880-2BFAA196B813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9" name="Picture 3" descr="C:\Users\Vero\Dropbox\Con Nico\hojita.png">
              <a:extLst>
                <a:ext uri="{FF2B5EF4-FFF2-40B4-BE49-F238E27FC236}">
                  <a16:creationId xmlns:a16="http://schemas.microsoft.com/office/drawing/2014/main" id="{E34112A6-D6BF-48B4-8A23-C4D63F6C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7 CuadroTexto">
              <a:extLst>
                <a:ext uri="{FF2B5EF4-FFF2-40B4-BE49-F238E27FC236}">
                  <a16:creationId xmlns:a16="http://schemas.microsoft.com/office/drawing/2014/main" id="{3C786994-352F-46F0-86D5-6001C576193A}"/>
                </a:ext>
              </a:extLst>
            </p:cNvPr>
            <p:cNvSpPr txBox="1"/>
            <p:nvPr/>
          </p:nvSpPr>
          <p:spPr>
            <a:xfrm rot="165036">
              <a:off x="8545077" y="493584"/>
              <a:ext cx="35961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Reglas de negocio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id="{9C835FDA-E246-4EFA-A48A-459AE4807B89}"/>
              </a:ext>
            </a:extLst>
          </p:cNvPr>
          <p:cNvSpPr/>
          <p:nvPr/>
        </p:nvSpPr>
        <p:spPr>
          <a:xfrm>
            <a:off x="6349140" y="1766134"/>
            <a:ext cx="2868751" cy="30770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75981BB-2A80-4136-8505-3571E1681A0E}"/>
              </a:ext>
            </a:extLst>
          </p:cNvPr>
          <p:cNvGrpSpPr/>
          <p:nvPr/>
        </p:nvGrpSpPr>
        <p:grpSpPr>
          <a:xfrm>
            <a:off x="8195413" y="1368836"/>
            <a:ext cx="3129079" cy="473140"/>
            <a:chOff x="8195413" y="1368836"/>
            <a:chExt cx="3129079" cy="473140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DE0C8F00-50F5-4D5A-A46D-E0051ED70851}"/>
                </a:ext>
              </a:extLst>
            </p:cNvPr>
            <p:cNvSpPr/>
            <p:nvPr/>
          </p:nvSpPr>
          <p:spPr>
            <a:xfrm rot="21254171">
              <a:off x="8195413" y="1386784"/>
              <a:ext cx="2281411" cy="433893"/>
            </a:xfrm>
            <a:prstGeom prst="arc">
              <a:avLst>
                <a:gd name="adj1" fmla="val 10797976"/>
                <a:gd name="adj2" fmla="val 21352276"/>
              </a:avLst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2A39EDA-7493-4642-8376-BE811120B2F0}"/>
                </a:ext>
              </a:extLst>
            </p:cNvPr>
            <p:cNvSpPr/>
            <p:nvPr/>
          </p:nvSpPr>
          <p:spPr>
            <a:xfrm>
              <a:off x="10191290" y="1368836"/>
              <a:ext cx="1133202" cy="4731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CDF64C5D-3081-4478-878E-C035EE76123F}"/>
              </a:ext>
            </a:extLst>
          </p:cNvPr>
          <p:cNvSpPr/>
          <p:nvPr/>
        </p:nvSpPr>
        <p:spPr>
          <a:xfrm rot="5400000">
            <a:off x="9492406" y="98378"/>
            <a:ext cx="111021" cy="4490030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errar corchete 19">
            <a:extLst>
              <a:ext uri="{FF2B5EF4-FFF2-40B4-BE49-F238E27FC236}">
                <a16:creationId xmlns:a16="http://schemas.microsoft.com/office/drawing/2014/main" id="{F6DE05C7-17F0-483C-83C3-EA845D33AC17}"/>
              </a:ext>
            </a:extLst>
          </p:cNvPr>
          <p:cNvSpPr/>
          <p:nvPr/>
        </p:nvSpPr>
        <p:spPr>
          <a:xfrm rot="5400000">
            <a:off x="2336354" y="809640"/>
            <a:ext cx="104953" cy="3686753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errar corchete 16">
            <a:extLst>
              <a:ext uri="{FF2B5EF4-FFF2-40B4-BE49-F238E27FC236}">
                <a16:creationId xmlns:a16="http://schemas.microsoft.com/office/drawing/2014/main" id="{4A21D045-A0C4-48F0-8CA0-EABFFFFF0621}"/>
              </a:ext>
            </a:extLst>
          </p:cNvPr>
          <p:cNvSpPr/>
          <p:nvPr/>
        </p:nvSpPr>
        <p:spPr>
          <a:xfrm rot="5400000">
            <a:off x="3307526" y="2516311"/>
            <a:ext cx="104957" cy="5629103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9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ortar rectángulo de esquina sencilla 6"/>
          <p:cNvSpPr/>
          <p:nvPr/>
        </p:nvSpPr>
        <p:spPr>
          <a:xfrm>
            <a:off x="1806702" y="1301753"/>
            <a:ext cx="8746998" cy="4542459"/>
          </a:xfrm>
          <a:prstGeom prst="snip1Rect">
            <a:avLst>
              <a:gd name="adj" fmla="val 15123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HU: Matricularse al instituto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750405"/>
            <a:ext cx="8519161" cy="4612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b="1" dirty="0"/>
              <a:t>Id</a:t>
            </a:r>
            <a:r>
              <a:rPr lang="es-ES_tradnl" dirty="0"/>
              <a:t>: </a:t>
            </a:r>
            <a:r>
              <a:rPr lang="es-AR" dirty="0"/>
              <a:t>Matricularse al instituto</a:t>
            </a:r>
          </a:p>
          <a:p>
            <a:r>
              <a:rPr lang="es-AR" b="1" dirty="0"/>
              <a:t>Título</a:t>
            </a:r>
            <a:r>
              <a:rPr lang="es-AR" dirty="0"/>
              <a:t>: Como </a:t>
            </a:r>
            <a:r>
              <a:rPr lang="es-AR" i="1" dirty="0"/>
              <a:t>persona</a:t>
            </a:r>
            <a:r>
              <a:rPr lang="es-AR" dirty="0"/>
              <a:t> quiero matricularme al instituto para poder hacer los cursos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AR" b="1" dirty="0"/>
              <a:t>Reglas de Negocio</a:t>
            </a:r>
            <a:r>
              <a:rPr lang="es-AR" dirty="0"/>
              <a:t>: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Un DNI no puede estar registrado dos veces con diferentes matrículas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El pago debe realizarse con tarjeta de crédito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5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HU: Matricularse al instituto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Se desea modelar un sistema web para la inscripción a los cursos de un Instituto. Las personas que desean asistir a algún curso previamente deben matricularse al Instituto. Para esto el sistema solicita: nombre, apellido, DNI y dirección del interesado. Un DNI no puede estar registrado dos veces con diferentes matrículas. Una vez hecho el registro y el pago correspondiente, se entrega un número de matrícula, que servirá a la persona para inscribirse a los cursos.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Escenarios: 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Matriculación exitosa (puede no estar explícita, verifica el objetivo principal de la historia).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Matriculación fallida por matriculado existente.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Matriculación fallida por problemas con la tarjeta de crédito (relaciona con HU de pago)</a:t>
            </a: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1" lvl="1" indent="-342900" algn="just">
              <a:spcBef>
                <a:spcPts val="1200"/>
              </a:spcBef>
            </a:pPr>
            <a:endParaRPr lang="es-A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EA39A3-E988-45F1-8880-2BFAA196B813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9" name="Picture 3" descr="C:\Users\Vero\Dropbox\Con Nico\hojita.png">
              <a:extLst>
                <a:ext uri="{FF2B5EF4-FFF2-40B4-BE49-F238E27FC236}">
                  <a16:creationId xmlns:a16="http://schemas.microsoft.com/office/drawing/2014/main" id="{E34112A6-D6BF-48B4-8A23-C4D63F6C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7 CuadroTexto">
              <a:extLst>
                <a:ext uri="{FF2B5EF4-FFF2-40B4-BE49-F238E27FC236}">
                  <a16:creationId xmlns:a16="http://schemas.microsoft.com/office/drawing/2014/main" id="{3C786994-352F-46F0-86D5-6001C576193A}"/>
                </a:ext>
              </a:extLst>
            </p:cNvPr>
            <p:cNvSpPr txBox="1"/>
            <p:nvPr/>
          </p:nvSpPr>
          <p:spPr>
            <a:xfrm rot="165036">
              <a:off x="8545077" y="226407"/>
              <a:ext cx="3596167" cy="93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Escenarios para los </a:t>
              </a:r>
            </a:p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criterios de aceptación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id="{9C835FDA-E246-4EFA-A48A-459AE4807B89}"/>
              </a:ext>
            </a:extLst>
          </p:cNvPr>
          <p:cNvSpPr/>
          <p:nvPr/>
        </p:nvSpPr>
        <p:spPr>
          <a:xfrm>
            <a:off x="6349140" y="1766134"/>
            <a:ext cx="2868751" cy="30770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75981BB-2A80-4136-8505-3571E1681A0E}"/>
              </a:ext>
            </a:extLst>
          </p:cNvPr>
          <p:cNvGrpSpPr/>
          <p:nvPr/>
        </p:nvGrpSpPr>
        <p:grpSpPr>
          <a:xfrm>
            <a:off x="8195413" y="1368836"/>
            <a:ext cx="3129079" cy="473140"/>
            <a:chOff x="8195413" y="1368836"/>
            <a:chExt cx="3129079" cy="473140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DE0C8F00-50F5-4D5A-A46D-E0051ED70851}"/>
                </a:ext>
              </a:extLst>
            </p:cNvPr>
            <p:cNvSpPr/>
            <p:nvPr/>
          </p:nvSpPr>
          <p:spPr>
            <a:xfrm rot="21254171">
              <a:off x="8195413" y="1386784"/>
              <a:ext cx="2281411" cy="433893"/>
            </a:xfrm>
            <a:prstGeom prst="arc">
              <a:avLst>
                <a:gd name="adj1" fmla="val 10797976"/>
                <a:gd name="adj2" fmla="val 21352276"/>
              </a:avLst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2A39EDA-7493-4642-8376-BE811120B2F0}"/>
                </a:ext>
              </a:extLst>
            </p:cNvPr>
            <p:cNvSpPr/>
            <p:nvPr/>
          </p:nvSpPr>
          <p:spPr>
            <a:xfrm>
              <a:off x="10191290" y="1368836"/>
              <a:ext cx="1133202" cy="4731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89206B8-3E22-438E-B990-5174D7D716CF}"/>
              </a:ext>
            </a:extLst>
          </p:cNvPr>
          <p:cNvGrpSpPr/>
          <p:nvPr/>
        </p:nvGrpSpPr>
        <p:grpSpPr>
          <a:xfrm>
            <a:off x="545454" y="2287882"/>
            <a:ext cx="11247478" cy="427038"/>
            <a:chOff x="545454" y="2287882"/>
            <a:chExt cx="11247478" cy="427038"/>
          </a:xfrm>
        </p:grpSpPr>
        <p:sp>
          <p:nvSpPr>
            <p:cNvPr id="7" name="Cerrar corchete 6">
              <a:extLst>
                <a:ext uri="{FF2B5EF4-FFF2-40B4-BE49-F238E27FC236}">
                  <a16:creationId xmlns:a16="http://schemas.microsoft.com/office/drawing/2014/main" id="{CDF64C5D-3081-4478-878E-C035EE76123F}"/>
                </a:ext>
              </a:extLst>
            </p:cNvPr>
            <p:cNvSpPr/>
            <p:nvPr/>
          </p:nvSpPr>
          <p:spPr>
            <a:xfrm rot="5400000">
              <a:off x="9492406" y="98378"/>
              <a:ext cx="111021" cy="4490030"/>
            </a:xfrm>
            <a:prstGeom prst="rightBracket">
              <a:avLst>
                <a:gd name="adj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errar corchete 19">
              <a:extLst>
                <a:ext uri="{FF2B5EF4-FFF2-40B4-BE49-F238E27FC236}">
                  <a16:creationId xmlns:a16="http://schemas.microsoft.com/office/drawing/2014/main" id="{F6DE05C7-17F0-483C-83C3-EA845D33AC17}"/>
                </a:ext>
              </a:extLst>
            </p:cNvPr>
            <p:cNvSpPr/>
            <p:nvPr/>
          </p:nvSpPr>
          <p:spPr>
            <a:xfrm rot="5400000">
              <a:off x="2336354" y="819067"/>
              <a:ext cx="104953" cy="3686753"/>
            </a:xfrm>
            <a:prstGeom prst="rightBracket">
              <a:avLst>
                <a:gd name="adj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7" name="Cerrar corchete 16">
            <a:extLst>
              <a:ext uri="{FF2B5EF4-FFF2-40B4-BE49-F238E27FC236}">
                <a16:creationId xmlns:a16="http://schemas.microsoft.com/office/drawing/2014/main" id="{60EFCBFB-C8FE-4F2C-8BCC-AE177A11CAF5}"/>
              </a:ext>
            </a:extLst>
          </p:cNvPr>
          <p:cNvSpPr/>
          <p:nvPr/>
        </p:nvSpPr>
        <p:spPr>
          <a:xfrm rot="5400000">
            <a:off x="5766512" y="1159681"/>
            <a:ext cx="104955" cy="3005530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errar corchete 17">
            <a:extLst>
              <a:ext uri="{FF2B5EF4-FFF2-40B4-BE49-F238E27FC236}">
                <a16:creationId xmlns:a16="http://schemas.microsoft.com/office/drawing/2014/main" id="{51B0CAA0-0D00-4D9E-9473-57F0EFDFD323}"/>
              </a:ext>
            </a:extLst>
          </p:cNvPr>
          <p:cNvSpPr/>
          <p:nvPr/>
        </p:nvSpPr>
        <p:spPr>
          <a:xfrm rot="5400000">
            <a:off x="8940359" y="1229239"/>
            <a:ext cx="104955" cy="2866416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7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81890" y="1143001"/>
            <a:ext cx="10898910" cy="5387107"/>
            <a:chOff x="371061" y="1309156"/>
            <a:chExt cx="8773534" cy="5142460"/>
          </a:xfrm>
        </p:grpSpPr>
        <p:sp>
          <p:nvSpPr>
            <p:cNvPr id="10" name="Recortar rectángulo de esquina sencilla 9"/>
            <p:cNvSpPr/>
            <p:nvPr/>
          </p:nvSpPr>
          <p:spPr>
            <a:xfrm flipH="1">
              <a:off x="371061" y="1309157"/>
              <a:ext cx="8773534" cy="5142459"/>
            </a:xfrm>
            <a:prstGeom prst="snip1Rect">
              <a:avLst>
                <a:gd name="adj" fmla="val 15123"/>
              </a:avLst>
            </a:prstGeom>
            <a:solidFill>
              <a:srgbClr val="FAF69C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197022" y="1309156"/>
              <a:ext cx="1947573" cy="294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Reverso</a:t>
              </a:r>
            </a:p>
          </p:txBody>
        </p:sp>
      </p:grp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HU: Matricularse al instituto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1052945" y="1625600"/>
            <a:ext cx="10557165" cy="482601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b="1" dirty="0"/>
              <a:t>Criterios de Aceptación (</a:t>
            </a:r>
            <a:r>
              <a:rPr lang="es-AR" dirty="0"/>
              <a:t>Matricularse al instituto</a:t>
            </a:r>
            <a:r>
              <a:rPr lang="es-AR" b="1" dirty="0"/>
              <a:t>)</a:t>
            </a:r>
            <a:r>
              <a:rPr lang="es-AR" dirty="0"/>
              <a:t>: </a:t>
            </a:r>
          </a:p>
          <a:p>
            <a:pPr algn="just">
              <a:buNone/>
            </a:pPr>
            <a:endParaRPr lang="es-AR" sz="1700" dirty="0"/>
          </a:p>
          <a:p>
            <a:pPr algn="just" fontAlgn="base"/>
            <a:r>
              <a:rPr lang="es-AR" b="1" dirty="0">
                <a:solidFill>
                  <a:schemeClr val="accent6">
                    <a:lumMod val="50000"/>
                  </a:schemeClr>
                </a:solidFill>
              </a:rPr>
              <a:t>Escenario 1: Matriculación exitosa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Dado </a:t>
            </a:r>
            <a:r>
              <a:rPr lang="es-AR" sz="2600" dirty="0"/>
              <a:t>que el DNI 22.222.222 no se encuentra matriculado y la persona posee una tarjeta de crédito válida,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Cuando</a:t>
            </a:r>
            <a:r>
              <a:rPr lang="es-AR" sz="2600" dirty="0"/>
              <a:t> la persona ingresa: “Juan </a:t>
            </a:r>
            <a:r>
              <a:rPr lang="es-AR" sz="2600" dirty="0" err="1"/>
              <a:t>Perez</a:t>
            </a:r>
            <a:r>
              <a:rPr lang="es-AR" sz="2600" dirty="0"/>
              <a:t>”, DNI 22.222.222, dirección 7 #123 y los datos de una tarjeta válida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Entonces</a:t>
            </a:r>
            <a:r>
              <a:rPr lang="es-AR" sz="2600" dirty="0"/>
              <a:t>  el sistema matricula a la persona, genera su número de matrícula y registra el pago.</a:t>
            </a:r>
          </a:p>
          <a:p>
            <a:pPr algn="just" fontAlgn="base">
              <a:spcBef>
                <a:spcPts val="1200"/>
              </a:spcBef>
            </a:pPr>
            <a:r>
              <a:rPr lang="es-AR" b="1" dirty="0">
                <a:solidFill>
                  <a:schemeClr val="accent6">
                    <a:lumMod val="50000"/>
                  </a:schemeClr>
                </a:solidFill>
              </a:rPr>
              <a:t>Escenario 2: Matriculación fallida por matriculado existente 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Dado </a:t>
            </a:r>
            <a:r>
              <a:rPr lang="es-AR" sz="2600" dirty="0"/>
              <a:t>que el DNI 12.123.123 se encuentra matriculado,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Cuando</a:t>
            </a:r>
            <a:r>
              <a:rPr lang="es-AR" sz="2600" dirty="0"/>
              <a:t> la persona ingresa: “Ana Díaz”, DNI 12.123.123 y dirección 51 #1321,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Entonces</a:t>
            </a:r>
            <a:r>
              <a:rPr lang="es-AR" sz="2600" dirty="0"/>
              <a:t> el sistema informa que la persona ya se encuentra matriculada</a:t>
            </a:r>
          </a:p>
          <a:p>
            <a:pPr algn="just" fontAlgn="base">
              <a:spcBef>
                <a:spcPts val="1200"/>
              </a:spcBef>
            </a:pPr>
            <a:r>
              <a:rPr lang="es-AR" b="1" dirty="0">
                <a:solidFill>
                  <a:schemeClr val="accent6">
                    <a:lumMod val="50000"/>
                  </a:schemeClr>
                </a:solidFill>
              </a:rPr>
              <a:t>Escenario 3: Matriculación fallida por problemas con tarjeta de crédito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Dado </a:t>
            </a:r>
            <a:r>
              <a:rPr lang="es-AR" sz="2600" dirty="0"/>
              <a:t>que una persona no se encuentra matriculada y posee una tarjeta de crédito inválida.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Cuando</a:t>
            </a:r>
            <a:r>
              <a:rPr lang="es-AR" sz="2600" dirty="0"/>
              <a:t> la persona intenta pagar con dicha tarjeta </a:t>
            </a:r>
          </a:p>
          <a:p>
            <a:pPr marL="268288" indent="0" algn="just">
              <a:buNone/>
              <a:tabLst>
                <a:tab pos="268288" algn="l"/>
              </a:tabLst>
            </a:pPr>
            <a:r>
              <a:rPr lang="es-AR" sz="2600" b="1" dirty="0">
                <a:solidFill>
                  <a:srgbClr val="00B050"/>
                </a:solidFill>
              </a:rPr>
              <a:t>Entonces</a:t>
            </a:r>
            <a:r>
              <a:rPr lang="es-AR" sz="2600" dirty="0"/>
              <a:t> </a:t>
            </a:r>
            <a:r>
              <a:rPr lang="es-AR" sz="2400" dirty="0"/>
              <a:t>el sistema informa que hay problemas con el pago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2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– Historias a desarrollar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1690256" y="1403926"/>
            <a:ext cx="8516738" cy="4946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Rol de Usuarios</a:t>
            </a:r>
            <a:r>
              <a:rPr lang="es-ES" dirty="0"/>
              <a:t>:</a:t>
            </a:r>
          </a:p>
          <a:p>
            <a:pPr marL="534988" indent="-273050" fontAlgn="base"/>
            <a:r>
              <a:rPr lang="es-AR" dirty="0"/>
              <a:t>Persona (no inscripta en el instituto)</a:t>
            </a:r>
          </a:p>
          <a:p>
            <a:pPr marL="534988" indent="-273050" fontAlgn="base"/>
            <a:r>
              <a:rPr lang="es-AR" dirty="0"/>
              <a:t>Matriculado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Historias de Usuario: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Matricularse al instituto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Inscribirse a un curso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Pagar con tarjeta</a:t>
            </a:r>
          </a:p>
          <a:p>
            <a:pPr>
              <a:buNone/>
            </a:pPr>
            <a:endParaRPr lang="es-ES" dirty="0"/>
          </a:p>
          <a:p>
            <a:endParaRPr lang="es-ES_tradnl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9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 inscribirse a un curso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9FFE408-B6A9-43E2-A040-B51D501F8BD7}"/>
              </a:ext>
            </a:extLst>
          </p:cNvPr>
          <p:cNvGrpSpPr/>
          <p:nvPr/>
        </p:nvGrpSpPr>
        <p:grpSpPr>
          <a:xfrm>
            <a:off x="966757" y="1684619"/>
            <a:ext cx="8464378" cy="622012"/>
            <a:chOff x="976184" y="3023230"/>
            <a:chExt cx="8464378" cy="622012"/>
          </a:xfrm>
        </p:grpSpPr>
        <p:sp>
          <p:nvSpPr>
            <p:cNvPr id="12" name="Rectángulo redondeado 1">
              <a:extLst>
                <a:ext uri="{FF2B5EF4-FFF2-40B4-BE49-F238E27FC236}">
                  <a16:creationId xmlns:a16="http://schemas.microsoft.com/office/drawing/2014/main" id="{BD7F3337-1610-42B6-ACE4-5907443B76D5}"/>
                </a:ext>
              </a:extLst>
            </p:cNvPr>
            <p:cNvSpPr/>
            <p:nvPr/>
          </p:nvSpPr>
          <p:spPr>
            <a:xfrm>
              <a:off x="3461913" y="3254874"/>
              <a:ext cx="5978649" cy="30770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ADA7D22-D588-4A13-9A1B-7EE5938A4B72}"/>
                </a:ext>
              </a:extLst>
            </p:cNvPr>
            <p:cNvGrpSpPr/>
            <p:nvPr/>
          </p:nvGrpSpPr>
          <p:grpSpPr>
            <a:xfrm>
              <a:off x="976184" y="3023230"/>
              <a:ext cx="2812173" cy="622012"/>
              <a:chOff x="976184" y="3023230"/>
              <a:chExt cx="2812173" cy="622012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8986FC97-7F85-43A2-9718-F0444C8209A0}"/>
                  </a:ext>
                </a:extLst>
              </p:cNvPr>
              <p:cNvSpPr/>
              <p:nvPr/>
            </p:nvSpPr>
            <p:spPr>
              <a:xfrm>
                <a:off x="976184" y="3172102"/>
                <a:ext cx="1569308" cy="4731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63AC0E2F-CCA8-44B1-A2C9-5DD51A7767D1}"/>
                  </a:ext>
                </a:extLst>
              </p:cNvPr>
              <p:cNvSpPr/>
              <p:nvPr/>
            </p:nvSpPr>
            <p:spPr>
              <a:xfrm rot="10800000" flipV="1">
                <a:off x="2219049" y="3023230"/>
                <a:ext cx="1569308" cy="443574"/>
              </a:xfrm>
              <a:prstGeom prst="arc">
                <a:avLst>
                  <a:gd name="adj1" fmla="val 10913639"/>
                  <a:gd name="adj2" fmla="val 21456846"/>
                </a:avLst>
              </a:prstGeom>
              <a:ln w="38100">
                <a:solidFill>
                  <a:srgbClr val="FFC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601E546-9FC4-4703-B785-05F04DD7E51E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19" name="Picture 3" descr="C:\Users\Vero\Dropbox\Con Nico\hojita.png">
              <a:extLst>
                <a:ext uri="{FF2B5EF4-FFF2-40B4-BE49-F238E27FC236}">
                  <a16:creationId xmlns:a16="http://schemas.microsoft.com/office/drawing/2014/main" id="{48DC6B74-E1C7-4C99-9884-2A75EF11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97 CuadroTexto">
              <a:extLst>
                <a:ext uri="{FF2B5EF4-FFF2-40B4-BE49-F238E27FC236}">
                  <a16:creationId xmlns:a16="http://schemas.microsoft.com/office/drawing/2014/main" id="{568AB017-8396-4A28-B47D-D8FAA9A6534D}"/>
                </a:ext>
              </a:extLst>
            </p:cNvPr>
            <p:cNvSpPr txBox="1"/>
            <p:nvPr/>
          </p:nvSpPr>
          <p:spPr>
            <a:xfrm rot="165036">
              <a:off x="8545077" y="429551"/>
              <a:ext cx="3596167" cy="52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Reglas de negocio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21" name="Cerrar corchete 20">
            <a:extLst>
              <a:ext uri="{FF2B5EF4-FFF2-40B4-BE49-F238E27FC236}">
                <a16:creationId xmlns:a16="http://schemas.microsoft.com/office/drawing/2014/main" id="{484A49AD-7D84-41CE-B1E2-6A38725A8467}"/>
              </a:ext>
            </a:extLst>
          </p:cNvPr>
          <p:cNvSpPr/>
          <p:nvPr/>
        </p:nvSpPr>
        <p:spPr>
          <a:xfrm rot="5400000">
            <a:off x="4184755" y="760743"/>
            <a:ext cx="76050" cy="4828498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errar corchete 22">
            <a:extLst>
              <a:ext uri="{FF2B5EF4-FFF2-40B4-BE49-F238E27FC236}">
                <a16:creationId xmlns:a16="http://schemas.microsoft.com/office/drawing/2014/main" id="{ED03B099-1E4B-4C87-B486-6BFF85A142C6}"/>
              </a:ext>
            </a:extLst>
          </p:cNvPr>
          <p:cNvSpPr/>
          <p:nvPr/>
        </p:nvSpPr>
        <p:spPr>
          <a:xfrm rot="5400000">
            <a:off x="3325126" y="1193922"/>
            <a:ext cx="76050" cy="5585104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errar corchete 24">
            <a:extLst>
              <a:ext uri="{FF2B5EF4-FFF2-40B4-BE49-F238E27FC236}">
                <a16:creationId xmlns:a16="http://schemas.microsoft.com/office/drawing/2014/main" id="{0A3A78E6-4A17-4932-BB65-C1EDFB19EFA4}"/>
              </a:ext>
            </a:extLst>
          </p:cNvPr>
          <p:cNvSpPr/>
          <p:nvPr/>
        </p:nvSpPr>
        <p:spPr>
          <a:xfrm rot="5400000">
            <a:off x="9096120" y="758902"/>
            <a:ext cx="76050" cy="4828498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0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ortar rectángulo de esquina sencilla 6"/>
          <p:cNvSpPr/>
          <p:nvPr/>
        </p:nvSpPr>
        <p:spPr>
          <a:xfrm>
            <a:off x="1806702" y="1301753"/>
            <a:ext cx="9276934" cy="4542459"/>
          </a:xfrm>
          <a:prstGeom prst="snip1Rect">
            <a:avLst>
              <a:gd name="adj" fmla="val 15123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 inscribirse a un curso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603515"/>
            <a:ext cx="8596513" cy="4798942"/>
          </a:xfrm>
        </p:spPr>
        <p:txBody>
          <a:bodyPr>
            <a:normAutofit/>
          </a:bodyPr>
          <a:lstStyle/>
          <a:p>
            <a:r>
              <a:rPr lang="es-ES_tradnl" b="1" dirty="0"/>
              <a:t>Id</a:t>
            </a:r>
            <a:r>
              <a:rPr lang="es-ES_tradnl" dirty="0"/>
              <a:t>: </a:t>
            </a:r>
            <a:r>
              <a:rPr lang="es-AR" dirty="0"/>
              <a:t>Inscribirse a un curso</a:t>
            </a:r>
          </a:p>
          <a:p>
            <a:pPr>
              <a:lnSpc>
                <a:spcPct val="150000"/>
              </a:lnSpc>
            </a:pPr>
            <a:r>
              <a:rPr lang="es-AR" b="1" dirty="0"/>
              <a:t>Título</a:t>
            </a:r>
            <a:r>
              <a:rPr lang="es-AR" dirty="0"/>
              <a:t>: </a:t>
            </a:r>
            <a:r>
              <a:rPr lang="es-ES" dirty="0"/>
              <a:t>Como </a:t>
            </a:r>
            <a:r>
              <a:rPr lang="es-ES" i="1" dirty="0"/>
              <a:t>matriculado</a:t>
            </a:r>
            <a:r>
              <a:rPr lang="es-ES" dirty="0"/>
              <a:t> quiero inscribirme a un curso para adquirir mas conocimiento</a:t>
            </a:r>
          </a:p>
          <a:p>
            <a:pPr>
              <a:lnSpc>
                <a:spcPct val="150000"/>
              </a:lnSpc>
            </a:pPr>
            <a:r>
              <a:rPr lang="es-AR" b="1" dirty="0"/>
              <a:t>Reglas de Negocio</a:t>
            </a:r>
            <a:r>
              <a:rPr lang="es-AR" dirty="0"/>
              <a:t>: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El curso tiene un cupo de 30 inscriptos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El pago debe realizarse con tarjeta de crédito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Un matriculado solo se puede inscribir 1 vez a un mismo curso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5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 inscribirse a un curso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166815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Escenarios: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Inscripción exitosa a un curso (no aparece explícitamente)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Inscripción fallida por falta de cupo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Inscripción fallida porque el alumno está inscripto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Inscripción fallida por problema con tarjeta de crédito</a:t>
            </a: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9FFE408-B6A9-43E2-A040-B51D501F8BD7}"/>
              </a:ext>
            </a:extLst>
          </p:cNvPr>
          <p:cNvGrpSpPr/>
          <p:nvPr/>
        </p:nvGrpSpPr>
        <p:grpSpPr>
          <a:xfrm>
            <a:off x="966757" y="1203851"/>
            <a:ext cx="8464378" cy="622012"/>
            <a:chOff x="976184" y="3023230"/>
            <a:chExt cx="8464378" cy="622012"/>
          </a:xfrm>
        </p:grpSpPr>
        <p:sp>
          <p:nvSpPr>
            <p:cNvPr id="12" name="Rectángulo redondeado 1">
              <a:extLst>
                <a:ext uri="{FF2B5EF4-FFF2-40B4-BE49-F238E27FC236}">
                  <a16:creationId xmlns:a16="http://schemas.microsoft.com/office/drawing/2014/main" id="{BD7F3337-1610-42B6-ACE4-5907443B76D5}"/>
                </a:ext>
              </a:extLst>
            </p:cNvPr>
            <p:cNvSpPr/>
            <p:nvPr/>
          </p:nvSpPr>
          <p:spPr>
            <a:xfrm>
              <a:off x="3461913" y="3254874"/>
              <a:ext cx="5978649" cy="30770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ADA7D22-D588-4A13-9A1B-7EE5938A4B72}"/>
                </a:ext>
              </a:extLst>
            </p:cNvPr>
            <p:cNvGrpSpPr/>
            <p:nvPr/>
          </p:nvGrpSpPr>
          <p:grpSpPr>
            <a:xfrm>
              <a:off x="976184" y="3023230"/>
              <a:ext cx="2812173" cy="622012"/>
              <a:chOff x="976184" y="3023230"/>
              <a:chExt cx="2812173" cy="622012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8986FC97-7F85-43A2-9718-F0444C8209A0}"/>
                  </a:ext>
                </a:extLst>
              </p:cNvPr>
              <p:cNvSpPr/>
              <p:nvPr/>
            </p:nvSpPr>
            <p:spPr>
              <a:xfrm>
                <a:off x="976184" y="3172102"/>
                <a:ext cx="1569308" cy="47314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63AC0E2F-CCA8-44B1-A2C9-5DD51A7767D1}"/>
                  </a:ext>
                </a:extLst>
              </p:cNvPr>
              <p:cNvSpPr/>
              <p:nvPr/>
            </p:nvSpPr>
            <p:spPr>
              <a:xfrm rot="10800000" flipV="1">
                <a:off x="2219049" y="3023230"/>
                <a:ext cx="1569308" cy="443574"/>
              </a:xfrm>
              <a:prstGeom prst="arc">
                <a:avLst>
                  <a:gd name="adj1" fmla="val 10913639"/>
                  <a:gd name="adj2" fmla="val 21456846"/>
                </a:avLst>
              </a:prstGeom>
              <a:ln w="38100">
                <a:solidFill>
                  <a:srgbClr val="FFC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601E546-9FC4-4703-B785-05F04DD7E51E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19" name="Picture 3" descr="C:\Users\Vero\Dropbox\Con Nico\hojita.png">
              <a:extLst>
                <a:ext uri="{FF2B5EF4-FFF2-40B4-BE49-F238E27FC236}">
                  <a16:creationId xmlns:a16="http://schemas.microsoft.com/office/drawing/2014/main" id="{48DC6B74-E1C7-4C99-9884-2A75EF11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97 CuadroTexto">
              <a:extLst>
                <a:ext uri="{FF2B5EF4-FFF2-40B4-BE49-F238E27FC236}">
                  <a16:creationId xmlns:a16="http://schemas.microsoft.com/office/drawing/2014/main" id="{568AB017-8396-4A28-B47D-D8FAA9A6534D}"/>
                </a:ext>
              </a:extLst>
            </p:cNvPr>
            <p:cNvSpPr txBox="1"/>
            <p:nvPr/>
          </p:nvSpPr>
          <p:spPr>
            <a:xfrm rot="165036">
              <a:off x="8545077" y="226407"/>
              <a:ext cx="3596167" cy="93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Escenarios para los </a:t>
              </a:r>
            </a:p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criterios de aceptación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21" name="Cerrar corchete 20">
            <a:extLst>
              <a:ext uri="{FF2B5EF4-FFF2-40B4-BE49-F238E27FC236}">
                <a16:creationId xmlns:a16="http://schemas.microsoft.com/office/drawing/2014/main" id="{484A49AD-7D84-41CE-B1E2-6A38725A8467}"/>
              </a:ext>
            </a:extLst>
          </p:cNvPr>
          <p:cNvSpPr/>
          <p:nvPr/>
        </p:nvSpPr>
        <p:spPr>
          <a:xfrm rot="5400000">
            <a:off x="4184755" y="251704"/>
            <a:ext cx="76050" cy="4828498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errar corchete 22">
            <a:extLst>
              <a:ext uri="{FF2B5EF4-FFF2-40B4-BE49-F238E27FC236}">
                <a16:creationId xmlns:a16="http://schemas.microsoft.com/office/drawing/2014/main" id="{ED03B099-1E4B-4C87-B486-6BFF85A142C6}"/>
              </a:ext>
            </a:extLst>
          </p:cNvPr>
          <p:cNvSpPr/>
          <p:nvPr/>
        </p:nvSpPr>
        <p:spPr>
          <a:xfrm rot="5400000">
            <a:off x="3325126" y="722591"/>
            <a:ext cx="76050" cy="5585104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errar corchete 24">
            <a:extLst>
              <a:ext uri="{FF2B5EF4-FFF2-40B4-BE49-F238E27FC236}">
                <a16:creationId xmlns:a16="http://schemas.microsoft.com/office/drawing/2014/main" id="{0A3A78E6-4A17-4932-BB65-C1EDFB19EFA4}"/>
              </a:ext>
            </a:extLst>
          </p:cNvPr>
          <p:cNvSpPr/>
          <p:nvPr/>
        </p:nvSpPr>
        <p:spPr>
          <a:xfrm rot="5400000">
            <a:off x="9096120" y="249863"/>
            <a:ext cx="76050" cy="4828498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7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514062" y="1103244"/>
            <a:ext cx="8773534" cy="5308616"/>
            <a:chOff x="371061" y="1309156"/>
            <a:chExt cx="8773534" cy="5142460"/>
          </a:xfrm>
        </p:grpSpPr>
        <p:sp>
          <p:nvSpPr>
            <p:cNvPr id="10" name="Recortar rectángulo de esquina sencilla 9"/>
            <p:cNvSpPr/>
            <p:nvPr/>
          </p:nvSpPr>
          <p:spPr>
            <a:xfrm flipH="1">
              <a:off x="371061" y="1309157"/>
              <a:ext cx="8773534" cy="5142459"/>
            </a:xfrm>
            <a:prstGeom prst="snip1Rect">
              <a:avLst>
                <a:gd name="adj" fmla="val 15123"/>
              </a:avLst>
            </a:prstGeom>
            <a:solidFill>
              <a:srgbClr val="FAF69C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197022" y="1309156"/>
              <a:ext cx="1947573" cy="294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Reverso</a:t>
              </a:r>
            </a:p>
          </p:txBody>
        </p:sp>
      </p:grp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 inscribirse a un curso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338471"/>
            <a:ext cx="8172451" cy="5493027"/>
          </a:xfrm>
        </p:spPr>
        <p:txBody>
          <a:bodyPr>
            <a:normAutofit fontScale="62500" lnSpcReduction="20000"/>
          </a:bodyPr>
          <a:lstStyle/>
          <a:p>
            <a:r>
              <a:rPr lang="es-AR" b="1" dirty="0"/>
              <a:t>Criterios de Aceptación (Inscribirse a un curso)</a:t>
            </a:r>
            <a:r>
              <a:rPr lang="es-AR" dirty="0"/>
              <a:t>: </a:t>
            </a:r>
          </a:p>
          <a:p>
            <a:pPr lvl="1"/>
            <a:r>
              <a:rPr lang="es-AR" b="1" dirty="0"/>
              <a:t>Escenario 1:  Inscripción exitosa a un curso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dado</a:t>
            </a:r>
            <a:r>
              <a:rPr lang="es-AR" dirty="0">
                <a:solidFill>
                  <a:schemeClr val="tx1"/>
                </a:solidFill>
              </a:rPr>
              <a:t> que el matriculado 2345 no se encuentra inscripto al curso “Matemática I” el cual tiene cupo disponible y posee una tarjeta de crédito válida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dirty="0">
                <a:solidFill>
                  <a:schemeClr val="tx1"/>
                </a:solidFill>
              </a:rPr>
              <a:t> el matriculado ingresa la matrícula 2345, selecciona el curso “Matemática I” e ingresa los datos de una tarjeta válida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dirty="0">
                <a:solidFill>
                  <a:schemeClr val="tx1"/>
                </a:solidFill>
              </a:rPr>
              <a:t> el sistema inscribe al matriculado en el curso, aumenta en 1 el número de inscriptos al curso y se registra el pago</a:t>
            </a:r>
          </a:p>
          <a:p>
            <a:pPr lvl="1"/>
            <a:r>
              <a:rPr lang="es-AR" b="1" dirty="0"/>
              <a:t>Escenario 2:  Inscripción fallida por falta de cupo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dado</a:t>
            </a:r>
            <a:r>
              <a:rPr lang="es-AR" dirty="0">
                <a:solidFill>
                  <a:schemeClr val="tx1"/>
                </a:solidFill>
              </a:rPr>
              <a:t> que un matriculado quiere inscribirse al curso “Matemática 2” el cual sin cupo disponible, 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dirty="0">
                <a:solidFill>
                  <a:schemeClr val="tx1"/>
                </a:solidFill>
              </a:rPr>
              <a:t> el matriculado elige el curso “Matemática 2” para inscribirse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dirty="0">
                <a:solidFill>
                  <a:schemeClr val="tx1"/>
                </a:solidFill>
              </a:rPr>
              <a:t> el sistema informa que no hay cupo en el curso</a:t>
            </a:r>
          </a:p>
          <a:p>
            <a:pPr lvl="1"/>
            <a:r>
              <a:rPr lang="es-AR" b="1" dirty="0"/>
              <a:t>Escenario 3: Inscripción fallida porque el alumno ya está inscripto en el curso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dado</a:t>
            </a:r>
            <a:r>
              <a:rPr lang="es-AR" dirty="0">
                <a:solidFill>
                  <a:schemeClr val="tx1"/>
                </a:solidFill>
              </a:rPr>
              <a:t> la matrícula 1234 ya se encuentra inscripta al curso “Matemática I” 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dirty="0">
                <a:solidFill>
                  <a:schemeClr val="tx1"/>
                </a:solidFill>
              </a:rPr>
              <a:t> el matriculado ingresa la matrícula 1234 y elige el curso “Matemática I”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dirty="0">
                <a:solidFill>
                  <a:schemeClr val="tx1"/>
                </a:solidFill>
              </a:rPr>
              <a:t> el sistema informa que ya se encuentra inscripto al curso</a:t>
            </a:r>
          </a:p>
          <a:p>
            <a:pPr lvl="1" algn="just" fontAlgn="base">
              <a:spcBef>
                <a:spcPts val="1200"/>
              </a:spcBef>
            </a:pPr>
            <a:r>
              <a:rPr lang="es-AR" b="1" dirty="0">
                <a:solidFill>
                  <a:schemeClr val="accent6">
                    <a:lumMod val="50000"/>
                  </a:schemeClr>
                </a:solidFill>
              </a:rPr>
              <a:t>Escenario 4: Inscripción fallida por problemas con tarjeta de crédito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dado </a:t>
            </a:r>
            <a:r>
              <a:rPr lang="es-AR" dirty="0">
                <a:solidFill>
                  <a:schemeClr val="tx1"/>
                </a:solidFill>
              </a:rPr>
              <a:t>que el matriculado no se encuentra inscripto al curso, dicho curso tiene cupo disponible  y posee una tarjeta de crédito inválida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 err="1">
                <a:solidFill>
                  <a:srgbClr val="00B050"/>
                </a:solidFill>
              </a:rPr>
              <a:t>duando</a:t>
            </a:r>
            <a:r>
              <a:rPr lang="es-AR" dirty="0"/>
              <a:t> </a:t>
            </a:r>
            <a:r>
              <a:rPr lang="es-AR" dirty="0">
                <a:solidFill>
                  <a:schemeClr val="tx1"/>
                </a:solidFill>
              </a:rPr>
              <a:t>el matriculado elige el curso e ingresa los datos de una tarjeta inválida </a:t>
            </a:r>
          </a:p>
          <a:p>
            <a:pPr marL="542614" lvl="1" indent="0" algn="just">
              <a:buNone/>
              <a:tabLst>
                <a:tab pos="268288" algn="l"/>
              </a:tabLst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dirty="0"/>
              <a:t> </a:t>
            </a:r>
            <a:r>
              <a:rPr lang="es-AR" dirty="0">
                <a:solidFill>
                  <a:schemeClr val="tx1"/>
                </a:solidFill>
              </a:rPr>
              <a:t>el sistema informa que hay problemas con el pago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2034542" y="1563761"/>
            <a:ext cx="8172451" cy="4697343"/>
          </a:xfrm>
        </p:spPr>
        <p:txBody>
          <a:bodyPr>
            <a:normAutofit/>
          </a:bodyPr>
          <a:lstStyle/>
          <a:p>
            <a:r>
              <a:rPr lang="es-ES" sz="2400" dirty="0"/>
              <a:t>Una historia de usuario es una descripción corta y simple de un requerimiento de un sistema, que se escribe en lenguaje común del usuario y desde su perspectiva. </a:t>
            </a:r>
          </a:p>
          <a:p>
            <a:endParaRPr lang="es-ES" sz="2400" dirty="0"/>
          </a:p>
          <a:p>
            <a:r>
              <a:rPr lang="es-ES" sz="2400" dirty="0"/>
              <a:t>Son utilizadas en las metodologías de desarrollo ágiles (Ejemplo: XP, SCRUM) para la especificación de requisitos </a:t>
            </a:r>
          </a:p>
          <a:p>
            <a:pPr lvl="1" algn="ctr"/>
            <a:endParaRPr lang="es-ES" sz="2000" dirty="0"/>
          </a:p>
          <a:p>
            <a:r>
              <a:rPr lang="es-ES" sz="2400" dirty="0"/>
              <a:t>La historia de usuario debe responder a tres preguntas: </a:t>
            </a:r>
          </a:p>
          <a:p>
            <a:pPr lvl="1"/>
            <a:r>
              <a:rPr lang="es-ES" sz="2000" dirty="0"/>
              <a:t>¿Quién se beneficia?</a:t>
            </a:r>
          </a:p>
          <a:p>
            <a:pPr lvl="1"/>
            <a:r>
              <a:rPr lang="es-ES" sz="2000" dirty="0"/>
              <a:t>¿Qué se quiere? </a:t>
            </a:r>
          </a:p>
          <a:p>
            <a:pPr lvl="1"/>
            <a:r>
              <a:rPr lang="es-ES" sz="2000" dirty="0"/>
              <a:t>¿Cuál es el beneficio? </a:t>
            </a:r>
          </a:p>
          <a:p>
            <a:pPr lvl="1"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197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– Historias a desarrollar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1690256" y="1403926"/>
            <a:ext cx="8516738" cy="4946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Rol de Usuarios</a:t>
            </a:r>
            <a:r>
              <a:rPr lang="es-ES" dirty="0"/>
              <a:t>:</a:t>
            </a:r>
          </a:p>
          <a:p>
            <a:pPr marL="534988" indent="-273050" fontAlgn="base"/>
            <a:r>
              <a:rPr lang="es-AR" dirty="0"/>
              <a:t>Persona (no inscripta en el instituto)</a:t>
            </a:r>
          </a:p>
          <a:p>
            <a:pPr marL="534988" indent="-273050" fontAlgn="base"/>
            <a:r>
              <a:rPr lang="es-AR" dirty="0"/>
              <a:t>Matriculado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Historias de Usuario: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Matricularse al instituto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Inscribirse a un curso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Pagar con tarjeta</a:t>
            </a:r>
          </a:p>
          <a:p>
            <a:pPr>
              <a:buNone/>
            </a:pPr>
            <a:endParaRPr lang="es-ES" dirty="0"/>
          </a:p>
          <a:p>
            <a:endParaRPr lang="es-ES_tradnl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9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ortar rectángulo de esquina sencilla 6"/>
          <p:cNvSpPr/>
          <p:nvPr/>
        </p:nvSpPr>
        <p:spPr>
          <a:xfrm>
            <a:off x="1806702" y="1301753"/>
            <a:ext cx="8746998" cy="4542459"/>
          </a:xfrm>
          <a:prstGeom prst="snip1Rect">
            <a:avLst>
              <a:gd name="adj" fmla="val 15123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 Pagar con Tarjeta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603515"/>
            <a:ext cx="8172451" cy="4798942"/>
          </a:xfrm>
        </p:spPr>
        <p:txBody>
          <a:bodyPr>
            <a:normAutofit/>
          </a:bodyPr>
          <a:lstStyle/>
          <a:p>
            <a:r>
              <a:rPr lang="es-ES_tradnl" b="1" dirty="0"/>
              <a:t>Id</a:t>
            </a:r>
            <a:r>
              <a:rPr lang="es-ES_tradnl" dirty="0"/>
              <a:t>: </a:t>
            </a:r>
            <a:r>
              <a:rPr lang="es-AR" dirty="0"/>
              <a:t>Pagar con Tarjeta</a:t>
            </a:r>
          </a:p>
          <a:p>
            <a:pPr>
              <a:lnSpc>
                <a:spcPct val="150000"/>
              </a:lnSpc>
            </a:pPr>
            <a:r>
              <a:rPr lang="es-AR" b="1" dirty="0"/>
              <a:t>Título</a:t>
            </a:r>
            <a:r>
              <a:rPr lang="es-AR" dirty="0"/>
              <a:t>: </a:t>
            </a:r>
            <a:r>
              <a:rPr lang="es-ES" dirty="0"/>
              <a:t>Como </a:t>
            </a:r>
            <a:r>
              <a:rPr lang="es-ES" i="1" dirty="0"/>
              <a:t>persona o matriculado</a:t>
            </a:r>
            <a:r>
              <a:rPr lang="es-ES" dirty="0"/>
              <a:t> quiero pagar con tarjeta para matricularme o inscribirme a un curso </a:t>
            </a:r>
            <a:r>
              <a:rPr lang="es-AR" b="1" dirty="0"/>
              <a:t>Reglas de Negocio</a:t>
            </a:r>
            <a:r>
              <a:rPr lang="es-AR" dirty="0"/>
              <a:t>:</a:t>
            </a:r>
          </a:p>
          <a:p>
            <a:pPr marL="274326" lvl="1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11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HU Pagar con tarjeta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166815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Escenarios: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Pago exitoso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Pago fallido por número de tarjeta inválida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Pago fallido por saldo insuficiente</a:t>
            </a:r>
          </a:p>
          <a:p>
            <a:pPr marL="68575" indent="-342900" algn="just">
              <a:spcBef>
                <a:spcPts val="1200"/>
              </a:spcBef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Pago fallido por conexión con el servidor del banco (no está explicito)</a:t>
            </a: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5" indent="-342900" algn="just">
              <a:spcBef>
                <a:spcPts val="1200"/>
              </a:spcBef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601E546-9FC4-4703-B785-05F04DD7E51E}"/>
              </a:ext>
            </a:extLst>
          </p:cNvPr>
          <p:cNvGrpSpPr/>
          <p:nvPr/>
        </p:nvGrpSpPr>
        <p:grpSpPr>
          <a:xfrm rot="263075">
            <a:off x="8290960" y="484366"/>
            <a:ext cx="4004339" cy="880475"/>
            <a:chOff x="8376567" y="178543"/>
            <a:chExt cx="3917848" cy="1162295"/>
          </a:xfrm>
        </p:grpSpPr>
        <p:pic>
          <p:nvPicPr>
            <p:cNvPr id="19" name="Picture 3" descr="C:\Users\Vero\Dropbox\Con Nico\hojita.png">
              <a:extLst>
                <a:ext uri="{FF2B5EF4-FFF2-40B4-BE49-F238E27FC236}">
                  <a16:creationId xmlns:a16="http://schemas.microsoft.com/office/drawing/2014/main" id="{48DC6B74-E1C7-4C99-9884-2A75EF11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97 CuadroTexto">
              <a:extLst>
                <a:ext uri="{FF2B5EF4-FFF2-40B4-BE49-F238E27FC236}">
                  <a16:creationId xmlns:a16="http://schemas.microsoft.com/office/drawing/2014/main" id="{568AB017-8396-4A28-B47D-D8FAA9A6534D}"/>
                </a:ext>
              </a:extLst>
            </p:cNvPr>
            <p:cNvSpPr txBox="1"/>
            <p:nvPr/>
          </p:nvSpPr>
          <p:spPr>
            <a:xfrm rot="165036">
              <a:off x="8545077" y="226407"/>
              <a:ext cx="3596167" cy="93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Escenarios para los </a:t>
              </a:r>
            </a:p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criterios de aceptación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21" name="Cerrar corchete 20">
            <a:extLst>
              <a:ext uri="{FF2B5EF4-FFF2-40B4-BE49-F238E27FC236}">
                <a16:creationId xmlns:a16="http://schemas.microsoft.com/office/drawing/2014/main" id="{484A49AD-7D84-41CE-B1E2-6A38725A8467}"/>
              </a:ext>
            </a:extLst>
          </p:cNvPr>
          <p:cNvSpPr/>
          <p:nvPr/>
        </p:nvSpPr>
        <p:spPr>
          <a:xfrm rot="5400000">
            <a:off x="2447549" y="91064"/>
            <a:ext cx="76051" cy="3829951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errar corchete 22">
            <a:extLst>
              <a:ext uri="{FF2B5EF4-FFF2-40B4-BE49-F238E27FC236}">
                <a16:creationId xmlns:a16="http://schemas.microsoft.com/office/drawing/2014/main" id="{ED03B099-1E4B-4C87-B486-6BFF85A142C6}"/>
              </a:ext>
            </a:extLst>
          </p:cNvPr>
          <p:cNvSpPr/>
          <p:nvPr/>
        </p:nvSpPr>
        <p:spPr>
          <a:xfrm rot="5400000">
            <a:off x="7404467" y="487740"/>
            <a:ext cx="76051" cy="2336214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errar corchete 24">
            <a:extLst>
              <a:ext uri="{FF2B5EF4-FFF2-40B4-BE49-F238E27FC236}">
                <a16:creationId xmlns:a16="http://schemas.microsoft.com/office/drawing/2014/main" id="{0A3A78E6-4A17-4932-BB65-C1EDFB19EFA4}"/>
              </a:ext>
            </a:extLst>
          </p:cNvPr>
          <p:cNvSpPr/>
          <p:nvPr/>
        </p:nvSpPr>
        <p:spPr>
          <a:xfrm rot="5400000">
            <a:off x="6601459" y="-22655"/>
            <a:ext cx="76052" cy="4085832"/>
          </a:xfrm>
          <a:prstGeom prst="righ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3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514062" y="1103244"/>
            <a:ext cx="8773534" cy="5308616"/>
            <a:chOff x="371061" y="1309156"/>
            <a:chExt cx="8773534" cy="5142460"/>
          </a:xfrm>
        </p:grpSpPr>
        <p:sp>
          <p:nvSpPr>
            <p:cNvPr id="10" name="Recortar rectángulo de esquina sencilla 9"/>
            <p:cNvSpPr/>
            <p:nvPr/>
          </p:nvSpPr>
          <p:spPr>
            <a:xfrm flipH="1">
              <a:off x="371061" y="1309157"/>
              <a:ext cx="8773534" cy="5142459"/>
            </a:xfrm>
            <a:prstGeom prst="snip1Rect">
              <a:avLst>
                <a:gd name="adj" fmla="val 15123"/>
              </a:avLst>
            </a:prstGeom>
            <a:solidFill>
              <a:srgbClr val="FAF69C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197022" y="1309156"/>
              <a:ext cx="1947573" cy="294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Reverso</a:t>
              </a:r>
            </a:p>
          </p:txBody>
        </p:sp>
      </p:grp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HU Pagar con Tarjeta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338471"/>
            <a:ext cx="8172451" cy="5281991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/>
              <a:t>Criterios de Aceptación (Pagar con Tarjeta)</a:t>
            </a:r>
            <a:r>
              <a:rPr lang="es-AR" dirty="0"/>
              <a:t>: </a:t>
            </a:r>
          </a:p>
          <a:p>
            <a:pPr lvl="1"/>
            <a:r>
              <a:rPr lang="es-AR" sz="2300" b="1" dirty="0"/>
              <a:t>Escenario 1:  Pago exitoso</a:t>
            </a:r>
          </a:p>
          <a:p>
            <a:pPr marL="594371" lvl="2" indent="0">
              <a:buNone/>
            </a:pPr>
            <a:r>
              <a:rPr lang="es-AR" b="1" dirty="0">
                <a:solidFill>
                  <a:srgbClr val="00B050"/>
                </a:solidFill>
              </a:rPr>
              <a:t>dado </a:t>
            </a:r>
            <a:r>
              <a:rPr lang="es-AR" b="1" dirty="0"/>
              <a:t>que la conexión con el servidor del banco es exitosa, el número de tarjeta 1234 es válido y la tarjeta tiene saldo</a:t>
            </a:r>
          </a:p>
          <a:p>
            <a:pPr marL="594371" lvl="2" indent="0">
              <a:buNone/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b="1" dirty="0"/>
              <a:t> el matriculado o la persona  ingresa el número de tarjeta 1234</a:t>
            </a:r>
          </a:p>
          <a:p>
            <a:pPr lvl="2">
              <a:buNone/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b="1" dirty="0"/>
              <a:t> el sistema registra el pago</a:t>
            </a:r>
          </a:p>
          <a:p>
            <a:pPr lvl="1"/>
            <a:r>
              <a:rPr lang="es-AR" sz="2300" b="1" dirty="0"/>
              <a:t>Escenario 2:  Pago fallido por número de tarjeta inválido</a:t>
            </a:r>
          </a:p>
          <a:p>
            <a:pPr marL="594371" lvl="2" indent="0">
              <a:buNone/>
            </a:pPr>
            <a:r>
              <a:rPr lang="es-AR" b="1" dirty="0">
                <a:solidFill>
                  <a:srgbClr val="00B050"/>
                </a:solidFill>
              </a:rPr>
              <a:t>dado </a:t>
            </a:r>
            <a:r>
              <a:rPr lang="es-AR" sz="2100" b="1" dirty="0"/>
              <a:t>que</a:t>
            </a: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b="1" dirty="0"/>
              <a:t>la conexión con el servidor del banco es exitosa y el número 3456 es un número de tarjeta invalido, </a:t>
            </a:r>
          </a:p>
          <a:p>
            <a:pPr lvl="2">
              <a:buNone/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b="1" dirty="0"/>
              <a:t> el matriculado o la persona ingresa el número de tarjeta 3456</a:t>
            </a:r>
          </a:p>
          <a:p>
            <a:pPr lvl="2">
              <a:buNone/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b="1" dirty="0"/>
              <a:t> el sistema el sistema informa que el número de tarjeta es inválido y no registra el pago</a:t>
            </a:r>
          </a:p>
          <a:p>
            <a:pPr lvl="1"/>
            <a:r>
              <a:rPr lang="es-AR" sz="2300" b="1" dirty="0"/>
              <a:t>Escenario 3: Pago fallido por saldo insuficiente de tarjeta de crédito</a:t>
            </a:r>
          </a:p>
          <a:p>
            <a:pPr marL="594371" lvl="2" indent="0">
              <a:buNone/>
            </a:pPr>
            <a:r>
              <a:rPr lang="es-AR" b="1" dirty="0">
                <a:solidFill>
                  <a:srgbClr val="00B050"/>
                </a:solidFill>
              </a:rPr>
              <a:t>Dado </a:t>
            </a:r>
            <a:r>
              <a:rPr lang="es-AR" b="1" dirty="0"/>
              <a:t>que la conexión con el servidor del banco es exitosa y el número de tarjeta 2134 válido no tiene saldo</a:t>
            </a:r>
          </a:p>
          <a:p>
            <a:pPr lvl="2">
              <a:buNone/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b="1" dirty="0"/>
              <a:t> el matriculado o la persona  ingresa el número de tarjeta 2134</a:t>
            </a:r>
          </a:p>
          <a:p>
            <a:pPr marL="542925" lvl="2" indent="50800">
              <a:buNone/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b="1" dirty="0"/>
              <a:t> el sistema informa que la tarjeta no tiene saldo suficiente y no registra el pago</a:t>
            </a:r>
          </a:p>
          <a:p>
            <a:pPr lvl="1"/>
            <a:r>
              <a:rPr lang="es-AR" sz="2300" b="1" dirty="0"/>
              <a:t>Escenario 4: Pago fallido por fallo en la conexión con el servidor externo del banco</a:t>
            </a:r>
          </a:p>
          <a:p>
            <a:pPr marL="594371" lvl="2" indent="0">
              <a:buNone/>
            </a:pPr>
            <a:r>
              <a:rPr lang="es-AR" b="1" dirty="0">
                <a:solidFill>
                  <a:srgbClr val="00B050"/>
                </a:solidFill>
              </a:rPr>
              <a:t>dado </a:t>
            </a:r>
            <a:r>
              <a:rPr lang="es-AR" b="1" dirty="0"/>
              <a:t>que</a:t>
            </a: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b="1" dirty="0"/>
              <a:t>no se pudo realizar la conexión con el servidor del banco</a:t>
            </a:r>
          </a:p>
          <a:p>
            <a:pPr lvl="2">
              <a:buNone/>
            </a:pPr>
            <a:r>
              <a:rPr lang="es-AR" b="1" dirty="0">
                <a:solidFill>
                  <a:srgbClr val="00B050"/>
                </a:solidFill>
              </a:rPr>
              <a:t>cuando</a:t>
            </a:r>
            <a:r>
              <a:rPr lang="es-AR" b="1" dirty="0"/>
              <a:t> el matriculado o la persona desea pagar</a:t>
            </a:r>
          </a:p>
          <a:p>
            <a:pPr marL="542925" lvl="2" indent="50800">
              <a:buNone/>
            </a:pPr>
            <a:r>
              <a:rPr lang="es-AR" b="1" dirty="0">
                <a:solidFill>
                  <a:srgbClr val="00B050"/>
                </a:solidFill>
              </a:rPr>
              <a:t>entonces</a:t>
            </a:r>
            <a:r>
              <a:rPr lang="es-AR" b="1" dirty="0"/>
              <a:t> el sistema informa que no se puede establecer la conexión con el servidor</a:t>
            </a:r>
          </a:p>
          <a:p>
            <a:pPr lvl="2">
              <a:buNone/>
            </a:pPr>
            <a:endParaRPr lang="es-AR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57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8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rtar rectángulo de esquina sencilla 3"/>
          <p:cNvSpPr/>
          <p:nvPr/>
        </p:nvSpPr>
        <p:spPr>
          <a:xfrm>
            <a:off x="1806702" y="1301750"/>
            <a:ext cx="8746998" cy="4895850"/>
          </a:xfrm>
          <a:prstGeom prst="snip1Rect">
            <a:avLst>
              <a:gd name="adj" fmla="val 15123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Plantilla de una Historia de Usuario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2004293"/>
            <a:ext cx="8172451" cy="4193309"/>
          </a:xfrm>
        </p:spPr>
        <p:txBody>
          <a:bodyPr>
            <a:normAutofit/>
          </a:bodyPr>
          <a:lstStyle/>
          <a:p>
            <a:r>
              <a:rPr lang="es-AR" sz="2400" b="1" dirty="0"/>
              <a:t>ID</a:t>
            </a:r>
            <a:r>
              <a:rPr lang="es-AR" sz="2400" dirty="0"/>
              <a:t>: Identificador unívoco de la historia expresado como texto generalmente de la forma &lt;verbo&gt; &lt;sustantivo&gt;</a:t>
            </a:r>
          </a:p>
          <a:p>
            <a:pPr marL="0" indent="0">
              <a:buNone/>
            </a:pPr>
            <a:endParaRPr lang="es-AR" sz="2400" dirty="0"/>
          </a:p>
          <a:p>
            <a:r>
              <a:rPr lang="es-AR" sz="2400" b="1" dirty="0"/>
              <a:t>TÍTULO</a:t>
            </a:r>
            <a:r>
              <a:rPr lang="es-AR" sz="2400" dirty="0"/>
              <a:t>:  Descripción de la historia de la forma</a:t>
            </a:r>
            <a:r>
              <a:rPr lang="es-ES" sz="2400" dirty="0"/>
              <a:t>:  </a:t>
            </a:r>
            <a:r>
              <a:rPr lang="es-ES" sz="2400" b="1" dirty="0"/>
              <a:t>Como</a:t>
            </a:r>
            <a:r>
              <a:rPr lang="es-ES" sz="2400" dirty="0"/>
              <a:t> &lt;rol&gt; </a:t>
            </a:r>
            <a:r>
              <a:rPr lang="es-ES" sz="2400" b="1" dirty="0"/>
              <a:t>quiero</a:t>
            </a:r>
            <a:r>
              <a:rPr lang="es-ES" sz="2400" dirty="0"/>
              <a:t> &lt;algo&gt; </a:t>
            </a:r>
            <a:r>
              <a:rPr lang="es-ES" sz="2400" b="1" dirty="0"/>
              <a:t>para poder </a:t>
            </a:r>
            <a:r>
              <a:rPr lang="es-ES" sz="2400" dirty="0"/>
              <a:t>&lt;beneficio&gt;.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AR" sz="2400" b="1" dirty="0"/>
              <a:t>REGLAS DE NEGOCIO</a:t>
            </a:r>
            <a:r>
              <a:rPr lang="es-AR" sz="2400" dirty="0"/>
              <a:t>: Conjunto de reglas, normas, políticas, etc. que condicionan el modo de operación. </a:t>
            </a:r>
          </a:p>
          <a:p>
            <a:pPr marL="594372" lvl="2" indent="0">
              <a:buNone/>
            </a:pPr>
            <a:endParaRPr lang="es-ES_tradnl" sz="2400" dirty="0"/>
          </a:p>
          <a:p>
            <a:pPr>
              <a:buNone/>
            </a:pPr>
            <a:endParaRPr lang="es-ES" dirty="0"/>
          </a:p>
          <a:p>
            <a:endParaRPr lang="es-ES_tradnl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5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514062" y="1309156"/>
            <a:ext cx="8773534" cy="5142460"/>
            <a:chOff x="371061" y="1309156"/>
            <a:chExt cx="8773534" cy="5142460"/>
          </a:xfrm>
        </p:grpSpPr>
        <p:sp>
          <p:nvSpPr>
            <p:cNvPr id="4" name="Recortar rectángulo de esquina sencilla 3"/>
            <p:cNvSpPr/>
            <p:nvPr/>
          </p:nvSpPr>
          <p:spPr>
            <a:xfrm flipH="1">
              <a:off x="371061" y="1309157"/>
              <a:ext cx="8773534" cy="5142459"/>
            </a:xfrm>
            <a:prstGeom prst="snip1Rect">
              <a:avLst>
                <a:gd name="adj" fmla="val 15123"/>
              </a:avLst>
            </a:prstGeom>
            <a:solidFill>
              <a:srgbClr val="FAF69C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7197022" y="1309156"/>
              <a:ext cx="1947573" cy="294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Reverso</a:t>
              </a:r>
            </a:p>
          </p:txBody>
        </p:sp>
      </p:grpSp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Plantilla de una Historia de Usuario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2034542" y="1397784"/>
            <a:ext cx="8172451" cy="50620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AR" sz="1400" dirty="0"/>
          </a:p>
          <a:p>
            <a:r>
              <a:rPr lang="es-AR" b="1" dirty="0"/>
              <a:t>CRITERIOS DE ACEPTACIÓN</a:t>
            </a:r>
            <a:r>
              <a:rPr lang="es-AR" dirty="0"/>
              <a:t>: Criterios por los cuales una historia cumple con las expectativas del cliente. </a:t>
            </a:r>
            <a:br>
              <a:rPr lang="es-AR" dirty="0"/>
            </a:br>
            <a:r>
              <a:rPr lang="es-AR" dirty="0"/>
              <a:t>El formato es el siguiente:</a:t>
            </a:r>
          </a:p>
          <a:p>
            <a:pPr lvl="1"/>
            <a:r>
              <a:rPr lang="es-ES_tradnl" b="1" dirty="0">
                <a:solidFill>
                  <a:schemeClr val="tx1"/>
                </a:solidFill>
              </a:rPr>
              <a:t>Escenario</a:t>
            </a:r>
            <a:r>
              <a:rPr lang="es-ES_tradnl" dirty="0">
                <a:solidFill>
                  <a:schemeClr val="tx1"/>
                </a:solidFill>
              </a:rPr>
              <a:t> 1: título del criterio.</a:t>
            </a:r>
          </a:p>
          <a:p>
            <a:pPr marL="868696" lvl="3" indent="0">
              <a:buNone/>
            </a:pPr>
            <a:r>
              <a:rPr lang="en-US" sz="2400" dirty="0"/>
              <a:t>Dado &lt;un </a:t>
            </a:r>
            <a:r>
              <a:rPr lang="en-US" sz="2400" dirty="0" err="1"/>
              <a:t>contexto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Cuando</a:t>
            </a:r>
            <a:r>
              <a:rPr lang="en-US" sz="2400" dirty="0"/>
              <a:t> &lt;</a:t>
            </a:r>
            <a:r>
              <a:rPr lang="en-US" sz="2400" dirty="0" err="1"/>
              <a:t>ocurre</a:t>
            </a:r>
            <a:r>
              <a:rPr lang="en-US" sz="2400" dirty="0"/>
              <a:t> un </a:t>
            </a:r>
            <a:r>
              <a:rPr lang="en-US" sz="2400" dirty="0" err="1"/>
              <a:t>evento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Entonces</a:t>
            </a:r>
            <a:r>
              <a:rPr lang="en-US" sz="2400" dirty="0"/>
              <a:t> &lt;</a:t>
            </a:r>
            <a:r>
              <a:rPr lang="en-US" sz="2400" dirty="0" err="1"/>
              <a:t>garantiza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o mas </a:t>
            </a:r>
            <a:r>
              <a:rPr lang="en-US" sz="2400" dirty="0" err="1"/>
              <a:t>resultados</a:t>
            </a:r>
            <a:r>
              <a:rPr lang="en-US" sz="2400" dirty="0"/>
              <a:t>&gt;</a:t>
            </a:r>
          </a:p>
          <a:p>
            <a:pPr marL="594372" lvl="2" indent="0">
              <a:buNone/>
            </a:pPr>
            <a:endParaRPr lang="en-US" sz="600" dirty="0"/>
          </a:p>
          <a:p>
            <a:pPr lvl="1"/>
            <a:r>
              <a:rPr lang="es-ES_tradnl" b="1" dirty="0">
                <a:solidFill>
                  <a:schemeClr val="tx1"/>
                </a:solidFill>
              </a:rPr>
              <a:t>Escenario</a:t>
            </a:r>
            <a:r>
              <a:rPr lang="es-ES_tradnl" dirty="0">
                <a:solidFill>
                  <a:schemeClr val="tx1"/>
                </a:solidFill>
              </a:rPr>
              <a:t> 2: título del criterio.</a:t>
            </a:r>
          </a:p>
          <a:p>
            <a:pPr marL="868696" lvl="3" indent="0">
              <a:buNone/>
            </a:pPr>
            <a:r>
              <a:rPr lang="en-US" sz="2400" dirty="0"/>
              <a:t>Dado &lt;un </a:t>
            </a:r>
            <a:r>
              <a:rPr lang="en-US" sz="2400" dirty="0" err="1"/>
              <a:t>contexto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Cuando</a:t>
            </a:r>
            <a:r>
              <a:rPr lang="en-US" sz="2400" dirty="0"/>
              <a:t> &lt;</a:t>
            </a:r>
            <a:r>
              <a:rPr lang="en-US" sz="2400" dirty="0" err="1"/>
              <a:t>ocurre</a:t>
            </a:r>
            <a:r>
              <a:rPr lang="en-US" sz="2400" dirty="0"/>
              <a:t> un </a:t>
            </a:r>
            <a:r>
              <a:rPr lang="en-US" sz="2400" dirty="0" err="1"/>
              <a:t>evento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Entonces</a:t>
            </a:r>
            <a:r>
              <a:rPr lang="en-US" sz="2400" dirty="0"/>
              <a:t> &lt;</a:t>
            </a:r>
            <a:r>
              <a:rPr lang="en-US" sz="2400" dirty="0" err="1"/>
              <a:t>garantiza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o mas </a:t>
            </a:r>
            <a:r>
              <a:rPr lang="en-US" sz="2400" dirty="0" err="1"/>
              <a:t>resultados</a:t>
            </a:r>
            <a:r>
              <a:rPr lang="en-US" sz="2400" dirty="0"/>
              <a:t>&gt;</a:t>
            </a:r>
          </a:p>
          <a:p>
            <a:pPr marL="594372" lvl="2" indent="0">
              <a:buNone/>
            </a:pPr>
            <a:r>
              <a:rPr lang="en-US" sz="2300" dirty="0"/>
              <a:t>….</a:t>
            </a:r>
          </a:p>
          <a:p>
            <a:pPr lvl="1"/>
            <a:r>
              <a:rPr lang="es-ES_tradnl" b="1" dirty="0">
                <a:solidFill>
                  <a:schemeClr val="tx1"/>
                </a:solidFill>
              </a:rPr>
              <a:t>Escenario</a:t>
            </a:r>
            <a:r>
              <a:rPr lang="es-ES_tradnl" dirty="0">
                <a:solidFill>
                  <a:schemeClr val="tx1"/>
                </a:solidFill>
              </a:rPr>
              <a:t> N: título del criterio.</a:t>
            </a:r>
          </a:p>
          <a:p>
            <a:pPr marL="868696" lvl="3" indent="0">
              <a:buNone/>
            </a:pPr>
            <a:r>
              <a:rPr lang="en-US" sz="2400" dirty="0"/>
              <a:t>Dado &lt;un </a:t>
            </a:r>
            <a:r>
              <a:rPr lang="en-US" sz="2400" dirty="0" err="1"/>
              <a:t>contexto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Cuando</a:t>
            </a:r>
            <a:r>
              <a:rPr lang="en-US" sz="2400" dirty="0"/>
              <a:t> &lt;</a:t>
            </a:r>
            <a:r>
              <a:rPr lang="en-US" sz="2400" dirty="0" err="1"/>
              <a:t>ocurre</a:t>
            </a:r>
            <a:r>
              <a:rPr lang="en-US" sz="2400" dirty="0"/>
              <a:t> un </a:t>
            </a:r>
            <a:r>
              <a:rPr lang="en-US" sz="2400" dirty="0" err="1"/>
              <a:t>evento</a:t>
            </a:r>
            <a:r>
              <a:rPr lang="en-US" sz="2400" dirty="0"/>
              <a:t>&gt;,</a:t>
            </a:r>
            <a:br>
              <a:rPr lang="en-US" sz="2400" dirty="0"/>
            </a:br>
            <a:r>
              <a:rPr lang="en-US" sz="2400" dirty="0" err="1"/>
              <a:t>Entonces</a:t>
            </a:r>
            <a:r>
              <a:rPr lang="en-US" sz="2400" dirty="0"/>
              <a:t> &lt;</a:t>
            </a:r>
            <a:r>
              <a:rPr lang="en-US" sz="2400" dirty="0" err="1"/>
              <a:t>garantiza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o mas </a:t>
            </a:r>
            <a:r>
              <a:rPr lang="en-US" sz="2400" dirty="0" err="1"/>
              <a:t>resultados</a:t>
            </a:r>
            <a:r>
              <a:rPr lang="en-US" sz="2400" dirty="0"/>
              <a:t>&gt;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1586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61360-5837-4E1D-8CF9-78E6C401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del </a:t>
            </a:r>
            <a:r>
              <a:rPr lang="es-AR"/>
              <a:t>Proceso de Modelado de HU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0C34B-7E28-4935-882A-8751A44B56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2135DF-4680-4B86-B20A-465B2413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Identificar las funcionalidades</a:t>
            </a:r>
          </a:p>
          <a:p>
            <a:r>
              <a:rPr lang="es-AR" dirty="0"/>
              <a:t>Identificar los roles que intervienen en las funcionalidades</a:t>
            </a:r>
          </a:p>
          <a:p>
            <a:r>
              <a:rPr lang="es-AR" dirty="0"/>
              <a:t>Identificar y asociar las reglas de negocio a cada funcionalidad</a:t>
            </a:r>
          </a:p>
          <a:p>
            <a:r>
              <a:rPr lang="es-AR" dirty="0"/>
              <a:t>Analizar la conveniencia de separar funcionalidades </a:t>
            </a:r>
          </a:p>
          <a:p>
            <a:r>
              <a:rPr lang="es-AR" dirty="0"/>
              <a:t>Analizar y determinar los escenarios de los criterios de aceptación </a:t>
            </a:r>
          </a:p>
        </p:txBody>
      </p:sp>
    </p:spTree>
    <p:extLst>
      <p:ext uri="{BB962C8B-B14F-4D97-AF65-F5344CB8AC3E}">
        <p14:creationId xmlns:p14="http://schemas.microsoft.com/office/powerpoint/2010/main" val="1478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Se desea modelar un sistema web para la inscripción a los cursos de un Instituto. Las personas que desean asistir a algún curso previamente deben matricularse al Instituto. Para esto el sistema solicita: nombre, apellido, DNI y dirección del interesado. Un DNI no puede estar registrado dos veces con diferentes matrículas. Una vez hecho el registro y el pago correspondiente, se entrega un número de matrícula, que servirá a la persona para inscribirse a los cursos.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>
          <a:xfrm>
            <a:off x="480291" y="199652"/>
            <a:ext cx="10972800" cy="990600"/>
          </a:xfrm>
        </p:spPr>
        <p:txBody>
          <a:bodyPr/>
          <a:lstStyle/>
          <a:p>
            <a:r>
              <a:rPr lang="es-ES_tradnl" dirty="0"/>
              <a:t>Ejemplo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80291" y="1348509"/>
            <a:ext cx="11379199" cy="5039591"/>
          </a:xfrm>
        </p:spPr>
        <p:txBody>
          <a:bodyPr>
            <a:noAutofit/>
          </a:bodyPr>
          <a:lstStyle/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Se desea modelar un sistema web para la inscripción a los cursos de un Instituto. Las personas que desean asistir a algún curso previamente deben matricularse al Instituto. Para esto el sistema solicita: nombre, apellido, DNI y dirección del interesado. Un DNI no puede estar registrado dos veces con diferentes matrículas. Una vez hecho el registro y el pago correspondiente, se entrega un número de matrícula, que servirá a la persona para inscribirse a los cursos.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Los matriculados pueden inscribirse en los cursos que se dictan en el Instituto. Cada curso tiene un costo asociado y deberá abonarse al momento de la inscripción al mismo. El sistema primero solicita los datos del matriculado (nombre y código de matrícula) y da la opción de elegir alguno de los cursos. Cada curso tiene un cupo de 30 personas. Un alumno sólo se puede inscribir una vez a un mismo curso. </a:t>
            </a:r>
          </a:p>
          <a:p>
            <a:pPr marL="0" algn="just">
              <a:spcBef>
                <a:spcPts val="1200"/>
              </a:spcBef>
              <a:buNone/>
            </a:pPr>
            <a:r>
              <a:rPr lang="es-AR" sz="2200" dirty="0">
                <a:latin typeface="Calibri" panose="020F0502020204030204" pitchFamily="34" charset="0"/>
                <a:cs typeface="Calibri" panose="020F0502020204030204" pitchFamily="34" charset="0"/>
              </a:rPr>
              <a:t>Todos los pagos se realizan con tarjeta de crédito. Se realizará el cobro, una vez que el servidor del banco valide el número de tarjeta y verifique que el saldo sea suficiente.</a:t>
            </a:r>
          </a:p>
          <a:p>
            <a:pPr marL="0" algn="just">
              <a:spcBef>
                <a:spcPts val="1200"/>
              </a:spcBef>
              <a:buNone/>
            </a:pPr>
            <a:endParaRPr lang="es-A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es-ES_tradn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1200"/>
              </a:spcBef>
            </a:pP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EA39A3-E988-45F1-8880-2BFAA196B813}"/>
              </a:ext>
            </a:extLst>
          </p:cNvPr>
          <p:cNvGrpSpPr/>
          <p:nvPr/>
        </p:nvGrpSpPr>
        <p:grpSpPr>
          <a:xfrm rot="263075">
            <a:off x="8301860" y="199652"/>
            <a:ext cx="3917848" cy="1162295"/>
            <a:chOff x="8376567" y="178543"/>
            <a:chExt cx="3917848" cy="1162295"/>
          </a:xfrm>
        </p:grpSpPr>
        <p:pic>
          <p:nvPicPr>
            <p:cNvPr id="9" name="Picture 3" descr="C:\Users\Vero\Dropbox\Con Nico\hojita.png">
              <a:extLst>
                <a:ext uri="{FF2B5EF4-FFF2-40B4-BE49-F238E27FC236}">
                  <a16:creationId xmlns:a16="http://schemas.microsoft.com/office/drawing/2014/main" id="{E34112A6-D6BF-48B4-8A23-C4D63F6C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 rot="195119">
              <a:off x="8376567" y="178543"/>
              <a:ext cx="3917848" cy="116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7 CuadroTexto">
              <a:extLst>
                <a:ext uri="{FF2B5EF4-FFF2-40B4-BE49-F238E27FC236}">
                  <a16:creationId xmlns:a16="http://schemas.microsoft.com/office/drawing/2014/main" id="{3C786994-352F-46F0-86D5-6001C576193A}"/>
                </a:ext>
              </a:extLst>
            </p:cNvPr>
            <p:cNvSpPr txBox="1"/>
            <p:nvPr/>
          </p:nvSpPr>
          <p:spPr>
            <a:xfrm rot="165036">
              <a:off x="8547960" y="391939"/>
              <a:ext cx="35961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Identificación de Roles y  Funcionalidades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id="{9C835FDA-E246-4EFA-A48A-459AE4807B89}"/>
              </a:ext>
            </a:extLst>
          </p:cNvPr>
          <p:cNvSpPr/>
          <p:nvPr/>
        </p:nvSpPr>
        <p:spPr>
          <a:xfrm>
            <a:off x="6349140" y="1766134"/>
            <a:ext cx="2868751" cy="30770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Rectángulo redondeado 1">
            <a:extLst>
              <a:ext uri="{FF2B5EF4-FFF2-40B4-BE49-F238E27FC236}">
                <a16:creationId xmlns:a16="http://schemas.microsoft.com/office/drawing/2014/main" id="{BD7F3337-1610-42B6-ACE4-5907443B76D5}"/>
              </a:ext>
            </a:extLst>
          </p:cNvPr>
          <p:cNvSpPr/>
          <p:nvPr/>
        </p:nvSpPr>
        <p:spPr>
          <a:xfrm>
            <a:off x="3461913" y="3254874"/>
            <a:ext cx="5978649" cy="30770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ADA7D22-D588-4A13-9A1B-7EE5938A4B72}"/>
              </a:ext>
            </a:extLst>
          </p:cNvPr>
          <p:cNvGrpSpPr/>
          <p:nvPr/>
        </p:nvGrpSpPr>
        <p:grpSpPr>
          <a:xfrm>
            <a:off x="976184" y="3023230"/>
            <a:ext cx="2812173" cy="622012"/>
            <a:chOff x="976184" y="3023230"/>
            <a:chExt cx="2812173" cy="62201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986FC97-7F85-43A2-9718-F0444C8209A0}"/>
                </a:ext>
              </a:extLst>
            </p:cNvPr>
            <p:cNvSpPr/>
            <p:nvPr/>
          </p:nvSpPr>
          <p:spPr>
            <a:xfrm>
              <a:off x="976184" y="3172102"/>
              <a:ext cx="1569308" cy="47314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63AC0E2F-CCA8-44B1-A2C9-5DD51A7767D1}"/>
                </a:ext>
              </a:extLst>
            </p:cNvPr>
            <p:cNvSpPr/>
            <p:nvPr/>
          </p:nvSpPr>
          <p:spPr>
            <a:xfrm rot="10800000" flipV="1">
              <a:off x="2219049" y="3023230"/>
              <a:ext cx="1569308" cy="443574"/>
            </a:xfrm>
            <a:prstGeom prst="arc">
              <a:avLst>
                <a:gd name="adj1" fmla="val 10913639"/>
                <a:gd name="adj2" fmla="val 21456846"/>
              </a:avLst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75981BB-2A80-4136-8505-3571E1681A0E}"/>
              </a:ext>
            </a:extLst>
          </p:cNvPr>
          <p:cNvGrpSpPr/>
          <p:nvPr/>
        </p:nvGrpSpPr>
        <p:grpSpPr>
          <a:xfrm>
            <a:off x="8195413" y="1368836"/>
            <a:ext cx="3129079" cy="473140"/>
            <a:chOff x="8195413" y="1368836"/>
            <a:chExt cx="3129079" cy="473140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DE0C8F00-50F5-4D5A-A46D-E0051ED70851}"/>
                </a:ext>
              </a:extLst>
            </p:cNvPr>
            <p:cNvSpPr/>
            <p:nvPr/>
          </p:nvSpPr>
          <p:spPr>
            <a:xfrm rot="21254171">
              <a:off x="8195413" y="1386784"/>
              <a:ext cx="2281411" cy="433893"/>
            </a:xfrm>
            <a:prstGeom prst="arc">
              <a:avLst>
                <a:gd name="adj1" fmla="val 10797976"/>
                <a:gd name="adj2" fmla="val 21352276"/>
              </a:avLst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2A39EDA-7493-4642-8376-BE811120B2F0}"/>
                </a:ext>
              </a:extLst>
            </p:cNvPr>
            <p:cNvSpPr/>
            <p:nvPr/>
          </p:nvSpPr>
          <p:spPr>
            <a:xfrm>
              <a:off x="10191290" y="1368836"/>
              <a:ext cx="1133202" cy="4731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2338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– Historias a desarrollar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1690256" y="1403926"/>
            <a:ext cx="8516738" cy="4946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Rol de Usuarios</a:t>
            </a:r>
            <a:r>
              <a:rPr lang="es-ES" dirty="0"/>
              <a:t>:</a:t>
            </a:r>
          </a:p>
          <a:p>
            <a:pPr marL="534988" indent="-273050" fontAlgn="base"/>
            <a:r>
              <a:rPr lang="es-AR" dirty="0"/>
              <a:t>Persona (no inscripta en el instituto)</a:t>
            </a:r>
          </a:p>
          <a:p>
            <a:pPr marL="534988" indent="-273050" fontAlgn="base"/>
            <a:r>
              <a:rPr lang="es-AR" dirty="0"/>
              <a:t>Matriculado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Historias de Usuario: </a:t>
            </a:r>
          </a:p>
          <a:p>
            <a:pPr marL="534988" indent="-273050" fontAlgn="base"/>
            <a:r>
              <a:rPr lang="es-AR" dirty="0"/>
              <a:t>Matricularse al instituto</a:t>
            </a:r>
          </a:p>
          <a:p>
            <a:pPr marL="534988" indent="-273050" fontAlgn="base"/>
            <a:r>
              <a:rPr lang="es-AR" dirty="0"/>
              <a:t>Inscribirse a un curso </a:t>
            </a:r>
          </a:p>
          <a:p>
            <a:pPr marL="534988" indent="-273050" fontAlgn="base"/>
            <a:r>
              <a:rPr lang="es-AR" dirty="0"/>
              <a:t>Pagar con tarjeta</a:t>
            </a:r>
          </a:p>
          <a:p>
            <a:pPr>
              <a:buNone/>
            </a:pPr>
            <a:endParaRPr lang="es-ES" dirty="0"/>
          </a:p>
          <a:p>
            <a:endParaRPr lang="es-ES_tradnl" dirty="0"/>
          </a:p>
          <a:p>
            <a:pPr lvl="1"/>
            <a:endParaRPr lang="es-ES" dirty="0"/>
          </a:p>
        </p:txBody>
      </p:sp>
      <p:grpSp>
        <p:nvGrpSpPr>
          <p:cNvPr id="12" name="11 Grupo"/>
          <p:cNvGrpSpPr/>
          <p:nvPr/>
        </p:nvGrpSpPr>
        <p:grpSpPr>
          <a:xfrm rot="155837">
            <a:off x="6866120" y="2555362"/>
            <a:ext cx="4070470" cy="1538608"/>
            <a:chOff x="5081451" y="2889701"/>
            <a:chExt cx="4070470" cy="1538607"/>
          </a:xfrm>
        </p:grpSpPr>
        <p:pic>
          <p:nvPicPr>
            <p:cNvPr id="10" name="Picture 3" descr="C:\Users\Vero\Dropbox\Con Nico\hojita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081451" y="2889701"/>
              <a:ext cx="4070470" cy="153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CuadroTexto"/>
            <p:cNvSpPr txBox="1"/>
            <p:nvPr/>
          </p:nvSpPr>
          <p:spPr>
            <a:xfrm rot="21569917">
              <a:off x="5394452" y="2939714"/>
              <a:ext cx="3546757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Tener en cuenta: cuando una historia tiene “muchos” criterios de aceptación es una pauta para separarla en otras historias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" name="11 Grupo">
            <a:extLst>
              <a:ext uri="{FF2B5EF4-FFF2-40B4-BE49-F238E27FC236}">
                <a16:creationId xmlns:a16="http://schemas.microsoft.com/office/drawing/2014/main" id="{B13D6E8B-5DB2-4EF3-AA92-3E656F4311B2}"/>
              </a:ext>
            </a:extLst>
          </p:cNvPr>
          <p:cNvGrpSpPr/>
          <p:nvPr/>
        </p:nvGrpSpPr>
        <p:grpSpPr>
          <a:xfrm rot="155837">
            <a:off x="6866120" y="4347970"/>
            <a:ext cx="4070470" cy="1538608"/>
            <a:chOff x="5081451" y="2889701"/>
            <a:chExt cx="4070470" cy="1538607"/>
          </a:xfrm>
        </p:grpSpPr>
        <p:pic>
          <p:nvPicPr>
            <p:cNvPr id="14" name="Picture 3" descr="C:\Users\Vero\Dropbox\Con Nico\hojita.png">
              <a:extLst>
                <a:ext uri="{FF2B5EF4-FFF2-40B4-BE49-F238E27FC236}">
                  <a16:creationId xmlns:a16="http://schemas.microsoft.com/office/drawing/2014/main" id="{4E3863D7-8DBC-4FB1-9838-C563EFF99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081451" y="2889701"/>
              <a:ext cx="4070470" cy="1538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0 CuadroTexto">
              <a:extLst>
                <a:ext uri="{FF2B5EF4-FFF2-40B4-BE49-F238E27FC236}">
                  <a16:creationId xmlns:a16="http://schemas.microsoft.com/office/drawing/2014/main" id="{6AA23DBC-C9C3-45AD-A622-D476401E0E2D}"/>
                </a:ext>
              </a:extLst>
            </p:cNvPr>
            <p:cNvSpPr txBox="1"/>
            <p:nvPr/>
          </p:nvSpPr>
          <p:spPr>
            <a:xfrm rot="21569917">
              <a:off x="5394451" y="2939715"/>
              <a:ext cx="3546757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solidFill>
                    <a:srgbClr val="FF0000"/>
                  </a:solidFill>
                  <a:latin typeface="Bradley Hand ITC" pitchFamily="66" charset="0"/>
                </a:rPr>
                <a:t>Tener en cuenta: cuando varias historias tienen criterios de aceptación comunes debería separarse en otras historias</a:t>
              </a:r>
              <a:endParaRPr lang="es-ES" sz="2000" b="1" dirty="0">
                <a:solidFill>
                  <a:srgbClr val="FF0000"/>
                </a:solidFill>
                <a:latin typeface="Bradley Hand ITC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– Historias a desarrollar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1690256" y="1403926"/>
            <a:ext cx="8516738" cy="4946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Rol de Usuarios</a:t>
            </a:r>
            <a:r>
              <a:rPr lang="es-ES" dirty="0"/>
              <a:t>:</a:t>
            </a:r>
          </a:p>
          <a:p>
            <a:pPr marL="534988" indent="-273050" fontAlgn="base"/>
            <a:r>
              <a:rPr lang="es-AR" dirty="0"/>
              <a:t>Persona (no inscripta en el instituto)</a:t>
            </a:r>
          </a:p>
          <a:p>
            <a:pPr marL="534988" indent="-273050" fontAlgn="base"/>
            <a:r>
              <a:rPr lang="es-AR" dirty="0"/>
              <a:t>Matriculado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Historias de Usuario: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Matricularse al instituto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Inscribirse a un curso </a:t>
            </a:r>
          </a:p>
          <a:p>
            <a:pPr marL="534988" indent="-273050" fontAlgn="base"/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Pagar con tarjeta</a:t>
            </a:r>
          </a:p>
          <a:p>
            <a:pPr>
              <a:buNone/>
            </a:pPr>
            <a:endParaRPr lang="es-ES" dirty="0"/>
          </a:p>
          <a:p>
            <a:endParaRPr lang="es-ES_tradnl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9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2031</TotalTime>
  <Words>2542</Words>
  <Application>Microsoft Office PowerPoint</Application>
  <PresentationFormat>Panorámica</PresentationFormat>
  <Paragraphs>269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Bradley Hand ITC</vt:lpstr>
      <vt:lpstr>Calibri</vt:lpstr>
      <vt:lpstr>Cambria</vt:lpstr>
      <vt:lpstr>Gill Sans MT</vt:lpstr>
      <vt:lpstr>Wingdings</vt:lpstr>
      <vt:lpstr>Wingdings 3</vt:lpstr>
      <vt:lpstr>Origen</vt:lpstr>
      <vt:lpstr>Ingeniería de Software I - 2018 </vt:lpstr>
      <vt:lpstr>Historias de usuario</vt:lpstr>
      <vt:lpstr>Plantilla de una Historia de Usuario</vt:lpstr>
      <vt:lpstr>Plantilla de una Historia de Usuario</vt:lpstr>
      <vt:lpstr>Pasos del Proceso de Modelado de HU</vt:lpstr>
      <vt:lpstr>Ejemplo</vt:lpstr>
      <vt:lpstr>Ejemplo</vt:lpstr>
      <vt:lpstr>Ejemplo – Historias a desarrollar</vt:lpstr>
      <vt:lpstr>Ejemplo – Historias a desarrollar</vt:lpstr>
      <vt:lpstr>HU: Matricularse al instituto</vt:lpstr>
      <vt:lpstr>HU: Matricularse al instituto</vt:lpstr>
      <vt:lpstr>HU: Matricularse al instituto</vt:lpstr>
      <vt:lpstr>HU: Matricularse al instituto</vt:lpstr>
      <vt:lpstr>HU: Matricularse al instituto</vt:lpstr>
      <vt:lpstr>Ejemplo – Historias a desarrollar</vt:lpstr>
      <vt:lpstr>HU inscribirse a un curso</vt:lpstr>
      <vt:lpstr>HU inscribirse a un curso</vt:lpstr>
      <vt:lpstr>HU inscribirse a un curso</vt:lpstr>
      <vt:lpstr>HU inscribirse a un curso</vt:lpstr>
      <vt:lpstr>Ejemplo – Historias a desarrollar</vt:lpstr>
      <vt:lpstr>HU Pagar con Tarjeta</vt:lpstr>
      <vt:lpstr>HU Pagar con tarjeta</vt:lpstr>
      <vt:lpstr>HU Pagar con Tarjeta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Ariel Pasini</dc:creator>
  <cp:lastModifiedBy>cesar Es</cp:lastModifiedBy>
  <cp:revision>146</cp:revision>
  <dcterms:created xsi:type="dcterms:W3CDTF">2015-09-24T14:46:12Z</dcterms:created>
  <dcterms:modified xsi:type="dcterms:W3CDTF">2018-08-31T18:51:22Z</dcterms:modified>
</cp:coreProperties>
</file>