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E349A-DF7D-6D4F-88FE-28BE8E5B6CD0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A4F94-EBBB-FA45-A5CD-CCC9AE3744F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665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509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956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13180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7507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856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11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20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99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81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73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937F-7447-A848-A144-974E796F97F2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7604-DDA5-E046-9884-FF06AA21B43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742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tiff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Cinéfilos-web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Algunos punteros para iniciarse con aplicaciones interactivas OO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87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690"/>
            <a:ext cx="12192000" cy="3648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7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" y="0"/>
            <a:ext cx="11119184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3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945"/>
            <a:ext cx="12192000" cy="57361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23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782"/>
            <a:ext cx="12192000" cy="50864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10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5" y="0"/>
            <a:ext cx="8876489" cy="6858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185647" y="1358153"/>
            <a:ext cx="1734671" cy="3388659"/>
            <a:chOff x="6185647" y="1358153"/>
            <a:chExt cx="1734671" cy="338865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85647" y="1358153"/>
              <a:ext cx="1048871" cy="3765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333565" y="2904566"/>
              <a:ext cx="1586753" cy="18422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58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5" y="0"/>
            <a:ext cx="8876489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301753" y="2097742"/>
            <a:ext cx="2541494" cy="13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9682" y="1250576"/>
            <a:ext cx="27207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5" y="0"/>
            <a:ext cx="88764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19565" y="1882588"/>
            <a:ext cx="1223682" cy="26894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3272117" y="1573306"/>
            <a:ext cx="2913530" cy="108921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39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5" y="0"/>
            <a:ext cx="88764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1082" y="2151530"/>
            <a:ext cx="2003612" cy="268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3998258" y="2770095"/>
            <a:ext cx="1595718" cy="9681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589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349" y="4303059"/>
            <a:ext cx="7436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Metacello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new</a:t>
            </a:r>
            <a:r>
              <a:rPr lang="en-US" sz="2400" dirty="0" smtClean="0"/>
              <a:t>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baseline</a:t>
            </a:r>
            <a:r>
              <a:rPr lang="en-US" sz="2400" b="1" dirty="0"/>
              <a:t>: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7030A0"/>
                </a:solidFill>
              </a:rPr>
              <a:t>'</a:t>
            </a:r>
            <a:r>
              <a:rPr lang="en-US" sz="2400" dirty="0" err="1">
                <a:solidFill>
                  <a:srgbClr val="7030A0"/>
                </a:solidFill>
              </a:rPr>
              <a:t>Cinefiloos</a:t>
            </a:r>
            <a:r>
              <a:rPr lang="en-US" sz="2400" dirty="0"/>
              <a:t>'</a:t>
            </a:r>
            <a:r>
              <a:rPr lang="en-US" sz="2400" dirty="0" smtClean="0"/>
              <a:t>;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repository</a:t>
            </a:r>
            <a:r>
              <a:rPr lang="en-US" sz="2400" b="1" dirty="0"/>
              <a:t>: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7030A0"/>
                </a:solidFill>
              </a:rPr>
              <a:t>'</a:t>
            </a:r>
            <a:r>
              <a:rPr lang="en-US" sz="2400" dirty="0" err="1">
                <a:solidFill>
                  <a:srgbClr val="7030A0"/>
                </a:solidFill>
              </a:rPr>
              <a:t>bitbucket</a:t>
            </a:r>
            <a:r>
              <a:rPr lang="en-US" sz="2400" dirty="0">
                <a:solidFill>
                  <a:srgbClr val="7030A0"/>
                </a:solidFill>
              </a:rPr>
              <a:t>://</a:t>
            </a:r>
            <a:r>
              <a:rPr lang="en-US" sz="2400" dirty="0" err="1">
                <a:solidFill>
                  <a:srgbClr val="7030A0"/>
                </a:solidFill>
              </a:rPr>
              <a:t>lifia-oop</a:t>
            </a:r>
            <a:r>
              <a:rPr lang="en-US" sz="2400" dirty="0">
                <a:solidFill>
                  <a:srgbClr val="7030A0"/>
                </a:solidFill>
              </a:rPr>
              <a:t>/practicas-objetos-1</a:t>
            </a:r>
            <a:r>
              <a:rPr lang="en-US" sz="2400" dirty="0" smtClean="0"/>
              <a:t>';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/>
              <a:t>load</a:t>
            </a:r>
            <a:r>
              <a:rPr lang="en-US" sz="2400" dirty="0" smtClean="0"/>
              <a:t>.</a:t>
            </a:r>
            <a:endParaRPr lang="es-ES_tradn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2999" y="658906"/>
            <a:ext cx="9706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La siguiente expresión descarga </a:t>
            </a:r>
            <a:r>
              <a:rPr lang="es-ES_tradnl" sz="2800" dirty="0" err="1" smtClean="0"/>
              <a:t>Cinefiloos</a:t>
            </a:r>
            <a:r>
              <a:rPr lang="es-ES_tradnl" sz="2800" dirty="0" smtClean="0"/>
              <a:t> (modelo,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, persistencia y web), y todas sus dependencias.</a:t>
            </a:r>
          </a:p>
          <a:p>
            <a:endParaRPr lang="es-ES_tradnl" sz="2800" dirty="0" smtClean="0"/>
          </a:p>
          <a:p>
            <a:r>
              <a:rPr lang="es-ES_tradnl" sz="2800" dirty="0" smtClean="0"/>
              <a:t>Al terminar, abre automáticamente un </a:t>
            </a:r>
            <a:r>
              <a:rPr lang="es-ES_tradnl" sz="2800" dirty="0" err="1" smtClean="0"/>
              <a:t>playground</a:t>
            </a:r>
            <a:r>
              <a:rPr lang="es-ES_tradnl" sz="2800" dirty="0" smtClean="0"/>
              <a:t> con más instrucciones.</a:t>
            </a:r>
          </a:p>
          <a:p>
            <a:endParaRPr lang="es-ES_tradnl" sz="2800" dirty="0"/>
          </a:p>
          <a:p>
            <a:r>
              <a:rPr lang="es-ES_tradnl" sz="2800" dirty="0" smtClean="0"/>
              <a:t>Es recomendable evaluarlo en una imagen </a:t>
            </a:r>
            <a:r>
              <a:rPr lang="es-ES_tradnl" sz="2800" dirty="0" err="1" smtClean="0"/>
              <a:t>Pharo</a:t>
            </a:r>
            <a:r>
              <a:rPr lang="es-ES_tradnl" sz="2800" dirty="0" smtClean="0"/>
              <a:t> limpia. 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65989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8312" y="5221051"/>
            <a:ext cx="421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https://</a:t>
            </a:r>
            <a:r>
              <a:rPr lang="es-ES_tradnl" dirty="0" err="1" smtClean="0"/>
              <a:t>books.pharo.org</a:t>
            </a:r>
            <a:r>
              <a:rPr lang="es-ES_tradnl" dirty="0" smtClean="0"/>
              <a:t>/</a:t>
            </a:r>
            <a:r>
              <a:rPr lang="es-ES_tradnl" dirty="0" err="1" smtClean="0"/>
              <a:t>enterprise-pharo</a:t>
            </a:r>
            <a:r>
              <a:rPr lang="es-ES_tradnl" dirty="0" smtClean="0"/>
              <a:t>/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1" y="954742"/>
            <a:ext cx="2867741" cy="4034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1" y="954742"/>
            <a:ext cx="4003310" cy="404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805293" y="522105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http://</a:t>
            </a:r>
            <a:r>
              <a:rPr lang="es-ES_tradnl" dirty="0" err="1" smtClean="0"/>
              <a:t>seaside.st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13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Presentar el </a:t>
            </a:r>
            <a:r>
              <a:rPr lang="es-ES_tradnl" dirty="0" err="1" smtClean="0"/>
              <a:t>framework</a:t>
            </a:r>
            <a:r>
              <a:rPr lang="es-ES_tradnl" dirty="0" smtClean="0"/>
              <a:t> </a:t>
            </a:r>
            <a:r>
              <a:rPr lang="es-ES_tradnl" dirty="0" err="1" smtClean="0"/>
              <a:t>Seaside</a:t>
            </a:r>
            <a:r>
              <a:rPr lang="es-ES_tradnl" dirty="0" smtClean="0"/>
              <a:t> para construcción de aplicaciones Web en </a:t>
            </a:r>
            <a:r>
              <a:rPr lang="es-ES_tradnl" dirty="0" err="1" smtClean="0"/>
              <a:t>Smalltalk</a:t>
            </a:r>
            <a:endParaRPr lang="es-ES_tradnl" dirty="0" smtClean="0"/>
          </a:p>
          <a:p>
            <a:r>
              <a:rPr lang="es-ES_tradnl" dirty="0" smtClean="0"/>
              <a:t>Conocer los pasos básicos para construir una aplicación web</a:t>
            </a:r>
          </a:p>
          <a:p>
            <a:r>
              <a:rPr lang="es-ES_tradnl" dirty="0" smtClean="0"/>
              <a:t>Conocer los elementos centrales del </a:t>
            </a:r>
            <a:r>
              <a:rPr lang="es-ES_tradnl" dirty="0" err="1" smtClean="0"/>
              <a:t>framework</a:t>
            </a:r>
            <a:r>
              <a:rPr lang="es-ES_tradnl" dirty="0" smtClean="0"/>
              <a:t> </a:t>
            </a:r>
            <a:r>
              <a:rPr lang="es-ES_tradnl" dirty="0" err="1" smtClean="0"/>
              <a:t>Seaside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2616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Framework para construir aplicaciones web en </a:t>
            </a:r>
            <a:r>
              <a:rPr lang="es-ES_tradnl" dirty="0" err="1" smtClean="0"/>
              <a:t>Smalltalk</a:t>
            </a:r>
            <a:endParaRPr lang="es-ES_tradnl" dirty="0" smtClean="0"/>
          </a:p>
          <a:p>
            <a:r>
              <a:rPr lang="es-ES_tradnl" dirty="0" smtClean="0"/>
              <a:t>Incluye su propio servidor de aplicaciones</a:t>
            </a:r>
          </a:p>
          <a:p>
            <a:r>
              <a:rPr lang="es-ES_tradnl" dirty="0" smtClean="0"/>
              <a:t>Las aplicaciones se construyen totalmente en </a:t>
            </a:r>
            <a:r>
              <a:rPr lang="es-ES_tradnl" dirty="0" err="1" smtClean="0"/>
              <a:t>Smalltalk</a:t>
            </a:r>
            <a:r>
              <a:rPr lang="es-ES_tradnl" dirty="0" smtClean="0"/>
              <a:t> (no se escribe </a:t>
            </a:r>
            <a:r>
              <a:rPr lang="es-ES_tradnl" dirty="0" err="1" smtClean="0"/>
              <a:t>html</a:t>
            </a:r>
            <a:r>
              <a:rPr lang="es-ES_tradnl" dirty="0" smtClean="0"/>
              <a:t>, aunque se puede utilizar CSS)</a:t>
            </a:r>
          </a:p>
          <a:p>
            <a:r>
              <a:rPr lang="es-ES_tradnl" dirty="0" smtClean="0"/>
              <a:t>Una aplicación consiste de un conjunto de componentes conectados y reutilizables</a:t>
            </a:r>
          </a:p>
          <a:p>
            <a:r>
              <a:rPr lang="es-ES_tradnl" dirty="0" smtClean="0"/>
              <a:t>Conecto componentes para modelar la navegación</a:t>
            </a:r>
          </a:p>
          <a:p>
            <a:r>
              <a:rPr lang="es-ES_tradnl" dirty="0" smtClean="0"/>
              <a:t>Compongo componentes para construir otros mas complejos</a:t>
            </a:r>
          </a:p>
          <a:p>
            <a:r>
              <a:rPr lang="es-ES_tradnl" dirty="0" smtClean="0"/>
              <a:t>El estado de la sesión se mantiene en el servidor</a:t>
            </a:r>
          </a:p>
          <a:p>
            <a:endParaRPr lang="es-ES_tradnl" dirty="0"/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545" y="0"/>
            <a:ext cx="3365501" cy="1803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200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rPr lang="es-ES_tradnl" dirty="0" smtClean="0"/>
              <a:t>Aplicación </a:t>
            </a:r>
            <a:r>
              <a:rPr dirty="0" smtClean="0"/>
              <a:t>"</a:t>
            </a:r>
            <a:r>
              <a:rPr dirty="0"/>
              <a:t>Hola mundo"</a:t>
            </a:r>
          </a:p>
        </p:txBody>
      </p:sp>
      <p:pic>
        <p:nvPicPr>
          <p:cNvPr id="211" name="Screen Shot 2016-05-15 at 11.14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746" y="1660248"/>
            <a:ext cx="1905202" cy="255407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12" name="Screen Shot 2016-05-15 at 11.41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3213" y="1715885"/>
            <a:ext cx="7276584" cy="185426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13" name="Screen Shot 2016-05-15 at 11.41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51001" y="4857699"/>
            <a:ext cx="1768796" cy="173531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1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8200" y="5095659"/>
            <a:ext cx="6629597" cy="149735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1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43213" y="3863101"/>
            <a:ext cx="5981533" cy="32332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38200" y="4698520"/>
            <a:ext cx="2054089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00"/>
              <a:t>Seaside genera el HTML</a:t>
            </a:r>
            <a:endParaRPr lang="en-US" sz="3200">
              <a:solidFill>
                <a:srgbClr val="000000"/>
              </a:solidFill>
              <a:sym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93297" y="4479380"/>
            <a:ext cx="526507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24089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Esqueleto de una  aplicación </a:t>
            </a:r>
            <a:r>
              <a:rPr lang="es-ES_tradnl" dirty="0" smtClean="0"/>
              <a:t>Web de </a:t>
            </a:r>
            <a:r>
              <a:rPr dirty="0" smtClean="0"/>
              <a:t>Seaside</a:t>
            </a:r>
            <a:endParaRPr dirty="0"/>
          </a:p>
        </p:txBody>
      </p:sp>
      <p:sp>
        <p:nvSpPr>
          <p:cNvPr id="135" name="Shape 135"/>
          <p:cNvSpPr/>
          <p:nvPr/>
        </p:nvSpPr>
        <p:spPr>
          <a:xfrm>
            <a:off x="2159029" y="5188173"/>
            <a:ext cx="7016143" cy="150651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Modelo de dominio</a:t>
            </a:r>
          </a:p>
        </p:txBody>
      </p:sp>
      <p:sp>
        <p:nvSpPr>
          <p:cNvPr id="136" name="Shape 136"/>
          <p:cNvSpPr/>
          <p:nvPr/>
        </p:nvSpPr>
        <p:spPr>
          <a:xfrm>
            <a:off x="2159030" y="3616036"/>
            <a:ext cx="7016143" cy="14885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Aplicación web</a:t>
            </a:r>
          </a:p>
        </p:txBody>
      </p:sp>
      <p:sp>
        <p:nvSpPr>
          <p:cNvPr id="137" name="Shape 137"/>
          <p:cNvSpPr/>
          <p:nvPr/>
        </p:nvSpPr>
        <p:spPr>
          <a:xfrm>
            <a:off x="2381644" y="4148325"/>
            <a:ext cx="1613656" cy="77279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Inicio</a:t>
            </a:r>
          </a:p>
        </p:txBody>
      </p:sp>
      <p:sp>
        <p:nvSpPr>
          <p:cNvPr id="138" name="Shape 138"/>
          <p:cNvSpPr/>
          <p:nvPr/>
        </p:nvSpPr>
        <p:spPr>
          <a:xfrm>
            <a:off x="4217914" y="4148325"/>
            <a:ext cx="2338750" cy="77279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Componente 2</a:t>
            </a:r>
          </a:p>
        </p:txBody>
      </p:sp>
      <p:sp>
        <p:nvSpPr>
          <p:cNvPr id="139" name="Shape 139"/>
          <p:cNvSpPr/>
          <p:nvPr/>
        </p:nvSpPr>
        <p:spPr>
          <a:xfrm>
            <a:off x="6660638" y="4148325"/>
            <a:ext cx="2276458" cy="77279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 dirty="0"/>
              <a:t>Componente N</a:t>
            </a:r>
          </a:p>
        </p:txBody>
      </p:sp>
      <p:sp>
        <p:nvSpPr>
          <p:cNvPr id="140" name="Shape 140"/>
          <p:cNvSpPr/>
          <p:nvPr/>
        </p:nvSpPr>
        <p:spPr>
          <a:xfrm>
            <a:off x="2128771" y="2025959"/>
            <a:ext cx="7046402" cy="150651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800"/>
              <a:t>Servidor web</a:t>
            </a:r>
          </a:p>
        </p:txBody>
      </p:sp>
    </p:spTree>
    <p:extLst>
      <p:ext uri="{BB962C8B-B14F-4D97-AF65-F5344CB8AC3E}">
        <p14:creationId xmlns:p14="http://schemas.microsoft.com/office/powerpoint/2010/main" val="1920540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99" y="333548"/>
            <a:ext cx="4189307" cy="2404692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idx="1"/>
          </p:nvPr>
        </p:nvSpPr>
        <p:spPr>
          <a:xfrm>
            <a:off x="838200" y="3574473"/>
            <a:ext cx="10515600" cy="2602489"/>
          </a:xfrm>
        </p:spPr>
        <p:txBody>
          <a:bodyPr>
            <a:normAutofit/>
          </a:bodyPr>
          <a:lstStyle/>
          <a:p>
            <a:r>
              <a:rPr lang="es-ES" dirty="0" smtClean="0"/>
              <a:t>El servidor escucha pedidos de los navegadores web</a:t>
            </a:r>
          </a:p>
          <a:p>
            <a:r>
              <a:rPr lang="es-ES" dirty="0" smtClean="0"/>
              <a:t>Por cada primer pedido, crea una sesión que recordará el estado de la interacción de ese usuario</a:t>
            </a:r>
          </a:p>
          <a:p>
            <a:r>
              <a:rPr lang="es-ES" dirty="0" smtClean="0"/>
              <a:t>Los pedidos son derivados a componentes (objetos) que se encargan de construir las páginas que ve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654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algn="l"/>
            <a:r>
              <a:rPr lang="es-ES" dirty="0" smtClean="0"/>
              <a:t>Modelo vs. UI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3013363"/>
            <a:ext cx="10515600" cy="3163599"/>
          </a:xfrm>
        </p:spPr>
        <p:txBody>
          <a:bodyPr>
            <a:normAutofit/>
          </a:bodyPr>
          <a:lstStyle/>
          <a:p>
            <a:r>
              <a:rPr lang="es-ES_tradnl" dirty="0" smtClean="0"/>
              <a:t>Es crítico separar bien el comportamiento genérico de dominio del comportamiento específico de la interfaz de usuario (UI)</a:t>
            </a:r>
          </a:p>
          <a:p>
            <a:pPr lvl="1"/>
            <a:r>
              <a:rPr lang="es-ES_tradnl" dirty="0" smtClean="0"/>
              <a:t>Así testeamos </a:t>
            </a:r>
            <a:r>
              <a:rPr lang="es-ES_tradnl" dirty="0"/>
              <a:t>el modelo antes de construir la interfaz (</a:t>
            </a:r>
            <a:r>
              <a:rPr lang="es-ES_tradnl" dirty="0" err="1"/>
              <a:t>Unit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r>
              <a:rPr lang="mr-IN" dirty="0"/>
              <a:t>–</a:t>
            </a:r>
            <a:r>
              <a:rPr lang="es-ES_tradnl" dirty="0"/>
              <a:t> </a:t>
            </a:r>
            <a:r>
              <a:rPr lang="es-ES_tradnl" dirty="0" err="1"/>
              <a:t>Sunit</a:t>
            </a:r>
            <a:r>
              <a:rPr lang="es-ES_tradnl" dirty="0"/>
              <a:t>)</a:t>
            </a:r>
          </a:p>
          <a:p>
            <a:pPr lvl="1"/>
            <a:r>
              <a:rPr lang="es-ES_tradnl" dirty="0" smtClean="0"/>
              <a:t>Nos permite tener múltiples interfaces de usuario para una misma aplicación</a:t>
            </a:r>
          </a:p>
          <a:p>
            <a:pPr lvl="1"/>
            <a:r>
              <a:rPr lang="es-ES_tradnl" dirty="0" smtClean="0"/>
              <a:t>La interfaz puede evolucionar por separado sin ensuciar el modelo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66" y="214022"/>
            <a:ext cx="2685646" cy="15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7199" y="4501164"/>
            <a:ext cx="654943" cy="320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5586" y="2977469"/>
            <a:ext cx="618169" cy="29644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292703" y="1802850"/>
            <a:ext cx="2177170" cy="44845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5" name="Shape 155"/>
          <p:cNvSpPr/>
          <p:nvPr/>
        </p:nvSpPr>
        <p:spPr>
          <a:xfrm>
            <a:off x="1572485" y="1654660"/>
            <a:ext cx="1878653" cy="47809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6" name="Shape 156"/>
          <p:cNvSpPr/>
          <p:nvPr/>
        </p:nvSpPr>
        <p:spPr>
          <a:xfrm>
            <a:off x="3519157" y="2431543"/>
            <a:ext cx="4685366" cy="21417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120" y="275156"/>
            <a:ext cx="4199403" cy="2377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48" y="2819061"/>
            <a:ext cx="10461052" cy="37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s-ES" dirty="0" smtClean="0"/>
              <a:t>A</a:t>
            </a:r>
            <a:r>
              <a:rPr dirty="0" smtClean="0"/>
              <a:t>plicación </a:t>
            </a:r>
            <a:r>
              <a:rPr dirty="0"/>
              <a:t>Seaside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3855027"/>
            <a:ext cx="10515600" cy="2321936"/>
          </a:xfrm>
        </p:spPr>
        <p:txBody>
          <a:bodyPr>
            <a:normAutofit/>
          </a:bodyPr>
          <a:lstStyle/>
          <a:p>
            <a:r>
              <a:rPr lang="es-ES_tradnl" dirty="0" smtClean="0"/>
              <a:t>Las “páginas” de mi aplicación web son componentes (y pueden tener componentes hijos)</a:t>
            </a:r>
          </a:p>
          <a:p>
            <a:r>
              <a:rPr lang="es-ES_tradnl" dirty="0" smtClean="0"/>
              <a:t>Unas páginas llaman a otras (navegación)</a:t>
            </a:r>
          </a:p>
          <a:p>
            <a:r>
              <a:rPr lang="es-ES_tradnl" dirty="0" smtClean="0"/>
              <a:t>Conocen a objetos de dominio (los muestran y modifican)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79" y="1545557"/>
            <a:ext cx="3331285" cy="18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447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339</Words>
  <Application>Microsoft Macintosh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Helvetica Light</vt:lpstr>
      <vt:lpstr>Mangal</vt:lpstr>
      <vt:lpstr>Arial</vt:lpstr>
      <vt:lpstr>Office Theme</vt:lpstr>
      <vt:lpstr>Cinéfilos-web</vt:lpstr>
      <vt:lpstr>Objetivos</vt:lpstr>
      <vt:lpstr>PowerPoint Presentation</vt:lpstr>
      <vt:lpstr>Aplicación "Hola mundo"</vt:lpstr>
      <vt:lpstr>Esqueleto de una  aplicación Web de Seaside</vt:lpstr>
      <vt:lpstr>PowerPoint Presentation</vt:lpstr>
      <vt:lpstr>Modelo vs. UI</vt:lpstr>
      <vt:lpstr>PowerPoint Presentation</vt:lpstr>
      <vt:lpstr>Aplicación Seaside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Cinéfilos-web</dc:title>
  <dc:creator>Alejandro Fernandez</dc:creator>
  <cp:lastModifiedBy>Alejandro Fernandez</cp:lastModifiedBy>
  <cp:revision>7</cp:revision>
  <dcterms:created xsi:type="dcterms:W3CDTF">2018-11-13T00:40:43Z</dcterms:created>
  <dcterms:modified xsi:type="dcterms:W3CDTF">2018-11-13T10:43:25Z</dcterms:modified>
</cp:coreProperties>
</file>