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62"/>
  </p:notesMasterIdLst>
  <p:sldIdLst>
    <p:sldId id="738" r:id="rId2"/>
    <p:sldId id="797" r:id="rId3"/>
    <p:sldId id="739" r:id="rId4"/>
    <p:sldId id="740" r:id="rId5"/>
    <p:sldId id="741" r:id="rId6"/>
    <p:sldId id="742" r:id="rId7"/>
    <p:sldId id="743" r:id="rId8"/>
    <p:sldId id="744" r:id="rId9"/>
    <p:sldId id="745" r:id="rId10"/>
    <p:sldId id="746" r:id="rId11"/>
    <p:sldId id="747" r:id="rId12"/>
    <p:sldId id="748" r:id="rId13"/>
    <p:sldId id="749" r:id="rId14"/>
    <p:sldId id="750" r:id="rId15"/>
    <p:sldId id="751" r:id="rId16"/>
    <p:sldId id="752" r:id="rId17"/>
    <p:sldId id="753" r:id="rId18"/>
    <p:sldId id="754" r:id="rId19"/>
    <p:sldId id="755" r:id="rId20"/>
    <p:sldId id="756" r:id="rId21"/>
    <p:sldId id="757" r:id="rId22"/>
    <p:sldId id="758" r:id="rId23"/>
    <p:sldId id="759" r:id="rId24"/>
    <p:sldId id="760" r:id="rId25"/>
    <p:sldId id="761" r:id="rId26"/>
    <p:sldId id="762" r:id="rId27"/>
    <p:sldId id="763" r:id="rId28"/>
    <p:sldId id="764" r:id="rId29"/>
    <p:sldId id="765" r:id="rId30"/>
    <p:sldId id="766" r:id="rId31"/>
    <p:sldId id="767" r:id="rId32"/>
    <p:sldId id="768" r:id="rId33"/>
    <p:sldId id="769" r:id="rId34"/>
    <p:sldId id="770" r:id="rId35"/>
    <p:sldId id="771" r:id="rId36"/>
    <p:sldId id="772" r:id="rId37"/>
    <p:sldId id="773" r:id="rId38"/>
    <p:sldId id="774" r:id="rId39"/>
    <p:sldId id="775" r:id="rId40"/>
    <p:sldId id="776" r:id="rId41"/>
    <p:sldId id="777" r:id="rId42"/>
    <p:sldId id="778" r:id="rId43"/>
    <p:sldId id="779" r:id="rId44"/>
    <p:sldId id="780" r:id="rId45"/>
    <p:sldId id="781" r:id="rId46"/>
    <p:sldId id="782" r:id="rId47"/>
    <p:sldId id="783" r:id="rId48"/>
    <p:sldId id="784" r:id="rId49"/>
    <p:sldId id="785" r:id="rId50"/>
    <p:sldId id="786" r:id="rId51"/>
    <p:sldId id="787" r:id="rId52"/>
    <p:sldId id="788" r:id="rId53"/>
    <p:sldId id="789" r:id="rId54"/>
    <p:sldId id="790" r:id="rId55"/>
    <p:sldId id="791" r:id="rId56"/>
    <p:sldId id="792" r:id="rId57"/>
    <p:sldId id="793" r:id="rId58"/>
    <p:sldId id="794" r:id="rId59"/>
    <p:sldId id="795" r:id="rId60"/>
    <p:sldId id="796" r:id="rId6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9602" autoAdjust="0"/>
    <p:restoredTop sz="94434" autoAdjust="0"/>
  </p:normalViewPr>
  <p:slideViewPr>
    <p:cSldViewPr snapToGrid="0">
      <p:cViewPr varScale="1">
        <p:scale>
          <a:sx n="81" d="100"/>
          <a:sy n="81" d="100"/>
        </p:scale>
        <p:origin x="-269" y="-77"/>
      </p:cViewPr>
      <p:guideLst>
        <p:guide orient="horz" pos="2160"/>
        <p:guide pos="3840"/>
      </p:guideLst>
    </p:cSldViewPr>
  </p:slideViewPr>
  <p:notesTextViewPr>
    <p:cViewPr>
      <p:scale>
        <a:sx n="1" d="1"/>
        <a:sy n="1" d="1"/>
      </p:scale>
      <p:origin x="0" y="0"/>
    </p:cViewPr>
  </p:notesTextViewPr>
  <p:sorterViewPr>
    <p:cViewPr>
      <p:scale>
        <a:sx n="100" d="100"/>
        <a:sy n="100" d="100"/>
      </p:scale>
      <p:origin x="0" y="-1379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3BD49-CDBB-436F-B482-E535D9E6CF50}" type="datetimeFigureOut">
              <a:rPr lang="es-ES" smtClean="0"/>
              <a:pPr/>
              <a:t>09/04/2019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BA11A-6FA2-4D86-A286-C805CC984C80}" type="slidenum">
              <a:rPr lang="es-ES" smtClean="0"/>
              <a:pPr/>
              <a:t>‹Nº›</a:t>
            </a:fld>
            <a:endParaRPr lang="es-ES"/>
          </a:p>
        </p:txBody>
      </p:sp>
    </p:spTree>
    <p:extLst>
      <p:ext uri="{BB962C8B-B14F-4D97-AF65-F5344CB8AC3E}">
        <p14:creationId xmlns:p14="http://schemas.microsoft.com/office/powerpoint/2010/main" val="22591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E79E7FF9-421E-4115-982C-B120F88D7546}" type="slidenum">
              <a:rPr lang="es-AR" smtClean="0"/>
              <a:pPr/>
              <a:t>1</a:t>
            </a:fld>
            <a:endParaRPr lang="es-AR"/>
          </a:p>
        </p:txBody>
      </p:sp>
    </p:spTree>
    <p:extLst>
      <p:ext uri="{BB962C8B-B14F-4D97-AF65-F5344CB8AC3E}">
        <p14:creationId xmlns:p14="http://schemas.microsoft.com/office/powerpoint/2010/main" val="79072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E79E7FF9-421E-4115-982C-B120F88D7546}" type="slidenum">
              <a:rPr lang="es-AR" smtClean="0"/>
              <a:pPr/>
              <a:t>4</a:t>
            </a:fld>
            <a:endParaRPr lang="es-AR"/>
          </a:p>
        </p:txBody>
      </p:sp>
    </p:spTree>
    <p:extLst>
      <p:ext uri="{BB962C8B-B14F-4D97-AF65-F5344CB8AC3E}">
        <p14:creationId xmlns:p14="http://schemas.microsoft.com/office/powerpoint/2010/main" val="219448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E79E7FF9-421E-4115-982C-B120F88D7546}" type="slidenum">
              <a:rPr lang="es-AR" smtClean="0"/>
              <a:pPr/>
              <a:t>5</a:t>
            </a:fld>
            <a:endParaRPr lang="es-AR"/>
          </a:p>
        </p:txBody>
      </p:sp>
    </p:spTree>
    <p:extLst>
      <p:ext uri="{BB962C8B-B14F-4D97-AF65-F5344CB8AC3E}">
        <p14:creationId xmlns:p14="http://schemas.microsoft.com/office/powerpoint/2010/main" val="335410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p>
        </p:txBody>
      </p:sp>
      <p:sp>
        <p:nvSpPr>
          <p:cNvPr id="11674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1568B8-0AC1-4AC7-801A-B8E08584005D}" type="slidenum">
              <a:rPr lang="es-AR">
                <a:latin typeface="Calibri" panose="020F0502020204030204" pitchFamily="34" charset="0"/>
              </a:rPr>
              <a:pPr eaLnBrk="1" hangingPunct="1"/>
              <a:t>9</a:t>
            </a:fld>
            <a:endParaRPr lang="es-AR">
              <a:latin typeface="Calibri" panose="020F0502020204030204" pitchFamily="34" charset="0"/>
            </a:endParaRPr>
          </a:p>
        </p:txBody>
      </p:sp>
    </p:spTree>
    <p:extLst>
      <p:ext uri="{BB962C8B-B14F-4D97-AF65-F5344CB8AC3E}">
        <p14:creationId xmlns:p14="http://schemas.microsoft.com/office/powerpoint/2010/main" val="124443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2D357F-7365-4157-8749-A646D721DE14}" type="slidenum">
              <a:rPr lang="es-AR">
                <a:latin typeface="Calibri" panose="020F0502020204030204" pitchFamily="34" charset="0"/>
              </a:rPr>
              <a:pPr eaLnBrk="1" hangingPunct="1"/>
              <a:t>20</a:t>
            </a:fld>
            <a:endParaRPr lang="es-AR">
              <a:latin typeface="Calibri" panose="020F0502020204030204" pitchFamily="34" charset="0"/>
            </a:endParaRPr>
          </a:p>
        </p:txBody>
      </p:sp>
    </p:spTree>
    <p:extLst>
      <p:ext uri="{BB962C8B-B14F-4D97-AF65-F5344CB8AC3E}">
        <p14:creationId xmlns:p14="http://schemas.microsoft.com/office/powerpoint/2010/main" val="7886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p>
        </p:txBody>
      </p:sp>
      <p:sp>
        <p:nvSpPr>
          <p:cNvPr id="11776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FD85B6-101A-4D33-836B-81645918AE43}" type="slidenum">
              <a:rPr lang="es-AR">
                <a:latin typeface="Calibri" panose="020F0502020204030204" pitchFamily="34" charset="0"/>
              </a:rPr>
              <a:pPr eaLnBrk="1" hangingPunct="1"/>
              <a:t>25</a:t>
            </a:fld>
            <a:endParaRPr lang="es-AR">
              <a:latin typeface="Calibri" panose="020F0502020204030204" pitchFamily="34" charset="0"/>
            </a:endParaRPr>
          </a:p>
        </p:txBody>
      </p:sp>
    </p:spTree>
    <p:extLst>
      <p:ext uri="{BB962C8B-B14F-4D97-AF65-F5344CB8AC3E}">
        <p14:creationId xmlns:p14="http://schemas.microsoft.com/office/powerpoint/2010/main" val="3195433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defRPr>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pPr/>
              <a:t>‹Nº›</a:t>
            </a:fld>
            <a:endParaRPr lang="es-ES"/>
          </a:p>
        </p:txBody>
      </p:sp>
      <p:sp>
        <p:nvSpPr>
          <p:cNvPr id="10"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Arial" charset="0"/>
                <a:ea typeface="+mn-ea"/>
                <a:cs typeface="+mn-cs"/>
              </a:rPr>
              <a:t>Fuente:</a:t>
            </a:r>
            <a:endParaRPr lang="es-AR" sz="1100" dirty="0">
              <a:solidFill>
                <a:schemeClr val="bg2"/>
              </a:solidFill>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r>
              <a:rPr lang="es-AR"/>
              <a:t>2019</a:t>
            </a:r>
            <a:endParaRPr lang="es-ES" dirty="0"/>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a:t>Ingenieria de Software II</a:t>
            </a:r>
          </a:p>
        </p:txBody>
      </p:sp>
    </p:spTree>
    <p:extLst>
      <p:ext uri="{BB962C8B-B14F-4D97-AF65-F5344CB8AC3E}">
        <p14:creationId xmlns:p14="http://schemas.microsoft.com/office/powerpoint/2010/main" val="105182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0">
                <a:solidFill>
                  <a:srgbClr val="005392"/>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rgbClr val="00539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005392"/>
                </a:solidFill>
              </a:defRPr>
            </a:lvl1pPr>
          </a:lstStyle>
          <a:p>
            <a:r>
              <a:rPr lang="es-AR"/>
              <a:t>2019</a:t>
            </a:r>
            <a:endParaRPr lang="es-ES" dirty="0"/>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rgbClr val="005392"/>
                </a:solidFill>
              </a:defRPr>
            </a:lvl1pPr>
          </a:lstStyle>
          <a:p>
            <a:r>
              <a:rPr lang="es-ES"/>
              <a:t>Ingenieria de Software II</a:t>
            </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A06DBA4C-BE2D-4FDA-A3F1-EFC03F3DB517}" type="slidenum">
              <a:rPr lang="es-ES" smtClean="0"/>
              <a:pPr/>
              <a:t>‹Nº›</a:t>
            </a:fld>
            <a:endParaRPr lang="es-ES"/>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40779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solidFill>
                  <a:srgbClr val="002060"/>
                </a:solidFill>
              </a:defRPr>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pPr/>
              <a:t>‹Nº›</a:t>
            </a:fld>
            <a:endParaRPr lang="es-ES"/>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AR"/>
              <a:t>2019</a:t>
            </a:r>
            <a:endParaRPr lang="es-ES" dirty="0"/>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ES"/>
              <a:t>Ingenieria de Software II</a:t>
            </a:r>
          </a:p>
        </p:txBody>
      </p:sp>
      <p:sp>
        <p:nvSpPr>
          <p:cNvPr id="11"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8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6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384" y="2051013"/>
            <a:ext cx="10780776" cy="613283"/>
          </a:xfrm>
        </p:spPr>
        <p:txBody>
          <a:bodyPr anchor="b">
            <a:noAutofit/>
          </a:bodyPr>
          <a:lstStyle>
            <a:lvl1pPr>
              <a:defRPr sz="7200" b="0">
                <a:solidFill>
                  <a:schemeClr val="tx2"/>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2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chemeClr val="tx2"/>
                </a:solidFill>
              </a:defRPr>
            </a:lvl1pPr>
          </a:lstStyle>
          <a:p>
            <a:pPr>
              <a:defRPr/>
            </a:pPr>
            <a:r>
              <a:rPr lang="es-AR"/>
              <a:t>2019</a:t>
            </a:r>
            <a:endParaRPr lang="es-AR" dirty="0"/>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chemeClr val="tx2"/>
                </a:solidFill>
              </a:defRPr>
            </a:lvl1pPr>
          </a:lstStyle>
          <a:p>
            <a:r>
              <a:rPr lang="en-US"/>
              <a:t>Ingenieria de Software II</a:t>
            </a:r>
            <a:endParaRPr lang="en-U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pPr>
              <a:defRPr/>
            </a:pPr>
            <a:fld id="{58D43D29-7E1C-4CD8-A8C3-99CFDA6E3586}" type="slidenum">
              <a:rPr lang="es-AR" smtClean="0"/>
              <a:pPr>
                <a:defRPr/>
              </a:pPr>
              <a:t>‹Nº›</a:t>
            </a:fld>
            <a:endParaRPr lang="es-AR" dirty="0"/>
          </a:p>
        </p:txBody>
      </p:sp>
      <p:pic>
        <p:nvPicPr>
          <p:cNvPr id="9" name="Picture 4" descr="2"/>
          <p:cNvPicPr/>
          <p:nvPr userDrawn="1"/>
        </p:nvPicPr>
        <p:blipFill rotWithShape="1">
          <a:blip r:embed="rId2" cstate="print">
            <a:lum bright="70000" contrast="-70000"/>
            <a:extLst>
              <a:ext uri="{28A0092B-C50C-407E-A947-70E740481C1C}">
                <a14:useLocalDpi xmlns:a14="http://schemas.microsoft.com/office/drawing/2010/main" val="0"/>
              </a:ext>
            </a:extLst>
          </a:blip>
          <a:srcRect l="8462"/>
          <a:stretch/>
        </p:blipFill>
        <p:spPr bwMode="auto">
          <a:xfrm>
            <a:off x="32048" y="116632"/>
            <a:ext cx="12159952" cy="4177967"/>
          </a:xfrm>
          <a:prstGeom prst="rect">
            <a:avLst/>
          </a:prstGeom>
          <a:noFill/>
          <a:extLst/>
        </p:spPr>
      </p:pic>
    </p:spTree>
    <p:extLst>
      <p:ext uri="{BB962C8B-B14F-4D97-AF65-F5344CB8AC3E}">
        <p14:creationId xmlns:p14="http://schemas.microsoft.com/office/powerpoint/2010/main" val="40334947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solidFill>
                  <a:schemeClr val="tx2"/>
                </a:solidFill>
              </a:defRPr>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cxnSp>
        <p:nvCxnSpPr>
          <p:cNvPr id="12" name="Conector recto 11"/>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defRPr/>
            </a:pPr>
            <a:r>
              <a:rPr lang="es-AR"/>
              <a:t>2019</a:t>
            </a:r>
            <a:endParaRPr lang="es-AR" dirty="0"/>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pPr>
              <a:defRPr/>
            </a:pPr>
            <a:r>
              <a:rPr lang="es-AR"/>
              <a:t>Ingenieria de Software II</a:t>
            </a:r>
            <a:endParaRPr lang="es-AR" dirty="0"/>
          </a:p>
        </p:txBody>
      </p:sp>
      <p:cxnSp>
        <p:nvCxnSpPr>
          <p:cNvPr id="13" name="Conector recto 12"/>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0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pic>
        <p:nvPicPr>
          <p:cNvPr id="8" name="Picture 2" descr="Responsive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8273"/>
          <a:stretch/>
        </p:blipFill>
        <p:spPr bwMode="auto">
          <a:xfrm>
            <a:off x="8691107" y="5899791"/>
            <a:ext cx="3450516" cy="852612"/>
          </a:xfrm>
          <a:prstGeom prst="rect">
            <a:avLst/>
          </a:prstGeom>
          <a:noFill/>
          <a:effectLst>
            <a:softEdge rad="0"/>
          </a:effectLst>
        </p:spPr>
      </p:pic>
      <p:sp>
        <p:nvSpPr>
          <p:cNvPr id="9"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pPr/>
              <a:t>‹Nº›</a:t>
            </a:fld>
            <a:endParaRPr lang="es-ES"/>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r>
              <a:rPr lang="es-AR"/>
              <a:t>2019</a:t>
            </a:r>
            <a:endParaRPr lang="es-ES" dirty="0"/>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a:t>Ingenieria de Software II</a:t>
            </a:r>
          </a:p>
        </p:txBody>
      </p:sp>
    </p:spTree>
    <p:extLst>
      <p:ext uri="{BB962C8B-B14F-4D97-AF65-F5344CB8AC3E}">
        <p14:creationId xmlns:p14="http://schemas.microsoft.com/office/powerpoint/2010/main" val="81922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Encabezado de Seccion ">
    <p:spTree>
      <p:nvGrpSpPr>
        <p:cNvPr id="1" name=""/>
        <p:cNvGrpSpPr/>
        <p:nvPr/>
      </p:nvGrpSpPr>
      <p:grpSpPr>
        <a:xfrm>
          <a:off x="0" y="0"/>
          <a:ext cx="0" cy="0"/>
          <a:chOff x="0" y="0"/>
          <a:chExt cx="0" cy="0"/>
        </a:xfrm>
      </p:grpSpPr>
      <p:pic>
        <p:nvPicPr>
          <p:cNvPr id="8" name="Picture 4" descr="2"/>
          <p:cNvPicPr/>
          <p:nvPr userDrawn="1"/>
        </p:nvPicPr>
        <p:blipFill rotWithShape="1">
          <a:blip r:embed="rId2" cstate="print">
            <a:lum bright="70000" contrast="-70000"/>
            <a:extLst>
              <a:ext uri="{28A0092B-C50C-407E-A947-70E740481C1C}">
                <a14:useLocalDpi xmlns:a14="http://schemas.microsoft.com/office/drawing/2010/main" val="0"/>
              </a:ext>
            </a:extLst>
          </a:blip>
          <a:srcRect l="8462"/>
          <a:stretch/>
        </p:blipFill>
        <p:spPr bwMode="auto">
          <a:xfrm>
            <a:off x="32048" y="116632"/>
            <a:ext cx="12159952" cy="4177967"/>
          </a:xfrm>
          <a:prstGeom prst="rect">
            <a:avLst/>
          </a:prstGeom>
          <a:noFill/>
          <a:extLst/>
        </p:spPr>
      </p:pic>
      <p:sp>
        <p:nvSpPr>
          <p:cNvPr id="2" name="Title 1"/>
          <p:cNvSpPr>
            <a:spLocks noGrp="1"/>
          </p:cNvSpPr>
          <p:nvPr>
            <p:ph type="title" hasCustomPrompt="1"/>
          </p:nvPr>
        </p:nvSpPr>
        <p:spPr>
          <a:xfrm>
            <a:off x="551384" y="2051013"/>
            <a:ext cx="10780776" cy="613283"/>
          </a:xfrm>
        </p:spPr>
        <p:txBody>
          <a:bodyPr anchor="b">
            <a:noAutofit/>
          </a:bodyPr>
          <a:lstStyle>
            <a:lvl1pPr>
              <a:defRPr sz="72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2400">
                <a:solidFill>
                  <a:srgbClr val="C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pPr>
              <a:defRPr/>
            </a:pPr>
            <a:r>
              <a:rPr lang="es-AR"/>
              <a:t>2019</a:t>
            </a:r>
            <a:endParaRPr lang="es-AR" dirty="0"/>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rgbClr val="C00000"/>
                </a:solidFill>
              </a:defRPr>
            </a:lvl1pPr>
          </a:lstStyle>
          <a:p>
            <a:r>
              <a:rPr lang="en-US"/>
              <a:t>Ingenieria de Software II</a:t>
            </a:r>
            <a:endParaRPr lang="en-U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pPr>
              <a:defRPr/>
            </a:pPr>
            <a:fld id="{58D43D29-7E1C-4CD8-A8C3-99CFDA6E3586}" type="slidenum">
              <a:rPr lang="es-AR" smtClean="0"/>
              <a:pPr>
                <a:defRPr/>
              </a:pPr>
              <a:t>‹Nº›</a:t>
            </a:fld>
            <a:endParaRPr lang="es-AR" dirty="0"/>
          </a:p>
        </p:txBody>
      </p:sp>
    </p:spTree>
    <p:extLst>
      <p:ext uri="{BB962C8B-B14F-4D97-AF65-F5344CB8AC3E}">
        <p14:creationId xmlns:p14="http://schemas.microsoft.com/office/powerpoint/2010/main" val="44316914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499533"/>
            <a:ext cx="10806607"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06DBA4C-BE2D-4FDA-A3F1-EFC03F3DB517}" type="slidenum">
              <a:rPr lang="es-ES" smtClean="0"/>
              <a:pPr/>
              <a:t>‹Nº›</a:t>
            </a:fld>
            <a:endParaRPr lang="es-ES"/>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AR"/>
              <a:t>2019</a:t>
            </a:r>
            <a:endParaRPr lang="es-ES" dirty="0"/>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ES"/>
              <a:t>Ingenieria de Software II</a:t>
            </a:r>
          </a:p>
        </p:txBody>
      </p:sp>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xmlns="" id="{5827CDC7-EB87-4318-A833-C296A79A25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pic>
        <p:nvPicPr>
          <p:cNvPr id="9" name="Imagen 4">
            <a:extLst>
              <a:ext uri="{FF2B5EF4-FFF2-40B4-BE49-F238E27FC236}">
                <a16:creationId xmlns:a16="http://schemas.microsoft.com/office/drawing/2014/main" xmlns="" id="{5827CDC7-EB87-4318-A833-C296A79A25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spTree>
    <p:extLst>
      <p:ext uri="{BB962C8B-B14F-4D97-AF65-F5344CB8AC3E}">
        <p14:creationId xmlns:p14="http://schemas.microsoft.com/office/powerpoint/2010/main" val="22369605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694" r:id="rId7"/>
    <p:sldLayoutId id="2147483692" r:id="rId8"/>
  </p:sldLayoutIdLst>
  <p:hf hdr="0"/>
  <p:txStyles>
    <p:titleStyle>
      <a:lvl1pPr algn="l" defTabSz="914400" rtl="0" eaLnBrk="1" latinLnBrk="0" hangingPunct="1">
        <a:lnSpc>
          <a:spcPct val="85000"/>
        </a:lnSpc>
        <a:spcBef>
          <a:spcPct val="0"/>
        </a:spcBef>
        <a:buNone/>
        <a:defRPr sz="4800" kern="1200" spc="-120" baseline="0">
          <a:solidFill>
            <a:srgbClr val="002060"/>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ftp://ftp.cs.umd.edu/pub/sel/papers/gqm.pdf"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hyperlink" Target="http://csse.usc.edu/tools/COCOMOII.php" TargetMode="External"/><Relationship Id="rId2" Type="http://schemas.openxmlformats.org/officeDocument/2006/relationships/hyperlink" Target="http://sunset.usc.edu/research/COCOMOII/cocomo81_pgm/cocomo81.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Ingeniería de software II</a:t>
            </a:r>
            <a:endParaRPr lang="es-AR" dirty="0"/>
          </a:p>
        </p:txBody>
      </p:sp>
      <p:sp>
        <p:nvSpPr>
          <p:cNvPr id="10243" name="2 Subtítulo"/>
          <p:cNvSpPr>
            <a:spLocks noGrp="1"/>
          </p:cNvSpPr>
          <p:nvPr>
            <p:ph type="body" sz="half" idx="2"/>
          </p:nvPr>
        </p:nvSpPr>
        <p:spPr/>
        <p:txBody>
          <a:bodyPr/>
          <a:lstStyle/>
          <a:p>
            <a:r>
              <a:rPr lang="es-AR" dirty="0"/>
              <a:t>Métricas</a:t>
            </a:r>
          </a:p>
        </p:txBody>
      </p:sp>
      <p:sp>
        <p:nvSpPr>
          <p:cNvPr id="4" name="Marcador de fecha 3"/>
          <p:cNvSpPr>
            <a:spLocks noGrp="1"/>
          </p:cNvSpPr>
          <p:nvPr>
            <p:ph type="dt" sz="half" idx="10"/>
          </p:nvPr>
        </p:nvSpPr>
        <p:spPr/>
        <p:txBody>
          <a:bodyPr/>
          <a:lstStyle/>
          <a:p>
            <a:r>
              <a:rPr lang="es-AR"/>
              <a:t>2019</a:t>
            </a:r>
            <a:endParaRPr lang="es-ES" dirty="0"/>
          </a:p>
        </p:txBody>
      </p:sp>
      <p:sp>
        <p:nvSpPr>
          <p:cNvPr id="5" name="Marcador de pie de página 4"/>
          <p:cNvSpPr>
            <a:spLocks noGrp="1"/>
          </p:cNvSpPr>
          <p:nvPr>
            <p:ph type="ftr" sz="quarter" idx="11"/>
          </p:nvPr>
        </p:nvSpPr>
        <p:spPr/>
        <p:txBody>
          <a:bodyPr/>
          <a:lstStyle/>
          <a:p>
            <a:r>
              <a:rPr lang="es-ES"/>
              <a:t>Ingenieria de Software II</a:t>
            </a:r>
          </a:p>
        </p:txBody>
      </p:sp>
      <p:sp>
        <p:nvSpPr>
          <p:cNvPr id="3" name="Marcador de número de diapositiva 2"/>
          <p:cNvSpPr>
            <a:spLocks noGrp="1"/>
          </p:cNvSpPr>
          <p:nvPr>
            <p:ph type="sldNum" sz="quarter" idx="12"/>
          </p:nvPr>
        </p:nvSpPr>
        <p:spPr/>
        <p:txBody>
          <a:bodyPr/>
          <a:lstStyle/>
          <a:p>
            <a:fld id="{58D43D29-7E1C-4CD8-A8C3-99CFDA6E3586}" type="slidenum">
              <a:rPr lang="es-AR" smtClean="0"/>
              <a:pPr/>
              <a:t>1</a:t>
            </a:fld>
            <a:endParaRPr lang="es-AR" dirty="0"/>
          </a:p>
        </p:txBody>
      </p:sp>
    </p:spTree>
    <p:extLst>
      <p:ext uri="{BB962C8B-B14F-4D97-AF65-F5344CB8AC3E}">
        <p14:creationId xmlns:p14="http://schemas.microsoft.com/office/powerpoint/2010/main" val="1751048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_tradnl"/>
              <a:t>Clasificación de las métricas</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10</a:t>
            </a:fld>
            <a:endParaRPr lang="es-AR" dirty="0"/>
          </a:p>
        </p:txBody>
      </p:sp>
      <p:sp>
        <p:nvSpPr>
          <p:cNvPr id="17411" name="4 Marcador de texto"/>
          <p:cNvSpPr>
            <a:spLocks noGrp="1"/>
          </p:cNvSpPr>
          <p:nvPr>
            <p:ph type="body" sz="quarter" idx="13"/>
          </p:nvPr>
        </p:nvSpPr>
        <p:spPr/>
        <p:txBody>
          <a:bodyPr>
            <a:normAutofit/>
          </a:bodyPr>
          <a:lstStyle/>
          <a:p>
            <a:pPr algn="just"/>
            <a:r>
              <a:rPr lang="es-AR" sz="2800" dirty="0"/>
              <a:t>Métricas </a:t>
            </a:r>
            <a:r>
              <a:rPr lang="es-AR" sz="2800" b="1" dirty="0"/>
              <a:t>de control</a:t>
            </a:r>
          </a:p>
          <a:p>
            <a:pPr lvl="1" algn="just"/>
            <a:r>
              <a:rPr lang="es-AR" dirty="0"/>
              <a:t>Apoyan la gestión del proceso.</a:t>
            </a:r>
          </a:p>
          <a:p>
            <a:pPr lvl="2" algn="just"/>
            <a:r>
              <a:rPr lang="es-AR" dirty="0" err="1"/>
              <a:t>Ej</a:t>
            </a:r>
            <a:r>
              <a:rPr lang="es-AR" dirty="0"/>
              <a:t>: esfuerzo promedio, tiempo requerido para reparar defectos</a:t>
            </a:r>
          </a:p>
          <a:p>
            <a:pPr algn="just"/>
            <a:r>
              <a:rPr lang="es-AR" sz="2800" dirty="0"/>
              <a:t>Métricas de </a:t>
            </a:r>
            <a:r>
              <a:rPr lang="es-AR" sz="2800" b="1" dirty="0"/>
              <a:t>predicción</a:t>
            </a:r>
            <a:r>
              <a:rPr lang="es-AR" sz="2800" dirty="0"/>
              <a:t> (</a:t>
            </a:r>
            <a:r>
              <a:rPr lang="es-AR" sz="2800" u="sng" dirty="0"/>
              <a:t>del producto</a:t>
            </a:r>
            <a:r>
              <a:rPr lang="es-AR" sz="2800" dirty="0"/>
              <a:t>)</a:t>
            </a:r>
          </a:p>
          <a:p>
            <a:pPr lvl="1" algn="just"/>
            <a:r>
              <a:rPr lang="es-AR" dirty="0"/>
              <a:t>Ayudan a predecir las características del software. Se conocen también como métricas del producto.</a:t>
            </a:r>
          </a:p>
          <a:p>
            <a:pPr lvl="2" algn="just"/>
            <a:r>
              <a:rPr lang="es-ES_tradnl" dirty="0"/>
              <a:t>Por ej.: Tamaño, complejidad</a:t>
            </a:r>
          </a:p>
          <a:p>
            <a:pPr lvl="1" algn="just"/>
            <a:endParaRPr lang="es-AR" dirty="0"/>
          </a:p>
          <a:p>
            <a:pPr lvl="1" algn="just"/>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155779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_tradnl"/>
              <a:t>Clasificación de las métricas</a:t>
            </a:r>
            <a:endParaRPr lang="es-AR"/>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11</a:t>
            </a:fld>
            <a:endParaRPr lang="es-AR" dirty="0"/>
          </a:p>
        </p:txBody>
      </p:sp>
      <p:sp>
        <p:nvSpPr>
          <p:cNvPr id="17411" name="4 Marcador de texto"/>
          <p:cNvSpPr>
            <a:spLocks noGrp="1"/>
          </p:cNvSpPr>
          <p:nvPr>
            <p:ph type="body" sz="quarter" idx="13"/>
          </p:nvPr>
        </p:nvSpPr>
        <p:spPr/>
        <p:txBody>
          <a:bodyPr>
            <a:normAutofit/>
          </a:bodyPr>
          <a:lstStyle/>
          <a:p>
            <a:r>
              <a:rPr lang="es-AR" dirty="0"/>
              <a:t>Tanto las métricas de control como las de predicción influyen en la toma de decisiones.</a:t>
            </a:r>
          </a:p>
          <a:p>
            <a:pPr marL="457207" lvl="1" indent="0">
              <a:buNone/>
            </a:pPr>
            <a:endParaRPr lang="es-AR" dirty="0"/>
          </a:p>
        </p:txBody>
      </p:sp>
      <p:sp>
        <p:nvSpPr>
          <p:cNvPr id="5" name="Marcador de fecha 4"/>
          <p:cNvSpPr>
            <a:spLocks noGrp="1"/>
          </p:cNvSpPr>
          <p:nvPr>
            <p:ph type="dt" sz="half" idx="2"/>
          </p:nvPr>
        </p:nvSpPr>
        <p:spPr/>
        <p:txBody>
          <a:bodyPr/>
          <a:lstStyle/>
          <a:p>
            <a:pPr>
              <a:defRPr/>
            </a:pPr>
            <a:r>
              <a:rPr lang="es-AR"/>
              <a:t>2019</a:t>
            </a:r>
            <a:endParaRPr lang="es-AR" dirty="0"/>
          </a:p>
        </p:txBody>
      </p:sp>
      <p:sp>
        <p:nvSpPr>
          <p:cNvPr id="6" name="Marcador de pie de página 5"/>
          <p:cNvSpPr>
            <a:spLocks noGrp="1"/>
          </p:cNvSpPr>
          <p:nvPr>
            <p:ph type="ftr" sz="quarter" idx="3"/>
          </p:nvPr>
        </p:nvSpPr>
        <p:spPr/>
        <p:txBody>
          <a:bodyPr/>
          <a:lstStyle/>
          <a:p>
            <a:pPr>
              <a:defRPr/>
            </a:pPr>
            <a:r>
              <a:rPr lang="es-AR"/>
              <a:t>Ingenieria de Software II</a:t>
            </a:r>
            <a:endParaRPr lang="es-AR" dirty="0"/>
          </a:p>
        </p:txBody>
      </p:sp>
      <p:pic>
        <p:nvPicPr>
          <p:cNvPr id="2" name="Imagen 1"/>
          <p:cNvPicPr>
            <a:picLocks noChangeAspect="1"/>
          </p:cNvPicPr>
          <p:nvPr/>
        </p:nvPicPr>
        <p:blipFill>
          <a:blip r:embed="rId2" cstate="print"/>
          <a:stretch>
            <a:fillRect/>
          </a:stretch>
        </p:blipFill>
        <p:spPr>
          <a:xfrm>
            <a:off x="3315069" y="2784919"/>
            <a:ext cx="4503687" cy="31581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7852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_tradnl" dirty="0"/>
              <a:t>Métricas</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12</a:t>
            </a:fld>
            <a:endParaRPr lang="es-AR" dirty="0"/>
          </a:p>
        </p:txBody>
      </p:sp>
      <p:sp>
        <p:nvSpPr>
          <p:cNvPr id="20483" name="4 Marcador de texto"/>
          <p:cNvSpPr>
            <a:spLocks noGrp="1"/>
          </p:cNvSpPr>
          <p:nvPr>
            <p:ph type="body" sz="quarter" idx="13"/>
          </p:nvPr>
        </p:nvSpPr>
        <p:spPr/>
        <p:txBody>
          <a:bodyPr>
            <a:normAutofit/>
          </a:bodyPr>
          <a:lstStyle/>
          <a:p>
            <a:r>
              <a:rPr lang="es-AR" sz="2800" dirty="0"/>
              <a:t>Es difícil hacer mediciones directas de muchos de los atributos de calidad. </a:t>
            </a:r>
          </a:p>
          <a:p>
            <a:r>
              <a:rPr lang="es-AR" sz="2800" dirty="0"/>
              <a:t>Los atributos externos se ven afectados por factores subjetivos como la experiencia, educación del usuario. Para evaluarlos hay que medir algunos atributos internos del software y relacionarlos.</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447925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_tradnl" dirty="0"/>
              <a:t>Métricas</a:t>
            </a:r>
            <a:endParaRPr lang="es-AR" dirty="0"/>
          </a:p>
        </p:txBody>
      </p:sp>
      <p:sp>
        <p:nvSpPr>
          <p:cNvPr id="13" name="Marcador de número de diapositiva 12"/>
          <p:cNvSpPr>
            <a:spLocks noGrp="1"/>
          </p:cNvSpPr>
          <p:nvPr>
            <p:ph type="sldNum" sz="quarter" idx="12"/>
          </p:nvPr>
        </p:nvSpPr>
        <p:spPr/>
        <p:txBody>
          <a:bodyPr/>
          <a:lstStyle/>
          <a:p>
            <a:pPr>
              <a:defRPr/>
            </a:pPr>
            <a:fld id="{DDDB8A13-BBB4-4BDB-951D-2F728A4AF88F}" type="slidenum">
              <a:rPr lang="es-AR" smtClean="0"/>
              <a:pPr>
                <a:defRPr/>
              </a:pPr>
              <a:t>13</a:t>
            </a:fld>
            <a:endParaRPr lang="es-AR" dirty="0"/>
          </a:p>
        </p:txBody>
      </p:sp>
      <p:sp>
        <p:nvSpPr>
          <p:cNvPr id="10" name="Marcador de texto 9"/>
          <p:cNvSpPr>
            <a:spLocks noGrp="1"/>
          </p:cNvSpPr>
          <p:nvPr>
            <p:ph type="body" sz="quarter" idx="13"/>
          </p:nvPr>
        </p:nvSpPr>
        <p:spPr/>
        <p:txBody>
          <a:bodyPr/>
          <a:lstStyle/>
          <a:p>
            <a:endParaRPr lang="es-ES"/>
          </a:p>
        </p:txBody>
      </p:sp>
      <p:sp>
        <p:nvSpPr>
          <p:cNvPr id="11" name="Marcador de fecha 10"/>
          <p:cNvSpPr>
            <a:spLocks noGrp="1"/>
          </p:cNvSpPr>
          <p:nvPr>
            <p:ph type="dt" sz="half" idx="2"/>
          </p:nvPr>
        </p:nvSpPr>
        <p:spPr/>
        <p:txBody>
          <a:bodyPr/>
          <a:lstStyle/>
          <a:p>
            <a:pPr>
              <a:defRPr/>
            </a:pPr>
            <a:r>
              <a:rPr lang="es-AR"/>
              <a:t>2019</a:t>
            </a:r>
            <a:endParaRPr lang="es-AR" dirty="0"/>
          </a:p>
        </p:txBody>
      </p:sp>
      <p:sp>
        <p:nvSpPr>
          <p:cNvPr id="12" name="Marcador de pie de página 11"/>
          <p:cNvSpPr>
            <a:spLocks noGrp="1"/>
          </p:cNvSpPr>
          <p:nvPr>
            <p:ph type="ftr" sz="quarter" idx="3"/>
          </p:nvPr>
        </p:nvSpPr>
        <p:spPr/>
        <p:txBody>
          <a:bodyPr/>
          <a:lstStyle/>
          <a:p>
            <a:pPr>
              <a:defRPr/>
            </a:pPr>
            <a:r>
              <a:rPr lang="es-AR"/>
              <a:t>Ingenieria de Software II</a:t>
            </a:r>
            <a:endParaRPr lang="es-AR" dirty="0"/>
          </a:p>
        </p:txBody>
      </p:sp>
      <p:pic>
        <p:nvPicPr>
          <p:cNvPr id="2" name="Imagen 1"/>
          <p:cNvPicPr>
            <a:picLocks noChangeAspect="1"/>
          </p:cNvPicPr>
          <p:nvPr/>
        </p:nvPicPr>
        <p:blipFill rotWithShape="1">
          <a:blip r:embed="rId2" cstate="print"/>
          <a:srcRect t="6477" b="4419"/>
          <a:stretch/>
        </p:blipFill>
        <p:spPr>
          <a:xfrm>
            <a:off x="2666977" y="2285992"/>
            <a:ext cx="6236071" cy="3456384"/>
          </a:xfrm>
          <a:prstGeom prst="rect">
            <a:avLst/>
          </a:prstGeom>
          <a:ln>
            <a:noFill/>
          </a:ln>
          <a:effectLst>
            <a:outerShdw blurRad="292100" dist="139700" dir="2700000" algn="tl" rotWithShape="0">
              <a:srgbClr val="333333">
                <a:alpha val="65000"/>
              </a:srgbClr>
            </a:outerShdw>
          </a:effectLst>
        </p:spPr>
      </p:pic>
      <p:sp>
        <p:nvSpPr>
          <p:cNvPr id="6" name="Llamada rectangular redondeada 5"/>
          <p:cNvSpPr/>
          <p:nvPr/>
        </p:nvSpPr>
        <p:spPr>
          <a:xfrm>
            <a:off x="2135560" y="6065571"/>
            <a:ext cx="4464496" cy="777871"/>
          </a:xfrm>
          <a:prstGeom prst="wedgeRoundRectCallout">
            <a:avLst>
              <a:gd name="adj1" fmla="val -14702"/>
              <a:gd name="adj2" fmla="val -12420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a:solidFill>
                  <a:schemeClr val="tx1"/>
                </a:solidFill>
              </a:rPr>
              <a:t>Atributos que se refieren a cómo los desarrolladores y usuarios experimentan. </a:t>
            </a:r>
            <a:r>
              <a:rPr lang="es-AR" sz="1600" dirty="0"/>
              <a:t>el 2017</a:t>
            </a:r>
          </a:p>
        </p:txBody>
      </p:sp>
      <p:sp>
        <p:nvSpPr>
          <p:cNvPr id="8" name="CuadroTexto 7"/>
          <p:cNvSpPr txBox="1"/>
          <p:nvPr/>
        </p:nvSpPr>
        <p:spPr>
          <a:xfrm>
            <a:off x="2698564" y="1899968"/>
            <a:ext cx="5832648" cy="369332"/>
          </a:xfrm>
          <a:prstGeom prst="rect">
            <a:avLst/>
          </a:prstGeom>
          <a:noFill/>
        </p:spPr>
        <p:txBody>
          <a:bodyPr wrap="square" rtlCol="0">
            <a:spAutoFit/>
          </a:bodyPr>
          <a:lstStyle/>
          <a:p>
            <a:r>
              <a:rPr lang="es-AR" dirty="0"/>
              <a:t>Atributos de calidad externos	Atributos internos</a:t>
            </a:r>
          </a:p>
        </p:txBody>
      </p:sp>
      <p:sp>
        <p:nvSpPr>
          <p:cNvPr id="7" name="Llamada rectangular redondeada 6"/>
          <p:cNvSpPr/>
          <p:nvPr/>
        </p:nvSpPr>
        <p:spPr>
          <a:xfrm>
            <a:off x="5024431" y="285729"/>
            <a:ext cx="4320481" cy="690169"/>
          </a:xfrm>
          <a:prstGeom prst="wedgeRoundRectCallout">
            <a:avLst>
              <a:gd name="adj1" fmla="val -32674"/>
              <a:gd name="adj2" fmla="val 27263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a:solidFill>
                  <a:schemeClr val="tx1">
                    <a:lumMod val="75000"/>
                    <a:lumOff val="25000"/>
                  </a:schemeClr>
                </a:solidFill>
              </a:rPr>
              <a:t>La relación entre atributos </a:t>
            </a:r>
            <a:r>
              <a:rPr lang="es-AR" sz="1400" u="sng" dirty="0">
                <a:ln w="0"/>
                <a:solidFill>
                  <a:schemeClr val="tx1">
                    <a:lumMod val="75000"/>
                    <a:lumOff val="25000"/>
                  </a:schemeClr>
                </a:solidFill>
              </a:rPr>
              <a:t>internos y externos debe comprenderse, validarse y expresarse </a:t>
            </a:r>
            <a:r>
              <a:rPr lang="es-AR" sz="1400" dirty="0">
                <a:ln w="0"/>
                <a:solidFill>
                  <a:schemeClr val="tx1">
                    <a:lumMod val="75000"/>
                    <a:lumOff val="25000"/>
                  </a:schemeClr>
                </a:solidFill>
              </a:rPr>
              <a:t>en términos de una </a:t>
            </a:r>
            <a:r>
              <a:rPr lang="es-AR" sz="1400" dirty="0">
                <a:solidFill>
                  <a:schemeClr val="tx1">
                    <a:lumMod val="75000"/>
                    <a:lumOff val="25000"/>
                  </a:schemeClr>
                </a:solidFill>
              </a:rPr>
              <a:t>formula o modelo.</a:t>
            </a:r>
          </a:p>
        </p:txBody>
      </p:sp>
    </p:spTree>
    <p:extLst>
      <p:ext uri="{BB962C8B-B14F-4D97-AF65-F5344CB8AC3E}">
        <p14:creationId xmlns:p14="http://schemas.microsoft.com/office/powerpoint/2010/main" val="373197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_tradnl" dirty="0"/>
              <a:t>Métricas del producto</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14</a:t>
            </a:fld>
            <a:endParaRPr lang="es-AR" dirty="0"/>
          </a:p>
        </p:txBody>
      </p:sp>
      <p:sp>
        <p:nvSpPr>
          <p:cNvPr id="20483" name="4 Marcador de texto"/>
          <p:cNvSpPr>
            <a:spLocks noGrp="1"/>
          </p:cNvSpPr>
          <p:nvPr>
            <p:ph type="body" sz="quarter" idx="13"/>
          </p:nvPr>
        </p:nvSpPr>
        <p:spPr/>
        <p:txBody>
          <a:bodyPr>
            <a:normAutofit/>
          </a:bodyPr>
          <a:lstStyle/>
          <a:p>
            <a:pPr algn="just"/>
            <a:r>
              <a:rPr lang="es-AR" sz="2800" dirty="0"/>
              <a:t>Las métricas del producto son métricas de predicción para medir los atributos internos de un sistema de software </a:t>
            </a:r>
          </a:p>
          <a:p>
            <a:pPr algn="just"/>
            <a:r>
              <a:rPr lang="es-AR" sz="2800" dirty="0"/>
              <a:t>Se dividen en dos clases:</a:t>
            </a:r>
          </a:p>
          <a:p>
            <a:pPr marL="742956" lvl="1" algn="just">
              <a:buFont typeface="Wingdings" panose="05000000000000000000" pitchFamily="2" charset="2"/>
              <a:buChar char="§"/>
            </a:pPr>
            <a:r>
              <a:rPr lang="es-AR" b="1" dirty="0"/>
              <a:t>Métricas dinámicas</a:t>
            </a:r>
            <a:r>
              <a:rPr lang="es-AR" dirty="0"/>
              <a:t>, que se recopilan de un programa en ejecución. Ej. Nro. de reportes de bugs.</a:t>
            </a:r>
          </a:p>
          <a:p>
            <a:pPr marL="742956" lvl="1" algn="just">
              <a:buFont typeface="Wingdings" panose="05000000000000000000" pitchFamily="2" charset="2"/>
              <a:buChar char="§"/>
            </a:pPr>
            <a:r>
              <a:rPr lang="es-AR" b="1" dirty="0"/>
              <a:t>Métricas estáticas</a:t>
            </a:r>
            <a:r>
              <a:rPr lang="es-AR" dirty="0"/>
              <a:t>, que se recopilan mediante mediciones hechas de representaciones del sistema. </a:t>
            </a:r>
            <a:r>
              <a:rPr lang="es-AR" dirty="0" err="1"/>
              <a:t>Ej</a:t>
            </a:r>
            <a:r>
              <a:rPr lang="es-AR" dirty="0"/>
              <a:t>: tamaño del código.</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1101954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_tradnl" dirty="0"/>
              <a:t>Métricas del producto</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15</a:t>
            </a:fld>
            <a:endParaRPr lang="es-AR" dirty="0"/>
          </a:p>
        </p:txBody>
      </p:sp>
      <p:sp>
        <p:nvSpPr>
          <p:cNvPr id="20483" name="4 Marcador de texto"/>
          <p:cNvSpPr>
            <a:spLocks noGrp="1"/>
          </p:cNvSpPr>
          <p:nvPr>
            <p:ph type="body" sz="quarter" idx="13"/>
          </p:nvPr>
        </p:nvSpPr>
        <p:spPr/>
        <p:txBody>
          <a:bodyPr/>
          <a:lstStyle/>
          <a:p>
            <a:pPr algn="just"/>
            <a:r>
              <a:rPr lang="es-AR" dirty="0"/>
              <a:t>Las </a:t>
            </a:r>
            <a:r>
              <a:rPr lang="es-AR" b="1" dirty="0"/>
              <a:t>métricas dinámicas </a:t>
            </a:r>
            <a:r>
              <a:rPr lang="es-AR" dirty="0"/>
              <a:t>ayudan a valorar la eficiencia y fiabilidad de un programa. </a:t>
            </a:r>
          </a:p>
          <a:p>
            <a:pPr algn="just"/>
            <a:r>
              <a:rPr lang="es-AR" dirty="0"/>
              <a:t>Las </a:t>
            </a:r>
            <a:r>
              <a:rPr lang="es-AR" b="1" dirty="0"/>
              <a:t>métricas estáticas</a:t>
            </a:r>
            <a:r>
              <a:rPr lang="es-AR" dirty="0"/>
              <a:t>, ayudan a valorar la complejidad, comprensibilidad y </a:t>
            </a:r>
            <a:r>
              <a:rPr lang="es-AR" dirty="0" err="1"/>
              <a:t>mantenibilidad</a:t>
            </a:r>
            <a:r>
              <a:rPr lang="es-AR" dirty="0"/>
              <a:t> de un sistema de software o sus componentes.</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429439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_tradnl" dirty="0"/>
              <a:t>Proceso de medición</a:t>
            </a:r>
            <a:endParaRPr lang="es-AR" dirty="0"/>
          </a:p>
        </p:txBody>
      </p:sp>
      <p:sp>
        <p:nvSpPr>
          <p:cNvPr id="18" name="Marcador de número de diapositiva 17"/>
          <p:cNvSpPr>
            <a:spLocks noGrp="1"/>
          </p:cNvSpPr>
          <p:nvPr>
            <p:ph type="sldNum" sz="quarter" idx="12"/>
          </p:nvPr>
        </p:nvSpPr>
        <p:spPr/>
        <p:txBody>
          <a:bodyPr/>
          <a:lstStyle/>
          <a:p>
            <a:pPr>
              <a:defRPr/>
            </a:pPr>
            <a:fld id="{DDDB8A13-BBB4-4BDB-951D-2F728A4AF88F}" type="slidenum">
              <a:rPr lang="es-AR" smtClean="0"/>
              <a:pPr>
                <a:defRPr/>
              </a:pPr>
              <a:t>16</a:t>
            </a:fld>
            <a:endParaRPr lang="es-AR" dirty="0"/>
          </a:p>
        </p:txBody>
      </p:sp>
      <p:sp>
        <p:nvSpPr>
          <p:cNvPr id="7" name="Marcador de fecha 6"/>
          <p:cNvSpPr>
            <a:spLocks noGrp="1"/>
          </p:cNvSpPr>
          <p:nvPr>
            <p:ph type="dt" sz="half" idx="2"/>
          </p:nvPr>
        </p:nvSpPr>
        <p:spPr/>
        <p:txBody>
          <a:bodyPr/>
          <a:lstStyle/>
          <a:p>
            <a:pPr>
              <a:defRPr/>
            </a:pPr>
            <a:r>
              <a:rPr lang="es-AR"/>
              <a:t>2019</a:t>
            </a:r>
            <a:endParaRPr lang="es-AR" dirty="0"/>
          </a:p>
        </p:txBody>
      </p:sp>
      <p:sp>
        <p:nvSpPr>
          <p:cNvPr id="16" name="Marcador de pie de página 15"/>
          <p:cNvSpPr>
            <a:spLocks noGrp="1"/>
          </p:cNvSpPr>
          <p:nvPr>
            <p:ph type="ftr" sz="quarter" idx="3"/>
          </p:nvPr>
        </p:nvSpPr>
        <p:spPr/>
        <p:txBody>
          <a:bodyPr/>
          <a:lstStyle/>
          <a:p>
            <a:pPr>
              <a:defRPr/>
            </a:pPr>
            <a:r>
              <a:rPr lang="es-AR"/>
              <a:t>Ingenieria de Software II</a:t>
            </a:r>
            <a:endParaRPr lang="es-AR" dirty="0"/>
          </a:p>
        </p:txBody>
      </p:sp>
      <p:sp>
        <p:nvSpPr>
          <p:cNvPr id="8" name="Rectángulo redondeado 7"/>
          <p:cNvSpPr/>
          <p:nvPr/>
        </p:nvSpPr>
        <p:spPr>
          <a:xfrm>
            <a:off x="2426084" y="1853249"/>
            <a:ext cx="1202955" cy="485343"/>
          </a:xfrm>
          <a:prstGeom prst="roundRect">
            <a:avLst/>
          </a:prstGeom>
          <a:noFill/>
          <a:ln w="28575">
            <a:solidFill>
              <a:schemeClr val="accent1">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AR" sz="1200" dirty="0">
                <a:solidFill>
                  <a:srgbClr val="0D0D0D"/>
                </a:solidFill>
                <a:ea typeface="Calibri" panose="020F0502020204030204" pitchFamily="34" charset="0"/>
                <a:cs typeface="Times New Roman" panose="02020603050405020304" pitchFamily="18" charset="0"/>
              </a:rPr>
              <a:t>Formulación</a:t>
            </a:r>
            <a:endParaRPr lang="es-AR" sz="1200" dirty="0">
              <a:ea typeface="Calibri" panose="020F0502020204030204" pitchFamily="34" charset="0"/>
              <a:cs typeface="Times New Roman" panose="02020603050405020304" pitchFamily="18" charset="0"/>
            </a:endParaRPr>
          </a:p>
        </p:txBody>
      </p:sp>
      <p:sp>
        <p:nvSpPr>
          <p:cNvPr id="9" name="Rectángulo redondeado 8"/>
          <p:cNvSpPr/>
          <p:nvPr/>
        </p:nvSpPr>
        <p:spPr>
          <a:xfrm>
            <a:off x="3608967" y="2541814"/>
            <a:ext cx="1386842" cy="446340"/>
          </a:xfrm>
          <a:prstGeom prst="roundRect">
            <a:avLst/>
          </a:prstGeom>
          <a:noFill/>
          <a:ln w="28575">
            <a:solidFill>
              <a:schemeClr val="accent1">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AR" sz="1200" dirty="0">
                <a:solidFill>
                  <a:srgbClr val="0D0D0D"/>
                </a:solidFill>
                <a:ea typeface="Calibri" panose="020F0502020204030204" pitchFamily="34" charset="0"/>
                <a:cs typeface="Times New Roman" panose="02020603050405020304" pitchFamily="18" charset="0"/>
              </a:rPr>
              <a:t>Recolección</a:t>
            </a:r>
            <a:endParaRPr lang="es-AR" sz="1200" dirty="0">
              <a:ea typeface="Calibri" panose="020F0502020204030204" pitchFamily="34" charset="0"/>
              <a:cs typeface="Times New Roman" panose="02020603050405020304" pitchFamily="18" charset="0"/>
            </a:endParaRPr>
          </a:p>
        </p:txBody>
      </p:sp>
      <p:sp>
        <p:nvSpPr>
          <p:cNvPr id="10" name="Rectángulo redondeado 9"/>
          <p:cNvSpPr/>
          <p:nvPr/>
        </p:nvSpPr>
        <p:spPr>
          <a:xfrm>
            <a:off x="4893211" y="3166173"/>
            <a:ext cx="1130781" cy="381639"/>
          </a:xfrm>
          <a:prstGeom prst="roundRect">
            <a:avLst/>
          </a:prstGeom>
          <a:noFill/>
          <a:ln w="28575">
            <a:solidFill>
              <a:schemeClr val="accent1">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AR" sz="1200" dirty="0">
                <a:solidFill>
                  <a:srgbClr val="0D0D0D"/>
                </a:solidFill>
                <a:ea typeface="Calibri" panose="020F0502020204030204" pitchFamily="34" charset="0"/>
                <a:cs typeface="Times New Roman" panose="02020603050405020304" pitchFamily="18" charset="0"/>
              </a:rPr>
              <a:t>Análisis</a:t>
            </a:r>
            <a:endParaRPr lang="es-AR" sz="1200" dirty="0">
              <a:ea typeface="Calibri" panose="020F0502020204030204" pitchFamily="34" charset="0"/>
              <a:cs typeface="Times New Roman" panose="02020603050405020304" pitchFamily="18" charset="0"/>
            </a:endParaRPr>
          </a:p>
        </p:txBody>
      </p:sp>
      <p:sp>
        <p:nvSpPr>
          <p:cNvPr id="11" name="Rectángulo redondeado 10"/>
          <p:cNvSpPr/>
          <p:nvPr/>
        </p:nvSpPr>
        <p:spPr>
          <a:xfrm>
            <a:off x="6213186" y="3664220"/>
            <a:ext cx="1394982" cy="484860"/>
          </a:xfrm>
          <a:prstGeom prst="roundRect">
            <a:avLst/>
          </a:prstGeom>
          <a:noFill/>
          <a:ln w="28575">
            <a:solidFill>
              <a:schemeClr val="accent1">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AR" sz="1100" dirty="0">
                <a:solidFill>
                  <a:srgbClr val="0D0D0D"/>
                </a:solidFill>
                <a:ea typeface="Calibri" panose="020F0502020204030204" pitchFamily="34" charset="0"/>
                <a:cs typeface="Times New Roman" panose="02020603050405020304" pitchFamily="18" charset="0"/>
              </a:rPr>
              <a:t>I</a:t>
            </a:r>
            <a:r>
              <a:rPr lang="es-AR" sz="1200" dirty="0">
                <a:solidFill>
                  <a:srgbClr val="0D0D0D"/>
                </a:solidFill>
                <a:ea typeface="Calibri" panose="020F0502020204030204" pitchFamily="34" charset="0"/>
                <a:cs typeface="Times New Roman" panose="02020603050405020304" pitchFamily="18" charset="0"/>
              </a:rPr>
              <a:t>nterpretación</a:t>
            </a:r>
            <a:endParaRPr lang="es-AR" sz="1100" dirty="0">
              <a:ea typeface="Calibri" panose="020F0502020204030204" pitchFamily="34" charset="0"/>
              <a:cs typeface="Times New Roman" panose="02020603050405020304" pitchFamily="18" charset="0"/>
            </a:endParaRPr>
          </a:p>
        </p:txBody>
      </p:sp>
      <p:cxnSp>
        <p:nvCxnSpPr>
          <p:cNvPr id="12" name="Conector angular 11"/>
          <p:cNvCxnSpPr>
            <a:stCxn id="8" idx="2"/>
            <a:endCxn id="9" idx="1"/>
          </p:cNvCxnSpPr>
          <p:nvPr/>
        </p:nvCxnSpPr>
        <p:spPr>
          <a:xfrm rot="16200000" flipH="1">
            <a:off x="3105069" y="2261084"/>
            <a:ext cx="426393" cy="581406"/>
          </a:xfrm>
          <a:prstGeom prst="bentConnector2">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13" name="Conector angular 12"/>
          <p:cNvCxnSpPr/>
          <p:nvPr/>
        </p:nvCxnSpPr>
        <p:spPr>
          <a:xfrm rot="10800000">
            <a:off x="5447746" y="3594125"/>
            <a:ext cx="765440" cy="410941"/>
          </a:xfrm>
          <a:prstGeom prst="bentConnector3">
            <a:avLst>
              <a:gd name="adj1" fmla="val 101871"/>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14" name="Conector angular 13"/>
          <p:cNvCxnSpPr>
            <a:stCxn id="9" idx="2"/>
          </p:cNvCxnSpPr>
          <p:nvPr/>
        </p:nvCxnSpPr>
        <p:spPr>
          <a:xfrm rot="16200000" flipH="1">
            <a:off x="4400804" y="2889738"/>
            <a:ext cx="368838" cy="565671"/>
          </a:xfrm>
          <a:prstGeom prst="bentConnector2">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15" name="Conector angular 14"/>
          <p:cNvCxnSpPr/>
          <p:nvPr/>
        </p:nvCxnSpPr>
        <p:spPr>
          <a:xfrm rot="10800000">
            <a:off x="6806688" y="4149080"/>
            <a:ext cx="890896" cy="405536"/>
          </a:xfrm>
          <a:prstGeom prst="bentConnector3">
            <a:avLst>
              <a:gd name="adj1" fmla="val 98618"/>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sp>
        <p:nvSpPr>
          <p:cNvPr id="17" name="Rectángulo redondeado 16"/>
          <p:cNvSpPr/>
          <p:nvPr/>
        </p:nvSpPr>
        <p:spPr>
          <a:xfrm>
            <a:off x="7690869" y="4324665"/>
            <a:ext cx="1599562" cy="459904"/>
          </a:xfrm>
          <a:prstGeom prst="roundRect">
            <a:avLst/>
          </a:prstGeom>
          <a:noFill/>
          <a:ln w="28575" cmpd="sng">
            <a:solidFill>
              <a:srgbClr val="A50021"/>
            </a:solidFill>
            <a:prstDash val="solid"/>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AR" sz="1200" dirty="0">
                <a:solidFill>
                  <a:srgbClr val="0D0D0D"/>
                </a:solidFill>
                <a:ea typeface="Calibri" panose="020F0502020204030204" pitchFamily="34" charset="0"/>
                <a:cs typeface="Times New Roman" panose="02020603050405020304" pitchFamily="18" charset="0"/>
              </a:rPr>
              <a:t>Retroalimentación</a:t>
            </a:r>
            <a:endParaRPr lang="es-AR" sz="1200" dirty="0">
              <a:ea typeface="Calibri" panose="020F0502020204030204" pitchFamily="34" charset="0"/>
              <a:cs typeface="Times New Roman" panose="02020603050405020304" pitchFamily="18" charset="0"/>
            </a:endParaRPr>
          </a:p>
        </p:txBody>
      </p:sp>
      <p:sp>
        <p:nvSpPr>
          <p:cNvPr id="44" name="Llamada rectangular redondeada 43"/>
          <p:cNvSpPr/>
          <p:nvPr/>
        </p:nvSpPr>
        <p:spPr>
          <a:xfrm>
            <a:off x="2426084" y="4171921"/>
            <a:ext cx="1631989" cy="612648"/>
          </a:xfrm>
          <a:prstGeom prst="wedgeRoundRectCallout">
            <a:avLst>
              <a:gd name="adj1" fmla="val -17911"/>
              <a:gd name="adj2" fmla="val -347947"/>
              <a:gd name="adj3" fmla="val 16667"/>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solidFill>
              </a:rPr>
              <a:t>Derivación de medidas y métricas apropiadas</a:t>
            </a:r>
            <a:endParaRPr lang="es-AR" b="1" dirty="0">
              <a:solidFill>
                <a:schemeClr val="tx1"/>
              </a:solidFill>
            </a:endParaRPr>
          </a:p>
        </p:txBody>
      </p:sp>
      <p:sp>
        <p:nvSpPr>
          <p:cNvPr id="46" name="Llamada rectangular redondeada 45"/>
          <p:cNvSpPr/>
          <p:nvPr/>
        </p:nvSpPr>
        <p:spPr>
          <a:xfrm>
            <a:off x="3904412" y="4860735"/>
            <a:ext cx="1631989" cy="612648"/>
          </a:xfrm>
          <a:prstGeom prst="wedgeRoundRectCallout">
            <a:avLst>
              <a:gd name="adj1" fmla="val -31918"/>
              <a:gd name="adj2" fmla="val -357766"/>
              <a:gd name="adj3" fmla="val 16667"/>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solidFill>
              </a:rPr>
              <a:t>Mecanismo con que se acumulan los datos necesarios</a:t>
            </a:r>
            <a:endParaRPr lang="es-AR" b="1" dirty="0">
              <a:solidFill>
                <a:schemeClr val="tx1"/>
              </a:solidFill>
            </a:endParaRPr>
          </a:p>
        </p:txBody>
      </p:sp>
      <p:sp>
        <p:nvSpPr>
          <p:cNvPr id="47" name="Llamada rectangular redondeada 46"/>
          <p:cNvSpPr/>
          <p:nvPr/>
        </p:nvSpPr>
        <p:spPr>
          <a:xfrm>
            <a:off x="5553842" y="5439618"/>
            <a:ext cx="1631989" cy="612648"/>
          </a:xfrm>
          <a:prstGeom prst="wedgeRoundRectCallout">
            <a:avLst>
              <a:gd name="adj1" fmla="val -52561"/>
              <a:gd name="adj2" fmla="val -361694"/>
              <a:gd name="adj3" fmla="val 16667"/>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solidFill>
              </a:rPr>
              <a:t>Cálculo de métricas</a:t>
            </a:r>
            <a:endParaRPr lang="es-AR" b="1" dirty="0">
              <a:solidFill>
                <a:schemeClr val="tx1"/>
              </a:solidFill>
            </a:endParaRPr>
          </a:p>
        </p:txBody>
      </p:sp>
      <p:sp>
        <p:nvSpPr>
          <p:cNvPr id="48" name="Llamada rectangular redondeada 47"/>
          <p:cNvSpPr/>
          <p:nvPr/>
        </p:nvSpPr>
        <p:spPr>
          <a:xfrm>
            <a:off x="7012319" y="2231771"/>
            <a:ext cx="1631989" cy="612648"/>
          </a:xfrm>
          <a:prstGeom prst="wedgeRoundRectCallout">
            <a:avLst>
              <a:gd name="adj1" fmla="val -57722"/>
              <a:gd name="adj2" fmla="val 186225"/>
              <a:gd name="adj3" fmla="val 16667"/>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solidFill>
              </a:rPr>
              <a:t>Evaluación de las métricas</a:t>
            </a:r>
            <a:endParaRPr lang="es-AR" b="1" dirty="0">
              <a:solidFill>
                <a:schemeClr val="tx1"/>
              </a:solidFill>
            </a:endParaRPr>
          </a:p>
        </p:txBody>
      </p:sp>
      <p:sp>
        <p:nvSpPr>
          <p:cNvPr id="49" name="Llamada rectangular redondeada 48"/>
          <p:cNvSpPr/>
          <p:nvPr/>
        </p:nvSpPr>
        <p:spPr>
          <a:xfrm>
            <a:off x="8061842" y="5799337"/>
            <a:ext cx="1631989" cy="612648"/>
          </a:xfrm>
          <a:prstGeom prst="wedgeRoundRectCallout">
            <a:avLst>
              <a:gd name="adj1" fmla="val -15699"/>
              <a:gd name="adj2" fmla="val -234043"/>
              <a:gd name="adj3" fmla="val 16667"/>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solidFill>
              </a:rPr>
              <a:t>Recomendaciones derivadas de la interpretación</a:t>
            </a:r>
            <a:endParaRPr lang="es-AR" b="1" dirty="0">
              <a:solidFill>
                <a:schemeClr val="tx1"/>
              </a:solidFill>
            </a:endParaRPr>
          </a:p>
        </p:txBody>
      </p:sp>
      <p:sp>
        <p:nvSpPr>
          <p:cNvPr id="45" name="Elipse 44"/>
          <p:cNvSpPr/>
          <p:nvPr/>
        </p:nvSpPr>
        <p:spPr>
          <a:xfrm>
            <a:off x="3348750" y="2303586"/>
            <a:ext cx="3021086" cy="147326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CuadroTexto 49"/>
          <p:cNvSpPr txBox="1"/>
          <p:nvPr/>
        </p:nvSpPr>
        <p:spPr>
          <a:xfrm>
            <a:off x="4384689" y="1718425"/>
            <a:ext cx="3429144" cy="369332"/>
          </a:xfrm>
          <a:prstGeom prst="rect">
            <a:avLst/>
          </a:prstGeom>
          <a:noFill/>
        </p:spPr>
        <p:txBody>
          <a:bodyPr wrap="none" rtlCol="0">
            <a:spAutoFit/>
          </a:bodyPr>
          <a:lstStyle/>
          <a:p>
            <a:r>
              <a:rPr lang="es-AR" dirty="0"/>
              <a:t>Dirigen el proceso de medición</a:t>
            </a:r>
          </a:p>
        </p:txBody>
      </p:sp>
    </p:spTree>
    <p:extLst>
      <p:ext uri="{BB962C8B-B14F-4D97-AF65-F5344CB8AC3E}">
        <p14:creationId xmlns:p14="http://schemas.microsoft.com/office/powerpoint/2010/main" val="333008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p:cTn id="14" dur="500" fill="hold"/>
                                        <p:tgtEl>
                                          <p:spTgt spid="46"/>
                                        </p:tgtEl>
                                        <p:attrNameLst>
                                          <p:attrName>ppt_w</p:attrName>
                                        </p:attrNameLst>
                                      </p:cBhvr>
                                      <p:tavLst>
                                        <p:tav tm="0">
                                          <p:val>
                                            <p:fltVal val="0"/>
                                          </p:val>
                                        </p:tav>
                                        <p:tav tm="100000">
                                          <p:val>
                                            <p:strVal val="#ppt_w"/>
                                          </p:val>
                                        </p:tav>
                                      </p:tavLst>
                                    </p:anim>
                                    <p:anim calcmode="lin" valueType="num">
                                      <p:cBhvr>
                                        <p:cTn id="15" dur="500" fill="hold"/>
                                        <p:tgtEl>
                                          <p:spTgt spid="46"/>
                                        </p:tgtEl>
                                        <p:attrNameLst>
                                          <p:attrName>ppt_h</p:attrName>
                                        </p:attrNameLst>
                                      </p:cBhvr>
                                      <p:tavLst>
                                        <p:tav tm="0">
                                          <p:val>
                                            <p:fltVal val="0"/>
                                          </p:val>
                                        </p:tav>
                                        <p:tav tm="100000">
                                          <p:val>
                                            <p:strVal val="#ppt_h"/>
                                          </p:val>
                                        </p:tav>
                                      </p:tavLst>
                                    </p:anim>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down)">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circle(in)">
                                      <p:cBhvr>
                                        <p:cTn id="31" dur="20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1000" fill="hold"/>
                                        <p:tgtEl>
                                          <p:spTgt spid="45"/>
                                        </p:tgtEl>
                                        <p:attrNameLst>
                                          <p:attrName>ppt_w</p:attrName>
                                        </p:attrNameLst>
                                      </p:cBhvr>
                                      <p:tavLst>
                                        <p:tav tm="0">
                                          <p:val>
                                            <p:fltVal val="0"/>
                                          </p:val>
                                        </p:tav>
                                        <p:tav tm="100000">
                                          <p:val>
                                            <p:strVal val="#ppt_w"/>
                                          </p:val>
                                        </p:tav>
                                      </p:tavLst>
                                    </p:anim>
                                    <p:anim calcmode="lin" valueType="num">
                                      <p:cBhvr>
                                        <p:cTn id="37" dur="1000" fill="hold"/>
                                        <p:tgtEl>
                                          <p:spTgt spid="45"/>
                                        </p:tgtEl>
                                        <p:attrNameLst>
                                          <p:attrName>ppt_h</p:attrName>
                                        </p:attrNameLst>
                                      </p:cBhvr>
                                      <p:tavLst>
                                        <p:tav tm="0">
                                          <p:val>
                                            <p:fltVal val="0"/>
                                          </p:val>
                                        </p:tav>
                                        <p:tav tm="100000">
                                          <p:val>
                                            <p:strVal val="#ppt_h"/>
                                          </p:val>
                                        </p:tav>
                                      </p:tavLst>
                                    </p:anim>
                                    <p:anim calcmode="lin" valueType="num">
                                      <p:cBhvr>
                                        <p:cTn id="38" dur="1000" fill="hold"/>
                                        <p:tgtEl>
                                          <p:spTgt spid="45"/>
                                        </p:tgtEl>
                                        <p:attrNameLst>
                                          <p:attrName>style.rotation</p:attrName>
                                        </p:attrNameLst>
                                      </p:cBhvr>
                                      <p:tavLst>
                                        <p:tav tm="0">
                                          <p:val>
                                            <p:fltVal val="90"/>
                                          </p:val>
                                        </p:tav>
                                        <p:tav tm="100000">
                                          <p:val>
                                            <p:fltVal val="0"/>
                                          </p:val>
                                        </p:tav>
                                      </p:tavLst>
                                    </p:anim>
                                    <p:animEffect transition="in" filter="fade">
                                      <p:cBhvr>
                                        <p:cTn id="39" dur="1000"/>
                                        <p:tgtEl>
                                          <p:spTgt spid="45"/>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P spid="47" grpId="0" animBg="1"/>
      <p:bldP spid="48" grpId="0" animBg="1"/>
      <p:bldP spid="49" grpId="0" animBg="1"/>
      <p:bldP spid="45" grpId="0" animBg="1"/>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_tradnl" dirty="0"/>
              <a:t>Métricas estáticas del producto</a:t>
            </a:r>
            <a:endParaRPr lang="es-AR" dirty="0"/>
          </a:p>
        </p:txBody>
      </p:sp>
      <p:sp>
        <p:nvSpPr>
          <p:cNvPr id="12" name="Marcador de número de diapositiva 11"/>
          <p:cNvSpPr>
            <a:spLocks noGrp="1"/>
          </p:cNvSpPr>
          <p:nvPr>
            <p:ph type="sldNum" sz="quarter" idx="12"/>
          </p:nvPr>
        </p:nvSpPr>
        <p:spPr/>
        <p:txBody>
          <a:bodyPr/>
          <a:lstStyle/>
          <a:p>
            <a:pPr>
              <a:defRPr/>
            </a:pPr>
            <a:fld id="{DDDB8A13-BBB4-4BDB-951D-2F728A4AF88F}" type="slidenum">
              <a:rPr lang="es-AR" smtClean="0"/>
              <a:pPr>
                <a:defRPr/>
              </a:pPr>
              <a:t>17</a:t>
            </a:fld>
            <a:endParaRPr lang="es-AR" dirty="0"/>
          </a:p>
        </p:txBody>
      </p:sp>
      <p:sp>
        <p:nvSpPr>
          <p:cNvPr id="10" name="Marcador de fecha 9"/>
          <p:cNvSpPr>
            <a:spLocks noGrp="1"/>
          </p:cNvSpPr>
          <p:nvPr>
            <p:ph type="dt" sz="half" idx="2"/>
          </p:nvPr>
        </p:nvSpPr>
        <p:spPr/>
        <p:txBody>
          <a:bodyPr/>
          <a:lstStyle/>
          <a:p>
            <a:pPr>
              <a:defRPr/>
            </a:pPr>
            <a:r>
              <a:rPr lang="es-AR"/>
              <a:t>2019</a:t>
            </a:r>
            <a:endParaRPr lang="es-AR" dirty="0"/>
          </a:p>
        </p:txBody>
      </p:sp>
      <p:sp>
        <p:nvSpPr>
          <p:cNvPr id="11" name="Marcador de pie de página 10"/>
          <p:cNvSpPr>
            <a:spLocks noGrp="1"/>
          </p:cNvSpPr>
          <p:nvPr>
            <p:ph type="ftr" sz="quarter" idx="3"/>
          </p:nvPr>
        </p:nvSpPr>
        <p:spPr/>
        <p:txBody>
          <a:bodyPr/>
          <a:lstStyle/>
          <a:p>
            <a:pPr>
              <a:defRPr/>
            </a:pPr>
            <a:r>
              <a:rPr lang="es-AR"/>
              <a:t>Ingenieria de Software II</a:t>
            </a:r>
            <a:endParaRPr lang="es-AR" dirty="0"/>
          </a:p>
        </p:txBody>
      </p:sp>
      <p:pic>
        <p:nvPicPr>
          <p:cNvPr id="5" name="Imagen 4"/>
          <p:cNvPicPr>
            <a:picLocks noChangeAspect="1"/>
          </p:cNvPicPr>
          <p:nvPr/>
        </p:nvPicPr>
        <p:blipFill>
          <a:blip r:embed="rId2" cstate="print"/>
          <a:stretch>
            <a:fillRect/>
          </a:stretch>
        </p:blipFill>
        <p:spPr>
          <a:xfrm>
            <a:off x="2008711" y="2052925"/>
            <a:ext cx="8168491" cy="4428182"/>
          </a:xfrm>
          <a:prstGeom prst="rect">
            <a:avLst/>
          </a:prstGeom>
          <a:ln>
            <a:noFill/>
          </a:ln>
          <a:effectLst>
            <a:outerShdw blurRad="292100" dist="139700" dir="2700000" algn="tl" rotWithShape="0">
              <a:srgbClr val="333333">
                <a:alpha val="65000"/>
              </a:srgbClr>
            </a:outerShdw>
          </a:effectLst>
        </p:spPr>
      </p:pic>
      <p:sp>
        <p:nvSpPr>
          <p:cNvPr id="3" name="Rectángulo 2"/>
          <p:cNvSpPr/>
          <p:nvPr/>
        </p:nvSpPr>
        <p:spPr>
          <a:xfrm>
            <a:off x="7752185" y="4437112"/>
            <a:ext cx="2425017"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4223792" y="4653136"/>
            <a:ext cx="20882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08361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_tradnl" dirty="0"/>
              <a:t>Métricas del producto</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18</a:t>
            </a:fld>
            <a:endParaRPr lang="es-AR" dirty="0"/>
          </a:p>
        </p:txBody>
      </p:sp>
      <p:sp>
        <p:nvSpPr>
          <p:cNvPr id="20483" name="4 Marcador de texto"/>
          <p:cNvSpPr>
            <a:spLocks noGrp="1"/>
          </p:cNvSpPr>
          <p:nvPr>
            <p:ph type="body" sz="quarter" idx="13"/>
          </p:nvPr>
        </p:nvSpPr>
        <p:spPr>
          <a:xfrm>
            <a:off x="1380744" y="1902575"/>
            <a:ext cx="9035736" cy="4478753"/>
          </a:xfrm>
        </p:spPr>
        <p:txBody>
          <a:bodyPr/>
          <a:lstStyle/>
          <a:p>
            <a:pPr algn="just"/>
            <a:r>
              <a:rPr lang="es-AR" dirty="0"/>
              <a:t>Las métricas sólo serán útiles si están caracterizadas de manera efectiva y se validan para probar su valor.</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2485284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_tradnl" dirty="0"/>
              <a:t>Métricas del producto</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19</a:t>
            </a:fld>
            <a:endParaRPr lang="es-AR" dirty="0"/>
          </a:p>
        </p:txBody>
      </p:sp>
      <p:sp>
        <p:nvSpPr>
          <p:cNvPr id="20483" name="4 Marcador de texto"/>
          <p:cNvSpPr>
            <a:spLocks noGrp="1"/>
          </p:cNvSpPr>
          <p:nvPr>
            <p:ph type="body" sz="quarter" idx="13"/>
          </p:nvPr>
        </p:nvSpPr>
        <p:spPr/>
        <p:txBody>
          <a:bodyPr>
            <a:normAutofit/>
          </a:bodyPr>
          <a:lstStyle/>
          <a:p>
            <a:pPr marL="0" indent="0" algn="just">
              <a:buNone/>
            </a:pPr>
            <a:r>
              <a:rPr lang="es-AR" dirty="0"/>
              <a:t>Principios que se pueden usar para caracterizar y validar las métricas</a:t>
            </a:r>
          </a:p>
          <a:p>
            <a:pPr lvl="1" algn="just"/>
            <a:r>
              <a:rPr lang="es-AR" dirty="0"/>
              <a:t>Una métrica </a:t>
            </a:r>
            <a:r>
              <a:rPr lang="es-AR" b="1" dirty="0"/>
              <a:t>debe tener propiedades matemáticas deseables </a:t>
            </a:r>
            <a:r>
              <a:rPr lang="es-AR" dirty="0"/>
              <a:t>(rango significativo)</a:t>
            </a:r>
          </a:p>
          <a:p>
            <a:pPr lvl="1" algn="just"/>
            <a:r>
              <a:rPr lang="es-AR" dirty="0"/>
              <a:t>Cuando una métrica </a:t>
            </a:r>
            <a:r>
              <a:rPr lang="es-AR" b="1" dirty="0"/>
              <a:t>representa una característica de software </a:t>
            </a:r>
            <a:r>
              <a:rPr lang="es-AR" dirty="0"/>
              <a:t>que aumenta cuando se presentan rasgos positivos o que disminuye al encontrar rasgos indeseables, el valor de la métrica debe aumentar o disminuir en el mismo sentido.</a:t>
            </a:r>
          </a:p>
          <a:p>
            <a:pPr lvl="1" algn="just"/>
            <a:r>
              <a:rPr lang="es-AR" dirty="0"/>
              <a:t>Cada métrica </a:t>
            </a:r>
            <a:r>
              <a:rPr lang="es-AR" b="1" dirty="0"/>
              <a:t>debe validarse empíricamente </a:t>
            </a:r>
            <a:r>
              <a:rPr lang="es-AR" dirty="0"/>
              <a:t>en una amplia variedad de contextos antes de publicarse o aplicarse en la toma de decisiones.</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525457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481763"/>
            <a:ext cx="4114800" cy="228600"/>
          </a:xfrm>
        </p:spPr>
        <p:txBody>
          <a:bodyPr/>
          <a:lstStyle/>
          <a:p>
            <a:r>
              <a:rPr lang="es-AR"/>
              <a:t>2019</a:t>
            </a:r>
            <a:endParaRPr lang="es-ES" dirty="0"/>
          </a:p>
        </p:txBody>
      </p:sp>
      <p:sp>
        <p:nvSpPr>
          <p:cNvPr id="5" name="4 Marcador de pie de página"/>
          <p:cNvSpPr>
            <a:spLocks noGrp="1"/>
          </p:cNvSpPr>
          <p:nvPr>
            <p:ph type="ftr" sz="quarter" idx="4294967295"/>
          </p:nvPr>
        </p:nvSpPr>
        <p:spPr>
          <a:xfrm>
            <a:off x="0" y="6481763"/>
            <a:ext cx="2241550" cy="301625"/>
          </a:xfrm>
        </p:spPr>
        <p:txBody>
          <a:bodyPr/>
          <a:lstStyle/>
          <a:p>
            <a:r>
              <a:rPr lang="es-ES"/>
              <a:t>Ingenieria de Software II</a:t>
            </a:r>
          </a:p>
        </p:txBody>
      </p:sp>
      <p:sp>
        <p:nvSpPr>
          <p:cNvPr id="6" name="5 Marcador de número de diapositiva"/>
          <p:cNvSpPr>
            <a:spLocks noGrp="1"/>
          </p:cNvSpPr>
          <p:nvPr>
            <p:ph type="sldNum" sz="quarter" idx="4294967295"/>
          </p:nvPr>
        </p:nvSpPr>
        <p:spPr>
          <a:xfrm>
            <a:off x="9266238" y="2781300"/>
            <a:ext cx="2925762" cy="1397000"/>
          </a:xfrm>
        </p:spPr>
        <p:txBody>
          <a:bodyPr/>
          <a:lstStyle/>
          <a:p>
            <a:fld id="{A06DBA4C-BE2D-4FDA-A3F1-EFC03F3DB517}" type="slidenum">
              <a:rPr lang="es-ES" smtClean="0"/>
              <a:pPr/>
              <a:t>2</a:t>
            </a:fld>
            <a:endParaRPr lang="es-ES"/>
          </a:p>
        </p:txBody>
      </p:sp>
      <p:pic>
        <p:nvPicPr>
          <p:cNvPr id="1026" name="Picture 2" descr="Imagen relacionada"/>
          <p:cNvPicPr>
            <a:picLocks noChangeAspect="1" noChangeArrowheads="1"/>
          </p:cNvPicPr>
          <p:nvPr/>
        </p:nvPicPr>
        <p:blipFill>
          <a:blip r:embed="rId2" cstate="print">
            <a:clrChange>
              <a:clrFrom>
                <a:srgbClr val="FEFEFE"/>
              </a:clrFrom>
              <a:clrTo>
                <a:srgbClr val="FEFEFE">
                  <a:alpha val="0"/>
                </a:srgbClr>
              </a:clrTo>
            </a:clrChange>
          </a:blip>
          <a:srcRect t="12380"/>
          <a:stretch>
            <a:fillRect/>
          </a:stretch>
        </p:blipFill>
        <p:spPr bwMode="auto">
          <a:xfrm>
            <a:off x="1570039" y="1571626"/>
            <a:ext cx="8277225" cy="4932363"/>
          </a:xfrm>
          <a:prstGeom prst="rect">
            <a:avLst/>
          </a:prstGeom>
          <a:noFill/>
        </p:spPr>
      </p:pic>
      <p:grpSp>
        <p:nvGrpSpPr>
          <p:cNvPr id="12" name="11 Grupo"/>
          <p:cNvGrpSpPr/>
          <p:nvPr/>
        </p:nvGrpSpPr>
        <p:grpSpPr>
          <a:xfrm>
            <a:off x="8829674" y="1228725"/>
            <a:ext cx="2157413" cy="1398461"/>
            <a:chOff x="8829674" y="1228725"/>
            <a:chExt cx="2157413" cy="1398461"/>
          </a:xfrm>
        </p:grpSpPr>
        <p:sp>
          <p:nvSpPr>
            <p:cNvPr id="8" name="7 Llamada ovalada"/>
            <p:cNvSpPr/>
            <p:nvPr/>
          </p:nvSpPr>
          <p:spPr>
            <a:xfrm>
              <a:off x="8829674" y="1228725"/>
              <a:ext cx="2157413" cy="1398461"/>
            </a:xfrm>
            <a:prstGeom prst="wedgeEllipseCallout">
              <a:avLst>
                <a:gd name="adj1" fmla="val -236582"/>
                <a:gd name="adj2" fmla="val 10641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9129713" y="1428750"/>
              <a:ext cx="1728787" cy="1015663"/>
            </a:xfrm>
            <a:prstGeom prst="rect">
              <a:avLst/>
            </a:prstGeom>
            <a:noFill/>
          </p:spPr>
          <p:txBody>
            <a:bodyPr wrap="square" rtlCol="0">
              <a:spAutoFit/>
            </a:bodyPr>
            <a:lstStyle/>
            <a:p>
              <a:r>
                <a:rPr lang="es-AR" sz="2000" b="1" i="1" dirty="0"/>
                <a:t>Otras actividades a realizar¿?</a:t>
              </a:r>
            </a:p>
          </p:txBody>
        </p:sp>
      </p:grpSp>
      <p:grpSp>
        <p:nvGrpSpPr>
          <p:cNvPr id="13" name="12 Grupo"/>
          <p:cNvGrpSpPr/>
          <p:nvPr/>
        </p:nvGrpSpPr>
        <p:grpSpPr>
          <a:xfrm>
            <a:off x="9115424" y="2638425"/>
            <a:ext cx="2157413" cy="1398461"/>
            <a:chOff x="8829674" y="1228725"/>
            <a:chExt cx="2157413" cy="1398461"/>
          </a:xfrm>
        </p:grpSpPr>
        <p:sp>
          <p:nvSpPr>
            <p:cNvPr id="14" name="13 Llamada ovalada"/>
            <p:cNvSpPr/>
            <p:nvPr/>
          </p:nvSpPr>
          <p:spPr>
            <a:xfrm>
              <a:off x="8829674" y="1228725"/>
              <a:ext cx="2157413" cy="1398461"/>
            </a:xfrm>
            <a:prstGeom prst="wedgeEllipseCallout">
              <a:avLst>
                <a:gd name="adj1" fmla="val -236582"/>
                <a:gd name="adj2" fmla="val 1514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CuadroTexto"/>
            <p:cNvSpPr txBox="1"/>
            <p:nvPr/>
          </p:nvSpPr>
          <p:spPr>
            <a:xfrm>
              <a:off x="9129713" y="1428750"/>
              <a:ext cx="1728787" cy="400110"/>
            </a:xfrm>
            <a:prstGeom prst="rect">
              <a:avLst/>
            </a:prstGeom>
            <a:noFill/>
          </p:spPr>
          <p:txBody>
            <a:bodyPr wrap="square" rtlCol="0">
              <a:spAutoFit/>
            </a:bodyPr>
            <a:lstStyle/>
            <a:p>
              <a:r>
                <a:rPr lang="es-AR" sz="2000" b="1" i="1" dirty="0" err="1"/>
                <a:t>Planificacion</a:t>
              </a:r>
              <a:endParaRPr lang="es-AR" sz="2000" b="1" i="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r>
              <a:rPr lang="es-ES_tradnl" dirty="0"/>
              <a:t>Métricas del producto</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20</a:t>
            </a:fld>
            <a:endParaRPr lang="es-AR" dirty="0"/>
          </a:p>
        </p:txBody>
      </p:sp>
      <p:sp>
        <p:nvSpPr>
          <p:cNvPr id="23555" name="4 Marcador de texto"/>
          <p:cNvSpPr>
            <a:spLocks noGrp="1"/>
          </p:cNvSpPr>
          <p:nvPr>
            <p:ph type="body" sz="quarter" idx="13"/>
          </p:nvPr>
        </p:nvSpPr>
        <p:spPr/>
        <p:txBody>
          <a:bodyPr/>
          <a:lstStyle/>
          <a:p>
            <a:pPr marL="0" indent="0">
              <a:buNone/>
            </a:pPr>
            <a:r>
              <a:rPr lang="es-AR" dirty="0">
                <a:latin typeface="+mn-lt"/>
              </a:rPr>
              <a:t>La métrica más común para el tamaño de un producto es el número de líneas de código.</a:t>
            </a:r>
          </a:p>
          <a:p>
            <a:r>
              <a:rPr lang="es-AR" sz="2800" b="1" dirty="0"/>
              <a:t>LDC - LÍNEAS DE CÓDIGO</a:t>
            </a:r>
          </a:p>
          <a:p>
            <a:pPr lvl="1"/>
            <a:r>
              <a:rPr lang="es-AR" sz="1600" dirty="0"/>
              <a:t>Medida directa del software y del proceso</a:t>
            </a:r>
          </a:p>
          <a:p>
            <a:endParaRPr lang="es-AR" dirty="0">
              <a:latin typeface="+mn-lt"/>
            </a:endParaRP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9" name="Rectangle 4"/>
          <p:cNvSpPr>
            <a:spLocks noChangeArrowheads="1"/>
          </p:cNvSpPr>
          <p:nvPr/>
        </p:nvSpPr>
        <p:spPr bwMode="auto">
          <a:xfrm>
            <a:off x="2075688" y="3641502"/>
            <a:ext cx="7935087" cy="839058"/>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28000"/>
              </a:lnSpc>
              <a:spcBef>
                <a:spcPct val="20000"/>
              </a:spcBef>
            </a:pPr>
            <a:r>
              <a:rPr lang="es-ES_tradnl" sz="2000" dirty="0">
                <a:latin typeface="+mn-lt"/>
              </a:rPr>
              <a:t>Medida discutida porque depende del lenguaje y es</a:t>
            </a:r>
          </a:p>
          <a:p>
            <a:pPr algn="ctr" eaLnBrk="1" hangingPunct="1">
              <a:lnSpc>
                <a:spcPct val="90000"/>
              </a:lnSpc>
              <a:spcBef>
                <a:spcPct val="20000"/>
              </a:spcBef>
            </a:pPr>
            <a:r>
              <a:rPr lang="es-ES_tradnl" sz="2000" dirty="0">
                <a:latin typeface="+mn-lt"/>
              </a:rPr>
              <a:t>     post-mortem</a:t>
            </a:r>
          </a:p>
          <a:p>
            <a:pPr eaLnBrk="1" hangingPunct="1">
              <a:lnSpc>
                <a:spcPct val="112000"/>
              </a:lnSpc>
              <a:spcBef>
                <a:spcPct val="20000"/>
              </a:spcBef>
            </a:pPr>
            <a:r>
              <a:rPr lang="es-ES_tradnl" sz="2000" b="1" dirty="0"/>
              <a:t> </a:t>
            </a:r>
            <a:endParaRPr lang="es-ES_tradnl" sz="2000" dirty="0"/>
          </a:p>
        </p:txBody>
      </p:sp>
      <p:sp>
        <p:nvSpPr>
          <p:cNvPr id="10" name="Rectangle 5"/>
          <p:cNvSpPr>
            <a:spLocks noChangeArrowheads="1"/>
          </p:cNvSpPr>
          <p:nvPr/>
        </p:nvSpPr>
        <p:spPr bwMode="auto">
          <a:xfrm>
            <a:off x="2238375" y="4214834"/>
            <a:ext cx="7772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20000"/>
              </a:spcBef>
              <a:buFont typeface="Arial" panose="020B0604020202020204" pitchFamily="34" charset="0"/>
              <a:buChar char="•"/>
            </a:pPr>
            <a:endParaRPr lang="es-ES_tradnl" sz="1600" dirty="0">
              <a:latin typeface="+mn-lt"/>
            </a:endParaRPr>
          </a:p>
          <a:p>
            <a:pPr algn="just" eaLnBrk="1" hangingPunct="1">
              <a:lnSpc>
                <a:spcPct val="120000"/>
              </a:lnSpc>
              <a:spcBef>
                <a:spcPct val="20000"/>
              </a:spcBef>
              <a:buFont typeface="Arial" panose="020B0604020202020204" pitchFamily="34" charset="0"/>
              <a:buChar char="•"/>
            </a:pPr>
            <a:r>
              <a:rPr lang="es-ES_tradnl" sz="1600" dirty="0">
                <a:latin typeface="+mn-lt"/>
              </a:rPr>
              <a:t>Es para saber en qué tiempo voy a terminar el software y cuántas personas voy a necesitar. </a:t>
            </a:r>
          </a:p>
          <a:p>
            <a:pPr algn="just" eaLnBrk="1" hangingPunct="1">
              <a:lnSpc>
                <a:spcPct val="120000"/>
              </a:lnSpc>
              <a:spcBef>
                <a:spcPct val="20000"/>
              </a:spcBef>
              <a:buFont typeface="Arial" panose="020B0604020202020204" pitchFamily="34" charset="0"/>
              <a:buChar char="•"/>
            </a:pPr>
            <a:r>
              <a:rPr lang="es-ES_tradnl" sz="1600" dirty="0">
                <a:latin typeface="+mn-lt"/>
              </a:rPr>
              <a:t>Si una organización de software mantiene registros sencillos, se puede crear una tabla de datos orientados al tamaño</a:t>
            </a:r>
          </a:p>
        </p:txBody>
      </p:sp>
    </p:spTree>
    <p:extLst>
      <p:ext uri="{BB962C8B-B14F-4D97-AF65-F5344CB8AC3E}">
        <p14:creationId xmlns:p14="http://schemas.microsoft.com/office/powerpoint/2010/main" val="3072472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1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normAutofit/>
          </a:bodyPr>
          <a:lstStyle/>
          <a:p>
            <a:r>
              <a:rPr lang="es-AR" sz="3200" dirty="0"/>
              <a:t>Utilidad de las métricas </a:t>
            </a:r>
            <a:r>
              <a:rPr lang="es-AR" sz="3200" dirty="0" err="1"/>
              <a:t>postmortem</a:t>
            </a:r>
            <a:endParaRPr lang="es-AR" sz="3200"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21</a:t>
            </a:fld>
            <a:endParaRPr lang="es-AR" dirty="0"/>
          </a:p>
        </p:txBody>
      </p:sp>
      <p:sp>
        <p:nvSpPr>
          <p:cNvPr id="24579" name="4 Marcador de contenido"/>
          <p:cNvSpPr>
            <a:spLocks noGrp="1"/>
          </p:cNvSpPr>
          <p:nvPr>
            <p:ph type="body" sz="quarter" idx="13"/>
          </p:nvPr>
        </p:nvSpPr>
        <p:spPr/>
        <p:txBody>
          <a:bodyPr/>
          <a:lstStyle/>
          <a:p>
            <a:pPr algn="just"/>
            <a:r>
              <a:rPr lang="es-AR" dirty="0"/>
              <a:t>Conformar una línea base para futuras métricas</a:t>
            </a:r>
          </a:p>
          <a:p>
            <a:pPr algn="just"/>
            <a:r>
              <a:rPr lang="es-AR" dirty="0"/>
              <a:t>Ayudar al mantenimiento conociendo la complejidad lógica, tamaño, flujo de información, identificando módulos críticos</a:t>
            </a:r>
          </a:p>
          <a:p>
            <a:pPr algn="just"/>
            <a:r>
              <a:rPr lang="es-AR" dirty="0"/>
              <a:t>Ayudar en los procesos de reingeniería</a:t>
            </a:r>
          </a:p>
          <a:p>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413667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_tradnl"/>
              <a:t>Métricas orientadas al tamaño</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22</a:t>
            </a:fld>
            <a:endParaRPr lang="es-AR" dirty="0"/>
          </a:p>
        </p:txBody>
      </p:sp>
      <p:sp>
        <p:nvSpPr>
          <p:cNvPr id="25603" name="4 Marcador de texto"/>
          <p:cNvSpPr>
            <a:spLocks noGrp="1"/>
          </p:cNvSpPr>
          <p:nvPr>
            <p:ph type="body" sz="quarter" idx="13"/>
          </p:nvPr>
        </p:nvSpPr>
        <p:spPr/>
        <p:txBody>
          <a:bodyPr/>
          <a:lstStyle/>
          <a:p>
            <a:pPr algn="just"/>
            <a:r>
              <a:rPr lang="es-AR" dirty="0"/>
              <a:t>Métricas derivadas del proceso de desarrollo:</a:t>
            </a:r>
          </a:p>
          <a:p>
            <a:pPr algn="just"/>
            <a:endParaRPr lang="es-AR" dirty="0"/>
          </a:p>
          <a:p>
            <a:pPr lvl="1" algn="just"/>
            <a:endParaRPr lang="es-AR" dirty="0"/>
          </a:p>
          <a:p>
            <a:pPr lvl="1" algn="just"/>
            <a:endParaRPr lang="es-AR" dirty="0"/>
          </a:p>
          <a:p>
            <a:pPr lvl="1" algn="just"/>
            <a:endParaRPr lang="es-AR" dirty="0"/>
          </a:p>
          <a:p>
            <a:pPr lvl="1" algn="just"/>
            <a:r>
              <a:rPr lang="es-AR" b="1" dirty="0"/>
              <a:t>Productividad</a:t>
            </a:r>
            <a:r>
              <a:rPr lang="es-AR" dirty="0"/>
              <a:t>: relación entre KLDC / Persona mes</a:t>
            </a:r>
          </a:p>
          <a:p>
            <a:pPr lvl="1" algn="just"/>
            <a:r>
              <a:rPr lang="es-AR" b="1" dirty="0"/>
              <a:t>Calidad</a:t>
            </a:r>
            <a:r>
              <a:rPr lang="es-AR" dirty="0"/>
              <a:t>: relación entre Errores / KLDC</a:t>
            </a:r>
          </a:p>
          <a:p>
            <a:pPr lvl="1" algn="just"/>
            <a:r>
              <a:rPr lang="es-AR" b="1" dirty="0"/>
              <a:t>Costo</a:t>
            </a:r>
            <a:r>
              <a:rPr lang="es-AR" dirty="0"/>
              <a:t>: relación entre $ / KLDC</a:t>
            </a:r>
          </a:p>
          <a:p>
            <a:pPr algn="just"/>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25606" name="7 CuadroTexto"/>
          <p:cNvSpPr txBox="1">
            <a:spLocks noChangeArrowheads="1"/>
          </p:cNvSpPr>
          <p:nvPr/>
        </p:nvSpPr>
        <p:spPr bwMode="auto">
          <a:xfrm>
            <a:off x="3971722" y="2783286"/>
            <a:ext cx="40005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1" algn="ctr" eaLnBrk="1" hangingPunct="1"/>
            <a:r>
              <a:rPr lang="es-ES_tradnl" sz="1600" b="1" dirty="0"/>
              <a:t>KLDC (miles de líneas de código</a:t>
            </a:r>
            <a:r>
              <a:rPr lang="es-ES_tradnl" sz="2000" b="1" dirty="0"/>
              <a:t>)</a:t>
            </a:r>
          </a:p>
          <a:p>
            <a:pPr algn="ctr" eaLnBrk="1" hangingPunct="1"/>
            <a:endParaRPr lang="es-AR" sz="1400" b="1" dirty="0">
              <a:latin typeface="Tw Cen MT" panose="020B0602020104020603" pitchFamily="34" charset="0"/>
            </a:endParaRPr>
          </a:p>
        </p:txBody>
      </p:sp>
    </p:spTree>
    <p:extLst>
      <p:ext uri="{BB962C8B-B14F-4D97-AF65-F5344CB8AC3E}">
        <p14:creationId xmlns:p14="http://schemas.microsoft.com/office/powerpoint/2010/main" val="2158790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r>
              <a:rPr lang="es-ES_tradnl"/>
              <a:t>Métricas orientadas al tamaño</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23</a:t>
            </a:fld>
            <a:endParaRPr lang="es-AR" dirty="0"/>
          </a:p>
        </p:txBody>
      </p:sp>
      <p:sp>
        <p:nvSpPr>
          <p:cNvPr id="26627" name="4 Marcador de texto"/>
          <p:cNvSpPr>
            <a:spLocks noGrp="1"/>
          </p:cNvSpPr>
          <p:nvPr>
            <p:ph type="body" sz="quarter" idx="13"/>
          </p:nvPr>
        </p:nvSpPr>
        <p:spPr/>
        <p:txBody>
          <a:bodyPr/>
          <a:lstStyle/>
          <a:p>
            <a:r>
              <a:rPr lang="es-AR" dirty="0"/>
              <a:t>LDC - LÍNEAS DE CÓDIGO</a:t>
            </a:r>
          </a:p>
          <a:p>
            <a:r>
              <a:rPr lang="es-AR" dirty="0"/>
              <a:t>Exigen explicar el manejo de:</a:t>
            </a:r>
          </a:p>
          <a:p>
            <a:pPr lvl="1" algn="just"/>
            <a:r>
              <a:rPr lang="es-AR" dirty="0"/>
              <a:t>líneas en blanco, líneas de comentarios , declaraciones de datos, líneas con varias instrucciones separadas</a:t>
            </a:r>
          </a:p>
          <a:p>
            <a:pPr lvl="1"/>
            <a:r>
              <a:rPr lang="es-AR" dirty="0"/>
              <a:t>Sino…</a:t>
            </a:r>
          </a:p>
          <a:p>
            <a:pPr lvl="1"/>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26629" name="8 CuadroTexto"/>
          <p:cNvSpPr txBox="1">
            <a:spLocks noChangeArrowheads="1"/>
          </p:cNvSpPr>
          <p:nvPr/>
        </p:nvSpPr>
        <p:spPr bwMode="auto">
          <a:xfrm>
            <a:off x="4833938" y="4725144"/>
            <a:ext cx="52863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AR" sz="2400" u="sng" dirty="0">
                <a:latin typeface="Tw Cen MT" panose="020B0602020104020603" pitchFamily="34" charset="0"/>
              </a:rPr>
              <a:t>Información que se pierde</a:t>
            </a:r>
            <a:r>
              <a:rPr lang="es-AR" sz="2400" dirty="0">
                <a:latin typeface="Tw Cen MT" panose="020B0602020104020603" pitchFamily="34" charset="0"/>
              </a:rPr>
              <a:t>: </a:t>
            </a:r>
            <a:r>
              <a:rPr lang="es-AR" sz="2000" dirty="0">
                <a:latin typeface="Tw Cen MT" panose="020B0602020104020603" pitchFamily="34" charset="0"/>
              </a:rPr>
              <a:t>espacio que ocupa en disco, páginas que requiere el listado.</a:t>
            </a:r>
          </a:p>
          <a:p>
            <a:pPr eaLnBrk="1" hangingPunct="1"/>
            <a:endParaRPr lang="es-AR" sz="2000" dirty="0">
              <a:latin typeface="Tw Cen MT" panose="020B0602020104020603" pitchFamily="34" charset="0"/>
            </a:endParaRPr>
          </a:p>
        </p:txBody>
      </p:sp>
      <p:cxnSp>
        <p:nvCxnSpPr>
          <p:cNvPr id="11" name="10 Conector recto de flecha"/>
          <p:cNvCxnSpPr/>
          <p:nvPr/>
        </p:nvCxnSpPr>
        <p:spPr>
          <a:xfrm>
            <a:off x="4007769" y="5085184"/>
            <a:ext cx="714375" cy="1588"/>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726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r>
              <a:rPr lang="en-US"/>
              <a:t>Propuesta Fenton/Pfleeger</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24</a:t>
            </a:fld>
            <a:endParaRPr lang="es-AR" dirty="0"/>
          </a:p>
        </p:txBody>
      </p:sp>
      <p:sp>
        <p:nvSpPr>
          <p:cNvPr id="27651" name="4 Marcador de texto"/>
          <p:cNvSpPr>
            <a:spLocks noGrp="1"/>
          </p:cNvSpPr>
          <p:nvPr>
            <p:ph type="body" sz="quarter" idx="13"/>
          </p:nvPr>
        </p:nvSpPr>
        <p:spPr/>
        <p:txBody>
          <a:bodyPr>
            <a:normAutofit/>
          </a:bodyPr>
          <a:lstStyle/>
          <a:p>
            <a:r>
              <a:rPr lang="es-AR" sz="2800" dirty="0"/>
              <a:t>Medir :</a:t>
            </a:r>
          </a:p>
          <a:p>
            <a:pPr lvl="1"/>
            <a:r>
              <a:rPr lang="es-AR" dirty="0"/>
              <a:t>CLOC = </a:t>
            </a:r>
            <a:r>
              <a:rPr lang="es-AR" b="1" dirty="0"/>
              <a:t>Cantidad de líneas de comentarios</a:t>
            </a:r>
          </a:p>
          <a:p>
            <a:r>
              <a:rPr lang="es-AR" sz="2800" dirty="0"/>
              <a:t>Luego:</a:t>
            </a:r>
          </a:p>
          <a:p>
            <a:pPr lvl="1"/>
            <a:r>
              <a:rPr lang="es-AR" dirty="0" err="1"/>
              <a:t>long</a:t>
            </a:r>
            <a:r>
              <a:rPr lang="es-AR" dirty="0"/>
              <a:t> total (LOC) = NCLOC + CLOC</a:t>
            </a:r>
          </a:p>
          <a:p>
            <a:r>
              <a:rPr lang="es-AR" sz="2800" dirty="0"/>
              <a:t>Surgen medidas indirectas:</a:t>
            </a:r>
          </a:p>
          <a:p>
            <a:pPr lvl="1"/>
            <a:r>
              <a:rPr lang="es-AR" dirty="0"/>
              <a:t>CLOC/LOC mide la densidad de comentarios</a:t>
            </a:r>
          </a:p>
          <a:p>
            <a:endParaRPr lang="es-AR" sz="2800" dirty="0"/>
          </a:p>
          <a:p>
            <a:endParaRPr lang="es-AR" sz="28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544258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r>
              <a:rPr lang="es-ES"/>
              <a:t>Ejemplo</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25</a:t>
            </a:fld>
            <a:endParaRPr lang="es-AR" dirty="0"/>
          </a:p>
        </p:txBody>
      </p:sp>
      <p:sp>
        <p:nvSpPr>
          <p:cNvPr id="28675" name="4 Marcador de texto"/>
          <p:cNvSpPr>
            <a:spLocks noGrp="1"/>
          </p:cNvSpPr>
          <p:nvPr>
            <p:ph type="body" sz="quarter" idx="13"/>
          </p:nvPr>
        </p:nvSpPr>
        <p:spPr/>
        <p:txBody>
          <a:bodyPr>
            <a:normAutofit fontScale="92500" lnSpcReduction="10000"/>
          </a:bodyPr>
          <a:lstStyle/>
          <a:p>
            <a:r>
              <a:rPr lang="es-AR" sz="1800" dirty="0"/>
              <a:t>Calcular, usando</a:t>
            </a:r>
            <a:r>
              <a:rPr lang="es-AR" sz="1800" b="1" dirty="0"/>
              <a:t> LDC </a:t>
            </a:r>
            <a:r>
              <a:rPr lang="es-AR" sz="1800" dirty="0"/>
              <a:t>, la productividad, calidad y costo para los cuatro proyectos de los cuales se proporcionan los datos. </a:t>
            </a:r>
          </a:p>
          <a:p>
            <a:endParaRPr lang="es-AR" sz="1800" dirty="0"/>
          </a:p>
          <a:p>
            <a:endParaRPr lang="es-AR" sz="1800" dirty="0"/>
          </a:p>
          <a:p>
            <a:endParaRPr lang="es-AR" sz="1800" dirty="0"/>
          </a:p>
          <a:p>
            <a:endParaRPr lang="es-AR" sz="1800" dirty="0"/>
          </a:p>
          <a:p>
            <a:endParaRPr lang="es-AR" sz="1800" dirty="0"/>
          </a:p>
          <a:p>
            <a:endParaRPr lang="es-AR" sz="1800" dirty="0"/>
          </a:p>
          <a:p>
            <a:endParaRPr lang="es-AR" sz="1800" dirty="0"/>
          </a:p>
          <a:p>
            <a:endParaRPr lang="es-AR" sz="1800" dirty="0"/>
          </a:p>
          <a:p>
            <a:r>
              <a:rPr lang="es-AR" sz="1800" dirty="0"/>
              <a:t>¿Cuál es el proyecto de </a:t>
            </a:r>
            <a:r>
              <a:rPr lang="es-AR" sz="1800" b="1" dirty="0"/>
              <a:t>mayor calidad </a:t>
            </a:r>
            <a:r>
              <a:rPr lang="es-AR" sz="1800" dirty="0"/>
              <a:t>(errores/KLDC)?</a:t>
            </a:r>
          </a:p>
          <a:p>
            <a:r>
              <a:rPr lang="es-AR" sz="1800" dirty="0"/>
              <a:t>¿Cuál es el proyecto de </a:t>
            </a:r>
            <a:r>
              <a:rPr lang="es-AR" sz="1800" b="1" dirty="0"/>
              <a:t>mayor costo por línea </a:t>
            </a:r>
            <a:r>
              <a:rPr lang="es-AR" sz="1800" dirty="0"/>
              <a:t>($/KLDC)?</a:t>
            </a:r>
          </a:p>
          <a:p>
            <a:r>
              <a:rPr lang="es-AR" sz="1800" dirty="0"/>
              <a:t>¿Cuál es el proyecto de </a:t>
            </a:r>
            <a:r>
              <a:rPr lang="es-AR" sz="1800" b="1" dirty="0"/>
              <a:t>menor productividad por persona </a:t>
            </a:r>
            <a:r>
              <a:rPr lang="es-AR" sz="1800" dirty="0"/>
              <a:t>(KLDC/personas-mes)?</a:t>
            </a:r>
          </a:p>
          <a:p>
            <a:endParaRPr lang="es-AR" sz="18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graphicFrame>
        <p:nvGraphicFramePr>
          <p:cNvPr id="8" name="Group 60"/>
          <p:cNvGraphicFramePr>
            <a:graphicFrameLocks noGrp="1"/>
          </p:cNvGraphicFramePr>
          <p:nvPr>
            <p:extLst>
              <p:ext uri="{D42A27DB-BD31-4B8C-83A1-F6EECF244321}">
                <p14:modId xmlns:p14="http://schemas.microsoft.com/office/powerpoint/2010/main" val="404174659"/>
              </p:ext>
            </p:extLst>
          </p:nvPr>
        </p:nvGraphicFramePr>
        <p:xfrm>
          <a:off x="2135560" y="2556633"/>
          <a:ext cx="7676010" cy="2533068"/>
        </p:xfrm>
        <a:graphic>
          <a:graphicData uri="http://schemas.openxmlformats.org/drawingml/2006/table">
            <a:tbl>
              <a:tblPr>
                <a:tableStyleId>{5940675A-B579-460E-94D1-54222C63F5DA}</a:tableStyleId>
              </a:tblPr>
              <a:tblGrid>
                <a:gridCol w="817168">
                  <a:extLst>
                    <a:ext uri="{9D8B030D-6E8A-4147-A177-3AD203B41FA5}">
                      <a16:colId xmlns:a16="http://schemas.microsoft.com/office/drawing/2014/main" xmlns="" val="20000"/>
                    </a:ext>
                  </a:extLst>
                </a:gridCol>
                <a:gridCol w="725807">
                  <a:extLst>
                    <a:ext uri="{9D8B030D-6E8A-4147-A177-3AD203B41FA5}">
                      <a16:colId xmlns:a16="http://schemas.microsoft.com/office/drawing/2014/main" xmlns="" val="20001"/>
                    </a:ext>
                  </a:extLst>
                </a:gridCol>
                <a:gridCol w="631515">
                  <a:extLst>
                    <a:ext uri="{9D8B030D-6E8A-4147-A177-3AD203B41FA5}">
                      <a16:colId xmlns:a16="http://schemas.microsoft.com/office/drawing/2014/main" xmlns="" val="20002"/>
                    </a:ext>
                  </a:extLst>
                </a:gridCol>
                <a:gridCol w="797245">
                  <a:extLst>
                    <a:ext uri="{9D8B030D-6E8A-4147-A177-3AD203B41FA5}">
                      <a16:colId xmlns:a16="http://schemas.microsoft.com/office/drawing/2014/main" xmlns="" val="20003"/>
                    </a:ext>
                  </a:extLst>
                </a:gridCol>
                <a:gridCol w="1134265">
                  <a:extLst>
                    <a:ext uri="{9D8B030D-6E8A-4147-A177-3AD203B41FA5}">
                      <a16:colId xmlns:a16="http://schemas.microsoft.com/office/drawing/2014/main" xmlns="" val="20004"/>
                    </a:ext>
                  </a:extLst>
                </a:gridCol>
                <a:gridCol w="1140324">
                  <a:extLst>
                    <a:ext uri="{9D8B030D-6E8A-4147-A177-3AD203B41FA5}">
                      <a16:colId xmlns:a16="http://schemas.microsoft.com/office/drawing/2014/main" xmlns="" val="20005"/>
                    </a:ext>
                  </a:extLst>
                </a:gridCol>
                <a:gridCol w="1000132">
                  <a:extLst>
                    <a:ext uri="{9D8B030D-6E8A-4147-A177-3AD203B41FA5}">
                      <a16:colId xmlns:a16="http://schemas.microsoft.com/office/drawing/2014/main" xmlns="" val="20006"/>
                    </a:ext>
                  </a:extLst>
                </a:gridCol>
                <a:gridCol w="1429554">
                  <a:extLst>
                    <a:ext uri="{9D8B030D-6E8A-4147-A177-3AD203B41FA5}">
                      <a16:colId xmlns:a16="http://schemas.microsoft.com/office/drawing/2014/main" xmlns="" val="20007"/>
                    </a:ext>
                  </a:extLst>
                </a:gridCol>
              </a:tblGrid>
              <a:tr h="470552">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Proyecto</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LDC</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U$S</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Errores</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Personas-mes</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Errores/KLDC</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U$S/KLDC</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b="1" u="none" strike="noStrike" cap="none" normalizeH="0" baseline="0" dirty="0">
                          <a:ln>
                            <a:noFill/>
                          </a:ln>
                          <a:effectLst/>
                        </a:rPr>
                        <a:t>KLDC/Personas-mes</a:t>
                      </a:r>
                      <a:endParaRPr kumimoji="0" lang="es-ES" sz="1100" b="1" i="0" u="none" strike="noStrike" cap="none" normalizeH="0" baseline="0" dirty="0">
                        <a:ln>
                          <a:noFill/>
                        </a:ln>
                        <a:solidFill>
                          <a:schemeClr val="tx1"/>
                        </a:solidFill>
                        <a:effectLst/>
                        <a:latin typeface="+mn-lt"/>
                        <a:cs typeface="Arial" charset="0"/>
                      </a:endParaRPr>
                    </a:p>
                  </a:txBody>
                  <a:tcPr marL="91441" marR="91441" marT="45708" marB="45708" horzOverflow="overflow"/>
                </a:tc>
                <a:extLst>
                  <a:ext uri="{0D108BD9-81ED-4DB2-BD59-A6C34878D82A}">
                    <a16:rowId xmlns:a16="http://schemas.microsoft.com/office/drawing/2014/main" xmlns="" val="10000"/>
                  </a:ext>
                </a:extLst>
              </a:tr>
              <a:tr h="50974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P1</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25.500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15000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567</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15</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22,23 %</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588,23</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1,7</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extLst>
                  <a:ext uri="{0D108BD9-81ED-4DB2-BD59-A6C34878D82A}">
                    <a16:rowId xmlns:a16="http://schemas.microsoft.com/office/drawing/2014/main" xmlns="" val="10001"/>
                  </a:ext>
                </a:extLst>
              </a:tr>
              <a:tr h="50974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P2</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a:ln>
                            <a:noFill/>
                          </a:ln>
                          <a:effectLst/>
                        </a:rPr>
                        <a:t>19.100</a:t>
                      </a:r>
                      <a:endParaRPr kumimoji="0" lang="es-ES" sz="1100" b="0" i="0" u="none" strike="noStrike" cap="none" normalizeH="0" baseline="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a:ln>
                            <a:noFill/>
                          </a:ln>
                          <a:effectLst/>
                        </a:rPr>
                        <a:t>7200</a:t>
                      </a:r>
                      <a:endParaRPr kumimoji="0" lang="es-ES" sz="1100" b="0" i="0" u="none" strike="noStrike" cap="none" normalizeH="0" baseline="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210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10,99 %</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376,96</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1,91</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extLst>
                  <a:ext uri="{0D108BD9-81ED-4DB2-BD59-A6C34878D82A}">
                    <a16:rowId xmlns:a16="http://schemas.microsoft.com/office/drawing/2014/main" xmlns="" val="10002"/>
                  </a:ext>
                </a:extLst>
              </a:tr>
              <a:tr h="50974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a:ln>
                            <a:noFill/>
                          </a:ln>
                          <a:effectLst/>
                        </a:rPr>
                        <a:t>P3</a:t>
                      </a:r>
                      <a:endParaRPr kumimoji="0" lang="es-ES" sz="1100" b="0" i="0" u="none" strike="noStrike" cap="none" normalizeH="0" baseline="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10.700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a:ln>
                            <a:noFill/>
                          </a:ln>
                          <a:effectLst/>
                        </a:rPr>
                        <a:t>6000</a:t>
                      </a:r>
                      <a:endParaRPr kumimoji="0" lang="es-ES" sz="1100" b="0" i="0" u="none" strike="noStrike" cap="none" normalizeH="0" baseline="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100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20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9,34 %</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560,74</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0,53</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extLst>
                  <a:ext uri="{0D108BD9-81ED-4DB2-BD59-A6C34878D82A}">
                    <a16:rowId xmlns:a16="http://schemas.microsoft.com/office/drawing/2014/main" xmlns="" val="10003"/>
                  </a:ext>
                </a:extLst>
              </a:tr>
              <a:tr h="533296">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AR" sz="1100" u="none" strike="noStrike" cap="none" normalizeH="0" baseline="0" dirty="0">
                          <a:ln>
                            <a:noFill/>
                          </a:ln>
                          <a:effectLst/>
                        </a:rPr>
                        <a:t>P4</a:t>
                      </a:r>
                      <a:endParaRPr kumimoji="0" lang="es-AR"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100.000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a:ln>
                            <a:noFill/>
                          </a:ln>
                          <a:effectLst/>
                        </a:rPr>
                        <a:t>18000</a:t>
                      </a:r>
                      <a:endParaRPr kumimoji="0" lang="es-ES" sz="1100" b="0" i="0" u="none" strike="noStrike" cap="none" normalizeH="0" baseline="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2200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30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22 %</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180</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s-ES" sz="1100" u="none" strike="noStrike" cap="none" normalizeH="0" baseline="0" dirty="0">
                          <a:ln>
                            <a:noFill/>
                          </a:ln>
                          <a:effectLst/>
                        </a:rPr>
                        <a:t>3,33</a:t>
                      </a:r>
                      <a:endParaRPr kumimoji="0" lang="es-ES" sz="1100" b="0" i="0" u="none" strike="noStrike" cap="none" normalizeH="0" baseline="0" dirty="0">
                        <a:ln>
                          <a:noFill/>
                        </a:ln>
                        <a:solidFill>
                          <a:schemeClr val="tx1"/>
                        </a:solidFill>
                        <a:effectLst/>
                        <a:latin typeface="+mn-lt"/>
                        <a:cs typeface="Arial" charset="0"/>
                      </a:endParaRPr>
                    </a:p>
                  </a:txBody>
                  <a:tcPr marL="91441" marR="91441" marT="45708" marB="45708" horzOverflow="overflow"/>
                </a:tc>
                <a:extLst>
                  <a:ext uri="{0D108BD9-81ED-4DB2-BD59-A6C34878D82A}">
                    <a16:rowId xmlns:a16="http://schemas.microsoft.com/office/drawing/2014/main" xmlns="" val="10004"/>
                  </a:ext>
                </a:extLst>
              </a:tr>
            </a:tbl>
          </a:graphicData>
        </a:graphic>
      </p:graphicFrame>
      <p:sp>
        <p:nvSpPr>
          <p:cNvPr id="7" name="6 CuadroTexto"/>
          <p:cNvSpPr txBox="1">
            <a:spLocks noChangeArrowheads="1"/>
          </p:cNvSpPr>
          <p:nvPr/>
        </p:nvSpPr>
        <p:spPr bwMode="auto">
          <a:xfrm>
            <a:off x="6310314" y="714356"/>
            <a:ext cx="3672408" cy="941796"/>
          </a:xfrm>
          <a:prstGeom prst="rect">
            <a:avLst/>
          </a:prstGeom>
          <a:solidFill>
            <a:schemeClr val="bg1"/>
          </a:solidFill>
          <a:ln w="9525">
            <a:solidFill>
              <a:schemeClr val="accent1"/>
            </a:solidFill>
            <a:miter lim="800000"/>
            <a:headEnd/>
            <a:tailEnd/>
          </a:ln>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pPr>
            <a:r>
              <a:rPr lang="es-ES_tradnl" sz="1200" b="1" dirty="0"/>
              <a:t>Productividad</a:t>
            </a:r>
            <a:r>
              <a:rPr lang="es-ES_tradnl" sz="1200" dirty="0"/>
              <a:t> = KLDC/persona-mes</a:t>
            </a:r>
          </a:p>
          <a:p>
            <a:pPr lvl="1" eaLnBrk="1" hangingPunct="1">
              <a:spcBef>
                <a:spcPct val="20000"/>
              </a:spcBef>
            </a:pPr>
            <a:r>
              <a:rPr lang="es-ES_tradnl" sz="1200" b="1" dirty="0"/>
              <a:t>Calidad</a:t>
            </a:r>
            <a:r>
              <a:rPr lang="es-ES_tradnl" sz="1200" dirty="0"/>
              <a:t> = errores/KLDC</a:t>
            </a:r>
          </a:p>
          <a:p>
            <a:pPr lvl="1" eaLnBrk="1" hangingPunct="1">
              <a:spcBef>
                <a:spcPct val="20000"/>
              </a:spcBef>
            </a:pPr>
            <a:r>
              <a:rPr lang="es-ES_tradnl" sz="1200" b="1" dirty="0"/>
              <a:t>Documentación</a:t>
            </a:r>
            <a:r>
              <a:rPr lang="es-ES_tradnl" sz="1200" dirty="0"/>
              <a:t> = págs.. Doc./ KLDC</a:t>
            </a:r>
          </a:p>
          <a:p>
            <a:pPr lvl="1" eaLnBrk="1" hangingPunct="1">
              <a:spcBef>
                <a:spcPct val="20000"/>
              </a:spcBef>
            </a:pPr>
            <a:r>
              <a:rPr lang="es-ES_tradnl" sz="1200" b="1" dirty="0"/>
              <a:t>Costo</a:t>
            </a:r>
            <a:r>
              <a:rPr lang="es-ES_tradnl" sz="1200" dirty="0"/>
              <a:t> = $/KLDC</a:t>
            </a:r>
          </a:p>
        </p:txBody>
      </p:sp>
    </p:spTree>
    <p:extLst>
      <p:ext uri="{BB962C8B-B14F-4D97-AF65-F5344CB8AC3E}">
        <p14:creationId xmlns:p14="http://schemas.microsoft.com/office/powerpoint/2010/main" val="149331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Título"/>
          <p:cNvSpPr>
            <a:spLocks noGrp="1"/>
          </p:cNvSpPr>
          <p:nvPr>
            <p:ph type="title"/>
          </p:nvPr>
        </p:nvSpPr>
        <p:spPr/>
        <p:txBody>
          <a:bodyPr/>
          <a:lstStyle/>
          <a:p>
            <a:r>
              <a:rPr lang="es-AR" dirty="0"/>
              <a:t>Métricas de control</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26</a:t>
            </a:fld>
            <a:endParaRPr lang="es-AR" dirty="0"/>
          </a:p>
        </p:txBody>
      </p:sp>
      <p:sp>
        <p:nvSpPr>
          <p:cNvPr id="63491" name="4 Marcador de contenido"/>
          <p:cNvSpPr>
            <a:spLocks noGrp="1"/>
          </p:cNvSpPr>
          <p:nvPr>
            <p:ph type="body" sz="quarter" idx="13"/>
          </p:nvPr>
        </p:nvSpPr>
        <p:spPr/>
        <p:txBody>
          <a:bodyPr>
            <a:normAutofit/>
          </a:bodyPr>
          <a:lstStyle/>
          <a:p>
            <a:r>
              <a:rPr lang="es-AR" dirty="0"/>
              <a:t>Un ejemplo de métrica de control es la llamada </a:t>
            </a:r>
            <a:r>
              <a:rPr lang="es-AR" b="1" i="1" dirty="0"/>
              <a:t>Métrica de Punto Función (FP), </a:t>
            </a:r>
            <a:r>
              <a:rPr lang="es-AR" dirty="0"/>
              <a:t>que examina el modelo de análisis con la intención de predecir el tamaño del sistema.</a:t>
            </a:r>
          </a:p>
          <a:p>
            <a:pPr marL="0" indent="0">
              <a:buNone/>
            </a:pPr>
            <a:endParaRPr lang="es-AR" dirty="0"/>
          </a:p>
          <a:p>
            <a:pPr marL="285750" lvl="1" indent="-285750"/>
            <a:r>
              <a:rPr lang="es-AR" dirty="0"/>
              <a:t>Mide la cantidad de funcionalidad de un sistema descripto en una especificación </a:t>
            </a:r>
          </a:p>
          <a:p>
            <a:pPr marL="0" indent="0">
              <a:buNone/>
            </a:pPr>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a:xfrm>
            <a:off x="205556" y="6554697"/>
            <a:ext cx="2154900" cy="213016"/>
          </a:xfrm>
        </p:spPr>
        <p:txBody>
          <a:bodyPr/>
          <a:lstStyle/>
          <a:p>
            <a:pPr>
              <a:defRPr/>
            </a:pPr>
            <a:r>
              <a:rPr lang="es-AR"/>
              <a:t>Ingenieria de Software II</a:t>
            </a:r>
            <a:endParaRPr lang="es-AR" dirty="0"/>
          </a:p>
        </p:txBody>
      </p:sp>
    </p:spTree>
    <p:extLst>
      <p:ext uri="{BB962C8B-B14F-4D97-AF65-F5344CB8AC3E}">
        <p14:creationId xmlns:p14="http://schemas.microsoft.com/office/powerpoint/2010/main" val="4053812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ES" dirty="0"/>
              <a:t>Métrica de Punto función</a:t>
            </a:r>
            <a:endParaRPr lang="es-AR" dirty="0"/>
          </a:p>
        </p:txBody>
      </p:sp>
      <p:sp>
        <p:nvSpPr>
          <p:cNvPr id="14" name="Marcador de número de diapositiva 13"/>
          <p:cNvSpPr>
            <a:spLocks noGrp="1"/>
          </p:cNvSpPr>
          <p:nvPr>
            <p:ph type="sldNum" sz="quarter" idx="12"/>
          </p:nvPr>
        </p:nvSpPr>
        <p:spPr/>
        <p:txBody>
          <a:bodyPr/>
          <a:lstStyle/>
          <a:p>
            <a:pPr>
              <a:defRPr/>
            </a:pPr>
            <a:fld id="{DDDB8A13-BBB4-4BDB-951D-2F728A4AF88F}" type="slidenum">
              <a:rPr lang="es-AR" smtClean="0"/>
              <a:pPr>
                <a:defRPr/>
              </a:pPr>
              <a:t>27</a:t>
            </a:fld>
            <a:endParaRPr lang="es-AR" dirty="0"/>
          </a:p>
        </p:txBody>
      </p:sp>
      <p:sp>
        <p:nvSpPr>
          <p:cNvPr id="7" name="Marcador de fecha 6"/>
          <p:cNvSpPr>
            <a:spLocks noGrp="1"/>
          </p:cNvSpPr>
          <p:nvPr>
            <p:ph type="dt" sz="half" idx="2"/>
          </p:nvPr>
        </p:nvSpPr>
        <p:spPr/>
        <p:txBody>
          <a:bodyPr/>
          <a:lstStyle/>
          <a:p>
            <a:pPr>
              <a:defRPr/>
            </a:pPr>
            <a:r>
              <a:rPr lang="es-AR"/>
              <a:t>2019</a:t>
            </a:r>
            <a:endParaRPr lang="es-AR" dirty="0"/>
          </a:p>
        </p:txBody>
      </p:sp>
      <p:sp>
        <p:nvSpPr>
          <p:cNvPr id="11" name="Marcador de pie de página 10"/>
          <p:cNvSpPr>
            <a:spLocks noGrp="1"/>
          </p:cNvSpPr>
          <p:nvPr>
            <p:ph type="ftr" sz="quarter" idx="3"/>
          </p:nvPr>
        </p:nvSpPr>
        <p:spPr/>
        <p:txBody>
          <a:bodyPr/>
          <a:lstStyle/>
          <a:p>
            <a:pPr>
              <a:defRPr/>
            </a:pPr>
            <a:r>
              <a:rPr lang="es-AR" dirty="0" err="1"/>
              <a:t>Ingenieria</a:t>
            </a:r>
            <a:r>
              <a:rPr lang="es-AR" dirty="0"/>
              <a:t> de Software II</a:t>
            </a:r>
          </a:p>
        </p:txBody>
      </p:sp>
      <p:sp>
        <p:nvSpPr>
          <p:cNvPr id="32773" name="Rectangle 3"/>
          <p:cNvSpPr txBox="1">
            <a:spLocks noChangeArrowheads="1"/>
          </p:cNvSpPr>
          <p:nvPr/>
        </p:nvSpPr>
        <p:spPr bwMode="auto">
          <a:xfrm>
            <a:off x="2025925" y="1773319"/>
            <a:ext cx="7416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19088" indent="-3190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28000"/>
              </a:lnSpc>
              <a:spcBef>
                <a:spcPts val="700"/>
              </a:spcBef>
              <a:buClr>
                <a:schemeClr val="accent2"/>
              </a:buClr>
              <a:buSzPct val="60000"/>
            </a:pPr>
            <a:r>
              <a:rPr lang="es-ES_tradnl" sz="2900" b="1" dirty="0">
                <a:solidFill>
                  <a:schemeClr val="tx2"/>
                </a:solidFill>
                <a:latin typeface="Tw Cen MT" panose="020B0602020104020603" pitchFamily="34" charset="0"/>
              </a:rPr>
              <a:t>PF- Punto función </a:t>
            </a:r>
            <a:r>
              <a:rPr lang="es-ES_tradnl" sz="2300" b="1" dirty="0">
                <a:solidFill>
                  <a:schemeClr val="tx2"/>
                </a:solidFill>
                <a:latin typeface="Tw Cen MT" panose="020B0602020104020603" pitchFamily="34" charset="0"/>
              </a:rPr>
              <a:t>(</a:t>
            </a:r>
            <a:r>
              <a:rPr lang="es-ES_tradnl" sz="2300" b="1" dirty="0" err="1">
                <a:solidFill>
                  <a:schemeClr val="tx2"/>
                </a:solidFill>
                <a:latin typeface="Tw Cen MT" panose="020B0602020104020603" pitchFamily="34" charset="0"/>
              </a:rPr>
              <a:t>Albrecht</a:t>
            </a:r>
            <a:r>
              <a:rPr lang="es-ES_tradnl" sz="2300" b="1" dirty="0">
                <a:solidFill>
                  <a:schemeClr val="tx2"/>
                </a:solidFill>
                <a:latin typeface="Tw Cen MT" panose="020B0602020104020603" pitchFamily="34" charset="0"/>
              </a:rPr>
              <a:t> 1978)</a:t>
            </a:r>
          </a:p>
          <a:p>
            <a:pPr eaLnBrk="1" hangingPunct="1">
              <a:lnSpc>
                <a:spcPct val="80000"/>
              </a:lnSpc>
              <a:spcBef>
                <a:spcPts val="700"/>
              </a:spcBef>
              <a:buClr>
                <a:schemeClr val="accent2"/>
              </a:buClr>
              <a:buSzPct val="60000"/>
            </a:pPr>
            <a:endParaRPr lang="es-ES_tradnl" b="1" dirty="0">
              <a:solidFill>
                <a:schemeClr val="tx2"/>
              </a:solidFill>
              <a:latin typeface="Tw Cen MT" panose="020B0602020104020603" pitchFamily="34" charset="0"/>
            </a:endParaRPr>
          </a:p>
          <a:p>
            <a:pPr eaLnBrk="1" hangingPunct="1">
              <a:lnSpc>
                <a:spcPct val="80000"/>
              </a:lnSpc>
              <a:spcBef>
                <a:spcPts val="700"/>
              </a:spcBef>
              <a:buClr>
                <a:schemeClr val="accent2"/>
              </a:buClr>
              <a:buSzPct val="60000"/>
            </a:pPr>
            <a:r>
              <a:rPr lang="es-ES_tradnl" b="1" dirty="0">
                <a:solidFill>
                  <a:schemeClr val="tx2"/>
                </a:solidFill>
                <a:latin typeface="Tw Cen MT" panose="020B0602020104020603" pitchFamily="34" charset="0"/>
              </a:rPr>
              <a:t>PF = TOTAL * [0.65 + 0.01 * SUM(Fi)]       i=1 a 14    0 &lt;= Fi&lt;=5</a:t>
            </a:r>
          </a:p>
          <a:p>
            <a:pPr eaLnBrk="1" hangingPunct="1">
              <a:lnSpc>
                <a:spcPct val="80000"/>
              </a:lnSpc>
              <a:spcBef>
                <a:spcPts val="700"/>
              </a:spcBef>
              <a:buClr>
                <a:schemeClr val="accent2"/>
              </a:buClr>
              <a:buSzPct val="60000"/>
            </a:pPr>
            <a:endParaRPr lang="es-ES_tradnl" b="1" dirty="0">
              <a:solidFill>
                <a:schemeClr val="tx2"/>
              </a:solidFill>
              <a:latin typeface="Tw Cen MT" panose="020B0602020104020603" pitchFamily="34" charset="0"/>
            </a:endParaRPr>
          </a:p>
          <a:p>
            <a:pPr eaLnBrk="1" hangingPunct="1">
              <a:lnSpc>
                <a:spcPct val="80000"/>
              </a:lnSpc>
              <a:spcBef>
                <a:spcPts val="700"/>
              </a:spcBef>
              <a:buClr>
                <a:schemeClr val="accent2"/>
              </a:buClr>
              <a:buSzPct val="60000"/>
            </a:pPr>
            <a:r>
              <a:rPr lang="es-ES_tradnl" b="1" dirty="0">
                <a:solidFill>
                  <a:schemeClr val="tx2"/>
                </a:solidFill>
                <a:latin typeface="Tw Cen MT" panose="020B0602020104020603" pitchFamily="34" charset="0"/>
              </a:rPr>
              <a:t>                                                     </a:t>
            </a:r>
            <a:r>
              <a:rPr lang="es-ES_tradnl" b="1" dirty="0" err="1">
                <a:solidFill>
                  <a:schemeClr val="tx2"/>
                </a:solidFill>
                <a:latin typeface="Tw Cen MT" panose="020B0602020104020603" pitchFamily="34" charset="0"/>
              </a:rPr>
              <a:t>simple|medio|complejo</a:t>
            </a:r>
            <a:endParaRPr lang="es-ES_tradnl" b="1" dirty="0">
              <a:solidFill>
                <a:schemeClr val="tx2"/>
              </a:solidFill>
              <a:latin typeface="Tw Cen MT" panose="020B0602020104020603" pitchFamily="34" charset="0"/>
            </a:endParaRPr>
          </a:p>
          <a:p>
            <a:pPr eaLnBrk="1" hangingPunct="1">
              <a:lnSpc>
                <a:spcPct val="80000"/>
              </a:lnSpc>
              <a:spcBef>
                <a:spcPts val="700"/>
              </a:spcBef>
              <a:buClr>
                <a:schemeClr val="accent2"/>
              </a:buClr>
              <a:buSzPct val="60000"/>
            </a:pPr>
            <a:r>
              <a:rPr lang="es-ES_tradnl" b="1" dirty="0">
                <a:solidFill>
                  <a:schemeClr val="tx2"/>
                </a:solidFill>
                <a:latin typeface="Tw Cen MT" panose="020B0602020104020603" pitchFamily="34" charset="0"/>
              </a:rPr>
              <a:t># Entradas                                     *    [  3 |  4  |  6   ]    =      ......</a:t>
            </a:r>
          </a:p>
          <a:p>
            <a:pPr eaLnBrk="1" hangingPunct="1">
              <a:lnSpc>
                <a:spcPct val="80000"/>
              </a:lnSpc>
              <a:spcBef>
                <a:spcPts val="700"/>
              </a:spcBef>
              <a:buClr>
                <a:schemeClr val="accent2"/>
              </a:buClr>
              <a:buSzPct val="60000"/>
            </a:pPr>
            <a:r>
              <a:rPr lang="es-ES_tradnl" b="1" dirty="0">
                <a:solidFill>
                  <a:schemeClr val="tx2"/>
                </a:solidFill>
                <a:latin typeface="Tw Cen MT" panose="020B0602020104020603" pitchFamily="34" charset="0"/>
              </a:rPr>
              <a:t># Salidas                                        *    [  4 |  5  |  7   ]    =      ......</a:t>
            </a:r>
          </a:p>
          <a:p>
            <a:pPr eaLnBrk="1" hangingPunct="1">
              <a:lnSpc>
                <a:spcPct val="80000"/>
              </a:lnSpc>
              <a:spcBef>
                <a:spcPts val="700"/>
              </a:spcBef>
              <a:buClr>
                <a:schemeClr val="accent2"/>
              </a:buClr>
              <a:buSzPct val="60000"/>
            </a:pPr>
            <a:r>
              <a:rPr lang="es-ES_tradnl" b="1" dirty="0">
                <a:solidFill>
                  <a:schemeClr val="tx2"/>
                </a:solidFill>
                <a:latin typeface="Tw Cen MT" panose="020B0602020104020603" pitchFamily="34" charset="0"/>
              </a:rPr>
              <a:t># Consultas                                    *    [  3 |  4  |  6   ]    =      ......</a:t>
            </a:r>
          </a:p>
          <a:p>
            <a:pPr eaLnBrk="1" hangingPunct="1">
              <a:lnSpc>
                <a:spcPct val="80000"/>
              </a:lnSpc>
              <a:spcBef>
                <a:spcPts val="700"/>
              </a:spcBef>
              <a:buClr>
                <a:schemeClr val="accent2"/>
              </a:buClr>
              <a:buSzPct val="60000"/>
            </a:pPr>
            <a:r>
              <a:rPr lang="es-ES_tradnl" b="1" dirty="0">
                <a:solidFill>
                  <a:schemeClr val="tx2"/>
                </a:solidFill>
                <a:latin typeface="Tw Cen MT" panose="020B0602020104020603" pitchFamily="34" charset="0"/>
              </a:rPr>
              <a:t># Almacenamientos internos         *    [  7 | 10 |  15 ]    =      ......</a:t>
            </a:r>
          </a:p>
          <a:p>
            <a:pPr eaLnBrk="1" hangingPunct="1">
              <a:lnSpc>
                <a:spcPct val="80000"/>
              </a:lnSpc>
              <a:spcBef>
                <a:spcPts val="700"/>
              </a:spcBef>
              <a:buClr>
                <a:schemeClr val="accent2"/>
              </a:buClr>
              <a:buSzPct val="60000"/>
            </a:pPr>
            <a:r>
              <a:rPr lang="es-ES_tradnl" b="1" dirty="0">
                <a:solidFill>
                  <a:schemeClr val="tx2"/>
                </a:solidFill>
                <a:latin typeface="Tw Cen MT" panose="020B0602020104020603" pitchFamily="34" charset="0"/>
              </a:rPr>
              <a:t># Interfaces externas                     *    [  5 |  7  |  10 ]     =      ......</a:t>
            </a:r>
          </a:p>
          <a:p>
            <a:pPr eaLnBrk="1" hangingPunct="1">
              <a:lnSpc>
                <a:spcPct val="80000"/>
              </a:lnSpc>
              <a:spcBef>
                <a:spcPts val="700"/>
              </a:spcBef>
              <a:buClr>
                <a:schemeClr val="accent2"/>
              </a:buClr>
              <a:buSzPct val="60000"/>
            </a:pPr>
            <a:r>
              <a:rPr lang="es-ES_tradnl" sz="1600" b="1" dirty="0">
                <a:solidFill>
                  <a:schemeClr val="tx2"/>
                </a:solidFill>
                <a:latin typeface="Tw Cen MT" panose="020B0602020104020603" pitchFamily="34" charset="0"/>
              </a:rPr>
              <a:t>                                                                            </a:t>
            </a:r>
            <a:r>
              <a:rPr lang="es-ES_tradnl" sz="1200" b="1" dirty="0">
                <a:solidFill>
                  <a:schemeClr val="tx2"/>
                </a:solidFill>
                <a:latin typeface="Tw Cen MT" panose="020B0602020104020603" pitchFamily="34" charset="0"/>
              </a:rPr>
              <a:t>                                TOTAL                              </a:t>
            </a:r>
          </a:p>
          <a:p>
            <a:pPr eaLnBrk="1" hangingPunct="1">
              <a:lnSpc>
                <a:spcPct val="80000"/>
              </a:lnSpc>
              <a:spcBef>
                <a:spcPts val="700"/>
              </a:spcBef>
              <a:buClr>
                <a:schemeClr val="accent2"/>
              </a:buClr>
              <a:buSzPct val="60000"/>
            </a:pPr>
            <a:endParaRPr lang="es-ES_tradnl" b="1" dirty="0">
              <a:solidFill>
                <a:schemeClr val="tx2"/>
              </a:solidFill>
              <a:latin typeface="Tw Cen MT" panose="020B0602020104020603" pitchFamily="34" charset="0"/>
            </a:endParaRPr>
          </a:p>
        </p:txBody>
      </p:sp>
      <p:sp>
        <p:nvSpPr>
          <p:cNvPr id="8" name="Rectangle 4"/>
          <p:cNvSpPr>
            <a:spLocks noChangeArrowheads="1"/>
          </p:cNvSpPr>
          <p:nvPr/>
        </p:nvSpPr>
        <p:spPr bwMode="auto">
          <a:xfrm>
            <a:off x="-76143" y="3379653"/>
            <a:ext cx="2139696" cy="2691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20000"/>
              </a:spcBef>
            </a:pPr>
            <a:r>
              <a:rPr lang="es-ES_tradnl" sz="2000" dirty="0"/>
              <a:t>Medida subjetiva independiente del lenguaje,</a:t>
            </a:r>
          </a:p>
          <a:p>
            <a:pPr algn="ctr" eaLnBrk="1" hangingPunct="1">
              <a:lnSpc>
                <a:spcPct val="80000"/>
              </a:lnSpc>
              <a:spcBef>
                <a:spcPct val="20000"/>
              </a:spcBef>
            </a:pPr>
            <a:r>
              <a:rPr lang="es-ES_tradnl" sz="2000" dirty="0"/>
              <a:t>de estimación más fácil. </a:t>
            </a:r>
            <a:r>
              <a:rPr lang="es-ES_tradnl" sz="2000" u="sng" dirty="0"/>
              <a:t>Métrica temprana</a:t>
            </a:r>
          </a:p>
        </p:txBody>
      </p:sp>
      <p:sp>
        <p:nvSpPr>
          <p:cNvPr id="9" name="8 Rectángulo"/>
          <p:cNvSpPr/>
          <p:nvPr/>
        </p:nvSpPr>
        <p:spPr>
          <a:xfrm>
            <a:off x="2063553" y="3212976"/>
            <a:ext cx="7572375" cy="228600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0" name="9 Llamada con línea 1"/>
          <p:cNvSpPr/>
          <p:nvPr/>
        </p:nvSpPr>
        <p:spPr>
          <a:xfrm>
            <a:off x="7054922" y="1818901"/>
            <a:ext cx="3571875" cy="785812"/>
          </a:xfrm>
          <a:prstGeom prst="borderCallout1">
            <a:avLst>
              <a:gd name="adj1" fmla="val 56083"/>
              <a:gd name="adj2" fmla="val -797"/>
              <a:gd name="adj3" fmla="val 197348"/>
              <a:gd name="adj4" fmla="val -1739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b="1" dirty="0">
                <a:solidFill>
                  <a:schemeClr val="tx1"/>
                </a:solidFill>
              </a:rPr>
              <a:t>Factor de Ponderación, es subjetivo y esta dado por la organización/equipo</a:t>
            </a:r>
            <a:endParaRPr lang="es-AR" b="1" dirty="0">
              <a:solidFill>
                <a:schemeClr val="tx1"/>
              </a:solidFill>
            </a:endParaRPr>
          </a:p>
        </p:txBody>
      </p:sp>
      <p:cxnSp>
        <p:nvCxnSpPr>
          <p:cNvPr id="12" name="11 Conector recto de flecha"/>
          <p:cNvCxnSpPr/>
          <p:nvPr/>
        </p:nvCxnSpPr>
        <p:spPr>
          <a:xfrm>
            <a:off x="3163494" y="2928938"/>
            <a:ext cx="4372666" cy="244427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12 Llamada con línea 1"/>
          <p:cNvSpPr/>
          <p:nvPr/>
        </p:nvSpPr>
        <p:spPr>
          <a:xfrm>
            <a:off x="8416937" y="4284876"/>
            <a:ext cx="2214562" cy="1785937"/>
          </a:xfrm>
          <a:prstGeom prst="borderCallout1">
            <a:avLst>
              <a:gd name="adj1" fmla="val 83"/>
              <a:gd name="adj2" fmla="val 49706"/>
              <a:gd name="adj3" fmla="val -78628"/>
              <a:gd name="adj4" fmla="val -14463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t>Son valores de ajuste de la complejidad según las preguntas de la siguiente pantalla</a:t>
            </a:r>
            <a:endParaRPr lang="es-AR" dirty="0"/>
          </a:p>
        </p:txBody>
      </p:sp>
    </p:spTree>
    <p:extLst>
      <p:ext uri="{BB962C8B-B14F-4D97-AF65-F5344CB8AC3E}">
        <p14:creationId xmlns:p14="http://schemas.microsoft.com/office/powerpoint/2010/main" val="3399014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32773">
                                            <p:txEl>
                                              <p:pRg st="4" end="4"/>
                                            </p:txEl>
                                          </p:spTgt>
                                        </p:tgtEl>
                                        <p:attrNameLst>
                                          <p:attrName>style.visibility</p:attrName>
                                        </p:attrNameLst>
                                      </p:cBhvr>
                                      <p:to>
                                        <p:strVal val="visible"/>
                                      </p:to>
                                    </p:set>
                                    <p:anim calcmode="lin" valueType="num">
                                      <p:cBhvr>
                                        <p:cTn id="12" dur="500" fill="hold"/>
                                        <p:tgtEl>
                                          <p:spTgt spid="3277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277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2773">
                                            <p:txEl>
                                              <p:pRg st="4" end="4"/>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2773">
                                            <p:txEl>
                                              <p:pRg st="5" end="5"/>
                                            </p:txEl>
                                          </p:spTgt>
                                        </p:tgtEl>
                                        <p:attrNameLst>
                                          <p:attrName>style.visibility</p:attrName>
                                        </p:attrNameLst>
                                      </p:cBhvr>
                                      <p:to>
                                        <p:strVal val="visible"/>
                                      </p:to>
                                    </p:set>
                                    <p:anim calcmode="lin" valueType="num">
                                      <p:cBhvr>
                                        <p:cTn id="17" dur="500" fill="hold"/>
                                        <p:tgtEl>
                                          <p:spTgt spid="32773">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32773">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32773">
                                            <p:txEl>
                                              <p:pRg st="5" end="5"/>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2773">
                                            <p:txEl>
                                              <p:pRg st="6" end="6"/>
                                            </p:txEl>
                                          </p:spTgt>
                                        </p:tgtEl>
                                        <p:attrNameLst>
                                          <p:attrName>style.visibility</p:attrName>
                                        </p:attrNameLst>
                                      </p:cBhvr>
                                      <p:to>
                                        <p:strVal val="visible"/>
                                      </p:to>
                                    </p:set>
                                    <p:anim calcmode="lin" valueType="num">
                                      <p:cBhvr>
                                        <p:cTn id="22" dur="500" fill="hold"/>
                                        <p:tgtEl>
                                          <p:spTgt spid="32773">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32773">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32773">
                                            <p:txEl>
                                              <p:pRg st="6" end="6"/>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2773">
                                            <p:txEl>
                                              <p:pRg st="7" end="7"/>
                                            </p:txEl>
                                          </p:spTgt>
                                        </p:tgtEl>
                                        <p:attrNameLst>
                                          <p:attrName>style.visibility</p:attrName>
                                        </p:attrNameLst>
                                      </p:cBhvr>
                                      <p:to>
                                        <p:strVal val="visible"/>
                                      </p:to>
                                    </p:set>
                                    <p:anim calcmode="lin" valueType="num">
                                      <p:cBhvr>
                                        <p:cTn id="27" dur="500" fill="hold"/>
                                        <p:tgtEl>
                                          <p:spTgt spid="32773">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32773">
                                            <p:txEl>
                                              <p:pRg st="7" end="7"/>
                                            </p:txEl>
                                          </p:spTgt>
                                        </p:tgtEl>
                                        <p:attrNameLst>
                                          <p:attrName>ppt_h</p:attrName>
                                        </p:attrNameLst>
                                      </p:cBhvr>
                                      <p:tavLst>
                                        <p:tav tm="0">
                                          <p:val>
                                            <p:fltVal val="0"/>
                                          </p:val>
                                        </p:tav>
                                        <p:tav tm="100000">
                                          <p:val>
                                            <p:strVal val="#ppt_h"/>
                                          </p:val>
                                        </p:tav>
                                      </p:tavLst>
                                    </p:anim>
                                    <p:animEffect transition="in" filter="fade">
                                      <p:cBhvr>
                                        <p:cTn id="29" dur="500"/>
                                        <p:tgtEl>
                                          <p:spTgt spid="32773">
                                            <p:txEl>
                                              <p:pRg st="7" end="7"/>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2773">
                                            <p:txEl>
                                              <p:pRg st="8" end="8"/>
                                            </p:txEl>
                                          </p:spTgt>
                                        </p:tgtEl>
                                        <p:attrNameLst>
                                          <p:attrName>style.visibility</p:attrName>
                                        </p:attrNameLst>
                                      </p:cBhvr>
                                      <p:to>
                                        <p:strVal val="visible"/>
                                      </p:to>
                                    </p:set>
                                    <p:anim calcmode="lin" valueType="num">
                                      <p:cBhvr>
                                        <p:cTn id="32" dur="500" fill="hold"/>
                                        <p:tgtEl>
                                          <p:spTgt spid="32773">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32773">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32773">
                                            <p:txEl>
                                              <p:pRg st="8" end="8"/>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2773">
                                            <p:txEl>
                                              <p:pRg st="9" end="9"/>
                                            </p:txEl>
                                          </p:spTgt>
                                        </p:tgtEl>
                                        <p:attrNameLst>
                                          <p:attrName>style.visibility</p:attrName>
                                        </p:attrNameLst>
                                      </p:cBhvr>
                                      <p:to>
                                        <p:strVal val="visible"/>
                                      </p:to>
                                    </p:set>
                                    <p:anim calcmode="lin" valueType="num">
                                      <p:cBhvr>
                                        <p:cTn id="37" dur="500" fill="hold"/>
                                        <p:tgtEl>
                                          <p:spTgt spid="32773">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32773">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32773">
                                            <p:txEl>
                                              <p:pRg st="9" end="9"/>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2773">
                                            <p:txEl>
                                              <p:pRg st="10" end="10"/>
                                            </p:txEl>
                                          </p:spTgt>
                                        </p:tgtEl>
                                        <p:attrNameLst>
                                          <p:attrName>style.visibility</p:attrName>
                                        </p:attrNameLst>
                                      </p:cBhvr>
                                      <p:to>
                                        <p:strVal val="visible"/>
                                      </p:to>
                                    </p:set>
                                    <p:anim calcmode="lin" valueType="num">
                                      <p:cBhvr>
                                        <p:cTn id="42" dur="500" fill="hold"/>
                                        <p:tgtEl>
                                          <p:spTgt spid="32773">
                                            <p:txEl>
                                              <p:pRg st="10" end="10"/>
                                            </p:txEl>
                                          </p:spTgt>
                                        </p:tgtEl>
                                        <p:attrNameLst>
                                          <p:attrName>ppt_w</p:attrName>
                                        </p:attrNameLst>
                                      </p:cBhvr>
                                      <p:tavLst>
                                        <p:tav tm="0">
                                          <p:val>
                                            <p:fltVal val="0"/>
                                          </p:val>
                                        </p:tav>
                                        <p:tav tm="100000">
                                          <p:val>
                                            <p:strVal val="#ppt_w"/>
                                          </p:val>
                                        </p:tav>
                                      </p:tavLst>
                                    </p:anim>
                                    <p:anim calcmode="lin" valueType="num">
                                      <p:cBhvr>
                                        <p:cTn id="43" dur="500" fill="hold"/>
                                        <p:tgtEl>
                                          <p:spTgt spid="32773">
                                            <p:txEl>
                                              <p:pRg st="10" end="10"/>
                                            </p:txEl>
                                          </p:spTgt>
                                        </p:tgtEl>
                                        <p:attrNameLst>
                                          <p:attrName>ppt_h</p:attrName>
                                        </p:attrNameLst>
                                      </p:cBhvr>
                                      <p:tavLst>
                                        <p:tav tm="0">
                                          <p:val>
                                            <p:fltVal val="0"/>
                                          </p:val>
                                        </p:tav>
                                        <p:tav tm="100000">
                                          <p:val>
                                            <p:strVal val="#ppt_h"/>
                                          </p:val>
                                        </p:tav>
                                      </p:tavLst>
                                    </p:anim>
                                    <p:animEffect transition="in" filter="fade">
                                      <p:cBhvr>
                                        <p:cTn id="44" dur="500"/>
                                        <p:tgtEl>
                                          <p:spTgt spid="3277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randombar(horizontal)">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randombar(horizont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ox(in)">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5933" y="6005151"/>
            <a:ext cx="5600700" cy="8953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33795" name="1 Título"/>
          <p:cNvSpPr>
            <a:spLocks noGrp="1"/>
          </p:cNvSpPr>
          <p:nvPr>
            <p:ph type="title"/>
          </p:nvPr>
        </p:nvSpPr>
        <p:spPr/>
        <p:txBody>
          <a:bodyPr/>
          <a:lstStyle/>
          <a:p>
            <a:r>
              <a:rPr lang="es-ES" dirty="0"/>
              <a:t>Métrica de Punto función</a:t>
            </a:r>
            <a:endParaRPr lang="es-AR" dirty="0"/>
          </a:p>
        </p:txBody>
      </p:sp>
      <p:sp>
        <p:nvSpPr>
          <p:cNvPr id="4" name="3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28F449FC-6E8C-4838-B456-93214B6A26CE}" type="slidenum">
              <a:rPr lang="es-AR" sz="1200">
                <a:solidFill>
                  <a:srgbClr val="FFFFFF"/>
                </a:solidFill>
                <a:latin typeface="Tw Cen MT" panose="020B0602020104020603" pitchFamily="34" charset="0"/>
              </a:rPr>
              <a:pPr eaLnBrk="1" hangingPunct="1">
                <a:lnSpc>
                  <a:spcPct val="80000"/>
                </a:lnSpc>
              </a:pPr>
              <a:t>28</a:t>
            </a:fld>
            <a:endParaRPr lang="es-AR" sz="1200">
              <a:solidFill>
                <a:srgbClr val="FFFFFF"/>
              </a:solidFill>
              <a:latin typeface="Tw Cen MT" panose="020B0602020104020603" pitchFamily="34" charset="0"/>
            </a:endParaRPr>
          </a:p>
        </p:txBody>
      </p:sp>
      <p:sp>
        <p:nvSpPr>
          <p:cNvPr id="10" name="Marcador de texto 9"/>
          <p:cNvSpPr>
            <a:spLocks noGrp="1"/>
          </p:cNvSpPr>
          <p:nvPr>
            <p:ph type="body" sz="quarter" idx="13"/>
          </p:nvPr>
        </p:nvSpPr>
        <p:spPr/>
        <p:txBody>
          <a:bodyPr/>
          <a:lstStyle/>
          <a:p>
            <a:endParaRPr lang="es-ES"/>
          </a:p>
        </p:txBody>
      </p:sp>
      <p:sp>
        <p:nvSpPr>
          <p:cNvPr id="2" name="Marcador de fecha 1"/>
          <p:cNvSpPr>
            <a:spLocks noGrp="1"/>
          </p:cNvSpPr>
          <p:nvPr>
            <p:ph type="dt" sz="half" idx="2"/>
          </p:nvPr>
        </p:nvSpPr>
        <p:spPr/>
        <p:txBody>
          <a:bodyPr/>
          <a:lstStyle/>
          <a:p>
            <a:r>
              <a:rPr lang="es-AR"/>
              <a:t>2019</a:t>
            </a:r>
            <a:endParaRPr lang="es-ES" dirty="0"/>
          </a:p>
        </p:txBody>
      </p:sp>
      <p:sp>
        <p:nvSpPr>
          <p:cNvPr id="3" name="Marcador de pie de página 2"/>
          <p:cNvSpPr>
            <a:spLocks noGrp="1"/>
          </p:cNvSpPr>
          <p:nvPr>
            <p:ph type="ftr" sz="quarter" idx="3"/>
          </p:nvPr>
        </p:nvSpPr>
        <p:spPr/>
        <p:txBody>
          <a:bodyPr/>
          <a:lstStyle/>
          <a:p>
            <a:r>
              <a:rPr lang="es-ES"/>
              <a:t>Ingenieria de Software II</a:t>
            </a:r>
          </a:p>
        </p:txBody>
      </p:sp>
      <p:sp>
        <p:nvSpPr>
          <p:cNvPr id="33797" name="5 Rectángulo"/>
          <p:cNvSpPr>
            <a:spLocks noChangeArrowheads="1"/>
          </p:cNvSpPr>
          <p:nvPr/>
        </p:nvSpPr>
        <p:spPr bwMode="auto">
          <a:xfrm>
            <a:off x="1923663" y="1972901"/>
            <a:ext cx="8715375" cy="403225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sz="1600" dirty="0">
                <a:latin typeface="Tw Cen MT" panose="020B0602020104020603" pitchFamily="34" charset="0"/>
              </a:rPr>
              <a:t>1. ¿Requiere el sistema copias de seguridad y de recuperación fiables?</a:t>
            </a:r>
          </a:p>
          <a:p>
            <a:pPr eaLnBrk="1" hangingPunct="1"/>
            <a:r>
              <a:rPr lang="es-ES" sz="1600" dirty="0">
                <a:latin typeface="Tw Cen MT" panose="020B0602020104020603" pitchFamily="34" charset="0"/>
              </a:rPr>
              <a:t>2.¿Se requiere comunicación de datos?</a:t>
            </a:r>
          </a:p>
          <a:p>
            <a:pPr eaLnBrk="1" hangingPunct="1"/>
            <a:r>
              <a:rPr lang="es-ES" sz="1600" dirty="0">
                <a:latin typeface="Tw Cen MT" panose="020B0602020104020603" pitchFamily="34" charset="0"/>
              </a:rPr>
              <a:t>3. Existen funciones de procesamiento distribuido?</a:t>
            </a:r>
          </a:p>
          <a:p>
            <a:pPr eaLnBrk="1" hangingPunct="1"/>
            <a:r>
              <a:rPr lang="es-ES" sz="1600" dirty="0">
                <a:latin typeface="Tw Cen MT" panose="020B0602020104020603" pitchFamily="34" charset="0"/>
              </a:rPr>
              <a:t>4. ¿Es crítico el rendimiento?</a:t>
            </a:r>
          </a:p>
          <a:p>
            <a:pPr eaLnBrk="1" hangingPunct="1"/>
            <a:r>
              <a:rPr lang="es-ES" sz="1600" dirty="0">
                <a:latin typeface="Tw Cen MT" panose="020B0602020104020603" pitchFamily="34" charset="0"/>
              </a:rPr>
              <a:t>5. ¿Se ejecuta el sistema en un entorno operativo existente y fuertemente utilizado?</a:t>
            </a:r>
          </a:p>
          <a:p>
            <a:pPr eaLnBrk="1" hangingPunct="1"/>
            <a:r>
              <a:rPr lang="es-ES" sz="1600" dirty="0">
                <a:latin typeface="Tw Cen MT" panose="020B0602020104020603" pitchFamily="34" charset="0"/>
              </a:rPr>
              <a:t>6. ¿Requiere el sistema entrada de datos interactiva?</a:t>
            </a:r>
          </a:p>
          <a:p>
            <a:pPr eaLnBrk="1" hangingPunct="1"/>
            <a:r>
              <a:rPr lang="es-ES" sz="1600" dirty="0">
                <a:latin typeface="Tw Cen MT" panose="020B0602020104020603" pitchFamily="34" charset="0"/>
              </a:rPr>
              <a:t>7. ¿Requiere la entrada de datos interactiva que las transacciones de entrada se lleven a cabo sobre múltiples pantallas u operaciones?</a:t>
            </a:r>
          </a:p>
          <a:p>
            <a:pPr eaLnBrk="1" hangingPunct="1"/>
            <a:r>
              <a:rPr lang="es-ES" sz="1600" dirty="0">
                <a:latin typeface="Tw Cen MT" panose="020B0602020104020603" pitchFamily="34" charset="0"/>
              </a:rPr>
              <a:t>8. ¿Se actualizan los archivos maestros de forma interactiva? </a:t>
            </a:r>
          </a:p>
          <a:p>
            <a:pPr eaLnBrk="1" hangingPunct="1"/>
            <a:r>
              <a:rPr lang="es-ES" sz="1600" dirty="0">
                <a:latin typeface="Tw Cen MT" panose="020B0602020104020603" pitchFamily="34" charset="0"/>
              </a:rPr>
              <a:t>9. ¿Son complejas las entradas, las salidas, los archivos o las peticiones?</a:t>
            </a:r>
          </a:p>
          <a:p>
            <a:pPr eaLnBrk="1" hangingPunct="1"/>
            <a:r>
              <a:rPr lang="es-ES" sz="1600" dirty="0">
                <a:latin typeface="Tw Cen MT" panose="020B0602020104020603" pitchFamily="34" charset="0"/>
              </a:rPr>
              <a:t>10. ¿Es complejo el procesamiento interno?</a:t>
            </a:r>
          </a:p>
          <a:p>
            <a:pPr eaLnBrk="1" hangingPunct="1"/>
            <a:r>
              <a:rPr lang="es-ES" sz="1600" dirty="0">
                <a:latin typeface="Tw Cen MT" panose="020B0602020104020603" pitchFamily="34" charset="0"/>
              </a:rPr>
              <a:t>11. ¿Se ha diseñado el código para ser reutilizable?</a:t>
            </a:r>
          </a:p>
          <a:p>
            <a:pPr eaLnBrk="1" hangingPunct="1"/>
            <a:r>
              <a:rPr lang="es-ES" sz="1600" dirty="0">
                <a:latin typeface="Tw Cen MT" panose="020B0602020104020603" pitchFamily="34" charset="0"/>
              </a:rPr>
              <a:t>12. ¿Están incluidas en el diseño la conversión y la instalación'?</a:t>
            </a:r>
          </a:p>
          <a:p>
            <a:pPr eaLnBrk="1" hangingPunct="1"/>
            <a:r>
              <a:rPr lang="es-ES" sz="1600" dirty="0">
                <a:latin typeface="Tw Cen MT" panose="020B0602020104020603" pitchFamily="34" charset="0"/>
              </a:rPr>
              <a:t>13. ¿Se ha diseñado el sistema para soportar múltiples instalaciones en diferentes organizaciones?</a:t>
            </a:r>
          </a:p>
          <a:p>
            <a:pPr eaLnBrk="1" hangingPunct="1"/>
            <a:r>
              <a:rPr lang="es-ES" sz="1600" dirty="0">
                <a:latin typeface="Tw Cen MT" panose="020B0602020104020603" pitchFamily="34" charset="0"/>
              </a:rPr>
              <a:t>14. ¿Se ha diseñado la aplicación para facilitar los cambios y para ser fácilmente utilizada por el usuario?</a:t>
            </a:r>
          </a:p>
        </p:txBody>
      </p:sp>
      <p:sp>
        <p:nvSpPr>
          <p:cNvPr id="8" name="7 Llamada con línea 1"/>
          <p:cNvSpPr/>
          <p:nvPr/>
        </p:nvSpPr>
        <p:spPr>
          <a:xfrm>
            <a:off x="7453314" y="5643564"/>
            <a:ext cx="3214687" cy="928687"/>
          </a:xfrm>
          <a:prstGeom prst="borderCallout1">
            <a:avLst>
              <a:gd name="adj1" fmla="val 20801"/>
              <a:gd name="adj2" fmla="val -3000"/>
              <a:gd name="adj3" fmla="val 50422"/>
              <a:gd name="adj4" fmla="val -2857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1400" dirty="0"/>
              <a:t>Cada una de las preguntas se contesta de acuerdo a  la siguiente escala de valores</a:t>
            </a:r>
            <a:endParaRPr lang="es-AR" sz="1400" dirty="0"/>
          </a:p>
        </p:txBody>
      </p:sp>
    </p:spTree>
    <p:extLst>
      <p:ext uri="{BB962C8B-B14F-4D97-AF65-F5344CB8AC3E}">
        <p14:creationId xmlns:p14="http://schemas.microsoft.com/office/powerpoint/2010/main" val="29703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ES" dirty="0"/>
              <a:t>Métrica de Punto función</a:t>
            </a:r>
            <a:endParaRPr lang="es-AR" dirty="0"/>
          </a:p>
        </p:txBody>
      </p:sp>
      <p:sp>
        <p:nvSpPr>
          <p:cNvPr id="4" name="3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A59A820-7A34-4696-97BF-D8AFEF8895D3}" type="slidenum">
              <a:rPr lang="es-AR" sz="1200">
                <a:solidFill>
                  <a:srgbClr val="FFFFFF"/>
                </a:solidFill>
                <a:latin typeface="Tw Cen MT" panose="020B0602020104020603" pitchFamily="34" charset="0"/>
              </a:rPr>
              <a:pPr eaLnBrk="1" hangingPunct="1">
                <a:lnSpc>
                  <a:spcPct val="80000"/>
                </a:lnSpc>
              </a:pPr>
              <a:t>29</a:t>
            </a:fld>
            <a:endParaRPr lang="es-AR" sz="1200">
              <a:solidFill>
                <a:srgbClr val="FFFFFF"/>
              </a:solidFill>
              <a:latin typeface="Tw Cen MT" panose="020B0602020104020603" pitchFamily="34" charset="0"/>
            </a:endParaRPr>
          </a:p>
        </p:txBody>
      </p:sp>
      <p:sp>
        <p:nvSpPr>
          <p:cNvPr id="34820" name="5 Marcador de texto"/>
          <p:cNvSpPr>
            <a:spLocks noGrp="1"/>
          </p:cNvSpPr>
          <p:nvPr>
            <p:ph type="body" sz="quarter" idx="13"/>
          </p:nvPr>
        </p:nvSpPr>
        <p:spPr>
          <a:xfrm>
            <a:off x="1071627" y="1929469"/>
            <a:ext cx="9793088" cy="4478753"/>
          </a:xfrm>
        </p:spPr>
        <p:txBody>
          <a:bodyPr/>
          <a:lstStyle/>
          <a:p>
            <a:r>
              <a:rPr lang="es-ES_tradnl" dirty="0"/>
              <a:t>Métricas derivadas:</a:t>
            </a:r>
          </a:p>
          <a:p>
            <a:pPr lvl="1"/>
            <a:r>
              <a:rPr lang="es-ES_tradnl" b="1" dirty="0"/>
              <a:t>Productividad: </a:t>
            </a:r>
            <a:r>
              <a:rPr lang="es-ES_tradnl" dirty="0"/>
              <a:t>relación entre PF y </a:t>
            </a:r>
            <a:r>
              <a:rPr lang="es-ES_tradnl" dirty="0" err="1"/>
              <a:t>Persona_mes</a:t>
            </a:r>
            <a:endParaRPr lang="es-ES_tradnl" dirty="0"/>
          </a:p>
          <a:p>
            <a:pPr lvl="1"/>
            <a:r>
              <a:rPr lang="es-ES_tradnl" b="1" dirty="0"/>
              <a:t>Calidad</a:t>
            </a:r>
            <a:r>
              <a:rPr lang="es-ES_tradnl" dirty="0"/>
              <a:t>: relación entre Errores y PF</a:t>
            </a:r>
          </a:p>
          <a:p>
            <a:pPr lvl="1"/>
            <a:r>
              <a:rPr lang="es-ES_tradnl" b="1" dirty="0"/>
              <a:t>Costo</a:t>
            </a:r>
            <a:r>
              <a:rPr lang="es-ES_tradnl" dirty="0"/>
              <a:t>: relación entre $ y PF</a:t>
            </a:r>
          </a:p>
          <a:p>
            <a:pPr>
              <a:buFont typeface="Wingdings" panose="05000000000000000000" pitchFamily="2" charset="2"/>
              <a:buNone/>
            </a:pPr>
            <a:endParaRPr lang="es-ES_tradnl" dirty="0"/>
          </a:p>
        </p:txBody>
      </p:sp>
      <p:sp>
        <p:nvSpPr>
          <p:cNvPr id="2" name="Marcador de fecha 1"/>
          <p:cNvSpPr>
            <a:spLocks noGrp="1"/>
          </p:cNvSpPr>
          <p:nvPr>
            <p:ph type="dt" sz="half" idx="2"/>
          </p:nvPr>
        </p:nvSpPr>
        <p:spPr/>
        <p:txBody>
          <a:bodyPr/>
          <a:lstStyle/>
          <a:p>
            <a:pPr>
              <a:defRPr/>
            </a:pPr>
            <a:r>
              <a:rPr lang="es-AR"/>
              <a:t>2019</a:t>
            </a:r>
            <a:endParaRPr lang="es-AR" dirty="0"/>
          </a:p>
        </p:txBody>
      </p:sp>
      <p:sp>
        <p:nvSpPr>
          <p:cNvPr id="3" name="Marcador de pie de página 2"/>
          <p:cNvSpPr>
            <a:spLocks noGrp="1"/>
          </p:cNvSpPr>
          <p:nvPr>
            <p:ph type="ftr" sz="quarter" idx="3"/>
          </p:nvPr>
        </p:nvSpPr>
        <p:spPr/>
        <p:txBody>
          <a:bodyPr/>
          <a:lstStyle/>
          <a:p>
            <a:pPr>
              <a:defRPr/>
            </a:pPr>
            <a:r>
              <a:rPr lang="es-AR"/>
              <a:t>Ingenieria de Software II</a:t>
            </a:r>
            <a:endParaRPr lang="es-AR" dirty="0"/>
          </a:p>
        </p:txBody>
      </p:sp>
      <p:sp>
        <p:nvSpPr>
          <p:cNvPr id="34819" name="4 Marcador de texto"/>
          <p:cNvSpPr>
            <a:spLocks noGrp="1"/>
          </p:cNvSpPr>
          <p:nvPr>
            <p:ph type="body" sz="quarter" idx="4294967295"/>
          </p:nvPr>
        </p:nvSpPr>
        <p:spPr>
          <a:xfrm>
            <a:off x="10029825" y="6551613"/>
            <a:ext cx="2162175" cy="306387"/>
          </a:xfrm>
        </p:spPr>
        <p:txBody>
          <a:bodyPr>
            <a:normAutofit fontScale="85000" lnSpcReduction="20000"/>
          </a:bodyPr>
          <a:lstStyle/>
          <a:p>
            <a:r>
              <a:rPr lang="es-AR" dirty="0" err="1"/>
              <a:t>Pressman</a:t>
            </a:r>
            <a:r>
              <a:rPr lang="es-AR" dirty="0"/>
              <a:t> Cap. 15</a:t>
            </a:r>
            <a:r>
              <a:rPr lang="es-ES_tradnl" dirty="0"/>
              <a:t> </a:t>
            </a:r>
          </a:p>
        </p:txBody>
      </p:sp>
      <p:sp>
        <p:nvSpPr>
          <p:cNvPr id="34822" name="6 Rectángulo"/>
          <p:cNvSpPr>
            <a:spLocks noChangeArrowheads="1"/>
          </p:cNvSpPr>
          <p:nvPr/>
        </p:nvSpPr>
        <p:spPr bwMode="auto">
          <a:xfrm>
            <a:off x="2666976" y="4850091"/>
            <a:ext cx="6382492" cy="112646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buFont typeface="Wingdings 3" panose="05040102010807070707" pitchFamily="18" charset="2"/>
              <a:buNone/>
            </a:pPr>
            <a:r>
              <a:rPr lang="es-ES_tradnl" sz="2800" b="1">
                <a:latin typeface="Tw Cen MT" panose="020B0602020104020603" pitchFamily="34" charset="0"/>
              </a:rPr>
              <a:t>Productividad</a:t>
            </a:r>
            <a:r>
              <a:rPr lang="es-ES_tradnl" sz="2800">
                <a:latin typeface="Tw Cen MT" panose="020B0602020104020603" pitchFamily="34" charset="0"/>
              </a:rPr>
              <a:t> = PF / Persona_mes</a:t>
            </a:r>
            <a:endParaRPr lang="es-AR" sz="2800">
              <a:latin typeface="Tw Cen MT" panose="020B0602020104020603" pitchFamily="34" charset="0"/>
              <a:cs typeface="Times New Roman" panose="02020603050405020304" pitchFamily="18" charset="0"/>
            </a:endParaRPr>
          </a:p>
          <a:p>
            <a:pPr eaLnBrk="1" hangingPunct="1">
              <a:lnSpc>
                <a:spcPct val="80000"/>
              </a:lnSpc>
              <a:buFont typeface="Wingdings 3" panose="05040102010807070707" pitchFamily="18" charset="2"/>
              <a:buNone/>
            </a:pPr>
            <a:r>
              <a:rPr lang="es-ES_tradnl" sz="2800" b="1">
                <a:latin typeface="Tw Cen MT" panose="020B0602020104020603" pitchFamily="34" charset="0"/>
              </a:rPr>
              <a:t>Calidad</a:t>
            </a:r>
            <a:r>
              <a:rPr lang="es-ES_tradnl" sz="2800">
                <a:latin typeface="Tw Cen MT" panose="020B0602020104020603" pitchFamily="34" charset="0"/>
              </a:rPr>
              <a:t> = Errores / PF</a:t>
            </a:r>
            <a:endParaRPr lang="es-AR" sz="2800">
              <a:latin typeface="Tw Cen MT" panose="020B0602020104020603" pitchFamily="34" charset="0"/>
              <a:cs typeface="Times New Roman" panose="02020603050405020304" pitchFamily="18" charset="0"/>
            </a:endParaRPr>
          </a:p>
          <a:p>
            <a:pPr eaLnBrk="1" hangingPunct="1">
              <a:lnSpc>
                <a:spcPct val="80000"/>
              </a:lnSpc>
              <a:buFont typeface="Wingdings 3" panose="05040102010807070707" pitchFamily="18" charset="2"/>
              <a:buNone/>
            </a:pPr>
            <a:r>
              <a:rPr lang="es-ES_tradnl" sz="2800" b="1">
                <a:latin typeface="Tw Cen MT" panose="020B0602020104020603" pitchFamily="34" charset="0"/>
              </a:rPr>
              <a:t>Costo</a:t>
            </a:r>
            <a:r>
              <a:rPr lang="es-ES_tradnl" sz="2800">
                <a:latin typeface="Tw Cen MT" panose="020B0602020104020603" pitchFamily="34" charset="0"/>
              </a:rPr>
              <a:t> = $ / PF</a:t>
            </a:r>
            <a:endParaRPr lang="es-AR" sz="2800">
              <a:latin typeface="Tw Cen MT" panose="020B0602020104020603" pitchFamily="34" charset="0"/>
            </a:endParaRPr>
          </a:p>
        </p:txBody>
      </p:sp>
    </p:spTree>
    <p:extLst>
      <p:ext uri="{BB962C8B-B14F-4D97-AF65-F5344CB8AC3E}">
        <p14:creationId xmlns:p14="http://schemas.microsoft.com/office/powerpoint/2010/main" val="1103395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dirty="0"/>
              <a:t>Gestión de Proyectos </a:t>
            </a:r>
          </a:p>
        </p:txBody>
      </p:sp>
      <p:sp>
        <p:nvSpPr>
          <p:cNvPr id="8" name="Marcador de texto 7"/>
          <p:cNvSpPr>
            <a:spLocks noGrp="1"/>
          </p:cNvSpPr>
          <p:nvPr>
            <p:ph type="body" sz="half" idx="2"/>
          </p:nvPr>
        </p:nvSpPr>
        <p:spPr/>
        <p:txBody>
          <a:bodyPr/>
          <a:lstStyle/>
          <a:p>
            <a:r>
              <a:rPr lang="es-ES" dirty="0"/>
              <a:t>Métricas </a:t>
            </a:r>
          </a:p>
        </p:txBody>
      </p:sp>
      <p:sp>
        <p:nvSpPr>
          <p:cNvPr id="4" name="Marcador de fecha 3"/>
          <p:cNvSpPr>
            <a:spLocks noGrp="1"/>
          </p:cNvSpPr>
          <p:nvPr>
            <p:ph type="dt" sz="half" idx="10"/>
          </p:nvPr>
        </p:nvSpPr>
        <p:spPr/>
        <p:txBody>
          <a:bodyPr/>
          <a:lstStyle/>
          <a:p>
            <a:r>
              <a:rPr lang="es-AR"/>
              <a:t>2019</a:t>
            </a:r>
            <a:endParaRPr lang="es-ES" dirty="0"/>
          </a:p>
        </p:txBody>
      </p:sp>
      <p:sp>
        <p:nvSpPr>
          <p:cNvPr id="5" name="Marcador de pie de página 4"/>
          <p:cNvSpPr>
            <a:spLocks noGrp="1"/>
          </p:cNvSpPr>
          <p:nvPr>
            <p:ph type="ftr" sz="quarter" idx="11"/>
          </p:nvPr>
        </p:nvSpPr>
        <p:spPr/>
        <p:txBody>
          <a:bodyPr/>
          <a:lstStyle/>
          <a:p>
            <a:r>
              <a:rPr lang="es-ES"/>
              <a:t>Ingenieria de Software II</a:t>
            </a:r>
          </a:p>
        </p:txBody>
      </p:sp>
      <p:sp>
        <p:nvSpPr>
          <p:cNvPr id="6" name="Marcador de número de diapositiva 5"/>
          <p:cNvSpPr>
            <a:spLocks noGrp="1"/>
          </p:cNvSpPr>
          <p:nvPr>
            <p:ph type="sldNum" sz="quarter" idx="12"/>
          </p:nvPr>
        </p:nvSpPr>
        <p:spPr/>
        <p:txBody>
          <a:bodyPr/>
          <a:lstStyle/>
          <a:p>
            <a:fld id="{A06DBA4C-BE2D-4FDA-A3F1-EFC03F3DB517}" type="slidenum">
              <a:rPr lang="es-ES" smtClean="0"/>
              <a:pPr/>
              <a:t>3</a:t>
            </a:fld>
            <a:endParaRPr lang="es-ES"/>
          </a:p>
        </p:txBody>
      </p:sp>
    </p:spTree>
    <p:extLst>
      <p:ext uri="{BB962C8B-B14F-4D97-AF65-F5344CB8AC3E}">
        <p14:creationId xmlns:p14="http://schemas.microsoft.com/office/powerpoint/2010/main" val="992974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Título"/>
          <p:cNvSpPr>
            <a:spLocks noGrp="1"/>
          </p:cNvSpPr>
          <p:nvPr>
            <p:ph type="title"/>
          </p:nvPr>
        </p:nvSpPr>
        <p:spPr/>
        <p:txBody>
          <a:bodyPr/>
          <a:lstStyle/>
          <a:p>
            <a:r>
              <a:rPr lang="es-AR" dirty="0"/>
              <a:t>Desarrollo de una métrica</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30</a:t>
            </a:fld>
            <a:endParaRPr lang="es-AR" dirty="0"/>
          </a:p>
        </p:txBody>
      </p:sp>
      <p:sp>
        <p:nvSpPr>
          <p:cNvPr id="63491" name="4 Marcador de contenido"/>
          <p:cNvSpPr>
            <a:spLocks noGrp="1"/>
          </p:cNvSpPr>
          <p:nvPr>
            <p:ph type="body" sz="quarter" idx="13"/>
          </p:nvPr>
        </p:nvSpPr>
        <p:spPr/>
        <p:txBody>
          <a:bodyPr>
            <a:normAutofit/>
          </a:bodyPr>
          <a:lstStyle/>
          <a:p>
            <a:pPr algn="just"/>
            <a:r>
              <a:rPr lang="es-AR" dirty="0" err="1"/>
              <a:t>Victor</a:t>
            </a:r>
            <a:r>
              <a:rPr lang="es-AR" dirty="0"/>
              <a:t> </a:t>
            </a:r>
            <a:r>
              <a:rPr lang="es-AR" dirty="0" err="1"/>
              <a:t>Basili</a:t>
            </a:r>
            <a:r>
              <a:rPr lang="es-AR" dirty="0"/>
              <a:t> desarrolló un método llamado </a:t>
            </a:r>
            <a:r>
              <a:rPr lang="es-AR" b="1" dirty="0"/>
              <a:t>GQM</a:t>
            </a:r>
            <a:r>
              <a:rPr lang="es-AR" dirty="0"/>
              <a:t>  (</a:t>
            </a:r>
            <a:r>
              <a:rPr lang="es-AR" dirty="0" err="1"/>
              <a:t>Goal</a:t>
            </a:r>
            <a:r>
              <a:rPr lang="es-AR" dirty="0"/>
              <a:t>, </a:t>
            </a:r>
            <a:r>
              <a:rPr lang="es-AR" dirty="0" err="1"/>
              <a:t>Question</a:t>
            </a:r>
            <a:r>
              <a:rPr lang="es-AR" dirty="0"/>
              <a:t>, </a:t>
            </a:r>
            <a:r>
              <a:rPr lang="es-AR" dirty="0" err="1"/>
              <a:t>Metric</a:t>
            </a:r>
            <a:r>
              <a:rPr lang="es-AR" dirty="0"/>
              <a:t>) (o en castellano: OPM Objetivo, Pregunta, Métrica).</a:t>
            </a:r>
          </a:p>
          <a:p>
            <a:endParaRPr lang="es-AR" dirty="0"/>
          </a:p>
          <a:p>
            <a:r>
              <a:rPr lang="es-AR" dirty="0"/>
              <a:t> (</a:t>
            </a:r>
            <a:r>
              <a:rPr lang="es-AR" dirty="0">
                <a:hlinkClick r:id="rId2"/>
              </a:rPr>
              <a:t>ftp://ftp.cs.umd.edu/pub/sel/papers/gqm.pdf</a:t>
            </a:r>
            <a:r>
              <a:rPr lang="es-AR" dirty="0"/>
              <a:t>)</a:t>
            </a:r>
          </a:p>
          <a:p>
            <a:endParaRPr lang="es-AR" dirty="0"/>
          </a:p>
          <a:p>
            <a:pPr algn="just"/>
            <a:r>
              <a:rPr lang="es-AR" dirty="0"/>
              <a:t>Dicho método esta orientado a lograr una métrica que “mida” cierto objetivo. El mismo nos permite mejorar la calidad de nuestro proyecto.</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702829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Título"/>
          <p:cNvSpPr>
            <a:spLocks noGrp="1"/>
          </p:cNvSpPr>
          <p:nvPr>
            <p:ph type="title"/>
          </p:nvPr>
        </p:nvSpPr>
        <p:spPr/>
        <p:txBody>
          <a:bodyPr/>
          <a:lstStyle/>
          <a:p>
            <a:r>
              <a:rPr lang="es-ES"/>
              <a:t>GQM (OPM)</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31</a:t>
            </a:fld>
            <a:endParaRPr lang="es-AR" dirty="0"/>
          </a:p>
        </p:txBody>
      </p:sp>
      <p:sp>
        <p:nvSpPr>
          <p:cNvPr id="64515" name="4 Marcador de contenido"/>
          <p:cNvSpPr>
            <a:spLocks noGrp="1"/>
          </p:cNvSpPr>
          <p:nvPr>
            <p:ph type="body" sz="quarter" idx="13"/>
          </p:nvPr>
        </p:nvSpPr>
        <p:spPr/>
        <p:txBody>
          <a:bodyPr>
            <a:normAutofit/>
          </a:bodyPr>
          <a:lstStyle/>
          <a:p>
            <a:r>
              <a:rPr lang="es-AR" dirty="0"/>
              <a:t>Estructura :</a:t>
            </a:r>
          </a:p>
          <a:p>
            <a:pPr lvl="1"/>
            <a:r>
              <a:rPr lang="es-AR" dirty="0"/>
              <a:t>Nivel </a:t>
            </a:r>
            <a:r>
              <a:rPr lang="es-AR" b="1" dirty="0"/>
              <a:t>Conceptual</a:t>
            </a:r>
            <a:r>
              <a:rPr lang="es-AR" dirty="0"/>
              <a:t> (</a:t>
            </a:r>
            <a:r>
              <a:rPr lang="es-AR" dirty="0" err="1"/>
              <a:t>Goal</a:t>
            </a:r>
            <a:r>
              <a:rPr lang="es-AR" dirty="0"/>
              <a:t> / Objetivo).</a:t>
            </a:r>
          </a:p>
          <a:p>
            <a:pPr lvl="2"/>
            <a:r>
              <a:rPr lang="es-AR" dirty="0"/>
              <a:t>Se define un objetivo (en nuestro caso, para el proyecto).</a:t>
            </a:r>
          </a:p>
          <a:p>
            <a:pPr lvl="1"/>
            <a:r>
              <a:rPr lang="es-AR" dirty="0"/>
              <a:t>Nivel </a:t>
            </a:r>
            <a:r>
              <a:rPr lang="es-AR" b="1" dirty="0"/>
              <a:t>Operativo</a:t>
            </a:r>
            <a:r>
              <a:rPr lang="es-AR" dirty="0"/>
              <a:t> (</a:t>
            </a:r>
            <a:r>
              <a:rPr lang="es-AR" dirty="0" err="1"/>
              <a:t>Question</a:t>
            </a:r>
            <a:r>
              <a:rPr lang="es-AR" dirty="0"/>
              <a:t> / Pregunta).</a:t>
            </a:r>
          </a:p>
          <a:p>
            <a:pPr lvl="2"/>
            <a:r>
              <a:rPr lang="es-AR" dirty="0"/>
              <a:t>Se refina un conjunto de preguntas a partir del objetivo, con el propósito de verificar su cumplimiento.</a:t>
            </a:r>
          </a:p>
          <a:p>
            <a:pPr lvl="1"/>
            <a:r>
              <a:rPr lang="es-AR" dirty="0"/>
              <a:t>Nivel </a:t>
            </a:r>
            <a:r>
              <a:rPr lang="es-AR" b="1" dirty="0"/>
              <a:t>Cuantitativo</a:t>
            </a:r>
            <a:r>
              <a:rPr lang="es-AR" dirty="0"/>
              <a:t> (</a:t>
            </a:r>
            <a:r>
              <a:rPr lang="es-AR" dirty="0" err="1"/>
              <a:t>Metric</a:t>
            </a:r>
            <a:r>
              <a:rPr lang="es-AR" dirty="0"/>
              <a:t> / Métrica).</a:t>
            </a:r>
          </a:p>
          <a:p>
            <a:pPr lvl="2"/>
            <a:r>
              <a:rPr lang="es-AR" dirty="0"/>
              <a:t>Se asocia un conjunto de métricas para cada pregunta, de modo de responder a cada una de un modo cuantitativo.</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2973647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Título"/>
          <p:cNvSpPr>
            <a:spLocks noGrp="1"/>
          </p:cNvSpPr>
          <p:nvPr>
            <p:ph type="title"/>
          </p:nvPr>
        </p:nvSpPr>
        <p:spPr/>
        <p:txBody>
          <a:bodyPr/>
          <a:lstStyle/>
          <a:p>
            <a:r>
              <a:rPr lang="es-ES"/>
              <a:t>GQM (OPM)</a:t>
            </a:r>
            <a:endParaRPr lang="es-AR"/>
          </a:p>
        </p:txBody>
      </p:sp>
      <p:sp>
        <p:nvSpPr>
          <p:cNvPr id="10" name="Marcador de número de diapositiva 9"/>
          <p:cNvSpPr>
            <a:spLocks noGrp="1"/>
          </p:cNvSpPr>
          <p:nvPr>
            <p:ph type="sldNum" sz="quarter" idx="12"/>
          </p:nvPr>
        </p:nvSpPr>
        <p:spPr/>
        <p:txBody>
          <a:bodyPr/>
          <a:lstStyle/>
          <a:p>
            <a:pPr>
              <a:defRPr/>
            </a:pPr>
            <a:fld id="{DDDB8A13-BBB4-4BDB-951D-2F728A4AF88F}" type="slidenum">
              <a:rPr lang="es-AR" smtClean="0"/>
              <a:pPr>
                <a:defRPr/>
              </a:pPr>
              <a:t>32</a:t>
            </a:fld>
            <a:endParaRPr lang="es-AR" dirty="0"/>
          </a:p>
        </p:txBody>
      </p:sp>
      <p:sp>
        <p:nvSpPr>
          <p:cNvPr id="6" name="Marcador de texto 5"/>
          <p:cNvSpPr>
            <a:spLocks noGrp="1"/>
          </p:cNvSpPr>
          <p:nvPr>
            <p:ph type="body" sz="quarter" idx="13"/>
          </p:nvPr>
        </p:nvSpPr>
        <p:spPr/>
        <p:txBody>
          <a:bodyPr/>
          <a:lstStyle/>
          <a:p>
            <a:endParaRPr lang="es-ES"/>
          </a:p>
        </p:txBody>
      </p:sp>
      <p:sp>
        <p:nvSpPr>
          <p:cNvPr id="7" name="Marcador de fecha 6"/>
          <p:cNvSpPr>
            <a:spLocks noGrp="1"/>
          </p:cNvSpPr>
          <p:nvPr>
            <p:ph type="dt" sz="half" idx="2"/>
          </p:nvPr>
        </p:nvSpPr>
        <p:spPr/>
        <p:txBody>
          <a:bodyPr/>
          <a:lstStyle/>
          <a:p>
            <a:pPr>
              <a:defRPr/>
            </a:pPr>
            <a:r>
              <a:rPr lang="es-AR"/>
              <a:t>2019</a:t>
            </a:r>
            <a:endParaRPr lang="es-AR" dirty="0"/>
          </a:p>
        </p:txBody>
      </p:sp>
      <p:sp>
        <p:nvSpPr>
          <p:cNvPr id="9" name="Marcador de pie de página 8"/>
          <p:cNvSpPr>
            <a:spLocks noGrp="1"/>
          </p:cNvSpPr>
          <p:nvPr>
            <p:ph type="ftr" sz="quarter" idx="3"/>
          </p:nvPr>
        </p:nvSpPr>
        <p:spPr/>
        <p:txBody>
          <a:bodyPr/>
          <a:lstStyle/>
          <a:p>
            <a:pPr>
              <a:defRPr/>
            </a:pPr>
            <a:r>
              <a:rPr lang="es-AR"/>
              <a:t>Ingenieria de Software II</a:t>
            </a:r>
            <a:endParaRPr lang="es-AR" dirty="0"/>
          </a:p>
        </p:txBody>
      </p:sp>
      <p:pic>
        <p:nvPicPr>
          <p:cNvPr id="8" name="Imagen 7"/>
          <p:cNvPicPr>
            <a:picLocks noChangeAspect="1"/>
          </p:cNvPicPr>
          <p:nvPr/>
        </p:nvPicPr>
        <p:blipFill>
          <a:blip r:embed="rId2" cstate="print"/>
          <a:stretch>
            <a:fillRect/>
          </a:stretch>
        </p:blipFill>
        <p:spPr>
          <a:xfrm>
            <a:off x="2738414" y="2071679"/>
            <a:ext cx="6457950" cy="3800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2415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Título"/>
          <p:cNvSpPr>
            <a:spLocks noGrp="1"/>
          </p:cNvSpPr>
          <p:nvPr>
            <p:ph type="title"/>
          </p:nvPr>
        </p:nvSpPr>
        <p:spPr/>
        <p:txBody>
          <a:bodyPr/>
          <a:lstStyle/>
          <a:p>
            <a:r>
              <a:rPr lang="es-ES"/>
              <a:t>GQM ejemplo</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33</a:t>
            </a:fld>
            <a:endParaRPr lang="es-AR" dirty="0"/>
          </a:p>
        </p:txBody>
      </p:sp>
      <p:sp>
        <p:nvSpPr>
          <p:cNvPr id="65539" name="4 Marcador de contenido"/>
          <p:cNvSpPr>
            <a:spLocks noGrp="1"/>
          </p:cNvSpPr>
          <p:nvPr>
            <p:ph type="body" sz="quarter" idx="13"/>
          </p:nvPr>
        </p:nvSpPr>
        <p:spPr>
          <a:xfrm>
            <a:off x="1883664" y="1902575"/>
            <a:ext cx="8532816" cy="4478753"/>
          </a:xfrm>
        </p:spPr>
        <p:txBody>
          <a:bodyPr>
            <a:normAutofit/>
          </a:bodyPr>
          <a:lstStyle/>
          <a:p>
            <a:pPr algn="just"/>
            <a:r>
              <a:rPr lang="es-AR" sz="2800" dirty="0"/>
              <a:t>Evaluamos, en la etapa de Análisis de Requerimientos, la tarea  </a:t>
            </a:r>
            <a:r>
              <a:rPr lang="es-AR" sz="2800" u="sng" dirty="0"/>
              <a:t>Asignación de responsabilidades</a:t>
            </a:r>
            <a:r>
              <a:rPr lang="es-AR" sz="2800" dirty="0"/>
              <a:t> (es sólo un ejemplo, se puede tomar la actividad o tarea que se crea prioritaria). </a:t>
            </a:r>
          </a:p>
          <a:p>
            <a:endParaRPr lang="es-AR" sz="28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915104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Título"/>
          <p:cNvSpPr>
            <a:spLocks noGrp="1"/>
          </p:cNvSpPr>
          <p:nvPr>
            <p:ph type="title"/>
          </p:nvPr>
        </p:nvSpPr>
        <p:spPr/>
        <p:txBody>
          <a:bodyPr/>
          <a:lstStyle/>
          <a:p>
            <a:r>
              <a:rPr lang="es-ES" dirty="0"/>
              <a:t>GQM Ejemplo</a:t>
            </a:r>
            <a:endParaRPr lang="es-AR" dirty="0"/>
          </a:p>
        </p:txBody>
      </p:sp>
      <p:sp>
        <p:nvSpPr>
          <p:cNvPr id="10" name="Marcador de número de diapositiva 9"/>
          <p:cNvSpPr>
            <a:spLocks noGrp="1"/>
          </p:cNvSpPr>
          <p:nvPr>
            <p:ph type="sldNum" sz="quarter" idx="12"/>
          </p:nvPr>
        </p:nvSpPr>
        <p:spPr/>
        <p:txBody>
          <a:bodyPr/>
          <a:lstStyle/>
          <a:p>
            <a:pPr>
              <a:defRPr/>
            </a:pPr>
            <a:fld id="{DDDB8A13-BBB4-4BDB-951D-2F728A4AF88F}" type="slidenum">
              <a:rPr lang="es-AR" smtClean="0"/>
              <a:pPr>
                <a:defRPr/>
              </a:pPr>
              <a:t>34</a:t>
            </a:fld>
            <a:endParaRPr lang="es-AR" dirty="0"/>
          </a:p>
        </p:txBody>
      </p:sp>
      <p:sp>
        <p:nvSpPr>
          <p:cNvPr id="8" name="Marcador de fecha 7"/>
          <p:cNvSpPr>
            <a:spLocks noGrp="1"/>
          </p:cNvSpPr>
          <p:nvPr>
            <p:ph type="dt" sz="half" idx="2"/>
          </p:nvPr>
        </p:nvSpPr>
        <p:spPr/>
        <p:txBody>
          <a:bodyPr/>
          <a:lstStyle/>
          <a:p>
            <a:pPr>
              <a:defRPr/>
            </a:pPr>
            <a:r>
              <a:rPr lang="es-AR"/>
              <a:t>2019</a:t>
            </a:r>
            <a:endParaRPr lang="es-AR" dirty="0"/>
          </a:p>
        </p:txBody>
      </p:sp>
      <p:sp>
        <p:nvSpPr>
          <p:cNvPr id="9" name="Marcador de pie de página 8"/>
          <p:cNvSpPr>
            <a:spLocks noGrp="1"/>
          </p:cNvSpPr>
          <p:nvPr>
            <p:ph type="ftr" sz="quarter" idx="3"/>
          </p:nvPr>
        </p:nvSpPr>
        <p:spPr/>
        <p:txBody>
          <a:bodyPr/>
          <a:lstStyle/>
          <a:p>
            <a:pPr>
              <a:defRPr/>
            </a:pPr>
            <a:r>
              <a:rPr lang="es-AR"/>
              <a:t>Ingenieria de Software II</a:t>
            </a:r>
            <a:endParaRPr lang="es-AR" dirty="0"/>
          </a:p>
        </p:txBody>
      </p:sp>
      <p:graphicFrame>
        <p:nvGraphicFramePr>
          <p:cNvPr id="2" name="Tabla 1"/>
          <p:cNvGraphicFramePr>
            <a:graphicFrameLocks noGrp="1"/>
          </p:cNvGraphicFramePr>
          <p:nvPr>
            <p:extLst>
              <p:ext uri="{D42A27DB-BD31-4B8C-83A1-F6EECF244321}">
                <p14:modId xmlns:p14="http://schemas.microsoft.com/office/powerpoint/2010/main" val="517687788"/>
              </p:ext>
            </p:extLst>
          </p:nvPr>
        </p:nvGraphicFramePr>
        <p:xfrm>
          <a:off x="1929384" y="1853248"/>
          <a:ext cx="7720257" cy="4328098"/>
        </p:xfrm>
        <a:graphic>
          <a:graphicData uri="http://schemas.openxmlformats.org/drawingml/2006/table">
            <a:tbl>
              <a:tblPr firstRow="1" bandRow="1">
                <a:tableStyleId>{5940675A-B579-460E-94D1-54222C63F5DA}</a:tableStyleId>
              </a:tblPr>
              <a:tblGrid>
                <a:gridCol w="2149554">
                  <a:extLst>
                    <a:ext uri="{9D8B030D-6E8A-4147-A177-3AD203B41FA5}">
                      <a16:colId xmlns:a16="http://schemas.microsoft.com/office/drawing/2014/main" xmlns="" val="20000"/>
                    </a:ext>
                  </a:extLst>
                </a:gridCol>
                <a:gridCol w="3421149">
                  <a:extLst>
                    <a:ext uri="{9D8B030D-6E8A-4147-A177-3AD203B41FA5}">
                      <a16:colId xmlns:a16="http://schemas.microsoft.com/office/drawing/2014/main" xmlns="" val="20001"/>
                    </a:ext>
                  </a:extLst>
                </a:gridCol>
                <a:gridCol w="2149554">
                  <a:extLst>
                    <a:ext uri="{9D8B030D-6E8A-4147-A177-3AD203B41FA5}">
                      <a16:colId xmlns:a16="http://schemas.microsoft.com/office/drawing/2014/main" xmlns="" val="20002"/>
                    </a:ext>
                  </a:extLst>
                </a:gridCol>
              </a:tblGrid>
              <a:tr h="354762">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400" b="1" dirty="0">
                          <a:latin typeface="+mn-lt"/>
                        </a:rPr>
                        <a:t>Propósito</a:t>
                      </a:r>
                    </a:p>
                  </a:txBody>
                  <a:tcPr/>
                </a:tc>
                <a:tc>
                  <a:txBody>
                    <a:bodyPr/>
                    <a:lstStyle/>
                    <a:p>
                      <a:pPr eaLnBrk="1" hangingPunct="1"/>
                      <a:r>
                        <a:rPr lang="es-AR" sz="1400" b="1" dirty="0">
                          <a:latin typeface="+mn-lt"/>
                        </a:rPr>
                        <a:t>Evaluar</a:t>
                      </a:r>
                    </a:p>
                  </a:txBody>
                  <a:tcPr/>
                </a:tc>
                <a:tc>
                  <a:txBody>
                    <a:bodyPr/>
                    <a:lstStyle/>
                    <a:p>
                      <a:endParaRPr lang="es-AR" sz="1400">
                        <a:latin typeface="+mn-lt"/>
                      </a:endParaRPr>
                    </a:p>
                  </a:txBody>
                  <a:tcPr/>
                </a:tc>
                <a:extLst>
                  <a:ext uri="{0D108BD9-81ED-4DB2-BD59-A6C34878D82A}">
                    <a16:rowId xmlns:a16="http://schemas.microsoft.com/office/drawing/2014/main" xmlns="" val="10000"/>
                  </a:ext>
                </a:extLst>
              </a:tr>
              <a:tr h="354762">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400" b="1" dirty="0">
                          <a:latin typeface="+mn-lt"/>
                        </a:rPr>
                        <a:t>Característica</a:t>
                      </a:r>
                    </a:p>
                  </a:txBody>
                  <a:tcPr/>
                </a:tc>
                <a:tc gridSpan="2">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400" b="1" dirty="0">
                          <a:latin typeface="+mn-lt"/>
                        </a:rPr>
                        <a:t>Asignación de responsabilidades</a:t>
                      </a:r>
                    </a:p>
                  </a:txBody>
                  <a:tcPr/>
                </a:tc>
                <a:tc hMerge="1">
                  <a:txBody>
                    <a:bodyPr/>
                    <a:lstStyle/>
                    <a:p>
                      <a:endParaRPr lang="es-AR" dirty="0"/>
                    </a:p>
                  </a:txBody>
                  <a:tcPr/>
                </a:tc>
                <a:extLst>
                  <a:ext uri="{0D108BD9-81ED-4DB2-BD59-A6C34878D82A}">
                    <a16:rowId xmlns:a16="http://schemas.microsoft.com/office/drawing/2014/main" xmlns="" val="10001"/>
                  </a:ext>
                </a:extLst>
              </a:tr>
              <a:tr h="354762">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400" b="1" dirty="0">
                          <a:latin typeface="+mn-lt"/>
                        </a:rPr>
                        <a:t>Punto de Vista</a:t>
                      </a:r>
                    </a:p>
                  </a:txBody>
                  <a:tcPr/>
                </a:tc>
                <a:tc gridSpan="2">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400" b="1" dirty="0">
                          <a:latin typeface="+mn-lt"/>
                        </a:rPr>
                        <a:t>Gerencia de Proyecto</a:t>
                      </a:r>
                    </a:p>
                  </a:txBody>
                  <a:tcPr/>
                </a:tc>
                <a:tc hMerge="1">
                  <a:txBody>
                    <a:bodyPr/>
                    <a:lstStyle/>
                    <a:p>
                      <a:endParaRPr lang="es-AR" dirty="0"/>
                    </a:p>
                  </a:txBody>
                  <a:tcPr/>
                </a:tc>
                <a:extLst>
                  <a:ext uri="{0D108BD9-81ED-4DB2-BD59-A6C34878D82A}">
                    <a16:rowId xmlns:a16="http://schemas.microsoft.com/office/drawing/2014/main" xmlns="" val="10002"/>
                  </a:ext>
                </a:extLst>
              </a:tr>
              <a:tr h="390238">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Pregunta 1</a:t>
                      </a:r>
                    </a:p>
                  </a:txBody>
                  <a:tcPr/>
                </a:tc>
                <a:tc gridSpan="2">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600" dirty="0">
                          <a:latin typeface="+mn-lt"/>
                        </a:rPr>
                        <a:t>¿</a:t>
                      </a:r>
                      <a:r>
                        <a:rPr lang="es-AR" sz="1200" dirty="0">
                          <a:latin typeface="+mn-lt"/>
                        </a:rPr>
                        <a:t>Existe  un proceso para la asignación de roles?</a:t>
                      </a:r>
                    </a:p>
                  </a:txBody>
                  <a:tcPr/>
                </a:tc>
                <a:tc hMerge="1">
                  <a:txBody>
                    <a:bodyPr/>
                    <a:lstStyle/>
                    <a:p>
                      <a:endParaRPr lang="es-AR" dirty="0"/>
                    </a:p>
                  </a:txBody>
                  <a:tcPr/>
                </a:tc>
                <a:extLst>
                  <a:ext uri="{0D108BD9-81ED-4DB2-BD59-A6C34878D82A}">
                    <a16:rowId xmlns:a16="http://schemas.microsoft.com/office/drawing/2014/main" xmlns="" val="10003"/>
                  </a:ext>
                </a:extLst>
              </a:tr>
              <a:tr h="319286">
                <a:tc>
                  <a:txBody>
                    <a:bodyPr/>
                    <a:lstStyle/>
                    <a:p>
                      <a:pPr eaLnBrk="1" hangingPunct="1"/>
                      <a:endParaRPr lang="es-AR" sz="1200" dirty="0">
                        <a:latin typeface="+mn-lt"/>
                      </a:endParaRPr>
                    </a:p>
                  </a:txBody>
                  <a:tcPr/>
                </a:tc>
                <a:tc>
                  <a:txBody>
                    <a:bodyPr/>
                    <a:lstStyle/>
                    <a:p>
                      <a:pPr eaLnBrk="1" hangingPunct="1"/>
                      <a:r>
                        <a:rPr lang="es-AR" sz="1200" dirty="0">
                          <a:latin typeface="+mn-lt"/>
                        </a:rPr>
                        <a:t>M1</a:t>
                      </a:r>
                    </a:p>
                  </a:txBody>
                  <a:tcPr/>
                </a:tc>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Valor Binario</a:t>
                      </a:r>
                    </a:p>
                  </a:txBody>
                  <a:tcPr/>
                </a:tc>
                <a:extLst>
                  <a:ext uri="{0D108BD9-81ED-4DB2-BD59-A6C34878D82A}">
                    <a16:rowId xmlns:a16="http://schemas.microsoft.com/office/drawing/2014/main" xmlns="" val="10004"/>
                  </a:ext>
                </a:extLst>
              </a:tr>
              <a:tr h="319286">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Pregunta 2</a:t>
                      </a:r>
                    </a:p>
                  </a:txBody>
                  <a:tcPr/>
                </a:tc>
                <a:tc gridSpan="2">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¿Hay un responsable de asignar roles?</a:t>
                      </a:r>
                    </a:p>
                  </a:txBody>
                  <a:tcPr/>
                </a:tc>
                <a:tc hMerge="1">
                  <a:txBody>
                    <a:bodyPr/>
                    <a:lstStyle/>
                    <a:p>
                      <a:pPr marL="0" marR="0" indent="0" algn="l" defTabSz="457207" rtl="0" eaLnBrk="1" fontAlgn="auto" latinLnBrk="0" hangingPunct="1">
                        <a:lnSpc>
                          <a:spcPct val="100000"/>
                        </a:lnSpc>
                        <a:spcBef>
                          <a:spcPts val="0"/>
                        </a:spcBef>
                        <a:spcAft>
                          <a:spcPts val="0"/>
                        </a:spcAft>
                        <a:buClrTx/>
                        <a:buSzTx/>
                        <a:buFontTx/>
                        <a:buNone/>
                        <a:tabLst/>
                        <a:defRPr/>
                      </a:pPr>
                      <a:endParaRPr lang="es-AR" dirty="0">
                        <a:latin typeface="Tw Cen MT" panose="020B0602020104020603" pitchFamily="34" charset="0"/>
                      </a:endParaRPr>
                    </a:p>
                  </a:txBody>
                  <a:tcPr/>
                </a:tc>
                <a:extLst>
                  <a:ext uri="{0D108BD9-81ED-4DB2-BD59-A6C34878D82A}">
                    <a16:rowId xmlns:a16="http://schemas.microsoft.com/office/drawing/2014/main" xmlns="" val="10005"/>
                  </a:ext>
                </a:extLst>
              </a:tr>
              <a:tr h="319286">
                <a:tc>
                  <a:txBody>
                    <a:bodyPr/>
                    <a:lstStyle/>
                    <a:p>
                      <a:pPr eaLnBrk="1" hangingPunct="1"/>
                      <a:endParaRPr lang="es-AR" sz="1200" dirty="0">
                        <a:latin typeface="+mn-lt"/>
                      </a:endParaRPr>
                    </a:p>
                  </a:txBody>
                  <a:tcPr/>
                </a:tc>
                <a:tc>
                  <a:txBody>
                    <a:bodyPr/>
                    <a:lstStyle/>
                    <a:p>
                      <a:pPr eaLnBrk="1" hangingPunct="1"/>
                      <a:r>
                        <a:rPr lang="es-AR" sz="1200" dirty="0">
                          <a:latin typeface="+mn-lt"/>
                        </a:rPr>
                        <a:t>M2</a:t>
                      </a:r>
                    </a:p>
                  </a:txBody>
                  <a:tcPr/>
                </a:tc>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Valor Binario</a:t>
                      </a:r>
                    </a:p>
                  </a:txBody>
                  <a:tcPr/>
                </a:tc>
                <a:extLst>
                  <a:ext uri="{0D108BD9-81ED-4DB2-BD59-A6C34878D82A}">
                    <a16:rowId xmlns:a16="http://schemas.microsoft.com/office/drawing/2014/main" xmlns="" val="10006"/>
                  </a:ext>
                </a:extLst>
              </a:tr>
              <a:tr h="319286">
                <a:tc>
                  <a:txBody>
                    <a:bodyPr/>
                    <a:lstStyle/>
                    <a:p>
                      <a:pPr eaLnBrk="1" hangingPunct="1"/>
                      <a:r>
                        <a:rPr lang="es-AR" sz="1200" dirty="0">
                          <a:latin typeface="+mn-lt"/>
                        </a:rPr>
                        <a:t>Pregunta 3</a:t>
                      </a:r>
                    </a:p>
                  </a:txBody>
                  <a:tcPr/>
                </a:tc>
                <a:tc gridSpan="2">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¿El responsable siempre realiza su tarea?</a:t>
                      </a:r>
                    </a:p>
                  </a:txBody>
                  <a:tcPr/>
                </a:tc>
                <a:tc hMerge="1">
                  <a:txBody>
                    <a:bodyPr/>
                    <a:lstStyle/>
                    <a:p>
                      <a:pPr marL="0" marR="0" indent="0" algn="l" defTabSz="457207" rtl="0" eaLnBrk="1" fontAlgn="auto" latinLnBrk="0" hangingPunct="1">
                        <a:lnSpc>
                          <a:spcPct val="100000"/>
                        </a:lnSpc>
                        <a:spcBef>
                          <a:spcPts val="0"/>
                        </a:spcBef>
                        <a:spcAft>
                          <a:spcPts val="0"/>
                        </a:spcAft>
                        <a:buClrTx/>
                        <a:buSzTx/>
                        <a:buFontTx/>
                        <a:buNone/>
                        <a:tabLst/>
                        <a:defRPr/>
                      </a:pPr>
                      <a:endParaRPr lang="es-AR" dirty="0">
                        <a:latin typeface="Tw Cen MT" panose="020B0602020104020603" pitchFamily="34" charset="0"/>
                      </a:endParaRPr>
                    </a:p>
                  </a:txBody>
                  <a:tcPr/>
                </a:tc>
                <a:extLst>
                  <a:ext uri="{0D108BD9-81ED-4DB2-BD59-A6C34878D82A}">
                    <a16:rowId xmlns:a16="http://schemas.microsoft.com/office/drawing/2014/main" xmlns="" val="10007"/>
                  </a:ext>
                </a:extLst>
              </a:tr>
              <a:tr h="319286">
                <a:tc>
                  <a:txBody>
                    <a:bodyPr/>
                    <a:lstStyle/>
                    <a:p>
                      <a:pPr eaLnBrk="1" hangingPunct="1"/>
                      <a:endParaRPr lang="es-AR" sz="1200" dirty="0">
                        <a:latin typeface="+mn-lt"/>
                      </a:endParaRPr>
                    </a:p>
                  </a:txBody>
                  <a:tcPr/>
                </a:tc>
                <a:tc>
                  <a:txBody>
                    <a:bodyPr/>
                    <a:lstStyle/>
                    <a:p>
                      <a:pPr eaLnBrk="1" hangingPunct="1"/>
                      <a:r>
                        <a:rPr lang="es-AR" sz="1200" dirty="0">
                          <a:latin typeface="+mn-lt"/>
                        </a:rPr>
                        <a:t>M3</a:t>
                      </a:r>
                    </a:p>
                  </a:txBody>
                  <a:tcPr/>
                </a:tc>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Valor Binario</a:t>
                      </a:r>
                    </a:p>
                  </a:txBody>
                  <a:tcPr/>
                </a:tc>
                <a:extLst>
                  <a:ext uri="{0D108BD9-81ED-4DB2-BD59-A6C34878D82A}">
                    <a16:rowId xmlns:a16="http://schemas.microsoft.com/office/drawing/2014/main" xmlns="" val="10008"/>
                  </a:ext>
                </a:extLst>
              </a:tr>
              <a:tr h="319286">
                <a:tc>
                  <a:txBody>
                    <a:bodyPr/>
                    <a:lstStyle/>
                    <a:p>
                      <a:pPr eaLnBrk="1" hangingPunct="1"/>
                      <a:r>
                        <a:rPr lang="es-AR" sz="1200" dirty="0">
                          <a:latin typeface="+mn-lt"/>
                        </a:rPr>
                        <a:t>Pregunta 4</a:t>
                      </a:r>
                    </a:p>
                  </a:txBody>
                  <a:tcPr/>
                </a:tc>
                <a:tc gridSpan="2">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000" dirty="0">
                          <a:latin typeface="+mn-lt"/>
                        </a:rPr>
                        <a:t>¿</a:t>
                      </a:r>
                      <a:r>
                        <a:rPr lang="es-AR" sz="1200" dirty="0">
                          <a:latin typeface="+mn-lt"/>
                        </a:rPr>
                        <a:t>Existe información anterior sobre las tareas realizadas por cada integrante?</a:t>
                      </a:r>
                    </a:p>
                  </a:txBody>
                  <a:tcPr/>
                </a:tc>
                <a:tc hMerge="1">
                  <a:txBody>
                    <a:bodyPr/>
                    <a:lstStyle/>
                    <a:p>
                      <a:pPr marL="0" marR="0" indent="0" algn="l" defTabSz="457207" rtl="0" eaLnBrk="1" fontAlgn="auto" latinLnBrk="0" hangingPunct="1">
                        <a:lnSpc>
                          <a:spcPct val="100000"/>
                        </a:lnSpc>
                        <a:spcBef>
                          <a:spcPts val="0"/>
                        </a:spcBef>
                        <a:spcAft>
                          <a:spcPts val="0"/>
                        </a:spcAft>
                        <a:buClrTx/>
                        <a:buSzTx/>
                        <a:buFontTx/>
                        <a:buNone/>
                        <a:tabLst/>
                        <a:defRPr/>
                      </a:pPr>
                      <a:endParaRPr lang="es-AR" dirty="0">
                        <a:latin typeface="Tw Cen MT" panose="020B0602020104020603" pitchFamily="34" charset="0"/>
                      </a:endParaRPr>
                    </a:p>
                  </a:txBody>
                  <a:tcPr/>
                </a:tc>
                <a:extLst>
                  <a:ext uri="{0D108BD9-81ED-4DB2-BD59-A6C34878D82A}">
                    <a16:rowId xmlns:a16="http://schemas.microsoft.com/office/drawing/2014/main" xmlns="" val="10009"/>
                  </a:ext>
                </a:extLst>
              </a:tr>
              <a:tr h="319286">
                <a:tc>
                  <a:txBody>
                    <a:bodyPr/>
                    <a:lstStyle/>
                    <a:p>
                      <a:pPr eaLnBrk="1" hangingPunct="1"/>
                      <a:endParaRPr lang="es-AR" sz="1200" dirty="0">
                        <a:latin typeface="+mn-lt"/>
                      </a:endParaRPr>
                    </a:p>
                  </a:txBody>
                  <a:tcPr/>
                </a:tc>
                <a:tc>
                  <a:txBody>
                    <a:bodyPr/>
                    <a:lstStyle/>
                    <a:p>
                      <a:pPr eaLnBrk="1" hangingPunct="1"/>
                      <a:r>
                        <a:rPr lang="es-AR" sz="1200" dirty="0">
                          <a:latin typeface="+mn-lt"/>
                        </a:rPr>
                        <a:t>M4</a:t>
                      </a:r>
                    </a:p>
                  </a:txBody>
                  <a:tcPr/>
                </a:tc>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Valor Binario</a:t>
                      </a:r>
                    </a:p>
                  </a:txBody>
                  <a:tcPr/>
                </a:tc>
                <a:extLst>
                  <a:ext uri="{0D108BD9-81ED-4DB2-BD59-A6C34878D82A}">
                    <a16:rowId xmlns:a16="http://schemas.microsoft.com/office/drawing/2014/main" xmlns="" val="10010"/>
                  </a:ext>
                </a:extLst>
              </a:tr>
              <a:tr h="319286">
                <a:tc>
                  <a:txBody>
                    <a:bodyPr/>
                    <a:lstStyle/>
                    <a:p>
                      <a:pPr eaLnBrk="1" hangingPunct="1"/>
                      <a:r>
                        <a:rPr lang="es-AR" sz="1200" dirty="0">
                          <a:latin typeface="+mn-lt"/>
                        </a:rPr>
                        <a:t>Pregunta 5</a:t>
                      </a:r>
                    </a:p>
                  </a:txBody>
                  <a:tcPr/>
                </a:tc>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¿Esa información esta disponible?</a:t>
                      </a:r>
                    </a:p>
                  </a:txBody>
                  <a:tcPr/>
                </a:tc>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endParaRPr lang="es-AR" sz="1200" dirty="0">
                        <a:latin typeface="+mn-lt"/>
                      </a:endParaRPr>
                    </a:p>
                  </a:txBody>
                  <a:tcPr/>
                </a:tc>
                <a:extLst>
                  <a:ext uri="{0D108BD9-81ED-4DB2-BD59-A6C34878D82A}">
                    <a16:rowId xmlns:a16="http://schemas.microsoft.com/office/drawing/2014/main" xmlns="" val="10011"/>
                  </a:ext>
                </a:extLst>
              </a:tr>
              <a:tr h="319286">
                <a:tc>
                  <a:txBody>
                    <a:bodyPr/>
                    <a:lstStyle/>
                    <a:p>
                      <a:pPr eaLnBrk="1" hangingPunct="1"/>
                      <a:endParaRPr lang="es-AR" sz="1200" dirty="0">
                        <a:latin typeface="+mn-lt"/>
                      </a:endParaRPr>
                    </a:p>
                  </a:txBody>
                  <a:tcPr/>
                </a:tc>
                <a:tc>
                  <a:txBody>
                    <a:bodyPr/>
                    <a:lstStyle/>
                    <a:p>
                      <a:pPr eaLnBrk="1" hangingPunct="1"/>
                      <a:r>
                        <a:rPr lang="es-AR" sz="1200" dirty="0">
                          <a:latin typeface="+mn-lt"/>
                        </a:rPr>
                        <a:t>M5</a:t>
                      </a:r>
                    </a:p>
                  </a:txBody>
                  <a:tcPr/>
                </a:tc>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s-AR" sz="1200" dirty="0">
                          <a:latin typeface="+mn-lt"/>
                        </a:rPr>
                        <a:t>Valor Binario</a:t>
                      </a:r>
                    </a:p>
                  </a:txBody>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2783354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p:txBody>
          <a:bodyPr/>
          <a:lstStyle/>
          <a:p>
            <a:r>
              <a:rPr lang="es-ES"/>
              <a:t>Indicadores</a:t>
            </a:r>
            <a:endParaRPr lang="es-AR"/>
          </a:p>
        </p:txBody>
      </p:sp>
      <p:sp>
        <p:nvSpPr>
          <p:cNvPr id="9" name="Marcador de número de diapositiva 8"/>
          <p:cNvSpPr>
            <a:spLocks noGrp="1"/>
          </p:cNvSpPr>
          <p:nvPr>
            <p:ph type="sldNum" sz="quarter" idx="12"/>
          </p:nvPr>
        </p:nvSpPr>
        <p:spPr/>
        <p:txBody>
          <a:bodyPr/>
          <a:lstStyle/>
          <a:p>
            <a:pPr>
              <a:defRPr/>
            </a:pPr>
            <a:fld id="{DDDB8A13-BBB4-4BDB-951D-2F728A4AF88F}" type="slidenum">
              <a:rPr lang="es-AR" smtClean="0"/>
              <a:pPr>
                <a:defRPr/>
              </a:pPr>
              <a:t>35</a:t>
            </a:fld>
            <a:endParaRPr lang="es-AR" dirty="0"/>
          </a:p>
        </p:txBody>
      </p:sp>
      <p:sp>
        <p:nvSpPr>
          <p:cNvPr id="7" name="Marcador de fecha 6"/>
          <p:cNvSpPr>
            <a:spLocks noGrp="1"/>
          </p:cNvSpPr>
          <p:nvPr>
            <p:ph type="dt" sz="half" idx="2"/>
          </p:nvPr>
        </p:nvSpPr>
        <p:spPr/>
        <p:txBody>
          <a:bodyPr/>
          <a:lstStyle/>
          <a:p>
            <a:pPr>
              <a:defRPr/>
            </a:pPr>
            <a:r>
              <a:rPr lang="es-AR"/>
              <a:t>2019</a:t>
            </a:r>
            <a:endParaRPr lang="es-AR" dirty="0"/>
          </a:p>
        </p:txBody>
      </p:sp>
      <p:sp>
        <p:nvSpPr>
          <p:cNvPr id="8" name="Marcador de pie de página 7"/>
          <p:cNvSpPr>
            <a:spLocks noGrp="1"/>
          </p:cNvSpPr>
          <p:nvPr>
            <p:ph type="ftr" sz="quarter" idx="3"/>
          </p:nvPr>
        </p:nvSpPr>
        <p:spPr/>
        <p:txBody>
          <a:bodyPr/>
          <a:lstStyle/>
          <a:p>
            <a:pPr>
              <a:defRPr/>
            </a:pPr>
            <a:r>
              <a:rPr lang="es-AR"/>
              <a:t>Ingenieria de Software II</a:t>
            </a:r>
            <a:endParaRPr lang="es-AR" dirty="0"/>
          </a:p>
        </p:txBody>
      </p:sp>
      <p:grpSp>
        <p:nvGrpSpPr>
          <p:cNvPr id="67613" name="Group 3"/>
          <p:cNvGrpSpPr>
            <a:grpSpLocks/>
          </p:cNvGrpSpPr>
          <p:nvPr/>
        </p:nvGrpSpPr>
        <p:grpSpPr bwMode="auto">
          <a:xfrm>
            <a:off x="2025594" y="1853119"/>
            <a:ext cx="8601517" cy="1279021"/>
            <a:chOff x="0" y="0"/>
            <a:chExt cx="3940" cy="1182"/>
          </a:xfrm>
        </p:grpSpPr>
        <p:grpSp>
          <p:nvGrpSpPr>
            <p:cNvPr id="67615" name="Group 4"/>
            <p:cNvGrpSpPr>
              <a:grpSpLocks/>
            </p:cNvGrpSpPr>
            <p:nvPr/>
          </p:nvGrpSpPr>
          <p:grpSpPr bwMode="auto">
            <a:xfrm>
              <a:off x="0" y="0"/>
              <a:ext cx="516" cy="394"/>
              <a:chOff x="0" y="0"/>
              <a:chExt cx="516" cy="394"/>
            </a:xfrm>
          </p:grpSpPr>
          <p:sp>
            <p:nvSpPr>
              <p:cNvPr id="67640" name="Rectangle 5"/>
              <p:cNvSpPr>
                <a:spLocks noChangeArrowheads="1"/>
              </p:cNvSpPr>
              <p:nvPr/>
            </p:nvSpPr>
            <p:spPr bwMode="auto">
              <a:xfrm>
                <a:off x="28" y="0"/>
                <a:ext cx="46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b="1" i="1" u="sng" dirty="0">
                    <a:latin typeface="+mn-lt"/>
                    <a:cs typeface="Times New Roman" panose="02020603050405020304" pitchFamily="18" charset="0"/>
                  </a:rPr>
                  <a:t>Nombre</a:t>
                </a:r>
              </a:p>
              <a:p>
                <a:endParaRPr lang="es-AR" sz="1400" dirty="0">
                  <a:latin typeface="+mn-lt"/>
                </a:endParaRPr>
              </a:p>
            </p:txBody>
          </p:sp>
          <p:sp>
            <p:nvSpPr>
              <p:cNvPr id="67641" name="Rectangle 6"/>
              <p:cNvSpPr>
                <a:spLocks noChangeArrowheads="1"/>
              </p:cNvSpPr>
              <p:nvPr/>
            </p:nvSpPr>
            <p:spPr bwMode="auto">
              <a:xfrm>
                <a:off x="0" y="0"/>
                <a:ext cx="51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16" name="Group 7"/>
            <p:cNvGrpSpPr>
              <a:grpSpLocks/>
            </p:cNvGrpSpPr>
            <p:nvPr/>
          </p:nvGrpSpPr>
          <p:grpSpPr bwMode="auto">
            <a:xfrm>
              <a:off x="516" y="0"/>
              <a:ext cx="1424" cy="394"/>
              <a:chOff x="516" y="0"/>
              <a:chExt cx="1424" cy="394"/>
            </a:xfrm>
          </p:grpSpPr>
          <p:sp>
            <p:nvSpPr>
              <p:cNvPr id="67638" name="Rectangle 8"/>
              <p:cNvSpPr>
                <a:spLocks noChangeArrowheads="1"/>
              </p:cNvSpPr>
              <p:nvPr/>
            </p:nvSpPr>
            <p:spPr bwMode="auto">
              <a:xfrm>
                <a:off x="544" y="0"/>
                <a:ext cx="13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b="1" u="sng">
                    <a:latin typeface="+mn-lt"/>
                    <a:cs typeface="Times New Roman" panose="02020603050405020304" pitchFamily="18" charset="0"/>
                  </a:rPr>
                  <a:t>Descripción</a:t>
                </a:r>
                <a:endParaRPr lang="es-AR" sz="1400" b="1">
                  <a:latin typeface="+mn-lt"/>
                  <a:cs typeface="Times New Roman" panose="02020603050405020304" pitchFamily="18" charset="0"/>
                </a:endParaRPr>
              </a:p>
              <a:p>
                <a:endParaRPr lang="es-AR" sz="1400">
                  <a:latin typeface="+mn-lt"/>
                </a:endParaRPr>
              </a:p>
            </p:txBody>
          </p:sp>
          <p:sp>
            <p:nvSpPr>
              <p:cNvPr id="67639" name="Rectangle 9"/>
              <p:cNvSpPr>
                <a:spLocks noChangeArrowheads="1"/>
              </p:cNvSpPr>
              <p:nvPr/>
            </p:nvSpPr>
            <p:spPr bwMode="auto">
              <a:xfrm>
                <a:off x="516" y="0"/>
                <a:ext cx="1424"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17" name="Group 10"/>
            <p:cNvGrpSpPr>
              <a:grpSpLocks/>
            </p:cNvGrpSpPr>
            <p:nvPr/>
          </p:nvGrpSpPr>
          <p:grpSpPr bwMode="auto">
            <a:xfrm>
              <a:off x="1940" y="0"/>
              <a:ext cx="2000" cy="394"/>
              <a:chOff x="1940" y="0"/>
              <a:chExt cx="2000" cy="394"/>
            </a:xfrm>
          </p:grpSpPr>
          <p:sp>
            <p:nvSpPr>
              <p:cNvPr id="67636" name="Rectangle 11"/>
              <p:cNvSpPr>
                <a:spLocks noChangeArrowheads="1"/>
              </p:cNvSpPr>
              <p:nvPr/>
            </p:nvSpPr>
            <p:spPr bwMode="auto">
              <a:xfrm>
                <a:off x="1968" y="0"/>
                <a:ext cx="1944"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b="1">
                    <a:latin typeface="+mn-lt"/>
                    <a:cs typeface="Times New Roman" panose="02020603050405020304" pitchFamily="18" charset="0"/>
                  </a:rPr>
                  <a:t>Fórmula</a:t>
                </a:r>
                <a:endParaRPr lang="es-AR" sz="1400">
                  <a:latin typeface="+mn-lt"/>
                  <a:cs typeface="Times New Roman" panose="02020603050405020304" pitchFamily="18" charset="0"/>
                </a:endParaRPr>
              </a:p>
              <a:p>
                <a:endParaRPr lang="es-AR" sz="1400">
                  <a:latin typeface="+mn-lt"/>
                </a:endParaRPr>
              </a:p>
            </p:txBody>
          </p:sp>
          <p:sp>
            <p:nvSpPr>
              <p:cNvPr id="67637" name="Rectangle 12"/>
              <p:cNvSpPr>
                <a:spLocks noChangeArrowheads="1"/>
              </p:cNvSpPr>
              <p:nvPr/>
            </p:nvSpPr>
            <p:spPr bwMode="auto">
              <a:xfrm>
                <a:off x="1940" y="0"/>
                <a:ext cx="2000"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18" name="Group 13"/>
            <p:cNvGrpSpPr>
              <a:grpSpLocks/>
            </p:cNvGrpSpPr>
            <p:nvPr/>
          </p:nvGrpSpPr>
          <p:grpSpPr bwMode="auto">
            <a:xfrm>
              <a:off x="0" y="394"/>
              <a:ext cx="516" cy="394"/>
              <a:chOff x="0" y="394"/>
              <a:chExt cx="516" cy="394"/>
            </a:xfrm>
          </p:grpSpPr>
          <p:sp>
            <p:nvSpPr>
              <p:cNvPr id="67634" name="Rectangle 14"/>
              <p:cNvSpPr>
                <a:spLocks noChangeArrowheads="1"/>
              </p:cNvSpPr>
              <p:nvPr/>
            </p:nvSpPr>
            <p:spPr bwMode="auto">
              <a:xfrm>
                <a:off x="28" y="394"/>
                <a:ext cx="47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I1</a:t>
                </a:r>
              </a:p>
              <a:p>
                <a:endParaRPr lang="es-AR" sz="1400" dirty="0">
                  <a:latin typeface="+mn-lt"/>
                </a:endParaRPr>
              </a:p>
            </p:txBody>
          </p:sp>
          <p:sp>
            <p:nvSpPr>
              <p:cNvPr id="67635" name="Rectangle 15"/>
              <p:cNvSpPr>
                <a:spLocks noChangeArrowheads="1"/>
              </p:cNvSpPr>
              <p:nvPr/>
            </p:nvSpPr>
            <p:spPr bwMode="auto">
              <a:xfrm>
                <a:off x="0" y="394"/>
                <a:ext cx="51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19" name="Group 16"/>
            <p:cNvGrpSpPr>
              <a:grpSpLocks/>
            </p:cNvGrpSpPr>
            <p:nvPr/>
          </p:nvGrpSpPr>
          <p:grpSpPr bwMode="auto">
            <a:xfrm>
              <a:off x="530" y="394"/>
              <a:ext cx="1414" cy="399"/>
              <a:chOff x="530" y="394"/>
              <a:chExt cx="1414" cy="399"/>
            </a:xfrm>
          </p:grpSpPr>
          <p:sp>
            <p:nvSpPr>
              <p:cNvPr id="67632" name="Rectangle 17"/>
              <p:cNvSpPr>
                <a:spLocks noChangeArrowheads="1"/>
              </p:cNvSpPr>
              <p:nvPr/>
            </p:nvSpPr>
            <p:spPr bwMode="auto">
              <a:xfrm>
                <a:off x="544" y="394"/>
                <a:ext cx="136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Gestión de Asignación de roles</a:t>
                </a:r>
              </a:p>
              <a:p>
                <a:endParaRPr lang="es-AR" sz="1400" dirty="0">
                  <a:latin typeface="+mn-lt"/>
                </a:endParaRPr>
              </a:p>
            </p:txBody>
          </p:sp>
          <p:sp>
            <p:nvSpPr>
              <p:cNvPr id="67633" name="Rectangle 18"/>
              <p:cNvSpPr>
                <a:spLocks noChangeArrowheads="1"/>
              </p:cNvSpPr>
              <p:nvPr/>
            </p:nvSpPr>
            <p:spPr bwMode="auto">
              <a:xfrm>
                <a:off x="530" y="400"/>
                <a:ext cx="1414" cy="39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20" name="Group 19"/>
            <p:cNvGrpSpPr>
              <a:grpSpLocks/>
            </p:cNvGrpSpPr>
            <p:nvPr/>
          </p:nvGrpSpPr>
          <p:grpSpPr bwMode="auto">
            <a:xfrm>
              <a:off x="1940" y="394"/>
              <a:ext cx="2000" cy="394"/>
              <a:chOff x="1940" y="394"/>
              <a:chExt cx="2000" cy="394"/>
            </a:xfrm>
          </p:grpSpPr>
          <p:sp>
            <p:nvSpPr>
              <p:cNvPr id="67630" name="Rectangle 20"/>
              <p:cNvSpPr>
                <a:spLocks noChangeArrowheads="1"/>
              </p:cNvSpPr>
              <p:nvPr/>
            </p:nvSpPr>
            <p:spPr bwMode="auto">
              <a:xfrm>
                <a:off x="1968" y="394"/>
                <a:ext cx="19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M2 &amp;  M3 &amp; M4 &amp; M5</a:t>
                </a:r>
              </a:p>
              <a:p>
                <a:endParaRPr lang="es-AR" sz="1400" dirty="0">
                  <a:latin typeface="+mn-lt"/>
                </a:endParaRPr>
              </a:p>
            </p:txBody>
          </p:sp>
          <p:sp>
            <p:nvSpPr>
              <p:cNvPr id="67631" name="Rectangle 21"/>
              <p:cNvSpPr>
                <a:spLocks noChangeArrowheads="1"/>
              </p:cNvSpPr>
              <p:nvPr/>
            </p:nvSpPr>
            <p:spPr bwMode="auto">
              <a:xfrm>
                <a:off x="1940" y="394"/>
                <a:ext cx="2000"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21" name="Group 22"/>
            <p:cNvGrpSpPr>
              <a:grpSpLocks/>
            </p:cNvGrpSpPr>
            <p:nvPr/>
          </p:nvGrpSpPr>
          <p:grpSpPr bwMode="auto">
            <a:xfrm>
              <a:off x="0" y="788"/>
              <a:ext cx="516" cy="394"/>
              <a:chOff x="0" y="788"/>
              <a:chExt cx="516" cy="394"/>
            </a:xfrm>
          </p:grpSpPr>
          <p:sp>
            <p:nvSpPr>
              <p:cNvPr id="67628" name="Rectangle 23"/>
              <p:cNvSpPr>
                <a:spLocks noChangeArrowheads="1"/>
              </p:cNvSpPr>
              <p:nvPr/>
            </p:nvSpPr>
            <p:spPr bwMode="auto">
              <a:xfrm>
                <a:off x="28" y="788"/>
                <a:ext cx="46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a:latin typeface="+mn-lt"/>
                    <a:cs typeface="Times New Roman" panose="02020603050405020304" pitchFamily="18" charset="0"/>
                  </a:rPr>
                  <a:t>I2</a:t>
                </a:r>
              </a:p>
              <a:p>
                <a:endParaRPr lang="es-AR" sz="1400">
                  <a:latin typeface="+mn-lt"/>
                </a:endParaRPr>
              </a:p>
            </p:txBody>
          </p:sp>
          <p:sp>
            <p:nvSpPr>
              <p:cNvPr id="67629" name="Rectangle 24"/>
              <p:cNvSpPr>
                <a:spLocks noChangeArrowheads="1"/>
              </p:cNvSpPr>
              <p:nvPr/>
            </p:nvSpPr>
            <p:spPr bwMode="auto">
              <a:xfrm>
                <a:off x="0" y="788"/>
                <a:ext cx="51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22" name="Group 25"/>
            <p:cNvGrpSpPr>
              <a:grpSpLocks/>
            </p:cNvGrpSpPr>
            <p:nvPr/>
          </p:nvGrpSpPr>
          <p:grpSpPr bwMode="auto">
            <a:xfrm>
              <a:off x="516" y="788"/>
              <a:ext cx="1424" cy="394"/>
              <a:chOff x="516" y="788"/>
              <a:chExt cx="1424" cy="394"/>
            </a:xfrm>
          </p:grpSpPr>
          <p:sp>
            <p:nvSpPr>
              <p:cNvPr id="67626" name="Rectangle 26"/>
              <p:cNvSpPr>
                <a:spLocks noChangeArrowheads="1"/>
              </p:cNvSpPr>
              <p:nvPr/>
            </p:nvSpPr>
            <p:spPr bwMode="auto">
              <a:xfrm>
                <a:off x="544" y="788"/>
                <a:ext cx="136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a:latin typeface="+mn-lt"/>
                    <a:cs typeface="Times New Roman" panose="02020603050405020304" pitchFamily="18" charset="0"/>
                  </a:rPr>
                  <a:t>Proceso de Asignación de roles</a:t>
                </a:r>
              </a:p>
              <a:p>
                <a:endParaRPr lang="es-AR" sz="1400">
                  <a:latin typeface="+mn-lt"/>
                </a:endParaRPr>
              </a:p>
            </p:txBody>
          </p:sp>
          <p:sp>
            <p:nvSpPr>
              <p:cNvPr id="67627" name="Rectangle 27"/>
              <p:cNvSpPr>
                <a:spLocks noChangeArrowheads="1"/>
              </p:cNvSpPr>
              <p:nvPr/>
            </p:nvSpPr>
            <p:spPr bwMode="auto">
              <a:xfrm>
                <a:off x="516" y="788"/>
                <a:ext cx="1424"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nvGrpSpPr>
            <p:cNvPr id="67623" name="Group 28"/>
            <p:cNvGrpSpPr>
              <a:grpSpLocks/>
            </p:cNvGrpSpPr>
            <p:nvPr/>
          </p:nvGrpSpPr>
          <p:grpSpPr bwMode="auto">
            <a:xfrm>
              <a:off x="1940" y="788"/>
              <a:ext cx="2000" cy="394"/>
              <a:chOff x="1940" y="788"/>
              <a:chExt cx="2000" cy="394"/>
            </a:xfrm>
          </p:grpSpPr>
          <p:sp>
            <p:nvSpPr>
              <p:cNvPr id="67624" name="Rectangle 29"/>
              <p:cNvSpPr>
                <a:spLocks noChangeArrowheads="1"/>
              </p:cNvSpPr>
              <p:nvPr/>
            </p:nvSpPr>
            <p:spPr bwMode="auto">
              <a:xfrm>
                <a:off x="1968" y="788"/>
                <a:ext cx="194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M1 &amp; M4 &amp; M5</a:t>
                </a:r>
              </a:p>
              <a:p>
                <a:endParaRPr lang="es-AR" sz="1400" dirty="0">
                  <a:latin typeface="+mn-lt"/>
                </a:endParaRPr>
              </a:p>
            </p:txBody>
          </p:sp>
          <p:sp>
            <p:nvSpPr>
              <p:cNvPr id="67625" name="Rectangle 30"/>
              <p:cNvSpPr>
                <a:spLocks noChangeArrowheads="1"/>
              </p:cNvSpPr>
              <p:nvPr/>
            </p:nvSpPr>
            <p:spPr bwMode="auto">
              <a:xfrm>
                <a:off x="1940" y="788"/>
                <a:ext cx="2000"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400">
                  <a:latin typeface="+mn-lt"/>
                </a:endParaRPr>
              </a:p>
            </p:txBody>
          </p:sp>
        </p:grpSp>
      </p:grpSp>
      <p:sp>
        <p:nvSpPr>
          <p:cNvPr id="67590" name="Rectangle 33"/>
          <p:cNvSpPr>
            <a:spLocks noChangeArrowheads="1"/>
          </p:cNvSpPr>
          <p:nvPr/>
        </p:nvSpPr>
        <p:spPr bwMode="auto">
          <a:xfrm>
            <a:off x="2649305" y="3241242"/>
            <a:ext cx="7345362" cy="1311275"/>
          </a:xfrm>
          <a:prstGeom prst="rect">
            <a:avLst/>
          </a:prstGeom>
          <a:ln/>
          <a:extLst>
            <a:ext uri="{91240B29-F687-4F45-9708-019B960494DF}">
              <a14:hiddenLine xmlns:a14="http://schemas.microsoft.com/office/drawing/2010/main" w="57150">
                <a:solidFill>
                  <a:srgbClr val="000000"/>
                </a:solidFill>
                <a:miter lim="800000"/>
                <a:headEnd/>
                <a:tailEnd/>
              </a14:hiddenLine>
            </a:ext>
          </a:extLst>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AR" sz="2000" dirty="0">
                <a:latin typeface="Tw Cen MT" panose="020B0602020104020603" pitchFamily="34" charset="0"/>
                <a:cs typeface="Times New Roman" panose="02020603050405020304" pitchFamily="18" charset="0"/>
              </a:rPr>
              <a:t>A partir de los indicadores definidos, se propone realizar el control de la meta a través de un tablero de control de indicadores específicos. Podemos decir que nuestra </a:t>
            </a:r>
            <a:r>
              <a:rPr lang="es-AR" sz="2000" u="sng" dirty="0">
                <a:latin typeface="Tw Cen MT" panose="020B0602020104020603" pitchFamily="34" charset="0"/>
                <a:cs typeface="Times New Roman" panose="02020603050405020304" pitchFamily="18" charset="0"/>
              </a:rPr>
              <a:t>meta se cumple si los indicadores</a:t>
            </a:r>
            <a:r>
              <a:rPr lang="es-AR" sz="2000" dirty="0">
                <a:latin typeface="Tw Cen MT" panose="020B0602020104020603" pitchFamily="34" charset="0"/>
                <a:cs typeface="Times New Roman" panose="02020603050405020304" pitchFamily="18" charset="0"/>
              </a:rPr>
              <a:t>  muestran los siguientes valores:</a:t>
            </a:r>
            <a:r>
              <a:rPr lang="es-AR" sz="2000" dirty="0">
                <a:latin typeface="Tw Cen MT" panose="020B0602020104020603" pitchFamily="34" charset="0"/>
              </a:rPr>
              <a:t> </a:t>
            </a:r>
          </a:p>
        </p:txBody>
      </p:sp>
      <p:grpSp>
        <p:nvGrpSpPr>
          <p:cNvPr id="67591" name="Group 34"/>
          <p:cNvGrpSpPr>
            <a:grpSpLocks/>
          </p:cNvGrpSpPr>
          <p:nvPr/>
        </p:nvGrpSpPr>
        <p:grpSpPr bwMode="auto">
          <a:xfrm>
            <a:off x="1958978" y="4687667"/>
            <a:ext cx="8642184" cy="1356255"/>
            <a:chOff x="-3" y="-3"/>
            <a:chExt cx="2982" cy="794"/>
          </a:xfrm>
        </p:grpSpPr>
        <p:grpSp>
          <p:nvGrpSpPr>
            <p:cNvPr id="67593" name="Group 35"/>
            <p:cNvGrpSpPr>
              <a:grpSpLocks/>
            </p:cNvGrpSpPr>
            <p:nvPr/>
          </p:nvGrpSpPr>
          <p:grpSpPr bwMode="auto">
            <a:xfrm>
              <a:off x="0" y="0"/>
              <a:ext cx="2976" cy="788"/>
              <a:chOff x="0" y="0"/>
              <a:chExt cx="2976" cy="788"/>
            </a:xfrm>
          </p:grpSpPr>
          <p:grpSp>
            <p:nvGrpSpPr>
              <p:cNvPr id="67595" name="Group 36"/>
              <p:cNvGrpSpPr>
                <a:grpSpLocks/>
              </p:cNvGrpSpPr>
              <p:nvPr/>
            </p:nvGrpSpPr>
            <p:grpSpPr bwMode="auto">
              <a:xfrm>
                <a:off x="0" y="0"/>
                <a:ext cx="344" cy="394"/>
                <a:chOff x="0" y="0"/>
                <a:chExt cx="344" cy="394"/>
              </a:xfrm>
            </p:grpSpPr>
            <p:sp>
              <p:nvSpPr>
                <p:cNvPr id="67611" name="Rectangle 37"/>
                <p:cNvSpPr>
                  <a:spLocks noChangeArrowheads="1"/>
                </p:cNvSpPr>
                <p:nvPr/>
              </p:nvSpPr>
              <p:spPr bwMode="auto">
                <a:xfrm>
                  <a:off x="28" y="0"/>
                  <a:ext cx="28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I1</a:t>
                  </a:r>
                </a:p>
                <a:p>
                  <a:endParaRPr lang="es-AR" sz="2400" dirty="0">
                    <a:latin typeface="Tw Cen MT" panose="020B0602020104020603" pitchFamily="34" charset="0"/>
                  </a:endParaRPr>
                </a:p>
              </p:txBody>
            </p:sp>
            <p:sp>
              <p:nvSpPr>
                <p:cNvPr id="67612" name="Rectangle 38"/>
                <p:cNvSpPr>
                  <a:spLocks noChangeArrowheads="1"/>
                </p:cNvSpPr>
                <p:nvPr/>
              </p:nvSpPr>
              <p:spPr bwMode="auto">
                <a:xfrm>
                  <a:off x="0" y="0"/>
                  <a:ext cx="344" cy="1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2400">
                    <a:latin typeface="Tw Cen MT" panose="020B0602020104020603" pitchFamily="34" charset="0"/>
                  </a:endParaRPr>
                </a:p>
              </p:txBody>
            </p:sp>
          </p:grpSp>
          <p:grpSp>
            <p:nvGrpSpPr>
              <p:cNvPr id="67596" name="Group 39"/>
              <p:cNvGrpSpPr>
                <a:grpSpLocks/>
              </p:cNvGrpSpPr>
              <p:nvPr/>
            </p:nvGrpSpPr>
            <p:grpSpPr bwMode="auto">
              <a:xfrm>
                <a:off x="344" y="0"/>
                <a:ext cx="1593" cy="304"/>
                <a:chOff x="344" y="0"/>
                <a:chExt cx="1593" cy="304"/>
              </a:xfrm>
            </p:grpSpPr>
            <p:sp>
              <p:nvSpPr>
                <p:cNvPr id="67609" name="Rectangle 40"/>
                <p:cNvSpPr>
                  <a:spLocks noChangeArrowheads="1"/>
                </p:cNvSpPr>
                <p:nvPr/>
              </p:nvSpPr>
              <p:spPr bwMode="auto">
                <a:xfrm>
                  <a:off x="372" y="0"/>
                  <a:ext cx="151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Gestión de Asignación de roles</a:t>
                  </a:r>
                </a:p>
                <a:p>
                  <a:endParaRPr lang="es-AR" sz="2400" dirty="0">
                    <a:latin typeface="Tw Cen MT" panose="020B0602020104020603" pitchFamily="34" charset="0"/>
                  </a:endParaRPr>
                </a:p>
              </p:txBody>
            </p:sp>
            <p:sp>
              <p:nvSpPr>
                <p:cNvPr id="67610" name="Rectangle 41"/>
                <p:cNvSpPr>
                  <a:spLocks noChangeArrowheads="1"/>
                </p:cNvSpPr>
                <p:nvPr/>
              </p:nvSpPr>
              <p:spPr bwMode="auto">
                <a:xfrm>
                  <a:off x="344" y="0"/>
                  <a:ext cx="1593" cy="24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2400">
                    <a:latin typeface="Tw Cen MT" panose="020B0602020104020603" pitchFamily="34" charset="0"/>
                  </a:endParaRPr>
                </a:p>
              </p:txBody>
            </p:sp>
          </p:grpSp>
          <p:grpSp>
            <p:nvGrpSpPr>
              <p:cNvPr id="67597" name="Group 42"/>
              <p:cNvGrpSpPr>
                <a:grpSpLocks/>
              </p:cNvGrpSpPr>
              <p:nvPr/>
            </p:nvGrpSpPr>
            <p:grpSpPr bwMode="auto">
              <a:xfrm>
                <a:off x="1912" y="0"/>
                <a:ext cx="1064" cy="394"/>
                <a:chOff x="1912" y="0"/>
                <a:chExt cx="1064" cy="394"/>
              </a:xfrm>
            </p:grpSpPr>
            <p:sp>
              <p:nvSpPr>
                <p:cNvPr id="67607" name="Rectangle 43"/>
                <p:cNvSpPr>
                  <a:spLocks noChangeArrowheads="1"/>
                </p:cNvSpPr>
                <p:nvPr/>
              </p:nvSpPr>
              <p:spPr bwMode="auto">
                <a:xfrm>
                  <a:off x="1940" y="0"/>
                  <a:ext cx="100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Verdadero</a:t>
                  </a:r>
                </a:p>
                <a:p>
                  <a:endParaRPr lang="es-AR" sz="2400" dirty="0">
                    <a:latin typeface="Tw Cen MT" panose="020B0602020104020603" pitchFamily="34" charset="0"/>
                  </a:endParaRPr>
                </a:p>
              </p:txBody>
            </p:sp>
            <p:sp>
              <p:nvSpPr>
                <p:cNvPr id="67608" name="Rectangle 44"/>
                <p:cNvSpPr>
                  <a:spLocks noChangeArrowheads="1"/>
                </p:cNvSpPr>
                <p:nvPr/>
              </p:nvSpPr>
              <p:spPr bwMode="auto">
                <a:xfrm>
                  <a:off x="1912" y="0"/>
                  <a:ext cx="1064" cy="25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2400">
                    <a:latin typeface="Tw Cen MT" panose="020B0602020104020603" pitchFamily="34" charset="0"/>
                  </a:endParaRPr>
                </a:p>
              </p:txBody>
            </p:sp>
          </p:grpSp>
          <p:grpSp>
            <p:nvGrpSpPr>
              <p:cNvPr id="67598" name="Group 45"/>
              <p:cNvGrpSpPr>
                <a:grpSpLocks/>
              </p:cNvGrpSpPr>
              <p:nvPr/>
            </p:nvGrpSpPr>
            <p:grpSpPr bwMode="auto">
              <a:xfrm>
                <a:off x="0" y="394"/>
                <a:ext cx="344" cy="394"/>
                <a:chOff x="0" y="394"/>
                <a:chExt cx="344" cy="394"/>
              </a:xfrm>
            </p:grpSpPr>
            <p:sp>
              <p:nvSpPr>
                <p:cNvPr id="67605" name="Rectangle 46"/>
                <p:cNvSpPr>
                  <a:spLocks noChangeArrowheads="1"/>
                </p:cNvSpPr>
                <p:nvPr/>
              </p:nvSpPr>
              <p:spPr bwMode="auto">
                <a:xfrm>
                  <a:off x="28" y="394"/>
                  <a:ext cx="28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I2</a:t>
                  </a:r>
                </a:p>
                <a:p>
                  <a:endParaRPr lang="es-AR" sz="2400" dirty="0">
                    <a:latin typeface="Tw Cen MT" panose="020B0602020104020603" pitchFamily="34" charset="0"/>
                  </a:endParaRPr>
                </a:p>
              </p:txBody>
            </p:sp>
            <p:sp>
              <p:nvSpPr>
                <p:cNvPr id="67606" name="Rectangle 47"/>
                <p:cNvSpPr>
                  <a:spLocks noChangeArrowheads="1"/>
                </p:cNvSpPr>
                <p:nvPr/>
              </p:nvSpPr>
              <p:spPr bwMode="auto">
                <a:xfrm>
                  <a:off x="0" y="394"/>
                  <a:ext cx="344"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atin typeface="Tw Cen MT" panose="020B0602020104020603" pitchFamily="34" charset="0"/>
                  </a:endParaRPr>
                </a:p>
              </p:txBody>
            </p:sp>
          </p:grpSp>
          <p:grpSp>
            <p:nvGrpSpPr>
              <p:cNvPr id="67599" name="Group 48"/>
              <p:cNvGrpSpPr>
                <a:grpSpLocks/>
              </p:cNvGrpSpPr>
              <p:nvPr/>
            </p:nvGrpSpPr>
            <p:grpSpPr bwMode="auto">
              <a:xfrm>
                <a:off x="344" y="394"/>
                <a:ext cx="1568" cy="394"/>
                <a:chOff x="344" y="394"/>
                <a:chExt cx="1568" cy="394"/>
              </a:xfrm>
            </p:grpSpPr>
            <p:sp>
              <p:nvSpPr>
                <p:cNvPr id="67603" name="Rectangle 49"/>
                <p:cNvSpPr>
                  <a:spLocks noChangeArrowheads="1"/>
                </p:cNvSpPr>
                <p:nvPr/>
              </p:nvSpPr>
              <p:spPr bwMode="auto">
                <a:xfrm>
                  <a:off x="372" y="394"/>
                  <a:ext cx="151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Proceso de Asignación de roles</a:t>
                  </a:r>
                </a:p>
                <a:p>
                  <a:endParaRPr lang="es-AR" sz="1400" dirty="0">
                    <a:latin typeface="+mn-lt"/>
                  </a:endParaRPr>
                </a:p>
              </p:txBody>
            </p:sp>
            <p:sp>
              <p:nvSpPr>
                <p:cNvPr id="67604" name="Rectangle 50"/>
                <p:cNvSpPr>
                  <a:spLocks noChangeArrowheads="1"/>
                </p:cNvSpPr>
                <p:nvPr/>
              </p:nvSpPr>
              <p:spPr bwMode="auto">
                <a:xfrm>
                  <a:off x="344" y="394"/>
                  <a:ext cx="1568"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2400">
                    <a:latin typeface="Tw Cen MT" panose="020B0602020104020603" pitchFamily="34" charset="0"/>
                  </a:endParaRPr>
                </a:p>
              </p:txBody>
            </p:sp>
          </p:grpSp>
          <p:grpSp>
            <p:nvGrpSpPr>
              <p:cNvPr id="67600" name="Group 51"/>
              <p:cNvGrpSpPr>
                <a:grpSpLocks/>
              </p:cNvGrpSpPr>
              <p:nvPr/>
            </p:nvGrpSpPr>
            <p:grpSpPr bwMode="auto">
              <a:xfrm>
                <a:off x="1912" y="394"/>
                <a:ext cx="1064" cy="394"/>
                <a:chOff x="1912" y="394"/>
                <a:chExt cx="1064" cy="394"/>
              </a:xfrm>
            </p:grpSpPr>
            <p:sp>
              <p:nvSpPr>
                <p:cNvPr id="67601" name="Rectangle 52"/>
                <p:cNvSpPr>
                  <a:spLocks noChangeArrowheads="1"/>
                </p:cNvSpPr>
                <p:nvPr/>
              </p:nvSpPr>
              <p:spPr bwMode="auto">
                <a:xfrm>
                  <a:off x="1940" y="394"/>
                  <a:ext cx="1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1400" dirty="0">
                      <a:latin typeface="+mn-lt"/>
                      <a:cs typeface="Times New Roman" panose="02020603050405020304" pitchFamily="18" charset="0"/>
                    </a:rPr>
                    <a:t>Verdadero</a:t>
                  </a:r>
                </a:p>
                <a:p>
                  <a:endParaRPr lang="es-AR" dirty="0">
                    <a:latin typeface="Tw Cen MT" panose="020B0602020104020603" pitchFamily="34" charset="0"/>
                  </a:endParaRPr>
                </a:p>
              </p:txBody>
            </p:sp>
            <p:sp>
              <p:nvSpPr>
                <p:cNvPr id="67602" name="Rectangle 53"/>
                <p:cNvSpPr>
                  <a:spLocks noChangeArrowheads="1"/>
                </p:cNvSpPr>
                <p:nvPr/>
              </p:nvSpPr>
              <p:spPr bwMode="auto">
                <a:xfrm>
                  <a:off x="1912" y="394"/>
                  <a:ext cx="1064"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2400">
                    <a:latin typeface="Tw Cen MT" panose="020B0602020104020603" pitchFamily="34" charset="0"/>
                  </a:endParaRPr>
                </a:p>
              </p:txBody>
            </p:sp>
          </p:grpSp>
        </p:grpSp>
        <p:sp>
          <p:nvSpPr>
            <p:cNvPr id="67594" name="Rectangle 54"/>
            <p:cNvSpPr>
              <a:spLocks noChangeArrowheads="1"/>
            </p:cNvSpPr>
            <p:nvPr/>
          </p:nvSpPr>
          <p:spPr bwMode="auto">
            <a:xfrm>
              <a:off x="-3" y="-3"/>
              <a:ext cx="2982" cy="79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sz="1200" dirty="0">
                <a:latin typeface="+mn-lt"/>
              </a:endParaRPr>
            </a:p>
          </p:txBody>
        </p:sp>
      </p:grpSp>
    </p:spTree>
    <p:extLst>
      <p:ext uri="{BB962C8B-B14F-4D97-AF65-F5344CB8AC3E}">
        <p14:creationId xmlns:p14="http://schemas.microsoft.com/office/powerpoint/2010/main" val="3789788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Título"/>
          <p:cNvSpPr>
            <a:spLocks noGrp="1"/>
          </p:cNvSpPr>
          <p:nvPr>
            <p:ph type="title"/>
          </p:nvPr>
        </p:nvSpPr>
        <p:spPr/>
        <p:txBody>
          <a:bodyPr/>
          <a:lstStyle/>
          <a:p>
            <a:r>
              <a:rPr lang="en-US"/>
              <a:t>GQM (OPM)</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36</a:t>
            </a:fld>
            <a:endParaRPr lang="es-AR" dirty="0"/>
          </a:p>
        </p:txBody>
      </p:sp>
      <p:sp>
        <p:nvSpPr>
          <p:cNvPr id="68611" name="4 Marcador de contenido"/>
          <p:cNvSpPr>
            <a:spLocks noGrp="1"/>
          </p:cNvSpPr>
          <p:nvPr>
            <p:ph type="body" sz="quarter" idx="13"/>
          </p:nvPr>
        </p:nvSpPr>
        <p:spPr/>
        <p:txBody>
          <a:bodyPr/>
          <a:lstStyle/>
          <a:p>
            <a:r>
              <a:rPr lang="es-AR"/>
              <a:t>Es útil para decidir qué medir.</a:t>
            </a:r>
          </a:p>
          <a:p>
            <a:r>
              <a:rPr lang="es-AR"/>
              <a:t>Debe estar orientado a metas.</a:t>
            </a:r>
          </a:p>
          <a:p>
            <a:r>
              <a:rPr lang="es-AR"/>
              <a:t>Es flexible.</a:t>
            </a:r>
          </a:p>
          <a:p>
            <a:endParaRPr lang="es-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3629631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2 Título"/>
          <p:cNvSpPr>
            <a:spLocks noGrp="1"/>
          </p:cNvSpPr>
          <p:nvPr>
            <p:ph type="title"/>
          </p:nvPr>
        </p:nvSpPr>
        <p:spPr/>
        <p:txBody>
          <a:bodyPr/>
          <a:lstStyle/>
          <a:p>
            <a:r>
              <a:rPr lang="es-ES"/>
              <a:t>Estimaciones</a:t>
            </a:r>
            <a:endParaRPr lang="es-AR"/>
          </a:p>
        </p:txBody>
      </p:sp>
      <p:sp>
        <p:nvSpPr>
          <p:cNvPr id="10" name="Marcador de texto 9"/>
          <p:cNvSpPr>
            <a:spLocks noGrp="1"/>
          </p:cNvSpPr>
          <p:nvPr>
            <p:ph type="body" sz="half" idx="2"/>
          </p:nvPr>
        </p:nvSpPr>
        <p:spPr/>
        <p:txBody>
          <a:bodyPr/>
          <a:lstStyle/>
          <a:p>
            <a:endParaRPr lang="es-ES"/>
          </a:p>
        </p:txBody>
      </p:sp>
      <p:sp>
        <p:nvSpPr>
          <p:cNvPr id="2" name="Marcador de fecha 1"/>
          <p:cNvSpPr>
            <a:spLocks noGrp="1"/>
          </p:cNvSpPr>
          <p:nvPr>
            <p:ph type="dt" sz="half" idx="10"/>
          </p:nvPr>
        </p:nvSpPr>
        <p:spPr/>
        <p:txBody>
          <a:bodyPr/>
          <a:lstStyle/>
          <a:p>
            <a:r>
              <a:rPr lang="es-AR"/>
              <a:t>2019</a:t>
            </a:r>
            <a:endParaRPr lang="es-ES" dirty="0"/>
          </a:p>
        </p:txBody>
      </p:sp>
      <p:sp>
        <p:nvSpPr>
          <p:cNvPr id="3" name="Marcador de pie de página 2"/>
          <p:cNvSpPr>
            <a:spLocks noGrp="1"/>
          </p:cNvSpPr>
          <p:nvPr>
            <p:ph type="ftr" sz="quarter" idx="11"/>
          </p:nvPr>
        </p:nvSpPr>
        <p:spPr/>
        <p:txBody>
          <a:bodyPr/>
          <a:lstStyle/>
          <a:p>
            <a:r>
              <a:rPr lang="es-ES"/>
              <a:t>Ingenieria de Software II</a:t>
            </a:r>
          </a:p>
        </p:txBody>
      </p:sp>
      <p:sp>
        <p:nvSpPr>
          <p:cNvPr id="4" name="3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6A88D0-78C1-4135-8A03-3F50CB306825}" type="slidenum">
              <a:rPr lang="es-AR">
                <a:solidFill>
                  <a:srgbClr val="FFFFFF"/>
                </a:solidFill>
                <a:latin typeface="Tw Cen MT" panose="020B0602020104020603" pitchFamily="34" charset="0"/>
              </a:rPr>
              <a:pPr eaLnBrk="1" hangingPunct="1"/>
              <a:t>37</a:t>
            </a:fld>
            <a:endParaRPr lang="es-AR">
              <a:solidFill>
                <a:srgbClr val="FFFFFF"/>
              </a:solidFill>
              <a:latin typeface="Tw Cen MT" panose="020B0602020104020603" pitchFamily="34" charset="0"/>
            </a:endParaRPr>
          </a:p>
        </p:txBody>
      </p:sp>
    </p:spTree>
    <p:extLst>
      <p:ext uri="{BB962C8B-B14F-4D97-AF65-F5344CB8AC3E}">
        <p14:creationId xmlns:p14="http://schemas.microsoft.com/office/powerpoint/2010/main" val="3358659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Título"/>
          <p:cNvSpPr>
            <a:spLocks noGrp="1"/>
          </p:cNvSpPr>
          <p:nvPr>
            <p:ph type="title"/>
          </p:nvPr>
        </p:nvSpPr>
        <p:spPr/>
        <p:txBody>
          <a:bodyPr/>
          <a:lstStyle/>
          <a:p>
            <a:r>
              <a:rPr lang="es-AR"/>
              <a:t>Estimaciones</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38</a:t>
            </a:fld>
            <a:endParaRPr lang="es-AR" dirty="0"/>
          </a:p>
        </p:txBody>
      </p:sp>
      <p:sp>
        <p:nvSpPr>
          <p:cNvPr id="44035" name="4 Marcador de contenido"/>
          <p:cNvSpPr>
            <a:spLocks noGrp="1"/>
          </p:cNvSpPr>
          <p:nvPr>
            <p:ph type="body" sz="quarter" idx="13"/>
          </p:nvPr>
        </p:nvSpPr>
        <p:spPr/>
        <p:txBody>
          <a:bodyPr>
            <a:normAutofit/>
          </a:bodyPr>
          <a:lstStyle/>
          <a:p>
            <a:pPr algn="just"/>
            <a:r>
              <a:rPr lang="es-ES" sz="2800" dirty="0"/>
              <a:t>Estimación</a:t>
            </a:r>
          </a:p>
          <a:p>
            <a:pPr lvl="1" algn="just"/>
            <a:r>
              <a:rPr lang="es-ES" dirty="0"/>
              <a:t>Técnica que permiten dar un </a:t>
            </a:r>
            <a:r>
              <a:rPr lang="es-ES" u="sng" dirty="0"/>
              <a:t>valor aproximado</a:t>
            </a:r>
            <a:r>
              <a:rPr lang="es-ES" dirty="0"/>
              <a:t>.</a:t>
            </a:r>
          </a:p>
          <a:p>
            <a:pPr algn="just"/>
            <a:r>
              <a:rPr lang="es-AR" sz="2800" dirty="0"/>
              <a:t>Para obtener estimaciones confiables generalmente se usan varias técnicas y se comparan y concilian resultados.</a:t>
            </a:r>
          </a:p>
          <a:p>
            <a:pPr algn="just"/>
            <a:r>
              <a:rPr lang="es-AR" sz="2800" dirty="0"/>
              <a:t>La estimación no es una ciencia exacta.</a:t>
            </a:r>
          </a:p>
          <a:p>
            <a:pPr algn="just"/>
            <a:r>
              <a:rPr lang="es-AR" sz="2800" dirty="0"/>
              <a:t>Modificaciones en la especificación hacen peligrar las estimaciones.</a:t>
            </a:r>
          </a:p>
          <a:p>
            <a:pPr algn="just"/>
            <a:r>
              <a:rPr lang="es-AR" sz="2800" dirty="0"/>
              <a:t>Requieren experiencia, acceso a información histórica y decisión para convertir información cualitativa en cuantitativa.</a:t>
            </a:r>
          </a:p>
          <a:p>
            <a:pPr algn="just"/>
            <a:endParaRPr lang="es-AR" sz="28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5016" y="148120"/>
            <a:ext cx="1349502" cy="1923758"/>
          </a:xfrm>
          <a:prstGeom prst="rect">
            <a:avLst/>
          </a:prstGeom>
        </p:spPr>
      </p:pic>
    </p:spTree>
    <p:extLst>
      <p:ext uri="{BB962C8B-B14F-4D97-AF65-F5344CB8AC3E}">
        <p14:creationId xmlns:p14="http://schemas.microsoft.com/office/powerpoint/2010/main" val="25557494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Título"/>
          <p:cNvSpPr>
            <a:spLocks noGrp="1"/>
          </p:cNvSpPr>
          <p:nvPr>
            <p:ph type="title"/>
          </p:nvPr>
        </p:nvSpPr>
        <p:spPr/>
        <p:txBody>
          <a:bodyPr/>
          <a:lstStyle/>
          <a:p>
            <a:r>
              <a:rPr lang="es-AR"/>
              <a:t>Estimaciones</a:t>
            </a:r>
          </a:p>
        </p:txBody>
      </p:sp>
      <p:sp>
        <p:nvSpPr>
          <p:cNvPr id="10" name="Marcador de número de diapositiva 9"/>
          <p:cNvSpPr>
            <a:spLocks noGrp="1"/>
          </p:cNvSpPr>
          <p:nvPr>
            <p:ph type="sldNum" sz="quarter" idx="12"/>
          </p:nvPr>
        </p:nvSpPr>
        <p:spPr/>
        <p:txBody>
          <a:bodyPr/>
          <a:lstStyle/>
          <a:p>
            <a:pPr>
              <a:defRPr/>
            </a:pPr>
            <a:fld id="{DDDB8A13-BBB4-4BDB-951D-2F728A4AF88F}" type="slidenum">
              <a:rPr lang="es-AR" smtClean="0"/>
              <a:pPr>
                <a:defRPr/>
              </a:pPr>
              <a:t>39</a:t>
            </a:fld>
            <a:endParaRPr lang="es-AR" dirty="0"/>
          </a:p>
        </p:txBody>
      </p:sp>
      <p:sp>
        <p:nvSpPr>
          <p:cNvPr id="6" name="Marcador de texto 5"/>
          <p:cNvSpPr>
            <a:spLocks noGrp="1"/>
          </p:cNvSpPr>
          <p:nvPr>
            <p:ph type="body" sz="quarter" idx="13"/>
          </p:nvPr>
        </p:nvSpPr>
        <p:spPr/>
        <p:txBody>
          <a:bodyPr/>
          <a:lstStyle/>
          <a:p>
            <a:endParaRPr lang="es-ES"/>
          </a:p>
        </p:txBody>
      </p:sp>
      <p:sp>
        <p:nvSpPr>
          <p:cNvPr id="8" name="Marcador de fecha 7"/>
          <p:cNvSpPr>
            <a:spLocks noGrp="1"/>
          </p:cNvSpPr>
          <p:nvPr>
            <p:ph type="dt" sz="half" idx="2"/>
          </p:nvPr>
        </p:nvSpPr>
        <p:spPr/>
        <p:txBody>
          <a:bodyPr/>
          <a:lstStyle/>
          <a:p>
            <a:pPr>
              <a:defRPr/>
            </a:pPr>
            <a:r>
              <a:rPr lang="es-AR"/>
              <a:t>2019</a:t>
            </a:r>
            <a:endParaRPr lang="es-AR" dirty="0"/>
          </a:p>
        </p:txBody>
      </p:sp>
      <p:sp>
        <p:nvSpPr>
          <p:cNvPr id="9" name="Marcador de pie de página 8"/>
          <p:cNvSpPr>
            <a:spLocks noGrp="1"/>
          </p:cNvSpPr>
          <p:nvPr>
            <p:ph type="ftr" sz="quarter" idx="3"/>
          </p:nvPr>
        </p:nvSpPr>
        <p:spPr/>
        <p:txBody>
          <a:bodyPr/>
          <a:lstStyle/>
          <a:p>
            <a:pPr>
              <a:defRPr/>
            </a:pPr>
            <a:r>
              <a:rPr lang="es-AR"/>
              <a:t>Ingenieria de Software II</a:t>
            </a:r>
            <a:endParaRPr lang="es-AR" dirty="0"/>
          </a:p>
        </p:txBody>
      </p:sp>
      <p:sp>
        <p:nvSpPr>
          <p:cNvPr id="7" name="Rectangle 3"/>
          <p:cNvSpPr txBox="1">
            <a:spLocks noChangeArrowheads="1"/>
          </p:cNvSpPr>
          <p:nvPr/>
        </p:nvSpPr>
        <p:spPr bwMode="auto">
          <a:xfrm>
            <a:off x="2093914" y="3212976"/>
            <a:ext cx="8118475"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7143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00"/>
              </a:spcBef>
              <a:buClr>
                <a:schemeClr val="accent2"/>
              </a:buClr>
              <a:buSzPct val="60000"/>
              <a:buFont typeface="Arial" panose="020B0604020202020204" pitchFamily="34" charset="0"/>
              <a:buChar char="•"/>
            </a:pPr>
            <a:r>
              <a:rPr lang="es-ES_tradnl" sz="2400" dirty="0">
                <a:latin typeface="Tw Cen MT" panose="020B0602020104020603" pitchFamily="34" charset="0"/>
              </a:rPr>
              <a:t> Se realizan estimaciones de recursos, costos y tiempos</a:t>
            </a:r>
          </a:p>
          <a:p>
            <a:pPr eaLnBrk="1" hangingPunct="1">
              <a:spcBef>
                <a:spcPts val="700"/>
              </a:spcBef>
              <a:buClr>
                <a:schemeClr val="accent2"/>
              </a:buClr>
              <a:buSzPct val="60000"/>
              <a:buFont typeface="Arial" panose="020B0604020202020204" pitchFamily="34" charset="0"/>
              <a:buChar char="•"/>
            </a:pPr>
            <a:endParaRPr lang="es-ES_tradnl" sz="2400" dirty="0">
              <a:latin typeface="Tw Cen MT" panose="020B0602020104020603" pitchFamily="34" charset="0"/>
            </a:endParaRPr>
          </a:p>
          <a:p>
            <a:pPr eaLnBrk="1" hangingPunct="1">
              <a:spcBef>
                <a:spcPts val="700"/>
              </a:spcBef>
              <a:buClr>
                <a:schemeClr val="accent2"/>
              </a:buClr>
              <a:buSzPct val="60000"/>
              <a:buFont typeface="Arial" panose="020B0604020202020204" pitchFamily="34" charset="0"/>
              <a:buChar char="•"/>
            </a:pPr>
            <a:r>
              <a:rPr lang="es-ES_tradnl" sz="2400" dirty="0">
                <a:latin typeface="Tw Cen MT" panose="020B0602020104020603" pitchFamily="34" charset="0"/>
              </a:rPr>
              <a:t> Los factores que influyen son la complejidad, el tamaño, la estructuración del proyecto.</a:t>
            </a:r>
          </a:p>
        </p:txBody>
      </p:sp>
      <p:sp>
        <p:nvSpPr>
          <p:cNvPr id="45062" name="Rectangle 4"/>
          <p:cNvSpPr>
            <a:spLocks noChangeArrowheads="1"/>
          </p:cNvSpPr>
          <p:nvPr/>
        </p:nvSpPr>
        <p:spPr bwMode="auto">
          <a:xfrm>
            <a:off x="1335024" y="1856516"/>
            <a:ext cx="8294689"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r>
              <a:rPr lang="es-ES_tradnl" sz="2800" dirty="0">
                <a:latin typeface="Tw Cen MT" panose="020B0602020104020603" pitchFamily="34" charset="0"/>
              </a:rPr>
              <a:t>  </a:t>
            </a:r>
            <a:r>
              <a:rPr lang="es-ES_tradnl" sz="3200" b="1" dirty="0">
                <a:latin typeface="Tw Cen MT" panose="020B0602020104020603" pitchFamily="34" charset="0"/>
              </a:rPr>
              <a:t>     </a:t>
            </a:r>
            <a:r>
              <a:rPr lang="es-ES_tradnl" sz="3200" dirty="0">
                <a:latin typeface="Tw Cen MT" panose="020B0602020104020603" pitchFamily="34" charset="0"/>
              </a:rPr>
              <a:t>El riesgo de la estimación decrece con la disponibilidad de historia</a:t>
            </a:r>
            <a:endParaRPr lang="es-ES_tradnl" sz="2400" dirty="0">
              <a:latin typeface="Tw Cen MT" panose="020B0602020104020603" pitchFamily="34" charset="0"/>
            </a:endParaRPr>
          </a:p>
        </p:txBody>
      </p:sp>
    </p:spTree>
    <p:extLst>
      <p:ext uri="{BB962C8B-B14F-4D97-AF65-F5344CB8AC3E}">
        <p14:creationId xmlns:p14="http://schemas.microsoft.com/office/powerpoint/2010/main" val="108345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a:bodyPr>
          <a:lstStyle/>
          <a:p>
            <a:r>
              <a:rPr lang="es-ES_tradnl" sz="3600"/>
              <a:t>Elementos clave de la gestión de proyectos</a:t>
            </a:r>
            <a:endParaRPr lang="es-AR" sz="360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4</a:t>
            </a:fld>
            <a:endParaRPr lang="es-AR" dirty="0"/>
          </a:p>
        </p:txBody>
      </p:sp>
      <p:sp>
        <p:nvSpPr>
          <p:cNvPr id="11267" name="2 Marcador de texto"/>
          <p:cNvSpPr>
            <a:spLocks noGrp="1"/>
          </p:cNvSpPr>
          <p:nvPr>
            <p:ph type="body" sz="quarter" idx="13"/>
          </p:nvPr>
        </p:nvSpPr>
        <p:spPr/>
        <p:txBody>
          <a:bodyPr>
            <a:normAutofit/>
          </a:bodyPr>
          <a:lstStyle/>
          <a:p>
            <a:endParaRPr lang="es-AR" sz="3200" dirty="0"/>
          </a:p>
          <a:p>
            <a:r>
              <a:rPr lang="es-AR" sz="3200" dirty="0"/>
              <a:t>Métricas</a:t>
            </a:r>
          </a:p>
          <a:p>
            <a:r>
              <a:rPr lang="es-AR" sz="3200" dirty="0"/>
              <a:t>Estimaciones</a:t>
            </a:r>
          </a:p>
          <a:p>
            <a:r>
              <a:rPr lang="es-AR" sz="3200" dirty="0"/>
              <a:t>Calendario temporal</a:t>
            </a:r>
          </a:p>
          <a:p>
            <a:r>
              <a:rPr lang="es-AR" sz="3200" dirty="0"/>
              <a:t>Organización del personal</a:t>
            </a:r>
          </a:p>
          <a:p>
            <a:r>
              <a:rPr lang="es-AR" sz="3200" dirty="0"/>
              <a:t>Análisis de riesgos</a:t>
            </a:r>
          </a:p>
          <a:p>
            <a:r>
              <a:rPr lang="es-AR" sz="3200" dirty="0"/>
              <a:t>Seguimiento y control</a:t>
            </a:r>
          </a:p>
          <a:p>
            <a:endParaRPr lang="es-AR" sz="32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11269" name="6 CuadroTexto"/>
          <p:cNvSpPr txBox="1">
            <a:spLocks noChangeArrowheads="1"/>
          </p:cNvSpPr>
          <p:nvPr/>
        </p:nvSpPr>
        <p:spPr bwMode="auto">
          <a:xfrm>
            <a:off x="6096000" y="2610643"/>
            <a:ext cx="4259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sz="2800" dirty="0"/>
              <a:t>Métricas y Estimaciones  </a:t>
            </a:r>
          </a:p>
        </p:txBody>
      </p:sp>
      <p:sp>
        <p:nvSpPr>
          <p:cNvPr id="10" name="9 Cerrar llave"/>
          <p:cNvSpPr/>
          <p:nvPr/>
        </p:nvSpPr>
        <p:spPr>
          <a:xfrm>
            <a:off x="5783604" y="2295526"/>
            <a:ext cx="215900" cy="11525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Tree>
    <p:extLst>
      <p:ext uri="{BB962C8B-B14F-4D97-AF65-F5344CB8AC3E}">
        <p14:creationId xmlns:p14="http://schemas.microsoft.com/office/powerpoint/2010/main" val="8462126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Título"/>
          <p:cNvSpPr>
            <a:spLocks noGrp="1"/>
          </p:cNvSpPr>
          <p:nvPr>
            <p:ph type="title"/>
          </p:nvPr>
        </p:nvSpPr>
        <p:spPr/>
        <p:txBody>
          <a:bodyPr/>
          <a:lstStyle/>
          <a:p>
            <a:r>
              <a:rPr lang="es-AR" dirty="0"/>
              <a:t>Estimaciones de costos</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40</a:t>
            </a:fld>
            <a:endParaRPr lang="es-AR" dirty="0"/>
          </a:p>
        </p:txBody>
      </p:sp>
      <p:sp>
        <p:nvSpPr>
          <p:cNvPr id="46083" name="4 Marcador de contenido"/>
          <p:cNvSpPr>
            <a:spLocks noGrp="1"/>
          </p:cNvSpPr>
          <p:nvPr>
            <p:ph type="body" sz="quarter" idx="13"/>
          </p:nvPr>
        </p:nvSpPr>
        <p:spPr/>
        <p:txBody>
          <a:bodyPr>
            <a:normAutofit/>
          </a:bodyPr>
          <a:lstStyle/>
          <a:p>
            <a:pPr marL="0" indent="0" algn="just">
              <a:buNone/>
            </a:pPr>
            <a:r>
              <a:rPr lang="es-AR" dirty="0"/>
              <a:t>Existen tres principales parámetros que se deben usar al calcular los costos de un proyecto.</a:t>
            </a:r>
          </a:p>
          <a:p>
            <a:pPr algn="just"/>
            <a:r>
              <a:rPr lang="es-AR" b="1" dirty="0"/>
              <a:t>Costos de esfuerzo </a:t>
            </a:r>
            <a:r>
              <a:rPr lang="es-AR" dirty="0"/>
              <a:t>(pagar desarrolladores e ingenieros)</a:t>
            </a:r>
          </a:p>
          <a:p>
            <a:pPr algn="just"/>
            <a:r>
              <a:rPr lang="es-AR" b="1" dirty="0"/>
              <a:t>Costos de hardware y software</a:t>
            </a:r>
            <a:r>
              <a:rPr lang="es-AR" dirty="0"/>
              <a:t>, incluido el mantenimiento</a:t>
            </a:r>
          </a:p>
          <a:p>
            <a:pPr algn="just"/>
            <a:r>
              <a:rPr lang="es-AR" b="1" dirty="0"/>
              <a:t>Costos de viaje</a:t>
            </a:r>
          </a:p>
          <a:p>
            <a:pPr marL="0" indent="0" algn="just">
              <a:buNone/>
            </a:pPr>
            <a:r>
              <a:rPr lang="es-AR" dirty="0"/>
              <a:t>Para la mayoría de los proyectos, el mayor costo es el primer rubro.</a:t>
            </a:r>
          </a:p>
          <a:p>
            <a:pPr algn="just"/>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3460659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Título"/>
          <p:cNvSpPr>
            <a:spLocks noGrp="1"/>
          </p:cNvSpPr>
          <p:nvPr>
            <p:ph type="title"/>
          </p:nvPr>
        </p:nvSpPr>
        <p:spPr/>
        <p:txBody>
          <a:bodyPr/>
          <a:lstStyle/>
          <a:p>
            <a:r>
              <a:rPr lang="es-AR" dirty="0"/>
              <a:t>Estimaciones de costos</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41</a:t>
            </a:fld>
            <a:endParaRPr lang="es-AR" dirty="0"/>
          </a:p>
        </p:txBody>
      </p:sp>
      <p:sp>
        <p:nvSpPr>
          <p:cNvPr id="46083" name="4 Marcador de contenido"/>
          <p:cNvSpPr>
            <a:spLocks noGrp="1"/>
          </p:cNvSpPr>
          <p:nvPr>
            <p:ph type="body" sz="quarter" idx="13"/>
          </p:nvPr>
        </p:nvSpPr>
        <p:spPr/>
        <p:txBody>
          <a:bodyPr>
            <a:normAutofit/>
          </a:bodyPr>
          <a:lstStyle/>
          <a:p>
            <a:pPr algn="just"/>
            <a:r>
              <a:rPr lang="es-AR" dirty="0"/>
              <a:t>Debe estimarse el esfuerzo total (meses-hombre), sin embargo se cuenta con datos limitados para esta valoración.</a:t>
            </a:r>
          </a:p>
          <a:p>
            <a:pPr algn="just"/>
            <a:r>
              <a:rPr lang="es-AR" dirty="0"/>
              <a:t>Es posible que se deba licenciar el middleware y la plataforma, o que se requieran mayor cantidad de viajes cuando se desarrolla en distintos lugares.</a:t>
            </a:r>
          </a:p>
          <a:p>
            <a:pPr algn="just"/>
            <a:r>
              <a:rPr lang="es-AR" dirty="0"/>
              <a:t>Se debe iniciar con un bosquejo de Plan de Proyecto y se debe contar con una especificación de los requerimientos.</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3562800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Título"/>
          <p:cNvSpPr>
            <a:spLocks noGrp="1"/>
          </p:cNvSpPr>
          <p:nvPr>
            <p:ph type="title"/>
          </p:nvPr>
        </p:nvSpPr>
        <p:spPr/>
        <p:txBody>
          <a:bodyPr/>
          <a:lstStyle/>
          <a:p>
            <a:r>
              <a:rPr lang="es-AR" dirty="0"/>
              <a:t>Fijación de precio</a:t>
            </a:r>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42</a:t>
            </a:fld>
            <a:endParaRPr lang="es-AR" dirty="0"/>
          </a:p>
        </p:txBody>
      </p:sp>
      <p:sp>
        <p:nvSpPr>
          <p:cNvPr id="46083" name="4 Marcador de contenido"/>
          <p:cNvSpPr>
            <a:spLocks noGrp="1"/>
          </p:cNvSpPr>
          <p:nvPr>
            <p:ph type="body" sz="quarter" idx="13"/>
          </p:nvPr>
        </p:nvSpPr>
        <p:spPr/>
        <p:txBody>
          <a:bodyPr>
            <a:normAutofit/>
          </a:bodyPr>
          <a:lstStyle/>
          <a:p>
            <a:pPr algn="just"/>
            <a:r>
              <a:rPr lang="es-AR" sz="1800" dirty="0"/>
              <a:t>En principio el precio es simplemente el costo de desarrollo, sin embargo en la práctica , la relación entre el costo y el precio al cliente no es tan simple.</a:t>
            </a:r>
          </a:p>
          <a:p>
            <a:pPr algn="just"/>
            <a:r>
              <a:rPr lang="es-AR" sz="1800" dirty="0"/>
              <a:t>Cuando se calcula un precio hay que considerar temas de índole organizacional, económica, política y empresarial.</a:t>
            </a:r>
          </a:p>
        </p:txBody>
      </p:sp>
      <p:sp>
        <p:nvSpPr>
          <p:cNvPr id="5" name="Marcador de fecha 4"/>
          <p:cNvSpPr>
            <a:spLocks noGrp="1"/>
          </p:cNvSpPr>
          <p:nvPr>
            <p:ph type="dt" sz="half" idx="2"/>
          </p:nvPr>
        </p:nvSpPr>
        <p:spPr/>
        <p:txBody>
          <a:bodyPr/>
          <a:lstStyle/>
          <a:p>
            <a:pPr>
              <a:defRPr/>
            </a:pPr>
            <a:r>
              <a:rPr lang="es-AR"/>
              <a:t>2019</a:t>
            </a:r>
            <a:endParaRPr lang="es-AR" dirty="0"/>
          </a:p>
        </p:txBody>
      </p:sp>
      <p:sp>
        <p:nvSpPr>
          <p:cNvPr id="6" name="Marcador de pie de página 5"/>
          <p:cNvSpPr>
            <a:spLocks noGrp="1"/>
          </p:cNvSpPr>
          <p:nvPr>
            <p:ph type="ftr" sz="quarter" idx="3"/>
          </p:nvPr>
        </p:nvSpPr>
        <p:spPr/>
        <p:txBody>
          <a:bodyPr/>
          <a:lstStyle/>
          <a:p>
            <a:pPr>
              <a:defRPr/>
            </a:pPr>
            <a:r>
              <a:rPr lang="es-AR"/>
              <a:t>Ingenieria de Software II</a:t>
            </a:r>
            <a:endParaRPr lang="es-AR" dirty="0"/>
          </a:p>
        </p:txBody>
      </p:sp>
      <p:pic>
        <p:nvPicPr>
          <p:cNvPr id="2" name="Imagen 1"/>
          <p:cNvPicPr>
            <a:picLocks noChangeAspect="1"/>
          </p:cNvPicPr>
          <p:nvPr/>
        </p:nvPicPr>
        <p:blipFill rotWithShape="1">
          <a:blip r:embed="rId2" cstate="print"/>
          <a:srcRect l="1427" t="9988" r="3713" b="-1"/>
          <a:stretch/>
        </p:blipFill>
        <p:spPr>
          <a:xfrm>
            <a:off x="2166911" y="3401616"/>
            <a:ext cx="7879745" cy="3456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571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Título"/>
          <p:cNvSpPr>
            <a:spLocks noGrp="1"/>
          </p:cNvSpPr>
          <p:nvPr>
            <p:ph type="title"/>
          </p:nvPr>
        </p:nvSpPr>
        <p:spPr/>
        <p:txBody>
          <a:bodyPr/>
          <a:lstStyle/>
          <a:p>
            <a:r>
              <a:rPr lang="es-AR" dirty="0"/>
              <a:t>Fijación de precio</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43</a:t>
            </a:fld>
            <a:endParaRPr lang="es-AR" dirty="0"/>
          </a:p>
        </p:txBody>
      </p:sp>
      <p:sp>
        <p:nvSpPr>
          <p:cNvPr id="46083" name="4 Marcador de contenido"/>
          <p:cNvSpPr>
            <a:spLocks noGrp="1"/>
          </p:cNvSpPr>
          <p:nvPr>
            <p:ph type="body" sz="quarter" idx="13"/>
          </p:nvPr>
        </p:nvSpPr>
        <p:spPr/>
        <p:txBody>
          <a:bodyPr>
            <a:normAutofit/>
          </a:bodyPr>
          <a:lstStyle/>
          <a:p>
            <a:pPr algn="just"/>
            <a:r>
              <a:rPr lang="es-AR" sz="2000" dirty="0"/>
              <a:t>Debe pensarse en los intereses de la empresa, los riesgos y el tipo de contrato. Esto puede hacer que el precio suba o baje. </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5096" y="3172015"/>
            <a:ext cx="2771775" cy="1647825"/>
          </a:xfrm>
          <a:prstGeom prst="rect">
            <a:avLst/>
          </a:prstGeom>
        </p:spPr>
      </p:pic>
    </p:spTree>
    <p:extLst>
      <p:ext uri="{BB962C8B-B14F-4D97-AF65-F5344CB8AC3E}">
        <p14:creationId xmlns:p14="http://schemas.microsoft.com/office/powerpoint/2010/main" val="169156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Título"/>
          <p:cNvSpPr>
            <a:spLocks noGrp="1"/>
          </p:cNvSpPr>
          <p:nvPr>
            <p:ph type="title"/>
          </p:nvPr>
        </p:nvSpPr>
        <p:spPr/>
        <p:txBody>
          <a:bodyPr/>
          <a:lstStyle/>
          <a:p>
            <a:r>
              <a:rPr lang="es-AR"/>
              <a:t>Estimaciones de recursos</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44</a:t>
            </a:fld>
            <a:endParaRPr lang="es-AR" dirty="0"/>
          </a:p>
        </p:txBody>
      </p:sp>
      <p:sp>
        <p:nvSpPr>
          <p:cNvPr id="46083" name="4 Marcador de contenido"/>
          <p:cNvSpPr>
            <a:spLocks noGrp="1"/>
          </p:cNvSpPr>
          <p:nvPr>
            <p:ph type="body" sz="quarter" idx="13"/>
          </p:nvPr>
        </p:nvSpPr>
        <p:spPr/>
        <p:txBody>
          <a:bodyPr>
            <a:normAutofit/>
          </a:bodyPr>
          <a:lstStyle/>
          <a:p>
            <a:r>
              <a:rPr lang="es-AR" dirty="0"/>
              <a:t>Recursos humanos</a:t>
            </a:r>
          </a:p>
          <a:p>
            <a:r>
              <a:rPr lang="es-AR" dirty="0"/>
              <a:t>Recursos de software reutilizables</a:t>
            </a:r>
          </a:p>
          <a:p>
            <a:r>
              <a:rPr lang="es-AR" dirty="0"/>
              <a:t>Recursos de hardware y herramientas de software</a:t>
            </a:r>
          </a:p>
          <a:p>
            <a:endParaRPr lang="es-AR" dirty="0"/>
          </a:p>
          <a:p>
            <a:r>
              <a:rPr lang="es-AR" dirty="0"/>
              <a:t>Cada recurso requiere:</a:t>
            </a:r>
          </a:p>
          <a:p>
            <a:pPr lvl="1"/>
            <a:r>
              <a:rPr lang="es-AR" dirty="0"/>
              <a:t>Descripción</a:t>
            </a:r>
          </a:p>
          <a:p>
            <a:pPr lvl="1"/>
            <a:r>
              <a:rPr lang="es-AR" dirty="0"/>
              <a:t>Informe de disponibilidad</a:t>
            </a:r>
          </a:p>
          <a:p>
            <a:pPr lvl="1"/>
            <a:r>
              <a:rPr lang="es-AR" dirty="0"/>
              <a:t>Fecha en que se lo requiere</a:t>
            </a:r>
          </a:p>
          <a:p>
            <a:pPr lvl="1"/>
            <a:r>
              <a:rPr lang="es-AR" dirty="0"/>
              <a:t>Tiempo que se lo necesita</a:t>
            </a:r>
          </a:p>
          <a:p>
            <a:endParaRPr lang="es-AR" dirty="0"/>
          </a:p>
          <a:p>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12803675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p:txBody>
          <a:bodyPr/>
          <a:lstStyle/>
          <a:p>
            <a:r>
              <a:rPr lang="es-AR"/>
              <a:t>Técnicas de estimación</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45</a:t>
            </a:fld>
            <a:endParaRPr lang="es-AR" dirty="0"/>
          </a:p>
        </p:txBody>
      </p:sp>
      <p:sp>
        <p:nvSpPr>
          <p:cNvPr id="47107" name="4 Marcador de contenido"/>
          <p:cNvSpPr>
            <a:spLocks noGrp="1"/>
          </p:cNvSpPr>
          <p:nvPr>
            <p:ph type="body" sz="quarter" idx="13"/>
          </p:nvPr>
        </p:nvSpPr>
        <p:spPr/>
        <p:txBody>
          <a:bodyPr>
            <a:normAutofit/>
          </a:bodyPr>
          <a:lstStyle/>
          <a:p>
            <a:pPr algn="just"/>
            <a:r>
              <a:rPr lang="es-AR" u="sng" dirty="0"/>
              <a:t>Juicio experto</a:t>
            </a:r>
            <a:r>
              <a:rPr lang="es-AR" dirty="0"/>
              <a:t>: </a:t>
            </a:r>
          </a:p>
          <a:p>
            <a:pPr lvl="1" algn="just"/>
            <a:r>
              <a:rPr lang="es-AR" dirty="0"/>
              <a:t>Se consultan varios expertos. Cada uno de ellos estima. Se comparan y discuten</a:t>
            </a:r>
          </a:p>
          <a:p>
            <a:pPr algn="just"/>
            <a:r>
              <a:rPr lang="es-AR" u="sng" dirty="0"/>
              <a:t>Técnica </a:t>
            </a:r>
            <a:r>
              <a:rPr lang="es-AR" u="sng" dirty="0" err="1"/>
              <a:t>Delphi</a:t>
            </a:r>
            <a:r>
              <a:rPr lang="es-AR" dirty="0"/>
              <a:t>:</a:t>
            </a:r>
          </a:p>
          <a:p>
            <a:pPr lvl="1" algn="just"/>
            <a:r>
              <a:rPr lang="es-ES" dirty="0"/>
              <a:t>Consiste en la selección de un grupo de expertos a los que se les pregunta su opinión.  Las estimaciones de los expertos se realizan en sucesivas rondas, anónimas, con el objeto de tratar de conseguir consenso, pero con la máxima autonomía por parte de los participantes.</a:t>
            </a:r>
          </a:p>
          <a:p>
            <a:pPr algn="just"/>
            <a:r>
              <a:rPr lang="es-AR" u="sng" dirty="0"/>
              <a:t>División de trabajo</a:t>
            </a:r>
            <a:r>
              <a:rPr lang="es-AR" dirty="0"/>
              <a:t>:</a:t>
            </a:r>
          </a:p>
          <a:p>
            <a:pPr lvl="1" algn="just"/>
            <a:r>
              <a:rPr lang="es-AR" dirty="0"/>
              <a:t> Jerárquica hacia arriba</a:t>
            </a:r>
          </a:p>
          <a:p>
            <a:pPr algn="just"/>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3175282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p:txBody>
          <a:bodyPr/>
          <a:lstStyle/>
          <a:p>
            <a:r>
              <a:rPr lang="es-ES_tradnl"/>
              <a:t>Modelos empíricos de estimación</a:t>
            </a:r>
            <a:endParaRPr lang="es-AR"/>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46</a:t>
            </a:fld>
            <a:endParaRPr lang="es-AR" dirty="0"/>
          </a:p>
        </p:txBody>
      </p:sp>
      <p:sp>
        <p:nvSpPr>
          <p:cNvPr id="48131" name="4 Marcador de contenido"/>
          <p:cNvSpPr>
            <a:spLocks noGrp="1"/>
          </p:cNvSpPr>
          <p:nvPr>
            <p:ph type="body" sz="quarter" idx="13"/>
          </p:nvPr>
        </p:nvSpPr>
        <p:spPr/>
        <p:txBody>
          <a:bodyPr>
            <a:normAutofit/>
          </a:bodyPr>
          <a:lstStyle/>
          <a:p>
            <a:r>
              <a:rPr lang="es-AR" dirty="0"/>
              <a:t>Utilizan fórmulas derivadas empíricamente para predecir costos o esfuerzo requerido en el desarrollo del proyecto. </a:t>
            </a:r>
          </a:p>
          <a:p>
            <a:endParaRPr lang="es-AR" dirty="0"/>
          </a:p>
          <a:p>
            <a:pPr>
              <a:buFont typeface="Wingdings" panose="05000000000000000000" pitchFamily="2" charset="2"/>
              <a:buNone/>
            </a:pPr>
            <a:r>
              <a:rPr lang="es-AR" dirty="0"/>
              <a:t>		 </a:t>
            </a:r>
            <a:r>
              <a:rPr lang="es-AR" dirty="0" err="1"/>
              <a:t>Ej</a:t>
            </a:r>
            <a:r>
              <a:rPr lang="es-AR" dirty="0"/>
              <a:t>: </a:t>
            </a:r>
            <a:r>
              <a:rPr lang="es-AR" b="1" dirty="0"/>
              <a:t>MODELO COCOMO </a:t>
            </a:r>
            <a:r>
              <a:rPr lang="es-AR" dirty="0"/>
              <a:t>de </a:t>
            </a:r>
            <a:r>
              <a:rPr lang="es-AR" dirty="0" err="1"/>
              <a:t>Boehm</a:t>
            </a:r>
            <a:r>
              <a:rPr lang="es-AR" dirty="0"/>
              <a:t> (1981)</a:t>
            </a:r>
          </a:p>
          <a:p>
            <a:pPr>
              <a:buFont typeface="Wingdings" panose="05000000000000000000" pitchFamily="2" charset="2"/>
              <a:buNone/>
            </a:pPr>
            <a:r>
              <a:rPr lang="es-AR" dirty="0"/>
              <a:t>  (</a:t>
            </a:r>
            <a:r>
              <a:rPr lang="es-AR" dirty="0" err="1"/>
              <a:t>COnstructive</a:t>
            </a:r>
            <a:r>
              <a:rPr lang="es-AR" dirty="0"/>
              <a:t> </a:t>
            </a:r>
            <a:r>
              <a:rPr lang="es-AR" dirty="0" err="1"/>
              <a:t>COst</a:t>
            </a:r>
            <a:r>
              <a:rPr lang="es-AR" dirty="0"/>
              <a:t> </a:t>
            </a:r>
            <a:r>
              <a:rPr lang="es-AR" dirty="0" err="1"/>
              <a:t>MOdel</a:t>
            </a:r>
            <a:r>
              <a:rPr lang="es-AR" dirty="0"/>
              <a:t>, modelo constructivo de costos) se obtuvo recopilando datos de varios proyectos grandes.</a:t>
            </a:r>
          </a:p>
          <a:p>
            <a:endParaRPr lang="es-AR" dirty="0"/>
          </a:p>
          <a:p>
            <a:r>
              <a:rPr lang="es-AR" dirty="0"/>
              <a:t>Las formulas que utiliza el COCOMO vinculan el tamaño del sistema y del producto, factores del proyecto y del equipo con el esfuerzo necesario para desarrollar el sistema.	</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6" name="5 Marcador de texto"/>
          <p:cNvSpPr txBox="1">
            <a:spLocks/>
          </p:cNvSpPr>
          <p:nvPr/>
        </p:nvSpPr>
        <p:spPr>
          <a:xfrm>
            <a:off x="2095500" y="6286500"/>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32787161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p:cNvSpPr>
            <a:spLocks noGrp="1"/>
          </p:cNvSpPr>
          <p:nvPr>
            <p:ph type="title"/>
          </p:nvPr>
        </p:nvSpPr>
        <p:spPr/>
        <p:txBody>
          <a:bodyPr/>
          <a:lstStyle/>
          <a:p>
            <a:r>
              <a:rPr lang="es-ES_tradnl" sz="4000" dirty="0"/>
              <a:t>Estimaciones COCOMO 81 </a:t>
            </a:r>
            <a:endParaRPr lang="es-AR" sz="4000" dirty="0"/>
          </a:p>
        </p:txBody>
      </p:sp>
      <p:sp>
        <p:nvSpPr>
          <p:cNvPr id="4" name="3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CBF6BD5-01E5-4C94-B65B-BD0A9E37320A}" type="slidenum">
              <a:rPr lang="es-AR" sz="1200">
                <a:solidFill>
                  <a:srgbClr val="FFFFFF"/>
                </a:solidFill>
                <a:latin typeface="Tw Cen MT" panose="020B0602020104020603" pitchFamily="34" charset="0"/>
              </a:rPr>
              <a:pPr eaLnBrk="1" hangingPunct="1">
                <a:lnSpc>
                  <a:spcPct val="80000"/>
                </a:lnSpc>
              </a:pPr>
              <a:t>47</a:t>
            </a:fld>
            <a:endParaRPr lang="es-AR" sz="1200" dirty="0">
              <a:solidFill>
                <a:srgbClr val="FFFFFF"/>
              </a:solidFill>
              <a:latin typeface="Tw Cen MT" panose="020B0602020104020603" pitchFamily="34" charset="0"/>
            </a:endParaRPr>
          </a:p>
        </p:txBody>
      </p:sp>
      <p:sp>
        <p:nvSpPr>
          <p:cNvPr id="10" name="Marcador de texto 9"/>
          <p:cNvSpPr>
            <a:spLocks noGrp="1"/>
          </p:cNvSpPr>
          <p:nvPr>
            <p:ph type="body" sz="quarter" idx="13"/>
          </p:nvPr>
        </p:nvSpPr>
        <p:spPr/>
        <p:txBody>
          <a:bodyPr/>
          <a:lstStyle/>
          <a:p>
            <a:endParaRPr lang="es-ES"/>
          </a:p>
        </p:txBody>
      </p:sp>
      <p:sp>
        <p:nvSpPr>
          <p:cNvPr id="2" name="Marcador de fecha 1"/>
          <p:cNvSpPr>
            <a:spLocks noGrp="1"/>
          </p:cNvSpPr>
          <p:nvPr>
            <p:ph type="dt" sz="half" idx="2"/>
          </p:nvPr>
        </p:nvSpPr>
        <p:spPr/>
        <p:txBody>
          <a:bodyPr/>
          <a:lstStyle/>
          <a:p>
            <a:r>
              <a:rPr lang="es-AR"/>
              <a:t>2019</a:t>
            </a:r>
            <a:endParaRPr lang="es-ES" dirty="0"/>
          </a:p>
        </p:txBody>
      </p:sp>
      <p:sp>
        <p:nvSpPr>
          <p:cNvPr id="3" name="Marcador de pie de página 2"/>
          <p:cNvSpPr>
            <a:spLocks noGrp="1"/>
          </p:cNvSpPr>
          <p:nvPr>
            <p:ph type="ftr" sz="quarter" idx="3"/>
          </p:nvPr>
        </p:nvSpPr>
        <p:spPr/>
        <p:txBody>
          <a:bodyPr/>
          <a:lstStyle/>
          <a:p>
            <a:r>
              <a:rPr lang="es-ES"/>
              <a:t>Ingenieria de Software II</a:t>
            </a:r>
          </a:p>
        </p:txBody>
      </p:sp>
      <p:pic>
        <p:nvPicPr>
          <p:cNvPr id="49156" name="Picture 4" descr="fig4"/>
          <p:cNvPicPr>
            <a:picLocks noChangeAspect="1" noChangeArrowheads="1"/>
          </p:cNvPicPr>
          <p:nvPr/>
        </p:nvPicPr>
        <p:blipFill>
          <a:blip r:embed="rId2" cstate="print">
            <a:extLst>
              <a:ext uri="{28A0092B-C50C-407E-A947-70E740481C1C}">
                <a14:useLocalDpi xmlns:a14="http://schemas.microsoft.com/office/drawing/2010/main" val="0"/>
              </a:ext>
            </a:extLst>
          </a:blip>
          <a:srcRect r="4726"/>
          <a:stretch>
            <a:fillRect/>
          </a:stretch>
        </p:blipFill>
        <p:spPr bwMode="auto">
          <a:xfrm>
            <a:off x="1738314" y="3143250"/>
            <a:ext cx="5953125" cy="3200400"/>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pic>
      <p:sp>
        <p:nvSpPr>
          <p:cNvPr id="49157" name="4 Rectángulo"/>
          <p:cNvSpPr>
            <a:spLocks noChangeArrowheads="1"/>
          </p:cNvSpPr>
          <p:nvPr/>
        </p:nvSpPr>
        <p:spPr bwMode="auto">
          <a:xfrm>
            <a:off x="1847529" y="1838227"/>
            <a:ext cx="778668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None/>
            </a:pPr>
            <a:r>
              <a:rPr lang="es-AR" dirty="0"/>
              <a:t>El modelo inicial consideraba tres tipos de proyectos</a:t>
            </a:r>
            <a:r>
              <a:rPr lang="es-AR" b="1" dirty="0"/>
              <a:t>:</a:t>
            </a:r>
          </a:p>
          <a:p>
            <a:pPr algn="just" eaLnBrk="1" hangingPunct="1">
              <a:buFont typeface="Wingdings" panose="05000000000000000000" pitchFamily="2" charset="2"/>
              <a:buNone/>
            </a:pPr>
            <a:r>
              <a:rPr lang="es-AR" b="1" dirty="0"/>
              <a:t>     Orgánicos</a:t>
            </a:r>
            <a:r>
              <a:rPr lang="es-AR" dirty="0"/>
              <a:t>: Proyectos pequeños y de poca gente</a:t>
            </a:r>
          </a:p>
          <a:p>
            <a:pPr algn="just" eaLnBrk="1" hangingPunct="1">
              <a:buFont typeface="Wingdings" panose="05000000000000000000" pitchFamily="2" charset="2"/>
              <a:buNone/>
            </a:pPr>
            <a:r>
              <a:rPr lang="es-AR" dirty="0"/>
              <a:t>	</a:t>
            </a:r>
            <a:r>
              <a:rPr lang="es-AR" b="1" dirty="0" err="1"/>
              <a:t>Semiacoplados</a:t>
            </a:r>
            <a:r>
              <a:rPr lang="es-AR" dirty="0"/>
              <a:t>: Proyectos intermedios</a:t>
            </a:r>
          </a:p>
          <a:p>
            <a:pPr algn="just" eaLnBrk="1" hangingPunct="1">
              <a:buFont typeface="Wingdings" panose="05000000000000000000" pitchFamily="2" charset="2"/>
              <a:buNone/>
            </a:pPr>
            <a:r>
              <a:rPr lang="es-AR" dirty="0"/>
              <a:t>	</a:t>
            </a:r>
            <a:r>
              <a:rPr lang="es-AR" b="1" dirty="0"/>
              <a:t>Empotrados</a:t>
            </a:r>
            <a:r>
              <a:rPr lang="es-AR" dirty="0"/>
              <a:t>: Proyectos con restricciones rígidas</a:t>
            </a:r>
          </a:p>
          <a:p>
            <a:pPr algn="just" eaLnBrk="1" hangingPunct="1">
              <a:buFont typeface="Wingdings" panose="05000000000000000000" pitchFamily="2" charset="2"/>
              <a:buChar char=""/>
            </a:pPr>
            <a:endParaRPr lang="es-AR" dirty="0"/>
          </a:p>
        </p:txBody>
      </p:sp>
      <p:sp>
        <p:nvSpPr>
          <p:cNvPr id="6" name="5 Llamada con línea 1"/>
          <p:cNvSpPr/>
          <p:nvPr/>
        </p:nvSpPr>
        <p:spPr>
          <a:xfrm>
            <a:off x="8167688" y="1643063"/>
            <a:ext cx="2500312" cy="4286250"/>
          </a:xfrm>
          <a:prstGeom prst="borderCallout1">
            <a:avLst>
              <a:gd name="adj1" fmla="val 50750"/>
              <a:gd name="adj2" fmla="val -1476"/>
              <a:gd name="adj3" fmla="val 44056"/>
              <a:gd name="adj4" fmla="val -90904"/>
            </a:avLst>
          </a:prstGeom>
          <a:ln>
            <a:solidFill>
              <a:srgbClr val="C000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AR" dirty="0"/>
              <a:t>Fórmula </a:t>
            </a:r>
            <a:r>
              <a:rPr lang="es-ES" dirty="0"/>
              <a:t>básica de nivel 1 de estimación, había tres niveles y profundizaban el detalle de la estimación.</a:t>
            </a:r>
          </a:p>
          <a:p>
            <a:pPr algn="ctr">
              <a:defRPr/>
            </a:pPr>
            <a:endParaRPr lang="es-ES" dirty="0"/>
          </a:p>
          <a:p>
            <a:pPr algn="ctr">
              <a:defRPr/>
            </a:pPr>
            <a:r>
              <a:rPr lang="es-ES" dirty="0"/>
              <a:t>También suponía un modelo de proceso en cascada con uso de lenguajes  imperativos del estilo “C” o fortran </a:t>
            </a:r>
            <a:endParaRPr lang="es-AR" dirty="0"/>
          </a:p>
        </p:txBody>
      </p:sp>
    </p:spTree>
    <p:extLst>
      <p:ext uri="{BB962C8B-B14F-4D97-AF65-F5344CB8AC3E}">
        <p14:creationId xmlns:p14="http://schemas.microsoft.com/office/powerpoint/2010/main" val="1950425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ES_tradnl" sz="4000" dirty="0"/>
              <a:t>Estimaciones COCOMO 81</a:t>
            </a:r>
            <a:endParaRPr lang="es-AR" sz="4000" dirty="0"/>
          </a:p>
        </p:txBody>
      </p:sp>
      <p:sp>
        <p:nvSpPr>
          <p:cNvPr id="8" name="Marcador de número de diapositiva 7"/>
          <p:cNvSpPr>
            <a:spLocks noGrp="1"/>
          </p:cNvSpPr>
          <p:nvPr>
            <p:ph type="sldNum" sz="quarter" idx="12"/>
          </p:nvPr>
        </p:nvSpPr>
        <p:spPr/>
        <p:txBody>
          <a:bodyPr/>
          <a:lstStyle/>
          <a:p>
            <a:pPr>
              <a:defRPr/>
            </a:pPr>
            <a:fld id="{DDDB8A13-BBB4-4BDB-951D-2F728A4AF88F}" type="slidenum">
              <a:rPr lang="es-AR" smtClean="0"/>
              <a:pPr>
                <a:defRPr/>
              </a:pPr>
              <a:t>48</a:t>
            </a:fld>
            <a:endParaRPr lang="es-AR" dirty="0"/>
          </a:p>
        </p:txBody>
      </p:sp>
      <p:sp>
        <p:nvSpPr>
          <p:cNvPr id="50179" name="4 Marcador de contenido"/>
          <p:cNvSpPr>
            <a:spLocks noGrp="1"/>
          </p:cNvSpPr>
          <p:nvPr>
            <p:ph type="body" sz="quarter" idx="13"/>
          </p:nvPr>
        </p:nvSpPr>
        <p:spPr/>
        <p:txBody>
          <a:bodyPr>
            <a:normAutofit/>
          </a:bodyPr>
          <a:lstStyle/>
          <a:p>
            <a:pPr>
              <a:buFont typeface="Wingdings" panose="05000000000000000000" pitchFamily="2" charset="2"/>
              <a:buNone/>
            </a:pPr>
            <a:r>
              <a:rPr lang="es-AR" sz="1800" dirty="0"/>
              <a:t>Ejemplo: Suponer que se cuenta con un Proyecto con:  LDC : 19.100 y </a:t>
            </a:r>
            <a:r>
              <a:rPr lang="es-AR" sz="1800" dirty="0" err="1"/>
              <a:t>Semiacoplado</a:t>
            </a:r>
            <a:endParaRPr lang="es-AR" sz="1800" dirty="0"/>
          </a:p>
          <a:p>
            <a:pPr>
              <a:buFont typeface="Wingdings" panose="05000000000000000000" pitchFamily="2" charset="2"/>
              <a:buNone/>
            </a:pPr>
            <a:r>
              <a:rPr lang="es-AR" sz="1800" dirty="0"/>
              <a:t>	E = </a:t>
            </a:r>
            <a:r>
              <a:rPr lang="es-AR" sz="1800" dirty="0" smtClean="0"/>
              <a:t>3 * (</a:t>
            </a:r>
            <a:r>
              <a:rPr lang="es-AR" sz="1800" dirty="0"/>
              <a:t>19,1)</a:t>
            </a:r>
            <a:r>
              <a:rPr lang="es-AR" sz="1800" baseline="30000" dirty="0"/>
              <a:t>1,12</a:t>
            </a:r>
            <a:r>
              <a:rPr lang="es-AR" sz="1800" dirty="0"/>
              <a:t> </a:t>
            </a:r>
            <a:r>
              <a:rPr lang="es-AR" sz="1800" dirty="0" smtClean="0"/>
              <a:t>= 81,63 </a:t>
            </a:r>
            <a:r>
              <a:rPr lang="es-AR" sz="1800" dirty="0"/>
              <a:t>esfuerzo en personas/mes</a:t>
            </a:r>
          </a:p>
          <a:p>
            <a:pPr>
              <a:buFont typeface="Wingdings" panose="05000000000000000000" pitchFamily="2" charset="2"/>
              <a:buNone/>
            </a:pPr>
            <a:r>
              <a:rPr lang="es-AR" sz="1800" dirty="0"/>
              <a:t>	D </a:t>
            </a:r>
            <a:r>
              <a:rPr lang="es-AR" sz="1800" dirty="0" smtClean="0"/>
              <a:t>= </a:t>
            </a:r>
            <a:r>
              <a:rPr lang="es-AR" sz="1800" dirty="0"/>
              <a:t>2,5 * E </a:t>
            </a:r>
            <a:r>
              <a:rPr lang="es-AR" sz="1800" baseline="30000" dirty="0"/>
              <a:t>0,35</a:t>
            </a:r>
            <a:r>
              <a:rPr lang="es-AR" sz="1800" dirty="0"/>
              <a:t>  </a:t>
            </a:r>
            <a:r>
              <a:rPr lang="es-AR" sz="1800" dirty="0" smtClean="0"/>
              <a:t>= 11,67 </a:t>
            </a:r>
            <a:r>
              <a:rPr lang="es-AR" sz="1800" dirty="0"/>
              <a:t>meses</a:t>
            </a:r>
          </a:p>
          <a:p>
            <a:pPr>
              <a:buFont typeface="Wingdings" panose="05000000000000000000" pitchFamily="2" charset="2"/>
              <a:buNone/>
            </a:pPr>
            <a:endParaRPr lang="es-AR" sz="1800" dirty="0"/>
          </a:p>
        </p:txBody>
      </p:sp>
      <p:sp>
        <p:nvSpPr>
          <p:cNvPr id="6" name="Marcador de fecha 5"/>
          <p:cNvSpPr>
            <a:spLocks noGrp="1"/>
          </p:cNvSpPr>
          <p:nvPr>
            <p:ph type="dt" sz="half" idx="2"/>
          </p:nvPr>
        </p:nvSpPr>
        <p:spPr/>
        <p:txBody>
          <a:bodyPr/>
          <a:lstStyle/>
          <a:p>
            <a:pPr>
              <a:defRPr/>
            </a:pPr>
            <a:r>
              <a:rPr lang="es-AR"/>
              <a:t>2019</a:t>
            </a:r>
            <a:endParaRPr lang="es-AR" dirty="0"/>
          </a:p>
        </p:txBody>
      </p:sp>
      <p:sp>
        <p:nvSpPr>
          <p:cNvPr id="7" name="Marcador de pie de página 6"/>
          <p:cNvSpPr>
            <a:spLocks noGrp="1"/>
          </p:cNvSpPr>
          <p:nvPr>
            <p:ph type="ftr" sz="quarter" idx="3"/>
          </p:nvPr>
        </p:nvSpPr>
        <p:spPr/>
        <p:txBody>
          <a:bodyPr/>
          <a:lstStyle/>
          <a:p>
            <a:pPr>
              <a:defRPr/>
            </a:pPr>
            <a:r>
              <a:rPr lang="es-AR"/>
              <a:t>Ingenieria de Software II</a:t>
            </a:r>
            <a:endParaRPr lang="es-AR" dirty="0"/>
          </a:p>
        </p:txBody>
      </p:sp>
      <p:pic>
        <p:nvPicPr>
          <p:cNvPr id="50181" name="Picture 4" descr="fig5"/>
          <p:cNvPicPr>
            <a:picLocks noChangeAspect="1" noChangeArrowheads="1"/>
          </p:cNvPicPr>
          <p:nvPr/>
        </p:nvPicPr>
        <p:blipFill>
          <a:blip r:embed="rId2" cstate="print">
            <a:extLst>
              <a:ext uri="{28A0092B-C50C-407E-A947-70E740481C1C}">
                <a14:useLocalDpi xmlns:a14="http://schemas.microsoft.com/office/drawing/2010/main" val="0"/>
              </a:ext>
            </a:extLst>
          </a:blip>
          <a:srcRect r="3807"/>
          <a:stretch>
            <a:fillRect/>
          </a:stretch>
        </p:blipFill>
        <p:spPr bwMode="auto">
          <a:xfrm>
            <a:off x="1938783" y="3218812"/>
            <a:ext cx="5735638" cy="3000375"/>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pic>
      <p:sp>
        <p:nvSpPr>
          <p:cNvPr id="5" name="4 Llamada con línea 1"/>
          <p:cNvSpPr/>
          <p:nvPr/>
        </p:nvSpPr>
        <p:spPr>
          <a:xfrm>
            <a:off x="8112225" y="3284985"/>
            <a:ext cx="2357437" cy="1000125"/>
          </a:xfrm>
          <a:prstGeom prst="borderCallout1">
            <a:avLst>
              <a:gd name="adj1" fmla="val 18750"/>
              <a:gd name="adj2" fmla="val -8333"/>
              <a:gd name="adj3" fmla="val 89366"/>
              <a:gd name="adj4" fmla="val -87492"/>
            </a:avLst>
          </a:prstGeom>
          <a:ln>
            <a:solidFill>
              <a:srgbClr val="C000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ES" dirty="0"/>
              <a:t>Formula de nivel 1 para el calculo de duración en meses</a:t>
            </a:r>
            <a:endParaRPr lang="es-AR" dirty="0"/>
          </a:p>
        </p:txBody>
      </p:sp>
      <p:sp>
        <p:nvSpPr>
          <p:cNvPr id="2" name="Rectángulo 1"/>
          <p:cNvSpPr/>
          <p:nvPr/>
        </p:nvSpPr>
        <p:spPr>
          <a:xfrm>
            <a:off x="8024826" y="5143512"/>
            <a:ext cx="2643174" cy="1714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t>El esfuerzo se expresa en personas/</a:t>
            </a:r>
            <a:r>
              <a:rPr lang="es-AR" sz="1600" b="1" dirty="0"/>
              <a:t>mes</a:t>
            </a:r>
            <a:r>
              <a:rPr lang="es-AR" sz="1600" dirty="0"/>
              <a:t> (PM) y  representa las personas en un mes </a:t>
            </a:r>
            <a:r>
              <a:rPr lang="es-AR" sz="1600" dirty="0" err="1"/>
              <a:t>fulltime</a:t>
            </a:r>
            <a:r>
              <a:rPr lang="es-AR" sz="1600" dirty="0"/>
              <a:t>, requeridos para desarrollar el proyecto</a:t>
            </a:r>
          </a:p>
        </p:txBody>
      </p:sp>
    </p:spTree>
    <p:extLst>
      <p:ext uri="{BB962C8B-B14F-4D97-AF65-F5344CB8AC3E}">
        <p14:creationId xmlns:p14="http://schemas.microsoft.com/office/powerpoint/2010/main" val="24575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ES"/>
              <a:t>COCOMO II (2000)</a:t>
            </a:r>
            <a:endParaRPr lang="es-AR"/>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49</a:t>
            </a:fld>
            <a:endParaRPr lang="es-AR" dirty="0"/>
          </a:p>
        </p:txBody>
      </p:sp>
      <p:sp>
        <p:nvSpPr>
          <p:cNvPr id="51203" name="4 Marcador de contenido"/>
          <p:cNvSpPr>
            <a:spLocks noGrp="1"/>
          </p:cNvSpPr>
          <p:nvPr>
            <p:ph type="body" sz="quarter" idx="13"/>
          </p:nvPr>
        </p:nvSpPr>
        <p:spPr/>
        <p:txBody>
          <a:bodyPr>
            <a:normAutofit/>
          </a:bodyPr>
          <a:lstStyle/>
          <a:p>
            <a:pPr algn="just"/>
            <a:r>
              <a:rPr lang="es-AR" dirty="0"/>
              <a:t>Reconoce que las líneas de código son difíciles de estimar tempranamente. Considera diferentes enfoques para el desarrollo , como la construcción de prototipos, el desarrollo basado en componentes,  desarrollo en espiral y engloba varios niveles que producen estimaciones detalladas  de forma incremental.</a:t>
            </a:r>
          </a:p>
          <a:p>
            <a:pPr algn="just"/>
            <a:r>
              <a:rPr lang="es-AR" dirty="0"/>
              <a:t> COCOMO II está compuesto por 4 niveles:</a:t>
            </a:r>
          </a:p>
          <a:p>
            <a:pPr lvl="1" algn="just"/>
            <a:r>
              <a:rPr lang="es-AR" sz="2000" dirty="0"/>
              <a:t>De construcción de prototipos</a:t>
            </a:r>
          </a:p>
          <a:p>
            <a:pPr lvl="1" algn="just"/>
            <a:r>
              <a:rPr lang="es-ES" sz="2000" dirty="0"/>
              <a:t>De diseño inicial</a:t>
            </a:r>
            <a:endParaRPr lang="es-AR" sz="2000" dirty="0"/>
          </a:p>
          <a:p>
            <a:pPr lvl="1" algn="just"/>
            <a:r>
              <a:rPr lang="es-AR" sz="2000" dirty="0"/>
              <a:t>De reutilización </a:t>
            </a:r>
          </a:p>
          <a:p>
            <a:pPr lvl="1" algn="just"/>
            <a:r>
              <a:rPr lang="es-ES" sz="2000" dirty="0"/>
              <a:t>De post-arquitectura</a:t>
            </a:r>
            <a:endParaRPr lang="es-AR" sz="2000" dirty="0"/>
          </a:p>
          <a:p>
            <a:pPr algn="just"/>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6" name="5 Marcador de texto"/>
          <p:cNvSpPr txBox="1">
            <a:spLocks/>
          </p:cNvSpPr>
          <p:nvPr/>
        </p:nvSpPr>
        <p:spPr>
          <a:xfrm>
            <a:off x="1886331" y="6022470"/>
            <a:ext cx="3143250" cy="357187"/>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417703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r>
              <a:rPr lang="es-ES"/>
              <a:t>Métricas</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5</a:t>
            </a:fld>
            <a:endParaRPr lang="es-AR" dirty="0"/>
          </a:p>
        </p:txBody>
      </p:sp>
      <p:sp>
        <p:nvSpPr>
          <p:cNvPr id="13315" name="4 Marcador de contenido"/>
          <p:cNvSpPr>
            <a:spLocks noGrp="1"/>
          </p:cNvSpPr>
          <p:nvPr>
            <p:ph type="body" sz="quarter" idx="13"/>
          </p:nvPr>
        </p:nvSpPr>
        <p:spPr/>
        <p:txBody>
          <a:bodyPr>
            <a:noAutofit/>
          </a:bodyPr>
          <a:lstStyle/>
          <a:p>
            <a:pPr algn="just"/>
            <a:r>
              <a:rPr lang="es-ES_tradnl" sz="1800" dirty="0"/>
              <a:t>Las métricas son la clave tecnológica para el desarrollo y mantenimiento exitoso del software. </a:t>
            </a:r>
            <a:r>
              <a:rPr lang="es-AR" sz="1800" dirty="0"/>
              <a:t>(</a:t>
            </a:r>
            <a:r>
              <a:rPr lang="es-AR" sz="1800" dirty="0" err="1"/>
              <a:t>Briand</a:t>
            </a:r>
            <a:r>
              <a:rPr lang="es-AR" sz="1800" dirty="0"/>
              <a:t> et al., 1996)</a:t>
            </a:r>
          </a:p>
          <a:p>
            <a:pPr algn="just"/>
            <a:r>
              <a:rPr lang="es-AR" sz="1800" dirty="0"/>
              <a:t>En general, la medición persigue los siguientes  objetivos fundamentales (</a:t>
            </a:r>
            <a:r>
              <a:rPr lang="es-AR" sz="1800" dirty="0" err="1"/>
              <a:t>Fenton</a:t>
            </a:r>
            <a:r>
              <a:rPr lang="es-AR" sz="1800" dirty="0"/>
              <a:t> y </a:t>
            </a:r>
            <a:r>
              <a:rPr lang="es-AR" sz="1800" dirty="0" err="1"/>
              <a:t>Pfleeger</a:t>
            </a:r>
            <a:r>
              <a:rPr lang="es-AR" sz="1800" dirty="0"/>
              <a:t>, 1997): </a:t>
            </a:r>
          </a:p>
          <a:p>
            <a:pPr lvl="1" algn="just"/>
            <a:r>
              <a:rPr lang="es-AR" sz="1800" b="1" dirty="0"/>
              <a:t>Entender</a:t>
            </a:r>
            <a:r>
              <a:rPr lang="es-AR" sz="1800" dirty="0"/>
              <a:t> qué ocurre durante el desarrollo y el mantenimiento </a:t>
            </a:r>
          </a:p>
          <a:p>
            <a:pPr lvl="1" algn="just"/>
            <a:r>
              <a:rPr lang="es-AR" sz="1800" b="1" dirty="0"/>
              <a:t>Controlar </a:t>
            </a:r>
            <a:r>
              <a:rPr lang="es-AR" sz="1800" dirty="0"/>
              <a:t>qué es lo que ocurre en nuestros proyectos </a:t>
            </a:r>
          </a:p>
          <a:p>
            <a:pPr lvl="1" algn="just"/>
            <a:r>
              <a:rPr lang="es-AR" sz="1800" b="1" dirty="0"/>
              <a:t>Mejorar</a:t>
            </a:r>
            <a:r>
              <a:rPr lang="es-AR" sz="1800" dirty="0"/>
              <a:t> nuestros procesos y nuestros productos</a:t>
            </a:r>
          </a:p>
          <a:p>
            <a:pPr lvl="1" algn="just"/>
            <a:r>
              <a:rPr lang="es-AR" sz="1800" b="1" dirty="0"/>
              <a:t>Evaluar</a:t>
            </a:r>
            <a:r>
              <a:rPr lang="es-AR" sz="1800" dirty="0"/>
              <a:t>  la calidad.</a:t>
            </a:r>
            <a:endParaRPr lang="es-ES" sz="1800" dirty="0"/>
          </a:p>
          <a:p>
            <a:pPr lvl="1" algn="just"/>
            <a:endParaRPr lang="es-AR" sz="1800" dirty="0"/>
          </a:p>
          <a:p>
            <a:pPr algn="just"/>
            <a:endParaRPr lang="es-AR" sz="18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pic>
        <p:nvPicPr>
          <p:cNvPr id="13317" name="5 Imagen" descr="metricas.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6487350" y="4398548"/>
            <a:ext cx="2613441" cy="919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567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COCOMO II</a:t>
            </a:r>
            <a:br>
              <a:rPr lang="es-ES" dirty="0"/>
            </a:br>
            <a:r>
              <a:rPr lang="es-ES" dirty="0"/>
              <a:t>Niveles de COCOMO II</a:t>
            </a:r>
            <a:endParaRPr lang="es-AR" dirty="0"/>
          </a:p>
        </p:txBody>
      </p:sp>
      <p:sp>
        <p:nvSpPr>
          <p:cNvPr id="11" name="Marcador de número de diapositiva 10"/>
          <p:cNvSpPr>
            <a:spLocks noGrp="1"/>
          </p:cNvSpPr>
          <p:nvPr>
            <p:ph type="sldNum" sz="quarter" idx="12"/>
          </p:nvPr>
        </p:nvSpPr>
        <p:spPr/>
        <p:txBody>
          <a:bodyPr/>
          <a:lstStyle/>
          <a:p>
            <a:pPr>
              <a:defRPr/>
            </a:pPr>
            <a:fld id="{DDDB8A13-BBB4-4BDB-951D-2F728A4AF88F}" type="slidenum">
              <a:rPr lang="es-AR" smtClean="0"/>
              <a:pPr>
                <a:defRPr/>
              </a:pPr>
              <a:t>50</a:t>
            </a:fld>
            <a:endParaRPr lang="es-AR" dirty="0"/>
          </a:p>
        </p:txBody>
      </p:sp>
      <p:sp>
        <p:nvSpPr>
          <p:cNvPr id="7" name="Marcador de texto 6"/>
          <p:cNvSpPr>
            <a:spLocks noGrp="1"/>
          </p:cNvSpPr>
          <p:nvPr>
            <p:ph type="body" sz="quarter" idx="13"/>
          </p:nvPr>
        </p:nvSpPr>
        <p:spPr/>
        <p:txBody>
          <a:bodyPr/>
          <a:lstStyle/>
          <a:p>
            <a:endParaRPr lang="es-ES"/>
          </a:p>
        </p:txBody>
      </p:sp>
      <p:sp>
        <p:nvSpPr>
          <p:cNvPr id="8" name="Marcador de fecha 7"/>
          <p:cNvSpPr>
            <a:spLocks noGrp="1"/>
          </p:cNvSpPr>
          <p:nvPr>
            <p:ph type="dt" sz="half" idx="2"/>
          </p:nvPr>
        </p:nvSpPr>
        <p:spPr/>
        <p:txBody>
          <a:bodyPr/>
          <a:lstStyle/>
          <a:p>
            <a:pPr>
              <a:defRPr/>
            </a:pPr>
            <a:r>
              <a:rPr lang="es-AR"/>
              <a:t>2019</a:t>
            </a:r>
            <a:endParaRPr lang="es-AR" dirty="0"/>
          </a:p>
        </p:txBody>
      </p:sp>
      <p:sp>
        <p:nvSpPr>
          <p:cNvPr id="10" name="Marcador de pie de página 9"/>
          <p:cNvSpPr>
            <a:spLocks noGrp="1"/>
          </p:cNvSpPr>
          <p:nvPr>
            <p:ph type="ftr" sz="quarter" idx="3"/>
          </p:nvPr>
        </p:nvSpPr>
        <p:spPr/>
        <p:txBody>
          <a:bodyPr/>
          <a:lstStyle/>
          <a:p>
            <a:pPr>
              <a:defRPr/>
            </a:pPr>
            <a:r>
              <a:rPr lang="es-AR"/>
              <a:t>Ingenieria de Software II</a:t>
            </a:r>
            <a:endParaRPr lang="es-AR" dirty="0"/>
          </a:p>
        </p:txBody>
      </p:sp>
      <p:pic>
        <p:nvPicPr>
          <p:cNvPr id="9" name="Imagen 8"/>
          <p:cNvPicPr>
            <a:picLocks noChangeAspect="1"/>
          </p:cNvPicPr>
          <p:nvPr/>
        </p:nvPicPr>
        <p:blipFill>
          <a:blip r:embed="rId2" cstate="print"/>
          <a:stretch>
            <a:fillRect/>
          </a:stretch>
        </p:blipFill>
        <p:spPr>
          <a:xfrm>
            <a:off x="2319043" y="1840853"/>
            <a:ext cx="8134350" cy="461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4763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Título"/>
          <p:cNvSpPr>
            <a:spLocks noGrp="1"/>
          </p:cNvSpPr>
          <p:nvPr>
            <p:ph type="title"/>
          </p:nvPr>
        </p:nvSpPr>
        <p:spPr/>
        <p:txBody>
          <a:bodyPr>
            <a:normAutofit/>
          </a:bodyPr>
          <a:lstStyle/>
          <a:p>
            <a:r>
              <a:rPr lang="es-ES" sz="3600" dirty="0"/>
              <a:t>COCOMO II</a:t>
            </a:r>
            <a:br>
              <a:rPr lang="es-ES" sz="3600" dirty="0"/>
            </a:br>
            <a:r>
              <a:rPr lang="es-ES" sz="3600" dirty="0"/>
              <a:t>1. Nivel </a:t>
            </a:r>
            <a:r>
              <a:rPr lang="es-ES" sz="3100" dirty="0"/>
              <a:t>Construcción</a:t>
            </a:r>
            <a:r>
              <a:rPr lang="es-ES" sz="3600" dirty="0"/>
              <a:t> de prototipos</a:t>
            </a:r>
            <a:endParaRPr lang="es-AR" sz="3600" dirty="0"/>
          </a:p>
        </p:txBody>
      </p:sp>
      <p:sp>
        <p:nvSpPr>
          <p:cNvPr id="9" name="Marcador de número de diapositiva 8"/>
          <p:cNvSpPr>
            <a:spLocks noGrp="1"/>
          </p:cNvSpPr>
          <p:nvPr>
            <p:ph type="sldNum" sz="quarter" idx="12"/>
          </p:nvPr>
        </p:nvSpPr>
        <p:spPr/>
        <p:txBody>
          <a:bodyPr/>
          <a:lstStyle/>
          <a:p>
            <a:pPr>
              <a:defRPr/>
            </a:pPr>
            <a:fld id="{DDDB8A13-BBB4-4BDB-951D-2F728A4AF88F}" type="slidenum">
              <a:rPr lang="es-AR" smtClean="0"/>
              <a:pPr>
                <a:defRPr/>
              </a:pPr>
              <a:t>51</a:t>
            </a:fld>
            <a:endParaRPr lang="es-AR" dirty="0"/>
          </a:p>
        </p:txBody>
      </p:sp>
      <p:sp>
        <p:nvSpPr>
          <p:cNvPr id="53251" name="4 Marcador de contenido"/>
          <p:cNvSpPr>
            <a:spLocks noGrp="1"/>
          </p:cNvSpPr>
          <p:nvPr>
            <p:ph type="body" sz="quarter" idx="13"/>
          </p:nvPr>
        </p:nvSpPr>
        <p:spPr/>
        <p:txBody>
          <a:bodyPr>
            <a:normAutofit/>
          </a:bodyPr>
          <a:lstStyle/>
          <a:p>
            <a:r>
              <a:rPr lang="es-AR" dirty="0"/>
              <a:t>La fórmula para el cálculo del esfuerzo para el </a:t>
            </a:r>
            <a:r>
              <a:rPr lang="es-AR" dirty="0" err="1"/>
              <a:t>prototipado</a:t>
            </a:r>
            <a:r>
              <a:rPr lang="es-AR" dirty="0"/>
              <a:t> del sistema es:</a:t>
            </a:r>
          </a:p>
          <a:p>
            <a:endParaRPr lang="es-AR" dirty="0"/>
          </a:p>
          <a:p>
            <a:r>
              <a:rPr lang="es-AR" dirty="0"/>
              <a:t>PM = (NAP x (1-%reutilización/100))/PROD</a:t>
            </a:r>
          </a:p>
          <a:p>
            <a:endParaRPr lang="es-AR" dirty="0"/>
          </a:p>
          <a:p>
            <a:r>
              <a:rPr lang="es-AR" dirty="0"/>
              <a:t>PM = esfuerzo estimado en personas/mes</a:t>
            </a:r>
          </a:p>
          <a:p>
            <a:r>
              <a:rPr lang="es-AR" dirty="0"/>
              <a:t>NAP = total de puntos de aplicación en el sistema a desarrollar.</a:t>
            </a:r>
          </a:p>
          <a:p>
            <a:r>
              <a:rPr lang="es-AR" dirty="0"/>
              <a:t>PROD = productividad medida en puntos objeto</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8" name="Marcador de pie de página 7"/>
          <p:cNvSpPr>
            <a:spLocks noGrp="1"/>
          </p:cNvSpPr>
          <p:nvPr>
            <p:ph type="ftr" sz="quarter" idx="3"/>
          </p:nvPr>
        </p:nvSpPr>
        <p:spPr/>
        <p:txBody>
          <a:bodyPr/>
          <a:lstStyle/>
          <a:p>
            <a:pPr>
              <a:defRPr/>
            </a:pPr>
            <a:r>
              <a:rPr lang="es-AR"/>
              <a:t>Ingenieria de Software II</a:t>
            </a:r>
            <a:endParaRPr lang="es-AR" dirty="0"/>
          </a:p>
        </p:txBody>
      </p:sp>
      <p:sp>
        <p:nvSpPr>
          <p:cNvPr id="5" name="5 Marcador de texto"/>
          <p:cNvSpPr txBox="1">
            <a:spLocks/>
          </p:cNvSpPr>
          <p:nvPr/>
        </p:nvSpPr>
        <p:spPr>
          <a:xfrm>
            <a:off x="1738313" y="6429375"/>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
        <p:nvSpPr>
          <p:cNvPr id="6" name="5 Llamada rectangular"/>
          <p:cNvSpPr/>
          <p:nvPr/>
        </p:nvSpPr>
        <p:spPr>
          <a:xfrm>
            <a:off x="7348854" y="852488"/>
            <a:ext cx="3429000" cy="571500"/>
          </a:xfrm>
          <a:prstGeom prst="wedgeRectCallout">
            <a:avLst>
              <a:gd name="adj1" fmla="val -166442"/>
              <a:gd name="adj2" fmla="val 5837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_tradnl" dirty="0"/>
              <a:t>Punto de aplicación = Punto objeto</a:t>
            </a:r>
          </a:p>
        </p:txBody>
      </p:sp>
      <p:sp>
        <p:nvSpPr>
          <p:cNvPr id="7" name="6 Llamada rectangular"/>
          <p:cNvSpPr/>
          <p:nvPr/>
        </p:nvSpPr>
        <p:spPr>
          <a:xfrm>
            <a:off x="6262688" y="4554538"/>
            <a:ext cx="5929312" cy="2303462"/>
          </a:xfrm>
          <a:prstGeom prst="wedgeRectCallout">
            <a:avLst>
              <a:gd name="adj1" fmla="val -70306"/>
              <a:gd name="adj2" fmla="val -5171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pic>
        <p:nvPicPr>
          <p:cNvPr id="8704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3169" y="4794882"/>
            <a:ext cx="58483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421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1" nodeType="clickEffect">
                                  <p:stCondLst>
                                    <p:cond delay="0"/>
                                  </p:stCondLst>
                                  <p:childTnLst>
                                    <p:animEffect transition="out" filter="box(in)">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7047"/>
                                        </p:tgtEl>
                                        <p:attrNameLst>
                                          <p:attrName>style.visibility</p:attrName>
                                        </p:attrNameLst>
                                      </p:cBhvr>
                                      <p:to>
                                        <p:strVal val="visible"/>
                                      </p:to>
                                    </p:set>
                                    <p:animEffect transition="in" filter="box(in)">
                                      <p:cBhvr>
                                        <p:cTn id="22" dur="2000"/>
                                        <p:tgtEl>
                                          <p:spTgt spid="870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nodeType="clickEffect">
                                  <p:stCondLst>
                                    <p:cond delay="0"/>
                                  </p:stCondLst>
                                  <p:childTnLst>
                                    <p:animEffect transition="out" filter="box(in)">
                                      <p:cBhvr>
                                        <p:cTn id="26" dur="3000"/>
                                        <p:tgtEl>
                                          <p:spTgt spid="87047"/>
                                        </p:tgtEl>
                                      </p:cBhvr>
                                    </p:animEffect>
                                    <p:set>
                                      <p:cBhvr>
                                        <p:cTn id="27" dur="1" fill="hold">
                                          <p:stCondLst>
                                            <p:cond delay="2999"/>
                                          </p:stCondLst>
                                        </p:cTn>
                                        <p:tgtEl>
                                          <p:spTgt spid="87047"/>
                                        </p:tgtEl>
                                        <p:attrNameLst>
                                          <p:attrName>style.visibility</p:attrName>
                                        </p:attrNameLst>
                                      </p:cBhvr>
                                      <p:to>
                                        <p:strVal val="hidden"/>
                                      </p:to>
                                    </p:set>
                                  </p:childTnLst>
                                </p:cTn>
                              </p:par>
                              <p:par>
                                <p:cTn id="28" presetID="4" presetClass="exit" presetSubtype="16" fill="hold" grpId="1" nodeType="withEffect">
                                  <p:stCondLst>
                                    <p:cond delay="0"/>
                                  </p:stCondLst>
                                  <p:childTnLst>
                                    <p:animEffect transition="out" filter="box(in)">
                                      <p:cBhvr>
                                        <p:cTn id="29" dur="3000"/>
                                        <p:tgtEl>
                                          <p:spTgt spid="7"/>
                                        </p:tgtEl>
                                      </p:cBhvr>
                                    </p:animEffect>
                                    <p:set>
                                      <p:cBhvr>
                                        <p:cTn id="30" dur="1" fill="hold">
                                          <p:stCondLst>
                                            <p:cond delay="2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p:cNvSpPr>
            <a:spLocks noGrp="1"/>
          </p:cNvSpPr>
          <p:nvPr>
            <p:ph type="title"/>
          </p:nvPr>
        </p:nvSpPr>
        <p:spPr/>
        <p:txBody>
          <a:bodyPr>
            <a:normAutofit/>
          </a:bodyPr>
          <a:lstStyle/>
          <a:p>
            <a:r>
              <a:rPr lang="es-ES" dirty="0"/>
              <a:t>COCOMO II</a:t>
            </a:r>
            <a:br>
              <a:rPr lang="es-ES" dirty="0"/>
            </a:br>
            <a:r>
              <a:rPr lang="es-ES" dirty="0"/>
              <a:t>1. Nivel de construcción de prototipos</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52</a:t>
            </a:fld>
            <a:endParaRPr lang="es-AR" dirty="0"/>
          </a:p>
        </p:txBody>
      </p:sp>
      <p:sp>
        <p:nvSpPr>
          <p:cNvPr id="54275" name="4 Marcador de contenido"/>
          <p:cNvSpPr>
            <a:spLocks noGrp="1"/>
          </p:cNvSpPr>
          <p:nvPr>
            <p:ph type="body" sz="quarter" idx="13"/>
          </p:nvPr>
        </p:nvSpPr>
        <p:spPr>
          <a:xfrm>
            <a:off x="614248" y="1806212"/>
            <a:ext cx="9793088" cy="4478753"/>
          </a:xfrm>
        </p:spPr>
        <p:txBody>
          <a:bodyPr/>
          <a:lstStyle/>
          <a:p>
            <a:r>
              <a:rPr lang="es-AR" dirty="0"/>
              <a:t>Productividad de puntos de objeto, se basa en la siguiente tabla para obtener el PROD de la formula anterior</a:t>
            </a:r>
          </a:p>
          <a:p>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pic>
        <p:nvPicPr>
          <p:cNvPr id="88070" name="Picture 6"/>
          <p:cNvPicPr>
            <a:picLocks noChangeAspect="1" noChangeArrowheads="1"/>
          </p:cNvPicPr>
          <p:nvPr/>
        </p:nvPicPr>
        <p:blipFill>
          <a:blip r:embed="rId2" cstate="print"/>
          <a:srcRect/>
          <a:stretch>
            <a:fillRect/>
          </a:stretch>
        </p:blipFill>
        <p:spPr bwMode="auto">
          <a:xfrm>
            <a:off x="1511970" y="3067243"/>
            <a:ext cx="8405812" cy="2505075"/>
          </a:xfrm>
          <a:prstGeom prst="rect">
            <a:avLst/>
          </a:prstGeom>
          <a:ln>
            <a:noFill/>
          </a:ln>
          <a:effectLst>
            <a:outerShdw blurRad="292100" dist="139700" dir="2700000" algn="tl" rotWithShape="0">
              <a:srgbClr val="333333">
                <a:alpha val="65000"/>
              </a:srgbClr>
            </a:outerShdw>
          </a:effectLst>
        </p:spPr>
      </p:pic>
      <p:sp>
        <p:nvSpPr>
          <p:cNvPr id="7" name="5 Marcador de texto"/>
          <p:cNvSpPr txBox="1">
            <a:spLocks/>
          </p:cNvSpPr>
          <p:nvPr/>
        </p:nvSpPr>
        <p:spPr>
          <a:xfrm>
            <a:off x="2085785" y="5953887"/>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2836402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p:cNvSpPr>
            <a:spLocks noGrp="1"/>
          </p:cNvSpPr>
          <p:nvPr>
            <p:ph type="title"/>
          </p:nvPr>
        </p:nvSpPr>
        <p:spPr/>
        <p:txBody>
          <a:bodyPr>
            <a:normAutofit/>
          </a:bodyPr>
          <a:lstStyle/>
          <a:p>
            <a:r>
              <a:rPr lang="es-ES" sz="3600"/>
              <a:t>COCOMO II</a:t>
            </a:r>
            <a:br>
              <a:rPr lang="es-ES" sz="3600"/>
            </a:br>
            <a:r>
              <a:rPr lang="es-ES" sz="3600"/>
              <a:t>2. Nivel de diseño inicial</a:t>
            </a:r>
            <a:endParaRPr lang="es-AR" sz="360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53</a:t>
            </a:fld>
            <a:endParaRPr lang="es-AR" dirty="0"/>
          </a:p>
        </p:txBody>
      </p:sp>
      <p:sp>
        <p:nvSpPr>
          <p:cNvPr id="55299" name="4 Marcador de contenido"/>
          <p:cNvSpPr>
            <a:spLocks noGrp="1"/>
          </p:cNvSpPr>
          <p:nvPr>
            <p:ph type="body" sz="quarter" idx="13"/>
          </p:nvPr>
        </p:nvSpPr>
        <p:spPr/>
        <p:txBody>
          <a:bodyPr>
            <a:normAutofit/>
          </a:bodyPr>
          <a:lstStyle/>
          <a:p>
            <a:r>
              <a:rPr lang="es-AR" dirty="0"/>
              <a:t>La fórmula para las estimaciones en este nivel es:</a:t>
            </a:r>
          </a:p>
          <a:p>
            <a:endParaRPr lang="es-AR" dirty="0"/>
          </a:p>
          <a:p>
            <a:r>
              <a:rPr lang="es-AR" sz="3200" b="1" dirty="0"/>
              <a:t>Esfuerzo = A x </a:t>
            </a:r>
            <a:r>
              <a:rPr lang="es-AR" sz="3200" b="1" dirty="0" err="1"/>
              <a:t>Tamaño</a:t>
            </a:r>
            <a:r>
              <a:rPr lang="es-AR" sz="3200" b="1" baseline="30000" dirty="0" err="1"/>
              <a:t>B</a:t>
            </a:r>
            <a:r>
              <a:rPr lang="es-AR" sz="3200" b="1" dirty="0"/>
              <a:t> x M</a:t>
            </a:r>
          </a:p>
          <a:p>
            <a:endParaRPr lang="es-AR" dirty="0"/>
          </a:p>
          <a:p>
            <a:r>
              <a:rPr lang="es-AR" dirty="0" err="1"/>
              <a:t>Boehm</a:t>
            </a:r>
            <a:r>
              <a:rPr lang="es-AR" dirty="0"/>
              <a:t> propone que </a:t>
            </a:r>
            <a:r>
              <a:rPr lang="es-AR" b="1" dirty="0"/>
              <a:t>A</a:t>
            </a:r>
            <a:r>
              <a:rPr lang="es-AR" dirty="0"/>
              <a:t> = 2.94. (Otros autores proponen: 2.45)</a:t>
            </a:r>
          </a:p>
          <a:p>
            <a:r>
              <a:rPr lang="es-AR" b="1" dirty="0"/>
              <a:t>Tamaño</a:t>
            </a:r>
            <a:r>
              <a:rPr lang="es-AR" dirty="0"/>
              <a:t> = KLDC (miles de líneas de código fuente).</a:t>
            </a:r>
          </a:p>
          <a:p>
            <a:r>
              <a:rPr lang="es-AR" b="1" dirty="0"/>
              <a:t>B</a:t>
            </a:r>
            <a:r>
              <a:rPr lang="es-AR" dirty="0"/>
              <a:t> = 0.91 X Σ </a:t>
            </a:r>
            <a:r>
              <a:rPr lang="es-AR" dirty="0" err="1"/>
              <a:t>SFj</a:t>
            </a:r>
            <a:r>
              <a:rPr lang="es-AR" dirty="0"/>
              <a:t> (ver tabla ) </a:t>
            </a:r>
          </a:p>
          <a:p>
            <a:endParaRPr lang="es-AR" dirty="0"/>
          </a:p>
          <a:p>
            <a:r>
              <a:rPr lang="es-AR" dirty="0"/>
              <a:t>M = PERS x RCPX x RUSE x PDIF x PREX x FCIL x SCED (ver mas adelante)</a:t>
            </a:r>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7" name="5 Marcador de texto"/>
          <p:cNvSpPr txBox="1">
            <a:spLocks/>
          </p:cNvSpPr>
          <p:nvPr/>
        </p:nvSpPr>
        <p:spPr>
          <a:xfrm>
            <a:off x="1829753" y="6250781"/>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27379112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Título"/>
          <p:cNvSpPr>
            <a:spLocks noGrp="1"/>
          </p:cNvSpPr>
          <p:nvPr>
            <p:ph type="title"/>
          </p:nvPr>
        </p:nvSpPr>
        <p:spPr/>
        <p:txBody>
          <a:bodyPr>
            <a:normAutofit/>
          </a:bodyPr>
          <a:lstStyle/>
          <a:p>
            <a:r>
              <a:rPr lang="es-ES" sz="3600" dirty="0"/>
              <a:t>COCOMO II - </a:t>
            </a:r>
            <a:r>
              <a:rPr lang="es-ES" sz="2800" dirty="0"/>
              <a:t>2. Nivel de diseño inicial</a:t>
            </a:r>
            <a:br>
              <a:rPr lang="es-ES" sz="2800" dirty="0"/>
            </a:br>
            <a:r>
              <a:rPr lang="es-ES" sz="2800" dirty="0"/>
              <a:t>Tabla de Valores de escala </a:t>
            </a:r>
            <a:r>
              <a:rPr lang="es-ES" sz="2800" b="1" i="1" dirty="0"/>
              <a:t>SF para calcular B</a:t>
            </a:r>
            <a:endParaRPr lang="es-AR" sz="2800" b="1" i="1" dirty="0"/>
          </a:p>
        </p:txBody>
      </p:sp>
      <p:sp>
        <p:nvSpPr>
          <p:cNvPr id="8" name="Marcador de número de diapositiva 7"/>
          <p:cNvSpPr>
            <a:spLocks noGrp="1"/>
          </p:cNvSpPr>
          <p:nvPr>
            <p:ph type="sldNum" sz="quarter" idx="12"/>
          </p:nvPr>
        </p:nvSpPr>
        <p:spPr/>
        <p:txBody>
          <a:bodyPr/>
          <a:lstStyle/>
          <a:p>
            <a:pPr>
              <a:defRPr/>
            </a:pPr>
            <a:fld id="{DDDB8A13-BBB4-4BDB-951D-2F728A4AF88F}" type="slidenum">
              <a:rPr lang="es-AR" smtClean="0"/>
              <a:pPr>
                <a:defRPr/>
              </a:pPr>
              <a:t>54</a:t>
            </a:fld>
            <a:endParaRPr lang="es-AR" dirty="0"/>
          </a:p>
        </p:txBody>
      </p:sp>
      <p:sp>
        <p:nvSpPr>
          <p:cNvPr id="6" name="Marcador de fecha 5"/>
          <p:cNvSpPr>
            <a:spLocks noGrp="1"/>
          </p:cNvSpPr>
          <p:nvPr>
            <p:ph type="dt" sz="half" idx="2"/>
          </p:nvPr>
        </p:nvSpPr>
        <p:spPr/>
        <p:txBody>
          <a:bodyPr/>
          <a:lstStyle/>
          <a:p>
            <a:pPr>
              <a:defRPr/>
            </a:pPr>
            <a:r>
              <a:rPr lang="es-AR"/>
              <a:t>2019</a:t>
            </a:r>
            <a:endParaRPr lang="es-AR" dirty="0"/>
          </a:p>
        </p:txBody>
      </p:sp>
      <p:sp>
        <p:nvSpPr>
          <p:cNvPr id="7" name="Marcador de pie de página 6"/>
          <p:cNvSpPr>
            <a:spLocks noGrp="1"/>
          </p:cNvSpPr>
          <p:nvPr>
            <p:ph type="ftr" sz="quarter" idx="3"/>
          </p:nvPr>
        </p:nvSpPr>
        <p:spPr/>
        <p:txBody>
          <a:bodyPr/>
          <a:lstStyle/>
          <a:p>
            <a:pPr>
              <a:defRPr/>
            </a:pPr>
            <a:r>
              <a:rPr lang="es-AR"/>
              <a:t>Ingenieria de Software II</a:t>
            </a:r>
            <a:endParaRPr lang="es-AR" dirty="0"/>
          </a:p>
        </p:txBody>
      </p:sp>
      <p:pic>
        <p:nvPicPr>
          <p:cNvPr id="56323" name="Picture 6"/>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1947863"/>
            <a:ext cx="6021388" cy="1687512"/>
          </a:xfrm>
        </p:spPr>
      </p:pic>
      <p:sp>
        <p:nvSpPr>
          <p:cNvPr id="56325" name="7 Rectángulo"/>
          <p:cNvSpPr>
            <a:spLocks noChangeArrowheads="1"/>
          </p:cNvSpPr>
          <p:nvPr/>
        </p:nvSpPr>
        <p:spPr bwMode="auto">
          <a:xfrm>
            <a:off x="1738313" y="3758187"/>
            <a:ext cx="8643937" cy="2308225"/>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AR" b="1" dirty="0"/>
              <a:t>PREC</a:t>
            </a:r>
            <a:r>
              <a:rPr lang="es-AR" dirty="0"/>
              <a:t>: experiencia de proyectos precedentes. Desde totalmente sin precedentes hasta totalmente familiar</a:t>
            </a:r>
          </a:p>
          <a:p>
            <a:pPr algn="just" eaLnBrk="1" hangingPunct="1"/>
            <a:r>
              <a:rPr lang="es-AR" b="1" dirty="0"/>
              <a:t>FLEX</a:t>
            </a:r>
            <a:r>
              <a:rPr lang="es-AR" dirty="0"/>
              <a:t>: flexibilidad de desarrollo. Desde requerimientos muy rígidos hasta solamente metas generales</a:t>
            </a:r>
          </a:p>
          <a:p>
            <a:pPr algn="just" eaLnBrk="1" hangingPunct="1"/>
            <a:r>
              <a:rPr lang="es-AR" b="1" dirty="0"/>
              <a:t>RESL</a:t>
            </a:r>
            <a:r>
              <a:rPr lang="es-AR" dirty="0"/>
              <a:t>: Nivel de riesgos y tiempo dedicado a arquitectura, desde casi nada a total </a:t>
            </a:r>
            <a:r>
              <a:rPr lang="es-AR" b="1" dirty="0"/>
              <a:t>TEAM</a:t>
            </a:r>
            <a:r>
              <a:rPr lang="es-AR" dirty="0"/>
              <a:t>: cohesión del equipo. Desde dificultades graves en interacción hasta  interacción suave</a:t>
            </a:r>
            <a:r>
              <a:rPr lang="es-AR" b="1" dirty="0"/>
              <a:t>.</a:t>
            </a:r>
          </a:p>
          <a:p>
            <a:pPr algn="just" eaLnBrk="1" hangingPunct="1"/>
            <a:r>
              <a:rPr lang="es-AR" b="1" dirty="0"/>
              <a:t>PMAT</a:t>
            </a:r>
            <a:r>
              <a:rPr lang="es-AR" dirty="0"/>
              <a:t>: Madurez de acuerdo a CMM: Desde 1 hasta 5 (uno se repite)</a:t>
            </a:r>
          </a:p>
        </p:txBody>
      </p:sp>
      <p:sp>
        <p:nvSpPr>
          <p:cNvPr id="9" name="5 Marcador de texto"/>
          <p:cNvSpPr txBox="1">
            <a:spLocks/>
          </p:cNvSpPr>
          <p:nvPr/>
        </p:nvSpPr>
        <p:spPr>
          <a:xfrm>
            <a:off x="1738313" y="6429375"/>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24508485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p:txBody>
          <a:bodyPr>
            <a:normAutofit/>
          </a:bodyPr>
          <a:lstStyle/>
          <a:p>
            <a:r>
              <a:rPr lang="es-ES" sz="3200" dirty="0"/>
              <a:t>COCOMO II – 2. Nivel de diseño inicial- </a:t>
            </a:r>
            <a:r>
              <a:rPr lang="es-ES" sz="3200" b="1" i="1" dirty="0"/>
              <a:t>Aclaración siglas de M</a:t>
            </a:r>
            <a:endParaRPr lang="es-AR" sz="3200" b="1" i="1"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55</a:t>
            </a:fld>
            <a:endParaRPr lang="es-AR" dirty="0"/>
          </a:p>
        </p:txBody>
      </p:sp>
      <p:sp>
        <p:nvSpPr>
          <p:cNvPr id="57347" name="8 Marcador de contenido"/>
          <p:cNvSpPr>
            <a:spLocks noGrp="1"/>
          </p:cNvSpPr>
          <p:nvPr>
            <p:ph type="body" sz="quarter" idx="13"/>
          </p:nvPr>
        </p:nvSpPr>
        <p:spPr/>
        <p:txBody>
          <a:bodyPr>
            <a:normAutofit/>
          </a:bodyPr>
          <a:lstStyle/>
          <a:p>
            <a:pPr>
              <a:buFont typeface="Wingdings" panose="05000000000000000000" pitchFamily="2" charset="2"/>
              <a:buNone/>
            </a:pPr>
            <a:r>
              <a:rPr lang="es-AR" sz="2000" b="1" dirty="0"/>
              <a:t>M: Multiplicador.</a:t>
            </a:r>
          </a:p>
          <a:p>
            <a:pPr algn="just">
              <a:buFont typeface="Wingdings" panose="05000000000000000000" pitchFamily="2" charset="2"/>
              <a:buNone/>
            </a:pPr>
            <a:r>
              <a:rPr lang="es-ES" sz="1800" dirty="0"/>
              <a:t>Son siete características/atributos del proyecto y del proceso que influyen en la estimación. Éstas hacen que aumente o disminuya el esfuerzo requerido. </a:t>
            </a:r>
            <a:endParaRPr lang="es-AR" sz="1800" dirty="0"/>
          </a:p>
          <a:p>
            <a:pPr>
              <a:buFont typeface="Wingdings" panose="05000000000000000000" pitchFamily="2" charset="2"/>
              <a:buNone/>
            </a:pPr>
            <a:r>
              <a:rPr lang="es-AR" sz="2000" dirty="0"/>
              <a:t>• </a:t>
            </a:r>
            <a:r>
              <a:rPr lang="es-AR" sz="2000" b="1" dirty="0"/>
              <a:t>RCPX</a:t>
            </a:r>
            <a:r>
              <a:rPr lang="es-AR" sz="2000" dirty="0"/>
              <a:t> = Fiabilidad y complejidad del producto.</a:t>
            </a:r>
          </a:p>
          <a:p>
            <a:pPr>
              <a:buFont typeface="Wingdings" panose="05000000000000000000" pitchFamily="2" charset="2"/>
              <a:buNone/>
            </a:pPr>
            <a:r>
              <a:rPr lang="es-AR" sz="2000" dirty="0"/>
              <a:t>• </a:t>
            </a:r>
            <a:r>
              <a:rPr lang="es-AR" sz="2000" b="1" dirty="0"/>
              <a:t>RUSE</a:t>
            </a:r>
            <a:r>
              <a:rPr lang="es-AR" sz="2000" dirty="0"/>
              <a:t> = Reutilización requerida.</a:t>
            </a:r>
          </a:p>
          <a:p>
            <a:pPr>
              <a:buFont typeface="Wingdings" panose="05000000000000000000" pitchFamily="2" charset="2"/>
              <a:buNone/>
            </a:pPr>
            <a:r>
              <a:rPr lang="es-AR" sz="2000" dirty="0"/>
              <a:t>• </a:t>
            </a:r>
            <a:r>
              <a:rPr lang="es-AR" sz="2000" b="1" dirty="0"/>
              <a:t>PDIF</a:t>
            </a:r>
            <a:r>
              <a:rPr lang="es-AR" sz="2000" dirty="0"/>
              <a:t> = Dificultad de la plataforma.</a:t>
            </a:r>
          </a:p>
          <a:p>
            <a:pPr>
              <a:buFont typeface="Wingdings" panose="05000000000000000000" pitchFamily="2" charset="2"/>
              <a:buNone/>
            </a:pPr>
            <a:r>
              <a:rPr lang="es-AR" sz="2000" dirty="0"/>
              <a:t>• </a:t>
            </a:r>
            <a:r>
              <a:rPr lang="es-AR" sz="2000" b="1" dirty="0"/>
              <a:t>PERS</a:t>
            </a:r>
            <a:r>
              <a:rPr lang="es-AR" sz="2000" dirty="0"/>
              <a:t> = Capacidad del personal.</a:t>
            </a:r>
          </a:p>
          <a:p>
            <a:pPr>
              <a:buFont typeface="Wingdings" panose="05000000000000000000" pitchFamily="2" charset="2"/>
              <a:buNone/>
            </a:pPr>
            <a:r>
              <a:rPr lang="es-AR" sz="2000" dirty="0"/>
              <a:t>• </a:t>
            </a:r>
            <a:r>
              <a:rPr lang="es-AR" sz="2000" b="1" dirty="0"/>
              <a:t>PREX</a:t>
            </a:r>
            <a:r>
              <a:rPr lang="es-AR" sz="2000" dirty="0"/>
              <a:t> = Experiencia del personal.</a:t>
            </a:r>
          </a:p>
          <a:p>
            <a:pPr>
              <a:buFont typeface="Wingdings" panose="05000000000000000000" pitchFamily="2" charset="2"/>
              <a:buNone/>
            </a:pPr>
            <a:r>
              <a:rPr lang="es-AR" sz="2000" dirty="0"/>
              <a:t>• </a:t>
            </a:r>
            <a:r>
              <a:rPr lang="es-AR" sz="2000" b="1" dirty="0"/>
              <a:t>SCED</a:t>
            </a:r>
            <a:r>
              <a:rPr lang="es-AR" sz="2000" dirty="0"/>
              <a:t> = Calendario.</a:t>
            </a:r>
          </a:p>
          <a:p>
            <a:pPr>
              <a:buFont typeface="Wingdings" panose="05000000000000000000" pitchFamily="2" charset="2"/>
              <a:buNone/>
            </a:pPr>
            <a:r>
              <a:rPr lang="es-AR" sz="2000" dirty="0"/>
              <a:t>• </a:t>
            </a:r>
            <a:r>
              <a:rPr lang="es-AR" sz="2000" b="1" dirty="0"/>
              <a:t>FCIL</a:t>
            </a:r>
            <a:r>
              <a:rPr lang="es-AR" sz="2000" dirty="0"/>
              <a:t> = Facilidades de apoyo.</a:t>
            </a:r>
          </a:p>
          <a:p>
            <a:pPr algn="just">
              <a:buFont typeface="Wingdings" panose="05000000000000000000" pitchFamily="2" charset="2"/>
              <a:buNone/>
            </a:pPr>
            <a:r>
              <a:rPr lang="es-ES" sz="1800" dirty="0"/>
              <a:t>Se pueden estimar directamente en una escala de 1 (valor muy bajo) a 6 (valor muy alto).</a:t>
            </a:r>
            <a:endParaRPr lang="es-AR" sz="1800" dirty="0"/>
          </a:p>
          <a:p>
            <a:pPr>
              <a:buFont typeface="Wingdings" panose="05000000000000000000" pitchFamily="2" charset="2"/>
              <a:buNone/>
            </a:pPr>
            <a:endParaRPr lang="es-ES" sz="20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8" name="5 Marcador de texto"/>
          <p:cNvSpPr txBox="1">
            <a:spLocks/>
          </p:cNvSpPr>
          <p:nvPr/>
        </p:nvSpPr>
        <p:spPr>
          <a:xfrm>
            <a:off x="5926265" y="6489096"/>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2961652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p:txBody>
          <a:bodyPr>
            <a:normAutofit/>
          </a:bodyPr>
          <a:lstStyle/>
          <a:p>
            <a:r>
              <a:rPr lang="es-ES" sz="3600"/>
              <a:t>COCOMO II</a:t>
            </a:r>
            <a:br>
              <a:rPr lang="es-ES" sz="3600"/>
            </a:br>
            <a:r>
              <a:rPr lang="es-ES" sz="3600"/>
              <a:t>3. Nivel de reutilización </a:t>
            </a:r>
            <a:endParaRPr lang="es-AR" sz="360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56</a:t>
            </a:fld>
            <a:endParaRPr lang="es-AR" dirty="0"/>
          </a:p>
        </p:txBody>
      </p:sp>
      <p:sp>
        <p:nvSpPr>
          <p:cNvPr id="58371" name="8 Marcador de contenido"/>
          <p:cNvSpPr>
            <a:spLocks noGrp="1"/>
          </p:cNvSpPr>
          <p:nvPr>
            <p:ph type="body" sz="quarter" idx="13"/>
          </p:nvPr>
        </p:nvSpPr>
        <p:spPr/>
        <p:txBody>
          <a:bodyPr>
            <a:normAutofit/>
          </a:bodyPr>
          <a:lstStyle/>
          <a:p>
            <a:pPr>
              <a:buFont typeface="Wingdings" panose="05000000000000000000" pitchFamily="2" charset="2"/>
              <a:buNone/>
            </a:pPr>
            <a:r>
              <a:rPr lang="es-AR" dirty="0"/>
              <a:t>Para el código generado automáticamente, el modelo estima el número de persona/mes necesarias para integrar este código.</a:t>
            </a:r>
          </a:p>
          <a:p>
            <a:pPr algn="ctr">
              <a:buFont typeface="Wingdings" panose="05000000000000000000" pitchFamily="2" charset="2"/>
              <a:buNone/>
            </a:pPr>
            <a:endParaRPr lang="es-AR" sz="3200" b="1" dirty="0"/>
          </a:p>
          <a:p>
            <a:pPr algn="ctr">
              <a:buFont typeface="Wingdings" panose="05000000000000000000" pitchFamily="2" charset="2"/>
              <a:buNone/>
            </a:pPr>
            <a:r>
              <a:rPr lang="es-AR" sz="3200" b="1" dirty="0" err="1"/>
              <a:t>PMauto</a:t>
            </a:r>
            <a:r>
              <a:rPr lang="es-AR" sz="3200" b="1" dirty="0"/>
              <a:t> = (ASLOC x AT/100)/ATPROD.</a:t>
            </a:r>
          </a:p>
          <a:p>
            <a:pPr>
              <a:buFont typeface="Wingdings" panose="05000000000000000000" pitchFamily="2" charset="2"/>
              <a:buNone/>
            </a:pPr>
            <a:endParaRPr lang="es-AR" dirty="0"/>
          </a:p>
          <a:p>
            <a:pPr algn="just">
              <a:buFont typeface="Wingdings" panose="05000000000000000000" pitchFamily="2" charset="2"/>
              <a:buNone/>
            </a:pPr>
            <a:r>
              <a:rPr lang="es-AR" sz="2000" b="1" dirty="0"/>
              <a:t>AT</a:t>
            </a:r>
            <a:r>
              <a:rPr lang="es-AR" sz="2000" dirty="0"/>
              <a:t> = porcentaje de código adaptado que se genera automáticamente.</a:t>
            </a:r>
          </a:p>
          <a:p>
            <a:pPr>
              <a:buFont typeface="Wingdings" panose="05000000000000000000" pitchFamily="2" charset="2"/>
              <a:buNone/>
            </a:pPr>
            <a:endParaRPr lang="es-AR" sz="2000" dirty="0"/>
          </a:p>
          <a:p>
            <a:pPr algn="just">
              <a:buFont typeface="Wingdings" panose="05000000000000000000" pitchFamily="2" charset="2"/>
              <a:buNone/>
            </a:pPr>
            <a:r>
              <a:rPr lang="es-AR" sz="2000" b="1" dirty="0"/>
              <a:t>ATPROD</a:t>
            </a:r>
            <a:r>
              <a:rPr lang="es-AR" sz="2000" dirty="0"/>
              <a:t> = productividad de los ingenieros que integran el código</a:t>
            </a:r>
          </a:p>
          <a:p>
            <a:pPr algn="just">
              <a:buFont typeface="Wingdings" panose="05000000000000000000" pitchFamily="2" charset="2"/>
              <a:buNone/>
            </a:pPr>
            <a:endParaRPr lang="es-AR" sz="2000" dirty="0"/>
          </a:p>
          <a:p>
            <a:pPr algn="just">
              <a:buFont typeface="Wingdings" panose="05000000000000000000" pitchFamily="2" charset="2"/>
              <a:buNone/>
            </a:pPr>
            <a:r>
              <a:rPr lang="es-AR" sz="2000" b="1" dirty="0"/>
              <a:t>ASLOC</a:t>
            </a:r>
            <a:r>
              <a:rPr lang="es-AR" sz="2000" dirty="0"/>
              <a:t> = </a:t>
            </a:r>
            <a:r>
              <a:rPr lang="es-AR" sz="2000" dirty="0" err="1"/>
              <a:t>Nro</a:t>
            </a:r>
            <a:r>
              <a:rPr lang="es-AR" sz="2000" dirty="0"/>
              <a:t> de líneas de código en los componentes que deben ser adaptadas</a:t>
            </a:r>
          </a:p>
          <a:p>
            <a:pPr>
              <a:buFont typeface="Wingdings" panose="05000000000000000000" pitchFamily="2" charset="2"/>
              <a:buNone/>
            </a:pPr>
            <a:endParaRPr lang="es-ES" sz="18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8" name="5 Marcador de texto"/>
          <p:cNvSpPr txBox="1">
            <a:spLocks/>
          </p:cNvSpPr>
          <p:nvPr/>
        </p:nvSpPr>
        <p:spPr>
          <a:xfrm>
            <a:off x="1738313" y="6429375"/>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33283420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p:txBody>
          <a:bodyPr>
            <a:normAutofit/>
          </a:bodyPr>
          <a:lstStyle/>
          <a:p>
            <a:r>
              <a:rPr lang="es-ES" sz="3600"/>
              <a:t>COCOMO II</a:t>
            </a:r>
            <a:br>
              <a:rPr lang="es-ES" sz="3600"/>
            </a:br>
            <a:r>
              <a:rPr lang="es-ES" sz="3600"/>
              <a:t>4. Nivel de post-arquitectura</a:t>
            </a:r>
            <a:endParaRPr lang="es-AR" sz="360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57</a:t>
            </a:fld>
            <a:endParaRPr lang="es-AR" dirty="0"/>
          </a:p>
        </p:txBody>
      </p:sp>
      <p:sp>
        <p:nvSpPr>
          <p:cNvPr id="59395" name="6 Marcador de contenido"/>
          <p:cNvSpPr>
            <a:spLocks noGrp="1"/>
          </p:cNvSpPr>
          <p:nvPr>
            <p:ph type="body" sz="quarter" idx="13"/>
          </p:nvPr>
        </p:nvSpPr>
        <p:spPr/>
        <p:txBody>
          <a:bodyPr>
            <a:normAutofit/>
          </a:bodyPr>
          <a:lstStyle/>
          <a:p>
            <a:pPr algn="just">
              <a:buFont typeface="Wingdings" panose="05000000000000000000" pitchFamily="2" charset="2"/>
              <a:buNone/>
            </a:pPr>
            <a:r>
              <a:rPr lang="es-AR" dirty="0"/>
              <a:t>Las estimaciones están basadas en la misma fórmula básica </a:t>
            </a:r>
          </a:p>
          <a:p>
            <a:pPr algn="ctr">
              <a:buFont typeface="Wingdings" panose="05000000000000000000" pitchFamily="2" charset="2"/>
              <a:buNone/>
            </a:pPr>
            <a:r>
              <a:rPr lang="es-AR" b="1" dirty="0"/>
              <a:t>PM = A x </a:t>
            </a:r>
            <a:r>
              <a:rPr lang="es-AR" b="1" dirty="0" err="1"/>
              <a:t>Tamaño</a:t>
            </a:r>
            <a:r>
              <a:rPr lang="es-AR" b="1" baseline="30000" dirty="0" err="1"/>
              <a:t>B</a:t>
            </a:r>
            <a:r>
              <a:rPr lang="es-AR" b="1" dirty="0"/>
              <a:t> x M</a:t>
            </a:r>
          </a:p>
          <a:p>
            <a:pPr algn="just">
              <a:buFont typeface="Wingdings" panose="05000000000000000000" pitchFamily="2" charset="2"/>
              <a:buNone/>
            </a:pPr>
            <a:endParaRPr lang="es-AR" dirty="0"/>
          </a:p>
          <a:p>
            <a:pPr algn="just">
              <a:buFont typeface="Wingdings" panose="05000000000000000000" pitchFamily="2" charset="2"/>
              <a:buNone/>
            </a:pPr>
            <a:r>
              <a:rPr lang="es-AR" dirty="0"/>
              <a:t>pero se utiliza un conjunto más extenso de atributos (17 en lugar de 7) de producto, proceso y organización para refinar el cálculo del esfuerzo inicial.</a:t>
            </a:r>
          </a:p>
          <a:p>
            <a:pPr>
              <a:buFont typeface="Wingdings" panose="05000000000000000000" pitchFamily="2" charset="2"/>
              <a:buNone/>
            </a:pPr>
            <a:endParaRPr lang="es-ES"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26350490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p:txBody>
          <a:bodyPr>
            <a:normAutofit/>
          </a:bodyPr>
          <a:lstStyle/>
          <a:p>
            <a:r>
              <a:rPr lang="es-ES" sz="3600"/>
              <a:t>COCOMO II</a:t>
            </a:r>
            <a:br>
              <a:rPr lang="es-ES" sz="3600"/>
            </a:br>
            <a:r>
              <a:rPr lang="es-ES" sz="3600"/>
              <a:t>4. Nivel de post-arquitectura</a:t>
            </a:r>
            <a:endParaRPr lang="es-AR" sz="3600"/>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58</a:t>
            </a:fld>
            <a:endParaRPr lang="es-AR" dirty="0"/>
          </a:p>
        </p:txBody>
      </p:sp>
      <p:sp>
        <p:nvSpPr>
          <p:cNvPr id="60419" name="7 Marcador de contenido"/>
          <p:cNvSpPr>
            <a:spLocks noGrp="1"/>
          </p:cNvSpPr>
          <p:nvPr>
            <p:ph type="body" sz="quarter" idx="13"/>
          </p:nvPr>
        </p:nvSpPr>
        <p:spPr/>
        <p:txBody>
          <a:bodyPr>
            <a:normAutofit/>
          </a:bodyPr>
          <a:lstStyle/>
          <a:p>
            <a:pPr algn="just"/>
            <a:r>
              <a:rPr lang="es-AR" dirty="0"/>
              <a:t>La estimación del número de líneas de código se calcula utilizando tres componentes:</a:t>
            </a:r>
          </a:p>
          <a:p>
            <a:pPr lvl="1" algn="just">
              <a:buFont typeface="Wingdings" panose="05000000000000000000" pitchFamily="2" charset="2"/>
              <a:buChar char="q"/>
            </a:pPr>
            <a:r>
              <a:rPr lang="es-AR" sz="2200" dirty="0"/>
              <a:t>Una estimación del número total de </a:t>
            </a:r>
            <a:r>
              <a:rPr lang="es-AR" sz="2200" b="1" u="sng" dirty="0"/>
              <a:t>líneas nuevas </a:t>
            </a:r>
            <a:r>
              <a:rPr lang="es-AR" sz="2200" dirty="0"/>
              <a:t>de código a desarrollar.</a:t>
            </a:r>
          </a:p>
          <a:p>
            <a:pPr lvl="1" algn="just">
              <a:buFont typeface="Wingdings" panose="05000000000000000000" pitchFamily="2" charset="2"/>
              <a:buChar char="q"/>
            </a:pPr>
            <a:r>
              <a:rPr lang="es-AR" sz="2200" dirty="0"/>
              <a:t>Una estimación del número de líneas de código fuente </a:t>
            </a:r>
            <a:r>
              <a:rPr lang="es-AR" sz="2200" b="1" u="sng" dirty="0"/>
              <a:t>equivalentes</a:t>
            </a:r>
            <a:r>
              <a:rPr lang="es-AR" sz="2200" dirty="0"/>
              <a:t> (ESLOC) calculadas usando el nivel de reutilización.</a:t>
            </a:r>
          </a:p>
          <a:p>
            <a:pPr lvl="1" algn="just">
              <a:buFont typeface="Wingdings" panose="05000000000000000000" pitchFamily="2" charset="2"/>
              <a:buChar char="q"/>
            </a:pPr>
            <a:r>
              <a:rPr lang="es-AR" sz="2200" dirty="0"/>
              <a:t>Una estimación del número de líneas de código que </a:t>
            </a:r>
            <a:r>
              <a:rPr lang="es-AR" sz="2200" b="1" u="sng" dirty="0"/>
              <a:t>tienen que modificarse </a:t>
            </a:r>
            <a:r>
              <a:rPr lang="es-AR" sz="2200" dirty="0"/>
              <a:t>debido a cambios en los requerimientos.</a:t>
            </a:r>
          </a:p>
          <a:p>
            <a:pPr algn="just"/>
            <a:r>
              <a:rPr lang="es-AR" dirty="0"/>
              <a:t>Estas estimaciones se añaden para obtener el tamaño del código (KLDC).</a:t>
            </a:r>
            <a:endParaRPr lang="es-ES"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6" name="Marcador de pie de página 5"/>
          <p:cNvSpPr>
            <a:spLocks noGrp="1"/>
          </p:cNvSpPr>
          <p:nvPr>
            <p:ph type="ftr" sz="quarter" idx="3"/>
          </p:nvPr>
        </p:nvSpPr>
        <p:spPr/>
        <p:txBody>
          <a:bodyPr/>
          <a:lstStyle/>
          <a:p>
            <a:pPr>
              <a:defRPr/>
            </a:pPr>
            <a:r>
              <a:rPr lang="es-AR"/>
              <a:t>Ingenieria de Software II</a:t>
            </a:r>
            <a:endParaRPr lang="es-AR" dirty="0"/>
          </a:p>
        </p:txBody>
      </p:sp>
      <p:sp>
        <p:nvSpPr>
          <p:cNvPr id="5" name="5 Marcador de texto"/>
          <p:cNvSpPr txBox="1">
            <a:spLocks/>
          </p:cNvSpPr>
          <p:nvPr/>
        </p:nvSpPr>
        <p:spPr>
          <a:xfrm>
            <a:off x="5752529" y="6430518"/>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24952852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p:txBody>
          <a:bodyPr>
            <a:normAutofit/>
          </a:bodyPr>
          <a:lstStyle/>
          <a:p>
            <a:r>
              <a:rPr lang="es-ES" sz="3600"/>
              <a:t>COCOMO II</a:t>
            </a:r>
            <a:br>
              <a:rPr lang="es-ES" sz="3600"/>
            </a:br>
            <a:r>
              <a:rPr lang="es-ES" sz="3600"/>
              <a:t>4. Nivel de post-arquitectura</a:t>
            </a:r>
            <a:endParaRPr lang="es-AR" sz="3600"/>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59</a:t>
            </a:fld>
            <a:endParaRPr lang="es-AR" dirty="0"/>
          </a:p>
        </p:txBody>
      </p:sp>
      <p:sp>
        <p:nvSpPr>
          <p:cNvPr id="61443" name="7 Marcador de contenido"/>
          <p:cNvSpPr>
            <a:spLocks noGrp="1"/>
          </p:cNvSpPr>
          <p:nvPr>
            <p:ph type="body" sz="quarter" idx="13"/>
          </p:nvPr>
        </p:nvSpPr>
        <p:spPr/>
        <p:txBody>
          <a:bodyPr>
            <a:normAutofit/>
          </a:bodyPr>
          <a:lstStyle/>
          <a:p>
            <a:pPr algn="just"/>
            <a:r>
              <a:rPr lang="es-AR" dirty="0"/>
              <a:t>Estas estimaciones se añaden para obtener el tamaño del código (KLDC).</a:t>
            </a:r>
          </a:p>
          <a:p>
            <a:pPr algn="just"/>
            <a:r>
              <a:rPr lang="es-AR" dirty="0"/>
              <a:t>El exponente </a:t>
            </a:r>
            <a:r>
              <a:rPr lang="es-AR" b="1" dirty="0"/>
              <a:t>B</a:t>
            </a:r>
            <a:r>
              <a:rPr lang="es-AR" dirty="0"/>
              <a:t> se calcula considerando 5 factores de escala.</a:t>
            </a:r>
          </a:p>
          <a:p>
            <a:pPr algn="just"/>
            <a:r>
              <a:rPr lang="es-AR" dirty="0"/>
              <a:t>Como </a:t>
            </a:r>
          </a:p>
          <a:p>
            <a:pPr lvl="1" algn="just"/>
            <a:r>
              <a:rPr lang="es-AR" dirty="0"/>
              <a:t>Productividad de desarrollo</a:t>
            </a:r>
          </a:p>
          <a:p>
            <a:pPr lvl="1" algn="just"/>
            <a:r>
              <a:rPr lang="es-AR" dirty="0"/>
              <a:t>Cohesión del equipo </a:t>
            </a:r>
          </a:p>
          <a:p>
            <a:pPr lvl="1" algn="just"/>
            <a:r>
              <a:rPr lang="es-AR" dirty="0"/>
              <a:t>Entre otros</a:t>
            </a:r>
          </a:p>
          <a:p>
            <a:endParaRPr lang="es-ES"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6" name="Marcador de pie de página 5"/>
          <p:cNvSpPr>
            <a:spLocks noGrp="1"/>
          </p:cNvSpPr>
          <p:nvPr>
            <p:ph type="ftr" sz="quarter" idx="3"/>
          </p:nvPr>
        </p:nvSpPr>
        <p:spPr/>
        <p:txBody>
          <a:bodyPr/>
          <a:lstStyle/>
          <a:p>
            <a:pPr>
              <a:defRPr/>
            </a:pPr>
            <a:r>
              <a:rPr lang="es-AR"/>
              <a:t>Ingenieria de Software II</a:t>
            </a:r>
            <a:endParaRPr lang="es-AR" dirty="0"/>
          </a:p>
        </p:txBody>
      </p:sp>
      <p:sp>
        <p:nvSpPr>
          <p:cNvPr id="5" name="5 Marcador de texto"/>
          <p:cNvSpPr txBox="1">
            <a:spLocks/>
          </p:cNvSpPr>
          <p:nvPr/>
        </p:nvSpPr>
        <p:spPr>
          <a:xfrm>
            <a:off x="5761673" y="6467094"/>
            <a:ext cx="3143250" cy="357188"/>
          </a:xfrm>
          <a:prstGeom prst="rect">
            <a:avLst/>
          </a:prstGeom>
        </p:spPr>
        <p:txBody>
          <a:bodyPr/>
          <a:lstStyle/>
          <a:p>
            <a:pPr marL="319088" indent="-319088">
              <a:spcBef>
                <a:spcPts val="700"/>
              </a:spcBef>
              <a:buClr>
                <a:schemeClr val="accent2"/>
              </a:buClr>
              <a:buSzPct val="60000"/>
              <a:defRPr/>
            </a:pPr>
            <a:r>
              <a:rPr lang="es-AR" sz="1400" dirty="0">
                <a:latin typeface="+mn-lt"/>
              </a:rPr>
              <a:t>Fuente: Somerville Cap. 26</a:t>
            </a:r>
          </a:p>
        </p:txBody>
      </p:sp>
    </p:spTree>
    <p:extLst>
      <p:ext uri="{BB962C8B-B14F-4D97-AF65-F5344CB8AC3E}">
        <p14:creationId xmlns:p14="http://schemas.microsoft.com/office/powerpoint/2010/main" val="2787336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r>
              <a:rPr lang="es-ES" dirty="0"/>
              <a:t>Métricas – Definiciones </a:t>
            </a:r>
            <a:endParaRPr lang="es-AR" dirty="0"/>
          </a:p>
        </p:txBody>
      </p:sp>
      <p:sp>
        <p:nvSpPr>
          <p:cNvPr id="4" name="3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A56AA0B6-577A-466E-BFCE-2050E0306F37}" type="slidenum">
              <a:rPr lang="es-AR" sz="1200">
                <a:latin typeface="Tw Cen MT" panose="020B0602020104020603" pitchFamily="34" charset="0"/>
              </a:rPr>
              <a:pPr eaLnBrk="1" hangingPunct="1">
                <a:lnSpc>
                  <a:spcPct val="80000"/>
                </a:lnSpc>
              </a:pPr>
              <a:t>6</a:t>
            </a:fld>
            <a:endParaRPr lang="es-AR" sz="1200">
              <a:latin typeface="Tw Cen MT" panose="020B0602020104020603" pitchFamily="34" charset="0"/>
            </a:endParaRPr>
          </a:p>
        </p:txBody>
      </p:sp>
      <p:sp>
        <p:nvSpPr>
          <p:cNvPr id="16388" name="5 Marcador de texto"/>
          <p:cNvSpPr>
            <a:spLocks noGrp="1"/>
          </p:cNvSpPr>
          <p:nvPr>
            <p:ph type="body" sz="quarter" idx="13"/>
          </p:nvPr>
        </p:nvSpPr>
        <p:spPr/>
        <p:txBody>
          <a:bodyPr/>
          <a:lstStyle/>
          <a:p>
            <a:pPr marL="0" indent="0">
              <a:buNone/>
            </a:pPr>
            <a:endParaRPr lang="es-ES" dirty="0">
              <a:solidFill>
                <a:schemeClr val="tx1"/>
              </a:solidFill>
            </a:endParaRPr>
          </a:p>
          <a:p>
            <a:pPr algn="just"/>
            <a:r>
              <a:rPr lang="es-AR" dirty="0"/>
              <a:t>Medida:</a:t>
            </a:r>
          </a:p>
          <a:p>
            <a:pPr lvl="1" algn="just"/>
            <a:r>
              <a:rPr lang="es-AR" sz="2000" dirty="0"/>
              <a:t>indicación cuantitativa de la extensión, cantidad, dimensiones, capacidad o tamaño de algunos atributos de un proceso o producto.</a:t>
            </a:r>
          </a:p>
          <a:p>
            <a:pPr lvl="1" algn="just"/>
            <a:endParaRPr lang="es-AR" sz="2000" dirty="0"/>
          </a:p>
          <a:p>
            <a:pPr lvl="1" algn="just"/>
            <a:endParaRPr lang="es-AR" sz="2000" dirty="0"/>
          </a:p>
          <a:p>
            <a:pPr lvl="1" algn="just"/>
            <a:endParaRPr lang="es-AR" sz="2000" dirty="0"/>
          </a:p>
          <a:p>
            <a:pPr algn="just"/>
            <a:r>
              <a:rPr lang="es-AR" dirty="0"/>
              <a:t>Medición: </a:t>
            </a:r>
          </a:p>
          <a:p>
            <a:pPr lvl="1" algn="just"/>
            <a:r>
              <a:rPr lang="es-AR" sz="2000" dirty="0"/>
              <a:t>es el acto de determinar una medida.</a:t>
            </a:r>
            <a:endParaRPr lang="es-AR" dirty="0">
              <a:solidFill>
                <a:schemeClr val="tx1"/>
              </a:solidFill>
            </a:endParaRPr>
          </a:p>
        </p:txBody>
      </p:sp>
      <p:sp>
        <p:nvSpPr>
          <p:cNvPr id="2" name="Marcador de fecha 1"/>
          <p:cNvSpPr>
            <a:spLocks noGrp="1"/>
          </p:cNvSpPr>
          <p:nvPr>
            <p:ph type="dt" sz="half" idx="2"/>
          </p:nvPr>
        </p:nvSpPr>
        <p:spPr/>
        <p:txBody>
          <a:bodyPr/>
          <a:lstStyle/>
          <a:p>
            <a:pPr>
              <a:defRPr/>
            </a:pPr>
            <a:r>
              <a:rPr lang="es-AR">
                <a:solidFill>
                  <a:schemeClr val="tx1"/>
                </a:solidFill>
              </a:rPr>
              <a:t>2019</a:t>
            </a:r>
            <a:endParaRPr lang="es-AR" dirty="0">
              <a:solidFill>
                <a:schemeClr val="tx1"/>
              </a:solidFill>
            </a:endParaRPr>
          </a:p>
        </p:txBody>
      </p:sp>
      <p:sp>
        <p:nvSpPr>
          <p:cNvPr id="3" name="Marcador de pie de página 2"/>
          <p:cNvSpPr>
            <a:spLocks noGrp="1"/>
          </p:cNvSpPr>
          <p:nvPr>
            <p:ph type="ftr" sz="quarter" idx="3"/>
          </p:nvPr>
        </p:nvSpPr>
        <p:spPr/>
        <p:txBody>
          <a:bodyPr/>
          <a:lstStyle/>
          <a:p>
            <a:pPr>
              <a:defRPr/>
            </a:pPr>
            <a:r>
              <a:rPr lang="es-AR">
                <a:solidFill>
                  <a:schemeClr val="tx1"/>
                </a:solidFill>
              </a:rPr>
              <a:t>Ingenieria de Software II</a:t>
            </a:r>
            <a:endParaRPr lang="es-AR" dirty="0">
              <a:solidFill>
                <a:schemeClr val="tx1"/>
              </a:solidFill>
            </a:endParaRPr>
          </a:p>
        </p:txBody>
      </p:sp>
      <p:sp>
        <p:nvSpPr>
          <p:cNvPr id="5" name="4 Marcador de texto"/>
          <p:cNvSpPr>
            <a:spLocks noGrp="1"/>
          </p:cNvSpPr>
          <p:nvPr>
            <p:ph type="body" sz="quarter" idx="4294967295"/>
          </p:nvPr>
        </p:nvSpPr>
        <p:spPr>
          <a:xfrm>
            <a:off x="10029825" y="6551613"/>
            <a:ext cx="2162175" cy="306387"/>
          </a:xfrm>
        </p:spPr>
        <p:txBody>
          <a:bodyPr>
            <a:normAutofit fontScale="85000" lnSpcReduction="20000"/>
          </a:bodyPr>
          <a:lstStyle/>
          <a:p>
            <a:r>
              <a:rPr lang="es-ES" dirty="0" err="1">
                <a:solidFill>
                  <a:schemeClr val="tx1"/>
                </a:solidFill>
              </a:rPr>
              <a:t>Pressman</a:t>
            </a:r>
            <a:r>
              <a:rPr lang="es-ES" dirty="0">
                <a:solidFill>
                  <a:schemeClr val="tx1"/>
                </a:solidFill>
              </a:rPr>
              <a:t> Cap. 4</a:t>
            </a:r>
          </a:p>
          <a:p>
            <a:endParaRPr lang="es-AR" dirty="0"/>
          </a:p>
        </p:txBody>
      </p:sp>
      <p:pic>
        <p:nvPicPr>
          <p:cNvPr id="1030" name="Picture 6" descr="http://universidades-iberoamericanas.universia.net/puerto-rico/vivir/images/unidades-medid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117" t="9849" r="8837" b="4861"/>
          <a:stretch/>
        </p:blipFill>
        <p:spPr bwMode="auto">
          <a:xfrm>
            <a:off x="5262893" y="3376896"/>
            <a:ext cx="2003135" cy="12241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medici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82" r="8647"/>
          <a:stretch/>
        </p:blipFill>
        <p:spPr bwMode="auto">
          <a:xfrm>
            <a:off x="7797138" y="3897268"/>
            <a:ext cx="2088232" cy="118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5574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Título"/>
          <p:cNvSpPr>
            <a:spLocks noGrp="1"/>
          </p:cNvSpPr>
          <p:nvPr>
            <p:ph type="title"/>
          </p:nvPr>
        </p:nvSpPr>
        <p:spPr/>
        <p:txBody>
          <a:bodyPr/>
          <a:lstStyle/>
          <a:p>
            <a:r>
              <a:rPr lang="es-ES_tradnl"/>
              <a:t>Estimaciones on-line</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60</a:t>
            </a:fld>
            <a:endParaRPr lang="es-AR" dirty="0"/>
          </a:p>
        </p:txBody>
      </p:sp>
      <p:sp>
        <p:nvSpPr>
          <p:cNvPr id="62467" name="4 Marcador de contenido"/>
          <p:cNvSpPr>
            <a:spLocks noGrp="1"/>
          </p:cNvSpPr>
          <p:nvPr>
            <p:ph type="body" sz="quarter" idx="13"/>
          </p:nvPr>
        </p:nvSpPr>
        <p:spPr/>
        <p:txBody>
          <a:bodyPr>
            <a:normAutofit/>
          </a:bodyPr>
          <a:lstStyle/>
          <a:p>
            <a:r>
              <a:rPr lang="es-AR" dirty="0"/>
              <a:t>Visitar las páginas:</a:t>
            </a:r>
          </a:p>
          <a:p>
            <a:endParaRPr lang="es-AR" dirty="0"/>
          </a:p>
          <a:p>
            <a:r>
              <a:rPr lang="es-ES" dirty="0"/>
              <a:t>Para COCOMO81:</a:t>
            </a:r>
            <a:endParaRPr lang="es-AR" dirty="0"/>
          </a:p>
          <a:p>
            <a:r>
              <a:rPr lang="es-AR" dirty="0">
                <a:hlinkClick r:id="rId2"/>
              </a:rPr>
              <a:t>http://sunset.usc.edu/research/COCOMOII/cocomo81_pgm/cocomo81.html</a:t>
            </a:r>
            <a:endParaRPr lang="es-AR" dirty="0"/>
          </a:p>
          <a:p>
            <a:endParaRPr lang="es-ES" dirty="0"/>
          </a:p>
          <a:p>
            <a:r>
              <a:rPr lang="es-ES" dirty="0"/>
              <a:t>Para COCOMO 2:</a:t>
            </a:r>
          </a:p>
          <a:p>
            <a:r>
              <a:rPr lang="es-ES" dirty="0">
                <a:hlinkClick r:id="rId3"/>
              </a:rPr>
              <a:t>http://csse.usc.edu/tools/COCOMOII.php</a:t>
            </a:r>
            <a:endParaRPr lang="es-ES" dirty="0"/>
          </a:p>
          <a:p>
            <a:endParaRPr lang="es-ES" dirty="0"/>
          </a:p>
          <a:p>
            <a:endParaRPr lang="es-AR" dirty="0"/>
          </a:p>
          <a:p>
            <a:endParaRPr lang="es-AR"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2561169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r>
              <a:rPr lang="es-ES"/>
              <a:t>Métricas – Definiciones </a:t>
            </a:r>
            <a:endParaRPr lang="es-AR"/>
          </a:p>
        </p:txBody>
      </p:sp>
      <p:sp>
        <p:nvSpPr>
          <p:cNvPr id="4" name="3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A56AA0B6-577A-466E-BFCE-2050E0306F37}" type="slidenum">
              <a:rPr lang="es-AR" sz="1200">
                <a:solidFill>
                  <a:srgbClr val="FFFFFF"/>
                </a:solidFill>
                <a:latin typeface="Tw Cen MT" panose="020B0602020104020603" pitchFamily="34" charset="0"/>
              </a:rPr>
              <a:pPr eaLnBrk="1" hangingPunct="1">
                <a:lnSpc>
                  <a:spcPct val="80000"/>
                </a:lnSpc>
              </a:pPr>
              <a:t>7</a:t>
            </a:fld>
            <a:endParaRPr lang="es-AR" sz="1200">
              <a:solidFill>
                <a:srgbClr val="FFFFFF"/>
              </a:solidFill>
              <a:latin typeface="Tw Cen MT" panose="020B0602020104020603" pitchFamily="34" charset="0"/>
            </a:endParaRPr>
          </a:p>
        </p:txBody>
      </p:sp>
      <p:sp>
        <p:nvSpPr>
          <p:cNvPr id="16388" name="5 Marcador de texto"/>
          <p:cNvSpPr>
            <a:spLocks noGrp="1"/>
          </p:cNvSpPr>
          <p:nvPr>
            <p:ph type="body" sz="quarter" idx="13"/>
          </p:nvPr>
        </p:nvSpPr>
        <p:spPr/>
        <p:txBody>
          <a:bodyPr/>
          <a:lstStyle/>
          <a:p>
            <a:endParaRPr lang="es-ES" dirty="0"/>
          </a:p>
          <a:p>
            <a:pPr marL="91440" lvl="1" indent="-91440" algn="just">
              <a:spcBef>
                <a:spcPts val="1300"/>
              </a:spcBef>
              <a:buClr>
                <a:srgbClr val="C00000"/>
              </a:buClr>
              <a:buFont typeface="Arial" panose="020B0604020202020204" pitchFamily="34" charset="0"/>
              <a:buChar char="»"/>
            </a:pPr>
            <a:r>
              <a:rPr lang="es-AR" dirty="0"/>
              <a:t>Métrica:</a:t>
            </a:r>
          </a:p>
          <a:p>
            <a:pPr marL="4572" lvl="1" indent="0" algn="just">
              <a:buNone/>
            </a:pPr>
            <a:r>
              <a:rPr lang="es-AR" sz="2000" dirty="0"/>
              <a:t>   medida cuantitativa del grado en que un sistema, componente o proceso posee un atributo dado.  </a:t>
            </a:r>
            <a:r>
              <a:rPr lang="es-ES" sz="2000" dirty="0"/>
              <a:t>El ingeniero de software recopila medidas y desarrolla métricas para obtener indicadores. </a:t>
            </a:r>
          </a:p>
          <a:p>
            <a:pPr lvl="1" algn="just"/>
            <a:endParaRPr lang="es-ES" sz="2000" dirty="0"/>
          </a:p>
          <a:p>
            <a:pPr lvl="1" algn="just"/>
            <a:endParaRPr lang="es-AR" sz="2000" dirty="0"/>
          </a:p>
          <a:p>
            <a:pPr algn="just"/>
            <a:r>
              <a:rPr lang="es-AR" dirty="0"/>
              <a:t>Indicador: </a:t>
            </a:r>
          </a:p>
          <a:p>
            <a:pPr lvl="1" algn="just"/>
            <a:r>
              <a:rPr lang="es-AR" sz="2000" dirty="0"/>
              <a:t>combinación de métricas. Proporciona una visión profunda que permite al gestor de proyectos o a los ingenieros de software ajustar el producto, el proyecto o el proceso para que las cosas salgan mejor</a:t>
            </a:r>
          </a:p>
          <a:p>
            <a:endParaRPr lang="es-ES" dirty="0"/>
          </a:p>
          <a:p>
            <a:endParaRPr lang="es-ES" dirty="0"/>
          </a:p>
          <a:p>
            <a:endParaRPr lang="es-AR" dirty="0"/>
          </a:p>
        </p:txBody>
      </p:sp>
      <p:sp>
        <p:nvSpPr>
          <p:cNvPr id="2" name="Marcador de fecha 1"/>
          <p:cNvSpPr>
            <a:spLocks noGrp="1"/>
          </p:cNvSpPr>
          <p:nvPr>
            <p:ph type="dt" sz="half" idx="2"/>
          </p:nvPr>
        </p:nvSpPr>
        <p:spPr/>
        <p:txBody>
          <a:bodyPr/>
          <a:lstStyle/>
          <a:p>
            <a:pPr>
              <a:defRPr/>
            </a:pPr>
            <a:r>
              <a:rPr lang="es-AR"/>
              <a:t>2019</a:t>
            </a:r>
            <a:endParaRPr lang="es-AR" dirty="0"/>
          </a:p>
        </p:txBody>
      </p:sp>
      <p:sp>
        <p:nvSpPr>
          <p:cNvPr id="3" name="Marcador de pie de página 2"/>
          <p:cNvSpPr>
            <a:spLocks noGrp="1"/>
          </p:cNvSpPr>
          <p:nvPr>
            <p:ph type="ftr" sz="quarter" idx="3"/>
          </p:nvPr>
        </p:nvSpPr>
        <p:spPr/>
        <p:txBody>
          <a:bodyPr/>
          <a:lstStyle/>
          <a:p>
            <a:pPr>
              <a:defRPr/>
            </a:pPr>
            <a:r>
              <a:rPr lang="es-AR"/>
              <a:t>Ingenieria de Software II</a:t>
            </a:r>
            <a:endParaRPr lang="es-AR" dirty="0"/>
          </a:p>
        </p:txBody>
      </p:sp>
      <p:sp>
        <p:nvSpPr>
          <p:cNvPr id="16387" name="4 Marcador de texto"/>
          <p:cNvSpPr>
            <a:spLocks noGrp="1"/>
          </p:cNvSpPr>
          <p:nvPr>
            <p:ph type="body" sz="quarter" idx="4294967295"/>
          </p:nvPr>
        </p:nvSpPr>
        <p:spPr>
          <a:xfrm>
            <a:off x="10029825" y="6551613"/>
            <a:ext cx="2162175" cy="306387"/>
          </a:xfrm>
        </p:spPr>
        <p:txBody>
          <a:bodyPr>
            <a:normAutofit fontScale="70000" lnSpcReduction="20000"/>
          </a:bodyPr>
          <a:lstStyle/>
          <a:p>
            <a:pPr algn="just"/>
            <a:r>
              <a:rPr lang="es-AR" dirty="0"/>
              <a:t>M</a:t>
            </a:r>
            <a:r>
              <a:rPr lang="es-ES" dirty="0"/>
              <a:t> </a:t>
            </a:r>
            <a:r>
              <a:rPr lang="es-ES" dirty="0" err="1"/>
              <a:t>Pressman</a:t>
            </a:r>
            <a:r>
              <a:rPr lang="es-ES" dirty="0"/>
              <a:t> Cap. 4 </a:t>
            </a:r>
            <a:endParaRPr lang="es-AR" dirty="0"/>
          </a:p>
        </p:txBody>
      </p:sp>
      <p:pic>
        <p:nvPicPr>
          <p:cNvPr id="2050" name="Picture 2" descr="https://encrypted-tbn2.gstatic.com/images?q=tbn:ANd9GcSBcsgWyWLGuf_N17CkxnMuMEXQdHv_YP8DvE8iTgZ_THkRbB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7571" y="3348414"/>
            <a:ext cx="2158535" cy="11349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i897.photobucket.com/albums/ac172/solutioning/Indicadores9.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70" t="3200" r="11172" b="7228"/>
          <a:stretch/>
        </p:blipFill>
        <p:spPr bwMode="auto">
          <a:xfrm>
            <a:off x="4782959" y="5401529"/>
            <a:ext cx="2154481"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23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2 Título"/>
          <p:cNvSpPr>
            <a:spLocks noGrp="1"/>
          </p:cNvSpPr>
          <p:nvPr>
            <p:ph type="title"/>
          </p:nvPr>
        </p:nvSpPr>
        <p:spPr/>
        <p:txBody>
          <a:bodyPr/>
          <a:lstStyle/>
          <a:p>
            <a:r>
              <a:rPr lang="es-ES"/>
              <a:t>Métricas</a:t>
            </a:r>
            <a:endParaRPr 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8</a:t>
            </a:fld>
            <a:endParaRPr lang="es-AR" dirty="0"/>
          </a:p>
        </p:txBody>
      </p:sp>
      <p:sp>
        <p:nvSpPr>
          <p:cNvPr id="14339" name="9 Marcador de contenido"/>
          <p:cNvSpPr>
            <a:spLocks noGrp="1"/>
          </p:cNvSpPr>
          <p:nvPr>
            <p:ph type="body" sz="quarter" idx="13"/>
          </p:nvPr>
        </p:nvSpPr>
        <p:spPr/>
        <p:txBody>
          <a:bodyPr>
            <a:normAutofit/>
          </a:bodyPr>
          <a:lstStyle/>
          <a:p>
            <a:pPr algn="just"/>
            <a:r>
              <a:rPr lang="es-ES_tradnl" dirty="0">
                <a:cs typeface="Times New Roman" panose="02020603050405020304" pitchFamily="18" charset="0"/>
              </a:rPr>
              <a:t>Las métricas</a:t>
            </a:r>
            <a:r>
              <a:rPr lang="es-ES" dirty="0">
                <a:cs typeface="Times New Roman" panose="02020603050405020304" pitchFamily="18" charset="0"/>
              </a:rPr>
              <a:t> pueden ser utilizadas para que los profesionales e investigadores puedan tomar las mejores decisiones </a:t>
            </a:r>
            <a:endParaRPr lang="es-ES_tradnl" dirty="0">
              <a:cs typeface="Times New Roman" panose="02020603050405020304" pitchFamily="18" charset="0"/>
            </a:endParaRPr>
          </a:p>
          <a:p>
            <a:pPr algn="just"/>
            <a:endParaRPr lang="es-ES" sz="16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
        <p:nvSpPr>
          <p:cNvPr id="14341" name="Rectangle 6"/>
          <p:cNvSpPr>
            <a:spLocks noChangeArrowheads="1"/>
          </p:cNvSpPr>
          <p:nvPr/>
        </p:nvSpPr>
        <p:spPr bwMode="auto">
          <a:xfrm>
            <a:off x="2351700" y="1371775"/>
            <a:ext cx="7772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tx1"/>
              </a:buClr>
              <a:buFontTx/>
              <a:buChar char="•"/>
            </a:pPr>
            <a:endParaRPr lang="en-GB" sz="2800" dirty="0">
              <a:latin typeface="Tw Cen MT" panose="020B0602020104020603" pitchFamily="34" charset="0"/>
              <a:cs typeface="Times New Roman" panose="02020603050405020304" pitchFamily="18" charset="0"/>
            </a:endParaRPr>
          </a:p>
          <a:p>
            <a:pPr algn="ctr" eaLnBrk="1" hangingPunct="1">
              <a:spcBef>
                <a:spcPct val="20000"/>
              </a:spcBef>
            </a:pPr>
            <a:endParaRPr lang="es-ES_tradnl" sz="2800" dirty="0">
              <a:latin typeface="Tw Cen MT" panose="020B0602020104020603" pitchFamily="34" charset="0"/>
            </a:endParaRPr>
          </a:p>
        </p:txBody>
      </p:sp>
      <p:sp>
        <p:nvSpPr>
          <p:cNvPr id="11" name="Rectangle 8"/>
          <p:cNvSpPr>
            <a:spLocks noChangeArrowheads="1"/>
          </p:cNvSpPr>
          <p:nvPr/>
        </p:nvSpPr>
        <p:spPr bwMode="auto">
          <a:xfrm>
            <a:off x="1769088" y="4809222"/>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s-ES_tradnl" sz="2000" dirty="0">
                <a:latin typeface="Tw Cen MT" panose="020B0602020104020603" pitchFamily="34" charset="0"/>
              </a:rPr>
              <a:t>	</a:t>
            </a:r>
            <a:r>
              <a:rPr lang="es-ES" sz="2000" dirty="0">
                <a:latin typeface="Tw Cen MT" panose="020B0602020104020603" pitchFamily="34" charset="0"/>
              </a:rPr>
              <a:t>Métricas como me</a:t>
            </a:r>
            <a:r>
              <a:rPr lang="es-ES_tradnl" sz="2000" dirty="0">
                <a:latin typeface="Tw Cen MT" panose="020B0602020104020603" pitchFamily="34" charset="0"/>
              </a:rPr>
              <a:t>dio</a:t>
            </a:r>
            <a:r>
              <a:rPr lang="es-ES" sz="2000" dirty="0">
                <a:latin typeface="Tw Cen MT" panose="020B0602020104020603" pitchFamily="34" charset="0"/>
              </a:rPr>
              <a:t> </a:t>
            </a:r>
            <a:r>
              <a:rPr lang="es-ES_tradnl" sz="2000" dirty="0">
                <a:latin typeface="Tw Cen MT" panose="020B0602020104020603" pitchFamily="34" charset="0"/>
              </a:rPr>
              <a:t>para</a:t>
            </a:r>
            <a:r>
              <a:rPr lang="es-ES" sz="2000" dirty="0">
                <a:latin typeface="Tw Cen MT" panose="020B0602020104020603" pitchFamily="34" charset="0"/>
              </a:rPr>
              <a:t> </a:t>
            </a:r>
            <a:r>
              <a:rPr lang="es-ES_tradnl" sz="2000" dirty="0">
                <a:latin typeface="Tw Cen MT" panose="020B0602020104020603" pitchFamily="34" charset="0"/>
              </a:rPr>
              <a:t>a</a:t>
            </a:r>
            <a:r>
              <a:rPr lang="es-ES" sz="2000" dirty="0">
                <a:latin typeface="Tw Cen MT" panose="020B0602020104020603" pitchFamily="34" charset="0"/>
              </a:rPr>
              <a:t>segura</a:t>
            </a:r>
            <a:r>
              <a:rPr lang="es-ES_tradnl" sz="2000" dirty="0">
                <a:latin typeface="Tw Cen MT" panose="020B0602020104020603" pitchFamily="34" charset="0"/>
              </a:rPr>
              <a:t>r</a:t>
            </a:r>
            <a:r>
              <a:rPr lang="es-ES" sz="2000" dirty="0">
                <a:latin typeface="Tw Cen MT" panose="020B0602020104020603" pitchFamily="34" charset="0"/>
              </a:rPr>
              <a:t> la calidad </a:t>
            </a:r>
            <a:endParaRPr lang="es-ES_tradnl" sz="2000" dirty="0">
              <a:latin typeface="Tw Cen MT" panose="020B0602020104020603" pitchFamily="34" charset="0"/>
            </a:endParaRPr>
          </a:p>
          <a:p>
            <a:pPr algn="ctr" eaLnBrk="1" hangingPunct="1">
              <a:spcBef>
                <a:spcPct val="20000"/>
              </a:spcBef>
              <a:buClr>
                <a:schemeClr val="accent2"/>
              </a:buClr>
              <a:buSzPct val="80000"/>
              <a:buFont typeface="Wingdings" panose="05000000000000000000" pitchFamily="2" charset="2"/>
              <a:buNone/>
            </a:pPr>
            <a:r>
              <a:rPr lang="es-ES_tradnl" sz="2000" dirty="0">
                <a:latin typeface="Tw Cen MT" panose="020B0602020104020603" pitchFamily="34" charset="0"/>
              </a:rPr>
              <a:t>    </a:t>
            </a:r>
            <a:r>
              <a:rPr lang="es-ES" sz="2000" dirty="0">
                <a:latin typeface="Tw Cen MT" panose="020B0602020104020603" pitchFamily="34" charset="0"/>
              </a:rPr>
              <a:t>en l</a:t>
            </a:r>
            <a:r>
              <a:rPr lang="es-ES_tradnl" sz="2000" dirty="0">
                <a:latin typeface="Tw Cen MT" panose="020B0602020104020603" pitchFamily="34" charset="0"/>
              </a:rPr>
              <a:t>os Productos/Procesos/ Proyectos Software</a:t>
            </a:r>
            <a:endParaRPr lang="es-ES" sz="2000" dirty="0">
              <a:latin typeface="Tw Cen MT" panose="020B0602020104020603" pitchFamily="34" charset="0"/>
            </a:endParaRPr>
          </a:p>
        </p:txBody>
      </p:sp>
      <p:sp>
        <p:nvSpPr>
          <p:cNvPr id="12" name="11 Flecha abajo"/>
          <p:cNvSpPr/>
          <p:nvPr/>
        </p:nvSpPr>
        <p:spPr>
          <a:xfrm>
            <a:off x="5238745" y="3143249"/>
            <a:ext cx="1214437" cy="157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AR" dirty="0"/>
          </a:p>
        </p:txBody>
      </p:sp>
    </p:spTree>
    <p:extLst>
      <p:ext uri="{BB962C8B-B14F-4D97-AF65-F5344CB8AC3E}">
        <p14:creationId xmlns:p14="http://schemas.microsoft.com/office/powerpoint/2010/main" val="3657120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_tradnl" dirty="0"/>
              <a:t>Métricas</a:t>
            </a:r>
            <a:endParaRPr 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9</a:t>
            </a:fld>
            <a:endParaRPr lang="es-AR" dirty="0"/>
          </a:p>
        </p:txBody>
      </p:sp>
      <p:sp>
        <p:nvSpPr>
          <p:cNvPr id="18435" name="4 Marcador de texto"/>
          <p:cNvSpPr>
            <a:spLocks noGrp="1"/>
          </p:cNvSpPr>
          <p:nvPr>
            <p:ph type="body" sz="quarter" idx="13"/>
          </p:nvPr>
        </p:nvSpPr>
        <p:spPr/>
        <p:txBody>
          <a:bodyPr>
            <a:normAutofit/>
          </a:bodyPr>
          <a:lstStyle/>
          <a:p>
            <a:r>
              <a:rPr lang="es-AR" sz="2800" dirty="0"/>
              <a:t>Existen dos formas en que pueden usarse las mediciones de un sistema de software:</a:t>
            </a:r>
          </a:p>
          <a:p>
            <a:pPr lvl="1"/>
            <a:r>
              <a:rPr lang="es-AR" dirty="0"/>
              <a:t>Para </a:t>
            </a:r>
            <a:r>
              <a:rPr lang="es-AR" b="1" dirty="0"/>
              <a:t>asignar un valor </a:t>
            </a:r>
            <a:r>
              <a:rPr lang="es-AR" dirty="0"/>
              <a:t>a los atributos de calidad del software. </a:t>
            </a:r>
          </a:p>
          <a:p>
            <a:pPr lvl="1"/>
            <a:r>
              <a:rPr lang="es-AR" dirty="0"/>
              <a:t>Para </a:t>
            </a:r>
            <a:r>
              <a:rPr lang="es-AR" b="1" dirty="0"/>
              <a:t>identificar los componentes </a:t>
            </a:r>
            <a:r>
              <a:rPr lang="es-AR" dirty="0"/>
              <a:t>del sistema cuya calidad está por debajo de un estándar.</a:t>
            </a:r>
          </a:p>
          <a:p>
            <a:endParaRPr lang="es-AR" sz="2800" dirty="0"/>
          </a:p>
        </p:txBody>
      </p:sp>
      <p:sp>
        <p:nvSpPr>
          <p:cNvPr id="4" name="Marcador de fecha 3"/>
          <p:cNvSpPr>
            <a:spLocks noGrp="1"/>
          </p:cNvSpPr>
          <p:nvPr>
            <p:ph type="dt" sz="half" idx="2"/>
          </p:nvPr>
        </p:nvSpPr>
        <p:spPr/>
        <p:txBody>
          <a:bodyPr/>
          <a:lstStyle/>
          <a:p>
            <a:pPr>
              <a:defRPr/>
            </a:pPr>
            <a:r>
              <a:rPr lang="es-AR"/>
              <a:t>2019</a:t>
            </a:r>
            <a:endParaRPr lang="es-AR" dirty="0"/>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spTree>
    <p:extLst>
      <p:ext uri="{BB962C8B-B14F-4D97-AF65-F5344CB8AC3E}">
        <p14:creationId xmlns:p14="http://schemas.microsoft.com/office/powerpoint/2010/main" val="147456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G II 2018">
  <a:themeElements>
    <a:clrScheme name="Personalizado 2">
      <a:dk1>
        <a:sysClr val="windowText" lastClr="000000"/>
      </a:dk1>
      <a:lt1>
        <a:sysClr val="window" lastClr="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ING I 2016" id="{7D710C11-A9A7-4655-97C4-BAD4B08B9899}" vid="{528455DC-6436-42CF-BA55-9ED6BE3C4C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Ing soft 2_Plantilla_2019</Template>
  <TotalTime>226</TotalTime>
  <Words>3523</Words>
  <Application>Microsoft Office PowerPoint</Application>
  <PresentationFormat>Personalizado</PresentationFormat>
  <Paragraphs>642</Paragraphs>
  <Slides>60</Slides>
  <Notes>6</Notes>
  <HiddenSlides>0</HiddenSlides>
  <MMClips>0</MMClips>
  <ScaleCrop>false</ScaleCrop>
  <HeadingPairs>
    <vt:vector size="4" baseType="variant">
      <vt:variant>
        <vt:lpstr>Tema</vt:lpstr>
      </vt:variant>
      <vt:variant>
        <vt:i4>1</vt:i4>
      </vt:variant>
      <vt:variant>
        <vt:lpstr>Títulos de diapositiva</vt:lpstr>
      </vt:variant>
      <vt:variant>
        <vt:i4>60</vt:i4>
      </vt:variant>
    </vt:vector>
  </HeadingPairs>
  <TitlesOfParts>
    <vt:vector size="61" baseType="lpstr">
      <vt:lpstr>ING II 2018</vt:lpstr>
      <vt:lpstr>Ingeniería de software II</vt:lpstr>
      <vt:lpstr>Presentación de PowerPoint</vt:lpstr>
      <vt:lpstr>Gestión de Proyectos </vt:lpstr>
      <vt:lpstr>Elementos clave de la gestión de proyectos</vt:lpstr>
      <vt:lpstr>Métricas</vt:lpstr>
      <vt:lpstr>Métricas – Definiciones </vt:lpstr>
      <vt:lpstr>Métricas – Definiciones </vt:lpstr>
      <vt:lpstr>Métricas</vt:lpstr>
      <vt:lpstr>Métricas</vt:lpstr>
      <vt:lpstr>Clasificación de las métricas</vt:lpstr>
      <vt:lpstr>Clasificación de las métricas</vt:lpstr>
      <vt:lpstr>Métricas</vt:lpstr>
      <vt:lpstr>Métricas</vt:lpstr>
      <vt:lpstr>Métricas del producto</vt:lpstr>
      <vt:lpstr>Métricas del producto</vt:lpstr>
      <vt:lpstr>Proceso de medición</vt:lpstr>
      <vt:lpstr>Métricas estáticas del producto</vt:lpstr>
      <vt:lpstr>Métricas del producto</vt:lpstr>
      <vt:lpstr>Métricas del producto</vt:lpstr>
      <vt:lpstr>Métricas del producto</vt:lpstr>
      <vt:lpstr>Utilidad de las métricas postmortem</vt:lpstr>
      <vt:lpstr>Métricas orientadas al tamaño</vt:lpstr>
      <vt:lpstr>Métricas orientadas al tamaño</vt:lpstr>
      <vt:lpstr>Propuesta Fenton/Pfleeger</vt:lpstr>
      <vt:lpstr>Ejemplo</vt:lpstr>
      <vt:lpstr>Métricas de control</vt:lpstr>
      <vt:lpstr>Métrica de Punto función</vt:lpstr>
      <vt:lpstr>Métrica de Punto función</vt:lpstr>
      <vt:lpstr>Métrica de Punto función</vt:lpstr>
      <vt:lpstr>Desarrollo de una métrica</vt:lpstr>
      <vt:lpstr>GQM (OPM)</vt:lpstr>
      <vt:lpstr>GQM (OPM)</vt:lpstr>
      <vt:lpstr>GQM ejemplo</vt:lpstr>
      <vt:lpstr>GQM Ejemplo</vt:lpstr>
      <vt:lpstr>Indicadores</vt:lpstr>
      <vt:lpstr>GQM (OPM)</vt:lpstr>
      <vt:lpstr>Estimaciones</vt:lpstr>
      <vt:lpstr>Estimaciones</vt:lpstr>
      <vt:lpstr>Estimaciones</vt:lpstr>
      <vt:lpstr>Estimaciones de costos</vt:lpstr>
      <vt:lpstr>Estimaciones de costos</vt:lpstr>
      <vt:lpstr>Fijación de precio</vt:lpstr>
      <vt:lpstr>Fijación de precio</vt:lpstr>
      <vt:lpstr>Estimaciones de recursos</vt:lpstr>
      <vt:lpstr>Técnicas de estimación</vt:lpstr>
      <vt:lpstr>Modelos empíricos de estimación</vt:lpstr>
      <vt:lpstr>Estimaciones COCOMO 81 </vt:lpstr>
      <vt:lpstr>Estimaciones COCOMO 81</vt:lpstr>
      <vt:lpstr>COCOMO II (2000)</vt:lpstr>
      <vt:lpstr>COCOMO II Niveles de COCOMO II</vt:lpstr>
      <vt:lpstr>COCOMO II 1. Nivel Construcción de prototipos</vt:lpstr>
      <vt:lpstr>COCOMO II 1. Nivel de construcción de prototipos</vt:lpstr>
      <vt:lpstr>COCOMO II 2. Nivel de diseño inicial</vt:lpstr>
      <vt:lpstr>COCOMO II - 2. Nivel de diseño inicial Tabla de Valores de escala SF para calcular B</vt:lpstr>
      <vt:lpstr>COCOMO II – 2. Nivel de diseño inicial- Aclaración siglas de M</vt:lpstr>
      <vt:lpstr>COCOMO II 3. Nivel de reutilización </vt:lpstr>
      <vt:lpstr>COCOMO II 4. Nivel de post-arquitectura</vt:lpstr>
      <vt:lpstr>COCOMO II 4. Nivel de post-arquitectura</vt:lpstr>
      <vt:lpstr>COCOMO II 4. Nivel de post-arquitectura</vt:lpstr>
      <vt:lpstr>Estimaciones on-line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Pasini</dc:creator>
  <cp:lastModifiedBy>marcos</cp:lastModifiedBy>
  <cp:revision>31</cp:revision>
  <dcterms:created xsi:type="dcterms:W3CDTF">2016-02-19T02:46:31Z</dcterms:created>
  <dcterms:modified xsi:type="dcterms:W3CDTF">2019-04-09T21:49:36Z</dcterms:modified>
</cp:coreProperties>
</file>