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9" r:id="rId32"/>
    <p:sldId id="286" r:id="rId33"/>
    <p:sldId id="287" r:id="rId34"/>
    <p:sldId id="288"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1" autoAdjust="0"/>
    <p:restoredTop sz="94434" autoAdjust="0"/>
  </p:normalViewPr>
  <p:slideViewPr>
    <p:cSldViewPr snapToGrid="0">
      <p:cViewPr varScale="1">
        <p:scale>
          <a:sx n="81" d="100"/>
          <a:sy n="81" d="100"/>
        </p:scale>
        <p:origin x="523" y="62"/>
      </p:cViewPr>
      <p:guideLst>
        <p:guide orient="horz" pos="2160"/>
        <p:guide pos="3840"/>
      </p:guideLst>
    </p:cSldViewPr>
  </p:slideViewPr>
  <p:notesTextViewPr>
    <p:cViewPr>
      <p:scale>
        <a:sx n="1" d="1"/>
        <a:sy n="1" d="1"/>
      </p:scale>
      <p:origin x="0" y="0"/>
    </p:cViewPr>
  </p:notesTextViewPr>
  <p:sorterViewPr>
    <p:cViewPr>
      <p:scale>
        <a:sx n="100" d="100"/>
        <a:sy n="100" d="100"/>
      </p:scale>
      <p:origin x="0" y="-137946"/>
    </p:cViewPr>
  </p:sorterViewPr>
  <p:notesViewPr>
    <p:cSldViewPr snapToGrid="0">
      <p:cViewPr varScale="1">
        <p:scale>
          <a:sx n="85" d="100"/>
          <a:sy n="85"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7A4C9F-2C2A-4B27-802C-54F986B1024B}" type="datetimeFigureOut">
              <a:rPr lang="es-AR" smtClean="0"/>
              <a:pPr/>
              <a:t>17/4/2019</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E6E07F-0A44-4415-9264-32E44B0D6A36}" type="slidenum">
              <a:rPr lang="es-AR" smtClean="0"/>
              <a:pPr/>
              <a:t>‹Nº›</a:t>
            </a:fld>
            <a:endParaRPr lang="es-AR"/>
          </a:p>
        </p:txBody>
      </p:sp>
    </p:spTree>
    <p:extLst>
      <p:ext uri="{BB962C8B-B14F-4D97-AF65-F5344CB8AC3E}">
        <p14:creationId xmlns:p14="http://schemas.microsoft.com/office/powerpoint/2010/main" val="3115130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3BD49-CDBB-436F-B482-E535D9E6CF50}" type="datetimeFigureOut">
              <a:rPr lang="es-ES" smtClean="0"/>
              <a:pPr/>
              <a:t>17/04/2019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BA11A-6FA2-4D86-A286-C805CC984C80}" type="slidenum">
              <a:rPr lang="es-ES" smtClean="0"/>
              <a:pPr/>
              <a:t>‹Nº›</a:t>
            </a:fld>
            <a:endParaRPr lang="es-ES"/>
          </a:p>
        </p:txBody>
      </p:sp>
    </p:spTree>
    <p:extLst>
      <p:ext uri="{BB962C8B-B14F-4D97-AF65-F5344CB8AC3E}">
        <p14:creationId xmlns:p14="http://schemas.microsoft.com/office/powerpoint/2010/main" val="22591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F1E8E02-79A4-454B-B0C6-C80E20D2FD62}" type="slidenum">
              <a:rPr lang="es-ES" smtClean="0"/>
              <a:pPr/>
              <a:t>1</a:t>
            </a:fld>
            <a:endParaRPr lang="es-ES"/>
          </a:p>
        </p:txBody>
      </p:sp>
    </p:spTree>
    <p:extLst>
      <p:ext uri="{BB962C8B-B14F-4D97-AF65-F5344CB8AC3E}">
        <p14:creationId xmlns:p14="http://schemas.microsoft.com/office/powerpoint/2010/main" val="38651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71E5D390-C304-4E38-8202-7615A442A49B}" type="slidenum">
              <a:rPr lang="es-AR" altLang="es-AR" smtClean="0"/>
              <a:pPr/>
              <a:t>5</a:t>
            </a:fld>
            <a:endParaRPr lang="es-AR" altLang="es-AR"/>
          </a:p>
        </p:txBody>
      </p:sp>
    </p:spTree>
    <p:extLst>
      <p:ext uri="{BB962C8B-B14F-4D97-AF65-F5344CB8AC3E}">
        <p14:creationId xmlns:p14="http://schemas.microsoft.com/office/powerpoint/2010/main" val="132446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71E5D390-C304-4E38-8202-7615A442A49B}" type="slidenum">
              <a:rPr lang="es-AR" altLang="es-AR" smtClean="0"/>
              <a:pPr/>
              <a:t>11</a:t>
            </a:fld>
            <a:endParaRPr lang="es-AR" altLang="es-AR"/>
          </a:p>
        </p:txBody>
      </p:sp>
    </p:spTree>
    <p:extLst>
      <p:ext uri="{BB962C8B-B14F-4D97-AF65-F5344CB8AC3E}">
        <p14:creationId xmlns:p14="http://schemas.microsoft.com/office/powerpoint/2010/main" val="250405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AR"/>
          </a:p>
        </p:txBody>
      </p:sp>
      <p:sp>
        <p:nvSpPr>
          <p:cNvPr id="4608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92D269-A2D4-4BC7-90F9-77AAB3299BEB}" type="slidenum">
              <a:rPr lang="es-AR" altLang="es-AR">
                <a:latin typeface="Calibri" panose="020F0502020204030204" pitchFamily="34" charset="0"/>
              </a:rPr>
              <a:pPr eaLnBrk="1" hangingPunct="1"/>
              <a:t>22</a:t>
            </a:fld>
            <a:endParaRPr lang="es-AR" altLang="es-AR">
              <a:latin typeface="Calibri" panose="020F0502020204030204" pitchFamily="34" charset="0"/>
            </a:endParaRPr>
          </a:p>
        </p:txBody>
      </p:sp>
    </p:spTree>
    <p:extLst>
      <p:ext uri="{BB962C8B-B14F-4D97-AF65-F5344CB8AC3E}">
        <p14:creationId xmlns:p14="http://schemas.microsoft.com/office/powerpoint/2010/main" val="435854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AR"/>
          </a:p>
        </p:txBody>
      </p:sp>
      <p:sp>
        <p:nvSpPr>
          <p:cNvPr id="4608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92D269-A2D4-4BC7-90F9-77AAB3299BEB}" type="slidenum">
              <a:rPr lang="es-AR" altLang="es-AR">
                <a:latin typeface="Calibri" panose="020F0502020204030204" pitchFamily="34" charset="0"/>
              </a:rPr>
              <a:pPr eaLnBrk="1" hangingPunct="1"/>
              <a:t>24</a:t>
            </a:fld>
            <a:endParaRPr lang="es-AR" altLang="es-AR">
              <a:latin typeface="Calibri" panose="020F0502020204030204" pitchFamily="34" charset="0"/>
            </a:endParaRPr>
          </a:p>
        </p:txBody>
      </p:sp>
    </p:spTree>
    <p:extLst>
      <p:ext uri="{BB962C8B-B14F-4D97-AF65-F5344CB8AC3E}">
        <p14:creationId xmlns:p14="http://schemas.microsoft.com/office/powerpoint/2010/main" val="303988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002060"/>
                </a:solidFill>
              </a:defRPr>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0"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0"/>
            <a:ext cx="2926080" cy="1048573"/>
          </a:xfrm>
          <a:ln>
            <a:noFill/>
          </a:ln>
        </p:spPr>
        <p:txBody>
          <a:bodyPr/>
          <a:lstStyle/>
          <a:p>
            <a:fld id="{A06DBA4C-BE2D-4FDA-A3F1-EFC03F3DB517}" type="slidenum">
              <a:rPr lang="es-ES" smtClean="0"/>
              <a:pPr/>
              <a:t>‹Nº›</a:t>
            </a:fld>
            <a:endParaRPr lang="es-ES"/>
          </a:p>
        </p:txBody>
      </p:sp>
      <p:sp>
        <p:nvSpPr>
          <p:cNvPr id="10"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Arial" charset="0"/>
                <a:ea typeface="+mn-ea"/>
                <a:cs typeface="+mn-cs"/>
              </a:rPr>
              <a:t>Fuente:</a:t>
            </a:r>
            <a:endParaRPr lang="es-AR" sz="1100" dirty="0">
              <a:solidFill>
                <a:schemeClr val="bg2"/>
              </a:solidFill>
            </a:endParaRPr>
          </a:p>
        </p:txBody>
      </p:sp>
      <p:sp>
        <p:nvSpPr>
          <p:cNvPr id="11"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Arial" charset="0"/>
                <a:ea typeface="+mn-ea"/>
                <a:cs typeface="+mn-cs"/>
              </a:defRPr>
            </a:lvl1pPr>
            <a:lvl2pPr>
              <a:buNone/>
              <a:defRPr sz="1400"/>
            </a:lvl2pPr>
            <a:lvl3pPr>
              <a:buNone/>
              <a:defRPr sz="1400"/>
            </a:lvl3pPr>
            <a:lvl4pPr>
              <a:buNone/>
              <a:defRPr sz="1400"/>
            </a:lvl4pPr>
            <a:lvl5pPr>
              <a:buNone/>
              <a:defRPr sz="1400"/>
            </a:lvl5pPr>
          </a:lstStyle>
          <a:p>
            <a:pPr lvl="0"/>
            <a:r>
              <a:rPr lang="es-ES"/>
              <a:t>Haga clic para modificar los estilos de texto del patrón</a:t>
            </a:r>
          </a:p>
        </p:txBody>
      </p:sp>
      <p:sp>
        <p:nvSpPr>
          <p:cNvPr id="12" name="Date Placeholder 1"/>
          <p:cNvSpPr>
            <a:spLocks noGrp="1"/>
          </p:cNvSpPr>
          <p:nvPr>
            <p:ph type="dt" sz="half" idx="10"/>
          </p:nvPr>
        </p:nvSpPr>
        <p:spPr>
          <a:xfrm>
            <a:off x="2898948" y="6511624"/>
            <a:ext cx="825989" cy="256089"/>
          </a:xfrm>
          <a:prstGeom prst="rect">
            <a:avLst/>
          </a:prstGeom>
        </p:spPr>
        <p:txBody>
          <a:bodyPr/>
          <a:lstStyle>
            <a:lvl1pPr>
              <a:defRPr/>
            </a:lvl1pPr>
          </a:lstStyle>
          <a:p>
            <a:r>
              <a:rPr lang="es-ES"/>
              <a:t>2018</a:t>
            </a:r>
            <a:endParaRPr lang="es-ES" dirty="0"/>
          </a:p>
        </p:txBody>
      </p:sp>
      <p:sp>
        <p:nvSpPr>
          <p:cNvPr id="13" name="Footer Placeholder 2"/>
          <p:cNvSpPr>
            <a:spLocks noGrp="1"/>
          </p:cNvSpPr>
          <p:nvPr>
            <p:ph type="ftr" sz="quarter" idx="11"/>
          </p:nvPr>
        </p:nvSpPr>
        <p:spPr>
          <a:xfrm>
            <a:off x="168980" y="6554697"/>
            <a:ext cx="2154900" cy="213016"/>
          </a:xfrm>
          <a:prstGeom prst="rect">
            <a:avLst/>
          </a:prstGeom>
        </p:spPr>
        <p:txBody>
          <a:bodyPr/>
          <a:lstStyle/>
          <a:p>
            <a:r>
              <a:rPr lang="es-ES"/>
              <a:t>Ingeniería de Software II</a:t>
            </a:r>
            <a:endParaRPr lang="es-ES" dirty="0"/>
          </a:p>
        </p:txBody>
      </p:sp>
    </p:spTree>
    <p:extLst>
      <p:ext uri="{BB962C8B-B14F-4D97-AF65-F5344CB8AC3E}">
        <p14:creationId xmlns:p14="http://schemas.microsoft.com/office/powerpoint/2010/main" val="33948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2"/>
            <a:ext cx="10780776" cy="613283"/>
          </a:xfrm>
        </p:spPr>
        <p:txBody>
          <a:bodyPr anchor="b">
            <a:noAutofit/>
          </a:bodyPr>
          <a:lstStyle>
            <a:lvl1pPr>
              <a:defRPr sz="4400" b="0">
                <a:solidFill>
                  <a:srgbClr val="005392"/>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2400">
                <a:solidFill>
                  <a:srgbClr val="00539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005392"/>
                </a:solidFill>
              </a:defRPr>
            </a:lvl1pPr>
          </a:lstStyle>
          <a:p>
            <a:r>
              <a:rPr lang="es-ES"/>
              <a:t>2018</a:t>
            </a:r>
            <a:endParaRPr lang="es-ES" dirty="0"/>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rgbClr val="005392"/>
                </a:solidFill>
              </a:defRPr>
            </a:lvl1pPr>
          </a:lstStyle>
          <a:p>
            <a:r>
              <a:rPr lang="es-ES"/>
              <a:t>Ingeniería de Software II</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A06DBA4C-BE2D-4FDA-A3F1-EFC03F3DB517}" type="slidenum">
              <a:rPr lang="es-ES" smtClean="0"/>
              <a:pPr/>
              <a:t>‹Nº›</a:t>
            </a:fld>
            <a:endParaRPr lang="es-ES"/>
          </a:p>
        </p:txBody>
      </p:sp>
      <p:pic>
        <p:nvPicPr>
          <p:cNvPr id="1028" name="Picture 4" descr="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4337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1" y="643372"/>
            <a:ext cx="10772775" cy="1129444"/>
          </a:xfrm>
          <a:ln>
            <a:noFill/>
          </a:ln>
          <a:effectLst/>
        </p:spPr>
        <p:txBody>
          <a:bodyPr>
            <a:normAutofit/>
          </a:bodyPr>
          <a:lstStyle>
            <a:lvl1pPr>
              <a:defRPr sz="4000">
                <a:solidFill>
                  <a:srgbClr val="002060"/>
                </a:solidFill>
              </a:defRPr>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pPr>
              <a:defRPr/>
            </a:pPr>
            <a:fld id="{DDDB8A13-BBB4-4BDB-951D-2F728A4AF88F}" type="slidenum">
              <a:rPr lang="es-AR" smtClean="0"/>
              <a:pPr>
                <a:defRPr/>
              </a:pPr>
              <a:t>‹Nº›</a:t>
            </a:fld>
            <a:endParaRPr lang="es-AR" dirty="0"/>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a:t>Haga clic para modificar los estilos de texto del patrón</a:t>
            </a:r>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r>
              <a:rPr lang="es-AR"/>
              <a:t>2018</a:t>
            </a:r>
            <a:endParaRPr lang="es-AR" dirty="0"/>
          </a:p>
        </p:txBody>
      </p:sp>
      <p:sp>
        <p:nvSpPr>
          <p:cNvPr id="10"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r>
              <a:rPr lang="es-AR"/>
              <a:t>Ingeniería de Software II</a:t>
            </a:r>
            <a:endParaRPr lang="es-AR" dirty="0"/>
          </a:p>
        </p:txBody>
      </p:sp>
      <p:sp>
        <p:nvSpPr>
          <p:cNvPr id="11"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3" name="Conector recto 12"/>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7 CuadroTexto">
            <a:extLst>
              <a:ext uri="{FF2B5EF4-FFF2-40B4-BE49-F238E27FC236}">
                <a16:creationId xmlns:a16="http://schemas.microsoft.com/office/drawing/2014/main" id="{09A7BF1B-15E0-48E4-B888-1979BCE2EECD}"/>
              </a:ext>
            </a:extLst>
          </p:cNvPr>
          <p:cNvSpPr txBox="1"/>
          <p:nvPr userDrawn="1"/>
        </p:nvSpPr>
        <p:spPr>
          <a:xfrm>
            <a:off x="5029201" y="6484425"/>
            <a:ext cx="809474" cy="373575"/>
          </a:xfrm>
          <a:prstGeom prst="rect">
            <a:avLst/>
          </a:prstGeom>
        </p:spPr>
        <p:txBody>
          <a:bodyPr vert="horz" lIns="91440" tIns="45720" rIns="91440" bIns="45720" rtlCol="0">
            <a:noAutofit/>
          </a:bodyPr>
          <a:lstStyle>
            <a:lvl1pPr lvl="0" indent="-91440">
              <a:lnSpc>
                <a:spcPct val="85000"/>
              </a:lnSpc>
              <a:spcBef>
                <a:spcPts val="1300"/>
              </a:spcBef>
              <a:buClr>
                <a:srgbClr val="C00000"/>
              </a:buClr>
              <a:buFont typeface="Arial" panose="020B0604020202020204" pitchFamily="34" charset="0"/>
              <a:buChar char="»"/>
              <a:defRPr sz="1200">
                <a:solidFill>
                  <a:schemeClr val="tx2"/>
                </a:solidFill>
              </a:defRPr>
            </a:lvl1pPr>
            <a:lvl2pPr marL="347472" indent="-342900">
              <a:lnSpc>
                <a:spcPct val="85000"/>
              </a:lnSpc>
              <a:spcBef>
                <a:spcPts val="600"/>
              </a:spcBef>
              <a:buFont typeface="Arial" pitchFamily="34" charset="0"/>
              <a:buChar char=" "/>
              <a:defRPr sz="2400">
                <a:solidFill>
                  <a:schemeClr val="tx1">
                    <a:lumMod val="85000"/>
                    <a:lumOff val="15000"/>
                  </a:schemeClr>
                </a:solidFill>
              </a:defRPr>
            </a:lvl2pPr>
            <a:lvl3pPr marL="548640" indent="-548640">
              <a:lnSpc>
                <a:spcPct val="85000"/>
              </a:lnSpc>
              <a:spcBef>
                <a:spcPts val="600"/>
              </a:spcBef>
              <a:buFont typeface="Arial" pitchFamily="34" charset="0"/>
              <a:buChar char=" "/>
              <a:defRPr sz="2000" i="1">
                <a:solidFill>
                  <a:schemeClr val="tx1">
                    <a:lumMod val="85000"/>
                    <a:lumOff val="15000"/>
                  </a:schemeClr>
                </a:solidFill>
              </a:defRPr>
            </a:lvl3pPr>
            <a:lvl4pPr marL="822960" indent="-822960">
              <a:lnSpc>
                <a:spcPct val="85000"/>
              </a:lnSpc>
              <a:spcBef>
                <a:spcPts val="600"/>
              </a:spcBef>
              <a:buFont typeface="Arial" pitchFamily="34" charset="0"/>
              <a:buChar char=" "/>
              <a:defRPr>
                <a:solidFill>
                  <a:schemeClr val="tx1">
                    <a:lumMod val="85000"/>
                    <a:lumOff val="15000"/>
                  </a:schemeClr>
                </a:solidFill>
              </a:defRPr>
            </a:lvl4pPr>
            <a:lvl5pPr marL="1097280" indent="-1097280">
              <a:lnSpc>
                <a:spcPct val="85000"/>
              </a:lnSpc>
              <a:spcBef>
                <a:spcPts val="600"/>
              </a:spcBef>
              <a:buFont typeface="Arial" pitchFamily="34" charset="0"/>
              <a:buChar char=" "/>
              <a:defRPr>
                <a:solidFill>
                  <a:schemeClr val="tx1">
                    <a:lumMod val="85000"/>
                    <a:lumOff val="15000"/>
                  </a:schemeClr>
                </a:solidFill>
              </a:defRPr>
            </a:lvl5pPr>
            <a:lvl6pPr marL="1200000" indent="-228600">
              <a:lnSpc>
                <a:spcPct val="85000"/>
              </a:lnSpc>
              <a:spcBef>
                <a:spcPts val="600"/>
              </a:spcBef>
              <a:buFont typeface="Arial" pitchFamily="34" charset="0"/>
              <a:buChar char=" "/>
              <a:defRPr>
                <a:solidFill>
                  <a:schemeClr val="tx1">
                    <a:lumMod val="85000"/>
                    <a:lumOff val="15000"/>
                  </a:schemeClr>
                </a:solidFill>
              </a:defRPr>
            </a:lvl6pPr>
            <a:lvl7pPr marL="1400000" indent="-228600">
              <a:lnSpc>
                <a:spcPct val="85000"/>
              </a:lnSpc>
              <a:spcBef>
                <a:spcPts val="600"/>
              </a:spcBef>
              <a:buFont typeface="Arial" pitchFamily="34" charset="0"/>
              <a:buChar char=" "/>
              <a:defRPr>
                <a:solidFill>
                  <a:schemeClr val="tx1">
                    <a:lumMod val="85000"/>
                    <a:lumOff val="15000"/>
                  </a:schemeClr>
                </a:solidFill>
              </a:defRPr>
            </a:lvl7pPr>
            <a:lvl8pPr marL="1600000" indent="-228600">
              <a:lnSpc>
                <a:spcPct val="85000"/>
              </a:lnSpc>
              <a:spcBef>
                <a:spcPts val="600"/>
              </a:spcBef>
              <a:buFont typeface="Arial" pitchFamily="34" charset="0"/>
              <a:buChar char=" "/>
              <a:defRPr>
                <a:solidFill>
                  <a:schemeClr val="tx1">
                    <a:lumMod val="85000"/>
                    <a:lumOff val="15000"/>
                  </a:schemeClr>
                </a:solidFill>
              </a:defRPr>
            </a:lvl8pPr>
            <a:lvl9pPr marL="1800000" indent="-228600">
              <a:lnSpc>
                <a:spcPct val="85000"/>
              </a:lnSpc>
              <a:spcBef>
                <a:spcPts val="600"/>
              </a:spcBef>
              <a:buFont typeface="Arial" pitchFamily="34" charset="0"/>
              <a:buChar char=" "/>
              <a:defRPr>
                <a:solidFill>
                  <a:schemeClr val="tx1">
                    <a:lumMod val="85000"/>
                    <a:lumOff val="15000"/>
                  </a:schemeClr>
                </a:solidFill>
              </a:defRPr>
            </a:lvl9pPr>
          </a:lstStyle>
          <a:p>
            <a:pPr marL="0" lvl="0" indent="0">
              <a:buNone/>
            </a:pPr>
            <a:r>
              <a:rPr lang="es-ES" dirty="0"/>
              <a:t>Fuente:</a:t>
            </a:r>
            <a:endParaRPr lang="es-AR" dirty="0"/>
          </a:p>
        </p:txBody>
      </p:sp>
      <p:cxnSp>
        <p:nvCxnSpPr>
          <p:cNvPr id="14" name="Conector recto 12">
            <a:extLst>
              <a:ext uri="{FF2B5EF4-FFF2-40B4-BE49-F238E27FC236}">
                <a16:creationId xmlns:a16="http://schemas.microsoft.com/office/drawing/2014/main" id="{D16947EF-99F6-4AF7-AF39-837047C7EEB6}"/>
              </a:ext>
            </a:extLst>
          </p:cNvPr>
          <p:cNvCxnSpPr/>
          <p:nvPr userDrawn="1"/>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120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499533"/>
            <a:ext cx="10806607" cy="127328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5920" y="2780928"/>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06DBA4C-BE2D-4FDA-A3F1-EFC03F3DB517}" type="slidenum">
              <a:rPr lang="es-ES" smtClean="0"/>
              <a:pPr/>
              <a:t>‹Nº›</a:t>
            </a:fld>
            <a:endParaRPr lang="es-ES"/>
          </a:p>
        </p:txBody>
      </p:sp>
      <p:sp>
        <p:nvSpPr>
          <p:cNvPr id="13"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r>
              <a:rPr lang="es-AR"/>
              <a:t>2018</a:t>
            </a:r>
            <a:endParaRPr lang="es-AR" dirty="0"/>
          </a:p>
        </p:txBody>
      </p:sp>
      <p:sp>
        <p:nvSpPr>
          <p:cNvPr id="14"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r>
              <a:rPr lang="es-AR"/>
              <a:t>Ingenieria de Software II</a:t>
            </a:r>
          </a:p>
        </p:txBody>
      </p:sp>
      <p:cxnSp>
        <p:nvCxnSpPr>
          <p:cNvPr id="8" name="Conector recto 7"/>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5827CDC7-EB87-4318-A833-C296A79A25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11543" y="5612094"/>
            <a:ext cx="1210492" cy="1187213"/>
          </a:xfrm>
          <a:prstGeom prst="rect">
            <a:avLst/>
          </a:prstGeom>
        </p:spPr>
      </p:pic>
      <p:pic>
        <p:nvPicPr>
          <p:cNvPr id="9" name="Imagen 4">
            <a:extLst>
              <a:ext uri="{FF2B5EF4-FFF2-40B4-BE49-F238E27FC236}">
                <a16:creationId xmlns:a16="http://schemas.microsoft.com/office/drawing/2014/main" id="{5827CDC7-EB87-4318-A833-C296A79A25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11543" y="5612094"/>
            <a:ext cx="1210492" cy="1187213"/>
          </a:xfrm>
          <a:prstGeom prst="rect">
            <a:avLst/>
          </a:prstGeom>
        </p:spPr>
      </p:pic>
    </p:spTree>
    <p:extLst>
      <p:ext uri="{BB962C8B-B14F-4D97-AF65-F5344CB8AC3E}">
        <p14:creationId xmlns:p14="http://schemas.microsoft.com/office/powerpoint/2010/main" val="41059678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hf sldNum="0" hdr="0" ftr="0"/>
  <p:txStyles>
    <p:titleStyle>
      <a:lvl1pPr algn="l" defTabSz="914400" rtl="0" eaLnBrk="1" latinLnBrk="0" hangingPunct="1">
        <a:lnSpc>
          <a:spcPct val="85000"/>
        </a:lnSpc>
        <a:spcBef>
          <a:spcPct val="0"/>
        </a:spcBef>
        <a:buNone/>
        <a:defRPr sz="4800" kern="1200" spc="-120" baseline="0">
          <a:solidFill>
            <a:srgbClr val="002060"/>
          </a:solidFill>
          <a:latin typeface="+mj-lt"/>
          <a:ea typeface="+mj-ea"/>
          <a:cs typeface="+mj-cs"/>
        </a:defRPr>
      </a:lvl1pPr>
    </p:titleStyle>
    <p:bodyStyle>
      <a:lvl1pPr marL="91440" indent="-91440" algn="l" defTabSz="914400" rtl="0" eaLnBrk="1" latinLnBrk="0" hangingPunct="1">
        <a:lnSpc>
          <a:spcPct val="85000"/>
        </a:lnSpc>
        <a:spcBef>
          <a:spcPts val="1300"/>
        </a:spcBef>
        <a:buClr>
          <a:srgbClr val="C00000"/>
        </a:buClr>
        <a:buFont typeface="Arial" panose="020B0604020202020204" pitchFamily="34" charset="0"/>
        <a:buChar char="»"/>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Ingeniería de software II</a:t>
            </a:r>
          </a:p>
        </p:txBody>
      </p:sp>
      <p:sp>
        <p:nvSpPr>
          <p:cNvPr id="17410" name="2 Subtítulo"/>
          <p:cNvSpPr>
            <a:spLocks noGrp="1"/>
          </p:cNvSpPr>
          <p:nvPr>
            <p:ph type="body" sz="half" idx="2"/>
          </p:nvPr>
        </p:nvSpPr>
        <p:spPr/>
        <p:txBody>
          <a:bodyPr/>
          <a:lstStyle/>
          <a:p>
            <a:r>
              <a:rPr lang="es-ES" dirty="0"/>
              <a:t>Diseño de Software -  Conceptos</a:t>
            </a:r>
          </a:p>
        </p:txBody>
      </p:sp>
      <p:sp>
        <p:nvSpPr>
          <p:cNvPr id="4" name="Marcador de fecha 3"/>
          <p:cNvSpPr>
            <a:spLocks noGrp="1"/>
          </p:cNvSpPr>
          <p:nvPr>
            <p:ph type="dt" sz="half" idx="10"/>
          </p:nvPr>
        </p:nvSpPr>
        <p:spPr/>
        <p:txBody>
          <a:bodyPr/>
          <a:lstStyle/>
          <a:p>
            <a:r>
              <a:rPr lang="es-ES" dirty="0"/>
              <a:t>2018</a:t>
            </a:r>
          </a:p>
        </p:txBody>
      </p:sp>
      <p:sp>
        <p:nvSpPr>
          <p:cNvPr id="5" name="Marcador de pie de página 4"/>
          <p:cNvSpPr>
            <a:spLocks noGrp="1"/>
          </p:cNvSpPr>
          <p:nvPr>
            <p:ph type="ftr" sz="quarter" idx="11"/>
          </p:nvPr>
        </p:nvSpPr>
        <p:spPr/>
        <p:txBody>
          <a:bodyPr/>
          <a:lstStyle/>
          <a:p>
            <a:r>
              <a:rPr lang="es-ES" dirty="0"/>
              <a:t>Ingeniería de Software II</a:t>
            </a:r>
          </a:p>
        </p:txBody>
      </p:sp>
      <p:sp>
        <p:nvSpPr>
          <p:cNvPr id="6" name="Marcador de número de diapositiva 5"/>
          <p:cNvSpPr>
            <a:spLocks noGrp="1"/>
          </p:cNvSpPr>
          <p:nvPr>
            <p:ph type="sldNum" sz="quarter" idx="12"/>
          </p:nvPr>
        </p:nvSpPr>
        <p:spPr/>
        <p:txBody>
          <a:bodyPr/>
          <a:lstStyle/>
          <a:p>
            <a:fld id="{28F8FBCA-B5DA-43DA-86E0-3066B89D06AB}" type="slidenum">
              <a:rPr lang="es-ES" smtClean="0"/>
              <a:pPr/>
              <a:t>1</a:t>
            </a:fld>
            <a:endParaRPr lang="es-ES"/>
          </a:p>
        </p:txBody>
      </p:sp>
    </p:spTree>
    <p:extLst>
      <p:ext uri="{BB962C8B-B14F-4D97-AF65-F5344CB8AC3E}">
        <p14:creationId xmlns:p14="http://schemas.microsoft.com/office/powerpoint/2010/main" val="68722186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p:txBody>
          <a:bodyPr/>
          <a:lstStyle/>
          <a:p>
            <a:r>
              <a:rPr lang="es-AR" altLang="es-AR"/>
              <a:t>Criterios técnicos para un buen diseño</a:t>
            </a:r>
            <a:endParaRPr lang="es-AR" altLang="es-AR" dirty="0"/>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6882A1E7-9A25-4975-8A87-A87A91BDB581}" type="slidenum">
              <a:rPr lang="es-AR" altLang="es-AR"/>
              <a:pPr eaLnBrk="0" hangingPunct="0"/>
              <a:t>10</a:t>
            </a:fld>
            <a:endParaRPr lang="es-AR" altLang="es-AR"/>
          </a:p>
        </p:txBody>
      </p:sp>
      <p:sp>
        <p:nvSpPr>
          <p:cNvPr id="16388"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16387" name="2 Marcador de texto"/>
          <p:cNvSpPr>
            <a:spLocks noGrp="1"/>
          </p:cNvSpPr>
          <p:nvPr>
            <p:ph type="body" sz="quarter" idx="13"/>
          </p:nvPr>
        </p:nvSpPr>
        <p:spPr/>
        <p:txBody>
          <a:bodyPr>
            <a:normAutofit/>
          </a:bodyPr>
          <a:lstStyle/>
          <a:p>
            <a:pPr marL="838350" lvl="1" indent="-514350">
              <a:buFont typeface="+mj-lt"/>
              <a:buAutoNum type="arabicPeriod" startAt="4"/>
            </a:pPr>
            <a:r>
              <a:rPr lang="es-AR" altLang="es-AR" dirty="0"/>
              <a:t>Un diseño deberá conducir a estructuras de datos adecuadas para los objetos que se van a implementar y que procedan de patrones de datos reconocibles.</a:t>
            </a:r>
          </a:p>
          <a:p>
            <a:pPr marL="838350" lvl="1" indent="-514350">
              <a:buFont typeface="+mj-lt"/>
              <a:buAutoNum type="arabicPeriod" startAt="4"/>
            </a:pPr>
            <a:r>
              <a:rPr lang="es-AR" altLang="es-AR" dirty="0"/>
              <a:t>Un diseño deberá conducir a componentes que presenten características funcionales independientes.</a:t>
            </a:r>
          </a:p>
          <a:p>
            <a:pPr marL="838350" lvl="1" indent="-514350">
              <a:buFont typeface="+mj-lt"/>
              <a:buAutoNum type="arabicPeriod" startAt="4"/>
            </a:pPr>
            <a:r>
              <a:rPr lang="es-AR" altLang="es-AR" dirty="0"/>
              <a:t>Un diseño deberá conducir a interfaces que reduzcan la complejidad de las conexiones entre los módulos y con el entorno externo.</a:t>
            </a:r>
          </a:p>
          <a:p>
            <a:pPr marL="838350" lvl="1" indent="-514350">
              <a:buFont typeface="+mj-lt"/>
              <a:buAutoNum type="arabicPeriod" startAt="4"/>
            </a:pPr>
            <a:r>
              <a:rPr lang="es-AR" altLang="es-AR" dirty="0"/>
              <a:t>Un diseño deberá derivarse mediante un método repetitivo y controlado por la información obtenida durante el análisis de los requisitos del software.</a:t>
            </a:r>
          </a:p>
          <a:p>
            <a:pPr marL="838350" lvl="1" indent="-514350">
              <a:buFont typeface="+mj-lt"/>
              <a:buAutoNum type="arabicPeriod" startAt="4"/>
            </a:pPr>
            <a:r>
              <a:rPr lang="es-AR" altLang="es-AR" dirty="0"/>
              <a:t>Un diseño debe representarse por medio de una notación que comunique de manera eficaz su significado.</a:t>
            </a:r>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330169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8" descr="http://t1.gstatic.com/images?q=tbn:ANd9GcR3flTdXkZdhzpCRFMj3dX5JhmOqmcn8ZVpYrapGnrTE___AJvXw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8959" y="5124450"/>
            <a:ext cx="1540933"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1 Título"/>
          <p:cNvSpPr>
            <a:spLocks noGrp="1"/>
          </p:cNvSpPr>
          <p:nvPr>
            <p:ph type="title"/>
          </p:nvPr>
        </p:nvSpPr>
        <p:spPr/>
        <p:txBody>
          <a:bodyPr/>
          <a:lstStyle/>
          <a:p>
            <a:r>
              <a:rPr lang="es-AR" altLang="es-AR"/>
              <a:t>Diseño</a:t>
            </a:r>
            <a:endParaRPr lang="es-AR" alt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11</a:t>
            </a:fld>
            <a:endParaRPr lang="es-AR" dirty="0"/>
          </a:p>
        </p:txBody>
      </p:sp>
      <p:sp>
        <p:nvSpPr>
          <p:cNvPr id="8" name="Marcador de texto 7"/>
          <p:cNvSpPr>
            <a:spLocks noGrp="1"/>
          </p:cNvSpPr>
          <p:nvPr>
            <p:ph type="body" sz="quarter" idx="14"/>
          </p:nvPr>
        </p:nvSpPr>
        <p:spPr/>
        <p:txBody>
          <a:bodyPr/>
          <a:lstStyle/>
          <a:p>
            <a:endParaRPr lang="es-ES" dirty="0"/>
          </a:p>
        </p:txBody>
      </p:sp>
      <p:sp>
        <p:nvSpPr>
          <p:cNvPr id="17411" name="2 Marcador de texto"/>
          <p:cNvSpPr>
            <a:spLocks noGrp="1"/>
          </p:cNvSpPr>
          <p:nvPr>
            <p:ph type="body" sz="quarter" idx="13"/>
          </p:nvPr>
        </p:nvSpPr>
        <p:spPr/>
        <p:txBody>
          <a:bodyPr>
            <a:normAutofit/>
          </a:bodyPr>
          <a:lstStyle/>
          <a:p>
            <a:r>
              <a:rPr lang="es-AR" sz="3200" dirty="0"/>
              <a:t>El diseño es tanto un proceso como un modelo.</a:t>
            </a:r>
          </a:p>
          <a:p>
            <a:r>
              <a:rPr lang="es-AR" sz="3200" dirty="0"/>
              <a:t>El proceso de diseño es una secuencia de pasos que hacen posible que el diseñador describa todos los aspectos del software que se va a construir.</a:t>
            </a:r>
          </a:p>
          <a:p>
            <a:r>
              <a:rPr lang="es-AR" sz="3200" dirty="0"/>
              <a:t>El modelo de diseño es equivalente a los planos de un arquitecto para una casa. Comienza con la totalidad y refina. Proporciona diversas visiones.</a:t>
            </a:r>
          </a:p>
        </p:txBody>
      </p:sp>
      <p:sp>
        <p:nvSpPr>
          <p:cNvPr id="5" name="Marcador de pie de página 4"/>
          <p:cNvSpPr>
            <a:spLocks noGrp="1"/>
          </p:cNvSpPr>
          <p:nvPr>
            <p:ph type="ftr" sz="quarter" idx="3"/>
          </p:nvPr>
        </p:nvSpPr>
        <p:spPr/>
        <p:txBody>
          <a:bodyPr/>
          <a:lstStyle/>
          <a:p>
            <a:pPr>
              <a:defRPr/>
            </a:pPr>
            <a:r>
              <a:rPr lang="es-AR" dirty="0"/>
              <a:t>Ingeniería de Software II</a:t>
            </a:r>
          </a:p>
        </p:txBody>
      </p:sp>
    </p:spTree>
    <p:extLst>
      <p:ext uri="{BB962C8B-B14F-4D97-AF65-F5344CB8AC3E}">
        <p14:creationId xmlns:p14="http://schemas.microsoft.com/office/powerpoint/2010/main" val="232794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r>
              <a:rPr lang="es-AR" altLang="es-AR"/>
              <a:t>Principios del Diseño</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12</a:t>
            </a:fld>
            <a:endParaRPr lang="es-AR" dirty="0"/>
          </a:p>
        </p:txBody>
      </p:sp>
      <p:sp>
        <p:nvSpPr>
          <p:cNvPr id="8" name="Marcador de texto 7"/>
          <p:cNvSpPr>
            <a:spLocks noGrp="1"/>
          </p:cNvSpPr>
          <p:nvPr>
            <p:ph type="body" sz="quarter" idx="14"/>
          </p:nvPr>
        </p:nvSpPr>
        <p:spPr/>
        <p:txBody>
          <a:bodyPr/>
          <a:lstStyle/>
          <a:p>
            <a:endParaRPr lang="es-ES"/>
          </a:p>
        </p:txBody>
      </p:sp>
      <p:sp>
        <p:nvSpPr>
          <p:cNvPr id="18435" name="2 Marcador de texto"/>
          <p:cNvSpPr>
            <a:spLocks noGrp="1"/>
          </p:cNvSpPr>
          <p:nvPr>
            <p:ph type="body" sz="quarter" idx="13"/>
          </p:nvPr>
        </p:nvSpPr>
        <p:spPr/>
        <p:txBody>
          <a:bodyPr>
            <a:normAutofit/>
          </a:bodyPr>
          <a:lstStyle/>
          <a:p>
            <a:pPr marL="514350" indent="-514350">
              <a:buFont typeface="+mj-lt"/>
              <a:buAutoNum type="arabicPeriod"/>
            </a:pPr>
            <a:r>
              <a:rPr lang="es-AR" altLang="es-AR" sz="2800" dirty="0"/>
              <a:t>En el proceso de diseño se deben tener en cuenta enfoques alternativos.</a:t>
            </a:r>
          </a:p>
          <a:p>
            <a:pPr marL="514350" indent="-514350">
              <a:buFont typeface="+mj-lt"/>
              <a:buAutoNum type="arabicPeriod"/>
            </a:pPr>
            <a:r>
              <a:rPr lang="es-AR" altLang="es-AR" sz="2800" dirty="0"/>
              <a:t>El diseño deberá poderse rastrear hasta el modelo de análisis.</a:t>
            </a:r>
          </a:p>
          <a:p>
            <a:pPr marL="514350" indent="-514350">
              <a:buFont typeface="+mj-lt"/>
              <a:buAutoNum type="arabicPeriod"/>
            </a:pPr>
            <a:r>
              <a:rPr lang="es-AR" altLang="es-AR" sz="2800" dirty="0"/>
              <a:t>El diseño no deberá inventar nada que ya esté inventado.</a:t>
            </a:r>
          </a:p>
          <a:p>
            <a:pPr marL="514350" indent="-514350">
              <a:buFont typeface="+mj-lt"/>
              <a:buAutoNum type="arabicPeriod"/>
            </a:pPr>
            <a:r>
              <a:rPr lang="es-AR" altLang="es-AR" sz="2800" dirty="0"/>
              <a:t>El diseño deberá minimizar la distancia intelectual entre el software y el problema.</a:t>
            </a:r>
          </a:p>
          <a:p>
            <a:pPr marL="514350" indent="-514350">
              <a:buFont typeface="+mj-lt"/>
              <a:buAutoNum type="arabicPeriod"/>
            </a:pPr>
            <a:r>
              <a:rPr lang="es-AR" altLang="es-AR" sz="2800" dirty="0"/>
              <a:t>El diseño deberá presentar uniformidad e integración.</a:t>
            </a:r>
          </a:p>
          <a:p>
            <a:pPr marL="514350" indent="-514350">
              <a:buFont typeface="+mj-lt"/>
              <a:buAutoNum type="arabicPeriod"/>
            </a:pPr>
            <a:r>
              <a:rPr lang="es-AR" altLang="es-AR" sz="2800" dirty="0"/>
              <a:t>El diseño deberá estructurarse para admitir cambios.</a:t>
            </a:r>
          </a:p>
          <a:p>
            <a:endParaRPr lang="es-AR" altLang="es-AR" sz="2800" dirty="0"/>
          </a:p>
        </p:txBody>
      </p:sp>
      <p:sp>
        <p:nvSpPr>
          <p:cNvPr id="5" name="Marcador de pie de página 4"/>
          <p:cNvSpPr>
            <a:spLocks noGrp="1"/>
          </p:cNvSpPr>
          <p:nvPr>
            <p:ph type="ftr" sz="quarter" idx="3"/>
          </p:nvPr>
        </p:nvSpPr>
        <p:spPr/>
        <p:txBody>
          <a:bodyPr/>
          <a:lstStyle/>
          <a:p>
            <a:pPr>
              <a:defRPr/>
            </a:pPr>
            <a:r>
              <a:rPr lang="es-AR" dirty="0"/>
              <a:t>Ingeniería de Software II</a:t>
            </a:r>
          </a:p>
        </p:txBody>
      </p:sp>
      <p:pic>
        <p:nvPicPr>
          <p:cNvPr id="18437" name="Picture 8" descr="http://t1.gstatic.com/images?q=tbn:ANd9GcR3flTdXkZdhzpCRFMj3dX5JhmOqmcn8ZVpYrapGnrTE___AJvXwQ"/>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83002" y="5412378"/>
            <a:ext cx="1284998" cy="144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890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t2.gstatic.com/images?q=tbn:ANd9GcR8kurN47nIAe3h0XvpCx9tU8vdb9_Ajrkr1cgQZ1xKBC6M2zCNK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9669" y="3966379"/>
            <a:ext cx="1600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1 Título"/>
          <p:cNvSpPr>
            <a:spLocks noGrp="1"/>
          </p:cNvSpPr>
          <p:nvPr>
            <p:ph type="title"/>
          </p:nvPr>
        </p:nvSpPr>
        <p:spPr/>
        <p:txBody>
          <a:bodyPr/>
          <a:lstStyle/>
          <a:p>
            <a:r>
              <a:rPr lang="es-AR" altLang="es-AR"/>
              <a:t>Principios del Diseño</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13</a:t>
            </a:fld>
            <a:endParaRPr lang="es-AR" dirty="0"/>
          </a:p>
        </p:txBody>
      </p:sp>
      <p:sp>
        <p:nvSpPr>
          <p:cNvPr id="8" name="Marcador de texto 7"/>
          <p:cNvSpPr>
            <a:spLocks noGrp="1"/>
          </p:cNvSpPr>
          <p:nvPr>
            <p:ph type="body" sz="quarter" idx="14"/>
          </p:nvPr>
        </p:nvSpPr>
        <p:spPr/>
        <p:txBody>
          <a:bodyPr/>
          <a:lstStyle/>
          <a:p>
            <a:endParaRPr lang="es-ES"/>
          </a:p>
        </p:txBody>
      </p:sp>
      <p:sp>
        <p:nvSpPr>
          <p:cNvPr id="19460" name="2 Marcador de texto"/>
          <p:cNvSpPr>
            <a:spLocks noGrp="1"/>
          </p:cNvSpPr>
          <p:nvPr>
            <p:ph type="body" sz="quarter" idx="13"/>
          </p:nvPr>
        </p:nvSpPr>
        <p:spPr/>
        <p:txBody>
          <a:bodyPr>
            <a:normAutofit/>
          </a:bodyPr>
          <a:lstStyle/>
          <a:p>
            <a:pPr marL="514350" indent="-514350">
              <a:buFont typeface="+mj-lt"/>
              <a:buAutoNum type="arabicPeriod" startAt="7"/>
            </a:pPr>
            <a:r>
              <a:rPr lang="es-AR" altLang="es-AR" sz="2800" dirty="0"/>
              <a:t>El diseño deberá estructurarse para degradarse poco a poco, incluso cuando se enfrenta con datos, sucesos o condiciones de operaciones aberrantes.</a:t>
            </a:r>
          </a:p>
          <a:p>
            <a:pPr marL="514350" indent="-514350">
              <a:buFont typeface="+mj-lt"/>
              <a:buAutoNum type="arabicPeriod" startAt="7"/>
            </a:pPr>
            <a:r>
              <a:rPr lang="es-AR" altLang="es-AR" sz="2800" dirty="0"/>
              <a:t>El diseño no es escribir código y escribir código no es diseñar.</a:t>
            </a:r>
          </a:p>
          <a:p>
            <a:pPr marL="514350" indent="-514350">
              <a:buFont typeface="+mj-lt"/>
              <a:buAutoNum type="arabicPeriod" startAt="7"/>
            </a:pPr>
            <a:r>
              <a:rPr lang="es-AR" altLang="es-AR" sz="2800" dirty="0"/>
              <a:t>El diseño deberá evaluarse en función de la calidad mientras se va creando, no después de terminado.</a:t>
            </a:r>
          </a:p>
          <a:p>
            <a:pPr marL="514350" indent="-514350">
              <a:buFont typeface="+mj-lt"/>
              <a:buAutoNum type="arabicPeriod" startAt="7"/>
            </a:pPr>
            <a:r>
              <a:rPr lang="es-AR" altLang="es-AR" sz="2800" dirty="0"/>
              <a:t>El diseño deberá revisarse para minimizar los errores conceptuales.</a:t>
            </a:r>
          </a:p>
          <a:p>
            <a:pPr marL="514350" indent="-514350">
              <a:buFont typeface="+mj-lt"/>
              <a:buAutoNum type="arabicPeriod" startAt="7"/>
            </a:pPr>
            <a:endParaRPr lang="es-AR" altLang="es-AR" sz="2800" dirty="0"/>
          </a:p>
        </p:txBody>
      </p:sp>
      <p:sp>
        <p:nvSpPr>
          <p:cNvPr id="5" name="Marcador de pie de página 4"/>
          <p:cNvSpPr>
            <a:spLocks noGrp="1"/>
          </p:cNvSpPr>
          <p:nvPr>
            <p:ph type="ftr" sz="quarter" idx="3"/>
          </p:nvPr>
        </p:nvSpPr>
        <p:spPr/>
        <p:txBody>
          <a:bodyPr/>
          <a:lstStyle/>
          <a:p>
            <a:pPr>
              <a:defRPr/>
            </a:pPr>
            <a:r>
              <a:rPr lang="es-AR" dirty="0"/>
              <a:t>Ingeniería de Software II</a:t>
            </a:r>
          </a:p>
        </p:txBody>
      </p:sp>
    </p:spTree>
    <p:extLst>
      <p:ext uri="{BB962C8B-B14F-4D97-AF65-F5344CB8AC3E}">
        <p14:creationId xmlns:p14="http://schemas.microsoft.com/office/powerpoint/2010/main" val="76530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AR" altLang="es-AR"/>
              <a:t>Conceptos de Diseño</a:t>
            </a:r>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35424FCC-18F3-4D71-A26E-A06815B339D9}" type="slidenum">
              <a:rPr lang="es-AR" altLang="es-AR"/>
              <a:pPr eaLnBrk="0" hangingPunct="0"/>
              <a:t>14</a:t>
            </a:fld>
            <a:endParaRPr lang="es-AR" altLang="es-AR"/>
          </a:p>
        </p:txBody>
      </p:sp>
      <p:sp>
        <p:nvSpPr>
          <p:cNvPr id="20484"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3" name="2 Marcador de texto"/>
          <p:cNvSpPr>
            <a:spLocks noGrp="1"/>
          </p:cNvSpPr>
          <p:nvPr>
            <p:ph type="body" sz="quarter" idx="13"/>
          </p:nvPr>
        </p:nvSpPr>
        <p:spPr>
          <a:xfrm>
            <a:off x="623391" y="1902575"/>
            <a:ext cx="10504153" cy="4478753"/>
          </a:xfrm>
        </p:spPr>
        <p:txBody>
          <a:bodyPr>
            <a:normAutofit/>
          </a:bodyPr>
          <a:lstStyle/>
          <a:p>
            <a:pPr marL="0" indent="0" algn="ctr">
              <a:buNone/>
            </a:pPr>
            <a:r>
              <a:rPr lang="es-AR" sz="3200" dirty="0"/>
              <a:t>“El comienzo de la sabiduría para un ingeniero de software es reconocer la diferencia entre hacer que un programa funcione y conseguir que lo haga correctamente”. </a:t>
            </a:r>
          </a:p>
          <a:p>
            <a:pPr marL="0" indent="0" algn="r">
              <a:buNone/>
            </a:pPr>
            <a:r>
              <a:rPr lang="es-AR" sz="3200" dirty="0"/>
              <a:t>M. A. Jackson</a:t>
            </a:r>
          </a:p>
          <a:p>
            <a:pPr marL="0" indent="0">
              <a:buNone/>
            </a:pPr>
            <a:r>
              <a:rPr lang="es-AR" sz="3600" dirty="0"/>
              <a:t>Los conceptos de diseño de software fundamentales proporcionan el marco de trabajo necesario para conseguir que lo haga correctamente.</a:t>
            </a:r>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2810018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AR" altLang="es-AR"/>
              <a:t>Conceptos de Diseño</a:t>
            </a:r>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BB53BEC4-1B07-4828-B2A9-ACE476A73AB7}" type="slidenum">
              <a:rPr lang="es-AR" altLang="es-AR"/>
              <a:pPr eaLnBrk="0" hangingPunct="0"/>
              <a:t>15</a:t>
            </a:fld>
            <a:endParaRPr lang="es-AR" altLang="es-AR"/>
          </a:p>
        </p:txBody>
      </p:sp>
      <p:sp>
        <p:nvSpPr>
          <p:cNvPr id="21508"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3" name="2 Marcador de texto"/>
          <p:cNvSpPr>
            <a:spLocks noGrp="1"/>
          </p:cNvSpPr>
          <p:nvPr>
            <p:ph type="body" sz="quarter" idx="13"/>
          </p:nvPr>
        </p:nvSpPr>
        <p:spPr/>
        <p:txBody>
          <a:bodyPr>
            <a:normAutofit/>
          </a:bodyPr>
          <a:lstStyle/>
          <a:p>
            <a:r>
              <a:rPr lang="es-AR" sz="3600" dirty="0"/>
              <a:t>Cada concepto proporciona al diseñador una base para aplicar los métodos de diseño</a:t>
            </a:r>
          </a:p>
          <a:p>
            <a:endParaRPr lang="es-AR" sz="3600" dirty="0"/>
          </a:p>
          <a:p>
            <a:r>
              <a:rPr lang="es-AR" sz="3600" dirty="0"/>
              <a:t>Los conceptos van a ayudar al diseñador a responder esas preguntas</a:t>
            </a:r>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909913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AR" altLang="es-AR"/>
              <a:t>Conceptos de Diseño</a:t>
            </a:r>
          </a:p>
        </p:txBody>
      </p:sp>
      <p:sp>
        <p:nvSpPr>
          <p:cNvPr id="6" name="5 Marcador de número de diapositiva"/>
          <p:cNvSpPr>
            <a:spLocks noGrp="1"/>
          </p:cNvSpPr>
          <p:nvPr>
            <p:ph type="sldNum" sz="quarter" idx="12"/>
          </p:nvPr>
        </p:nvSpPr>
        <p:spPr>
          <a:ln>
            <a:noFill/>
          </a:ln>
        </p:spPr>
        <p:txBody>
          <a:bodyPr vert="horz" lIns="91440" tIns="45720" rIns="91440" bIns="45720" rtlCol="0" anchor="b"/>
          <a:lstStyle/>
          <a:p>
            <a:pPr eaLnBrk="0" hangingPunct="0"/>
            <a:fld id="{B64C848A-8C66-45DB-AA70-1681856619E7}" type="slidenum">
              <a:rPr lang="es-AR" altLang="es-AR"/>
              <a:pPr eaLnBrk="0" hangingPunct="0"/>
              <a:t>16</a:t>
            </a:fld>
            <a:endParaRPr lang="es-AR" altLang="es-AR"/>
          </a:p>
        </p:txBody>
      </p:sp>
      <p:sp>
        <p:nvSpPr>
          <p:cNvPr id="22532"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3" name="2 Marcador de texto"/>
          <p:cNvSpPr>
            <a:spLocks noGrp="1"/>
          </p:cNvSpPr>
          <p:nvPr>
            <p:ph type="body" sz="quarter" idx="13"/>
          </p:nvPr>
        </p:nvSpPr>
        <p:spPr/>
        <p:txBody>
          <a:bodyPr>
            <a:noAutofit/>
          </a:bodyPr>
          <a:lstStyle/>
          <a:p>
            <a:r>
              <a:rPr lang="es-AR" sz="3200" dirty="0"/>
              <a:t>Abstracción</a:t>
            </a:r>
          </a:p>
          <a:p>
            <a:r>
              <a:rPr lang="es-AR" sz="3200" dirty="0"/>
              <a:t>Arquitectura</a:t>
            </a:r>
          </a:p>
          <a:p>
            <a:r>
              <a:rPr lang="es-AR" sz="3200" dirty="0"/>
              <a:t>Patrones</a:t>
            </a:r>
          </a:p>
          <a:p>
            <a:r>
              <a:rPr lang="es-AR" sz="3200" dirty="0"/>
              <a:t>Modularidad</a:t>
            </a:r>
          </a:p>
          <a:p>
            <a:r>
              <a:rPr lang="es-AR" sz="3200" dirty="0"/>
              <a:t>Ocultamiento de información</a:t>
            </a:r>
          </a:p>
          <a:p>
            <a:r>
              <a:rPr lang="es-AR" sz="3200" dirty="0"/>
              <a:t>Independencia funcional</a:t>
            </a:r>
          </a:p>
          <a:p>
            <a:r>
              <a:rPr lang="es-AR" sz="3200" dirty="0"/>
              <a:t>Refinamiento</a:t>
            </a:r>
          </a:p>
          <a:p>
            <a:r>
              <a:rPr lang="es-AR" sz="3200" dirty="0" err="1"/>
              <a:t>Refabricación</a:t>
            </a:r>
            <a:endParaRPr lang="es-AR" sz="3200" dirty="0"/>
          </a:p>
        </p:txBody>
      </p:sp>
      <p:sp>
        <p:nvSpPr>
          <p:cNvPr id="2" name="Marcador de pie de página 1"/>
          <p:cNvSpPr>
            <a:spLocks noGrp="1"/>
          </p:cNvSpPr>
          <p:nvPr>
            <p:ph type="ftr" sz="quarter" idx="3"/>
          </p:nvPr>
        </p:nvSpPr>
        <p:spPr/>
        <p:txBody>
          <a:bodyPr/>
          <a:lstStyle/>
          <a:p>
            <a:r>
              <a:rPr lang="es-ES" dirty="0"/>
              <a:t>Ingeniería de Software II</a:t>
            </a:r>
          </a:p>
        </p:txBody>
      </p:sp>
      <p:pic>
        <p:nvPicPr>
          <p:cNvPr id="22533" name="Picture 8" descr="http://t0.gstatic.com/images?q=tbn:ANd9GcRSlmtnr_eusn2bD3aCJgehXVOFm1HspWFMjkAMvGTdNeno13fJp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1796" y="2204865"/>
            <a:ext cx="5036011" cy="13508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287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p:txBody>
          <a:bodyPr/>
          <a:lstStyle/>
          <a:p>
            <a:r>
              <a:rPr lang="es-AR" altLang="es-AR"/>
              <a:t>Conceptos de Diseño</a:t>
            </a:r>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6C857976-ABA6-4F83-8F58-0CA448A70BEA}" type="slidenum">
              <a:rPr lang="es-AR" altLang="es-AR"/>
              <a:pPr eaLnBrk="0" hangingPunct="0"/>
              <a:t>17</a:t>
            </a:fld>
            <a:endParaRPr lang="es-AR" altLang="es-AR"/>
          </a:p>
        </p:txBody>
      </p:sp>
      <p:sp>
        <p:nvSpPr>
          <p:cNvPr id="23556"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23555" name="2 Marcador de texto"/>
          <p:cNvSpPr>
            <a:spLocks noGrp="1"/>
          </p:cNvSpPr>
          <p:nvPr>
            <p:ph type="body" sz="quarter" idx="13"/>
          </p:nvPr>
        </p:nvSpPr>
        <p:spPr/>
        <p:txBody>
          <a:bodyPr>
            <a:normAutofit/>
          </a:bodyPr>
          <a:lstStyle/>
          <a:p>
            <a:r>
              <a:rPr lang="es-AR" altLang="es-AR" sz="3200" dirty="0"/>
              <a:t>Abstracción</a:t>
            </a:r>
          </a:p>
          <a:p>
            <a:pPr lvl="1"/>
            <a:r>
              <a:rPr lang="es-AR" altLang="es-AR" sz="3200" dirty="0"/>
              <a:t>La noción de abstracción permite concentrarse en un problema a un nivel de generalización sin tener en cuenta los detalles irrelevantes de bajo nivel </a:t>
            </a:r>
          </a:p>
          <a:p>
            <a:pPr lvl="1"/>
            <a:endParaRPr lang="es-AR" altLang="es-AR" sz="3200" dirty="0"/>
          </a:p>
          <a:p>
            <a:pPr lvl="2"/>
            <a:r>
              <a:rPr lang="es-AR" altLang="es-AR" sz="2800" dirty="0"/>
              <a:t>Nivel de abstracción </a:t>
            </a:r>
          </a:p>
          <a:p>
            <a:pPr lvl="3"/>
            <a:r>
              <a:rPr lang="es-AR" altLang="es-AR" sz="2400" dirty="0"/>
              <a:t>A medida que profundizamos en la solución del problema se reduce el nivel de abstracción.</a:t>
            </a:r>
          </a:p>
          <a:p>
            <a:pPr lvl="3"/>
            <a:r>
              <a:rPr lang="es-AR" altLang="es-AR" sz="2400" dirty="0"/>
              <a:t> Desde los requerimientos (abstractos) hasta llegar al código fuente. </a:t>
            </a:r>
          </a:p>
          <a:p>
            <a:pPr lvl="2"/>
            <a:endParaRPr lang="es-AR" altLang="es-AR" sz="2800" dirty="0"/>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1392262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AR" altLang="es-AR"/>
              <a:t>Conceptos de Diseño</a:t>
            </a:r>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A724F8E0-716F-48E2-AD70-36657671C523}" type="slidenum">
              <a:rPr lang="es-AR" altLang="es-AR"/>
              <a:pPr eaLnBrk="0" hangingPunct="0"/>
              <a:t>18</a:t>
            </a:fld>
            <a:endParaRPr lang="es-AR" altLang="es-AR" dirty="0"/>
          </a:p>
        </p:txBody>
      </p:sp>
      <p:sp>
        <p:nvSpPr>
          <p:cNvPr id="24580"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24579" name="2 Marcador de texto"/>
          <p:cNvSpPr>
            <a:spLocks noGrp="1"/>
          </p:cNvSpPr>
          <p:nvPr>
            <p:ph type="body" sz="quarter" idx="13"/>
          </p:nvPr>
        </p:nvSpPr>
        <p:spPr/>
        <p:txBody>
          <a:bodyPr>
            <a:normAutofit/>
          </a:bodyPr>
          <a:lstStyle/>
          <a:p>
            <a:r>
              <a:rPr lang="es-AR" altLang="es-AR" sz="3200" dirty="0"/>
              <a:t>Tipos de abstracción</a:t>
            </a:r>
          </a:p>
          <a:p>
            <a:pPr lvl="1"/>
            <a:r>
              <a:rPr lang="es-AR" altLang="es-AR" sz="3200" dirty="0"/>
              <a:t>Procedimental</a:t>
            </a:r>
          </a:p>
          <a:p>
            <a:pPr lvl="2"/>
            <a:r>
              <a:rPr lang="es-AR" altLang="es-AR" sz="2800" dirty="0"/>
              <a:t>Secuencia “nombrada” de instrucciones que tienen una funcionalidad específica.</a:t>
            </a:r>
          </a:p>
          <a:p>
            <a:pPr lvl="2"/>
            <a:r>
              <a:rPr lang="es-AR" altLang="es-AR" sz="2800" dirty="0"/>
              <a:t>Ej.: Módulos (procedimientos, funciones, unidades, etc.)</a:t>
            </a:r>
          </a:p>
          <a:p>
            <a:pPr lvl="1"/>
            <a:r>
              <a:rPr lang="es-AR" altLang="es-AR" sz="3200" dirty="0"/>
              <a:t>De datos</a:t>
            </a:r>
          </a:p>
          <a:p>
            <a:pPr lvl="2"/>
            <a:r>
              <a:rPr lang="es-AR" altLang="es-AR" sz="2800" dirty="0"/>
              <a:t>Colección “nombrada” de datos que definen un objeto real</a:t>
            </a:r>
          </a:p>
          <a:p>
            <a:pPr lvl="2"/>
            <a:r>
              <a:rPr lang="es-AR" altLang="es-AR" sz="2800" dirty="0"/>
              <a:t>Ej.: un registro que representa una persona con sus  datos, el objeto persona en POO</a:t>
            </a:r>
          </a:p>
          <a:p>
            <a:endParaRPr lang="es-AR" altLang="es-AR" sz="3200" dirty="0"/>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998632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p:txBody>
          <a:bodyPr/>
          <a:lstStyle/>
          <a:p>
            <a:r>
              <a:rPr lang="es-AR" altLang="es-AR"/>
              <a:t>Conceptos de Diseño</a:t>
            </a:r>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9F5045DF-2D2D-4B50-87D2-528646382523}" type="slidenum">
              <a:rPr lang="es-AR" altLang="es-AR"/>
              <a:pPr eaLnBrk="0" hangingPunct="0"/>
              <a:t>19</a:t>
            </a:fld>
            <a:endParaRPr lang="es-AR" altLang="es-AR"/>
          </a:p>
        </p:txBody>
      </p:sp>
      <p:sp>
        <p:nvSpPr>
          <p:cNvPr id="2" name="Marcador de texto 1"/>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a:p>
            <a:endParaRPr lang="es-AR" dirty="0"/>
          </a:p>
        </p:txBody>
      </p:sp>
      <p:sp>
        <p:nvSpPr>
          <p:cNvPr id="28675" name="2 Marcador de texto"/>
          <p:cNvSpPr>
            <a:spLocks noGrp="1"/>
          </p:cNvSpPr>
          <p:nvPr>
            <p:ph type="body" sz="quarter" idx="13"/>
          </p:nvPr>
        </p:nvSpPr>
        <p:spPr/>
        <p:txBody>
          <a:bodyPr>
            <a:normAutofit/>
          </a:bodyPr>
          <a:lstStyle/>
          <a:p>
            <a:r>
              <a:rPr lang="es-AR" altLang="es-AR" sz="3600" dirty="0"/>
              <a:t>Arquitectura del software</a:t>
            </a:r>
          </a:p>
          <a:p>
            <a:pPr lvl="1"/>
            <a:r>
              <a:rPr lang="es-AR" altLang="es-AR" sz="3600" dirty="0"/>
              <a:t>Es la estructura general del software y las formas en que la estructura proporciona una integridad conceptual para un sistema.</a:t>
            </a:r>
          </a:p>
          <a:p>
            <a:pPr lvl="2"/>
            <a:r>
              <a:rPr lang="es-AR" altLang="es-AR" sz="3200" dirty="0"/>
              <a:t>Más adelante se estudiarán las arquitecturas con más detalle</a:t>
            </a:r>
          </a:p>
        </p:txBody>
      </p:sp>
      <p:sp>
        <p:nvSpPr>
          <p:cNvPr id="3" name="Marcador de pie de página 2"/>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349224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lstStyle/>
          <a:p>
            <a:r>
              <a:rPr lang="es-AR" altLang="es-AR" dirty="0"/>
              <a:t>Diseño de Software</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a:t>
            </a:fld>
            <a:endParaRPr lang="es-AR" dirty="0"/>
          </a:p>
        </p:txBody>
      </p:sp>
      <p:sp>
        <p:nvSpPr>
          <p:cNvPr id="3" name="Marcador de texto 2"/>
          <p:cNvSpPr>
            <a:spLocks noGrp="1"/>
          </p:cNvSpPr>
          <p:nvPr>
            <p:ph type="body" sz="quarter" idx="14"/>
          </p:nvPr>
        </p:nvSpPr>
        <p:spPr/>
        <p:txBody>
          <a:bodyPr/>
          <a:lstStyle/>
          <a:p>
            <a:endParaRPr lang="es-ES" dirty="0"/>
          </a:p>
        </p:txBody>
      </p:sp>
      <p:sp>
        <p:nvSpPr>
          <p:cNvPr id="11267" name="4 Marcador de texto"/>
          <p:cNvSpPr>
            <a:spLocks noGrp="1"/>
          </p:cNvSpPr>
          <p:nvPr>
            <p:ph type="body" sz="quarter" idx="13"/>
          </p:nvPr>
        </p:nvSpPr>
        <p:spPr/>
        <p:txBody>
          <a:bodyPr/>
          <a:lstStyle/>
          <a:p>
            <a:r>
              <a:rPr lang="es-AR" altLang="es-AR" sz="3600" dirty="0"/>
              <a:t>Temas de Hoy</a:t>
            </a:r>
          </a:p>
          <a:p>
            <a:pPr lvl="1"/>
            <a:r>
              <a:rPr lang="es-AR" altLang="es-AR" sz="3600" dirty="0"/>
              <a:t>Tipos de diseño</a:t>
            </a:r>
          </a:p>
          <a:p>
            <a:pPr lvl="1"/>
            <a:r>
              <a:rPr lang="es-AR" altLang="es-AR" sz="3600" dirty="0"/>
              <a:t>Criterios técnicos</a:t>
            </a:r>
          </a:p>
          <a:p>
            <a:pPr lvl="1"/>
            <a:r>
              <a:rPr lang="es-AR" altLang="es-AR" sz="3600" dirty="0"/>
              <a:t>Principios</a:t>
            </a:r>
          </a:p>
          <a:p>
            <a:pPr lvl="1"/>
            <a:r>
              <a:rPr lang="es-AR" altLang="es-AR" sz="3600" dirty="0"/>
              <a:t>Conceptos </a:t>
            </a:r>
          </a:p>
          <a:p>
            <a:pPr marL="0" indent="0">
              <a:buNone/>
            </a:pPr>
            <a:endParaRPr lang="es-AR" altLang="es-AR" dirty="0"/>
          </a:p>
          <a:p>
            <a:pPr marL="0" lvl="2" indent="0">
              <a:buNone/>
            </a:pPr>
            <a:endParaRPr lang="es-AR" altLang="es-AR" dirty="0"/>
          </a:p>
        </p:txBody>
      </p:sp>
      <p:sp>
        <p:nvSpPr>
          <p:cNvPr id="5" name="Marcador de pie de página 4"/>
          <p:cNvSpPr>
            <a:spLocks noGrp="1"/>
          </p:cNvSpPr>
          <p:nvPr>
            <p:ph type="ftr" sz="quarter" idx="3"/>
          </p:nvPr>
        </p:nvSpPr>
        <p:spPr/>
        <p:txBody>
          <a:bodyPr/>
          <a:lstStyle/>
          <a:p>
            <a:pPr>
              <a:defRPr/>
            </a:pPr>
            <a:r>
              <a:rPr lang="es-AR" dirty="0"/>
              <a:t>Ingeniería de Software II</a:t>
            </a:r>
          </a:p>
        </p:txBody>
      </p:sp>
      <p:pic>
        <p:nvPicPr>
          <p:cNvPr id="1026" name="Picture 2" descr="http://grssocial.com/wp-content/uploads/2014/06/patrondes-de-dise%C3%B1o-ingenieria-de-softwa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3904" y="3861048"/>
            <a:ext cx="2188203" cy="183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99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p:txBody>
          <a:bodyPr/>
          <a:lstStyle/>
          <a:p>
            <a:r>
              <a:rPr lang="es-AR" altLang="es-AR"/>
              <a:t>Conceptos de Diseño</a:t>
            </a:r>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9F5045DF-2D2D-4B50-87D2-528646382523}" type="slidenum">
              <a:rPr lang="es-AR" altLang="es-AR"/>
              <a:pPr eaLnBrk="0" hangingPunct="0"/>
              <a:t>20</a:t>
            </a:fld>
            <a:endParaRPr lang="es-AR" altLang="es-AR" dirty="0"/>
          </a:p>
        </p:txBody>
      </p:sp>
      <p:sp>
        <p:nvSpPr>
          <p:cNvPr id="28676"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a:p>
            <a:endParaRPr lang="es-AR" altLang="es-AR" dirty="0"/>
          </a:p>
        </p:txBody>
      </p:sp>
      <p:sp>
        <p:nvSpPr>
          <p:cNvPr id="28675" name="2 Marcador de texto"/>
          <p:cNvSpPr>
            <a:spLocks noGrp="1"/>
          </p:cNvSpPr>
          <p:nvPr>
            <p:ph type="body" sz="quarter" idx="13"/>
          </p:nvPr>
        </p:nvSpPr>
        <p:spPr/>
        <p:txBody>
          <a:bodyPr>
            <a:normAutofit/>
          </a:bodyPr>
          <a:lstStyle/>
          <a:p>
            <a:r>
              <a:rPr lang="es-AR" altLang="es-AR" sz="3200" dirty="0"/>
              <a:t>Patrones</a:t>
            </a:r>
          </a:p>
          <a:p>
            <a:pPr lvl="1"/>
            <a:r>
              <a:rPr lang="es-AR" altLang="es-AR" sz="3200" dirty="0"/>
              <a:t>“Un patrón es una semilla de conocimiento, la cual tiene un nombre y transporta la esencia de una solución probada a un problema recurrente dentro de cierto contexto”.</a:t>
            </a:r>
          </a:p>
          <a:p>
            <a:pPr lvl="1"/>
            <a:r>
              <a:rPr lang="es-AR" altLang="es-AR" sz="3200" dirty="0"/>
              <a:t>Dicho de otro modo, describe una estructura de diseño que resuelve un problema de diseño particular dentro de un contexto específico.</a:t>
            </a:r>
          </a:p>
          <a:p>
            <a:endParaRPr lang="es-AR" altLang="es-AR" sz="3200" dirty="0"/>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36950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p:txBody>
          <a:bodyPr/>
          <a:lstStyle/>
          <a:p>
            <a:r>
              <a:rPr lang="es-AR" altLang="es-AR"/>
              <a:t>Conceptos de Diseño</a:t>
            </a:r>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9F5045DF-2D2D-4B50-87D2-528646382523}" type="slidenum">
              <a:rPr lang="es-AR" altLang="es-AR"/>
              <a:pPr eaLnBrk="0" hangingPunct="0"/>
              <a:t>21</a:t>
            </a:fld>
            <a:endParaRPr lang="es-AR" altLang="es-AR" dirty="0"/>
          </a:p>
        </p:txBody>
      </p:sp>
      <p:sp>
        <p:nvSpPr>
          <p:cNvPr id="28676"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a:p>
            <a:endParaRPr lang="es-AR" altLang="es-AR" dirty="0"/>
          </a:p>
        </p:txBody>
      </p:sp>
      <p:sp>
        <p:nvSpPr>
          <p:cNvPr id="28675" name="2 Marcador de texto"/>
          <p:cNvSpPr>
            <a:spLocks noGrp="1"/>
          </p:cNvSpPr>
          <p:nvPr>
            <p:ph type="body" sz="quarter" idx="13"/>
          </p:nvPr>
        </p:nvSpPr>
        <p:spPr/>
        <p:txBody>
          <a:bodyPr>
            <a:normAutofit/>
          </a:bodyPr>
          <a:lstStyle/>
          <a:p>
            <a:r>
              <a:rPr lang="es-AR" altLang="es-AR" sz="3200" dirty="0"/>
              <a:t>Patrones</a:t>
            </a:r>
          </a:p>
          <a:p>
            <a:pPr lvl="1"/>
            <a:r>
              <a:rPr lang="es-AR" altLang="es-AR" sz="3200" dirty="0"/>
              <a:t>La finalidad de cada patrón de diseño es proporcionar una descripción que le permita al diseñador determinar</a:t>
            </a:r>
          </a:p>
          <a:p>
            <a:pPr lvl="2"/>
            <a:r>
              <a:rPr lang="es-AR" altLang="es-AR" sz="2800" dirty="0"/>
              <a:t>Si es aplicable al trabajo actual</a:t>
            </a:r>
          </a:p>
          <a:p>
            <a:pPr lvl="2"/>
            <a:r>
              <a:rPr lang="es-AR" altLang="es-AR" sz="2800" dirty="0"/>
              <a:t>Si se puede reutilizar</a:t>
            </a:r>
          </a:p>
          <a:p>
            <a:pPr lvl="2"/>
            <a:r>
              <a:rPr lang="es-AR" altLang="es-AR" sz="2800" dirty="0"/>
              <a:t>Si puede servir como guía para desarrollar un patrón similar pero diferente en cuanto a la funcionalidad o estructura.</a:t>
            </a:r>
          </a:p>
          <a:p>
            <a:endParaRPr lang="es-AR" altLang="es-AR" sz="3200" dirty="0"/>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144533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p:txBody>
          <a:bodyPr/>
          <a:lstStyle/>
          <a:p>
            <a:r>
              <a:rPr lang="es-AR" altLang="es-AR"/>
              <a:t>Conceptos de Diseño</a:t>
            </a:r>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BD23C27F-5A6C-48C7-B125-184E7C7EEEC5}" type="slidenum">
              <a:rPr lang="es-AR" altLang="es-AR"/>
              <a:pPr eaLnBrk="0" hangingPunct="0"/>
              <a:t>22</a:t>
            </a:fld>
            <a:endParaRPr lang="es-AR" altLang="es-AR" dirty="0"/>
          </a:p>
        </p:txBody>
      </p:sp>
      <p:sp>
        <p:nvSpPr>
          <p:cNvPr id="26628"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26627" name="2 Marcador de texto"/>
          <p:cNvSpPr>
            <a:spLocks noGrp="1"/>
          </p:cNvSpPr>
          <p:nvPr>
            <p:ph type="body" sz="quarter" idx="13"/>
          </p:nvPr>
        </p:nvSpPr>
        <p:spPr/>
        <p:txBody>
          <a:bodyPr>
            <a:noAutofit/>
          </a:bodyPr>
          <a:lstStyle/>
          <a:p>
            <a:r>
              <a:rPr lang="es-AR" altLang="es-AR" sz="3600" dirty="0"/>
              <a:t>Modularidad</a:t>
            </a:r>
          </a:p>
          <a:p>
            <a:pPr lvl="1"/>
            <a:r>
              <a:rPr lang="es-AR" altLang="es-AR" sz="3200" dirty="0"/>
              <a:t>El software se divide en componentes nombrados y abordados por separado, llamados frecuentemente módulos, que se integran para satisfacer los requisitos del problema.</a:t>
            </a:r>
          </a:p>
          <a:p>
            <a:pPr lvl="1"/>
            <a:endParaRPr lang="es-AR" altLang="es-AR" sz="3200" dirty="0"/>
          </a:p>
          <a:p>
            <a:pPr lvl="1"/>
            <a:r>
              <a:rPr lang="es-AR" altLang="es-AR" sz="3200" dirty="0"/>
              <a:t>Códigos Monolíticos (un único módulo) y </a:t>
            </a:r>
            <a:r>
              <a:rPr lang="es-AR" altLang="es-AR" sz="3200" dirty="0" err="1"/>
              <a:t>Modularización</a:t>
            </a:r>
            <a:r>
              <a:rPr lang="es-AR" altLang="es-AR" sz="3200" dirty="0"/>
              <a:t> excesiva (a nivel de instrucciones) </a:t>
            </a:r>
          </a:p>
          <a:p>
            <a:pPr lvl="1"/>
            <a:endParaRPr lang="es-AR" altLang="es-AR" sz="3200" dirty="0"/>
          </a:p>
          <a:p>
            <a:endParaRPr lang="es-AR" altLang="es-AR" sz="3600" dirty="0"/>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2482049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1 Título"/>
          <p:cNvSpPr>
            <a:spLocks noGrp="1"/>
          </p:cNvSpPr>
          <p:nvPr>
            <p:ph type="title"/>
          </p:nvPr>
        </p:nvSpPr>
        <p:spPr/>
        <p:txBody>
          <a:bodyPr/>
          <a:lstStyle/>
          <a:p>
            <a:r>
              <a:rPr lang="es-AR" altLang="es-AR"/>
              <a:t>Conceptos de Diseño</a:t>
            </a:r>
          </a:p>
        </p:txBody>
      </p:sp>
      <p:sp>
        <p:nvSpPr>
          <p:cNvPr id="6" name="5 Marcador de número de diapositiva"/>
          <p:cNvSpPr>
            <a:spLocks noGrp="1"/>
          </p:cNvSpPr>
          <p:nvPr>
            <p:ph type="sldNum" sz="quarter" idx="12"/>
          </p:nvPr>
        </p:nvSpPr>
        <p:spPr>
          <a:ln>
            <a:noFill/>
          </a:ln>
        </p:spPr>
        <p:txBody>
          <a:bodyPr vert="horz" lIns="91440" tIns="45720" rIns="91440" bIns="45720" rtlCol="0" anchor="b"/>
          <a:lstStyle/>
          <a:p>
            <a:pPr eaLnBrk="0" hangingPunct="0"/>
            <a:fld id="{E71DAEF1-8638-4F9D-8E4E-82DB76B3482C}" type="slidenum">
              <a:rPr lang="es-AR" altLang="es-AR"/>
              <a:pPr eaLnBrk="0" hangingPunct="0"/>
              <a:t>23</a:t>
            </a:fld>
            <a:endParaRPr lang="es-AR" altLang="es-AR" dirty="0"/>
          </a:p>
        </p:txBody>
      </p:sp>
      <p:sp>
        <p:nvSpPr>
          <p:cNvPr id="27653"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27652" name="2 Marcador de texto"/>
          <p:cNvSpPr>
            <a:spLocks noGrp="1"/>
          </p:cNvSpPr>
          <p:nvPr>
            <p:ph type="body" sz="quarter" idx="13"/>
          </p:nvPr>
        </p:nvSpPr>
        <p:spPr/>
        <p:txBody>
          <a:bodyPr>
            <a:normAutofit/>
          </a:bodyPr>
          <a:lstStyle/>
          <a:p>
            <a:r>
              <a:rPr lang="es-AR" altLang="es-AR" sz="3600" dirty="0"/>
              <a:t>¿Cuántos módulos tiene que tener un programa?</a:t>
            </a:r>
          </a:p>
          <a:p>
            <a:endParaRPr lang="es-AR" altLang="es-AR" sz="3600" dirty="0"/>
          </a:p>
        </p:txBody>
      </p:sp>
      <p:sp>
        <p:nvSpPr>
          <p:cNvPr id="3" name="Marcador de pie de página 2"/>
          <p:cNvSpPr>
            <a:spLocks noGrp="1"/>
          </p:cNvSpPr>
          <p:nvPr>
            <p:ph type="ftr" sz="quarter" idx="3"/>
          </p:nvPr>
        </p:nvSpPr>
        <p:spPr/>
        <p:txBody>
          <a:bodyPr/>
          <a:lstStyle/>
          <a:p>
            <a:r>
              <a:rPr lang="es-ES" dirty="0"/>
              <a:t>Ingeniería de Software II</a:t>
            </a:r>
          </a:p>
        </p:txBody>
      </p:sp>
      <p:pic>
        <p:nvPicPr>
          <p:cNvPr id="2" name="Imagen 1"/>
          <p:cNvPicPr>
            <a:picLocks noChangeAspect="1"/>
          </p:cNvPicPr>
          <p:nvPr/>
        </p:nvPicPr>
        <p:blipFill rotWithShape="1">
          <a:blip r:embed="rId2" cstate="print">
            <a:grayscl/>
            <a:lum bright="-20000" contrast="40000"/>
          </a:blip>
          <a:srcRect t="4278" r="2969" b="10159"/>
          <a:stretch/>
        </p:blipFill>
        <p:spPr>
          <a:xfrm>
            <a:off x="3502065" y="2852937"/>
            <a:ext cx="5940660" cy="3126663"/>
          </a:xfrm>
          <a:prstGeom prst="rect">
            <a:avLst/>
          </a:prstGeom>
        </p:spPr>
      </p:pic>
    </p:spTree>
    <p:extLst>
      <p:ext uri="{BB962C8B-B14F-4D97-AF65-F5344CB8AC3E}">
        <p14:creationId xmlns:p14="http://schemas.microsoft.com/office/powerpoint/2010/main" val="259113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p:txBody>
          <a:bodyPr/>
          <a:lstStyle/>
          <a:p>
            <a:r>
              <a:rPr lang="es-AR" altLang="es-AR"/>
              <a:t>Conceptos de Diseño</a:t>
            </a:r>
          </a:p>
        </p:txBody>
      </p:sp>
      <p:sp>
        <p:nvSpPr>
          <p:cNvPr id="5" name="4 Marcador de número de diapositiva"/>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23C27F-5A6C-48C7-B125-184E7C7EEEC5}" type="slidenum">
              <a:rPr lang="es-AR" altLang="es-AR">
                <a:solidFill>
                  <a:schemeClr val="accent1">
                    <a:alpha val="25000"/>
                  </a:schemeClr>
                </a:solidFill>
                <a:latin typeface="+mj-lt"/>
              </a:rPr>
              <a:pPr/>
              <a:t>24</a:t>
            </a:fld>
            <a:endParaRPr lang="es-AR" altLang="es-AR" dirty="0">
              <a:solidFill>
                <a:schemeClr val="accent1">
                  <a:alpha val="25000"/>
                </a:schemeClr>
              </a:solidFill>
              <a:latin typeface="+mj-lt"/>
            </a:endParaRPr>
          </a:p>
        </p:txBody>
      </p:sp>
      <p:sp>
        <p:nvSpPr>
          <p:cNvPr id="26628"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26627" name="2 Marcador de texto"/>
          <p:cNvSpPr>
            <a:spLocks noGrp="1"/>
          </p:cNvSpPr>
          <p:nvPr>
            <p:ph type="body" sz="quarter" idx="13"/>
          </p:nvPr>
        </p:nvSpPr>
        <p:spPr/>
        <p:txBody>
          <a:bodyPr>
            <a:normAutofit/>
          </a:bodyPr>
          <a:lstStyle/>
          <a:p>
            <a:r>
              <a:rPr lang="es-AR" sz="3200" dirty="0"/>
              <a:t>Ocultamiento de información </a:t>
            </a:r>
          </a:p>
          <a:p>
            <a:pPr lvl="1"/>
            <a:r>
              <a:rPr lang="es-AR" sz="3200" dirty="0"/>
              <a:t>La información que está dentro un módulo es inaccesible a otros que no la necesiten. Se consigue una modularidad efectiva definiendo un conjunto de módulos independientes que se comunican entre sí intercambiando sólo la información necesaria para su funcionalidad.</a:t>
            </a:r>
          </a:p>
          <a:p>
            <a:endParaRPr lang="es-AR" altLang="es-AR" sz="3200" dirty="0"/>
          </a:p>
        </p:txBody>
      </p:sp>
      <p:sp>
        <p:nvSpPr>
          <p:cNvPr id="3" name="Marcador de fecha 2"/>
          <p:cNvSpPr>
            <a:spLocks noGrp="1"/>
          </p:cNvSpPr>
          <p:nvPr>
            <p:ph type="dt" sz="half" idx="2"/>
          </p:nvPr>
        </p:nvSpPr>
        <p:spPr/>
        <p:txBody>
          <a:bodyPr/>
          <a:lstStyle/>
          <a:p>
            <a:pPr>
              <a:defRPr/>
            </a:pPr>
            <a:r>
              <a:rPr lang="es-ES" dirty="0"/>
              <a:t>2018</a:t>
            </a:r>
            <a:endParaRPr lang="es-AR" dirty="0"/>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126172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p:txBody>
          <a:bodyPr/>
          <a:lstStyle/>
          <a:p>
            <a:r>
              <a:rPr lang="es-AR" altLang="es-AR"/>
              <a:t>Conceptos de Diseño</a:t>
            </a:r>
            <a:endParaRPr lang="es-AR" altLang="es-AR" dirty="0"/>
          </a:p>
        </p:txBody>
      </p:sp>
      <p:sp>
        <p:nvSpPr>
          <p:cNvPr id="5" name="4 Marcador de número de diapositiva"/>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6CDFCE-A6EB-4AF3-9C70-1EBF2337B87F}" type="slidenum">
              <a:rPr lang="es-AR" altLang="es-AR">
                <a:solidFill>
                  <a:schemeClr val="accent1">
                    <a:alpha val="25000"/>
                  </a:schemeClr>
                </a:solidFill>
                <a:latin typeface="+mj-lt"/>
              </a:rPr>
              <a:pPr/>
              <a:t>25</a:t>
            </a:fld>
            <a:endParaRPr lang="es-AR" altLang="es-AR" dirty="0">
              <a:solidFill>
                <a:schemeClr val="accent1">
                  <a:alpha val="25000"/>
                </a:schemeClr>
              </a:solidFill>
              <a:latin typeface="+mj-lt"/>
            </a:endParaRPr>
          </a:p>
        </p:txBody>
      </p:sp>
      <p:sp>
        <p:nvSpPr>
          <p:cNvPr id="34820"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34819" name="2 Marcador de texto"/>
          <p:cNvSpPr>
            <a:spLocks noGrp="1"/>
          </p:cNvSpPr>
          <p:nvPr>
            <p:ph type="body" sz="quarter" idx="13"/>
          </p:nvPr>
        </p:nvSpPr>
        <p:spPr/>
        <p:txBody>
          <a:bodyPr>
            <a:normAutofit/>
          </a:bodyPr>
          <a:lstStyle/>
          <a:p>
            <a:r>
              <a:rPr lang="es-AR" altLang="es-AR" sz="3200" dirty="0"/>
              <a:t>Independencia Funcional</a:t>
            </a:r>
          </a:p>
          <a:p>
            <a:pPr lvl="1"/>
            <a:r>
              <a:rPr lang="es-AR" altLang="es-AR" sz="3200" dirty="0"/>
              <a:t>Modularidad + Abstracción + Ocultamiento de Información.</a:t>
            </a:r>
          </a:p>
          <a:p>
            <a:pPr lvl="1"/>
            <a:r>
              <a:rPr lang="es-AR" altLang="es-AR" sz="3200" dirty="0"/>
              <a:t>Es deseable que cada módulo trate una </a:t>
            </a:r>
            <a:r>
              <a:rPr lang="es-AR" altLang="es-AR" sz="3200" dirty="0" err="1"/>
              <a:t>subfunción</a:t>
            </a:r>
            <a:r>
              <a:rPr lang="es-AR" altLang="es-AR" sz="3200" dirty="0"/>
              <a:t> de requisitos y tenga una interfaz sencilla para que sea más fácil de desarrollar, mantener, probar y reusar</a:t>
            </a:r>
          </a:p>
          <a:p>
            <a:pPr lvl="1"/>
            <a:r>
              <a:rPr lang="es-AR" altLang="es-AR" sz="3200" dirty="0"/>
              <a:t>Se mide mediante la cohesión y el acoplamiento entre los módulos</a:t>
            </a:r>
          </a:p>
          <a:p>
            <a:pPr lvl="1"/>
            <a:r>
              <a:rPr lang="es-AR" altLang="es-AR" sz="3200" dirty="0"/>
              <a:t>Se busca una alta cohesión y bajo acoplamiento</a:t>
            </a:r>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2797461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p:txBody>
          <a:bodyPr/>
          <a:lstStyle/>
          <a:p>
            <a:r>
              <a:rPr lang="es-AR" altLang="es-AR"/>
              <a:t>Conceptos de Diseño</a:t>
            </a:r>
            <a:endParaRPr lang="es-AR" alt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26</a:t>
            </a:fld>
            <a:endParaRPr lang="es-AR" dirty="0"/>
          </a:p>
        </p:txBody>
      </p:sp>
      <p:sp>
        <p:nvSpPr>
          <p:cNvPr id="8" name="Marcador de texto 7"/>
          <p:cNvSpPr>
            <a:spLocks noGrp="1"/>
          </p:cNvSpPr>
          <p:nvPr>
            <p:ph type="body" sz="quarter" idx="14"/>
          </p:nvPr>
        </p:nvSpPr>
        <p:spPr/>
        <p:txBody>
          <a:bodyPr/>
          <a:lstStyle/>
          <a:p>
            <a:endParaRPr lang="es-ES"/>
          </a:p>
        </p:txBody>
      </p:sp>
      <p:sp>
        <p:nvSpPr>
          <p:cNvPr id="35843" name="2 Marcador de texto"/>
          <p:cNvSpPr>
            <a:spLocks noGrp="1"/>
          </p:cNvSpPr>
          <p:nvPr>
            <p:ph type="body" sz="quarter" idx="13"/>
          </p:nvPr>
        </p:nvSpPr>
        <p:spPr/>
        <p:txBody>
          <a:bodyPr>
            <a:normAutofit/>
          </a:bodyPr>
          <a:lstStyle/>
          <a:p>
            <a:r>
              <a:rPr lang="es-AR" altLang="es-AR" sz="3200" dirty="0"/>
              <a:t>Independencia Funcional</a:t>
            </a:r>
          </a:p>
          <a:p>
            <a:pPr lvl="1"/>
            <a:r>
              <a:rPr lang="es-AR" altLang="es-AR" sz="3200" dirty="0"/>
              <a:t>Cohesión (Coherente)</a:t>
            </a:r>
          </a:p>
          <a:p>
            <a:pPr lvl="2"/>
            <a:r>
              <a:rPr lang="es-AR" altLang="es-AR" sz="2800" dirty="0"/>
              <a:t>Se define como la medida de fuerza o relación funcional existente entre las sentencias o grupos de sentencias de un mismo módulo. </a:t>
            </a:r>
          </a:p>
          <a:p>
            <a:pPr lvl="2"/>
            <a:r>
              <a:rPr lang="es-AR" altLang="es-AR" sz="2800" dirty="0"/>
              <a:t>Un módulos es altamente cohesivo cuando lleva a cabo solo una tarea dentro del procedimiento y  requiere poca interacción  con el resto de los procedimientos</a:t>
            </a:r>
          </a:p>
          <a:p>
            <a:pPr lvl="2"/>
            <a:r>
              <a:rPr lang="es-AR" altLang="es-AR" sz="2800" dirty="0"/>
              <a:t>Un módulo es poco cohesivo cuando realiza tareas muy diferentes o sin relación entre ellas  </a:t>
            </a:r>
          </a:p>
        </p:txBody>
      </p:sp>
      <p:sp>
        <p:nvSpPr>
          <p:cNvPr id="5" name="Marcador de pie de página 4"/>
          <p:cNvSpPr>
            <a:spLocks noGrp="1"/>
          </p:cNvSpPr>
          <p:nvPr>
            <p:ph type="ftr" sz="quarter" idx="3"/>
          </p:nvPr>
        </p:nvSpPr>
        <p:spPr>
          <a:xfrm>
            <a:off x="231733" y="6554697"/>
            <a:ext cx="2154900" cy="213016"/>
          </a:xfrm>
        </p:spPr>
        <p:txBody>
          <a:bodyPr/>
          <a:lstStyle/>
          <a:p>
            <a:pPr>
              <a:defRPr/>
            </a:pPr>
            <a:r>
              <a:rPr lang="es-AR" dirty="0"/>
              <a:t>Ingeniería de Software II</a:t>
            </a:r>
          </a:p>
        </p:txBody>
      </p:sp>
    </p:spTree>
    <p:extLst>
      <p:ext uri="{BB962C8B-B14F-4D97-AF65-F5344CB8AC3E}">
        <p14:creationId xmlns:p14="http://schemas.microsoft.com/office/powerpoint/2010/main" val="3308420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p:txBody>
          <a:bodyPr/>
          <a:lstStyle/>
          <a:p>
            <a:r>
              <a:rPr lang="es-AR" altLang="es-AR"/>
              <a:t>Conceptos de Diseño</a:t>
            </a:r>
            <a:endParaRPr lang="es-AR" alt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27</a:t>
            </a:fld>
            <a:endParaRPr lang="es-AR" dirty="0"/>
          </a:p>
        </p:txBody>
      </p:sp>
      <p:sp>
        <p:nvSpPr>
          <p:cNvPr id="8" name="Marcador de texto 7"/>
          <p:cNvSpPr>
            <a:spLocks noGrp="1"/>
          </p:cNvSpPr>
          <p:nvPr>
            <p:ph type="body" sz="quarter" idx="14"/>
          </p:nvPr>
        </p:nvSpPr>
        <p:spPr/>
        <p:txBody>
          <a:bodyPr/>
          <a:lstStyle/>
          <a:p>
            <a:endParaRPr lang="es-ES"/>
          </a:p>
        </p:txBody>
      </p:sp>
      <p:sp>
        <p:nvSpPr>
          <p:cNvPr id="36867" name="2 Marcador de texto"/>
          <p:cNvSpPr>
            <a:spLocks noGrp="1"/>
          </p:cNvSpPr>
          <p:nvPr>
            <p:ph type="body" sz="quarter" idx="13"/>
          </p:nvPr>
        </p:nvSpPr>
        <p:spPr/>
        <p:txBody>
          <a:bodyPr>
            <a:normAutofit/>
          </a:bodyPr>
          <a:lstStyle/>
          <a:p>
            <a:r>
              <a:rPr lang="es-AR" altLang="es-AR" sz="3200" dirty="0"/>
              <a:t>Independencia Funcional</a:t>
            </a:r>
          </a:p>
          <a:p>
            <a:pPr lvl="1"/>
            <a:r>
              <a:rPr lang="es-AR" altLang="es-AR" sz="3200" dirty="0"/>
              <a:t>Tipos de Cohesión </a:t>
            </a:r>
          </a:p>
          <a:p>
            <a:pPr lvl="2"/>
            <a:r>
              <a:rPr lang="es-AR" altLang="es-AR" sz="2800" dirty="0"/>
              <a:t>Funcional </a:t>
            </a:r>
            <a:r>
              <a:rPr lang="es-AR" altLang="es-AR" sz="2800" dirty="0">
                <a:sym typeface="Wingdings" panose="05000000000000000000" pitchFamily="2" charset="2"/>
              </a:rPr>
              <a:t> </a:t>
            </a:r>
            <a:r>
              <a:rPr lang="es-AR" altLang="es-AR" sz="2800" dirty="0"/>
              <a:t>Cuando las sentencias o grupos de sentencias de un mismo módulo están relacionadas en el desarrollo de una única función (la cohesión más alta).</a:t>
            </a:r>
          </a:p>
          <a:p>
            <a:pPr lvl="2"/>
            <a:r>
              <a:rPr lang="es-AR" altLang="es-AR" sz="2800" dirty="0" err="1"/>
              <a:t>Coincidental</a:t>
            </a:r>
            <a:r>
              <a:rPr lang="es-AR" altLang="es-AR" sz="2800" dirty="0"/>
              <a:t> (Casual) </a:t>
            </a:r>
            <a:r>
              <a:rPr lang="es-AR" altLang="es-AR" sz="2800" dirty="0">
                <a:sym typeface="Wingdings" panose="05000000000000000000" pitchFamily="2" charset="2"/>
              </a:rPr>
              <a:t> </a:t>
            </a:r>
            <a:r>
              <a:rPr lang="es-AR" altLang="es-AR" sz="2800" dirty="0"/>
              <a:t>Cuando las sentencias llevan a cabo un conjunto de tareas que no están relacionadas o tienen poca relación (la cohesión más baja)</a:t>
            </a:r>
          </a:p>
          <a:p>
            <a:pPr lvl="2"/>
            <a:r>
              <a:rPr lang="es-AR" altLang="es-AR" sz="2800" dirty="0"/>
              <a:t>Lógica </a:t>
            </a:r>
            <a:r>
              <a:rPr lang="es-AR" altLang="es-AR" sz="2800" dirty="0">
                <a:sym typeface="Wingdings" panose="05000000000000000000" pitchFamily="2" charset="2"/>
              </a:rPr>
              <a:t> </a:t>
            </a:r>
            <a:r>
              <a:rPr lang="es-AR" altLang="es-AR" sz="2800" dirty="0"/>
              <a:t>Cuando las sentencias se relacionan lógicamente</a:t>
            </a:r>
          </a:p>
          <a:p>
            <a:endParaRPr lang="es-AR" altLang="es-AR" sz="3200" dirty="0"/>
          </a:p>
        </p:txBody>
      </p:sp>
      <p:sp>
        <p:nvSpPr>
          <p:cNvPr id="5" name="Marcador de pie de página 4"/>
          <p:cNvSpPr>
            <a:spLocks noGrp="1"/>
          </p:cNvSpPr>
          <p:nvPr>
            <p:ph type="ftr" sz="quarter" idx="3"/>
          </p:nvPr>
        </p:nvSpPr>
        <p:spPr/>
        <p:txBody>
          <a:bodyPr/>
          <a:lstStyle/>
          <a:p>
            <a:pPr>
              <a:defRPr/>
            </a:pPr>
            <a:r>
              <a:rPr lang="es-AR" dirty="0"/>
              <a:t>Ingeniería de Software II</a:t>
            </a:r>
          </a:p>
        </p:txBody>
      </p:sp>
    </p:spTree>
    <p:extLst>
      <p:ext uri="{BB962C8B-B14F-4D97-AF65-F5344CB8AC3E}">
        <p14:creationId xmlns:p14="http://schemas.microsoft.com/office/powerpoint/2010/main" val="2713922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p:txBody>
          <a:bodyPr/>
          <a:lstStyle/>
          <a:p>
            <a:r>
              <a:rPr lang="es-AR" altLang="es-AR"/>
              <a:t>Conceptos de Diseño</a:t>
            </a:r>
            <a:endParaRPr lang="es-AR" alt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28</a:t>
            </a:fld>
            <a:endParaRPr lang="es-AR" dirty="0"/>
          </a:p>
        </p:txBody>
      </p:sp>
      <p:sp>
        <p:nvSpPr>
          <p:cNvPr id="8" name="Marcador de texto 7"/>
          <p:cNvSpPr>
            <a:spLocks noGrp="1"/>
          </p:cNvSpPr>
          <p:nvPr>
            <p:ph type="body" sz="quarter" idx="14"/>
          </p:nvPr>
        </p:nvSpPr>
        <p:spPr/>
        <p:txBody>
          <a:bodyPr/>
          <a:lstStyle/>
          <a:p>
            <a:endParaRPr lang="es-ES"/>
          </a:p>
        </p:txBody>
      </p:sp>
      <p:sp>
        <p:nvSpPr>
          <p:cNvPr id="36867" name="2 Marcador de texto"/>
          <p:cNvSpPr>
            <a:spLocks noGrp="1"/>
          </p:cNvSpPr>
          <p:nvPr>
            <p:ph type="body" sz="quarter" idx="13"/>
          </p:nvPr>
        </p:nvSpPr>
        <p:spPr/>
        <p:txBody>
          <a:bodyPr>
            <a:normAutofit/>
          </a:bodyPr>
          <a:lstStyle/>
          <a:p>
            <a:r>
              <a:rPr lang="es-AR" altLang="es-AR" sz="3200" dirty="0"/>
              <a:t>Independencia Funcional</a:t>
            </a:r>
          </a:p>
          <a:p>
            <a:pPr lvl="1"/>
            <a:r>
              <a:rPr lang="es-AR" altLang="es-AR" sz="3200" dirty="0"/>
              <a:t>Tipos de Cohesión </a:t>
            </a:r>
          </a:p>
          <a:p>
            <a:pPr lvl="2"/>
            <a:r>
              <a:rPr lang="es-AR" altLang="es-AR" sz="2800" dirty="0"/>
              <a:t>Temporal </a:t>
            </a:r>
            <a:r>
              <a:rPr lang="es-AR" altLang="es-AR" sz="2800" dirty="0">
                <a:sym typeface="Wingdings" panose="05000000000000000000" pitchFamily="2" charset="2"/>
              </a:rPr>
              <a:t> </a:t>
            </a:r>
            <a:r>
              <a:rPr lang="es-AR" altLang="es-AR" sz="2800" dirty="0"/>
              <a:t>Cuando las sentencias se deben ejecutar en el mismo intervalo de tiempo</a:t>
            </a:r>
          </a:p>
          <a:p>
            <a:pPr lvl="2"/>
            <a:r>
              <a:rPr lang="es-AR" altLang="es-AR" sz="2800" dirty="0"/>
              <a:t>Procedimental </a:t>
            </a:r>
            <a:r>
              <a:rPr lang="es-AR" altLang="es-AR" sz="2800" dirty="0">
                <a:sym typeface="Wingdings" panose="05000000000000000000" pitchFamily="2" charset="2"/>
              </a:rPr>
              <a:t> </a:t>
            </a:r>
            <a:r>
              <a:rPr lang="es-AR" altLang="es-AR" sz="2800" dirty="0"/>
              <a:t>Cuando las sentencias tiene que ejecutarse en un orden especifico</a:t>
            </a:r>
          </a:p>
          <a:p>
            <a:pPr lvl="2"/>
            <a:r>
              <a:rPr lang="es-AR" altLang="es-AR" sz="2800" dirty="0"/>
              <a:t>Comunicacional </a:t>
            </a:r>
            <a:r>
              <a:rPr lang="es-AR" altLang="es-AR" sz="2800" dirty="0">
                <a:sym typeface="Wingdings" panose="05000000000000000000" pitchFamily="2" charset="2"/>
              </a:rPr>
              <a:t> </a:t>
            </a:r>
            <a:r>
              <a:rPr lang="es-AR" altLang="es-AR" sz="2800" dirty="0"/>
              <a:t>Cuando los elementos de procesamiento se centran en los datos  de entrada y salida</a:t>
            </a:r>
          </a:p>
          <a:p>
            <a:endParaRPr lang="es-AR" altLang="es-AR" sz="3200" dirty="0"/>
          </a:p>
        </p:txBody>
      </p:sp>
      <p:sp>
        <p:nvSpPr>
          <p:cNvPr id="5" name="Marcador de pie de página 4"/>
          <p:cNvSpPr>
            <a:spLocks noGrp="1"/>
          </p:cNvSpPr>
          <p:nvPr>
            <p:ph type="ftr" sz="quarter" idx="3"/>
          </p:nvPr>
        </p:nvSpPr>
        <p:spPr/>
        <p:txBody>
          <a:bodyPr/>
          <a:lstStyle/>
          <a:p>
            <a:pPr>
              <a:defRPr/>
            </a:pPr>
            <a:r>
              <a:rPr lang="es-AR" dirty="0"/>
              <a:t>Ingeniería de Software II</a:t>
            </a:r>
          </a:p>
        </p:txBody>
      </p:sp>
    </p:spTree>
    <p:extLst>
      <p:ext uri="{BB962C8B-B14F-4D97-AF65-F5344CB8AC3E}">
        <p14:creationId xmlns:p14="http://schemas.microsoft.com/office/powerpoint/2010/main" val="1944001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p:txBody>
          <a:bodyPr/>
          <a:lstStyle/>
          <a:p>
            <a:r>
              <a:rPr lang="es-AR" altLang="es-AR"/>
              <a:t>Conceptos de Diseño</a:t>
            </a:r>
            <a:endParaRPr lang="es-AR" altLang="es-AR" dirty="0"/>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29</a:t>
            </a:fld>
            <a:endParaRPr lang="es-AR" dirty="0"/>
          </a:p>
        </p:txBody>
      </p:sp>
      <p:sp>
        <p:nvSpPr>
          <p:cNvPr id="8" name="Marcador de texto 7"/>
          <p:cNvSpPr>
            <a:spLocks noGrp="1"/>
          </p:cNvSpPr>
          <p:nvPr>
            <p:ph type="body" sz="quarter" idx="14"/>
          </p:nvPr>
        </p:nvSpPr>
        <p:spPr/>
        <p:txBody>
          <a:bodyPr/>
          <a:lstStyle/>
          <a:p>
            <a:endParaRPr lang="es-ES"/>
          </a:p>
        </p:txBody>
      </p:sp>
      <p:sp>
        <p:nvSpPr>
          <p:cNvPr id="37891" name="2 Marcador de texto"/>
          <p:cNvSpPr>
            <a:spLocks noGrp="1"/>
          </p:cNvSpPr>
          <p:nvPr>
            <p:ph type="body" sz="quarter" idx="13"/>
          </p:nvPr>
        </p:nvSpPr>
        <p:spPr/>
        <p:txBody>
          <a:bodyPr>
            <a:normAutofit/>
          </a:bodyPr>
          <a:lstStyle/>
          <a:p>
            <a:r>
              <a:rPr lang="es-AR" altLang="es-AR" sz="3200" dirty="0"/>
              <a:t>Independencia Funcional</a:t>
            </a:r>
          </a:p>
          <a:p>
            <a:pPr lvl="1"/>
            <a:r>
              <a:rPr lang="es-AR" altLang="es-AR" sz="3200" dirty="0"/>
              <a:t>Acoplamiento</a:t>
            </a:r>
          </a:p>
          <a:p>
            <a:pPr lvl="2"/>
            <a:r>
              <a:rPr lang="es-AR" altLang="es-AR" sz="2800" dirty="0"/>
              <a:t>Es la medida de interconexión entre los módulos</a:t>
            </a:r>
          </a:p>
          <a:p>
            <a:pPr lvl="2"/>
            <a:r>
              <a:rPr lang="es-AR" altLang="es-AR" sz="2800" dirty="0"/>
              <a:t>Punto donde se realiza la entrada o referencia y los datos que pasan a través de la interfaz. </a:t>
            </a:r>
          </a:p>
          <a:p>
            <a:pPr lvl="2"/>
            <a:r>
              <a:rPr lang="es-AR" altLang="es-AR" sz="2800" dirty="0"/>
              <a:t>Una conectividad sencilla entre módulos da como resultado una conectividad mas fácil.</a:t>
            </a:r>
          </a:p>
        </p:txBody>
      </p:sp>
      <p:sp>
        <p:nvSpPr>
          <p:cNvPr id="5" name="Marcador de pie de página 4"/>
          <p:cNvSpPr>
            <a:spLocks noGrp="1"/>
          </p:cNvSpPr>
          <p:nvPr>
            <p:ph type="ftr" sz="quarter" idx="3"/>
          </p:nvPr>
        </p:nvSpPr>
        <p:spPr/>
        <p:txBody>
          <a:bodyPr/>
          <a:lstStyle/>
          <a:p>
            <a:pPr>
              <a:defRPr/>
            </a:pPr>
            <a:r>
              <a:rPr lang="es-AR" dirty="0"/>
              <a:t>Ingeniería de Software II</a:t>
            </a:r>
          </a:p>
        </p:txBody>
      </p:sp>
    </p:spTree>
    <p:extLst>
      <p:ext uri="{BB962C8B-B14F-4D97-AF65-F5344CB8AC3E}">
        <p14:creationId xmlns:p14="http://schemas.microsoft.com/office/powerpoint/2010/main" val="239750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4 Título"/>
          <p:cNvSpPr>
            <a:spLocks noGrp="1"/>
          </p:cNvSpPr>
          <p:nvPr>
            <p:ph type="title"/>
          </p:nvPr>
        </p:nvSpPr>
        <p:spPr/>
        <p:txBody>
          <a:bodyPr/>
          <a:lstStyle/>
          <a:p>
            <a:r>
              <a:rPr lang="es-ES_tradnl" altLang="es-AR"/>
              <a:t>Diseño de Software</a:t>
            </a:r>
            <a:endParaRPr lang="es-AR" altLang="es-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3</a:t>
            </a:fld>
            <a:endParaRPr lang="es-AR" dirty="0"/>
          </a:p>
        </p:txBody>
      </p:sp>
      <p:sp>
        <p:nvSpPr>
          <p:cNvPr id="3" name="Marcador de texto 2"/>
          <p:cNvSpPr>
            <a:spLocks noGrp="1"/>
          </p:cNvSpPr>
          <p:nvPr>
            <p:ph type="body" sz="quarter" idx="14"/>
          </p:nvPr>
        </p:nvSpPr>
        <p:spPr/>
        <p:txBody>
          <a:bodyPr/>
          <a:lstStyle/>
          <a:p>
            <a:endParaRPr lang="es-ES"/>
          </a:p>
        </p:txBody>
      </p:sp>
      <p:sp>
        <p:nvSpPr>
          <p:cNvPr id="12291" name="5 Marcador de texto"/>
          <p:cNvSpPr>
            <a:spLocks noGrp="1"/>
          </p:cNvSpPr>
          <p:nvPr>
            <p:ph type="body" sz="quarter" idx="13"/>
          </p:nvPr>
        </p:nvSpPr>
        <p:spPr/>
        <p:txBody>
          <a:bodyPr>
            <a:noAutofit/>
          </a:bodyPr>
          <a:lstStyle/>
          <a:p>
            <a:pPr algn="just"/>
            <a:r>
              <a:rPr lang="es-AR" altLang="es-AR" sz="2800" dirty="0"/>
              <a:t>Es una representación significativa de ingeniería de algo que se va a construir.</a:t>
            </a:r>
          </a:p>
          <a:p>
            <a:pPr algn="just"/>
            <a:r>
              <a:rPr lang="es-ES" altLang="es-AR" sz="2800" dirty="0"/>
              <a:t>Es el proceso creativo de transformación del problema en una solución.</a:t>
            </a:r>
          </a:p>
          <a:p>
            <a:pPr algn="just"/>
            <a:r>
              <a:rPr lang="es-ES" altLang="es-AR" sz="2800" dirty="0"/>
              <a:t>Es el núcleo técnico de la ingeniería de software.</a:t>
            </a:r>
          </a:p>
          <a:p>
            <a:pPr lvl="1" algn="just"/>
            <a:r>
              <a:rPr lang="es-ES" altLang="es-AR" sz="2800" dirty="0"/>
              <a:t>Una vez que se analizan y especifican los requisitos del software, el diseño es la primera actividad técnica a realizar</a:t>
            </a:r>
          </a:p>
          <a:p>
            <a:pPr algn="just"/>
            <a:r>
              <a:rPr lang="es-ES" altLang="es-AR" sz="2800" dirty="0"/>
              <a:t>Es independiente del modelo de proceso que se utilice.</a:t>
            </a:r>
          </a:p>
          <a:p>
            <a:pPr algn="just"/>
            <a:r>
              <a:rPr lang="es-ES" altLang="es-AR" sz="2800" dirty="0"/>
              <a:t>El diseño se centra en cuatro áreas importantes:</a:t>
            </a:r>
          </a:p>
          <a:p>
            <a:pPr lvl="1" algn="just"/>
            <a:r>
              <a:rPr lang="es-ES" altLang="es-AR" sz="2800" dirty="0"/>
              <a:t>Datos, Arquitecturas, Interfaces y Componentes.</a:t>
            </a:r>
          </a:p>
        </p:txBody>
      </p:sp>
      <p:sp>
        <p:nvSpPr>
          <p:cNvPr id="5" name="Marcador de pie de página 4"/>
          <p:cNvSpPr>
            <a:spLocks noGrp="1"/>
          </p:cNvSpPr>
          <p:nvPr>
            <p:ph type="ftr" sz="quarter" idx="3"/>
          </p:nvPr>
        </p:nvSpPr>
        <p:spPr/>
        <p:txBody>
          <a:bodyPr/>
          <a:lstStyle/>
          <a:p>
            <a:pPr>
              <a:defRPr/>
            </a:pPr>
            <a:r>
              <a:rPr lang="es-AR" dirty="0"/>
              <a:t>Ingeniería de Software II</a:t>
            </a:r>
          </a:p>
        </p:txBody>
      </p:sp>
    </p:spTree>
    <p:extLst>
      <p:ext uri="{BB962C8B-B14F-4D97-AF65-F5344CB8AC3E}">
        <p14:creationId xmlns:p14="http://schemas.microsoft.com/office/powerpoint/2010/main" val="87985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p:cNvSpPr>
            <a:spLocks noGrp="1"/>
          </p:cNvSpPr>
          <p:nvPr>
            <p:ph type="title"/>
          </p:nvPr>
        </p:nvSpPr>
        <p:spPr/>
        <p:txBody>
          <a:bodyPr/>
          <a:lstStyle/>
          <a:p>
            <a:r>
              <a:rPr lang="es-AR" altLang="es-AR" dirty="0"/>
              <a:t>Conceptos de Diseño</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30</a:t>
            </a:fld>
            <a:endParaRPr lang="es-AR" dirty="0"/>
          </a:p>
        </p:txBody>
      </p:sp>
      <p:sp>
        <p:nvSpPr>
          <p:cNvPr id="8" name="Marcador de texto 7"/>
          <p:cNvSpPr>
            <a:spLocks noGrp="1"/>
          </p:cNvSpPr>
          <p:nvPr>
            <p:ph type="body" sz="quarter" idx="14"/>
          </p:nvPr>
        </p:nvSpPr>
        <p:spPr/>
        <p:txBody>
          <a:bodyPr/>
          <a:lstStyle/>
          <a:p>
            <a:endParaRPr lang="es-ES"/>
          </a:p>
        </p:txBody>
      </p:sp>
      <p:sp>
        <p:nvSpPr>
          <p:cNvPr id="39939" name="2 Marcador de texto"/>
          <p:cNvSpPr>
            <a:spLocks noGrp="1"/>
          </p:cNvSpPr>
          <p:nvPr>
            <p:ph type="body" sz="quarter" idx="13"/>
          </p:nvPr>
        </p:nvSpPr>
        <p:spPr/>
        <p:txBody>
          <a:bodyPr>
            <a:noAutofit/>
          </a:bodyPr>
          <a:lstStyle/>
          <a:p>
            <a:r>
              <a:rPr lang="es-AR" altLang="es-AR" sz="3200" dirty="0"/>
              <a:t>Independencia Funcional</a:t>
            </a:r>
          </a:p>
          <a:p>
            <a:pPr lvl="1"/>
            <a:r>
              <a:rPr lang="es-AR" altLang="es-AR" sz="3200" dirty="0"/>
              <a:t>Niveles de Acoplamiento</a:t>
            </a:r>
          </a:p>
          <a:p>
            <a:pPr lvl="2"/>
            <a:r>
              <a:rPr lang="es-AR" altLang="es-AR" sz="2800" dirty="0"/>
              <a:t>Bajo:</a:t>
            </a:r>
          </a:p>
          <a:p>
            <a:pPr lvl="3"/>
            <a:r>
              <a:rPr lang="es-AR" altLang="es-AR" sz="2400" dirty="0"/>
              <a:t>Acoplamiento de datos </a:t>
            </a:r>
          </a:p>
          <a:p>
            <a:pPr lvl="3"/>
            <a:r>
              <a:rPr lang="es-AR" altLang="es-AR" sz="2400" dirty="0"/>
              <a:t>Acoplamiento de marca</a:t>
            </a:r>
          </a:p>
          <a:p>
            <a:pPr lvl="2"/>
            <a:r>
              <a:rPr lang="es-AR" altLang="es-AR" sz="2800" dirty="0"/>
              <a:t>Moderado:</a:t>
            </a:r>
          </a:p>
          <a:p>
            <a:pPr lvl="3"/>
            <a:r>
              <a:rPr lang="es-AR" altLang="es-AR" sz="2400" dirty="0"/>
              <a:t>Acoplamiento de control</a:t>
            </a:r>
          </a:p>
          <a:p>
            <a:pPr lvl="2"/>
            <a:r>
              <a:rPr lang="es-AR" altLang="es-AR" sz="2800" dirty="0"/>
              <a:t>Alto:</a:t>
            </a:r>
          </a:p>
          <a:p>
            <a:pPr lvl="3"/>
            <a:r>
              <a:rPr lang="es-AR" altLang="es-AR" sz="2400" dirty="0"/>
              <a:t>Acoplamiento común</a:t>
            </a:r>
          </a:p>
          <a:p>
            <a:pPr lvl="3"/>
            <a:r>
              <a:rPr lang="es-AR" altLang="es-AR" sz="2400" dirty="0"/>
              <a:t>Acoplamiento externo</a:t>
            </a:r>
          </a:p>
          <a:p>
            <a:pPr lvl="3"/>
            <a:r>
              <a:rPr lang="es-AR" altLang="es-AR" sz="2400" dirty="0"/>
              <a:t>Acoplamiento de contenido</a:t>
            </a:r>
          </a:p>
          <a:p>
            <a:pPr lvl="2"/>
            <a:endParaRPr lang="es-AR" altLang="es-AR" sz="2800" dirty="0"/>
          </a:p>
          <a:p>
            <a:endParaRPr lang="es-AR" altLang="es-AR" sz="3200" dirty="0"/>
          </a:p>
          <a:p>
            <a:endParaRPr lang="es-AR" altLang="es-AR" sz="3200" dirty="0"/>
          </a:p>
        </p:txBody>
      </p:sp>
      <p:sp>
        <p:nvSpPr>
          <p:cNvPr id="5" name="Marcador de pie de página 4"/>
          <p:cNvSpPr>
            <a:spLocks noGrp="1"/>
          </p:cNvSpPr>
          <p:nvPr>
            <p:ph type="ftr" sz="quarter" idx="3"/>
          </p:nvPr>
        </p:nvSpPr>
        <p:spPr/>
        <p:txBody>
          <a:bodyPr/>
          <a:lstStyle/>
          <a:p>
            <a:pPr>
              <a:defRPr/>
            </a:pPr>
            <a:r>
              <a:rPr lang="es-AR" dirty="0"/>
              <a:t>Ingeniería de Software II</a:t>
            </a:r>
          </a:p>
        </p:txBody>
      </p:sp>
    </p:spTree>
    <p:extLst>
      <p:ext uri="{BB962C8B-B14F-4D97-AF65-F5344CB8AC3E}">
        <p14:creationId xmlns:p14="http://schemas.microsoft.com/office/powerpoint/2010/main" val="1715115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ltLang="es-AR" dirty="0"/>
              <a:t>Conceptos de Diseño</a:t>
            </a:r>
            <a:endParaRPr lang="es-AR" dirty="0"/>
          </a:p>
        </p:txBody>
      </p:sp>
      <p:sp>
        <p:nvSpPr>
          <p:cNvPr id="3" name="2 Marcador de texto"/>
          <p:cNvSpPr>
            <a:spLocks noGrp="1"/>
          </p:cNvSpPr>
          <p:nvPr>
            <p:ph type="body" sz="quarter" idx="14"/>
          </p:nvPr>
        </p:nvSpPr>
        <p:spPr/>
        <p:txBody>
          <a:bodyPr/>
          <a:lstStyle/>
          <a:p>
            <a:endParaRPr lang="es-AR"/>
          </a:p>
        </p:txBody>
      </p:sp>
      <p:sp>
        <p:nvSpPr>
          <p:cNvPr id="4" name="3 Marcador de texto"/>
          <p:cNvSpPr>
            <a:spLocks noGrp="1"/>
          </p:cNvSpPr>
          <p:nvPr>
            <p:ph type="body" sz="quarter" idx="13"/>
          </p:nvPr>
        </p:nvSpPr>
        <p:spPr/>
        <p:txBody>
          <a:bodyPr/>
          <a:lstStyle/>
          <a:p>
            <a:endParaRPr lang="es-AR" dirty="0"/>
          </a:p>
        </p:txBody>
      </p:sp>
      <p:sp>
        <p:nvSpPr>
          <p:cNvPr id="5" name="4 Marcador de fecha"/>
          <p:cNvSpPr>
            <a:spLocks noGrp="1"/>
          </p:cNvSpPr>
          <p:nvPr>
            <p:ph type="dt" sz="half" idx="2"/>
          </p:nvPr>
        </p:nvSpPr>
        <p:spPr/>
        <p:txBody>
          <a:bodyPr/>
          <a:lstStyle/>
          <a:p>
            <a:r>
              <a:rPr lang="es-AR"/>
              <a:t>2018</a:t>
            </a:r>
            <a:endParaRPr lang="es-AR" dirty="0"/>
          </a:p>
        </p:txBody>
      </p:sp>
      <p:pic>
        <p:nvPicPr>
          <p:cNvPr id="1026" name="Picture 2" descr="Resultado de imagen para cohesion y acoplamiento ejemp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289" y="2307102"/>
            <a:ext cx="4784042" cy="357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480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b="10406"/>
          <a:stretch>
            <a:fillRect/>
          </a:stretch>
        </p:blipFill>
        <p:spPr bwMode="auto">
          <a:xfrm>
            <a:off x="3745945" y="2298378"/>
            <a:ext cx="5143500" cy="3395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1 Título"/>
          <p:cNvSpPr>
            <a:spLocks noGrp="1"/>
          </p:cNvSpPr>
          <p:nvPr>
            <p:ph type="title"/>
          </p:nvPr>
        </p:nvSpPr>
        <p:spPr/>
        <p:txBody>
          <a:bodyPr>
            <a:normAutofit fontScale="90000"/>
          </a:bodyPr>
          <a:lstStyle/>
          <a:p>
            <a:r>
              <a:rPr lang="es-AR" altLang="es-AR"/>
              <a:t>Conceptos de Diseño</a:t>
            </a:r>
            <a:br>
              <a:rPr lang="es-AR" altLang="es-AR"/>
            </a:br>
            <a:r>
              <a:rPr lang="es-AR" altLang="es-AR"/>
              <a:t>Independencia Funcional - acoplamiento</a:t>
            </a:r>
            <a:endParaRPr lang="es-AR" altLang="es-AR" dirty="0"/>
          </a:p>
        </p:txBody>
      </p:sp>
      <p:sp>
        <p:nvSpPr>
          <p:cNvPr id="34" name="Marcador de número de diapositiva 33"/>
          <p:cNvSpPr>
            <a:spLocks noGrp="1"/>
          </p:cNvSpPr>
          <p:nvPr>
            <p:ph type="sldNum" sz="quarter" idx="12"/>
          </p:nvPr>
        </p:nvSpPr>
        <p:spPr/>
        <p:txBody>
          <a:bodyPr/>
          <a:lstStyle/>
          <a:p>
            <a:pPr>
              <a:defRPr/>
            </a:pPr>
            <a:fld id="{DDDB8A13-BBB4-4BDB-951D-2F728A4AF88F}" type="slidenum">
              <a:rPr lang="es-AR" smtClean="0"/>
              <a:pPr>
                <a:defRPr/>
              </a:pPr>
              <a:t>32</a:t>
            </a:fld>
            <a:endParaRPr lang="es-AR" dirty="0"/>
          </a:p>
        </p:txBody>
      </p:sp>
      <p:sp>
        <p:nvSpPr>
          <p:cNvPr id="33" name="Marcador de texto 32"/>
          <p:cNvSpPr>
            <a:spLocks noGrp="1"/>
          </p:cNvSpPr>
          <p:nvPr>
            <p:ph type="body" sz="quarter" idx="14"/>
          </p:nvPr>
        </p:nvSpPr>
        <p:spPr/>
        <p:txBody>
          <a:bodyPr/>
          <a:lstStyle/>
          <a:p>
            <a:r>
              <a:rPr lang="es-AR" altLang="es-AR" dirty="0" err="1"/>
              <a:t>Pressman</a:t>
            </a:r>
            <a:r>
              <a:rPr lang="es-AR" altLang="es-AR" dirty="0"/>
              <a:t> Cap. 10</a:t>
            </a:r>
          </a:p>
          <a:p>
            <a:endParaRPr lang="es-ES" dirty="0"/>
          </a:p>
        </p:txBody>
      </p:sp>
      <p:sp>
        <p:nvSpPr>
          <p:cNvPr id="2" name="Marcador de texto 1"/>
          <p:cNvSpPr>
            <a:spLocks noGrp="1"/>
          </p:cNvSpPr>
          <p:nvPr>
            <p:ph type="body" sz="quarter" idx="13"/>
          </p:nvPr>
        </p:nvSpPr>
        <p:spPr/>
        <p:txBody>
          <a:bodyPr/>
          <a:lstStyle/>
          <a:p>
            <a:endParaRPr lang="es-ES" dirty="0"/>
          </a:p>
        </p:txBody>
      </p:sp>
      <p:sp>
        <p:nvSpPr>
          <p:cNvPr id="3" name="Marcador de pie de página 2"/>
          <p:cNvSpPr>
            <a:spLocks noGrp="1"/>
          </p:cNvSpPr>
          <p:nvPr>
            <p:ph type="ftr" sz="quarter" idx="3"/>
          </p:nvPr>
        </p:nvSpPr>
        <p:spPr/>
        <p:txBody>
          <a:bodyPr/>
          <a:lstStyle/>
          <a:p>
            <a:r>
              <a:rPr lang="es-ES" dirty="0"/>
              <a:t>Ingeniería de Software II</a:t>
            </a:r>
          </a:p>
        </p:txBody>
      </p:sp>
      <p:sp>
        <p:nvSpPr>
          <p:cNvPr id="6" name="5 Llamada con línea 1"/>
          <p:cNvSpPr/>
          <p:nvPr/>
        </p:nvSpPr>
        <p:spPr>
          <a:xfrm>
            <a:off x="1524001" y="1500188"/>
            <a:ext cx="2500313" cy="500062"/>
          </a:xfrm>
          <a:prstGeom prst="borderCallout1">
            <a:avLst>
              <a:gd name="adj1" fmla="val 54998"/>
              <a:gd name="adj2" fmla="val 101667"/>
              <a:gd name="adj3" fmla="val 209491"/>
              <a:gd name="adj4" fmla="val 1490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1600" dirty="0"/>
              <a:t>a y d no hay acoplamiento </a:t>
            </a:r>
          </a:p>
        </p:txBody>
      </p:sp>
      <p:sp>
        <p:nvSpPr>
          <p:cNvPr id="7" name="6 Llamada con línea 1"/>
          <p:cNvSpPr/>
          <p:nvPr/>
        </p:nvSpPr>
        <p:spPr>
          <a:xfrm>
            <a:off x="1524001" y="2071688"/>
            <a:ext cx="3000375" cy="785812"/>
          </a:xfrm>
          <a:prstGeom prst="borderCallout1">
            <a:avLst>
              <a:gd name="adj1" fmla="val 54998"/>
              <a:gd name="adj2" fmla="val 101667"/>
              <a:gd name="adj3" fmla="val 161758"/>
              <a:gd name="adj4" fmla="val 11076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1600" dirty="0"/>
              <a:t>a y c  lista de argumento s por la que pasan datos </a:t>
            </a:r>
          </a:p>
          <a:p>
            <a:pPr algn="ctr" fontAlgn="auto">
              <a:spcBef>
                <a:spcPts val="0"/>
              </a:spcBef>
              <a:spcAft>
                <a:spcPts val="0"/>
              </a:spcAft>
              <a:defRPr/>
            </a:pPr>
            <a:r>
              <a:rPr lang="es-AR" sz="1600" b="1" dirty="0"/>
              <a:t>Acoplamiento de datos (B)</a:t>
            </a:r>
          </a:p>
        </p:txBody>
      </p:sp>
      <p:sp>
        <p:nvSpPr>
          <p:cNvPr id="8" name="7 Llamada con línea 1"/>
          <p:cNvSpPr/>
          <p:nvPr/>
        </p:nvSpPr>
        <p:spPr>
          <a:xfrm>
            <a:off x="1366424" y="4959550"/>
            <a:ext cx="3000375" cy="1071559"/>
          </a:xfrm>
          <a:prstGeom prst="borderCallout1">
            <a:avLst>
              <a:gd name="adj1" fmla="val 54998"/>
              <a:gd name="adj2" fmla="val 101667"/>
              <a:gd name="adj3" fmla="val -102552"/>
              <a:gd name="adj4" fmla="val 985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1600" dirty="0"/>
              <a:t>a y b pasa parte de la estructura de datos (no un argumento simple) </a:t>
            </a:r>
            <a:r>
              <a:rPr lang="es-AR" sz="1600" b="1" dirty="0"/>
              <a:t>Acoplamiento de marca (B)</a:t>
            </a:r>
          </a:p>
        </p:txBody>
      </p:sp>
      <p:sp>
        <p:nvSpPr>
          <p:cNvPr id="9" name="8 Llamada con línea 1"/>
          <p:cNvSpPr/>
          <p:nvPr/>
        </p:nvSpPr>
        <p:spPr>
          <a:xfrm>
            <a:off x="7167564" y="1428737"/>
            <a:ext cx="3000375" cy="1071577"/>
          </a:xfrm>
          <a:prstGeom prst="borderCallout1">
            <a:avLst>
              <a:gd name="adj1" fmla="val 46686"/>
              <a:gd name="adj2" fmla="val -646"/>
              <a:gd name="adj3" fmla="val 193342"/>
              <a:gd name="adj4" fmla="val -311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1600" dirty="0"/>
              <a:t>d y e se pasa un indicador de control</a:t>
            </a:r>
          </a:p>
          <a:p>
            <a:pPr algn="ctr" fontAlgn="auto">
              <a:spcBef>
                <a:spcPts val="0"/>
              </a:spcBef>
              <a:spcAft>
                <a:spcPts val="0"/>
              </a:spcAft>
              <a:defRPr/>
            </a:pPr>
            <a:r>
              <a:rPr lang="es-AR" sz="1600" b="1" dirty="0"/>
              <a:t>Acoplamiento de control (M)</a:t>
            </a:r>
          </a:p>
        </p:txBody>
      </p:sp>
      <p:sp>
        <p:nvSpPr>
          <p:cNvPr id="11" name="10 Llamada con línea 1"/>
          <p:cNvSpPr/>
          <p:nvPr/>
        </p:nvSpPr>
        <p:spPr>
          <a:xfrm>
            <a:off x="8534793" y="2588063"/>
            <a:ext cx="2071670" cy="1785944"/>
          </a:xfrm>
          <a:prstGeom prst="borderCallout1">
            <a:avLst>
              <a:gd name="adj1" fmla="val 92547"/>
              <a:gd name="adj2" fmla="val 2696"/>
              <a:gd name="adj3" fmla="val 137716"/>
              <a:gd name="adj4" fmla="val -6609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1600" dirty="0"/>
              <a:t>c ,g y k utilizan variables  globales o compartidas (por ejemplo  archivos ) </a:t>
            </a:r>
          </a:p>
          <a:p>
            <a:pPr algn="ctr" fontAlgn="auto">
              <a:spcBef>
                <a:spcPts val="0"/>
              </a:spcBef>
              <a:spcAft>
                <a:spcPts val="0"/>
              </a:spcAft>
              <a:defRPr/>
            </a:pPr>
            <a:r>
              <a:rPr lang="es-AR" sz="1600" b="1" dirty="0"/>
              <a:t>Acoplamiento común (A)</a:t>
            </a:r>
          </a:p>
        </p:txBody>
      </p:sp>
      <p:sp>
        <p:nvSpPr>
          <p:cNvPr id="12" name="11 CuadroTexto"/>
          <p:cNvSpPr txBox="1">
            <a:spLocks noChangeArrowheads="1"/>
          </p:cNvSpPr>
          <p:nvPr/>
        </p:nvSpPr>
        <p:spPr bwMode="auto">
          <a:xfrm>
            <a:off x="6096000" y="5096011"/>
            <a:ext cx="4572000" cy="14773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b="1" dirty="0">
                <a:solidFill>
                  <a:schemeClr val="bg1"/>
                </a:solidFill>
                <a:latin typeface="Tw Cen MT" panose="020B0602020104020603" pitchFamily="34" charset="0"/>
              </a:rPr>
              <a:t>Acoplamiento externo (A):   </a:t>
            </a:r>
          </a:p>
          <a:p>
            <a:pPr eaLnBrk="1" hangingPunct="1"/>
            <a:r>
              <a:rPr lang="es-AR" altLang="es-AR" dirty="0">
                <a:solidFill>
                  <a:schemeClr val="bg1"/>
                </a:solidFill>
                <a:latin typeface="Tw Cen MT" panose="020B0602020104020603" pitchFamily="34" charset="0"/>
              </a:rPr>
              <a:t>    E/S protocolos de comunicación</a:t>
            </a:r>
          </a:p>
          <a:p>
            <a:pPr eaLnBrk="1" hangingPunct="1"/>
            <a:r>
              <a:rPr lang="es-AR" altLang="es-AR" b="1" dirty="0">
                <a:solidFill>
                  <a:schemeClr val="bg1"/>
                </a:solidFill>
                <a:latin typeface="Tw Cen MT" panose="020B0602020104020603" pitchFamily="34" charset="0"/>
              </a:rPr>
              <a:t>Acoplamiento de contenido (A):  </a:t>
            </a:r>
          </a:p>
          <a:p>
            <a:pPr eaLnBrk="1" hangingPunct="1"/>
            <a:r>
              <a:rPr lang="es-AR" altLang="es-AR" dirty="0">
                <a:solidFill>
                  <a:schemeClr val="bg1"/>
                </a:solidFill>
                <a:latin typeface="Tw Cen MT" panose="020B0602020104020603" pitchFamily="34" charset="0"/>
              </a:rPr>
              <a:t>   Un módulo hace uso de datos de control mantenido dentro de los limites de otro módulo</a:t>
            </a:r>
          </a:p>
        </p:txBody>
      </p:sp>
    </p:spTree>
    <p:extLst>
      <p:ext uri="{BB962C8B-B14F-4D97-AF65-F5344CB8AC3E}">
        <p14:creationId xmlns:p14="http://schemas.microsoft.com/office/powerpoint/2010/main" val="1413166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bg/>
                                          </p:spTgt>
                                        </p:tgtEl>
                                        <p:attrNameLst>
                                          <p:attrName>style.visibility</p:attrName>
                                        </p:attrNameLst>
                                      </p:cBhvr>
                                      <p:to>
                                        <p:strVal val="visible"/>
                                      </p:to>
                                    </p:set>
                                    <p:animEffect transition="in" filter="fade">
                                      <p:cBhvr>
                                        <p:cTn id="18" dur="2000"/>
                                        <p:tgtEl>
                                          <p:spTgt spid="8">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2000"/>
                                        <p:tgtEl>
                                          <p:spTgt spid="8">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bg/>
                                          </p:spTgt>
                                        </p:tgtEl>
                                        <p:attrNameLst>
                                          <p:attrName>style.visibility</p:attrName>
                                        </p:attrNameLst>
                                      </p:cBhvr>
                                      <p:to>
                                        <p:strVal val="visible"/>
                                      </p:to>
                                    </p:set>
                                    <p:animEffect transition="in" filter="fade">
                                      <p:cBhvr>
                                        <p:cTn id="26" dur="2000"/>
                                        <p:tgtEl>
                                          <p:spTgt spid="9">
                                            <p:bg/>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2000"/>
                                        <p:tgtEl>
                                          <p:spTgt spid="9">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2000"/>
                                        <p:tgtEl>
                                          <p:spTgt spid="9">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bg/>
                                          </p:spTgt>
                                        </p:tgtEl>
                                        <p:attrNameLst>
                                          <p:attrName>style.visibility</p:attrName>
                                        </p:attrNameLst>
                                      </p:cBhvr>
                                      <p:to>
                                        <p:strVal val="visible"/>
                                      </p:to>
                                    </p:set>
                                    <p:animEffect transition="in" filter="fade">
                                      <p:cBhvr>
                                        <p:cTn id="37" dur="2000"/>
                                        <p:tgtEl>
                                          <p:spTgt spid="11">
                                            <p:bg/>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fade">
                                      <p:cBhvr>
                                        <p:cTn id="40" dur="2000"/>
                                        <p:tgtEl>
                                          <p:spTgt spid="11">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animEffect transition="in" filter="fade">
                                      <p:cBhvr>
                                        <p:cTn id="43" dur="2000"/>
                                        <p:tgtEl>
                                          <p:spTgt spid="11">
                                            <p:txEl>
                                              <p:pRg st="1" end="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bg/>
                                          </p:spTgt>
                                        </p:tgtEl>
                                        <p:attrNameLst>
                                          <p:attrName>style.visibility</p:attrName>
                                        </p:attrNameLst>
                                      </p:cBhvr>
                                      <p:to>
                                        <p:strVal val="visible"/>
                                      </p:to>
                                    </p:set>
                                    <p:animEffect transition="in" filter="fade">
                                      <p:cBhvr>
                                        <p:cTn id="48" dur="2000"/>
                                        <p:tgtEl>
                                          <p:spTgt spid="12">
                                            <p:bg/>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xEl>
                                              <p:pRg st="0" end="0"/>
                                            </p:txEl>
                                          </p:spTgt>
                                        </p:tgtEl>
                                        <p:attrNameLst>
                                          <p:attrName>style.visibility</p:attrName>
                                        </p:attrNameLst>
                                      </p:cBhvr>
                                      <p:to>
                                        <p:strVal val="visible"/>
                                      </p:to>
                                    </p:set>
                                    <p:animEffect transition="in" filter="fade">
                                      <p:cBhvr>
                                        <p:cTn id="51" dur="2000"/>
                                        <p:tgtEl>
                                          <p:spTgt spid="12">
                                            <p:txEl>
                                              <p:pRg st="0" end="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xEl>
                                              <p:pRg st="1" end="1"/>
                                            </p:txEl>
                                          </p:spTgt>
                                        </p:tgtEl>
                                        <p:attrNameLst>
                                          <p:attrName>style.visibility</p:attrName>
                                        </p:attrNameLst>
                                      </p:cBhvr>
                                      <p:to>
                                        <p:strVal val="visible"/>
                                      </p:to>
                                    </p:set>
                                    <p:animEffect transition="in" filter="fade">
                                      <p:cBhvr>
                                        <p:cTn id="54" dur="2000"/>
                                        <p:tgtEl>
                                          <p:spTgt spid="12">
                                            <p:txEl>
                                              <p:pRg st="1" end="1"/>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xEl>
                                              <p:pRg st="2" end="2"/>
                                            </p:txEl>
                                          </p:spTgt>
                                        </p:tgtEl>
                                        <p:attrNameLst>
                                          <p:attrName>style.visibility</p:attrName>
                                        </p:attrNameLst>
                                      </p:cBhvr>
                                      <p:to>
                                        <p:strVal val="visible"/>
                                      </p:to>
                                    </p:set>
                                    <p:animEffect transition="in" filter="fade">
                                      <p:cBhvr>
                                        <p:cTn id="57" dur="2000"/>
                                        <p:tgtEl>
                                          <p:spTgt spid="12">
                                            <p:txEl>
                                              <p:pRg st="2" end="2"/>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
                                            <p:txEl>
                                              <p:pRg st="3" end="3"/>
                                            </p:txEl>
                                          </p:spTgt>
                                        </p:tgtEl>
                                        <p:attrNameLst>
                                          <p:attrName>style.visibility</p:attrName>
                                        </p:attrNameLst>
                                      </p:cBhvr>
                                      <p:to>
                                        <p:strVal val="visible"/>
                                      </p:to>
                                    </p:set>
                                    <p:animEffect transition="in" filter="fade">
                                      <p:cBhvr>
                                        <p:cTn id="60" dur="20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P spid="9" grpId="0" build="allAtOnce" animBg="1"/>
      <p:bldP spid="11" grpId="0" build="allAtOnce" animBg="1"/>
      <p:bldP spid="12" grpId="0" build="allAtOnce"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AR" altLang="es-AR"/>
              <a:t>Conceptos de Diseño</a:t>
            </a:r>
          </a:p>
        </p:txBody>
      </p:sp>
      <p:sp>
        <p:nvSpPr>
          <p:cNvPr id="5" name="4 Marcador de número de diapositiva"/>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9DB63F-EFF1-4EC8-96AB-457AD80CF4C1}" type="slidenum">
              <a:rPr lang="es-AR" altLang="es-AR">
                <a:solidFill>
                  <a:schemeClr val="accent1">
                    <a:alpha val="25000"/>
                  </a:schemeClr>
                </a:solidFill>
                <a:latin typeface="+mj-lt"/>
              </a:rPr>
              <a:pPr/>
              <a:t>33</a:t>
            </a:fld>
            <a:endParaRPr lang="es-AR" altLang="es-AR" dirty="0">
              <a:solidFill>
                <a:schemeClr val="accent1">
                  <a:alpha val="25000"/>
                </a:schemeClr>
              </a:solidFill>
              <a:latin typeface="+mj-lt"/>
            </a:endParaRPr>
          </a:p>
        </p:txBody>
      </p:sp>
      <p:sp>
        <p:nvSpPr>
          <p:cNvPr id="25604"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25603" name="2 Marcador de texto"/>
          <p:cNvSpPr>
            <a:spLocks noGrp="1"/>
          </p:cNvSpPr>
          <p:nvPr>
            <p:ph type="body" sz="quarter" idx="13"/>
          </p:nvPr>
        </p:nvSpPr>
        <p:spPr/>
        <p:txBody>
          <a:bodyPr>
            <a:noAutofit/>
          </a:bodyPr>
          <a:lstStyle/>
          <a:p>
            <a:r>
              <a:rPr lang="es-AR" altLang="es-AR" dirty="0"/>
              <a:t>Refinamiento</a:t>
            </a:r>
          </a:p>
          <a:p>
            <a:pPr lvl="1"/>
            <a:r>
              <a:rPr lang="es-AR" altLang="es-AR" dirty="0"/>
              <a:t>Se refina de manera sucesiva los niveles de detalle procedimentales.</a:t>
            </a:r>
          </a:p>
          <a:p>
            <a:pPr lvl="1"/>
            <a:r>
              <a:rPr lang="es-AR" altLang="es-AR" dirty="0"/>
              <a:t>El refinamiento es un proceso de elaboración. </a:t>
            </a:r>
          </a:p>
          <a:p>
            <a:pPr lvl="1"/>
            <a:r>
              <a:rPr lang="es-AR" altLang="es-AR" dirty="0"/>
              <a:t>Se comienza con una descripción de información de alto nivel de abstracción, sobre una funcionalidad puntual, sin conocer las características del funcionamiento, se va trabajando sobre la funcionalidad original proporcionando en cada iteración un mayor nivel de detalle hasta obtener todos los detalles necesarios para conocer su funcionamiento.</a:t>
            </a:r>
          </a:p>
          <a:p>
            <a:pPr lvl="1"/>
            <a:r>
              <a:rPr lang="es-AR" altLang="es-AR" dirty="0"/>
              <a:t>La abstracción y el refinamiento son conceptos complementarios. La abstracción permite especificar procedimientos y datos sin considerar detalles de grado menor. El refinamiento ayuda a revelar los detalles de grado menor mientras se realiza el diseño.</a:t>
            </a:r>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344944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AR" altLang="es-AR"/>
              <a:t>Conceptos de Diseño</a:t>
            </a:r>
          </a:p>
        </p:txBody>
      </p:sp>
      <p:sp>
        <p:nvSpPr>
          <p:cNvPr id="5" name="4 Marcador de número de diapositiva"/>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9DB63F-EFF1-4EC8-96AB-457AD80CF4C1}" type="slidenum">
              <a:rPr lang="es-AR" altLang="es-AR">
                <a:solidFill>
                  <a:schemeClr val="accent1">
                    <a:alpha val="25000"/>
                  </a:schemeClr>
                </a:solidFill>
                <a:latin typeface="+mj-lt"/>
              </a:rPr>
              <a:pPr/>
              <a:t>34</a:t>
            </a:fld>
            <a:endParaRPr lang="es-AR" altLang="es-AR" dirty="0">
              <a:solidFill>
                <a:schemeClr val="accent1">
                  <a:alpha val="25000"/>
                </a:schemeClr>
              </a:solidFill>
              <a:latin typeface="+mj-lt"/>
            </a:endParaRPr>
          </a:p>
        </p:txBody>
      </p:sp>
      <p:sp>
        <p:nvSpPr>
          <p:cNvPr id="25604"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25603" name="2 Marcador de texto"/>
          <p:cNvSpPr>
            <a:spLocks noGrp="1"/>
          </p:cNvSpPr>
          <p:nvPr>
            <p:ph type="body" sz="quarter" idx="13"/>
          </p:nvPr>
        </p:nvSpPr>
        <p:spPr/>
        <p:txBody>
          <a:bodyPr>
            <a:normAutofit/>
          </a:bodyPr>
          <a:lstStyle/>
          <a:p>
            <a:r>
              <a:rPr lang="es-AR" altLang="es-AR" sz="2800" dirty="0" err="1"/>
              <a:t>Refabricación</a:t>
            </a:r>
            <a:r>
              <a:rPr lang="es-AR" altLang="es-AR" sz="2800" dirty="0"/>
              <a:t>  o rediseño (</a:t>
            </a:r>
            <a:r>
              <a:rPr lang="es-AR" altLang="es-AR" sz="2800" dirty="0" err="1"/>
              <a:t>Refactoring</a:t>
            </a:r>
            <a:r>
              <a:rPr lang="es-AR" altLang="es-AR" sz="2800" dirty="0"/>
              <a:t>)</a:t>
            </a:r>
          </a:p>
          <a:p>
            <a:pPr lvl="1"/>
            <a:r>
              <a:rPr lang="es-AR" altLang="es-AR" sz="2600" dirty="0"/>
              <a:t>Técnica de reorganización (sugerida por las metodologías ágiles) que simplifica el diseño de un componente sin cambiar su función o comportamiento. </a:t>
            </a:r>
          </a:p>
          <a:p>
            <a:pPr lvl="1"/>
            <a:r>
              <a:rPr lang="es-AR" altLang="es-AR" sz="2600" dirty="0"/>
              <a:t>Cuando se refabrica el diseño existente, se examina en busca de redundancias, elementos inútiles, algoritmos innecesarios, estructuras de datos inapropiadas, etc.</a:t>
            </a:r>
          </a:p>
          <a:p>
            <a:pPr lvl="1"/>
            <a:endParaRPr lang="es-AR" altLang="es-AR" sz="2600" dirty="0"/>
          </a:p>
          <a:p>
            <a:pPr lvl="1" algn="just"/>
            <a:r>
              <a:rPr lang="es-AR" altLang="es-AR" sz="2600" dirty="0" err="1"/>
              <a:t>Ej</a:t>
            </a:r>
            <a:r>
              <a:rPr lang="es-AR" altLang="es-AR" sz="2600" dirty="0"/>
              <a:t> : Una primera iteración del diseño podría producir un componente con poca cohesión. El diseñador puede decidir que el componente debe </a:t>
            </a:r>
            <a:r>
              <a:rPr lang="es-AR" altLang="es-AR" sz="2600" dirty="0" err="1"/>
              <a:t>refabricarse</a:t>
            </a:r>
            <a:r>
              <a:rPr lang="es-AR" altLang="es-AR" sz="2600" dirty="0"/>
              <a:t> en componentes distintos para elevar la cohesión.</a:t>
            </a:r>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328615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ltLang="es-AR"/>
              <a:t>Diseño de Software - Tipos</a:t>
            </a:r>
            <a:endParaRPr lang="es-ES" dirty="0"/>
          </a:p>
        </p:txBody>
      </p:sp>
      <p:sp>
        <p:nvSpPr>
          <p:cNvPr id="10" name="Marcador de número de diapositiva 9"/>
          <p:cNvSpPr>
            <a:spLocks noGrp="1"/>
          </p:cNvSpPr>
          <p:nvPr>
            <p:ph type="sldNum" sz="quarter" idx="12"/>
          </p:nvPr>
        </p:nvSpPr>
        <p:spPr/>
        <p:txBody>
          <a:bodyPr/>
          <a:lstStyle/>
          <a:p>
            <a:pPr>
              <a:defRPr/>
            </a:pPr>
            <a:fld id="{DDDB8A13-BBB4-4BDB-951D-2F728A4AF88F}" type="slidenum">
              <a:rPr lang="es-AR" smtClean="0"/>
              <a:pPr>
                <a:defRPr/>
              </a:pPr>
              <a:t>4</a:t>
            </a:fld>
            <a:endParaRPr lang="es-AR" dirty="0"/>
          </a:p>
        </p:txBody>
      </p:sp>
      <p:sp>
        <p:nvSpPr>
          <p:cNvPr id="7" name="Marcador de texto 6"/>
          <p:cNvSpPr>
            <a:spLocks noGrp="1"/>
          </p:cNvSpPr>
          <p:nvPr>
            <p:ph type="body" sz="quarter" idx="13"/>
          </p:nvPr>
        </p:nvSpPr>
        <p:spPr/>
        <p:txBody>
          <a:bodyPr/>
          <a:lstStyle/>
          <a:p>
            <a:endParaRPr lang="es-ES"/>
          </a:p>
        </p:txBody>
      </p:sp>
      <p:sp>
        <p:nvSpPr>
          <p:cNvPr id="9" name="Marcador de pie de página 8"/>
          <p:cNvSpPr>
            <a:spLocks noGrp="1"/>
          </p:cNvSpPr>
          <p:nvPr>
            <p:ph type="ftr" sz="quarter" idx="3"/>
          </p:nvPr>
        </p:nvSpPr>
        <p:spPr/>
        <p:txBody>
          <a:bodyPr/>
          <a:lstStyle/>
          <a:p>
            <a:pPr>
              <a:defRPr/>
            </a:pPr>
            <a:r>
              <a:rPr lang="es-AR" dirty="0"/>
              <a:t>Ingeniería de Software II</a:t>
            </a:r>
          </a:p>
        </p:txBody>
      </p:sp>
      <p:pic>
        <p:nvPicPr>
          <p:cNvPr id="1026" name="Picture 2" descr="http://www.ct.gov/opapd/lib/opapd/graphic-patbi/pieces_of_a_puzz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5680" y="1823974"/>
            <a:ext cx="4927302" cy="4386220"/>
          </a:xfrm>
          <a:prstGeom prst="rect">
            <a:avLst/>
          </a:prstGeom>
          <a:noFill/>
          <a:extLst>
            <a:ext uri="{909E8E84-426E-40DD-AFC4-6F175D3DCCD1}">
              <a14:hiddenFill xmlns:a14="http://schemas.microsoft.com/office/drawing/2010/main">
                <a:solidFill>
                  <a:srgbClr val="FFFFFF"/>
                </a:solidFill>
              </a14:hiddenFill>
            </a:ext>
          </a:extLst>
        </p:spPr>
      </p:pic>
      <p:sp>
        <p:nvSpPr>
          <p:cNvPr id="14" name="Llamada con línea 2 13"/>
          <p:cNvSpPr/>
          <p:nvPr/>
        </p:nvSpPr>
        <p:spPr>
          <a:xfrm>
            <a:off x="7998966" y="2636912"/>
            <a:ext cx="2057474" cy="612648"/>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AR" dirty="0"/>
          </a:p>
          <a:p>
            <a:r>
              <a:rPr lang="es-AR" dirty="0"/>
              <a:t>Diseño arquitectónico</a:t>
            </a:r>
          </a:p>
          <a:p>
            <a:endParaRPr lang="es-AR" dirty="0"/>
          </a:p>
        </p:txBody>
      </p:sp>
      <p:sp>
        <p:nvSpPr>
          <p:cNvPr id="17" name="Llamada con línea 2 16"/>
          <p:cNvSpPr/>
          <p:nvPr/>
        </p:nvSpPr>
        <p:spPr>
          <a:xfrm>
            <a:off x="7926881" y="4869160"/>
            <a:ext cx="1944216" cy="612648"/>
          </a:xfrm>
          <a:prstGeom prst="borderCallout2">
            <a:avLst>
              <a:gd name="adj1" fmla="val 18750"/>
              <a:gd name="adj2" fmla="val -8333"/>
              <a:gd name="adj3" fmla="val 18750"/>
              <a:gd name="adj4" fmla="val -16667"/>
              <a:gd name="adj5" fmla="val -97716"/>
              <a:gd name="adj6" fmla="val -91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dirty="0"/>
              <a:t>Diseño a nivel componentes</a:t>
            </a:r>
          </a:p>
        </p:txBody>
      </p:sp>
      <p:sp>
        <p:nvSpPr>
          <p:cNvPr id="18" name="Llamada con línea 2 17"/>
          <p:cNvSpPr/>
          <p:nvPr/>
        </p:nvSpPr>
        <p:spPr>
          <a:xfrm>
            <a:off x="2063552" y="2564904"/>
            <a:ext cx="1944216" cy="612648"/>
          </a:xfrm>
          <a:prstGeom prst="borderCallout2">
            <a:avLst>
              <a:gd name="adj1" fmla="val 83917"/>
              <a:gd name="adj2" fmla="val 104941"/>
              <a:gd name="adj3" fmla="val 81815"/>
              <a:gd name="adj4" fmla="val 125753"/>
              <a:gd name="adj5" fmla="val 74662"/>
              <a:gd name="adj6" fmla="val 184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dirty="0"/>
              <a:t>Diseño de datos</a:t>
            </a:r>
          </a:p>
        </p:txBody>
      </p:sp>
      <p:sp>
        <p:nvSpPr>
          <p:cNvPr id="20" name="Llamada con línea 2 19"/>
          <p:cNvSpPr/>
          <p:nvPr/>
        </p:nvSpPr>
        <p:spPr>
          <a:xfrm>
            <a:off x="1959894" y="5574170"/>
            <a:ext cx="1944216" cy="612648"/>
          </a:xfrm>
          <a:prstGeom prst="borderCallout2">
            <a:avLst>
              <a:gd name="adj1" fmla="val -21191"/>
              <a:gd name="adj2" fmla="val 65858"/>
              <a:gd name="adj3" fmla="val -98971"/>
              <a:gd name="adj4" fmla="val 86008"/>
              <a:gd name="adj5" fmla="val -301627"/>
              <a:gd name="adj6" fmla="val 1414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dirty="0"/>
              <a:t>Diseño de interface</a:t>
            </a:r>
          </a:p>
        </p:txBody>
      </p:sp>
    </p:spTree>
    <p:extLst>
      <p:ext uri="{BB962C8B-B14F-4D97-AF65-F5344CB8AC3E}">
        <p14:creationId xmlns:p14="http://schemas.microsoft.com/office/powerpoint/2010/main" val="343678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r>
              <a:rPr lang="es-ES_tradnl" altLang="es-AR"/>
              <a:t>Diseño de Software - Tipos</a:t>
            </a:r>
            <a:endParaRPr lang="es-AR" altLang="es-AR" dirty="0"/>
          </a:p>
        </p:txBody>
      </p:sp>
      <p:sp>
        <p:nvSpPr>
          <p:cNvPr id="5" name="4 Marcador de número de diapositiva"/>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EA51BD-37C8-4317-8968-0EB9F35D61DD}" type="slidenum">
              <a:rPr lang="es-AR" altLang="es-AR">
                <a:solidFill>
                  <a:schemeClr val="accent1">
                    <a:alpha val="25000"/>
                  </a:schemeClr>
                </a:solidFill>
                <a:latin typeface="+mj-lt"/>
              </a:rPr>
              <a:pPr/>
              <a:t>5</a:t>
            </a:fld>
            <a:endParaRPr lang="es-AR" altLang="es-AR" dirty="0">
              <a:solidFill>
                <a:schemeClr val="accent1">
                  <a:alpha val="25000"/>
                </a:schemeClr>
              </a:solidFill>
              <a:latin typeface="+mj-lt"/>
            </a:endParaRPr>
          </a:p>
        </p:txBody>
      </p:sp>
      <p:sp>
        <p:nvSpPr>
          <p:cNvPr id="13316"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3" name="2 Marcador de texto"/>
          <p:cNvSpPr>
            <a:spLocks noGrp="1"/>
          </p:cNvSpPr>
          <p:nvPr>
            <p:ph type="body" sz="quarter" idx="13"/>
          </p:nvPr>
        </p:nvSpPr>
        <p:spPr/>
        <p:txBody>
          <a:bodyPr>
            <a:normAutofit lnSpcReduction="10000"/>
          </a:bodyPr>
          <a:lstStyle/>
          <a:p>
            <a:pPr algn="just"/>
            <a:r>
              <a:rPr lang="es-AR" sz="2800" dirty="0"/>
              <a:t>Diseño de datos</a:t>
            </a:r>
          </a:p>
          <a:p>
            <a:pPr lvl="1" algn="just"/>
            <a:r>
              <a:rPr lang="es-AR" sz="2800" dirty="0"/>
              <a:t>Transforma el modelo del dominio, obtenido del análisis, en estructuras de datos, objetos de datos, relaciones , etc.</a:t>
            </a:r>
          </a:p>
          <a:p>
            <a:pPr lvl="1" algn="just"/>
            <a:r>
              <a:rPr lang="es-AR" sz="2800" dirty="0"/>
              <a:t>No vamos a entrar en detalles de modelado de datos  (IBD)</a:t>
            </a:r>
          </a:p>
          <a:p>
            <a:pPr algn="just"/>
            <a:r>
              <a:rPr lang="es-AR" sz="2800" dirty="0"/>
              <a:t>Diseño arquitectónico</a:t>
            </a:r>
          </a:p>
          <a:p>
            <a:pPr lvl="1" algn="just"/>
            <a:r>
              <a:rPr lang="es-AR" sz="2800" dirty="0"/>
              <a:t>Define la relación entre los elementos estructurales más importantes del software, los estilos arquitectónicos, patrones de diseño,  etc., para lograr los requisitos del sistema.</a:t>
            </a:r>
          </a:p>
          <a:p>
            <a:pPr lvl="1" algn="just"/>
            <a:r>
              <a:rPr lang="es-AR" sz="2800" dirty="0"/>
              <a:t>La información para realizar el diseño puede derivarse de la especificación, del modelo de análisis y de la interacción de los subsistemas definidos. </a:t>
            </a:r>
          </a:p>
          <a:p>
            <a:pPr algn="just"/>
            <a:endParaRPr lang="es-AR" dirty="0"/>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428668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r>
              <a:rPr lang="es-ES_tradnl" altLang="es-AR"/>
              <a:t>Diseño de Software - Tipos</a:t>
            </a:r>
            <a:endParaRPr lang="es-AR" altLang="es-AR"/>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E47C0B9C-9E5B-4B7E-ADC7-CF02F7633782}" type="slidenum">
              <a:rPr lang="es-AR" altLang="es-AR"/>
              <a:pPr eaLnBrk="0" hangingPunct="0"/>
              <a:t>6</a:t>
            </a:fld>
            <a:endParaRPr lang="es-AR" altLang="es-AR"/>
          </a:p>
        </p:txBody>
      </p:sp>
      <p:sp>
        <p:nvSpPr>
          <p:cNvPr id="14340"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3" name="2 Marcador de texto"/>
          <p:cNvSpPr>
            <a:spLocks noGrp="1"/>
          </p:cNvSpPr>
          <p:nvPr>
            <p:ph type="body" sz="quarter" idx="13"/>
          </p:nvPr>
        </p:nvSpPr>
        <p:spPr/>
        <p:txBody>
          <a:bodyPr>
            <a:noAutofit/>
          </a:bodyPr>
          <a:lstStyle/>
          <a:p>
            <a:pPr algn="just"/>
            <a:r>
              <a:rPr lang="es-AR" sz="2800" dirty="0"/>
              <a:t>Diseño a nivel componentes</a:t>
            </a:r>
          </a:p>
          <a:p>
            <a:pPr lvl="1" algn="just"/>
            <a:r>
              <a:rPr lang="es-AR" sz="2800" dirty="0"/>
              <a:t>Transforma los elementos estructurales de la arquitectura de software en una descripción procedimental de los componentes del software.</a:t>
            </a:r>
          </a:p>
          <a:p>
            <a:pPr lvl="1" algn="just"/>
            <a:r>
              <a:rPr lang="es-AR" sz="2800" dirty="0"/>
              <a:t>La información obtenida de los modelos basados en clases, modelos de flujos, de comportamiento (DTE) sirven como base.</a:t>
            </a:r>
          </a:p>
          <a:p>
            <a:pPr algn="just"/>
            <a:r>
              <a:rPr lang="es-AR" sz="2800" dirty="0"/>
              <a:t>Diseño de interface</a:t>
            </a:r>
          </a:p>
          <a:p>
            <a:pPr lvl="1" algn="just"/>
            <a:r>
              <a:rPr lang="es-AR" sz="2800" dirty="0"/>
              <a:t>Describe la forma de comunicación dentro del mismo sistema, con otros sistemas, y con las personas.</a:t>
            </a:r>
          </a:p>
          <a:p>
            <a:pPr lvl="1" algn="just"/>
            <a:r>
              <a:rPr lang="es-AR" sz="2800" dirty="0"/>
              <a:t>Una interface implica flujo de información (datos o control) y comportamiento.</a:t>
            </a:r>
          </a:p>
          <a:p>
            <a:pPr algn="just"/>
            <a:endParaRPr lang="es-AR" sz="2800" dirty="0"/>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238251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r>
              <a:rPr lang="es-ES_tradnl" altLang="es-AR"/>
              <a:t>Diseño de Software </a:t>
            </a:r>
            <a:endParaRPr lang="es-AR" altLang="es-AR" dirty="0"/>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E47C0B9C-9E5B-4B7E-ADC7-CF02F7633782}" type="slidenum">
              <a:rPr lang="es-AR" altLang="es-AR"/>
              <a:pPr eaLnBrk="0" hangingPunct="0"/>
              <a:t>7</a:t>
            </a:fld>
            <a:endParaRPr lang="es-AR" altLang="es-AR"/>
          </a:p>
        </p:txBody>
      </p:sp>
      <p:sp>
        <p:nvSpPr>
          <p:cNvPr id="14340"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3" name="2 Marcador de texto"/>
          <p:cNvSpPr>
            <a:spLocks noGrp="1"/>
          </p:cNvSpPr>
          <p:nvPr>
            <p:ph type="body" sz="quarter" idx="13"/>
          </p:nvPr>
        </p:nvSpPr>
        <p:spPr/>
        <p:txBody>
          <a:bodyPr>
            <a:noAutofit/>
          </a:bodyPr>
          <a:lstStyle/>
          <a:p>
            <a:pPr algn="just"/>
            <a:r>
              <a:rPr lang="es-AR" sz="3200" dirty="0"/>
              <a:t>El diseño es la etapa en la que se fomentará la calidad.</a:t>
            </a:r>
          </a:p>
          <a:p>
            <a:pPr algn="just"/>
            <a:r>
              <a:rPr lang="es-AR" sz="3200" dirty="0"/>
              <a:t>Proporciona las representaciones del software susceptibles de evaluar respecto de la calidad</a:t>
            </a:r>
          </a:p>
          <a:p>
            <a:pPr algn="just"/>
            <a:r>
              <a:rPr lang="es-AR" sz="3200" dirty="0"/>
              <a:t>Sin diseño se corre el riesgo de construir un sistema inestable, el cual fallará cuando se realicen cambios pequeños, será difícil de probar.</a:t>
            </a:r>
          </a:p>
          <a:p>
            <a:pPr algn="just"/>
            <a:endParaRPr lang="es-AR" sz="3200" dirty="0"/>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53763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p:txBody>
          <a:bodyPr/>
          <a:lstStyle/>
          <a:p>
            <a:r>
              <a:rPr lang="es-ES_tradnl" altLang="es-AR"/>
              <a:t>Diseño de Software</a:t>
            </a:r>
            <a:endParaRPr lang="es-AR" altLang="es-AR"/>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83233243-0750-48EF-A869-47CC6B936105}" type="slidenum">
              <a:rPr lang="es-AR" altLang="es-AR"/>
              <a:pPr eaLnBrk="0" hangingPunct="0"/>
              <a:t>8</a:t>
            </a:fld>
            <a:endParaRPr lang="es-AR" altLang="es-AR"/>
          </a:p>
        </p:txBody>
      </p:sp>
      <p:sp>
        <p:nvSpPr>
          <p:cNvPr id="15364"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3" name="2 Marcador de texto"/>
          <p:cNvSpPr>
            <a:spLocks noGrp="1"/>
          </p:cNvSpPr>
          <p:nvPr>
            <p:ph type="body" sz="quarter" idx="13"/>
          </p:nvPr>
        </p:nvSpPr>
        <p:spPr/>
        <p:txBody>
          <a:bodyPr>
            <a:normAutofit/>
          </a:bodyPr>
          <a:lstStyle/>
          <a:p>
            <a:pPr algn="just"/>
            <a:r>
              <a:rPr lang="es-AR" sz="2800" dirty="0"/>
              <a:t>Características para la evaluación de un diseño</a:t>
            </a:r>
          </a:p>
          <a:p>
            <a:pPr lvl="1" algn="just"/>
            <a:r>
              <a:rPr lang="es-AR" sz="2800" dirty="0"/>
              <a:t>El diseño deberá implementar todos los requisitos explícitos del modelo de análisis, y deberá ajustarse a todos los requisitos implícitos que desea el cliente.</a:t>
            </a:r>
          </a:p>
          <a:p>
            <a:pPr lvl="1" algn="just"/>
            <a:r>
              <a:rPr lang="es-AR" sz="2800" dirty="0"/>
              <a:t>El diseño deberá ser una guía legible y comprensible para aquellos que generan código y para aquellos que comprueban y consecuentemente, dan soporte al software.</a:t>
            </a:r>
          </a:p>
          <a:p>
            <a:pPr lvl="1" algn="just"/>
            <a:r>
              <a:rPr lang="es-AR" sz="2800" dirty="0"/>
              <a:t>El diseño deberá proporcionar una imagen completa del software, enfrentándose a los dominios de comportamiento funcionales y de datos desde una perspectiva de implementación.</a:t>
            </a:r>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48285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p:txBody>
          <a:bodyPr/>
          <a:lstStyle/>
          <a:p>
            <a:r>
              <a:rPr lang="es-AR" altLang="es-AR"/>
              <a:t>Criterios técnicos para un buen diseño</a:t>
            </a:r>
            <a:endParaRPr lang="es-AR" altLang="es-AR" dirty="0"/>
          </a:p>
        </p:txBody>
      </p:sp>
      <p:sp>
        <p:nvSpPr>
          <p:cNvPr id="5" name="4 Marcador de número de diapositiva"/>
          <p:cNvSpPr>
            <a:spLocks noGrp="1"/>
          </p:cNvSpPr>
          <p:nvPr>
            <p:ph type="sldNum" sz="quarter" idx="12"/>
          </p:nvPr>
        </p:nvSpPr>
        <p:spPr>
          <a:ln>
            <a:noFill/>
          </a:ln>
        </p:spPr>
        <p:txBody>
          <a:bodyPr vert="horz" lIns="91440" tIns="45720" rIns="91440" bIns="45720" rtlCol="0" anchor="b"/>
          <a:lstStyle/>
          <a:p>
            <a:pPr eaLnBrk="0" hangingPunct="0"/>
            <a:fld id="{6882A1E7-9A25-4975-8A87-A87A91BDB581}" type="slidenum">
              <a:rPr lang="es-AR" altLang="es-AR"/>
              <a:pPr eaLnBrk="0" hangingPunct="0"/>
              <a:t>9</a:t>
            </a:fld>
            <a:endParaRPr lang="es-AR" altLang="es-AR"/>
          </a:p>
        </p:txBody>
      </p:sp>
      <p:sp>
        <p:nvSpPr>
          <p:cNvPr id="16388" name="3 Marcador de texto"/>
          <p:cNvSpPr>
            <a:spLocks noGrp="1"/>
          </p:cNvSpPr>
          <p:nvPr>
            <p:ph type="body" sz="quarter" idx="14"/>
          </p:nvPr>
        </p:nvSpPr>
        <p:spPr/>
        <p:txBody>
          <a:bodyPr>
            <a:normAutofit/>
          </a:bodyPr>
          <a:lstStyle/>
          <a:p>
            <a:r>
              <a:rPr lang="es-AR" altLang="es-AR" dirty="0" err="1"/>
              <a:t>Pressman</a:t>
            </a:r>
            <a:r>
              <a:rPr lang="es-AR" altLang="es-AR" dirty="0"/>
              <a:t> 7ma Edición </a:t>
            </a:r>
            <a:r>
              <a:rPr lang="es-AR" altLang="es-AR" dirty="0" err="1"/>
              <a:t>Cap</a:t>
            </a:r>
            <a:r>
              <a:rPr lang="es-AR" altLang="es-AR" dirty="0"/>
              <a:t> 8</a:t>
            </a:r>
          </a:p>
        </p:txBody>
      </p:sp>
      <p:sp>
        <p:nvSpPr>
          <p:cNvPr id="16387" name="2 Marcador de texto"/>
          <p:cNvSpPr>
            <a:spLocks noGrp="1"/>
          </p:cNvSpPr>
          <p:nvPr>
            <p:ph type="body" sz="quarter" idx="13"/>
          </p:nvPr>
        </p:nvSpPr>
        <p:spPr/>
        <p:txBody>
          <a:bodyPr>
            <a:normAutofit/>
          </a:bodyPr>
          <a:lstStyle/>
          <a:p>
            <a:pPr marL="838350" lvl="1" indent="-514350">
              <a:buFont typeface="+mj-lt"/>
              <a:buAutoNum type="arabicPeriod"/>
            </a:pPr>
            <a:r>
              <a:rPr lang="es-AR" altLang="es-AR" sz="2800" dirty="0"/>
              <a:t>Un diseño deberá presentar una estructura arquitectónica que:</a:t>
            </a:r>
          </a:p>
          <a:p>
            <a:pPr lvl="2"/>
            <a:r>
              <a:rPr lang="es-AR" altLang="es-AR" sz="2400" dirty="0"/>
              <a:t>Se haya creado mediante patrones de diseño reconocibles.</a:t>
            </a:r>
          </a:p>
          <a:p>
            <a:pPr lvl="2"/>
            <a:r>
              <a:rPr lang="es-AR" altLang="es-AR" sz="2400" dirty="0"/>
              <a:t>Que esté formado por componentes que exhiban características de buen diseño.</a:t>
            </a:r>
          </a:p>
          <a:p>
            <a:pPr lvl="2"/>
            <a:r>
              <a:rPr lang="es-AR" altLang="es-AR" sz="2400" dirty="0"/>
              <a:t>Se implemente en forma evolutiva.</a:t>
            </a:r>
          </a:p>
          <a:p>
            <a:pPr marL="838350" lvl="1" indent="-514350">
              <a:buFont typeface="+mj-lt"/>
              <a:buAutoNum type="arabicPeriod"/>
            </a:pPr>
            <a:r>
              <a:rPr lang="es-AR" altLang="es-AR" sz="2800" dirty="0"/>
              <a:t>Un diseño deberá ser modular, el software deberá dividirse lógicamente en elementos que realicen funciones y sub-funciones específicas.</a:t>
            </a:r>
          </a:p>
          <a:p>
            <a:pPr marL="838350" lvl="1" indent="-514350">
              <a:buFont typeface="+mj-lt"/>
              <a:buAutoNum type="arabicPeriod"/>
            </a:pPr>
            <a:r>
              <a:rPr lang="es-AR" altLang="es-AR" sz="2800" dirty="0"/>
              <a:t>Un diseño deberá contener distintas representaciones de datos, arquitectura, interfaces y componentes (módulos).</a:t>
            </a:r>
          </a:p>
        </p:txBody>
      </p:sp>
      <p:sp>
        <p:nvSpPr>
          <p:cNvPr id="2" name="Marcador de pie de página 1"/>
          <p:cNvSpPr>
            <a:spLocks noGrp="1"/>
          </p:cNvSpPr>
          <p:nvPr>
            <p:ph type="ftr" sz="quarter" idx="3"/>
          </p:nvPr>
        </p:nvSpPr>
        <p:spPr/>
        <p:txBody>
          <a:bodyPr/>
          <a:lstStyle/>
          <a:p>
            <a:r>
              <a:rPr lang="es-ES" dirty="0"/>
              <a:t>Ingeniería de Software II</a:t>
            </a:r>
          </a:p>
        </p:txBody>
      </p:sp>
    </p:spTree>
    <p:extLst>
      <p:ext uri="{BB962C8B-B14F-4D97-AF65-F5344CB8AC3E}">
        <p14:creationId xmlns:p14="http://schemas.microsoft.com/office/powerpoint/2010/main" val="3999398303"/>
      </p:ext>
    </p:extLst>
  </p:cSld>
  <p:clrMapOvr>
    <a:masterClrMapping/>
  </p:clrMapOvr>
</p:sld>
</file>

<file path=ppt/theme/theme1.xml><?xml version="1.0" encoding="utf-8"?>
<a:theme xmlns:a="http://schemas.openxmlformats.org/drawingml/2006/main" name="ING II 2018">
  <a:themeElements>
    <a:clrScheme name="Personalizado 2">
      <a:dk1>
        <a:sysClr val="windowText" lastClr="000000"/>
      </a:dk1>
      <a:lt1>
        <a:sysClr val="window" lastClr="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ING I 2016" id="{7D710C11-A9A7-4655-97C4-BAD4B08B9899}" vid="{528455DC-6436-42CF-BA55-9ED6BE3C4C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Ing soft 2_Plantilla_2019</Template>
  <TotalTime>319</TotalTime>
  <Words>2247</Words>
  <Application>Microsoft Office PowerPoint</Application>
  <PresentationFormat>Panorámica</PresentationFormat>
  <Paragraphs>294</Paragraphs>
  <Slides>34</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Calibri Light</vt:lpstr>
      <vt:lpstr>Tw Cen MT</vt:lpstr>
      <vt:lpstr>ING II 2018</vt:lpstr>
      <vt:lpstr>Ingeniería de software II</vt:lpstr>
      <vt:lpstr>Diseño de Software</vt:lpstr>
      <vt:lpstr>Diseño de Software</vt:lpstr>
      <vt:lpstr>Diseño de Software - Tipos</vt:lpstr>
      <vt:lpstr>Diseño de Software - Tipos</vt:lpstr>
      <vt:lpstr>Diseño de Software - Tipos</vt:lpstr>
      <vt:lpstr>Diseño de Software </vt:lpstr>
      <vt:lpstr>Diseño de Software</vt:lpstr>
      <vt:lpstr>Criterios técnicos para un buen diseño</vt:lpstr>
      <vt:lpstr>Criterios técnicos para un buen diseño</vt:lpstr>
      <vt:lpstr>Diseño</vt:lpstr>
      <vt:lpstr>Principios del Diseño</vt:lpstr>
      <vt:lpstr>Principios del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vt:lpstr>
      <vt:lpstr>Conceptos de Diseño Independencia Funcional - acoplamiento</vt:lpstr>
      <vt:lpstr>Conceptos de Diseño</vt:lpstr>
      <vt:lpstr>Conceptos de Diseño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DE SOFTWARE II</dc:title>
  <dc:creator>profesor</dc:creator>
  <cp:lastModifiedBy>silvia Esponda</cp:lastModifiedBy>
  <cp:revision>12</cp:revision>
  <dcterms:created xsi:type="dcterms:W3CDTF">2018-04-16T11:41:39Z</dcterms:created>
  <dcterms:modified xsi:type="dcterms:W3CDTF">2019-04-17T22:38:46Z</dcterms:modified>
</cp:coreProperties>
</file>