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51"/>
  </p:notesMasterIdLst>
  <p:sldIdLst>
    <p:sldId id="443" r:id="rId2"/>
    <p:sldId id="444" r:id="rId3"/>
    <p:sldId id="445" r:id="rId4"/>
    <p:sldId id="446" r:id="rId5"/>
    <p:sldId id="489" r:id="rId6"/>
    <p:sldId id="499" r:id="rId7"/>
    <p:sldId id="492" r:id="rId8"/>
    <p:sldId id="494" r:id="rId9"/>
    <p:sldId id="495" r:id="rId10"/>
    <p:sldId id="497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490" r:id="rId25"/>
    <p:sldId id="498" r:id="rId26"/>
    <p:sldId id="521" r:id="rId27"/>
    <p:sldId id="522" r:id="rId28"/>
    <p:sldId id="523" r:id="rId29"/>
    <p:sldId id="524" r:id="rId30"/>
    <p:sldId id="525" r:id="rId31"/>
    <p:sldId id="493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4" r:id="rId41"/>
    <p:sldId id="475" r:id="rId42"/>
    <p:sldId id="517" r:id="rId43"/>
    <p:sldId id="518" r:id="rId44"/>
    <p:sldId id="519" r:id="rId45"/>
    <p:sldId id="520" r:id="rId46"/>
    <p:sldId id="527" r:id="rId47"/>
    <p:sldId id="528" r:id="rId48"/>
    <p:sldId id="529" r:id="rId49"/>
    <p:sldId id="530" r:id="rId5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BD49-CDBB-436F-B482-E535D9E6CF50}" type="datetimeFigureOut">
              <a:rPr lang="es-ES" smtClean="0"/>
              <a:pPr/>
              <a:t>10/05/2019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A11A-6FA2-4D86-A286-C805CC984C8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1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5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dirty="0">
              <a:latin typeface="Gill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6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05C4-9594-4626-AC8B-B02BFC2BEFFA}" type="slidenum">
              <a:rPr lang="es-ES" smtClean="0"/>
              <a:pPr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775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05C4-9594-4626-AC8B-B02BFC2BEFFA}" type="slidenum">
              <a:rPr lang="es-ES" smtClean="0"/>
              <a:pPr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823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dirty="0">
              <a:latin typeface="Gill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3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4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2019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2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2"/>
            <a:ext cx="10780776" cy="613283"/>
          </a:xfrm>
        </p:spPr>
        <p:txBody>
          <a:bodyPr anchor="b">
            <a:noAutofit/>
          </a:bodyPr>
          <a:lstStyle>
            <a:lvl1pPr>
              <a:defRPr sz="4400" b="0">
                <a:solidFill>
                  <a:srgbClr val="00539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rgbClr val="00539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392"/>
                </a:solidFill>
              </a:defRPr>
            </a:lvl1pPr>
          </a:lstStyle>
          <a:p>
            <a:r>
              <a:rPr lang="es-ES" dirty="0"/>
              <a:t>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392"/>
                </a:solidFill>
              </a:defRPr>
            </a:lvl1pPr>
          </a:lstStyle>
          <a:p>
            <a:r>
              <a:rPr lang="es-ES"/>
              <a:t>Ingeniería de Software II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1928" y="12576"/>
            <a:ext cx="12144672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1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5"/>
            <a:ext cx="9793088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 dirty="0"/>
              <a:t>2019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/>
              <a:t>Ingeniería de Software II</a:t>
            </a:r>
            <a:endParaRPr lang="es-AR" dirty="0"/>
          </a:p>
        </p:txBody>
      </p:sp>
      <p:sp>
        <p:nvSpPr>
          <p:cNvPr id="11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7 CuadroTexto"/>
          <p:cNvSpPr txBox="1"/>
          <p:nvPr userDrawn="1"/>
        </p:nvSpPr>
        <p:spPr>
          <a:xfrm>
            <a:off x="5176313" y="6484425"/>
            <a:ext cx="662361" cy="26161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lang="es-ES" sz="140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s-ES" sz="1100" dirty="0"/>
              <a:t>Fuente:</a:t>
            </a:r>
            <a:endParaRPr lang="es-AR" sz="1100" dirty="0"/>
          </a:p>
        </p:txBody>
      </p:sp>
      <p:cxnSp>
        <p:nvCxnSpPr>
          <p:cNvPr id="14" name="Conector recto 12"/>
          <p:cNvCxnSpPr/>
          <p:nvPr userDrawn="1"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2"/>
          <p:cNvPicPr/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32048" y="116632"/>
            <a:ext cx="12159952" cy="4177967"/>
          </a:xfrm>
          <a:prstGeom prst="rect">
            <a:avLst/>
          </a:prstGeom>
          <a:noFill/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2"/>
            <a:ext cx="10780776" cy="613283"/>
          </a:xfrm>
        </p:spPr>
        <p:txBody>
          <a:bodyPr anchor="b">
            <a:noAutofit/>
          </a:bodyPr>
          <a:lstStyle>
            <a:lvl1pPr>
              <a:defRPr sz="4400" b="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rgbClr val="0070C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/>
              <a:t>2019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/>
              <a:t>Ingeniería de Software II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548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499533"/>
            <a:ext cx="10806607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 dirty="0"/>
              <a:t>2019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/>
              <a:t>Ingeniería de Software II</a:t>
            </a:r>
            <a:endParaRPr lang="es-AR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3" y="5612094"/>
            <a:ext cx="1210492" cy="1187213"/>
          </a:xfrm>
          <a:prstGeom prst="rect">
            <a:avLst/>
          </a:prstGeom>
        </p:spPr>
      </p:pic>
      <p:pic>
        <p:nvPicPr>
          <p:cNvPr id="9" name="Imagen 4">
            <a:extLst>
              <a:ext uri="{FF2B5EF4-FFF2-40B4-BE49-F238E27FC236}">
                <a16:creationId xmlns:a16="http://schemas.microsoft.com/office/drawing/2014/main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3" y="5612094"/>
            <a:ext cx="1210492" cy="11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12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Clr>
          <a:srgbClr val="C00000"/>
        </a:buClr>
        <a:buFont typeface="Arial" panose="020B0604020202020204" pitchFamily="34" charset="0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tia.com/demo3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://www.altia.com/demo1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17410" name="2 Subtítul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Diseño de la interfaz del usuario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2019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25856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Diseño de Interfaces y (</a:t>
            </a:r>
            <a:r>
              <a:rPr lang="es-AR" dirty="0" err="1"/>
              <a:t>Udx</a:t>
            </a:r>
            <a:r>
              <a:rPr lang="es-AR" dirty="0"/>
              <a:t>) – Relevamiento de la tarea: Contexto y ambiente de trabajo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BA4C-BE2D-4FDA-A3F1-EFC03F3DB517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err="1"/>
              <a:t>Pressman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623391" y="1932786"/>
            <a:ext cx="9793088" cy="4371616"/>
          </a:xfrm>
        </p:spPr>
        <p:txBody>
          <a:bodyPr>
            <a:normAutofit lnSpcReduction="10000"/>
          </a:bodyPr>
          <a:lstStyle/>
          <a:p>
            <a:r>
              <a:rPr lang="es-AR" dirty="0"/>
              <a:t>Estudio de las partes implicadas en el sistema</a:t>
            </a:r>
          </a:p>
          <a:p>
            <a:r>
              <a:rPr lang="es-AR" dirty="0"/>
              <a:t>Revisión de las competencias del producto</a:t>
            </a:r>
          </a:p>
          <a:p>
            <a:r>
              <a:rPr lang="es-AR" dirty="0"/>
              <a:t>Recorridos del usuario dentro del sistema físico o virtual</a:t>
            </a:r>
          </a:p>
          <a:p>
            <a:r>
              <a:rPr lang="es-AR" dirty="0"/>
              <a:t>¿Qué trabajo realizará el usuario en circunstancias específicas? </a:t>
            </a:r>
          </a:p>
          <a:p>
            <a:r>
              <a:rPr lang="es-AR" dirty="0"/>
              <a:t> ¿Qué tareas y </a:t>
            </a:r>
            <a:r>
              <a:rPr lang="es-AR" dirty="0" err="1"/>
              <a:t>subtareas</a:t>
            </a:r>
            <a:r>
              <a:rPr lang="es-AR" dirty="0"/>
              <a:t> se efectuarán cuando el usuario haga su trabajo? </a:t>
            </a:r>
          </a:p>
          <a:p>
            <a:r>
              <a:rPr lang="es-AR" dirty="0"/>
              <a:t> ¿Qué dominio de problema específico manipulará el usuario al realizar su labor? </a:t>
            </a:r>
          </a:p>
          <a:p>
            <a:r>
              <a:rPr lang="es-AR" dirty="0"/>
              <a:t> ¿Cuál es la secuencia de las tareas (el flujo del trabajo)? • ¿Cuál es la jerarquía de las tareas? </a:t>
            </a:r>
          </a:p>
          <a:p>
            <a:pPr marL="0" indent="0">
              <a:buNone/>
            </a:pPr>
            <a:r>
              <a:rPr lang="es-AR" b="1" dirty="0"/>
              <a:t>Esta etapa se realiza en paralelo a la generación de casos de usos o de la herramienta de especificación de requerimientos que se esté utilizando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261192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Estilos de Interfaces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537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</a:t>
            </a:r>
            <a:br>
              <a:rPr lang="es-ES"/>
            </a:br>
            <a:r>
              <a:rPr lang="es-ES"/>
              <a:t>Estilos de Interfaces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12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Interfaz de comandos</a:t>
            </a:r>
          </a:p>
          <a:p>
            <a:r>
              <a:rPr lang="es-ES_tradnl"/>
              <a:t>Interfaz de menú simple</a:t>
            </a:r>
          </a:p>
          <a:p>
            <a:r>
              <a:rPr lang="es-ES_tradnl"/>
              <a:t>GUI: Interfaz gráfica de usuarios</a:t>
            </a:r>
          </a:p>
          <a:p>
            <a:r>
              <a:rPr lang="es-ES_tradnl"/>
              <a:t>Interfaz de reconocimiento de voz</a:t>
            </a:r>
          </a:p>
          <a:p>
            <a:r>
              <a:rPr lang="es-ES_tradnl"/>
              <a:t>Interfaz Inteligente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7626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Estilos de Interfaces  - </a:t>
            </a:r>
            <a:r>
              <a:rPr lang="es-ES_tradnl" dirty="0"/>
              <a:t>Interfaz de comandos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2DCA-E3D2-4BB8-80B6-71C8D9B79FFD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_tradnl"/>
              <a:t>Whitten Bentley </a:t>
            </a:r>
            <a:endParaRPr lang="es-ES"/>
          </a:p>
          <a:p>
            <a:endParaRPr lang="es-ES" dirty="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Es la interfaz mas elemental</a:t>
            </a:r>
          </a:p>
          <a:p>
            <a:pPr lvl="1"/>
            <a:r>
              <a:rPr lang="es-ES_tradnl" dirty="0"/>
              <a:t>Solo se interactúa con texto</a:t>
            </a:r>
          </a:p>
          <a:p>
            <a:r>
              <a:rPr lang="es-ES_tradnl" dirty="0"/>
              <a:t>Generalmente se interactúa desde una línea de comando de una consola  de una aplicación en particular con el teclado</a:t>
            </a:r>
          </a:p>
          <a:p>
            <a:r>
              <a:rPr lang="es-ES_tradnl" dirty="0"/>
              <a:t>Características:</a:t>
            </a:r>
          </a:p>
          <a:p>
            <a:pPr lvl="1"/>
            <a:r>
              <a:rPr lang="es-ES_tradnl" dirty="0"/>
              <a:t>   Poderoso y Flexible</a:t>
            </a:r>
          </a:p>
          <a:p>
            <a:pPr lvl="1"/>
            <a:r>
              <a:rPr lang="es-ES_tradnl" dirty="0"/>
              <a:t>   Administración de errores pobre</a:t>
            </a:r>
          </a:p>
          <a:p>
            <a:pPr lvl="1"/>
            <a:r>
              <a:rPr lang="es-ES_tradnl" dirty="0"/>
              <a:t>   Difícil de aprender</a:t>
            </a:r>
          </a:p>
          <a:p>
            <a:endParaRPr lang="es-ES_tradnl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5303912" y="1988841"/>
            <a:ext cx="77724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defRPr/>
            </a:pPr>
            <a:endParaRPr lang="es-ES_tradnl" sz="2400" dirty="0">
              <a:latin typeface="+mn-lt"/>
            </a:endParaRPr>
          </a:p>
        </p:txBody>
      </p:sp>
      <p:pic>
        <p:nvPicPr>
          <p:cNvPr id="8" name="Picture 6" descr="http://3.bp.blogspot.com/_G5Ik2tj7mmg/TTIG1LiG5hI/AAAAAAAAACE/6U12YOLrmVI/s1600/tip-term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7331" y="3026980"/>
            <a:ext cx="971600" cy="971600"/>
          </a:xfrm>
          <a:prstGeom prst="rect">
            <a:avLst/>
          </a:prstGeom>
          <a:noFill/>
        </p:spPr>
      </p:pic>
      <p:pic>
        <p:nvPicPr>
          <p:cNvPr id="9" name="Picture 2" descr="http://i.technet.microsoft.com/dd392036.fig02_L(es-es)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6601" y="3985880"/>
            <a:ext cx="4772413" cy="2191528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7583027" y="627848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Consola del SO Windows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1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Estilos de Interfaces - </a:t>
            </a:r>
            <a:r>
              <a:rPr lang="es-ES_tradnl" dirty="0"/>
              <a:t>Interfaz de comandos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E696-3197-460F-A2B6-9D5BD0F33FC0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_tradnl"/>
              <a:t>Whitten Bentley </a:t>
            </a:r>
            <a:endParaRPr lang="es-ES"/>
          </a:p>
          <a:p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Interfaz de comando a través de una  interfaz gráfica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  <p:pic>
        <p:nvPicPr>
          <p:cNvPr id="123906" name="Picture 2" descr="http://gpd.sip.ucm.es/rafa/docencia/bdsi/practicas/practica1/createus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356" y="2916513"/>
            <a:ext cx="4029075" cy="2314575"/>
          </a:xfrm>
          <a:prstGeom prst="rect">
            <a:avLst/>
          </a:prstGeom>
          <a:noFill/>
        </p:spPr>
      </p:pic>
      <p:pic>
        <p:nvPicPr>
          <p:cNvPr id="8" name="Picture 4" descr="http://4.bp.blogspot.com/_sAQdlHuMLCM/TUAYKjALRKI/AAAAAAAAAA0/gfvv-fBOvvw/s1600/c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3434" y="3027105"/>
            <a:ext cx="3638550" cy="2371726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2224975" y="5408455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Ejecutar comandos de Windows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6289375" y="540845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Ejecutar una consulta SQL utilizando la línea de comandos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803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Estilos de Interfaces - </a:t>
            </a:r>
            <a:r>
              <a:rPr lang="es-ES_tradnl" dirty="0"/>
              <a:t>Interfaz de comandos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E696-3197-460F-A2B6-9D5BD0F33FC0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_tradnl"/>
              <a:t>Whitten Bentley </a:t>
            </a:r>
            <a:endParaRPr lang="es-ES"/>
          </a:p>
          <a:p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Comandos del tipo pregunta respuesta 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  <p:pic>
        <p:nvPicPr>
          <p:cNvPr id="121858" name="Picture 2" descr="http://servergrove.es/images/cp/cp-c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631" y="2499628"/>
            <a:ext cx="6745938" cy="3817071"/>
          </a:xfrm>
          <a:prstGeom prst="rect">
            <a:avLst/>
          </a:prstGeom>
          <a:noFill/>
        </p:spPr>
      </p:pic>
      <p:sp>
        <p:nvSpPr>
          <p:cNvPr id="8" name="7 Elipse"/>
          <p:cNvSpPr/>
          <p:nvPr/>
        </p:nvSpPr>
        <p:spPr>
          <a:xfrm>
            <a:off x="1649563" y="3731882"/>
            <a:ext cx="4104456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24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Estilos de Interfaces - </a:t>
            </a:r>
            <a:r>
              <a:rPr lang="es-ES_tradnl" dirty="0"/>
              <a:t>Interfaz de menú simple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16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Se presentan un conjunto de opciones, que pueden ser seleccionadas por el usuario</a:t>
            </a:r>
          </a:p>
          <a:p>
            <a:r>
              <a:rPr lang="es-ES_tradnl" dirty="0"/>
              <a:t>Solo se interactúa con  los caracteres indicados</a:t>
            </a:r>
          </a:p>
          <a:p>
            <a:r>
              <a:rPr lang="es-ES_tradnl" dirty="0"/>
              <a:t>Características:</a:t>
            </a:r>
          </a:p>
          <a:p>
            <a:pPr lvl="1"/>
            <a:r>
              <a:rPr lang="es-ES_tradnl" dirty="0"/>
              <a:t>Evita errores del usuario.</a:t>
            </a:r>
          </a:p>
          <a:p>
            <a:pPr lvl="1"/>
            <a:r>
              <a:rPr lang="es-ES_tradnl" dirty="0"/>
              <a:t>Lento para usuarios </a:t>
            </a:r>
            <a:br>
              <a:rPr lang="es-ES_tradnl" dirty="0"/>
            </a:br>
            <a:r>
              <a:rPr lang="es-ES_tradnl" dirty="0"/>
              <a:t>experimentados</a:t>
            </a:r>
          </a:p>
          <a:p>
            <a:endParaRPr lang="es-ES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124930" name="Picture 2" descr="http://support.usr.com/support/9003/9003-es-ug/images/tui/image0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1904" y="3390482"/>
            <a:ext cx="5436096" cy="34675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18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523894"/>
            <a:ext cx="10772775" cy="1129444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Estilos de Interfaces - </a:t>
            </a:r>
            <a:r>
              <a:rPr lang="es-ES_tradnl" dirty="0"/>
              <a:t>Interfaz gráfica de usuarios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17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/>
              <a:t>Se caracterizan por la utilización de todo tipo de recursos visuales para la representación e interacción con el usuario.</a:t>
            </a:r>
          </a:p>
          <a:p>
            <a:r>
              <a:rPr lang="es-ES_tradnl"/>
              <a:t>Ventajas:</a:t>
            </a:r>
          </a:p>
          <a:p>
            <a:pPr lvl="1"/>
            <a:r>
              <a:rPr lang="es-ES_tradnl"/>
              <a:t>Son relativamente fáciles de aprender y utilizar.</a:t>
            </a:r>
          </a:p>
          <a:p>
            <a:pPr lvl="1"/>
            <a:r>
              <a:rPr lang="es-ES_tradnl"/>
              <a:t>Los usuarios cuentan con pantallas múltiples (ventanas) para interactuar con el sistema.</a:t>
            </a:r>
          </a:p>
          <a:p>
            <a:pPr lvl="1"/>
            <a:r>
              <a:rPr lang="es-ES_tradnl"/>
              <a:t>Se tiene acceso inmediato a cualquier punto de la pantalla.</a:t>
            </a:r>
          </a:p>
          <a:p>
            <a:endParaRPr lang="es-ES_tradnl"/>
          </a:p>
          <a:p>
            <a:endParaRPr lang="es-ES_tradnl"/>
          </a:p>
          <a:p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69640" name="Rectangle 3"/>
          <p:cNvSpPr>
            <a:spLocks noChangeArrowheads="1"/>
          </p:cNvSpPr>
          <p:nvPr/>
        </p:nvSpPr>
        <p:spPr bwMode="auto">
          <a:xfrm>
            <a:off x="152400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683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Estilos de Interfaces - </a:t>
            </a:r>
            <a:r>
              <a:rPr lang="es-ES_tradnl" dirty="0"/>
              <a:t>Interfaz gráfica de usuarios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18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Ventanas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128004" name="Picture 4" descr="http://2.bp.blogspot.com/-0ner9LkLfco/T10XYqPuYnI/AAAAAAAAACQ/q-3xPSST3c4/s1600/PARA+GLOG+YAI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4550" y="2569894"/>
            <a:ext cx="6778724" cy="4243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Estilos de Interfaces - </a:t>
            </a:r>
            <a:r>
              <a:rPr lang="es-ES_tradnl" dirty="0"/>
              <a:t>Interfaz gráfica de usuarios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19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Iconos  y Menús </a:t>
            </a:r>
            <a:endParaRPr lang="es-ES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126978" name="Picture 2" descr="http://docs.oracle.com/cd/E26921_01/html/E25809/figures/printmgr-cu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9628" y="2535637"/>
            <a:ext cx="6813375" cy="3925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773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</a:t>
            </a:r>
            <a:br>
              <a:rPr lang="es-ES"/>
            </a:br>
            <a:r>
              <a:rPr lang="es-ES"/>
              <a:t>Conceptos iniciales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9820-87EE-4897-A468-24CA726B3F0B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9158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_tradnl"/>
              <a:t>Pressman Cap. 15</a:t>
            </a:r>
            <a:endParaRPr lang="es-ES_tradnl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Es la categoría de diseño que crea un medio de comunicación entre el hombre y la máquina.</a:t>
            </a:r>
          </a:p>
          <a:p>
            <a:pPr algn="just"/>
            <a:r>
              <a:rPr lang="es-ES" dirty="0"/>
              <a:t>Con un conjunto de principios, crea un formato de pantalla.</a:t>
            </a:r>
          </a:p>
          <a:p>
            <a:pPr algn="just"/>
            <a:endParaRPr lang="es-ES" dirty="0"/>
          </a:p>
          <a:p>
            <a:pPr algn="just"/>
            <a:r>
              <a:rPr lang="es-AR" dirty="0"/>
              <a:t>Para producir tecnología que se adapte a los seres humanos, es necesario estudiar a éstos. Pero en la actualidad tendemos a estudiar sólo a la tecnología. El resultado es que se exige a las personas que se adapten a la tecnología. Es tiempo de que esta tendencia se revierta, es el momento de que la tecnología se adapte a las personas.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40454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Estilos de Interfaces - </a:t>
            </a:r>
            <a:r>
              <a:rPr lang="es-ES_tradnl" dirty="0"/>
              <a:t>Interfaz gráfica de usuarios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20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/>
              <a:t>Interfaces de manipulación directa </a:t>
            </a:r>
            <a:endParaRPr lang="es-ES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130050" name="Picture 2" descr="http://www.fabricantes-maquinaria-industrial.es/images/easyblog_images/74/b2ap3_thumbnail_16.-interfaz-humano-maqui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9976" y="2492896"/>
            <a:ext cx="3810000" cy="2857500"/>
          </a:xfrm>
          <a:prstGeom prst="rect">
            <a:avLst/>
          </a:prstGeom>
          <a:noFill/>
        </p:spPr>
      </p:pic>
      <p:pic>
        <p:nvPicPr>
          <p:cNvPr id="130052" name="Picture 4" descr="http://2.bp.blogspot.com/_VoVmTQteRV8/S-bkWtDfZoI/AAAAAAAAAXg/JQKcmni2yLg/s1600/20090305%2520fundacion%2520once%2520estudio%2520interface%2520moviles%2520para%2520cajeros%2520automaticos%2520cajero%2520automati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0" y="2636913"/>
            <a:ext cx="3384376" cy="2639525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2063552" y="56612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Hardware Específico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23992" y="5445225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Hardware Específico y evolución a la pantalla táctil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742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Estilos de Interfaces - </a:t>
            </a:r>
            <a:r>
              <a:rPr lang="es-ES_tradnl" dirty="0"/>
              <a:t>Interfaz gráfica de usuarios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21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Interfaces de manipulación directa táctil</a:t>
            </a:r>
            <a:endParaRPr lang="es-ES"/>
          </a:p>
          <a:p>
            <a:endParaRPr lang="es-ES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129026" name="Picture 2" descr="http://ocw.uoc.edu/informatica-tecnologia-i-multimedia/disseny-dinteraccio/disseny-dinteraccio/CCBYNCSA_DanielWilliams_flick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401" y="2579457"/>
            <a:ext cx="4032448" cy="4032448"/>
          </a:xfrm>
          <a:prstGeom prst="rect">
            <a:avLst/>
          </a:prstGeom>
          <a:noFill/>
        </p:spPr>
      </p:pic>
      <p:pic>
        <p:nvPicPr>
          <p:cNvPr id="129028" name="Picture 4" descr="http://blogs.cccb.org/lab/wp-content/uploads/reactable_0007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2744" y="3429000"/>
            <a:ext cx="4115257" cy="1944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15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Estilos de Interfaces - Reconocimiento de voz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22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Comunicación con los dispositivos a través de la voz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1026" name="Picture 2" descr="http://img.applesfera.com/2011/02/iphone-control-por-vo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438" y="3030475"/>
            <a:ext cx="4190078" cy="2713882"/>
          </a:xfrm>
          <a:prstGeom prst="rect">
            <a:avLst/>
          </a:prstGeom>
          <a:noFill/>
        </p:spPr>
      </p:pic>
      <p:pic>
        <p:nvPicPr>
          <p:cNvPr id="1030" name="Picture 6" descr="http://i0.wp.com/www.esferaiphone.com/uploads/Siri-po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5" y="3429000"/>
            <a:ext cx="3333621" cy="1916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783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Estilos de Interfaces - Interfaces para diferentes dispositivos</a:t>
            </a:r>
            <a:endParaRPr lang="es-ES" alt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23</a:t>
            </a:fld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24579" name="Picture 2" descr="C:\Users\ngaldamez\Desktop\Imagenes\La nacion - ipad.jpg"/>
          <p:cNvPicPr>
            <a:picLocks noChangeAspect="1" noChangeArrowheads="1"/>
          </p:cNvPicPr>
          <p:nvPr/>
        </p:nvPicPr>
        <p:blipFill rotWithShape="1">
          <a:blip r:embed="rId3" cstate="print"/>
          <a:srcRect t="22832"/>
          <a:stretch/>
        </p:blipFill>
        <p:spPr bwMode="auto">
          <a:xfrm>
            <a:off x="4795031" y="3192704"/>
            <a:ext cx="2313905" cy="267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3" descr="C:\Users\ngaldamez\Desktop\Imagenes\lanacion-p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0185" y="2363635"/>
            <a:ext cx="2698998" cy="286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C:\Users\ngaldamez\Desktop\Imagenes\lanacion-mov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34784" y="2332495"/>
            <a:ext cx="1038076" cy="200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924284" y="5569215"/>
            <a:ext cx="412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Responsive</a:t>
            </a:r>
            <a:r>
              <a:rPr lang="es-ES" b="1" dirty="0"/>
              <a:t> Web </a:t>
            </a:r>
            <a:r>
              <a:rPr lang="es-ES" b="1" dirty="0" err="1"/>
              <a:t>Design</a:t>
            </a:r>
            <a:r>
              <a:rPr lang="es-ES" b="1" dirty="0"/>
              <a:t> </a:t>
            </a:r>
            <a:endParaRPr lang="es-ES_tradnl" b="1" dirty="0"/>
          </a:p>
          <a:p>
            <a:r>
              <a:rPr lang="es-ES_tradnl" b="1" dirty="0"/>
              <a:t>Interface Web adaptable a cada dispositivo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152700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accent1"/>
                </a:solidFill>
              </a:rPr>
              <a:t>Aspectos de diseño de interfaz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solidFill>
                  <a:schemeClr val="accent1"/>
                </a:solidFill>
              </a:rPr>
              <a:t>Ingeniería de Software II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6861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25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err="1"/>
              <a:t>Pressman</a:t>
            </a:r>
            <a:endParaRPr lang="es-ES" dirty="0"/>
          </a:p>
        </p:txBody>
      </p:sp>
      <p:sp>
        <p:nvSpPr>
          <p:cNvPr id="77829" name="5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/>
              <a:t>Una vez concluido el análisis de la interfaz, todas las tareas (u objetos y acciones) requeridas por el usuario final habrán sido identificadas en detalle y comenzará la actividad de diseño de la interfaz.</a:t>
            </a:r>
          </a:p>
          <a:p>
            <a:r>
              <a:rPr lang="es-AR" dirty="0"/>
              <a:t>¿Cómo se determina el formato y la estética del contenido desplegado como parte de la interfaz de usuario?</a:t>
            </a:r>
          </a:p>
          <a:p>
            <a:r>
              <a:rPr lang="es-AR" dirty="0"/>
              <a:t>Es un proceso iterativo. Cada etapa del diseño de la interfaz de usuario ocurre varias veces, en las que se elabora y refina la información desarrollada en la etapa anterior. </a:t>
            </a:r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4209936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Reglas básica del Diseño (reglas doradas del diseño)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E696-3197-460F-A2B6-9D5BD0F33FC0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_tradnl" dirty="0" err="1"/>
              <a:t>Pressman</a:t>
            </a:r>
            <a:r>
              <a:rPr lang="es-ES_tradnl" dirty="0"/>
              <a:t> Cap. 11. </a:t>
            </a:r>
            <a:r>
              <a:rPr lang="es-ES_tradnl" dirty="0" err="1"/>
              <a:t>ma</a:t>
            </a:r>
            <a:r>
              <a:rPr lang="es-ES_tradnl" dirty="0"/>
              <a:t> edición</a:t>
            </a:r>
          </a:p>
          <a:p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err="1"/>
              <a:t>Theo</a:t>
            </a:r>
            <a:r>
              <a:rPr lang="es-ES_tradnl" dirty="0"/>
              <a:t> </a:t>
            </a:r>
            <a:r>
              <a:rPr lang="es-ES_tradnl" dirty="0" err="1"/>
              <a:t>Mandel</a:t>
            </a:r>
            <a:r>
              <a:rPr lang="es-ES_tradnl" dirty="0"/>
              <a:t> (1997) indica como reglas:</a:t>
            </a:r>
          </a:p>
          <a:p>
            <a:r>
              <a:rPr lang="es-ES_tradnl" dirty="0"/>
              <a:t>Dar control al usuario</a:t>
            </a:r>
          </a:p>
          <a:p>
            <a:r>
              <a:rPr lang="es-ES_tradnl" dirty="0"/>
              <a:t>Reducir la carga de memoria del usuario</a:t>
            </a:r>
          </a:p>
          <a:p>
            <a:r>
              <a:rPr lang="es-ES_tradnl" dirty="0"/>
              <a:t>Lograr una Interfaz consistente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/>
              <a:t>Y sumamos Factores Humanos</a:t>
            </a:r>
          </a:p>
          <a:p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211198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</a:t>
            </a:r>
            <a:br>
              <a:rPr lang="es-ES"/>
            </a:br>
            <a:r>
              <a:rPr lang="es-ES"/>
              <a:t>Reglas básica del 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E696-3197-460F-A2B6-9D5BD0F33FC0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_tradnl"/>
              <a:t>Pressman Cap. 12</a:t>
            </a:r>
          </a:p>
          <a:p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Dar control al usuario</a:t>
            </a:r>
          </a:p>
          <a:p>
            <a:pPr lvl="1"/>
            <a:r>
              <a:rPr lang="es-ES_tradnl" dirty="0"/>
              <a:t>El usuario busca un sistema que reaccione a sus necesidades  y lo ayude a hacer  sus tareas.</a:t>
            </a:r>
          </a:p>
          <a:p>
            <a:pPr lvl="2"/>
            <a:r>
              <a:rPr lang="es-ES_tradnl" dirty="0"/>
              <a:t>Definir modos de interacción de forma que el usuario no realice acciones innecesarias </a:t>
            </a:r>
          </a:p>
          <a:p>
            <a:pPr lvl="2"/>
            <a:r>
              <a:rPr lang="es-ES_tradnl" dirty="0"/>
              <a:t>Proporcionar una interacción flexible</a:t>
            </a:r>
          </a:p>
          <a:p>
            <a:pPr lvl="2"/>
            <a:r>
              <a:rPr lang="es-ES_tradnl" dirty="0"/>
              <a:t>Incluir las opciones de interrumpir y deshacer</a:t>
            </a:r>
          </a:p>
          <a:p>
            <a:pPr lvl="2"/>
            <a:r>
              <a:rPr lang="es-ES_tradnl" dirty="0"/>
              <a:t>Depurar la interacción a medida que aumenta la destreza del usuario.</a:t>
            </a:r>
          </a:p>
          <a:p>
            <a:pPr lvl="2"/>
            <a:r>
              <a:rPr lang="es-ES_tradnl" dirty="0"/>
              <a:t>Ocultar al usuario ocasional los elementos técnicos internos</a:t>
            </a:r>
          </a:p>
          <a:p>
            <a:pPr lvl="2"/>
            <a:r>
              <a:rPr lang="es-ES_tradnl" dirty="0"/>
              <a:t>Diseñar interacción directa con los objetos que aparecen en pantalla</a:t>
            </a:r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841821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</a:t>
            </a:r>
            <a:br>
              <a:rPr lang="es-ES"/>
            </a:br>
            <a:r>
              <a:rPr lang="es-ES"/>
              <a:t>Reglas básica del 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E696-3197-460F-A2B6-9D5BD0F33FC0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_tradnl"/>
              <a:t>Pressman Cap. 12</a:t>
            </a:r>
            <a:endParaRPr lang="es-ES_tradnl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Reducir la carga de memoria del usuario</a:t>
            </a:r>
          </a:p>
          <a:p>
            <a:pPr lvl="1"/>
            <a:r>
              <a:rPr lang="es-ES_tradnl" dirty="0"/>
              <a:t>Reducir la demanda a corto plazo</a:t>
            </a:r>
          </a:p>
          <a:p>
            <a:pPr lvl="1"/>
            <a:r>
              <a:rPr lang="es-ES_tradnl" dirty="0"/>
              <a:t>Definir valores por defecto que tengan significado</a:t>
            </a:r>
          </a:p>
          <a:p>
            <a:pPr lvl="1"/>
            <a:r>
              <a:rPr lang="es-ES_tradnl" dirty="0"/>
              <a:t>Definir accesos directos intuitivos</a:t>
            </a:r>
          </a:p>
          <a:p>
            <a:pPr lvl="1"/>
            <a:r>
              <a:rPr lang="es-ES_tradnl" dirty="0"/>
              <a:t>El formato visual de la interfaz debe basarse en una metáfora de la realidad</a:t>
            </a:r>
          </a:p>
          <a:p>
            <a:pPr lvl="1"/>
            <a:r>
              <a:rPr lang="es-ES_tradnl" dirty="0"/>
              <a:t>Desglosar la información de manera progresiva</a:t>
            </a:r>
          </a:p>
          <a:p>
            <a:endParaRPr lang="es-ES_tradnl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2585014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</a:t>
            </a:r>
            <a:br>
              <a:rPr lang="es-ES"/>
            </a:br>
            <a:r>
              <a:rPr lang="es-ES"/>
              <a:t>Reglas básica del 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E696-3197-460F-A2B6-9D5BD0F33FC0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_tradnl"/>
              <a:t>Pressman Cap. 12</a:t>
            </a:r>
          </a:p>
          <a:p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Lograr una interfaz consistente </a:t>
            </a:r>
          </a:p>
          <a:p>
            <a:pPr lvl="1"/>
            <a:r>
              <a:rPr lang="es-ES_tradnl" dirty="0"/>
              <a:t>Permitir que el usuario incluya la tarea actual en un contexto que tenga algún significado</a:t>
            </a:r>
          </a:p>
          <a:p>
            <a:pPr lvl="2"/>
            <a:r>
              <a:rPr lang="es-ES_tradnl" dirty="0"/>
              <a:t>El usuario debe tener la capacidad de determinar de donde viene y hacia donde puede ir</a:t>
            </a:r>
          </a:p>
          <a:p>
            <a:pPr lvl="1"/>
            <a:r>
              <a:rPr lang="es-ES_tradnl" dirty="0"/>
              <a:t>Mantener consistencia en toda la familia de aplicaciones </a:t>
            </a:r>
          </a:p>
          <a:p>
            <a:pPr lvl="2"/>
            <a:r>
              <a:rPr lang="es-ES_tradnl" dirty="0"/>
              <a:t>Utilizar las mismas reglas de diseños para las mismas interacciones</a:t>
            </a:r>
          </a:p>
          <a:p>
            <a:pPr lvl="1"/>
            <a:r>
              <a:rPr lang="es-ES_tradnl" dirty="0"/>
              <a:t>Mantener modelos que son prácticos para el usuario, a menos que sea imprescindible cambiarlos</a:t>
            </a:r>
          </a:p>
          <a:p>
            <a:endParaRPr lang="es-ES_tradnl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6408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</a:t>
            </a:r>
            <a:br>
              <a:rPr lang="es-ES"/>
            </a:br>
            <a:r>
              <a:rPr lang="es-ES"/>
              <a:t>Conceptos iniciales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623392" y="1902575"/>
            <a:ext cx="10982454" cy="447875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dirty="0"/>
              <a:t>De un buen diseño depende en parte el éxito de un sistema.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Una interfaz difícil de utilizar provoca que los usuarios cometan errores o incluso que se rehúsen a utilizar el sistema.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Partimos de la base de que personas diferentes pueden tener estilos diferentes de percepción, comprensión y trabajo.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La interfaz debe contribuir a que el usuario consiga un rápido acceso al contenido de sistemas complejos, sin pérdida de la comprensión mientras se desplaza a través de la información.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2208213" y="3354388"/>
            <a:ext cx="7772400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</a:pPr>
            <a:endParaRPr lang="es-ES_tradnl" sz="2400" dirty="0"/>
          </a:p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30878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</a:t>
            </a:r>
            <a:br>
              <a:rPr lang="es-ES"/>
            </a:br>
            <a:r>
              <a:rPr lang="es-ES"/>
              <a:t>Reglas básica del Diseño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30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Factores Humanos</a:t>
            </a:r>
            <a:r>
              <a:rPr lang="es-ES_tradnl" dirty="0"/>
              <a:t>:</a:t>
            </a:r>
          </a:p>
          <a:p>
            <a:pPr lvl="1"/>
            <a:r>
              <a:rPr lang="es-ES_tradnl" dirty="0"/>
              <a:t>Percepción visual/auditiva/táctil</a:t>
            </a:r>
          </a:p>
          <a:p>
            <a:pPr lvl="1"/>
            <a:r>
              <a:rPr lang="es-ES_tradnl" dirty="0"/>
              <a:t>Memoria humana</a:t>
            </a:r>
          </a:p>
          <a:p>
            <a:pPr lvl="1"/>
            <a:r>
              <a:rPr lang="es-ES_tradnl" dirty="0"/>
              <a:t>Razonamiento</a:t>
            </a:r>
          </a:p>
          <a:p>
            <a:pPr lvl="1"/>
            <a:r>
              <a:rPr lang="es-ES_tradnl" dirty="0"/>
              <a:t>Capacitación </a:t>
            </a:r>
          </a:p>
          <a:p>
            <a:pPr lvl="1"/>
            <a:r>
              <a:rPr lang="es-ES_tradnl" dirty="0"/>
              <a:t>Comportamiento/Habilidad personales</a:t>
            </a:r>
          </a:p>
          <a:p>
            <a:pPr lvl="1"/>
            <a:r>
              <a:rPr lang="es-ES_tradnl" dirty="0"/>
              <a:t>Diversidad de usuarios</a:t>
            </a:r>
          </a:p>
          <a:p>
            <a:pPr lvl="2"/>
            <a:r>
              <a:rPr lang="es-ES_tradnl" dirty="0"/>
              <a:t>Usuarios casuales: Necesitan interfaces que los guíen.</a:t>
            </a:r>
          </a:p>
          <a:p>
            <a:pPr lvl="2"/>
            <a:r>
              <a:rPr lang="es-ES_tradnl" dirty="0"/>
              <a:t>Usuarios experimentados: Requieren interfaces ágiles.</a:t>
            </a:r>
          </a:p>
          <a:p>
            <a:pPr lvl="2"/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268798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_tradnl" dirty="0"/>
              <a:t>Principios de </a:t>
            </a:r>
            <a:r>
              <a:rPr lang="es-ES_tradnl" dirty="0" err="1"/>
              <a:t>Nielsen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31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7829" name="5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Existen ciertos principios de diseño que enuncian el diálogo correcto que debe proveer una interfaz de usuario.</a:t>
            </a:r>
          </a:p>
          <a:p>
            <a:r>
              <a:rPr lang="es-ES" dirty="0"/>
              <a:t>Estos principios fueron desarrollados por Jacob </a:t>
            </a:r>
            <a:r>
              <a:rPr lang="es-ES" dirty="0" err="1"/>
              <a:t>Nielsen</a:t>
            </a:r>
            <a:r>
              <a:rPr lang="es-ES" dirty="0"/>
              <a:t> y son utilizados para el diseño de nuevas interfaces y, como métricas de evaluación de interfaces ya desarrolladas.</a:t>
            </a:r>
          </a:p>
          <a:p>
            <a:r>
              <a:rPr lang="es-ES" dirty="0"/>
              <a:t>Aunque estos principios fueron pensados inicialmente para interfaces textuales, sirven de base para el diseño preliminar de cualquier otro tipo de interfaz.</a:t>
            </a:r>
          </a:p>
          <a:p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3830166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_tradnl" dirty="0"/>
              <a:t>Principios de </a:t>
            </a:r>
            <a:r>
              <a:rPr lang="es-ES_tradnl" dirty="0" err="1"/>
              <a:t>Nielsen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32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8853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902575"/>
            <a:ext cx="9981108" cy="4606959"/>
          </a:xfrm>
        </p:spPr>
        <p:txBody>
          <a:bodyPr>
            <a:noAutofit/>
          </a:bodyPr>
          <a:lstStyle/>
          <a:p>
            <a:r>
              <a:rPr lang="es-ES" sz="2200" dirty="0"/>
              <a:t>1.- </a:t>
            </a:r>
            <a:r>
              <a:rPr lang="es-ES" sz="2200" b="1" dirty="0"/>
              <a:t>Diálogo simple y natural</a:t>
            </a:r>
            <a:r>
              <a:rPr lang="es-ES" sz="2200" dirty="0"/>
              <a:t>:  Forma en que la interacción con el usuario debe llevarse a cabo.</a:t>
            </a:r>
          </a:p>
          <a:p>
            <a:pPr lvl="1">
              <a:spcBef>
                <a:spcPts val="0"/>
              </a:spcBef>
            </a:pPr>
            <a:r>
              <a:rPr lang="es-ES" sz="2200" dirty="0"/>
              <a:t> Realizar una escritura correcta, sin errores de </a:t>
            </a:r>
            <a:r>
              <a:rPr lang="es-ES" sz="2200" dirty="0" err="1"/>
              <a:t>tipeo</a:t>
            </a:r>
            <a:r>
              <a:rPr lang="es-ES" sz="2200" dirty="0"/>
              <a:t>.</a:t>
            </a:r>
          </a:p>
          <a:p>
            <a:pPr lvl="1">
              <a:spcBef>
                <a:spcPts val="0"/>
              </a:spcBef>
            </a:pPr>
            <a:r>
              <a:rPr lang="es-ES" sz="2200" dirty="0"/>
              <a:t> No mezclar información importante con la irrelevante.</a:t>
            </a:r>
          </a:p>
          <a:p>
            <a:pPr lvl="1">
              <a:spcBef>
                <a:spcPts val="0"/>
              </a:spcBef>
            </a:pPr>
            <a:r>
              <a:rPr lang="es-ES" sz="2200" dirty="0"/>
              <a:t> Distribución adecuada de la información.</a:t>
            </a:r>
          </a:p>
          <a:p>
            <a:pPr lvl="1">
              <a:spcBef>
                <a:spcPts val="0"/>
              </a:spcBef>
            </a:pPr>
            <a:r>
              <a:rPr lang="es-ES" sz="2200" dirty="0"/>
              <a:t> </a:t>
            </a:r>
            <a:r>
              <a:rPr lang="es-ES" sz="2200" dirty="0" err="1"/>
              <a:t>Prompts</a:t>
            </a:r>
            <a:r>
              <a:rPr lang="es-ES" sz="2200" dirty="0"/>
              <a:t> lógicamente bien diseñados.</a:t>
            </a:r>
          </a:p>
          <a:p>
            <a:pPr lvl="1">
              <a:spcBef>
                <a:spcPts val="0"/>
              </a:spcBef>
            </a:pPr>
            <a:r>
              <a:rPr lang="es-ES" sz="2200" dirty="0"/>
              <a:t> Evitar el uso excesivo de mayúsculas y de abreviaturas.</a:t>
            </a:r>
          </a:p>
          <a:p>
            <a:pPr lvl="1">
              <a:spcBef>
                <a:spcPts val="0"/>
              </a:spcBef>
            </a:pPr>
            <a:r>
              <a:rPr lang="es-ES" sz="2200" dirty="0"/>
              <a:t> Unificar el empleo de las funciones predefinidas.</a:t>
            </a:r>
          </a:p>
          <a:p>
            <a:r>
              <a:rPr lang="es-ES" sz="2200" dirty="0"/>
              <a:t>2.- </a:t>
            </a:r>
            <a:r>
              <a:rPr lang="es-ES" sz="2200" b="1" dirty="0"/>
              <a:t>Lenguaje del usuario</a:t>
            </a:r>
            <a:r>
              <a:rPr lang="es-ES" sz="2200" dirty="0"/>
              <a:t>:  Emplear en el sistema un lenguaje familiar para el usuario</a:t>
            </a:r>
          </a:p>
          <a:p>
            <a:pPr lvl="1">
              <a:spcBef>
                <a:spcPts val="0"/>
              </a:spcBef>
            </a:pPr>
            <a:r>
              <a:rPr lang="es-ES" sz="2200" dirty="0"/>
              <a:t>Usar el lenguaje del usuario.</a:t>
            </a:r>
          </a:p>
          <a:p>
            <a:pPr lvl="1">
              <a:spcBef>
                <a:spcPts val="0"/>
              </a:spcBef>
            </a:pPr>
            <a:r>
              <a:rPr lang="es-ES" sz="2200" dirty="0"/>
              <a:t>No utilizar palabras técnicas ni extranjeras.</a:t>
            </a:r>
          </a:p>
          <a:p>
            <a:pPr lvl="1">
              <a:spcBef>
                <a:spcPts val="0"/>
              </a:spcBef>
            </a:pPr>
            <a:r>
              <a:rPr lang="es-ES" sz="2200" dirty="0"/>
              <a:t>Evitar el truncamiento excesivo de palabras.</a:t>
            </a:r>
          </a:p>
          <a:p>
            <a:pPr lvl="1">
              <a:spcBef>
                <a:spcPts val="0"/>
              </a:spcBef>
            </a:pPr>
            <a:r>
              <a:rPr lang="es-ES" sz="2200" dirty="0"/>
              <a:t>Diseñar correctamente las entradas de datos.</a:t>
            </a:r>
          </a:p>
          <a:p>
            <a:pPr lvl="1">
              <a:spcBef>
                <a:spcPts val="0"/>
              </a:spcBef>
            </a:pPr>
            <a:r>
              <a:rPr lang="es-ES" sz="2200" dirty="0"/>
              <a:t>Emplear un grado adecuado de información (ni excesivo ni escaso).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619970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_tradnl" dirty="0"/>
              <a:t>Principios de </a:t>
            </a:r>
            <a:r>
              <a:rPr lang="es-ES_tradnl" dirty="0" err="1"/>
              <a:t>Nielsen</a:t>
            </a:r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33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3.- </a:t>
            </a:r>
            <a:r>
              <a:rPr lang="es-ES" b="1" dirty="0"/>
              <a:t>Minimizar el uso de la memoria del usuario</a:t>
            </a:r>
            <a:r>
              <a:rPr lang="es-ES" dirty="0"/>
              <a:t>: Evitar que el usuario esfuerce su memoria para interactuar con el sistema. </a:t>
            </a:r>
          </a:p>
          <a:p>
            <a:pPr lvl="1"/>
            <a:r>
              <a:rPr lang="es-ES" dirty="0"/>
              <a:t>Brindar Información de contexto.</a:t>
            </a:r>
          </a:p>
          <a:p>
            <a:pPr lvl="1"/>
            <a:r>
              <a:rPr lang="es-ES" dirty="0"/>
              <a:t>Brindar información de la navegación y sesión actual.</a:t>
            </a:r>
          </a:p>
          <a:p>
            <a:pPr lvl="1"/>
            <a:r>
              <a:rPr lang="es-ES" dirty="0"/>
              <a:t>Visualización de rangos de entrada admisibles, ejemplos, formatos.</a:t>
            </a:r>
          </a:p>
          <a:p>
            <a:endParaRPr lang="es-ES" dirty="0"/>
          </a:p>
          <a:p>
            <a:r>
              <a:rPr lang="es-ES" dirty="0"/>
              <a:t>4.- </a:t>
            </a:r>
            <a:r>
              <a:rPr lang="es-ES" b="1" dirty="0"/>
              <a:t>Consistencia</a:t>
            </a:r>
            <a:r>
              <a:rPr lang="es-ES" dirty="0"/>
              <a:t>: Que no existan ambigüedades en el aspecto visual ni tecnológico en el diálogo o en el comportamiento del sistema. La consistencia es un punto clave para ofrecer confiabilidad y seguridad al sistema.</a:t>
            </a:r>
          </a:p>
          <a:p>
            <a:pPr lvl="1"/>
            <a:r>
              <a:rPr lang="es-ES" dirty="0"/>
              <a:t> Debe existir una consistencia terminológica y visual.</a:t>
            </a:r>
          </a:p>
          <a:p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350809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_tradnl" dirty="0"/>
              <a:t>Principios de </a:t>
            </a:r>
            <a:r>
              <a:rPr lang="es-ES_tradnl" dirty="0" err="1"/>
              <a:t>Nielsen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34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0901" name="5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5.- </a:t>
            </a:r>
            <a:r>
              <a:rPr lang="es-ES" sz="2000" b="1" dirty="0" err="1"/>
              <a:t>Feedback</a:t>
            </a:r>
            <a:r>
              <a:rPr lang="es-ES" sz="2000" dirty="0"/>
              <a:t>: Es una respuesta gráfica o textual en la pantalla,  frente a una acción del usuario. El sistema debe mantener al usuario informado de lo que está sucediendo.</a:t>
            </a:r>
          </a:p>
          <a:p>
            <a:pPr lvl="1"/>
            <a:r>
              <a:rPr lang="es-ES" sz="2000" dirty="0"/>
              <a:t>Brindar información de los estados de los procesos.</a:t>
            </a:r>
          </a:p>
          <a:p>
            <a:pPr lvl="1"/>
            <a:r>
              <a:rPr lang="es-ES" sz="2000" dirty="0"/>
              <a:t>Brindar información del estado del sistema y del usuario.</a:t>
            </a:r>
          </a:p>
          <a:p>
            <a:pPr lvl="1"/>
            <a:r>
              <a:rPr lang="es-ES" sz="2000" dirty="0"/>
              <a:t>Utilización  de mensajes de aclaración, validaciones, confirmación y cierre.</a:t>
            </a:r>
          </a:p>
          <a:p>
            <a:pPr lvl="1"/>
            <a:r>
              <a:rPr lang="es-ES" sz="2000" dirty="0"/>
              <a:t>Realizar validaciones de los datos ingresados por el usuario.</a:t>
            </a:r>
          </a:p>
          <a:p>
            <a:r>
              <a:rPr lang="es-ES" sz="2000" dirty="0"/>
              <a:t>6.- </a:t>
            </a:r>
            <a:r>
              <a:rPr lang="es-ES" sz="2000" b="1" dirty="0"/>
              <a:t>Salidas evidentes</a:t>
            </a:r>
            <a:r>
              <a:rPr lang="es-ES" sz="2000" dirty="0"/>
              <a:t>: Que el usuario tenga a su alcance de forma identificable y accesible una opción de salida.</a:t>
            </a:r>
          </a:p>
          <a:p>
            <a:pPr lvl="1"/>
            <a:r>
              <a:rPr lang="es-ES" sz="2000" dirty="0"/>
              <a:t>Brindar salidas de cada pantalla.</a:t>
            </a:r>
          </a:p>
          <a:p>
            <a:pPr lvl="1"/>
            <a:r>
              <a:rPr lang="es-ES" sz="2000" dirty="0"/>
              <a:t>Salidas para cada contexto.</a:t>
            </a:r>
          </a:p>
          <a:p>
            <a:pPr lvl="1"/>
            <a:r>
              <a:rPr lang="es-ES" sz="2000" dirty="0"/>
              <a:t>Salidas para cada acción, tarea o transacción.</a:t>
            </a:r>
          </a:p>
          <a:p>
            <a:pPr lvl="1"/>
            <a:r>
              <a:rPr lang="es-ES" sz="2000" dirty="0"/>
              <a:t>Brindar salidas en cada estado.</a:t>
            </a:r>
          </a:p>
          <a:p>
            <a:pPr lvl="1"/>
            <a:r>
              <a:rPr lang="es-ES" sz="2000" dirty="0"/>
              <a:t>Visualización de Opciones de Cancelación, Salidas, de Suspender, de Deshacer y Modificación.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3266282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_tradnl" dirty="0"/>
              <a:t>Principios de </a:t>
            </a:r>
            <a:r>
              <a:rPr lang="es-ES_tradnl" dirty="0" err="1"/>
              <a:t>Nielsen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35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1925" name="5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7.- </a:t>
            </a:r>
            <a:r>
              <a:rPr lang="es-ES" b="1" dirty="0"/>
              <a:t>Mensajes de error</a:t>
            </a:r>
            <a:r>
              <a:rPr lang="es-ES" dirty="0"/>
              <a:t>: </a:t>
            </a:r>
            <a:r>
              <a:rPr lang="es-ES" dirty="0" err="1"/>
              <a:t>Feedback</a:t>
            </a:r>
            <a:r>
              <a:rPr lang="es-ES" dirty="0"/>
              <a:t> del sistema ante la presencia de un error. De qué forma se ayuda al sistema para que salga de la situación en la que se encuentra.</a:t>
            </a:r>
          </a:p>
          <a:p>
            <a:pPr lvl="1"/>
            <a:r>
              <a:rPr lang="es-ES" dirty="0"/>
              <a:t>Deben existir mensajes de error para ser usados en los momentos que corresponda.</a:t>
            </a:r>
          </a:p>
          <a:p>
            <a:pPr lvl="1"/>
            <a:r>
              <a:rPr lang="es-ES" dirty="0"/>
              <a:t>Brindar Información del error, explicar el error y dar alternativas a seguir.</a:t>
            </a:r>
          </a:p>
          <a:p>
            <a:pPr lvl="1"/>
            <a:r>
              <a:rPr lang="es-ES" dirty="0"/>
              <a:t>Se deben categorizar los diferentes tipos de mensajes. </a:t>
            </a:r>
          </a:p>
          <a:p>
            <a:pPr lvl="1"/>
            <a:r>
              <a:rPr lang="es-ES" dirty="0"/>
              <a:t>No deben existir mensajes de error intimidatorios.</a:t>
            </a:r>
          </a:p>
          <a:p>
            <a:pPr lvl="1"/>
            <a:r>
              <a:rPr lang="es-ES" dirty="0"/>
              <a:t>Manejar adecuadamente la forma de aparición de los mensajes.</a:t>
            </a:r>
          </a:p>
          <a:p>
            <a:r>
              <a:rPr lang="es-ES" dirty="0"/>
              <a:t>8.- </a:t>
            </a:r>
            <a:r>
              <a:rPr lang="es-ES" b="1" dirty="0"/>
              <a:t>Prevención de errores</a:t>
            </a:r>
            <a:r>
              <a:rPr lang="es-ES" dirty="0"/>
              <a:t>: Evitar que el usuario llegue a una instancia de error.</a:t>
            </a:r>
          </a:p>
          <a:p>
            <a:pPr lvl="1"/>
            <a:r>
              <a:rPr lang="es-ES" dirty="0"/>
              <a:t>Brindar rangos de entradas posibles para que el usuario seleccione y no </a:t>
            </a:r>
            <a:r>
              <a:rPr lang="es-ES" dirty="0" err="1"/>
              <a:t>tipee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Mostrar ejemplos, valores por defecto y formatos de entrada admisibles.</a:t>
            </a:r>
          </a:p>
          <a:p>
            <a:pPr lvl="1"/>
            <a:r>
              <a:rPr lang="es-ES" dirty="0"/>
              <a:t>Brindar mecanismos de corrección automática en el ingreso de los datos.</a:t>
            </a:r>
          </a:p>
          <a:p>
            <a:pPr lvl="1"/>
            <a:r>
              <a:rPr lang="es-ES" dirty="0"/>
              <a:t>Flexibilidad en las entradas de los usuarios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76973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_tradnl" dirty="0"/>
              <a:t>Principios de </a:t>
            </a:r>
            <a:r>
              <a:rPr lang="es-ES_tradnl" dirty="0" err="1"/>
              <a:t>Nielsen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36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2949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902575"/>
            <a:ext cx="10031908" cy="447875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9.- </a:t>
            </a:r>
            <a:r>
              <a:rPr lang="es-ES" b="1" dirty="0"/>
              <a:t>Atajos</a:t>
            </a:r>
            <a:r>
              <a:rPr lang="es-ES" dirty="0"/>
              <a:t>: La interfaz debería proveer de alternativas de manejo para que resulte cómodo y amigable tanto para usuarios novatos como para usuarios experimentados.</a:t>
            </a:r>
          </a:p>
          <a:p>
            <a:pPr lvl="1"/>
            <a:r>
              <a:rPr lang="es-ES" dirty="0"/>
              <a:t>Brindar mecanismos alternativos para acelerar la interacción con el sistema.</a:t>
            </a:r>
          </a:p>
          <a:p>
            <a:pPr lvl="1"/>
            <a:r>
              <a:rPr lang="es-ES" dirty="0"/>
              <a:t>Brindar la posibilidad de reorganizar barras de herramientas, menús, de acuerdo a la necesidad del usuario.</a:t>
            </a:r>
          </a:p>
          <a:p>
            <a:pPr lvl="1"/>
            <a:r>
              <a:rPr lang="es-ES" dirty="0"/>
              <a:t>Brindar mecanismos de Macros, atajos, definición de teclas de función.</a:t>
            </a:r>
          </a:p>
          <a:p>
            <a:r>
              <a:rPr lang="es-ES" dirty="0"/>
              <a:t>10.- </a:t>
            </a:r>
            <a:r>
              <a:rPr lang="es-ES" b="1" dirty="0"/>
              <a:t>Ayudas</a:t>
            </a:r>
            <a:r>
              <a:rPr lang="es-ES" dirty="0"/>
              <a:t>: Componentes de asistencia para el usuario. Un mal diseño de las ayudas puede llegar a entorpecer y dificultar la usabilidad.</a:t>
            </a:r>
          </a:p>
          <a:p>
            <a:pPr lvl="1"/>
            <a:r>
              <a:rPr lang="es-ES" dirty="0"/>
              <a:t>Deben existir las ayudas.</a:t>
            </a:r>
          </a:p>
          <a:p>
            <a:pPr lvl="1"/>
            <a:r>
              <a:rPr lang="es-ES" dirty="0"/>
              <a:t>Se deben brindar diferentes tipos de ayuda : generales, contextuales, específicas, en línea.</a:t>
            </a:r>
          </a:p>
          <a:p>
            <a:pPr lvl="1"/>
            <a:r>
              <a:rPr lang="es-ES" dirty="0"/>
              <a:t>Las ayudas deben proveer diferentes formas de lectura.</a:t>
            </a:r>
          </a:p>
          <a:p>
            <a:pPr lvl="1"/>
            <a:r>
              <a:rPr lang="es-ES" dirty="0"/>
              <a:t>Se deben brindar diferentes mecanismos de asistencia como búsquedas, soporte en línea,  e-mail del soporte técnico, acceso a las preguntas frecuente.</a:t>
            </a:r>
          </a:p>
          <a:p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3037444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 </a:t>
            </a:r>
            <a:r>
              <a:rPr lang="es-ES_tradnl"/>
              <a:t>Presentación de la información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37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/>
              <a:t> Mantener separada la lógica del software de la presentación y la información misma ( enfoque MVC )</a:t>
            </a:r>
          </a:p>
          <a:p>
            <a:pPr lvl="1"/>
            <a:r>
              <a:rPr lang="es-ES_tradnl" dirty="0"/>
              <a:t>Presentación de la Información de manera </a:t>
            </a:r>
            <a:br>
              <a:rPr lang="es-ES_tradnl" dirty="0"/>
            </a:br>
            <a:r>
              <a:rPr lang="es-ES_tradnl" dirty="0"/>
              <a:t>Directa </a:t>
            </a:r>
          </a:p>
          <a:p>
            <a:pPr lvl="1"/>
            <a:r>
              <a:rPr lang="es-ES_tradnl" dirty="0"/>
              <a:t>Presentación de la Información de manera </a:t>
            </a:r>
            <a:br>
              <a:rPr lang="es-ES_tradnl" dirty="0"/>
            </a:br>
            <a:r>
              <a:rPr lang="es-ES_tradnl" dirty="0"/>
              <a:t>Gráfica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2095500" y="214313"/>
            <a:ext cx="8153400" cy="9906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br>
              <a:rPr lang="es-ES_tradnl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s-ES_tradnl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737717" y="2927001"/>
            <a:ext cx="710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82 %</a:t>
            </a:r>
            <a:endParaRPr lang="es-ES" dirty="0"/>
          </a:p>
        </p:txBody>
      </p:sp>
      <p:pic>
        <p:nvPicPr>
          <p:cNvPr id="13318" name="Picture 6" descr="https://lh6.ggpht.com/aw8WrCpq2598iFAty-AceosCc5Vf4c1dJR4ivlqmVlRgMGpC7AQOlobnJd3PKRvLDnU=h9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2492" y="2313952"/>
            <a:ext cx="2488992" cy="4148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838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</a:t>
            </a:r>
            <a:br>
              <a:rPr lang="es-ES"/>
            </a:br>
            <a:r>
              <a:rPr lang="es-ES_tradnl"/>
              <a:t>Presentación de la información 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38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Se deben conocer los usuarios y como utilizarán el sistema.</a:t>
            </a:r>
          </a:p>
          <a:p>
            <a:r>
              <a:rPr lang="es-ES_tradnl" dirty="0"/>
              <a:t>¿Información precisa o relación entre los valores?</a:t>
            </a:r>
          </a:p>
          <a:p>
            <a:r>
              <a:rPr lang="es-ES_tradnl" dirty="0"/>
              <a:t>¿Es necesario presentar inmediatamente los cambios?</a:t>
            </a:r>
          </a:p>
          <a:p>
            <a:r>
              <a:rPr lang="es-ES_tradnl" dirty="0"/>
              <a:t>¿El usuario realiza acciones en función de los cambios?</a:t>
            </a:r>
          </a:p>
          <a:p>
            <a:r>
              <a:rPr lang="es-ES_tradnl" dirty="0"/>
              <a:t>¿Información textual o numérica?    </a:t>
            </a:r>
          </a:p>
          <a:p>
            <a:r>
              <a:rPr lang="es-ES_tradnl" dirty="0"/>
              <a:t>¿Información estática o dinámica?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3887798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</a:t>
            </a:r>
            <a:br>
              <a:rPr lang="es-ES"/>
            </a:br>
            <a:r>
              <a:rPr lang="es-ES_tradnl"/>
              <a:t>Presentación de la información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E696-3197-460F-A2B6-9D5BD0F33FC0}" type="slidenum">
              <a:rPr lang="es-ES" smtClean="0"/>
              <a:pPr/>
              <a:t>39</a:t>
            </a:fld>
            <a:endParaRPr lang="es-ES" dirty="0"/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015" y="1715956"/>
            <a:ext cx="754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 rot="16200000">
            <a:off x="-461159" y="433198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Simulador de una Central Hidroeléctrica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22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</a:t>
            </a:r>
            <a:br>
              <a:rPr lang="es-ES"/>
            </a:br>
            <a:r>
              <a:rPr lang="es-ES"/>
              <a:t>Conceptos iniciales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65597" y="2240201"/>
            <a:ext cx="10772774" cy="3091456"/>
          </a:xfrm>
        </p:spPr>
        <p:txBody>
          <a:bodyPr>
            <a:normAutofit/>
          </a:bodyPr>
          <a:lstStyle/>
          <a:p>
            <a:r>
              <a:rPr lang="es-ES_tradnl" dirty="0"/>
              <a:t>Variedad de tecnologías que deben adaptarse al usuario</a:t>
            </a:r>
          </a:p>
          <a:p>
            <a:pPr lvl="1"/>
            <a:r>
              <a:rPr lang="es-ES_tradnl" dirty="0"/>
              <a:t>Hipertexto, sonido, presentaciones tridimensionales, video, realidad virtual, etc.</a:t>
            </a:r>
          </a:p>
          <a:p>
            <a:r>
              <a:rPr lang="es-ES_tradnl" dirty="0"/>
              <a:t>Configuraciones de hardware</a:t>
            </a:r>
          </a:p>
          <a:p>
            <a:pPr lvl="1"/>
            <a:r>
              <a:rPr lang="es-ES_tradnl" dirty="0"/>
              <a:t>Teclado, mouse, dispositivos de presentación gráfica, lápices, anteojos de realidad virtual, reconocimiento de voz, etc.</a:t>
            </a:r>
          </a:p>
          <a:p>
            <a:r>
              <a:rPr lang="es-ES_tradnl" dirty="0"/>
              <a:t>Variedad de Dispositivos</a:t>
            </a:r>
          </a:p>
          <a:p>
            <a:pPr lvl="1"/>
            <a:r>
              <a:rPr lang="es-ES_tradnl" dirty="0"/>
              <a:t>PC, equipos específicos, celulares, televisores, etc.</a:t>
            </a:r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2208213" y="3429001"/>
            <a:ext cx="77724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endParaRPr lang="es-ES_tradnl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2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</a:t>
            </a:r>
            <a:br>
              <a:rPr lang="es-ES"/>
            </a:br>
            <a:r>
              <a:rPr lang="es-ES_tradnl"/>
              <a:t>Presentación de la información 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40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/>
              <a:t>Manejo de los colores </a:t>
            </a:r>
          </a:p>
          <a:p>
            <a:pPr lvl="1"/>
            <a:r>
              <a:rPr lang="es-ES_tradnl"/>
              <a:t>Limitar el número de colores utilizados. </a:t>
            </a:r>
          </a:p>
          <a:p>
            <a:pPr lvl="1"/>
            <a:r>
              <a:rPr lang="es-ES_tradnl"/>
              <a:t>No asociar solamente colores a significados. </a:t>
            </a:r>
          </a:p>
          <a:p>
            <a:pPr lvl="2"/>
            <a:r>
              <a:rPr lang="es-ES_tradnl"/>
              <a:t>10% de los humanos no perciben el color. </a:t>
            </a:r>
          </a:p>
          <a:p>
            <a:pPr lvl="2"/>
            <a:r>
              <a:rPr lang="es-ES_tradnl"/>
              <a:t>Acompañarlos de algún otro tipo de identificación </a:t>
            </a:r>
          </a:p>
          <a:p>
            <a:pPr lvl="1"/>
            <a:r>
              <a:rPr lang="es-ES_tradnl"/>
              <a:t>Usar los colores consistentemente.</a:t>
            </a:r>
          </a:p>
          <a:p>
            <a:pPr lvl="1"/>
            <a:r>
              <a:rPr lang="es-ES_tradnl"/>
              <a:t>Usar cambio de color para mostrar cambios en el estado del sistema.</a:t>
            </a:r>
          </a:p>
          <a:p>
            <a:pPr lvl="1"/>
            <a:r>
              <a:rPr lang="es-ES_tradnl"/>
              <a:t>Combinar los colores cuidadosamente.</a:t>
            </a:r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01739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Diseño de la interfaz del usuario</a:t>
            </a:r>
            <a:br>
              <a:rPr lang="es-ES"/>
            </a:br>
            <a:r>
              <a:rPr lang="es-ES_tradnl"/>
              <a:t>Soporte al usuario</a:t>
            </a: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A54E-552D-4175-A53A-4E091844897F}" type="slidenum">
              <a:rPr lang="es-AR" smtClean="0"/>
              <a:pPr/>
              <a:t>41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Mensajes del sistema por acciones del usuario.</a:t>
            </a:r>
          </a:p>
          <a:p>
            <a:r>
              <a:rPr lang="es-ES_tradnl"/>
              <a:t>Ayudas en línea.</a:t>
            </a:r>
          </a:p>
          <a:p>
            <a:r>
              <a:rPr lang="es-ES_tradnl"/>
              <a:t>Documentación del sistema.</a:t>
            </a:r>
            <a:endParaRPr lang="es-ES_tradnl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224" y="1791025"/>
            <a:ext cx="152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s://wiki.openoffice.org/w/images/9/9f/ES_StarBasic_FuncionesSubrutinas.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513" y="3356992"/>
            <a:ext cx="4733925" cy="1266826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1703513" y="472514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Mensaje de error con aclaración técnica </a:t>
            </a:r>
            <a:endParaRPr lang="es-ES" dirty="0"/>
          </a:p>
        </p:txBody>
      </p:sp>
      <p:pic>
        <p:nvPicPr>
          <p:cNvPr id="10" name="Picture 4" descr="http://www.usolab.com/wl/images/error_502_googl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3512" y="3385459"/>
            <a:ext cx="5040560" cy="2800311"/>
          </a:xfrm>
          <a:prstGeom prst="rect">
            <a:avLst/>
          </a:prstGeom>
          <a:noFill/>
        </p:spPr>
      </p:pic>
      <p:sp>
        <p:nvSpPr>
          <p:cNvPr id="13" name="12 CuadroTexto"/>
          <p:cNvSpPr txBox="1"/>
          <p:nvPr/>
        </p:nvSpPr>
        <p:spPr>
          <a:xfrm>
            <a:off x="2279576" y="616530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Mensaje de error por default </a:t>
            </a:r>
            <a:endParaRPr lang="es-ES" dirty="0"/>
          </a:p>
        </p:txBody>
      </p:sp>
      <p:pic>
        <p:nvPicPr>
          <p:cNvPr id="11" name="Picture 8" descr="http://jordisan.net/uploads/wordpress/2006/12/disculp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443" y="3356993"/>
            <a:ext cx="5436096" cy="3096344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7319006" y="6309320"/>
            <a:ext cx="297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Ayuda con lenguaje natural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197365" y="642978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Mensaje de error personalizado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6509" y="2965594"/>
            <a:ext cx="548612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CuadroTexto"/>
          <p:cNvSpPr txBox="1"/>
          <p:nvPr/>
        </p:nvSpPr>
        <p:spPr>
          <a:xfrm>
            <a:off x="7471407" y="6516052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Ayuda en Línea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3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4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 </a:t>
            </a:r>
            <a:br>
              <a:rPr lang="es-ES" dirty="0"/>
            </a:br>
            <a:r>
              <a:rPr lang="es-ES" dirty="0"/>
              <a:t>Estilos de Interfaces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42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6805" name="5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/>
              <a:t>Interfaces Inteligentes</a:t>
            </a:r>
          </a:p>
          <a:p>
            <a:pPr lvl="1"/>
            <a:r>
              <a:rPr lang="es-ES" sz="3200" dirty="0"/>
              <a:t>Tienen la capacidad de captar la secuencia de acciones que el usuario repite con frecuencia para luego adelantarse y brindar la posibilidad de completar la secuencia de acciones en forma automática.</a:t>
            </a:r>
          </a:p>
          <a:p>
            <a:r>
              <a:rPr lang="es-ES_tradnl" dirty="0"/>
              <a:t>Dentro de este tipo se encuentran las </a:t>
            </a:r>
          </a:p>
          <a:p>
            <a:pPr lvl="1"/>
            <a:r>
              <a:rPr lang="es-ES_tradnl" sz="3200" dirty="0"/>
              <a:t>Adaptativas</a:t>
            </a:r>
          </a:p>
          <a:p>
            <a:pPr lvl="2"/>
            <a:r>
              <a:rPr lang="es-ES" sz="2700" dirty="0"/>
              <a:t>Brindan diferentes modos de interacción que se pueden seleccionar automáticamente de acuerdo al tipo de usuario en cuestión. Son sensibles a los perfiles individuales de los usuarios y a sus estilos de interacción</a:t>
            </a:r>
            <a:r>
              <a:rPr lang="es-ES" sz="2500" dirty="0"/>
              <a:t>.</a:t>
            </a:r>
          </a:p>
          <a:p>
            <a:pPr lvl="1"/>
            <a:r>
              <a:rPr lang="es-ES_tradnl" sz="3200" dirty="0"/>
              <a:t>Evolutivas</a:t>
            </a:r>
          </a:p>
          <a:p>
            <a:pPr lvl="2"/>
            <a:r>
              <a:rPr lang="es-ES" sz="2700" dirty="0"/>
              <a:t>Tienen la propiedad de cambiar y evolucionar con el tiempo, junto con el grado de perfeccionamiento que el usuario va adquiriendo con el sistema. </a:t>
            </a:r>
            <a:r>
              <a:rPr lang="es-ES" dirty="0"/>
              <a:t> </a:t>
            </a:r>
          </a:p>
          <a:p>
            <a:pPr lvl="1"/>
            <a:r>
              <a:rPr lang="es-ES" sz="3300" dirty="0"/>
              <a:t>Interfaces Accesibles</a:t>
            </a:r>
          </a:p>
          <a:p>
            <a:pPr lvl="2"/>
            <a:r>
              <a:rPr lang="es-ES" sz="2700" dirty="0"/>
              <a:t>Son las interfaces que respetan las normas del diseño universal para que puedan ser accedidas por cualquier usuario independientemente de sus condiciones físicas  y mentales.</a:t>
            </a:r>
          </a:p>
          <a:p>
            <a:pPr lvl="1"/>
            <a:endParaRPr lang="es-ES_tradnl" sz="2500" dirty="0"/>
          </a:p>
          <a:p>
            <a:pPr lvl="1"/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2667111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_tradnl" dirty="0"/>
              <a:t>Usabilidad - Concepto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43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7829" name="5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AR" dirty="0"/>
              <a:t> La usabilidad no proviene de la estética, de mecanismos de interacción avanzados o de interfaces inteligentes. En vez de eso, se obtiene cuando la arquitectura de la interfaz se ajusta a las necesidades de las personas que la emplearán.</a:t>
            </a:r>
          </a:p>
          <a:p>
            <a:pPr algn="just"/>
            <a:r>
              <a:rPr lang="es-AR" dirty="0"/>
              <a:t> Es ilusorio llegar a una definición formal de usabilidad. </a:t>
            </a:r>
            <a:r>
              <a:rPr lang="es-AR" dirty="0" err="1"/>
              <a:t>Donahue</a:t>
            </a:r>
            <a:r>
              <a:rPr lang="es-AR" dirty="0"/>
              <a:t>  la define: “La usabilidad es una medida de cuán bien un sistema de cómputo […] facilita el aprendizaje, ayuda a quienes lo emplean a recordar lo aprendido, reduce la probabilidad de cometer errores, les permite ser eficientes y los deja satisfechos con el sistema.”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499751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_tradnl" dirty="0"/>
              <a:t>Usabilidad - ¿Cuando existe? (1)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44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7829" name="5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b="1" dirty="0"/>
              <a:t>La forma de determinar si existe “usabilidad” en un sistema que se construye es evaluarla o probarla. Los usuarios interactúan con el sistema y  deben responden las preguntas siguientes:</a:t>
            </a:r>
          </a:p>
          <a:p>
            <a:pPr algn="just"/>
            <a:r>
              <a:rPr lang="es-AR" dirty="0"/>
              <a:t>¿El sistema es utilizable sin ayuda o enseñanza continua? </a:t>
            </a:r>
          </a:p>
          <a:p>
            <a:pPr algn="just"/>
            <a:r>
              <a:rPr lang="es-AR" dirty="0"/>
              <a:t> ¿Las reglas de interacción ayudan a un usuario preparado a trabajar con eficiencia?</a:t>
            </a:r>
          </a:p>
          <a:p>
            <a:pPr algn="just"/>
            <a:r>
              <a:rPr lang="es-AR" dirty="0"/>
              <a:t> ¿Los mecanismos de interacción se hacen más flexibles a medida que los usuarios conocen más?</a:t>
            </a:r>
          </a:p>
          <a:p>
            <a:pPr algn="just"/>
            <a:r>
              <a:rPr lang="es-AR" dirty="0"/>
              <a:t> ¿Se ha adaptado el sistema al ambiente físico y social en el que se usará?</a:t>
            </a:r>
          </a:p>
          <a:p>
            <a:pPr algn="just"/>
            <a:r>
              <a:rPr lang="es-AR" dirty="0"/>
              <a:t> ¿El usuario está al tanto del estado del sistema? ¿Sabe en todo momento dónde está? </a:t>
            </a:r>
          </a:p>
          <a:p>
            <a:pPr algn="just"/>
            <a:r>
              <a:rPr lang="es-AR" dirty="0"/>
              <a:t> ¿La interfaz está estructurada de manera lógica y consistente? </a:t>
            </a:r>
          </a:p>
          <a:p>
            <a:pPr algn="just"/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3315196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_tradnl" dirty="0"/>
              <a:t>Usabilidad - ¿Cuando existe? (2)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45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7829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1" y="1902575"/>
            <a:ext cx="10124325" cy="4478753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¿Los mecanismos, iconos y procedimientos de interacción son consistentes en toda la interfaz? </a:t>
            </a:r>
          </a:p>
          <a:p>
            <a:pPr algn="just"/>
            <a:r>
              <a:rPr lang="es-AR" dirty="0"/>
              <a:t> ¿La interacción prevé errores y ayuda al usuario a corregirlos? </a:t>
            </a:r>
          </a:p>
          <a:p>
            <a:pPr algn="just"/>
            <a:r>
              <a:rPr lang="es-AR" dirty="0"/>
              <a:t>  ¿La interfaz es tolerante a los errores que se cometen? </a:t>
            </a:r>
          </a:p>
          <a:p>
            <a:pPr algn="just"/>
            <a:r>
              <a:rPr lang="es-AR" dirty="0"/>
              <a:t>¿Es sencilla la interacción?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b="1" dirty="0"/>
              <a:t>Si cada una de estas preguntas obtiene un “sí” como respuesta, es probable que se haya logrado la usabilidad</a:t>
            </a:r>
            <a:endParaRPr lang="es-ES_tradnl" b="1" dirty="0"/>
          </a:p>
          <a:p>
            <a:pPr algn="just"/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4041609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596" y="435067"/>
            <a:ext cx="10772775" cy="1129444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El Proceso de diseño - Herramientas de </a:t>
            </a:r>
            <a:r>
              <a:rPr lang="es-ES" dirty="0" err="1"/>
              <a:t>prototipado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46</a:t>
            </a:fld>
            <a:endParaRPr lang="es-AR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39817" y="6237312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Balsamiq Mockups</a:t>
            </a:r>
          </a:p>
        </p:txBody>
      </p:sp>
      <p:pic>
        <p:nvPicPr>
          <p:cNvPr id="1341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340" y="1847749"/>
            <a:ext cx="9008743" cy="451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127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El Proceso de diseño - Herramientas de </a:t>
            </a:r>
            <a:r>
              <a:rPr lang="es-ES" dirty="0" err="1"/>
              <a:t>prototipado</a:t>
            </a:r>
            <a:endParaRPr 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47</a:t>
            </a:fld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2019</a:t>
            </a:r>
            <a:endParaRPr lang="es-AR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1" y="1776364"/>
            <a:ext cx="9949359" cy="4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1155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1" y="418288"/>
            <a:ext cx="10772775" cy="1129444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El Proceso de diseño - Herramientas de </a:t>
            </a:r>
            <a:r>
              <a:rPr lang="es-ES" dirty="0" err="1"/>
              <a:t>prototipado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48</a:t>
            </a:fld>
            <a:endParaRPr lang="es-AR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137218" name="Picture 2" descr="http://www.smartdraw.com/specials/images/examples/wireframe-example-online-stor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342" y="1493588"/>
            <a:ext cx="6686706" cy="4995080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4151784" y="6488668"/>
            <a:ext cx="294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http://www.smartdraw.com/</a:t>
            </a:r>
          </a:p>
        </p:txBody>
      </p:sp>
    </p:spTree>
    <p:extLst>
      <p:ext uri="{BB962C8B-B14F-4D97-AF65-F5344CB8AC3E}">
        <p14:creationId xmlns:p14="http://schemas.microsoft.com/office/powerpoint/2010/main" val="3618852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" dirty="0"/>
              <a:t>Interfaces para diferentes dispositivos</a:t>
            </a:r>
            <a:endParaRPr lang="es-ES" alt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49</a:t>
            </a:fld>
            <a:endParaRPr lang="es-AR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810243" y="2156898"/>
            <a:ext cx="41417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Ver demos:</a:t>
            </a:r>
          </a:p>
          <a:p>
            <a:r>
              <a:rPr lang="es-AR" dirty="0"/>
              <a:t>Control del hogar</a:t>
            </a:r>
          </a:p>
          <a:p>
            <a:r>
              <a:rPr lang="es-AR" dirty="0">
                <a:hlinkClick r:id="rId3"/>
              </a:rPr>
              <a:t>http://www.altia.com/demo3.html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Dispositivos médicos:</a:t>
            </a:r>
          </a:p>
          <a:p>
            <a:r>
              <a:rPr lang="es-AR" dirty="0">
                <a:hlinkClick r:id="rId4"/>
              </a:rPr>
              <a:t>http://www.altia.com/demo1.html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428" y="1933447"/>
            <a:ext cx="3095625" cy="18383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268" y="3901183"/>
            <a:ext cx="2877944" cy="21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8705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</a:t>
            </a:r>
            <a:br>
              <a:rPr lang="es-ES" dirty="0"/>
            </a:br>
            <a:r>
              <a:rPr lang="es-ES_tradnl" dirty="0"/>
              <a:t>Proceso 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5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err="1"/>
              <a:t>Pressman</a:t>
            </a:r>
            <a:r>
              <a:rPr lang="es-AR" dirty="0"/>
              <a:t> </a:t>
            </a:r>
            <a:r>
              <a:rPr lang="es-AR" dirty="0" err="1"/>
              <a:t>cp</a:t>
            </a:r>
            <a:r>
              <a:rPr lang="es-AR" dirty="0"/>
              <a:t> 11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El proceso de análisis y diseño de interfaces de usuario es iterativo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26" y="2326514"/>
            <a:ext cx="8392716" cy="38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3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interfaz del usuario – Tareas iterativas</a:t>
            </a:r>
            <a:br>
              <a:rPr lang="es-ES" dirty="0"/>
            </a:b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6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err="1"/>
              <a:t>Pressman</a:t>
            </a:r>
            <a:endParaRPr lang="es-ES" dirty="0"/>
          </a:p>
        </p:txBody>
      </p:sp>
      <p:sp>
        <p:nvSpPr>
          <p:cNvPr id="77829" name="5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AR" dirty="0"/>
              <a:t>1.  </a:t>
            </a:r>
            <a:r>
              <a:rPr lang="es-AR" b="1" dirty="0"/>
              <a:t>Análisis y modelado: </a:t>
            </a:r>
            <a:r>
              <a:rPr lang="es-AR" dirty="0"/>
              <a:t>Definir objetos y acciones de la interfaz (operaciones) con el uso de la información desarrollada en el análisis de la interfaz </a:t>
            </a:r>
          </a:p>
          <a:p>
            <a:pPr algn="just"/>
            <a:r>
              <a:rPr lang="es-AR" dirty="0"/>
              <a:t> 2. </a:t>
            </a:r>
            <a:r>
              <a:rPr lang="es-AR" b="1" dirty="0"/>
              <a:t>Diseño de la interfaz</a:t>
            </a:r>
            <a:r>
              <a:rPr lang="es-AR" dirty="0"/>
              <a:t>: Definir eventos (acciones del usuario) que harán que cambie el estado de la interfaz de usuario. Hay que modelar este comportamiento. </a:t>
            </a:r>
          </a:p>
          <a:p>
            <a:pPr algn="just"/>
            <a:r>
              <a:rPr lang="es-AR" dirty="0"/>
              <a:t> 3. </a:t>
            </a:r>
            <a:r>
              <a:rPr lang="es-AR" b="1" dirty="0"/>
              <a:t>Construcción de la interfaz</a:t>
            </a:r>
            <a:r>
              <a:rPr lang="es-AR" dirty="0"/>
              <a:t>:  Ilustrar cada estado de la interfaz como lo vería en la realidad el usuario final. </a:t>
            </a:r>
          </a:p>
          <a:p>
            <a:pPr algn="just"/>
            <a:r>
              <a:rPr lang="es-AR" dirty="0"/>
              <a:t> 4. </a:t>
            </a:r>
            <a:r>
              <a:rPr lang="es-AR" b="1" dirty="0"/>
              <a:t>Validación: </a:t>
            </a:r>
            <a:r>
              <a:rPr lang="es-AR" dirty="0"/>
              <a:t>Indicar cómo interpreta el usuario el estado del sistema a partir de la información provista a través de la interfaz.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201660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Diseño de Interfaces y el diseño de experiencias de  usuario (</a:t>
            </a:r>
            <a:r>
              <a:rPr lang="es-AR" dirty="0" err="1"/>
              <a:t>Udx</a:t>
            </a:r>
            <a:r>
              <a:rPr lang="es-AR" dirty="0"/>
              <a:t>)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BA4C-BE2D-4FDA-A3F1-EFC03F3DB517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s-AR" dirty="0"/>
              <a:t>El </a:t>
            </a:r>
            <a:r>
              <a:rPr lang="es-AR" b="1" dirty="0"/>
              <a:t>diseño de experiencias de usuario </a:t>
            </a:r>
            <a:r>
              <a:rPr lang="es-AR" dirty="0"/>
              <a:t>(</a:t>
            </a:r>
            <a:r>
              <a:rPr lang="es-AR" dirty="0" err="1"/>
              <a:t>Udx</a:t>
            </a:r>
            <a:r>
              <a:rPr lang="es-AR" dirty="0"/>
              <a:t>) es un conjunto de métodos aplicados al proceso de diseño que buscan satisfacer las necesidades del cliente y proporciona una buena experiencia a los usuarios destinatarios. (</a:t>
            </a:r>
            <a:r>
              <a:rPr lang="es-AR" dirty="0" err="1"/>
              <a:t>Allanwood</a:t>
            </a:r>
            <a:r>
              <a:rPr lang="es-AR" dirty="0"/>
              <a:t> &amp; </a:t>
            </a:r>
            <a:r>
              <a:rPr lang="es-AR" dirty="0" err="1"/>
              <a:t>Beare</a:t>
            </a:r>
            <a:r>
              <a:rPr lang="es-AR" dirty="0"/>
              <a:t> 2015)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324498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Diseño de Interfaces y (</a:t>
            </a:r>
            <a:r>
              <a:rPr lang="es-AR" dirty="0" err="1"/>
              <a:t>Udx</a:t>
            </a:r>
            <a:r>
              <a:rPr lang="es-AR" dirty="0"/>
              <a:t>) - Fuentes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BA4C-BE2D-4FDA-A3F1-EFC03F3DB517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Se toma información de diferentes fuentes que permiten estudiar al usuario:</a:t>
            </a:r>
          </a:p>
          <a:p>
            <a:r>
              <a:rPr lang="es-AR" dirty="0"/>
              <a:t> Encuestas</a:t>
            </a:r>
          </a:p>
          <a:p>
            <a:r>
              <a:rPr lang="es-AR" dirty="0"/>
              <a:t>Información de ventas</a:t>
            </a:r>
          </a:p>
          <a:p>
            <a:r>
              <a:rPr lang="es-AR" dirty="0"/>
              <a:t>Información de mercadotecnia</a:t>
            </a:r>
          </a:p>
          <a:p>
            <a:r>
              <a:rPr lang="es-AR" dirty="0"/>
              <a:t> Información de charlas de apoyo al usuario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35724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Diseño de Interfaces y (</a:t>
            </a:r>
            <a:r>
              <a:rPr lang="es-AR" dirty="0" err="1"/>
              <a:t>Udx</a:t>
            </a:r>
            <a:r>
              <a:rPr lang="es-AR" dirty="0"/>
              <a:t>) – Información a  relevar del usuario para crear el Perfil de usuario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BA4C-BE2D-4FDA-A3F1-EFC03F3DB517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Franja de edad</a:t>
            </a:r>
          </a:p>
          <a:p>
            <a:r>
              <a:rPr lang="es-AR" dirty="0"/>
              <a:t>Etnia</a:t>
            </a:r>
          </a:p>
          <a:p>
            <a:r>
              <a:rPr lang="es-AR" dirty="0"/>
              <a:t>Género</a:t>
            </a:r>
          </a:p>
          <a:p>
            <a:r>
              <a:rPr lang="es-AR" dirty="0"/>
              <a:t>Experiencia</a:t>
            </a:r>
          </a:p>
          <a:p>
            <a:r>
              <a:rPr lang="es-AR" dirty="0"/>
              <a:t>Nivel de ingresos</a:t>
            </a:r>
          </a:p>
          <a:p>
            <a:r>
              <a:rPr lang="es-AR" dirty="0"/>
              <a:t>Idioma</a:t>
            </a:r>
          </a:p>
          <a:p>
            <a:r>
              <a:rPr lang="es-AR" dirty="0"/>
              <a:t>Nivel de Estudios</a:t>
            </a:r>
          </a:p>
          <a:p>
            <a:r>
              <a:rPr lang="es-AR" dirty="0"/>
              <a:t>Localización</a:t>
            </a:r>
          </a:p>
          <a:p>
            <a:r>
              <a:rPr lang="es-AR" dirty="0"/>
              <a:t>Ocupación o profesión</a:t>
            </a:r>
          </a:p>
          <a:p>
            <a:r>
              <a:rPr lang="es-AR" dirty="0"/>
              <a:t>Religión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982783352"/>
      </p:ext>
    </p:extLst>
  </p:cSld>
  <p:clrMapOvr>
    <a:masterClrMapping/>
  </p:clrMapOvr>
</p:sld>
</file>

<file path=ppt/theme/theme1.xml><?xml version="1.0" encoding="utf-8"?>
<a:theme xmlns:a="http://schemas.openxmlformats.org/drawingml/2006/main" name="ING II 2018">
  <a:themeElements>
    <a:clrScheme name="Personalizado 2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16" id="{7D710C11-A9A7-4655-97C4-BAD4B08B9899}" vid="{528455DC-6436-42CF-BA55-9ED6BE3C4C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soft 2_Plantilla_2019</Template>
  <TotalTime>736</TotalTime>
  <Words>3005</Words>
  <Application>Microsoft Office PowerPoint</Application>
  <PresentationFormat>Panorámica</PresentationFormat>
  <Paragraphs>428</Paragraphs>
  <Slides>49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Gill Sans Light</vt:lpstr>
      <vt:lpstr>Wingdings</vt:lpstr>
      <vt:lpstr>ING II 2018</vt:lpstr>
      <vt:lpstr>Ingeniería de software II</vt:lpstr>
      <vt:lpstr>Diseño de la interfaz del usuario Conceptos iniciales</vt:lpstr>
      <vt:lpstr>Diseño de la interfaz del usuario Conceptos iniciales</vt:lpstr>
      <vt:lpstr>Diseño de la interfaz del usuario Conceptos iniciales</vt:lpstr>
      <vt:lpstr>Diseño de la interfaz del usuario Proceso </vt:lpstr>
      <vt:lpstr>Diseño de la interfaz del usuario – Tareas iterativas </vt:lpstr>
      <vt:lpstr>Diseño de Interfaces y el diseño de experiencias de  usuario (Udx)</vt:lpstr>
      <vt:lpstr>Diseño de Interfaces y (Udx) - Fuentes</vt:lpstr>
      <vt:lpstr>Diseño de Interfaces y (Udx) – Información a  relevar del usuario para crear el Perfil de usuario</vt:lpstr>
      <vt:lpstr>Diseño de Interfaces y (Udx) – Relevamiento de la tarea: Contexto y ambiente de trabajo</vt:lpstr>
      <vt:lpstr>Estilos de Interfaces</vt:lpstr>
      <vt:lpstr>Diseño de la interfaz del usuario Estilos de Interfaces</vt:lpstr>
      <vt:lpstr>Diseño de la interfaz del usuario Estilos de Interfaces  - Interfaz de comandos</vt:lpstr>
      <vt:lpstr>Diseño de la interfaz del usuario Estilos de Interfaces - Interfaz de comandos</vt:lpstr>
      <vt:lpstr>Diseño de la interfaz del usuario Estilos de Interfaces - Interfaz de comandos</vt:lpstr>
      <vt:lpstr>Diseño de la interfaz del usuario Estilos de Interfaces - Interfaz de menú simple</vt:lpstr>
      <vt:lpstr>Diseño de la interfaz del usuario Estilos de Interfaces - Interfaz gráfica de usuarios</vt:lpstr>
      <vt:lpstr>Diseño de la interfaz del usuario Estilos de Interfaces - Interfaz gráfica de usuarios</vt:lpstr>
      <vt:lpstr>Diseño de la interfaz del usuario Estilos de Interfaces - Interfaz gráfica de usuarios</vt:lpstr>
      <vt:lpstr>Diseño de la interfaz del usuario Estilos de Interfaces - Interfaz gráfica de usuarios</vt:lpstr>
      <vt:lpstr>Diseño de la interfaz del usuario Estilos de Interfaces - Interfaz gráfica de usuarios</vt:lpstr>
      <vt:lpstr>Diseño de la interfaz del usuario Estilos de Interfaces - Reconocimiento de voz</vt:lpstr>
      <vt:lpstr>Diseño de la interfaz del usuario Estilos de Interfaces - Interfaces para diferentes dispositivos</vt:lpstr>
      <vt:lpstr>Aspectos de diseño de interfaz</vt:lpstr>
      <vt:lpstr>Diseño de la interfaz del usuario </vt:lpstr>
      <vt:lpstr>Diseño de la interfaz del usuario Reglas básica del Diseño (reglas doradas del diseño)</vt:lpstr>
      <vt:lpstr>Diseño de la interfaz del usuario Reglas básica del Diseño</vt:lpstr>
      <vt:lpstr>Diseño de la interfaz del usuario Reglas básica del Diseño</vt:lpstr>
      <vt:lpstr>Diseño de la interfaz del usuario Reglas básica del Diseño</vt:lpstr>
      <vt:lpstr>Diseño de la interfaz del usuario Reglas básica del Diseño</vt:lpstr>
      <vt:lpstr>Diseño de la interfaz del usuario Principios de Nielsen</vt:lpstr>
      <vt:lpstr>Diseño de la interfaz del usuario Principios de Nielsen</vt:lpstr>
      <vt:lpstr>Diseño de la interfaz del usuario Principios de Nielsen</vt:lpstr>
      <vt:lpstr>Diseño de la interfaz del usuario Principios de Nielsen</vt:lpstr>
      <vt:lpstr>Diseño de la interfaz del usuario Principios de Nielsen</vt:lpstr>
      <vt:lpstr>Diseño de la interfaz del usuario Principios de Nielsen</vt:lpstr>
      <vt:lpstr>Diseño de la interfaz del usuario Presentación de la información </vt:lpstr>
      <vt:lpstr>Diseño de la interfaz del usuario Presentación de la información </vt:lpstr>
      <vt:lpstr>Diseño de la interfaz del usuario Presentación de la información </vt:lpstr>
      <vt:lpstr>Diseño de la interfaz del usuario Presentación de la información </vt:lpstr>
      <vt:lpstr>Diseño de la interfaz del usuario Soporte al usuario</vt:lpstr>
      <vt:lpstr>Diseño de la interfaz del usuario  Estilos de Interfaces</vt:lpstr>
      <vt:lpstr>Diseño de la interfaz del usuario Usabilidad - Concepto</vt:lpstr>
      <vt:lpstr>Diseño de la interfaz del usuario Usabilidad - ¿Cuando existe? (1)</vt:lpstr>
      <vt:lpstr>Diseño de la interfaz del usuario Usabilidad - ¿Cuando existe? (2)</vt:lpstr>
      <vt:lpstr>Diseño de la interfaz del usuario El Proceso de diseño - Herramientas de prototipado</vt:lpstr>
      <vt:lpstr>Diseño de la interfaz del usuario El Proceso de diseño - Herramientas de prototipado</vt:lpstr>
      <vt:lpstr>Diseño de la interfaz del usuario El Proceso de diseño - Herramientas de prototipado</vt:lpstr>
      <vt:lpstr>Diseño de la interfaz del usuario Interfaces para diferentes dispositivos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Pasini</dc:creator>
  <cp:lastModifiedBy>Silvia Esponda</cp:lastModifiedBy>
  <cp:revision>57</cp:revision>
  <dcterms:created xsi:type="dcterms:W3CDTF">2016-02-19T02:46:31Z</dcterms:created>
  <dcterms:modified xsi:type="dcterms:W3CDTF">2019-05-10T17:49:13Z</dcterms:modified>
</cp:coreProperties>
</file>