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56"/>
  </p:notesMasterIdLst>
  <p:handoutMasterIdLst>
    <p:handoutMasterId r:id="rId57"/>
  </p:handoutMasterIdLst>
  <p:sldIdLst>
    <p:sldId id="547" r:id="rId2"/>
    <p:sldId id="548" r:id="rId3"/>
    <p:sldId id="602" r:id="rId4"/>
    <p:sldId id="549" r:id="rId5"/>
    <p:sldId id="550" r:id="rId6"/>
    <p:sldId id="551" r:id="rId7"/>
    <p:sldId id="552" r:id="rId8"/>
    <p:sldId id="553" r:id="rId9"/>
    <p:sldId id="554" r:id="rId10"/>
    <p:sldId id="555" r:id="rId11"/>
    <p:sldId id="556" r:id="rId12"/>
    <p:sldId id="557" r:id="rId13"/>
    <p:sldId id="558" r:id="rId14"/>
    <p:sldId id="559" r:id="rId15"/>
    <p:sldId id="560" r:id="rId16"/>
    <p:sldId id="561" r:id="rId17"/>
    <p:sldId id="562"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78" r:id="rId33"/>
    <p:sldId id="579" r:id="rId34"/>
    <p:sldId id="580" r:id="rId35"/>
    <p:sldId id="581" r:id="rId36"/>
    <p:sldId id="582" r:id="rId37"/>
    <p:sldId id="583" r:id="rId38"/>
    <p:sldId id="584" r:id="rId39"/>
    <p:sldId id="585" r:id="rId40"/>
    <p:sldId id="586" r:id="rId41"/>
    <p:sldId id="587" r:id="rId42"/>
    <p:sldId id="588" r:id="rId43"/>
    <p:sldId id="589" r:id="rId44"/>
    <p:sldId id="590" r:id="rId45"/>
    <p:sldId id="591" r:id="rId46"/>
    <p:sldId id="592" r:id="rId47"/>
    <p:sldId id="593" r:id="rId48"/>
    <p:sldId id="594" r:id="rId49"/>
    <p:sldId id="595" r:id="rId50"/>
    <p:sldId id="596" r:id="rId51"/>
    <p:sldId id="598" r:id="rId52"/>
    <p:sldId id="599" r:id="rId53"/>
    <p:sldId id="600" r:id="rId54"/>
    <p:sldId id="601" r:id="rId5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sorterViewPr>
    <p:cViewPr>
      <p:scale>
        <a:sx n="100" d="100"/>
        <a:sy n="100" d="100"/>
      </p:scale>
      <p:origin x="0" y="8394"/>
    </p:cViewPr>
  </p:sorter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2D9224-AD4D-4D77-8B62-A910FBD875A2}" type="datetimeFigureOut">
              <a:rPr lang="es-AR" smtClean="0"/>
              <a:t>7/6/2019</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A5956A-33F6-4D22-A858-BEE1C7595A43}" type="slidenum">
              <a:rPr lang="es-AR" smtClean="0"/>
              <a:t>‹Nº›</a:t>
            </a:fld>
            <a:endParaRPr lang="es-AR"/>
          </a:p>
        </p:txBody>
      </p:sp>
    </p:spTree>
    <p:extLst>
      <p:ext uri="{BB962C8B-B14F-4D97-AF65-F5344CB8AC3E}">
        <p14:creationId xmlns:p14="http://schemas.microsoft.com/office/powerpoint/2010/main" val="2769095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3BD49-CDBB-436F-B482-E535D9E6CF50}" type="datetimeFigureOut">
              <a:rPr lang="es-ES" smtClean="0"/>
              <a:pPr/>
              <a:t>07/06/2019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BA11A-6FA2-4D86-A286-C805CC984C80}" type="slidenum">
              <a:rPr lang="es-ES" smtClean="0"/>
              <a:pPr/>
              <a:t>‹Nº›</a:t>
            </a:fld>
            <a:endParaRPr lang="es-ES"/>
          </a:p>
        </p:txBody>
      </p:sp>
    </p:spTree>
    <p:extLst>
      <p:ext uri="{BB962C8B-B14F-4D97-AF65-F5344CB8AC3E}">
        <p14:creationId xmlns:p14="http://schemas.microsoft.com/office/powerpoint/2010/main" val="22591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F1E8E02-79A4-454B-B0C6-C80E20D2FD62}" type="slidenum">
              <a:rPr lang="es-ES" smtClean="0"/>
              <a:pPr/>
              <a:t>1</a:t>
            </a:fld>
            <a:endParaRPr lang="es-ES"/>
          </a:p>
        </p:txBody>
      </p:sp>
    </p:spTree>
    <p:extLst>
      <p:ext uri="{BB962C8B-B14F-4D97-AF65-F5344CB8AC3E}">
        <p14:creationId xmlns:p14="http://schemas.microsoft.com/office/powerpoint/2010/main" val="260178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59591154-E7A1-4E06-8FE8-95D3A128A8F9}" type="slidenum">
              <a:rPr lang="es-AR" smtClean="0"/>
              <a:pPr>
                <a:defRPr/>
              </a:pPr>
              <a:t>29</a:t>
            </a:fld>
            <a:endParaRPr lang="es-AR"/>
          </a:p>
        </p:txBody>
      </p:sp>
    </p:spTree>
    <p:extLst>
      <p:ext uri="{BB962C8B-B14F-4D97-AF65-F5344CB8AC3E}">
        <p14:creationId xmlns:p14="http://schemas.microsoft.com/office/powerpoint/2010/main" val="2871204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F1E8E02-79A4-454B-B0C6-C80E20D2FD62}" type="slidenum">
              <a:rPr lang="es-ES" smtClean="0"/>
              <a:pPr/>
              <a:t>51</a:t>
            </a:fld>
            <a:endParaRPr lang="es-ES"/>
          </a:p>
        </p:txBody>
      </p:sp>
    </p:spTree>
    <p:extLst>
      <p:ext uri="{BB962C8B-B14F-4D97-AF65-F5344CB8AC3E}">
        <p14:creationId xmlns:p14="http://schemas.microsoft.com/office/powerpoint/2010/main" val="260178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2060"/>
                </a:solidFill>
              </a:defRPr>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Arial" charset="0"/>
                <a:ea typeface="+mn-ea"/>
                <a:cs typeface="+mn-cs"/>
              </a:rPr>
              <a:t>Fuente:</a:t>
            </a:r>
            <a:endParaRPr lang="es-AR" sz="1100" dirty="0">
              <a:solidFill>
                <a:schemeClr val="bg2"/>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ES" dirty="0"/>
              <a:t>2019</a:t>
            </a:r>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a:t>Ingeniería de Software II</a:t>
            </a:r>
            <a:endParaRPr lang="es-ES" dirty="0"/>
          </a:p>
        </p:txBody>
      </p:sp>
    </p:spTree>
    <p:extLst>
      <p:ext uri="{BB962C8B-B14F-4D97-AF65-F5344CB8AC3E}">
        <p14:creationId xmlns:p14="http://schemas.microsoft.com/office/powerpoint/2010/main" val="81922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0">
                <a:solidFill>
                  <a:srgbClr val="005392"/>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rgbClr val="00539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005392"/>
                </a:solidFill>
              </a:defRPr>
            </a:lvl1pPr>
          </a:lstStyle>
          <a:p>
            <a:r>
              <a:rPr lang="es-ES" dirty="0"/>
              <a:t>2019</a:t>
            </a: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005392"/>
                </a:solidFill>
              </a:defRPr>
            </a:lvl1pPr>
          </a:lstStyle>
          <a:p>
            <a:r>
              <a:rPr lang="es-ES"/>
              <a:t>Ingeniería de Software II</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A06DBA4C-BE2D-4FDA-A3F1-EFC03F3DB517}" type="slidenum">
              <a:rPr lang="es-ES" smtClean="0"/>
              <a:pPr/>
              <a:t>‹Nº›</a:t>
            </a:fld>
            <a:endParaRPr lang="es-ES"/>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145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solidFill>
                  <a:srgbClr val="002060"/>
                </a:solidFill>
              </a:defRPr>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dirty="0"/>
              <a:t>2019</a:t>
            </a:r>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AR"/>
              <a:t>Ingeniería de Software II</a:t>
            </a:r>
            <a:endParaRPr lang="es-AR" dirty="0"/>
          </a:p>
        </p:txBody>
      </p:sp>
      <p:sp>
        <p:nvSpPr>
          <p:cNvPr id="11"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7 CuadroTexto"/>
          <p:cNvSpPr txBox="1"/>
          <p:nvPr userDrawn="1"/>
        </p:nvSpPr>
        <p:spPr>
          <a:xfrm>
            <a:off x="5176313" y="6484425"/>
            <a:ext cx="662361" cy="261610"/>
          </a:xfrm>
          <a:prstGeom prst="rect">
            <a:avLst/>
          </a:prstGeom>
        </p:spPr>
        <p:txBody>
          <a:bodyPr/>
          <a:lstStyle>
            <a:defPPr>
              <a:defRPr lang="es-ES"/>
            </a:defPPr>
            <a:lvl1pPr>
              <a:defRPr lang="es-ES" sz="1400" smtClean="0">
                <a:solidFill>
                  <a:schemeClr val="tx2"/>
                </a:solidFill>
              </a:defRPr>
            </a:lvl1pPr>
          </a:lstStyle>
          <a:p>
            <a:pPr lvl="0"/>
            <a:r>
              <a:rPr lang="es-ES" sz="1100" dirty="0"/>
              <a:t>Fuente:</a:t>
            </a:r>
            <a:endParaRPr lang="es-AR" sz="1100" dirty="0"/>
          </a:p>
        </p:txBody>
      </p:sp>
      <p:cxnSp>
        <p:nvCxnSpPr>
          <p:cNvPr id="14"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93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499533"/>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06DBA4C-BE2D-4FDA-A3F1-EFC03F3DB517}" type="slidenum">
              <a:rPr lang="es-ES" smtClean="0"/>
              <a:pPr/>
              <a:t>‹Nº›</a:t>
            </a:fld>
            <a:endParaRPr lang="es-ES"/>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AR" dirty="0"/>
              <a:t>2019</a:t>
            </a:r>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AR"/>
              <a:t>Ingeniería de Software II</a:t>
            </a:r>
            <a:endParaRPr lang="es-AR" dirty="0"/>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5827CDC7-EB87-4318-A833-C296A79A25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pic>
        <p:nvPicPr>
          <p:cNvPr id="9" name="Imagen 4">
            <a:extLst>
              <a:ext uri="{FF2B5EF4-FFF2-40B4-BE49-F238E27FC236}">
                <a16:creationId xmlns:a16="http://schemas.microsoft.com/office/drawing/2014/main" id="{5827CDC7-EB87-4318-A833-C296A79A25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spTree>
    <p:extLst>
      <p:ext uri="{BB962C8B-B14F-4D97-AF65-F5344CB8AC3E}">
        <p14:creationId xmlns:p14="http://schemas.microsoft.com/office/powerpoint/2010/main" val="5856840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hf hdr="0"/>
  <p:txStyles>
    <p:titleStyle>
      <a:lvl1pPr algn="l" defTabSz="914400" rtl="0" eaLnBrk="1" latinLnBrk="0" hangingPunct="1">
        <a:lnSpc>
          <a:spcPct val="85000"/>
        </a:lnSpc>
        <a:spcBef>
          <a:spcPct val="0"/>
        </a:spcBef>
        <a:buNone/>
        <a:defRPr sz="4800" kern="1200" spc="-120" baseline="0">
          <a:solidFill>
            <a:srgbClr val="002060"/>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Ingeniería de software II</a:t>
            </a:r>
          </a:p>
        </p:txBody>
      </p:sp>
      <p:sp>
        <p:nvSpPr>
          <p:cNvPr id="17410" name="2 Subtítulo"/>
          <p:cNvSpPr>
            <a:spLocks noGrp="1"/>
          </p:cNvSpPr>
          <p:nvPr>
            <p:ph type="body" sz="half" idx="2"/>
          </p:nvPr>
        </p:nvSpPr>
        <p:spPr/>
        <p:txBody>
          <a:bodyPr/>
          <a:lstStyle/>
          <a:p>
            <a:r>
              <a:rPr lang="es-ES" dirty="0"/>
              <a:t>Diseño de Software – Arquitecturas</a:t>
            </a:r>
          </a:p>
        </p:txBody>
      </p:sp>
      <p:sp>
        <p:nvSpPr>
          <p:cNvPr id="5" name="Marcador de fecha 4"/>
          <p:cNvSpPr>
            <a:spLocks noGrp="1"/>
          </p:cNvSpPr>
          <p:nvPr>
            <p:ph type="dt" sz="half" idx="10"/>
          </p:nvPr>
        </p:nvSpPr>
        <p:spPr/>
        <p:txBody>
          <a:bodyPr/>
          <a:lstStyle/>
          <a:p>
            <a:r>
              <a:rPr lang="es-ES" dirty="0"/>
              <a:t>2019</a:t>
            </a:r>
          </a:p>
        </p:txBody>
      </p:sp>
      <p:sp>
        <p:nvSpPr>
          <p:cNvPr id="6" name="Marcador de pie de página 5"/>
          <p:cNvSpPr>
            <a:spLocks noGrp="1"/>
          </p:cNvSpPr>
          <p:nvPr>
            <p:ph type="ftr" sz="quarter" idx="11"/>
          </p:nvPr>
        </p:nvSpPr>
        <p:spPr/>
        <p:txBody>
          <a:bodyPr/>
          <a:lstStyle/>
          <a:p>
            <a:r>
              <a:rPr lang="es-ES"/>
              <a:t>Ingenieria de Software II</a:t>
            </a:r>
          </a:p>
        </p:txBody>
      </p:sp>
      <p:sp>
        <p:nvSpPr>
          <p:cNvPr id="4" name="Marcador de número de diapositiva 3"/>
          <p:cNvSpPr>
            <a:spLocks noGrp="1"/>
          </p:cNvSpPr>
          <p:nvPr>
            <p:ph type="sldNum" sz="quarter" idx="12"/>
          </p:nvPr>
        </p:nvSpPr>
        <p:spPr/>
        <p:txBody>
          <a:bodyPr/>
          <a:lstStyle/>
          <a:p>
            <a:fld id="{28F8FBCA-B5DA-43DA-86E0-3066B89D06AB}" type="slidenum">
              <a:rPr lang="es-ES" smtClean="0"/>
              <a:pPr/>
              <a:t>1</a:t>
            </a:fld>
            <a:endParaRPr lang="es-ES"/>
          </a:p>
        </p:txBody>
      </p:sp>
    </p:spTree>
    <p:extLst>
      <p:ext uri="{BB962C8B-B14F-4D97-AF65-F5344CB8AC3E}">
        <p14:creationId xmlns:p14="http://schemas.microsoft.com/office/powerpoint/2010/main" val="260373637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10</a:t>
            </a:fld>
            <a:endParaRPr lang="es-ES"/>
          </a:p>
        </p:txBody>
      </p:sp>
      <p:sp>
        <p:nvSpPr>
          <p:cNvPr id="34819" name="3 Marcador de texto"/>
          <p:cNvSpPr>
            <a:spLocks noGrp="1"/>
          </p:cNvSpPr>
          <p:nvPr>
            <p:ph type="body" sz="quarter" idx="14"/>
          </p:nvPr>
        </p:nvSpPr>
        <p:spPr/>
        <p:txBody>
          <a:bodyPr/>
          <a:lstStyle/>
          <a:p>
            <a:r>
              <a:rPr lang="es-AR" dirty="0"/>
              <a:t>Sommerville 9ª  Edición Cap 6</a:t>
            </a:r>
          </a:p>
          <a:p>
            <a:endParaRPr lang="es-AR" dirty="0"/>
          </a:p>
        </p:txBody>
      </p:sp>
      <p:sp>
        <p:nvSpPr>
          <p:cNvPr id="3" name="2 Marcador de texto"/>
          <p:cNvSpPr>
            <a:spLocks noGrp="1"/>
          </p:cNvSpPr>
          <p:nvPr>
            <p:ph type="body" sz="quarter" idx="13"/>
          </p:nvPr>
        </p:nvSpPr>
        <p:spPr/>
        <p:txBody>
          <a:bodyPr/>
          <a:lstStyle/>
          <a:p>
            <a:pPr lvl="1"/>
            <a:r>
              <a:rPr lang="es-AR" b="1" i="1" dirty="0"/>
              <a:t>Patrón</a:t>
            </a:r>
            <a:r>
              <a:rPr lang="es-AR" dirty="0"/>
              <a:t> de repositorio</a:t>
            </a:r>
          </a:p>
          <a:p>
            <a:pPr lvl="2"/>
            <a:r>
              <a:rPr lang="es-AR" dirty="0"/>
              <a:t>Ventajas</a:t>
            </a:r>
          </a:p>
          <a:p>
            <a:pPr lvl="3"/>
            <a:r>
              <a:rPr lang="es-AR" dirty="0"/>
              <a:t>Forma eficiente de compartir grandes cantidades de datos, no hay necesidad de transmitir datos de un subsistema a otro</a:t>
            </a:r>
          </a:p>
          <a:p>
            <a:pPr lvl="3"/>
            <a:r>
              <a:rPr lang="es-AR" dirty="0"/>
              <a:t>Los subsistemas que producen datos  no deben saber como se utilizan</a:t>
            </a:r>
          </a:p>
          <a:p>
            <a:pPr lvl="3"/>
            <a:r>
              <a:rPr lang="es-AR" dirty="0"/>
              <a:t>Las actividades de </a:t>
            </a:r>
            <a:r>
              <a:rPr lang="es-AR" dirty="0" err="1"/>
              <a:t>backup</a:t>
            </a:r>
            <a:r>
              <a:rPr lang="es-AR" dirty="0"/>
              <a:t>, protección, control de acceso están centralizadas.</a:t>
            </a:r>
          </a:p>
          <a:p>
            <a:pPr lvl="3"/>
            <a:r>
              <a:rPr lang="es-AR" dirty="0"/>
              <a:t>El modelo compartido es visible a través del esquema del repositorio. Las nuevas herramientas se integran de forma directa, ya que son compatibles con el modelo de datos</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34894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11</a:t>
            </a:fld>
            <a:endParaRPr lang="es-ES"/>
          </a:p>
        </p:txBody>
      </p:sp>
      <p:sp>
        <p:nvSpPr>
          <p:cNvPr id="35843" name="3 Marcador de texto"/>
          <p:cNvSpPr>
            <a:spLocks noGrp="1"/>
          </p:cNvSpPr>
          <p:nvPr>
            <p:ph type="body" sz="quarter" idx="14"/>
          </p:nvPr>
        </p:nvSpPr>
        <p:spPr/>
        <p:txBody>
          <a:bodyPr/>
          <a:lstStyle/>
          <a:p>
            <a:r>
              <a:rPr lang="es-AR" dirty="0"/>
              <a:t>Sommerville 9ª  Edición Cap 6</a:t>
            </a:r>
          </a:p>
          <a:p>
            <a:endParaRPr lang="es-AR" dirty="0"/>
          </a:p>
        </p:txBody>
      </p:sp>
      <p:sp>
        <p:nvSpPr>
          <p:cNvPr id="3" name="2 Marcador de texto"/>
          <p:cNvSpPr>
            <a:spLocks noGrp="1"/>
          </p:cNvSpPr>
          <p:nvPr>
            <p:ph type="body" sz="quarter" idx="13"/>
          </p:nvPr>
        </p:nvSpPr>
        <p:spPr/>
        <p:txBody>
          <a:bodyPr>
            <a:normAutofit/>
          </a:bodyPr>
          <a:lstStyle/>
          <a:p>
            <a:pPr lvl="1" algn="just"/>
            <a:r>
              <a:rPr lang="es-AR" b="1" i="1" dirty="0"/>
              <a:t>Patrón</a:t>
            </a:r>
            <a:r>
              <a:rPr lang="es-AR" dirty="0"/>
              <a:t> de repositorio</a:t>
            </a:r>
          </a:p>
          <a:p>
            <a:pPr lvl="2" algn="just"/>
            <a:r>
              <a:rPr lang="es-AR" dirty="0"/>
              <a:t>Desventajas</a:t>
            </a:r>
          </a:p>
          <a:p>
            <a:pPr lvl="3" algn="just"/>
            <a:r>
              <a:rPr lang="es-AR" dirty="0"/>
              <a:t>Los subsistemas deben estar acordes a los modelos de datos del repositorio. Esto en algunos casos puede afectar el rendimiento.</a:t>
            </a:r>
          </a:p>
          <a:p>
            <a:pPr lvl="3" algn="just"/>
            <a:r>
              <a:rPr lang="es-AR" dirty="0"/>
              <a:t>La evolución puede ser difícil a medida que se genera un gran volumen de información de acuerdo con el modelo de datos establecido. La migración de estos modelos puede ser muy difícil, en algunos casos imposible.</a:t>
            </a:r>
          </a:p>
          <a:p>
            <a:pPr lvl="3" algn="just"/>
            <a:r>
              <a:rPr lang="es-AR" dirty="0"/>
              <a:t>Diferentes subsistemas pueden tener distintos requerimientos de protección o  políticas de seguridad y  el modelo de repositorio impone las mismas para todos.</a:t>
            </a:r>
          </a:p>
          <a:p>
            <a:pPr lvl="3" algn="just"/>
            <a:r>
              <a:rPr lang="es-AR" dirty="0"/>
              <a:t>Es difícil distribuir el repositorio en varias máquinas,  existen repositorios centralizados lógicamente pero pueden ocasionar problemas de redundancia e inconsistencias.</a:t>
            </a:r>
          </a:p>
          <a:p>
            <a:pPr lvl="3" algn="just"/>
            <a:endParaRPr lang="es-AR" dirty="0"/>
          </a:p>
          <a:p>
            <a:pPr algn="just"/>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53351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12</a:t>
            </a:fld>
            <a:endParaRPr lang="es-ES"/>
          </a:p>
        </p:txBody>
      </p:sp>
      <p:sp>
        <p:nvSpPr>
          <p:cNvPr id="37891" name="3 Marcador de texto"/>
          <p:cNvSpPr>
            <a:spLocks noGrp="1"/>
          </p:cNvSpPr>
          <p:nvPr>
            <p:ph type="body" sz="quarter" idx="14"/>
          </p:nvPr>
        </p:nvSpPr>
        <p:spPr/>
        <p:txBody>
          <a:bodyPr/>
          <a:lstStyle/>
          <a:p>
            <a:r>
              <a:rPr lang="es-AR" dirty="0"/>
              <a:t>Sommerville 9ª  Edición Cap 6</a:t>
            </a:r>
          </a:p>
          <a:p>
            <a:endParaRPr lang="es-AR" dirty="0"/>
          </a:p>
        </p:txBody>
      </p:sp>
      <p:sp>
        <p:nvSpPr>
          <p:cNvPr id="37890" name="2 Marcador de texto"/>
          <p:cNvSpPr>
            <a:spLocks noGrp="1"/>
          </p:cNvSpPr>
          <p:nvPr>
            <p:ph type="body" sz="quarter" idx="13"/>
          </p:nvPr>
        </p:nvSpPr>
        <p:spPr/>
        <p:txBody>
          <a:bodyPr/>
          <a:lstStyle/>
          <a:p>
            <a:pPr lvl="1"/>
            <a:r>
              <a:rPr lang="es-AR" b="1" i="1" dirty="0"/>
              <a:t>Patrón</a:t>
            </a:r>
            <a:r>
              <a:rPr lang="es-AR" dirty="0"/>
              <a:t> cliente-servidor</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205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77343" y="2535356"/>
            <a:ext cx="6425963" cy="349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8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13</a:t>
            </a:fld>
            <a:endParaRPr lang="es-ES"/>
          </a:p>
        </p:txBody>
      </p:sp>
      <p:sp>
        <p:nvSpPr>
          <p:cNvPr id="36867" name="3 Marcador de texto"/>
          <p:cNvSpPr>
            <a:spLocks noGrp="1"/>
          </p:cNvSpPr>
          <p:nvPr>
            <p:ph type="body" sz="quarter" idx="14"/>
          </p:nvPr>
        </p:nvSpPr>
        <p:spPr/>
        <p:txBody>
          <a:bodyPr/>
          <a:lstStyle/>
          <a:p>
            <a:r>
              <a:rPr lang="es-AR" dirty="0"/>
              <a:t>Sommerville 9ª  Edición Cap 6</a:t>
            </a:r>
          </a:p>
          <a:p>
            <a:endParaRPr lang="es-AR" dirty="0"/>
          </a:p>
        </p:txBody>
      </p:sp>
      <p:sp>
        <p:nvSpPr>
          <p:cNvPr id="27650" name="2 Marcador de texto"/>
          <p:cNvSpPr>
            <a:spLocks noGrp="1"/>
          </p:cNvSpPr>
          <p:nvPr>
            <p:ph type="body" sz="quarter" idx="13"/>
          </p:nvPr>
        </p:nvSpPr>
        <p:spPr/>
        <p:txBody>
          <a:bodyPr>
            <a:normAutofit/>
          </a:bodyPr>
          <a:lstStyle/>
          <a:p>
            <a:pPr lvl="1"/>
            <a:r>
              <a:rPr lang="es-AR" b="1" i="1" dirty="0"/>
              <a:t>Patrón</a:t>
            </a:r>
            <a:r>
              <a:rPr lang="es-AR" dirty="0"/>
              <a:t> cliente-servidor</a:t>
            </a:r>
          </a:p>
          <a:p>
            <a:pPr lvl="2"/>
            <a:r>
              <a:rPr lang="es-AR" dirty="0"/>
              <a:t>Es un modelo donde el sistema se organiza como un conjunto de servicios y servidores asociados, más unos clientes que utilizan los servicios</a:t>
            </a:r>
          </a:p>
          <a:p>
            <a:pPr lvl="2"/>
            <a:r>
              <a:rPr lang="es-AR" dirty="0"/>
              <a:t>Componentes</a:t>
            </a:r>
          </a:p>
          <a:p>
            <a:pPr lvl="3"/>
            <a:r>
              <a:rPr lang="es-AR" dirty="0"/>
              <a:t>Un conjunto de servidores que ofrecen servicios, otros sistemas </a:t>
            </a:r>
          </a:p>
          <a:p>
            <a:pPr lvl="3"/>
            <a:r>
              <a:rPr lang="es-AR" dirty="0"/>
              <a:t>Un conjunto de clientes que llaman a los servicios</a:t>
            </a:r>
          </a:p>
          <a:p>
            <a:pPr lvl="3"/>
            <a:r>
              <a:rPr lang="es-AR" dirty="0"/>
              <a:t>Una red que permite a los clientes acceder a los servicios </a:t>
            </a:r>
          </a:p>
          <a:p>
            <a:pPr lvl="4"/>
            <a:r>
              <a:rPr lang="es-AR" dirty="0"/>
              <a:t>Caso particular cuando los servicios y el cliente corren en la misma máquina</a:t>
            </a:r>
          </a:p>
          <a:p>
            <a:pPr lvl="2"/>
            <a:r>
              <a:rPr lang="es-AR" dirty="0"/>
              <a:t>Los clientes conocen el nombre del servidor y el servicio que brinda, pero el servidor no necesita conocer al cliente</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95907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14</a:t>
            </a:fld>
            <a:endParaRPr lang="es-ES"/>
          </a:p>
        </p:txBody>
      </p:sp>
      <p:sp>
        <p:nvSpPr>
          <p:cNvPr id="40963" name="3 Marcador de texto"/>
          <p:cNvSpPr>
            <a:spLocks noGrp="1"/>
          </p:cNvSpPr>
          <p:nvPr>
            <p:ph type="body" sz="quarter" idx="14"/>
          </p:nvPr>
        </p:nvSpPr>
        <p:spPr/>
        <p:txBody>
          <a:bodyPr/>
          <a:lstStyle/>
          <a:p>
            <a:r>
              <a:rPr lang="es-AR" dirty="0"/>
              <a:t>Sommerville 9ª  Edición Cap 6</a:t>
            </a:r>
          </a:p>
          <a:p>
            <a:endParaRPr lang="es-AR" dirty="0"/>
          </a:p>
        </p:txBody>
      </p:sp>
      <p:sp>
        <p:nvSpPr>
          <p:cNvPr id="40962" name="2 Marcador de texto"/>
          <p:cNvSpPr>
            <a:spLocks noGrp="1"/>
          </p:cNvSpPr>
          <p:nvPr>
            <p:ph type="body" sz="quarter" idx="13"/>
          </p:nvPr>
        </p:nvSpPr>
        <p:spPr/>
        <p:txBody>
          <a:bodyPr/>
          <a:lstStyle/>
          <a:p>
            <a:r>
              <a:rPr lang="es-AR" b="1" i="1" dirty="0"/>
              <a:t>Patrón</a:t>
            </a:r>
            <a:r>
              <a:rPr lang="es-AR" dirty="0"/>
              <a:t> de arquitectura en capas</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307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671247" y="2285930"/>
            <a:ext cx="5281684" cy="367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99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15</a:t>
            </a:fld>
            <a:endParaRPr lang="es-ES"/>
          </a:p>
        </p:txBody>
      </p:sp>
      <p:sp>
        <p:nvSpPr>
          <p:cNvPr id="38915" name="3 Marcador de texto"/>
          <p:cNvSpPr>
            <a:spLocks noGrp="1"/>
          </p:cNvSpPr>
          <p:nvPr>
            <p:ph type="body" sz="quarter" idx="14"/>
          </p:nvPr>
        </p:nvSpPr>
        <p:spPr/>
        <p:txBody>
          <a:bodyPr/>
          <a:lstStyle/>
          <a:p>
            <a:r>
              <a:rPr lang="es-AR" dirty="0"/>
              <a:t>Sommerville 9ª  Edición Cap 6</a:t>
            </a:r>
          </a:p>
          <a:p>
            <a:endParaRPr lang="es-AR" dirty="0"/>
          </a:p>
        </p:txBody>
      </p:sp>
      <p:sp>
        <p:nvSpPr>
          <p:cNvPr id="29698" name="2 Marcador de texto"/>
          <p:cNvSpPr>
            <a:spLocks noGrp="1"/>
          </p:cNvSpPr>
          <p:nvPr>
            <p:ph type="body" sz="quarter" idx="13"/>
          </p:nvPr>
        </p:nvSpPr>
        <p:spPr/>
        <p:txBody>
          <a:bodyPr>
            <a:normAutofit/>
          </a:bodyPr>
          <a:lstStyle/>
          <a:p>
            <a:r>
              <a:rPr lang="es-AR" b="1" i="1" dirty="0"/>
              <a:t>Patrón</a:t>
            </a:r>
            <a:r>
              <a:rPr lang="es-AR" dirty="0"/>
              <a:t> de arquitectura en capas</a:t>
            </a:r>
          </a:p>
          <a:p>
            <a:pPr lvl="1"/>
            <a:r>
              <a:rPr lang="es-AR" dirty="0"/>
              <a:t>El sistema se organiza en capas, donde cada una de ellas presenta un conjunto de servicios a sus capas adyacentes </a:t>
            </a:r>
          </a:p>
          <a:p>
            <a:pPr lvl="1"/>
            <a:r>
              <a:rPr lang="es-AR" dirty="0"/>
              <a:t>Ventajas </a:t>
            </a:r>
          </a:p>
          <a:p>
            <a:pPr lvl="2"/>
            <a:r>
              <a:rPr lang="es-AR" dirty="0"/>
              <a:t>Soporta el desarrollo incremental</a:t>
            </a:r>
          </a:p>
          <a:p>
            <a:pPr lvl="2"/>
            <a:r>
              <a:rPr lang="es-AR" dirty="0"/>
              <a:t>Es portable y resistente a cambios</a:t>
            </a:r>
          </a:p>
          <a:p>
            <a:pPr lvl="2"/>
            <a:r>
              <a:rPr lang="es-AR" dirty="0"/>
              <a:t>Una capa puede ser reemplazada siempre que se mantenga la interfaz, y si varía la interfaz se genera una capa para adaptarlas</a:t>
            </a:r>
          </a:p>
          <a:p>
            <a:pPr lvl="2"/>
            <a:r>
              <a:rPr lang="es-AR" dirty="0"/>
              <a:t>Permite generar sistemas multiplataforma, ya que solamente las capas más internas son dependientes de la plataforma (se genera una capa interna para cada plataforma)</a:t>
            </a:r>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29653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16</a:t>
            </a:fld>
            <a:endParaRPr lang="es-ES"/>
          </a:p>
        </p:txBody>
      </p:sp>
      <p:sp>
        <p:nvSpPr>
          <p:cNvPr id="39939" name="3 Marcador de texto"/>
          <p:cNvSpPr>
            <a:spLocks noGrp="1"/>
          </p:cNvSpPr>
          <p:nvPr>
            <p:ph type="body" sz="quarter" idx="14"/>
          </p:nvPr>
        </p:nvSpPr>
        <p:spPr/>
        <p:txBody>
          <a:bodyPr/>
          <a:lstStyle/>
          <a:p>
            <a:r>
              <a:rPr lang="es-AR" dirty="0"/>
              <a:t>Sommerville 9ª  Edición Cap 6</a:t>
            </a:r>
          </a:p>
          <a:p>
            <a:endParaRPr lang="es-AR" dirty="0"/>
          </a:p>
        </p:txBody>
      </p:sp>
      <p:sp>
        <p:nvSpPr>
          <p:cNvPr id="39938" name="2 Marcador de texto"/>
          <p:cNvSpPr>
            <a:spLocks noGrp="1"/>
          </p:cNvSpPr>
          <p:nvPr>
            <p:ph type="body" sz="quarter" idx="13"/>
          </p:nvPr>
        </p:nvSpPr>
        <p:spPr/>
        <p:txBody>
          <a:bodyPr>
            <a:normAutofit/>
          </a:bodyPr>
          <a:lstStyle/>
          <a:p>
            <a:r>
              <a:rPr lang="es-AR" b="1" i="1" dirty="0"/>
              <a:t>Patrón</a:t>
            </a:r>
            <a:r>
              <a:rPr lang="es-AR" dirty="0"/>
              <a:t> de arquitectura en capas</a:t>
            </a:r>
          </a:p>
          <a:p>
            <a:pPr lvl="1"/>
            <a:r>
              <a:rPr lang="es-AR" dirty="0"/>
              <a:t>Desventajas</a:t>
            </a:r>
          </a:p>
          <a:p>
            <a:pPr lvl="2"/>
            <a:r>
              <a:rPr lang="es-AR" dirty="0"/>
              <a:t>Difícil de estructurar</a:t>
            </a:r>
          </a:p>
          <a:p>
            <a:pPr lvl="2"/>
            <a:r>
              <a:rPr lang="es-AR" dirty="0"/>
              <a:t>Las capas internas proporcionas servicios que son requeridos por todos los niveles</a:t>
            </a:r>
          </a:p>
          <a:p>
            <a:pPr lvl="2"/>
            <a:r>
              <a:rPr lang="es-AR" dirty="0"/>
              <a:t>Los servicios requeridos por el usuario  pueden estar brindados por las capas internas teniendo que atravesar varias capas adyacentes </a:t>
            </a:r>
          </a:p>
          <a:p>
            <a:pPr lvl="2"/>
            <a:r>
              <a:rPr lang="es-AR" dirty="0"/>
              <a:t>Si hay muchas capas, un servicio solicitado de la capa superior puede tener que ser interpretado varias veces en diferentes capas</a:t>
            </a:r>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86809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Título"/>
          <p:cNvSpPr>
            <a:spLocks noGrp="1"/>
          </p:cNvSpPr>
          <p:nvPr>
            <p:ph type="title"/>
          </p:nvPr>
        </p:nvSpPr>
        <p:spPr/>
        <p:txBody>
          <a:bodyPr/>
          <a:lstStyle/>
          <a:p>
            <a:r>
              <a:rPr lang="es-AR"/>
              <a:t>Organización del Sistema</a:t>
            </a:r>
          </a:p>
        </p:txBody>
      </p:sp>
      <p:sp>
        <p:nvSpPr>
          <p:cNvPr id="6" name="Marcador de número de diapositiva 5"/>
          <p:cNvSpPr>
            <a:spLocks noGrp="1"/>
          </p:cNvSpPr>
          <p:nvPr>
            <p:ph type="sldNum" sz="quarter" idx="12"/>
          </p:nvPr>
        </p:nvSpPr>
        <p:spPr/>
        <p:txBody>
          <a:bodyPr/>
          <a:lstStyle/>
          <a:p>
            <a:pPr>
              <a:defRPr/>
            </a:pPr>
            <a:fld id="{DDDB8A13-BBB4-4BDB-951D-2F728A4AF88F}" type="slidenum">
              <a:rPr lang="es-AR" smtClean="0"/>
              <a:pPr>
                <a:defRPr/>
              </a:pPr>
              <a:t>17</a:t>
            </a:fld>
            <a:endParaRPr lang="es-AR" dirty="0"/>
          </a:p>
        </p:txBody>
      </p:sp>
      <p:sp>
        <p:nvSpPr>
          <p:cNvPr id="3" name="Marcador de texto 2"/>
          <p:cNvSpPr>
            <a:spLocks noGrp="1"/>
          </p:cNvSpPr>
          <p:nvPr>
            <p:ph type="body" sz="quarter" idx="14"/>
          </p:nvPr>
        </p:nvSpPr>
        <p:spPr/>
        <p:txBody>
          <a:bodyPr/>
          <a:lstStyle/>
          <a:p>
            <a:r>
              <a:rPr lang="es-AR" dirty="0"/>
              <a:t>Sommerville 9ª  Edición Cap 6</a:t>
            </a:r>
          </a:p>
          <a:p>
            <a:endParaRPr lang="es-ES" dirty="0"/>
          </a:p>
        </p:txBody>
      </p:sp>
      <p:sp>
        <p:nvSpPr>
          <p:cNvPr id="41986" name="2 Marcador de texto"/>
          <p:cNvSpPr>
            <a:spLocks noGrp="1"/>
          </p:cNvSpPr>
          <p:nvPr>
            <p:ph type="body" sz="quarter" idx="13"/>
          </p:nvPr>
        </p:nvSpPr>
        <p:spPr/>
        <p:txBody>
          <a:bodyPr/>
          <a:lstStyle/>
          <a:p>
            <a:r>
              <a:rPr lang="es-AR" dirty="0"/>
              <a:t>Ejemplo de </a:t>
            </a:r>
            <a:r>
              <a:rPr lang="es-AR" b="1" i="1" dirty="0"/>
              <a:t>Patrón</a:t>
            </a:r>
            <a:r>
              <a:rPr lang="es-AR" dirty="0"/>
              <a:t> de arquitectura en capas:</a:t>
            </a:r>
          </a:p>
        </p:txBody>
      </p:sp>
      <p:sp>
        <p:nvSpPr>
          <p:cNvPr id="5" name="Marcador de pie de página 4"/>
          <p:cNvSpPr>
            <a:spLocks noGrp="1"/>
          </p:cNvSpPr>
          <p:nvPr>
            <p:ph type="ftr" sz="quarter" idx="3"/>
          </p:nvPr>
        </p:nvSpPr>
        <p:spPr/>
        <p:txBody>
          <a:bodyPr/>
          <a:lstStyle/>
          <a:p>
            <a:pPr>
              <a:defRPr/>
            </a:pPr>
            <a:r>
              <a:rPr lang="es-AR"/>
              <a:t>Ingenieria de Software II</a:t>
            </a:r>
            <a:endParaRPr lang="es-AR"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96084" y="2615893"/>
            <a:ext cx="4319587"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52027" y="2481522"/>
            <a:ext cx="4629907" cy="367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28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18</a:t>
            </a:fld>
            <a:endParaRPr lang="es-ES"/>
          </a:p>
        </p:txBody>
      </p:sp>
      <p:sp>
        <p:nvSpPr>
          <p:cNvPr id="30723" name="3 Marcador de texto"/>
          <p:cNvSpPr>
            <a:spLocks noGrp="1"/>
          </p:cNvSpPr>
          <p:nvPr>
            <p:ph type="body" sz="quarter" idx="14"/>
          </p:nvPr>
        </p:nvSpPr>
        <p:spPr/>
        <p:txBody>
          <a:bodyPr/>
          <a:lstStyle/>
          <a:p>
            <a:r>
              <a:rPr lang="es-AR" dirty="0"/>
              <a:t>Sommerville 9ª  Edición Cap 6</a:t>
            </a:r>
          </a:p>
          <a:p>
            <a:endParaRPr lang="es-AR" dirty="0"/>
          </a:p>
        </p:txBody>
      </p:sp>
      <p:sp>
        <p:nvSpPr>
          <p:cNvPr id="30722" name="2 Marcador de texto"/>
          <p:cNvSpPr>
            <a:spLocks noGrp="1"/>
          </p:cNvSpPr>
          <p:nvPr>
            <p:ph type="body" sz="quarter" idx="13"/>
          </p:nvPr>
        </p:nvSpPr>
        <p:spPr/>
        <p:txBody>
          <a:bodyPr/>
          <a:lstStyle/>
          <a:p>
            <a:pPr marL="514350" indent="-514350">
              <a:buFont typeface="+mj-lt"/>
              <a:buAutoNum type="arabicPeriod"/>
            </a:pPr>
            <a:r>
              <a:rPr lang="es-AR" dirty="0">
                <a:solidFill>
                  <a:schemeClr val="tx1">
                    <a:lumMod val="65000"/>
                    <a:lumOff val="35000"/>
                  </a:schemeClr>
                </a:solidFill>
              </a:rPr>
              <a:t>Organización del sistema</a:t>
            </a:r>
          </a:p>
          <a:p>
            <a:pPr marL="514350" indent="-514350">
              <a:buFont typeface="+mj-lt"/>
              <a:buAutoNum type="arabicPeriod"/>
            </a:pPr>
            <a:r>
              <a:rPr lang="es-AR" dirty="0">
                <a:solidFill>
                  <a:schemeClr val="tx1"/>
                </a:solidFill>
              </a:rPr>
              <a:t>Descomposición modular</a:t>
            </a:r>
          </a:p>
          <a:p>
            <a:pPr marL="514350" indent="-514350">
              <a:buFont typeface="+mj-lt"/>
              <a:buAutoNum type="arabicPeriod"/>
            </a:pPr>
            <a:r>
              <a:rPr lang="es-AR" dirty="0">
                <a:solidFill>
                  <a:schemeClr val="tx1">
                    <a:lumMod val="65000"/>
                    <a:lumOff val="35000"/>
                  </a:schemeClr>
                </a:solidFill>
              </a:rPr>
              <a:t>Modelos de control</a:t>
            </a:r>
          </a:p>
          <a:p>
            <a:pPr marL="514350" indent="-514350">
              <a:buFont typeface="+mj-lt"/>
              <a:buAutoNum type="arabicPeriod"/>
            </a:pPr>
            <a:r>
              <a:rPr lang="es-AR" dirty="0">
                <a:solidFill>
                  <a:schemeClr val="tx1">
                    <a:lumMod val="65000"/>
                    <a:lumOff val="35000"/>
                  </a:schemeClr>
                </a:solidFill>
              </a:rPr>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9237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19</a:t>
            </a:fld>
            <a:endParaRPr lang="es-ES"/>
          </a:p>
        </p:txBody>
      </p:sp>
      <p:sp>
        <p:nvSpPr>
          <p:cNvPr id="43011" name="3 Marcador de texto"/>
          <p:cNvSpPr>
            <a:spLocks noGrp="1"/>
          </p:cNvSpPr>
          <p:nvPr>
            <p:ph type="body" sz="quarter" idx="14"/>
          </p:nvPr>
        </p:nvSpPr>
        <p:spPr/>
        <p:txBody>
          <a:bodyPr/>
          <a:lstStyle/>
          <a:p>
            <a:r>
              <a:rPr lang="es-AR" dirty="0"/>
              <a:t>Sommerville 9ª  Edición Cap 6</a:t>
            </a:r>
          </a:p>
          <a:p>
            <a:endParaRPr lang="es-AR" dirty="0"/>
          </a:p>
        </p:txBody>
      </p:sp>
      <p:sp>
        <p:nvSpPr>
          <p:cNvPr id="3" name="2 Marcador de texto"/>
          <p:cNvSpPr>
            <a:spLocks noGrp="1"/>
          </p:cNvSpPr>
          <p:nvPr>
            <p:ph type="body" sz="quarter" idx="13"/>
          </p:nvPr>
        </p:nvSpPr>
        <p:spPr/>
        <p:txBody>
          <a:bodyPr>
            <a:normAutofit/>
          </a:bodyPr>
          <a:lstStyle/>
          <a:p>
            <a:r>
              <a:rPr lang="es-AR" dirty="0"/>
              <a:t>Una vez organizado el sistema, a los subsistemas los podemos dividir en módulos, se puede aplicar los mismos criterios que vimos en la organización, pero la descomposición modular es más pequeña y permite utilizar otros estilos alternativos.</a:t>
            </a:r>
          </a:p>
          <a:p>
            <a:r>
              <a:rPr lang="es-AR" dirty="0"/>
              <a:t>Estrategias de descomposición modular</a:t>
            </a:r>
          </a:p>
          <a:p>
            <a:pPr lvl="1"/>
            <a:r>
              <a:rPr lang="es-AR" dirty="0"/>
              <a:t>Descomposición orientada a flujo de funciones </a:t>
            </a:r>
          </a:p>
          <a:p>
            <a:pPr lvl="2"/>
            <a:r>
              <a:rPr lang="es-AR" dirty="0"/>
              <a:t>Conjunto de módulos funcionales (ingresan datos y los transforman en salida).</a:t>
            </a:r>
          </a:p>
          <a:p>
            <a:pPr lvl="1"/>
            <a:r>
              <a:rPr lang="es-AR" dirty="0"/>
              <a:t>Descomposición orientada a objetos</a:t>
            </a:r>
          </a:p>
          <a:p>
            <a:pPr lvl="2"/>
            <a:r>
              <a:rPr lang="es-AR" dirty="0"/>
              <a:t>Conjunto de objetos que se comunican.</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59815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4 Título"/>
          <p:cNvSpPr>
            <a:spLocks noGrp="1"/>
          </p:cNvSpPr>
          <p:nvPr>
            <p:ph type="title"/>
          </p:nvPr>
        </p:nvSpPr>
        <p:spPr/>
        <p:txBody>
          <a:bodyPr/>
          <a:lstStyle/>
          <a:p>
            <a:r>
              <a:rPr lang="es-ES_tradnl" dirty="0"/>
              <a:t>Diseño Arquitectónico</a:t>
            </a: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a:t>
            </a:fld>
            <a:endParaRPr lang="es-ES"/>
          </a:p>
        </p:txBody>
      </p:sp>
      <p:sp>
        <p:nvSpPr>
          <p:cNvPr id="26627" name="6 Marcador de texto"/>
          <p:cNvSpPr>
            <a:spLocks noGrp="1"/>
          </p:cNvSpPr>
          <p:nvPr>
            <p:ph type="body" sz="quarter" idx="14"/>
          </p:nvPr>
        </p:nvSpPr>
        <p:spPr>
          <a:xfrm>
            <a:off x="5938336" y="6509534"/>
            <a:ext cx="2162515" cy="305415"/>
          </a:xfrm>
        </p:spPr>
        <p:txBody>
          <a:bodyPr/>
          <a:lstStyle/>
          <a:p>
            <a:r>
              <a:rPr lang="es-AR" dirty="0"/>
              <a:t>Sommerville 9ª  Edición Cap 6</a:t>
            </a:r>
          </a:p>
        </p:txBody>
      </p:sp>
      <p:sp>
        <p:nvSpPr>
          <p:cNvPr id="17410" name="5 Marcador de texto"/>
          <p:cNvSpPr>
            <a:spLocks noGrp="1"/>
          </p:cNvSpPr>
          <p:nvPr>
            <p:ph type="body" sz="quarter" idx="13"/>
          </p:nvPr>
        </p:nvSpPr>
        <p:spPr>
          <a:xfrm>
            <a:off x="623392" y="1902575"/>
            <a:ext cx="5327032" cy="4478753"/>
          </a:xfrm>
        </p:spPr>
        <p:txBody>
          <a:bodyPr>
            <a:normAutofit/>
          </a:bodyPr>
          <a:lstStyle/>
          <a:p>
            <a:r>
              <a:rPr lang="es-AR" dirty="0"/>
              <a:t>Define la relación entre los elementos estructurales, para lograr los requisitos del sistema</a:t>
            </a:r>
            <a:endParaRPr lang="es-ES" dirty="0"/>
          </a:p>
          <a:p>
            <a:pPr lvl="1" algn="just"/>
            <a:r>
              <a:rPr lang="es-ES" dirty="0"/>
              <a:t>Es el proceso de identificar los subsistemas dentro del sistema y establecer el marco de control y comunicación entre ellos.</a:t>
            </a:r>
          </a:p>
          <a:p>
            <a:pPr lvl="1" algn="just"/>
            <a:endParaRPr lang="es-ES" dirty="0"/>
          </a:p>
          <a:p>
            <a:pPr lvl="1" algn="just"/>
            <a:r>
              <a:rPr lang="es-ES" dirty="0"/>
              <a:t>Los grandes sistemas se dividen en subsistemas que proporcionan algún conjunto de servicios relacionados </a:t>
            </a:r>
          </a:p>
          <a:p>
            <a:endParaRPr lang="es-ES"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196085" y="1987261"/>
            <a:ext cx="4939054" cy="374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ángulo 5"/>
          <p:cNvSpPr/>
          <p:nvPr/>
        </p:nvSpPr>
        <p:spPr>
          <a:xfrm>
            <a:off x="8011236" y="2798017"/>
            <a:ext cx="2838734" cy="750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7246245" y="3860238"/>
            <a:ext cx="1583856" cy="1872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0929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20</a:t>
            </a:fld>
            <a:endParaRPr lang="es-ES"/>
          </a:p>
        </p:txBody>
      </p:sp>
      <p:sp>
        <p:nvSpPr>
          <p:cNvPr id="44035" name="3 Marcador de texto"/>
          <p:cNvSpPr>
            <a:spLocks noGrp="1"/>
          </p:cNvSpPr>
          <p:nvPr>
            <p:ph type="body" sz="quarter" idx="14"/>
          </p:nvPr>
        </p:nvSpPr>
        <p:spPr/>
        <p:txBody>
          <a:bodyPr/>
          <a:lstStyle/>
          <a:p>
            <a:r>
              <a:rPr lang="es-AR" dirty="0"/>
              <a:t>Sommerville 9ª  Edición Cap 6</a:t>
            </a:r>
          </a:p>
          <a:p>
            <a:endParaRPr lang="es-AR" dirty="0"/>
          </a:p>
        </p:txBody>
      </p:sp>
      <p:sp>
        <p:nvSpPr>
          <p:cNvPr id="44034" name="2 Marcador de texto"/>
          <p:cNvSpPr>
            <a:spLocks noGrp="1"/>
          </p:cNvSpPr>
          <p:nvPr>
            <p:ph type="body" sz="quarter" idx="13"/>
          </p:nvPr>
        </p:nvSpPr>
        <p:spPr/>
        <p:txBody>
          <a:bodyPr>
            <a:normAutofit/>
          </a:bodyPr>
          <a:lstStyle/>
          <a:p>
            <a:r>
              <a:rPr lang="es-AR" dirty="0"/>
              <a:t>Definiciones </a:t>
            </a:r>
          </a:p>
          <a:p>
            <a:pPr lvl="1"/>
            <a:r>
              <a:rPr lang="es-AR" dirty="0"/>
              <a:t>Subsistema</a:t>
            </a:r>
          </a:p>
          <a:p>
            <a:pPr lvl="2"/>
            <a:r>
              <a:rPr lang="es-AR" dirty="0"/>
              <a:t>Es un sistema en sí mismo cuyo funcionamiento no depende de los servicios proporcionados por otros. Los subsistemas se componen de módulos con interfaces definidas que se utilizan para comunicarse con otro subsistemas.</a:t>
            </a:r>
          </a:p>
          <a:p>
            <a:pPr lvl="1"/>
            <a:r>
              <a:rPr lang="es-AR" dirty="0"/>
              <a:t>Módulo</a:t>
            </a:r>
          </a:p>
          <a:p>
            <a:pPr lvl="2"/>
            <a:r>
              <a:rPr lang="es-AR" dirty="0"/>
              <a:t>Es un componente de un subsistema que proporciona uno o más servicios a otros módulos. A su vez utiliza servicios proporcionados por otros módulos. Por lo general no se los considera un sistema independiente.</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629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21</a:t>
            </a:fld>
            <a:endParaRPr lang="es-ES"/>
          </a:p>
        </p:txBody>
      </p:sp>
      <p:sp>
        <p:nvSpPr>
          <p:cNvPr id="5" name="Marcador de texto 4"/>
          <p:cNvSpPr>
            <a:spLocks noGrp="1"/>
          </p:cNvSpPr>
          <p:nvPr>
            <p:ph type="body" sz="quarter" idx="14"/>
          </p:nvPr>
        </p:nvSpPr>
        <p:spPr/>
        <p:txBody>
          <a:bodyPr/>
          <a:lstStyle/>
          <a:p>
            <a:r>
              <a:rPr lang="es-AR" dirty="0"/>
              <a:t>Sommerville 9ª  Edición Cap 6</a:t>
            </a:r>
          </a:p>
          <a:p>
            <a:endParaRPr lang="es-ES" dirty="0"/>
          </a:p>
        </p:txBody>
      </p:sp>
      <p:sp>
        <p:nvSpPr>
          <p:cNvPr id="45058" name="2 Marcador de texto"/>
          <p:cNvSpPr>
            <a:spLocks noGrp="1"/>
          </p:cNvSpPr>
          <p:nvPr>
            <p:ph type="body" sz="quarter" idx="13"/>
          </p:nvPr>
        </p:nvSpPr>
        <p:spPr/>
        <p:txBody>
          <a:bodyPr/>
          <a:lstStyle/>
          <a:p>
            <a:r>
              <a:rPr lang="es-AR" dirty="0"/>
              <a:t>Descomposición orientada a flujo de funciones</a:t>
            </a:r>
          </a:p>
          <a:p>
            <a:pPr lvl="2"/>
            <a:r>
              <a:rPr lang="es-AR" dirty="0"/>
              <a:t>En un Modelo orientado a flujo de funciones , los datos fluyen de una función a otra y se transforman a medida que pasan por una secuencia de funciones hasta llegar a los datos de salida. Las transformaciones se pueden ejecutar en secuencial o en paralelo. </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9" name="Picture 3"/>
          <p:cNvPicPr>
            <a:picLocks noChangeAspect="1" noChangeArrowheads="1"/>
          </p:cNvPicPr>
          <p:nvPr/>
        </p:nvPicPr>
        <p:blipFill>
          <a:blip r:embed="rId2" cstate="print"/>
          <a:srcRect/>
          <a:stretch>
            <a:fillRect/>
          </a:stretch>
        </p:blipFill>
        <p:spPr bwMode="auto">
          <a:xfrm>
            <a:off x="1230644" y="3580581"/>
            <a:ext cx="8786812" cy="2110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328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22</a:t>
            </a:fld>
            <a:endParaRPr lang="es-ES"/>
          </a:p>
        </p:txBody>
      </p:sp>
      <p:sp>
        <p:nvSpPr>
          <p:cNvPr id="46083" name="3 Marcador de texto"/>
          <p:cNvSpPr>
            <a:spLocks noGrp="1"/>
          </p:cNvSpPr>
          <p:nvPr>
            <p:ph type="body" sz="quarter" idx="14"/>
          </p:nvPr>
        </p:nvSpPr>
        <p:spPr/>
        <p:txBody>
          <a:bodyPr/>
          <a:lstStyle/>
          <a:p>
            <a:r>
              <a:rPr lang="es-AR" dirty="0"/>
              <a:t>Sommerville 9ª  Edición Cap 6</a:t>
            </a:r>
          </a:p>
          <a:p>
            <a:endParaRPr lang="es-AR" dirty="0"/>
          </a:p>
          <a:p>
            <a:endParaRPr lang="es-AR" dirty="0"/>
          </a:p>
        </p:txBody>
      </p:sp>
      <p:sp>
        <p:nvSpPr>
          <p:cNvPr id="46082" name="2 Marcador de texto"/>
          <p:cNvSpPr>
            <a:spLocks noGrp="1"/>
          </p:cNvSpPr>
          <p:nvPr>
            <p:ph type="body" sz="quarter" idx="13"/>
          </p:nvPr>
        </p:nvSpPr>
        <p:spPr/>
        <p:txBody>
          <a:bodyPr/>
          <a:lstStyle/>
          <a:p>
            <a:r>
              <a:rPr lang="es-AR" dirty="0"/>
              <a:t>Descomposición orientada a objetos</a:t>
            </a:r>
          </a:p>
          <a:p>
            <a:pPr lvl="1"/>
            <a:r>
              <a:rPr lang="es-AR" dirty="0"/>
              <a:t>Un modelo arquitectónico orientado a objetos estructura al sistema en un conjunto de objetos débilmente acoplados y con interfaces bien definidas. </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37892" name="Picture 2"/>
          <p:cNvPicPr>
            <a:picLocks noChangeAspect="1" noChangeArrowheads="1"/>
          </p:cNvPicPr>
          <p:nvPr/>
        </p:nvPicPr>
        <p:blipFill>
          <a:blip r:embed="rId2" cstate="print"/>
          <a:srcRect/>
          <a:stretch>
            <a:fillRect/>
          </a:stretch>
        </p:blipFill>
        <p:spPr bwMode="auto">
          <a:xfrm>
            <a:off x="4731642" y="3198242"/>
            <a:ext cx="4911123" cy="28007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920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23</a:t>
            </a:fld>
            <a:endParaRPr lang="es-ES"/>
          </a:p>
        </p:txBody>
      </p:sp>
      <p:sp>
        <p:nvSpPr>
          <p:cNvPr id="30723" name="3 Marcador de texto"/>
          <p:cNvSpPr>
            <a:spLocks noGrp="1"/>
          </p:cNvSpPr>
          <p:nvPr>
            <p:ph type="body" sz="quarter" idx="14"/>
          </p:nvPr>
        </p:nvSpPr>
        <p:spPr/>
        <p:txBody>
          <a:bodyPr/>
          <a:lstStyle/>
          <a:p>
            <a:r>
              <a:rPr lang="es-AR" dirty="0"/>
              <a:t>Sommerville 9ª  Edición Cap 6</a:t>
            </a:r>
          </a:p>
          <a:p>
            <a:endParaRPr lang="es-AR" dirty="0"/>
          </a:p>
        </p:txBody>
      </p:sp>
      <p:sp>
        <p:nvSpPr>
          <p:cNvPr id="30722" name="2 Marcador de texto"/>
          <p:cNvSpPr>
            <a:spLocks noGrp="1"/>
          </p:cNvSpPr>
          <p:nvPr>
            <p:ph type="body" sz="quarter" idx="13"/>
          </p:nvPr>
        </p:nvSpPr>
        <p:spPr/>
        <p:txBody>
          <a:bodyPr/>
          <a:lstStyle/>
          <a:p>
            <a:pPr marL="514350" indent="-514350">
              <a:buFont typeface="+mj-lt"/>
              <a:buAutoNum type="arabicPeriod"/>
            </a:pPr>
            <a:r>
              <a:rPr lang="es-AR" dirty="0">
                <a:solidFill>
                  <a:schemeClr val="bg1">
                    <a:lumMod val="50000"/>
                  </a:schemeClr>
                </a:solidFill>
              </a:rPr>
              <a:t>Organización del sistema</a:t>
            </a:r>
          </a:p>
          <a:p>
            <a:pPr marL="514350" indent="-514350">
              <a:buFont typeface="+mj-lt"/>
              <a:buAutoNum type="arabicPeriod"/>
            </a:pPr>
            <a:r>
              <a:rPr lang="es-AR" dirty="0">
                <a:solidFill>
                  <a:schemeClr val="bg1">
                    <a:lumMod val="50000"/>
                  </a:schemeClr>
                </a:solidFill>
              </a:rPr>
              <a:t>Descomposición modular</a:t>
            </a:r>
          </a:p>
          <a:p>
            <a:pPr marL="514350" indent="-514350">
              <a:buFont typeface="+mj-lt"/>
              <a:buAutoNum type="arabicPeriod"/>
            </a:pPr>
            <a:r>
              <a:rPr lang="es-AR" dirty="0"/>
              <a:t>Modelos de control</a:t>
            </a:r>
          </a:p>
          <a:p>
            <a:pPr marL="514350" indent="-514350">
              <a:buFont typeface="+mj-lt"/>
              <a:buAutoNum type="arabicPeriod"/>
            </a:pPr>
            <a:r>
              <a:rPr lang="es-AR" dirty="0">
                <a:solidFill>
                  <a:schemeClr val="bg1">
                    <a:lumMod val="50000"/>
                  </a:schemeClr>
                </a:solidFill>
              </a:rPr>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02602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24</a:t>
            </a:fld>
            <a:endParaRPr lang="es-ES"/>
          </a:p>
        </p:txBody>
      </p:sp>
      <p:sp>
        <p:nvSpPr>
          <p:cNvPr id="47107" name="3 Marcador de texto"/>
          <p:cNvSpPr>
            <a:spLocks noGrp="1"/>
          </p:cNvSpPr>
          <p:nvPr>
            <p:ph type="body" sz="quarter" idx="14"/>
          </p:nvPr>
        </p:nvSpPr>
        <p:spPr/>
        <p:txBody>
          <a:bodyPr/>
          <a:lstStyle/>
          <a:p>
            <a:r>
              <a:rPr lang="es-AR" dirty="0"/>
              <a:t>Sommerville 9ª  Edición Cap 6</a:t>
            </a:r>
          </a:p>
          <a:p>
            <a:endParaRPr lang="es-AR" dirty="0"/>
          </a:p>
        </p:txBody>
      </p:sp>
      <p:sp>
        <p:nvSpPr>
          <p:cNvPr id="47106" name="2 Marcador de texto"/>
          <p:cNvSpPr>
            <a:spLocks noGrp="1"/>
          </p:cNvSpPr>
          <p:nvPr>
            <p:ph type="body" sz="quarter" idx="13"/>
          </p:nvPr>
        </p:nvSpPr>
        <p:spPr/>
        <p:txBody>
          <a:bodyPr>
            <a:normAutofit/>
          </a:bodyPr>
          <a:lstStyle/>
          <a:p>
            <a:r>
              <a:rPr lang="es-AR" dirty="0"/>
              <a:t>En un sistema, los subsistemas están controlados para que sus servicios se entreguen en el lugar correcto en el momento preciso.</a:t>
            </a:r>
          </a:p>
          <a:p>
            <a:r>
              <a:rPr lang="es-AR" dirty="0"/>
              <a:t>Los modelos de </a:t>
            </a:r>
            <a:r>
              <a:rPr lang="es-AR" b="1" i="1" dirty="0"/>
              <a:t>Control</a:t>
            </a:r>
            <a:r>
              <a:rPr lang="es-AR" dirty="0"/>
              <a:t> a nivel arquitectónico</a:t>
            </a:r>
          </a:p>
          <a:p>
            <a:pPr lvl="1"/>
            <a:r>
              <a:rPr lang="es-AR" b="1" i="1" dirty="0"/>
              <a:t>Control </a:t>
            </a:r>
            <a:r>
              <a:rPr lang="es-AR" dirty="0"/>
              <a:t>Centralizado</a:t>
            </a:r>
          </a:p>
          <a:p>
            <a:pPr lvl="2"/>
            <a:r>
              <a:rPr lang="es-AR" dirty="0"/>
              <a:t>Un subsistema tiene la responsabilidad de iniciar y detener otro subsistema. </a:t>
            </a:r>
          </a:p>
          <a:p>
            <a:pPr lvl="1"/>
            <a:r>
              <a:rPr lang="es-AR" b="1" i="1" dirty="0"/>
              <a:t>Control</a:t>
            </a:r>
            <a:r>
              <a:rPr lang="es-AR" dirty="0"/>
              <a:t> Basado en Eventos </a:t>
            </a:r>
          </a:p>
          <a:p>
            <a:pPr lvl="2"/>
            <a:r>
              <a:rPr lang="es-AR" dirty="0"/>
              <a:t>Cada subsistema responde a eventos externos al subsistema.</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774711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25</a:t>
            </a:fld>
            <a:endParaRPr lang="es-ES"/>
          </a:p>
        </p:txBody>
      </p:sp>
      <p:sp>
        <p:nvSpPr>
          <p:cNvPr id="48131" name="3 Marcador de texto"/>
          <p:cNvSpPr>
            <a:spLocks noGrp="1"/>
          </p:cNvSpPr>
          <p:nvPr>
            <p:ph type="body" sz="quarter" idx="14"/>
          </p:nvPr>
        </p:nvSpPr>
        <p:spPr/>
        <p:txBody>
          <a:bodyPr/>
          <a:lstStyle/>
          <a:p>
            <a:r>
              <a:rPr lang="es-AR" dirty="0"/>
              <a:t>Sommerville 9ª  Edición Cap 6</a:t>
            </a:r>
          </a:p>
          <a:p>
            <a:endParaRPr lang="es-AR" dirty="0"/>
          </a:p>
        </p:txBody>
      </p:sp>
      <p:sp>
        <p:nvSpPr>
          <p:cNvPr id="3" name="2 Marcador de texto"/>
          <p:cNvSpPr>
            <a:spLocks noGrp="1"/>
          </p:cNvSpPr>
          <p:nvPr>
            <p:ph type="body" sz="quarter" idx="13"/>
          </p:nvPr>
        </p:nvSpPr>
        <p:spPr/>
        <p:txBody>
          <a:bodyPr>
            <a:normAutofit/>
          </a:bodyPr>
          <a:lstStyle/>
          <a:p>
            <a:r>
              <a:rPr lang="es-AR" b="1" i="1" dirty="0"/>
              <a:t>Control</a:t>
            </a:r>
            <a:r>
              <a:rPr lang="es-AR" dirty="0"/>
              <a:t> Centralizado</a:t>
            </a:r>
          </a:p>
          <a:p>
            <a:pPr lvl="1"/>
            <a:r>
              <a:rPr lang="es-AR" dirty="0"/>
              <a:t>Un subsistema se diseña como controlador y tiene la responsabilidad de gestionar la ejecución de otros subsistemas, la ejecución puede ser secuencial o en paralelo</a:t>
            </a:r>
          </a:p>
          <a:p>
            <a:pPr lvl="2"/>
            <a:r>
              <a:rPr lang="es-AR" dirty="0"/>
              <a:t>Modelo de llamada y retorno</a:t>
            </a:r>
          </a:p>
          <a:p>
            <a:pPr lvl="3"/>
            <a:r>
              <a:rPr lang="es-AR" dirty="0"/>
              <a:t>Modelo de subrutinas descendentes </a:t>
            </a:r>
          </a:p>
          <a:p>
            <a:pPr lvl="3"/>
            <a:r>
              <a:rPr lang="es-AR" dirty="0"/>
              <a:t>Aplicable a modelos secuenciales</a:t>
            </a:r>
          </a:p>
          <a:p>
            <a:pPr lvl="2"/>
            <a:r>
              <a:rPr lang="es-AR" dirty="0"/>
              <a:t>Modelo de gestor</a:t>
            </a:r>
          </a:p>
          <a:p>
            <a:pPr lvl="3"/>
            <a:r>
              <a:rPr lang="es-AR" dirty="0"/>
              <a:t>Un gestor controla el inicio y parada coordinado con el resto de los procesos</a:t>
            </a:r>
          </a:p>
          <a:p>
            <a:pPr lvl="3"/>
            <a:r>
              <a:rPr lang="es-AR" dirty="0"/>
              <a:t>Aplicable a modelos concurrentes</a:t>
            </a:r>
          </a:p>
          <a:p>
            <a:pPr lvl="1"/>
            <a:endParaRPr lang="es-AR" dirty="0"/>
          </a:p>
          <a:p>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29979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26</a:t>
            </a:fld>
            <a:endParaRPr lang="es-ES"/>
          </a:p>
        </p:txBody>
      </p:sp>
      <p:sp>
        <p:nvSpPr>
          <p:cNvPr id="49155" name="3 Marcador de texto"/>
          <p:cNvSpPr>
            <a:spLocks noGrp="1"/>
          </p:cNvSpPr>
          <p:nvPr>
            <p:ph type="body" sz="quarter" idx="14"/>
          </p:nvPr>
        </p:nvSpPr>
        <p:spPr/>
        <p:txBody>
          <a:bodyPr/>
          <a:lstStyle/>
          <a:p>
            <a:r>
              <a:rPr lang="es-AR" dirty="0"/>
              <a:t>Sommerville 9ª  Edición Cap 6</a:t>
            </a:r>
          </a:p>
          <a:p>
            <a:endParaRPr lang="es-AR" dirty="0"/>
          </a:p>
        </p:txBody>
      </p:sp>
      <p:sp>
        <p:nvSpPr>
          <p:cNvPr id="39938" name="2 Marcador de texto"/>
          <p:cNvSpPr>
            <a:spLocks noGrp="1"/>
          </p:cNvSpPr>
          <p:nvPr>
            <p:ph type="body" sz="quarter" idx="13"/>
          </p:nvPr>
        </p:nvSpPr>
        <p:spPr/>
        <p:txBody>
          <a:bodyPr/>
          <a:lstStyle/>
          <a:p>
            <a:r>
              <a:rPr lang="es-AR" b="1" i="1" dirty="0"/>
              <a:t>Control </a:t>
            </a:r>
            <a:r>
              <a:rPr lang="es-AR" dirty="0"/>
              <a:t>Centralizado</a:t>
            </a:r>
          </a:p>
          <a:p>
            <a:pPr lvl="1"/>
            <a:r>
              <a:rPr lang="es-AR" dirty="0"/>
              <a:t>Modelo de llamada y retorno</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0964" name="Picture 2"/>
          <p:cNvPicPr>
            <a:picLocks noChangeAspect="1" noChangeArrowheads="1"/>
          </p:cNvPicPr>
          <p:nvPr/>
        </p:nvPicPr>
        <p:blipFill>
          <a:blip r:embed="rId2" cstate="print"/>
          <a:srcRect/>
          <a:stretch>
            <a:fillRect/>
          </a:stretch>
        </p:blipFill>
        <p:spPr bwMode="auto">
          <a:xfrm>
            <a:off x="2919265" y="3105710"/>
            <a:ext cx="6786563" cy="2963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9849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27</a:t>
            </a:fld>
            <a:endParaRPr lang="es-ES"/>
          </a:p>
        </p:txBody>
      </p:sp>
      <p:sp>
        <p:nvSpPr>
          <p:cNvPr id="50179" name="3 Marcador de texto"/>
          <p:cNvSpPr>
            <a:spLocks noGrp="1"/>
          </p:cNvSpPr>
          <p:nvPr>
            <p:ph type="body" sz="quarter" idx="14"/>
          </p:nvPr>
        </p:nvSpPr>
        <p:spPr/>
        <p:txBody>
          <a:bodyPr/>
          <a:lstStyle/>
          <a:p>
            <a:r>
              <a:rPr lang="es-AR" dirty="0"/>
              <a:t>Sommerville 9ª  Edición Cap 6</a:t>
            </a:r>
          </a:p>
          <a:p>
            <a:endParaRPr lang="es-AR" dirty="0"/>
          </a:p>
        </p:txBody>
      </p:sp>
      <p:sp>
        <p:nvSpPr>
          <p:cNvPr id="50178" name="2 Marcador de texto"/>
          <p:cNvSpPr>
            <a:spLocks noGrp="1"/>
          </p:cNvSpPr>
          <p:nvPr>
            <p:ph type="body" sz="quarter" idx="13"/>
          </p:nvPr>
        </p:nvSpPr>
        <p:spPr/>
        <p:txBody>
          <a:bodyPr/>
          <a:lstStyle/>
          <a:p>
            <a:r>
              <a:rPr lang="es-AR" b="1" i="1" dirty="0"/>
              <a:t>Control </a:t>
            </a:r>
            <a:r>
              <a:rPr lang="es-AR" dirty="0"/>
              <a:t>Centralizado</a:t>
            </a:r>
          </a:p>
          <a:p>
            <a:pPr lvl="1"/>
            <a:r>
              <a:rPr lang="es-AR" dirty="0"/>
              <a:t>Modelo de gestor</a:t>
            </a:r>
          </a:p>
          <a:p>
            <a:pPr lvl="1"/>
            <a:endParaRPr lang="es-AR" dirty="0"/>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1988" name="Picture 2"/>
          <p:cNvPicPr>
            <a:picLocks noChangeAspect="1" noChangeArrowheads="1"/>
          </p:cNvPicPr>
          <p:nvPr/>
        </p:nvPicPr>
        <p:blipFill>
          <a:blip r:embed="rId2" cstate="print"/>
          <a:srcRect/>
          <a:stretch>
            <a:fillRect/>
          </a:stretch>
        </p:blipFill>
        <p:spPr bwMode="auto">
          <a:xfrm>
            <a:off x="3844250" y="2770635"/>
            <a:ext cx="5997327" cy="324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868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28</a:t>
            </a:fld>
            <a:endParaRPr lang="es-ES"/>
          </a:p>
        </p:txBody>
      </p:sp>
      <p:sp>
        <p:nvSpPr>
          <p:cNvPr id="51203" name="3 Marcador de texto"/>
          <p:cNvSpPr>
            <a:spLocks noGrp="1"/>
          </p:cNvSpPr>
          <p:nvPr>
            <p:ph type="body" sz="quarter" idx="14"/>
          </p:nvPr>
        </p:nvSpPr>
        <p:spPr/>
        <p:txBody>
          <a:bodyPr/>
          <a:lstStyle/>
          <a:p>
            <a:r>
              <a:rPr lang="es-AR" dirty="0"/>
              <a:t>Sommerville 9ª  Edición Cap 6</a:t>
            </a:r>
          </a:p>
          <a:p>
            <a:endParaRPr lang="es-AR" dirty="0"/>
          </a:p>
        </p:txBody>
      </p:sp>
      <p:sp>
        <p:nvSpPr>
          <p:cNvPr id="51202" name="2 Marcador de texto"/>
          <p:cNvSpPr>
            <a:spLocks noGrp="1"/>
          </p:cNvSpPr>
          <p:nvPr>
            <p:ph type="body" sz="quarter" idx="13"/>
          </p:nvPr>
        </p:nvSpPr>
        <p:spPr/>
        <p:txBody>
          <a:bodyPr>
            <a:normAutofit/>
          </a:bodyPr>
          <a:lstStyle/>
          <a:p>
            <a:r>
              <a:rPr lang="es-AR" dirty="0"/>
              <a:t>Sistemas Dirigidos Por Eventos</a:t>
            </a:r>
          </a:p>
          <a:p>
            <a:pPr lvl="1"/>
            <a:r>
              <a:rPr lang="es-AR" dirty="0"/>
              <a:t>Se rigen por eventos generados externamente al proceso </a:t>
            </a:r>
          </a:p>
          <a:p>
            <a:pPr lvl="1"/>
            <a:r>
              <a:rPr lang="es-AR" dirty="0"/>
              <a:t>Eventos</a:t>
            </a:r>
          </a:p>
          <a:p>
            <a:pPr lvl="2"/>
            <a:r>
              <a:rPr lang="es-AR" dirty="0"/>
              <a:t>Señal binaria</a:t>
            </a:r>
          </a:p>
          <a:p>
            <a:pPr lvl="2"/>
            <a:r>
              <a:rPr lang="es-AR" dirty="0"/>
              <a:t>Un valor dentro de un rango</a:t>
            </a:r>
          </a:p>
          <a:p>
            <a:pPr lvl="2"/>
            <a:r>
              <a:rPr lang="es-AR" dirty="0"/>
              <a:t>Una entrada de un comando </a:t>
            </a:r>
          </a:p>
          <a:p>
            <a:pPr lvl="2"/>
            <a:r>
              <a:rPr lang="es-AR" dirty="0"/>
              <a:t>Una selección del menú</a:t>
            </a:r>
          </a:p>
          <a:p>
            <a:pPr lvl="1"/>
            <a:r>
              <a:rPr lang="es-AR" dirty="0"/>
              <a:t>Modelos de sistemas dirigidos por eventos</a:t>
            </a:r>
          </a:p>
          <a:p>
            <a:pPr lvl="2"/>
            <a:r>
              <a:rPr lang="es-AR" dirty="0"/>
              <a:t>Modelos de transmisión (</a:t>
            </a:r>
            <a:r>
              <a:rPr lang="es-AR" dirty="0" err="1"/>
              <a:t>Broadcast</a:t>
            </a:r>
            <a:r>
              <a:rPr lang="es-AR" dirty="0"/>
              <a:t>)</a:t>
            </a:r>
          </a:p>
          <a:p>
            <a:pPr lvl="2"/>
            <a:r>
              <a:rPr lang="es-AR" dirty="0"/>
              <a:t>Modelo dirigido por interrupciones</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30403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29</a:t>
            </a:fld>
            <a:endParaRPr lang="es-ES"/>
          </a:p>
        </p:txBody>
      </p:sp>
      <p:sp>
        <p:nvSpPr>
          <p:cNvPr id="52227" name="3 Marcador de texto"/>
          <p:cNvSpPr>
            <a:spLocks noGrp="1"/>
          </p:cNvSpPr>
          <p:nvPr>
            <p:ph type="body" sz="quarter" idx="14"/>
          </p:nvPr>
        </p:nvSpPr>
        <p:spPr/>
        <p:txBody>
          <a:bodyPr/>
          <a:lstStyle/>
          <a:p>
            <a:r>
              <a:rPr lang="es-AR" dirty="0"/>
              <a:t>Sommerville 9ª  Edición Cap 6</a:t>
            </a:r>
          </a:p>
          <a:p>
            <a:endParaRPr lang="es-AR" dirty="0"/>
          </a:p>
        </p:txBody>
      </p:sp>
      <p:sp>
        <p:nvSpPr>
          <p:cNvPr id="52226" name="2 Marcador de texto"/>
          <p:cNvSpPr>
            <a:spLocks noGrp="1"/>
          </p:cNvSpPr>
          <p:nvPr>
            <p:ph type="body" sz="quarter" idx="13"/>
          </p:nvPr>
        </p:nvSpPr>
        <p:spPr/>
        <p:txBody>
          <a:bodyPr/>
          <a:lstStyle/>
          <a:p>
            <a:r>
              <a:rPr lang="es-AR" dirty="0"/>
              <a:t>Sistema </a:t>
            </a:r>
            <a:r>
              <a:rPr lang="es-AR" b="1" i="1" dirty="0"/>
              <a:t>Dirigido</a:t>
            </a:r>
            <a:r>
              <a:rPr lang="es-AR" dirty="0"/>
              <a:t> Por Eventos</a:t>
            </a:r>
          </a:p>
          <a:p>
            <a:pPr lvl="1"/>
            <a:r>
              <a:rPr lang="es-AR" dirty="0"/>
              <a:t>Modelos de transmisión (</a:t>
            </a:r>
            <a:r>
              <a:rPr lang="es-AR" dirty="0" err="1"/>
              <a:t>Broadcast</a:t>
            </a:r>
            <a:r>
              <a:rPr lang="es-AR" dirty="0"/>
              <a:t>)</a:t>
            </a:r>
          </a:p>
          <a:p>
            <a:pPr lvl="2"/>
            <a:r>
              <a:rPr lang="es-AR" dirty="0"/>
              <a:t>Un evento se trasmite a todos los subsistemas, cualquier subsistema programado para manejar ese evento lo atenderá</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4036" name="Picture 2"/>
          <p:cNvPicPr>
            <a:picLocks noChangeAspect="1" noChangeArrowheads="1"/>
          </p:cNvPicPr>
          <p:nvPr/>
        </p:nvPicPr>
        <p:blipFill>
          <a:blip r:embed="rId3" cstate="print"/>
          <a:srcRect/>
          <a:stretch>
            <a:fillRect/>
          </a:stretch>
        </p:blipFill>
        <p:spPr bwMode="auto">
          <a:xfrm>
            <a:off x="3518452" y="3661031"/>
            <a:ext cx="6572250" cy="2230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3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4 Título"/>
          <p:cNvSpPr>
            <a:spLocks noGrp="1"/>
          </p:cNvSpPr>
          <p:nvPr>
            <p:ph type="title"/>
          </p:nvPr>
        </p:nvSpPr>
        <p:spPr/>
        <p:txBody>
          <a:bodyPr/>
          <a:lstStyle/>
          <a:p>
            <a:r>
              <a:rPr lang="es-ES_tradnl" dirty="0"/>
              <a:t>Diseño Arquitectónico</a:t>
            </a: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a:t>
            </a:fld>
            <a:endParaRPr lang="es-ES"/>
          </a:p>
        </p:txBody>
      </p:sp>
      <p:sp>
        <p:nvSpPr>
          <p:cNvPr id="26627" name="6 Marcador de texto"/>
          <p:cNvSpPr>
            <a:spLocks noGrp="1"/>
          </p:cNvSpPr>
          <p:nvPr>
            <p:ph type="body" sz="quarter" idx="14"/>
          </p:nvPr>
        </p:nvSpPr>
        <p:spPr>
          <a:xfrm>
            <a:off x="5938336" y="6509534"/>
            <a:ext cx="2162515" cy="305415"/>
          </a:xfrm>
        </p:spPr>
        <p:txBody>
          <a:bodyPr/>
          <a:lstStyle/>
          <a:p>
            <a:r>
              <a:rPr lang="es-AR" dirty="0"/>
              <a:t>Sommerville 9ª  Edición Cap 6</a:t>
            </a:r>
          </a:p>
        </p:txBody>
      </p:sp>
      <p:sp>
        <p:nvSpPr>
          <p:cNvPr id="17410" name="5 Marcador de texto"/>
          <p:cNvSpPr>
            <a:spLocks noGrp="1"/>
          </p:cNvSpPr>
          <p:nvPr>
            <p:ph type="body" sz="quarter" idx="13"/>
          </p:nvPr>
        </p:nvSpPr>
        <p:spPr>
          <a:xfrm>
            <a:off x="623392" y="1902575"/>
            <a:ext cx="5327032" cy="4478753"/>
          </a:xfrm>
        </p:spPr>
        <p:txBody>
          <a:bodyPr>
            <a:normAutofit fontScale="92500" lnSpcReduction="10000"/>
          </a:bodyPr>
          <a:lstStyle/>
          <a:p>
            <a:pPr marL="0" indent="0" algn="just">
              <a:buNone/>
            </a:pPr>
            <a:r>
              <a:rPr lang="es-AR" dirty="0"/>
              <a:t>En la figura se presenta un modelo abstracto de la arquitectura para un sistema de robot de empaquetado, que indica los componentes que tienen que desarrollarse.</a:t>
            </a:r>
          </a:p>
          <a:p>
            <a:pPr marL="0" indent="0" algn="just">
              <a:buNone/>
            </a:pPr>
            <a:r>
              <a:rPr lang="es-AR" dirty="0"/>
              <a:t>Este sistema robótico empaca diferentes clases de objetos. Usa un componente de visión para recoger los objetos de una banda transportadora, identifica la clase de objeto y selecciona el tipo correcto de empaque. Luego, el sistema mueve los objetos que va a empacar de la banda transportadora de entrega y coloca los objetos empacados en otro transportador. </a:t>
            </a:r>
          </a:p>
          <a:p>
            <a:pPr marL="0" indent="0">
              <a:buNone/>
            </a:pPr>
            <a:r>
              <a:rPr lang="es-AR" dirty="0"/>
              <a:t>El modelo arquitectónico presenta dichos componentes y los vínculos entre ellos.</a:t>
            </a:r>
            <a:endParaRPr lang="es-ES"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196085" y="1987261"/>
            <a:ext cx="4939054" cy="374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ángulo 5"/>
          <p:cNvSpPr/>
          <p:nvPr/>
        </p:nvSpPr>
        <p:spPr>
          <a:xfrm>
            <a:off x="8011236" y="2798017"/>
            <a:ext cx="2838734" cy="750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7246245" y="3860238"/>
            <a:ext cx="1583856" cy="1872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86349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30</a:t>
            </a:fld>
            <a:endParaRPr lang="es-ES"/>
          </a:p>
        </p:txBody>
      </p:sp>
      <p:sp>
        <p:nvSpPr>
          <p:cNvPr id="53251" name="3 Marcador de texto"/>
          <p:cNvSpPr>
            <a:spLocks noGrp="1"/>
          </p:cNvSpPr>
          <p:nvPr>
            <p:ph type="body" sz="quarter" idx="14"/>
          </p:nvPr>
        </p:nvSpPr>
        <p:spPr/>
        <p:txBody>
          <a:bodyPr/>
          <a:lstStyle/>
          <a:p>
            <a:r>
              <a:rPr lang="es-AR" dirty="0"/>
              <a:t>Sommerville 9ª  Edición Cap 6</a:t>
            </a:r>
          </a:p>
          <a:p>
            <a:endParaRPr lang="es-AR" dirty="0"/>
          </a:p>
        </p:txBody>
      </p:sp>
      <p:sp>
        <p:nvSpPr>
          <p:cNvPr id="53250" name="2 Marcador de texto"/>
          <p:cNvSpPr>
            <a:spLocks noGrp="1"/>
          </p:cNvSpPr>
          <p:nvPr>
            <p:ph type="body" sz="quarter" idx="13"/>
          </p:nvPr>
        </p:nvSpPr>
        <p:spPr/>
        <p:txBody>
          <a:bodyPr/>
          <a:lstStyle/>
          <a:p>
            <a:r>
              <a:rPr lang="es-AR" dirty="0"/>
              <a:t>Sistema </a:t>
            </a:r>
            <a:r>
              <a:rPr lang="es-AR" b="1" i="1" dirty="0"/>
              <a:t>Dirigido</a:t>
            </a:r>
            <a:r>
              <a:rPr lang="es-AR" dirty="0"/>
              <a:t> Por Eventos</a:t>
            </a:r>
          </a:p>
          <a:p>
            <a:pPr lvl="1"/>
            <a:r>
              <a:rPr lang="es-AR" dirty="0"/>
              <a:t>Modelo </a:t>
            </a:r>
            <a:r>
              <a:rPr lang="es-AR" b="1" i="1" dirty="0"/>
              <a:t>Dirigido</a:t>
            </a:r>
            <a:r>
              <a:rPr lang="es-AR" dirty="0"/>
              <a:t> por interrupciones</a:t>
            </a:r>
          </a:p>
          <a:p>
            <a:pPr lvl="2"/>
            <a:r>
              <a:rPr lang="es-AR" dirty="0"/>
              <a:t>Se utilizan en sistemas de tiempo real donde las interrupciones externas son detectadas por un manejador de interrupciones y se envía a algún componente para su procesamiento</a:t>
            </a:r>
          </a:p>
          <a:p>
            <a:pPr lvl="1"/>
            <a:endParaRPr lang="es-AR" dirty="0"/>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5060" name="Picture 2"/>
          <p:cNvPicPr>
            <a:picLocks noChangeAspect="1" noChangeArrowheads="1"/>
          </p:cNvPicPr>
          <p:nvPr/>
        </p:nvPicPr>
        <p:blipFill>
          <a:blip r:embed="rId2" cstate="print"/>
          <a:srcRect/>
          <a:stretch>
            <a:fillRect/>
          </a:stretch>
        </p:blipFill>
        <p:spPr bwMode="auto">
          <a:xfrm>
            <a:off x="6081968" y="3681974"/>
            <a:ext cx="3967485" cy="2241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8767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31</a:t>
            </a:fld>
            <a:endParaRPr lang="es-ES"/>
          </a:p>
        </p:txBody>
      </p:sp>
      <p:sp>
        <p:nvSpPr>
          <p:cNvPr id="30723" name="3 Marcador de texto"/>
          <p:cNvSpPr>
            <a:spLocks noGrp="1"/>
          </p:cNvSpPr>
          <p:nvPr>
            <p:ph type="body" sz="quarter" idx="14"/>
          </p:nvPr>
        </p:nvSpPr>
        <p:spPr/>
        <p:txBody>
          <a:bodyPr/>
          <a:lstStyle/>
          <a:p>
            <a:r>
              <a:rPr lang="es-AR" dirty="0"/>
              <a:t>Sommerville 9ª  Edición Cap 6</a:t>
            </a:r>
          </a:p>
          <a:p>
            <a:endParaRPr lang="es-AR" dirty="0"/>
          </a:p>
        </p:txBody>
      </p:sp>
      <p:sp>
        <p:nvSpPr>
          <p:cNvPr id="30722" name="2 Marcador de texto"/>
          <p:cNvSpPr>
            <a:spLocks noGrp="1"/>
          </p:cNvSpPr>
          <p:nvPr>
            <p:ph type="body" sz="quarter" idx="13"/>
          </p:nvPr>
        </p:nvSpPr>
        <p:spPr/>
        <p:txBody>
          <a:bodyPr/>
          <a:lstStyle/>
          <a:p>
            <a:pPr marL="514350" indent="-514350">
              <a:buFont typeface="+mj-lt"/>
              <a:buAutoNum type="arabicPeriod"/>
            </a:pPr>
            <a:r>
              <a:rPr lang="es-AR" dirty="0">
                <a:solidFill>
                  <a:schemeClr val="bg1">
                    <a:lumMod val="50000"/>
                  </a:schemeClr>
                </a:solidFill>
              </a:rPr>
              <a:t>Organización del sistema</a:t>
            </a:r>
          </a:p>
          <a:p>
            <a:pPr marL="514350" indent="-514350">
              <a:buFont typeface="+mj-lt"/>
              <a:buAutoNum type="arabicPeriod"/>
            </a:pPr>
            <a:r>
              <a:rPr lang="es-AR" dirty="0">
                <a:solidFill>
                  <a:schemeClr val="bg1">
                    <a:lumMod val="50000"/>
                  </a:schemeClr>
                </a:solidFill>
              </a:rPr>
              <a:t>Descomposición modular</a:t>
            </a:r>
          </a:p>
          <a:p>
            <a:pPr marL="514350" indent="-514350">
              <a:buFont typeface="+mj-lt"/>
              <a:buAutoNum type="arabicPeriod"/>
            </a:pPr>
            <a:r>
              <a:rPr lang="es-AR" dirty="0">
                <a:solidFill>
                  <a:schemeClr val="bg1">
                    <a:lumMod val="50000"/>
                  </a:schemeClr>
                </a:solidFill>
              </a:rPr>
              <a:t>Modelos de control</a:t>
            </a:r>
          </a:p>
          <a:p>
            <a:pPr marL="514350" indent="-514350">
              <a:buFont typeface="+mj-lt"/>
              <a:buAutoNum type="arabicPeriod"/>
            </a:pPr>
            <a:r>
              <a:rPr lang="es-AR" dirty="0"/>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11223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32</a:t>
            </a:fld>
            <a:endParaRPr lang="es-ES"/>
          </a:p>
        </p:txBody>
      </p:sp>
      <p:sp>
        <p:nvSpPr>
          <p:cNvPr id="55299"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3" name="2 Marcador de texto"/>
          <p:cNvSpPr>
            <a:spLocks noGrp="1"/>
          </p:cNvSpPr>
          <p:nvPr>
            <p:ph type="body" sz="quarter" idx="13"/>
          </p:nvPr>
        </p:nvSpPr>
        <p:spPr/>
        <p:txBody>
          <a:bodyPr>
            <a:normAutofit/>
          </a:bodyPr>
          <a:lstStyle/>
          <a:p>
            <a:r>
              <a:rPr lang="es-AR" dirty="0"/>
              <a:t>Un sistema distribuido es un sistema en el que el procesamiento de información se distribuye sobre varias computadoras.</a:t>
            </a:r>
          </a:p>
          <a:p>
            <a:r>
              <a:rPr lang="es-AR" dirty="0"/>
              <a:t>Tipos genéricos de sistemas distribuidos</a:t>
            </a:r>
          </a:p>
          <a:p>
            <a:pPr lvl="1"/>
            <a:r>
              <a:rPr lang="es-AR" dirty="0"/>
              <a:t>Cliente-Servidor</a:t>
            </a:r>
          </a:p>
          <a:p>
            <a:pPr lvl="1"/>
            <a:r>
              <a:rPr lang="es-AR" dirty="0"/>
              <a:t>Componentes distribuidos</a:t>
            </a:r>
          </a:p>
          <a:p>
            <a:r>
              <a:rPr lang="es-AR" dirty="0"/>
              <a:t>Características de los sistemas distribuidos</a:t>
            </a:r>
          </a:p>
          <a:p>
            <a:pPr lvl="1"/>
            <a:r>
              <a:rPr lang="es-AR" dirty="0"/>
              <a:t>Compartir recursos</a:t>
            </a:r>
          </a:p>
          <a:p>
            <a:pPr lvl="1"/>
            <a:r>
              <a:rPr lang="es-AR" dirty="0"/>
              <a:t>Apertura</a:t>
            </a:r>
          </a:p>
          <a:p>
            <a:pPr lvl="1"/>
            <a:r>
              <a:rPr lang="es-AR" dirty="0"/>
              <a:t>Concurrencia</a:t>
            </a:r>
          </a:p>
          <a:p>
            <a:pPr lvl="1"/>
            <a:r>
              <a:rPr lang="es-AR" dirty="0"/>
              <a:t>Escalabilidad</a:t>
            </a:r>
          </a:p>
          <a:p>
            <a:pPr lvl="1"/>
            <a:r>
              <a:rPr lang="es-AR" dirty="0"/>
              <a:t>Tolerancia a fallos</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566074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33</a:t>
            </a:fld>
            <a:endParaRPr lang="es-ES"/>
          </a:p>
        </p:txBody>
      </p:sp>
      <p:sp>
        <p:nvSpPr>
          <p:cNvPr id="56323"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3" name="2 Marcador de texto"/>
          <p:cNvSpPr>
            <a:spLocks noGrp="1"/>
          </p:cNvSpPr>
          <p:nvPr>
            <p:ph type="body" sz="quarter" idx="13"/>
          </p:nvPr>
        </p:nvSpPr>
        <p:spPr/>
        <p:txBody>
          <a:bodyPr>
            <a:normAutofit fontScale="92500" lnSpcReduction="10000"/>
          </a:bodyPr>
          <a:lstStyle/>
          <a:p>
            <a:r>
              <a:rPr lang="es-AR" dirty="0"/>
              <a:t>Características de los sistemas distribuidos</a:t>
            </a:r>
          </a:p>
          <a:p>
            <a:pPr lvl="1"/>
            <a:r>
              <a:rPr lang="es-AR" dirty="0"/>
              <a:t>Compartir recursos</a:t>
            </a:r>
          </a:p>
          <a:p>
            <a:pPr lvl="2"/>
            <a:r>
              <a:rPr lang="es-AR" dirty="0"/>
              <a:t>Un sistema distribuido permite compartir recursos</a:t>
            </a:r>
          </a:p>
          <a:p>
            <a:pPr lvl="1"/>
            <a:r>
              <a:rPr lang="es-AR" dirty="0"/>
              <a:t>Apertura</a:t>
            </a:r>
          </a:p>
          <a:p>
            <a:pPr lvl="2"/>
            <a:r>
              <a:rPr lang="es-AR" dirty="0"/>
              <a:t>Son sistemas abiertos y se diseñan con protocolos estándar para simplificar la combinación de los recursos</a:t>
            </a:r>
          </a:p>
          <a:p>
            <a:pPr lvl="1"/>
            <a:r>
              <a:rPr lang="es-AR" dirty="0"/>
              <a:t>Concurrencia</a:t>
            </a:r>
          </a:p>
          <a:p>
            <a:pPr lvl="2"/>
            <a:r>
              <a:rPr lang="es-AR" dirty="0"/>
              <a:t>Varios procesos pueden operar al mismo tiempo sobre diferente computadoras</a:t>
            </a:r>
          </a:p>
          <a:p>
            <a:pPr lvl="1"/>
            <a:r>
              <a:rPr lang="es-AR" dirty="0"/>
              <a:t>Escalabilidad</a:t>
            </a:r>
          </a:p>
          <a:p>
            <a:pPr lvl="2"/>
            <a:r>
              <a:rPr lang="es-AR" dirty="0"/>
              <a:t>La capacidad puede incrementarse añadiendo nuevos recursos para cubrir nuevas demandas</a:t>
            </a:r>
          </a:p>
          <a:p>
            <a:pPr lvl="1"/>
            <a:r>
              <a:rPr lang="es-AR" dirty="0"/>
              <a:t>Tolerancia a fallos</a:t>
            </a:r>
          </a:p>
          <a:p>
            <a:pPr lvl="2"/>
            <a:r>
              <a:rPr lang="es-AR" dirty="0"/>
              <a:t>La disponibilidad de varias computadoras y el potencial para reproducir información hace que los sistemas distribuidos sean más tolerantes a fallos de funcionamiento de hardware y software </a:t>
            </a:r>
          </a:p>
          <a:p>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592189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34</a:t>
            </a:fld>
            <a:endParaRPr lang="es-ES"/>
          </a:p>
        </p:txBody>
      </p:sp>
      <p:sp>
        <p:nvSpPr>
          <p:cNvPr id="57347"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normAutofit/>
          </a:bodyPr>
          <a:lstStyle/>
          <a:p>
            <a:r>
              <a:rPr lang="es-AR" dirty="0"/>
              <a:t>Desventajas de los sistemas distribuidos</a:t>
            </a:r>
          </a:p>
          <a:p>
            <a:pPr lvl="1"/>
            <a:r>
              <a:rPr lang="es-AR" dirty="0"/>
              <a:t>Complejidad</a:t>
            </a:r>
          </a:p>
          <a:p>
            <a:pPr lvl="2"/>
            <a:r>
              <a:rPr lang="es-AR" dirty="0"/>
              <a:t>Son más complejos que los centralizados, además del  procesamiento hay que tener en cuenta los problemas de la comunicación y sincronización entre los equipos</a:t>
            </a:r>
          </a:p>
          <a:p>
            <a:pPr lvl="1"/>
            <a:r>
              <a:rPr lang="es-AR" dirty="0"/>
              <a:t>Seguridad</a:t>
            </a:r>
          </a:p>
          <a:p>
            <a:pPr lvl="2"/>
            <a:r>
              <a:rPr lang="es-AR" dirty="0"/>
              <a:t>Se accede al sistema desde varias computadoras generando tráfico en la red que puede ser intervenido</a:t>
            </a:r>
          </a:p>
          <a:p>
            <a:pPr lvl="1"/>
            <a:r>
              <a:rPr lang="es-AR" dirty="0"/>
              <a:t>Manejabilidad</a:t>
            </a:r>
          </a:p>
          <a:p>
            <a:pPr lvl="2"/>
            <a:r>
              <a:rPr lang="es-AR" dirty="0"/>
              <a:t>Las computadoras del sistema pueden ser de diferentes tipos y diferentes S.O. lo que genera más dificultades para gestionar y mantener el sistema  </a:t>
            </a:r>
          </a:p>
          <a:p>
            <a:pPr lvl="1"/>
            <a:r>
              <a:rPr lang="es-AR" dirty="0" err="1"/>
              <a:t>Impredecibilidad</a:t>
            </a:r>
            <a:endParaRPr lang="es-AR" dirty="0"/>
          </a:p>
          <a:p>
            <a:pPr lvl="2"/>
            <a:r>
              <a:rPr lang="es-AR" dirty="0"/>
              <a:t>La respuesta depende de la carga del sistema y del estado de la red, lo que hace que el tiempo de respuesta varíe entre una petición y otra</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727341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35</a:t>
            </a:fld>
            <a:endParaRPr lang="es-ES"/>
          </a:p>
        </p:txBody>
      </p:sp>
      <p:sp>
        <p:nvSpPr>
          <p:cNvPr id="58371"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58370" name="2 Marcador de texto"/>
          <p:cNvSpPr>
            <a:spLocks noGrp="1"/>
          </p:cNvSpPr>
          <p:nvPr>
            <p:ph type="body" sz="quarter" idx="13"/>
          </p:nvPr>
        </p:nvSpPr>
        <p:spPr/>
        <p:txBody>
          <a:bodyPr>
            <a:normAutofit/>
          </a:bodyPr>
          <a:lstStyle/>
          <a:p>
            <a:r>
              <a:rPr lang="es-AR" dirty="0"/>
              <a:t>Arquitectura </a:t>
            </a:r>
          </a:p>
          <a:p>
            <a:pPr lvl="1"/>
            <a:r>
              <a:rPr lang="es-AR" dirty="0"/>
              <a:t>Multiprocesador</a:t>
            </a:r>
          </a:p>
          <a:p>
            <a:pPr lvl="1"/>
            <a:r>
              <a:rPr lang="es-AR" dirty="0"/>
              <a:t>Cliente-Servidor</a:t>
            </a:r>
          </a:p>
          <a:p>
            <a:pPr lvl="2"/>
            <a:r>
              <a:rPr lang="es-AR" dirty="0"/>
              <a:t>Dos niveles</a:t>
            </a:r>
          </a:p>
          <a:p>
            <a:pPr lvl="2"/>
            <a:r>
              <a:rPr lang="es-AR" dirty="0"/>
              <a:t>Multinivel</a:t>
            </a:r>
          </a:p>
          <a:p>
            <a:pPr lvl="1"/>
            <a:r>
              <a:rPr lang="es-AR" dirty="0"/>
              <a:t>Objetos Distribuidos</a:t>
            </a:r>
          </a:p>
          <a:p>
            <a:pPr lvl="1"/>
            <a:r>
              <a:rPr lang="es-AR" dirty="0"/>
              <a:t>Computación distribuida inter-organizacional</a:t>
            </a:r>
          </a:p>
          <a:p>
            <a:pPr lvl="2"/>
            <a:r>
              <a:rPr lang="es-AR" dirty="0"/>
              <a:t>Peer </a:t>
            </a:r>
            <a:r>
              <a:rPr lang="es-AR" dirty="0" err="1"/>
              <a:t>to</a:t>
            </a:r>
            <a:r>
              <a:rPr lang="es-AR" dirty="0"/>
              <a:t> peer</a:t>
            </a:r>
          </a:p>
          <a:p>
            <a:pPr lvl="2"/>
            <a:r>
              <a:rPr lang="es-AR" dirty="0"/>
              <a:t>Orientada a servicios</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49315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36</a:t>
            </a:fld>
            <a:endParaRPr lang="es-ES"/>
          </a:p>
        </p:txBody>
      </p:sp>
      <p:sp>
        <p:nvSpPr>
          <p:cNvPr id="5939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59394" name="2 Marcador de texto"/>
          <p:cNvSpPr>
            <a:spLocks noGrp="1"/>
          </p:cNvSpPr>
          <p:nvPr>
            <p:ph type="body" sz="quarter" idx="13"/>
          </p:nvPr>
        </p:nvSpPr>
        <p:spPr/>
        <p:txBody>
          <a:bodyPr>
            <a:normAutofit/>
          </a:bodyPr>
          <a:lstStyle/>
          <a:p>
            <a:r>
              <a:rPr lang="es-AR" dirty="0"/>
              <a:t>Arquitectura Multiprocesador</a:t>
            </a:r>
          </a:p>
          <a:p>
            <a:pPr lvl="1"/>
            <a:r>
              <a:rPr lang="es-AR" dirty="0"/>
              <a:t>El sistema de software está formado por varios procesos que pueden o no ejecutarse en procesadores diferentes</a:t>
            </a:r>
          </a:p>
          <a:p>
            <a:pPr lvl="1"/>
            <a:r>
              <a:rPr lang="es-AR" dirty="0"/>
              <a:t>La asignación de los procesos a los procesadores puede ser predeterminada o mediante un </a:t>
            </a:r>
            <a:r>
              <a:rPr lang="es-AR" dirty="0" err="1"/>
              <a:t>dispatcher</a:t>
            </a:r>
            <a:endParaRPr lang="es-AR" dirty="0"/>
          </a:p>
          <a:p>
            <a:pPr lvl="1"/>
            <a:r>
              <a:rPr lang="es-AR" dirty="0"/>
              <a:t>Es común en sistemas grandes de tiempo real que recolectan información, toman decisiones y envían señales para modificar el entorno</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9278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37</a:t>
            </a:fld>
            <a:endParaRPr lang="es-ES"/>
          </a:p>
        </p:txBody>
      </p:sp>
      <p:sp>
        <p:nvSpPr>
          <p:cNvPr id="60419"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0418" name="2 Marcador de texto"/>
          <p:cNvSpPr>
            <a:spLocks noGrp="1"/>
          </p:cNvSpPr>
          <p:nvPr>
            <p:ph type="body" sz="quarter" idx="13"/>
          </p:nvPr>
        </p:nvSpPr>
        <p:spPr/>
        <p:txBody>
          <a:bodyPr/>
          <a:lstStyle/>
          <a:p>
            <a:r>
              <a:rPr lang="es-AR"/>
              <a:t>Arquitectura Multiprocesador</a:t>
            </a:r>
          </a:p>
          <a:p>
            <a:endParaRPr lang="es-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52228" name="Picture 2"/>
          <p:cNvPicPr>
            <a:picLocks noChangeAspect="1" noChangeArrowheads="1"/>
          </p:cNvPicPr>
          <p:nvPr/>
        </p:nvPicPr>
        <p:blipFill>
          <a:blip r:embed="rId2" cstate="print"/>
          <a:srcRect/>
          <a:stretch>
            <a:fillRect/>
          </a:stretch>
        </p:blipFill>
        <p:spPr bwMode="auto">
          <a:xfrm>
            <a:off x="2309677" y="2564904"/>
            <a:ext cx="7572646" cy="35423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0797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38</a:t>
            </a:fld>
            <a:endParaRPr lang="es-ES"/>
          </a:p>
        </p:txBody>
      </p:sp>
      <p:sp>
        <p:nvSpPr>
          <p:cNvPr id="61443"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1442" name="2 Marcador de texto"/>
          <p:cNvSpPr>
            <a:spLocks noGrp="1"/>
          </p:cNvSpPr>
          <p:nvPr>
            <p:ph type="body" sz="quarter" idx="13"/>
          </p:nvPr>
        </p:nvSpPr>
        <p:spPr/>
        <p:txBody>
          <a:bodyPr>
            <a:normAutofit/>
          </a:bodyPr>
          <a:lstStyle/>
          <a:p>
            <a:r>
              <a:rPr lang="es-AR" dirty="0"/>
              <a:t>Arquitectura Cliente-Servidor</a:t>
            </a:r>
          </a:p>
          <a:p>
            <a:pPr lvl="1"/>
            <a:r>
              <a:rPr lang="es-AR" dirty="0"/>
              <a:t>Una aplicación se modela como un conjunto de servicios proporcionado por los servidores y un conjunto de clientes que usan estos servicios</a:t>
            </a:r>
          </a:p>
          <a:p>
            <a:pPr lvl="1"/>
            <a:r>
              <a:rPr lang="es-AR" dirty="0"/>
              <a:t>Los clientes y servidores son procesos diferentes</a:t>
            </a:r>
          </a:p>
          <a:p>
            <a:pPr lvl="1"/>
            <a:r>
              <a:rPr lang="es-AR" dirty="0"/>
              <a:t>Los servidores pueden atender varios clientes </a:t>
            </a:r>
          </a:p>
          <a:p>
            <a:pPr lvl="1"/>
            <a:r>
              <a:rPr lang="es-AR" dirty="0"/>
              <a:t>Un servidor puede brindar varios servicios</a:t>
            </a:r>
          </a:p>
          <a:p>
            <a:pPr lvl="1"/>
            <a:r>
              <a:rPr lang="es-AR" dirty="0"/>
              <a:t>Los clientes no se conocen entre sí</a:t>
            </a:r>
          </a:p>
          <a:p>
            <a:pPr lvl="1"/>
            <a:endParaRPr lang="es-AR" dirty="0"/>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541095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39</a:t>
            </a:fld>
            <a:endParaRPr lang="es-ES"/>
          </a:p>
        </p:txBody>
      </p:sp>
      <p:sp>
        <p:nvSpPr>
          <p:cNvPr id="62467"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lstStyle/>
          <a:p>
            <a:r>
              <a:rPr lang="es-AR" dirty="0"/>
              <a:t>Arquitectura Cliente-Servidor</a:t>
            </a:r>
          </a:p>
          <a:p>
            <a:endParaRPr lang="es-AR" dirty="0"/>
          </a:p>
        </p:txBody>
      </p:sp>
      <p:sp>
        <p:nvSpPr>
          <p:cNvPr id="5" name="Marcador de fecha 4"/>
          <p:cNvSpPr>
            <a:spLocks noGrp="1"/>
          </p:cNvSpPr>
          <p:nvPr>
            <p:ph type="dt" sz="half" idx="2"/>
          </p:nvPr>
        </p:nvSpPr>
        <p:spPr/>
        <p:txBody>
          <a:bodyPr/>
          <a:lstStyle/>
          <a:p>
            <a:pPr>
              <a:defRPr/>
            </a:pPr>
            <a:r>
              <a:rPr lang="es-ES" dirty="0"/>
              <a:t>2019</a:t>
            </a:r>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pic>
        <p:nvPicPr>
          <p:cNvPr id="54276" name="Picture 2"/>
          <p:cNvPicPr>
            <a:picLocks noChangeAspect="1" noChangeArrowheads="1"/>
          </p:cNvPicPr>
          <p:nvPr/>
        </p:nvPicPr>
        <p:blipFill>
          <a:blip r:embed="rId2" cstate="print"/>
          <a:srcRect/>
          <a:stretch>
            <a:fillRect/>
          </a:stretch>
        </p:blipFill>
        <p:spPr bwMode="auto">
          <a:xfrm>
            <a:off x="2595564" y="2571751"/>
            <a:ext cx="7215187" cy="3514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47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p:cNvSpPr>
            <a:spLocks noGrp="1"/>
          </p:cNvSpPr>
          <p:nvPr>
            <p:ph type="title"/>
          </p:nvPr>
        </p:nvSpPr>
        <p:spPr/>
        <p:txBody>
          <a:bodyPr/>
          <a:lstStyle/>
          <a:p>
            <a:r>
              <a:rPr lang="es-ES_tradnl"/>
              <a:t>Diseño Arquitectónico</a:t>
            </a:r>
            <a:endParaRPr lang="es-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a:t>
            </a:fld>
            <a:endParaRPr lang="es-ES"/>
          </a:p>
        </p:txBody>
      </p:sp>
      <p:sp>
        <p:nvSpPr>
          <p:cNvPr id="28675" name="3 Marcador de texto"/>
          <p:cNvSpPr>
            <a:spLocks noGrp="1"/>
          </p:cNvSpPr>
          <p:nvPr>
            <p:ph type="body" sz="quarter" idx="14"/>
          </p:nvPr>
        </p:nvSpPr>
        <p:spPr/>
        <p:txBody>
          <a:bodyPr/>
          <a:lstStyle/>
          <a:p>
            <a:r>
              <a:rPr lang="es-AR" dirty="0"/>
              <a:t>Sommerville 9ª  Edición Cap 6</a:t>
            </a:r>
          </a:p>
          <a:p>
            <a:endParaRPr lang="es-AR" dirty="0"/>
          </a:p>
        </p:txBody>
      </p:sp>
      <p:sp>
        <p:nvSpPr>
          <p:cNvPr id="19458" name="2 Marcador de texto"/>
          <p:cNvSpPr>
            <a:spLocks noGrp="1"/>
          </p:cNvSpPr>
          <p:nvPr>
            <p:ph type="body" sz="quarter" idx="13"/>
          </p:nvPr>
        </p:nvSpPr>
        <p:spPr/>
        <p:txBody>
          <a:bodyPr>
            <a:normAutofit/>
          </a:bodyPr>
          <a:lstStyle/>
          <a:p>
            <a:r>
              <a:rPr lang="es-AR" dirty="0"/>
              <a:t>La arquitectura afecta directamente a los requerimientos no funcionales </a:t>
            </a:r>
          </a:p>
          <a:p>
            <a:pPr lvl="1"/>
            <a:r>
              <a:rPr lang="es-AR" dirty="0"/>
              <a:t>Los más CRÍTICOS </a:t>
            </a:r>
          </a:p>
          <a:p>
            <a:pPr lvl="2"/>
            <a:r>
              <a:rPr lang="es-AR" dirty="0"/>
              <a:t>Rendimiento, Protección, Seguridad, Disponibilidad, Mantenibilidad</a:t>
            </a:r>
          </a:p>
          <a:p>
            <a:pPr lvl="1"/>
            <a:r>
              <a:rPr lang="es-AR" dirty="0"/>
              <a:t>Rendimiento</a:t>
            </a:r>
          </a:p>
          <a:p>
            <a:pPr lvl="2"/>
            <a:r>
              <a:rPr lang="es-AR" dirty="0"/>
              <a:t>Se deben agrupar las operaciones críticas en un grupo reducido de sub-sistemas (componentes de grano grueso, baja comunicación).</a:t>
            </a:r>
          </a:p>
          <a:p>
            <a:pPr lvl="1"/>
            <a:r>
              <a:rPr lang="es-AR" dirty="0"/>
              <a:t>Seguridad</a:t>
            </a:r>
          </a:p>
          <a:p>
            <a:pPr lvl="2"/>
            <a:r>
              <a:rPr lang="es-AR" dirty="0"/>
              <a:t>Se debe utilizar una arquitectura en capas, protegiendo los recursos más críticos en las capas más internas.</a:t>
            </a:r>
          </a:p>
          <a:p>
            <a:endParaRPr lang="es-AR" dirty="0"/>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619106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40</a:t>
            </a:fld>
            <a:endParaRPr lang="es-ES"/>
          </a:p>
        </p:txBody>
      </p:sp>
      <p:sp>
        <p:nvSpPr>
          <p:cNvPr id="63491"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63490" name="2 Marcador de texto"/>
          <p:cNvSpPr>
            <a:spLocks noGrp="1"/>
          </p:cNvSpPr>
          <p:nvPr>
            <p:ph type="body" sz="quarter" idx="13"/>
          </p:nvPr>
        </p:nvSpPr>
        <p:spPr/>
        <p:txBody>
          <a:bodyPr/>
          <a:lstStyle/>
          <a:p>
            <a:r>
              <a:rPr lang="es-AR" dirty="0"/>
              <a:t>Arquitectura Cliente-Servidor</a:t>
            </a:r>
          </a:p>
          <a:p>
            <a:endParaRPr lang="es-AR" dirty="0"/>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098"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006221" y="2805113"/>
            <a:ext cx="7083188" cy="313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17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41</a:t>
            </a:fld>
            <a:endParaRPr lang="es-ES"/>
          </a:p>
        </p:txBody>
      </p:sp>
      <p:sp>
        <p:nvSpPr>
          <p:cNvPr id="6451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lstStyle/>
          <a:p>
            <a:r>
              <a:rPr lang="es-AR" dirty="0"/>
              <a:t>Arquitectura Cliente-Servidor</a:t>
            </a:r>
          </a:p>
          <a:p>
            <a:pPr lvl="1"/>
            <a:r>
              <a:rPr lang="es-AR" dirty="0"/>
              <a:t>Clasifican en niveles </a:t>
            </a:r>
          </a:p>
          <a:p>
            <a:pPr lvl="2"/>
            <a:r>
              <a:rPr lang="es-AR" dirty="0"/>
              <a:t>Dos Niveles</a:t>
            </a:r>
          </a:p>
          <a:p>
            <a:pPr lvl="3"/>
            <a:r>
              <a:rPr lang="es-AR" dirty="0"/>
              <a:t>Cliente ligero</a:t>
            </a:r>
          </a:p>
          <a:p>
            <a:pPr lvl="4"/>
            <a:r>
              <a:rPr lang="es-AR" dirty="0"/>
              <a:t>El procesamiento y gestión de datos  se lleva a cabo en el servidor</a:t>
            </a:r>
          </a:p>
          <a:p>
            <a:pPr lvl="3"/>
            <a:r>
              <a:rPr lang="es-AR" dirty="0"/>
              <a:t>Cliente pesado</a:t>
            </a:r>
          </a:p>
          <a:p>
            <a:pPr lvl="4"/>
            <a:r>
              <a:rPr lang="es-AR" dirty="0"/>
              <a:t>El cliente implementa la lógica de la aplicación y el servidor solo gestiona los datos </a:t>
            </a:r>
          </a:p>
          <a:p>
            <a:pPr lvl="2"/>
            <a:r>
              <a:rPr lang="es-AR" dirty="0"/>
              <a:t>Multinivel</a:t>
            </a:r>
          </a:p>
          <a:p>
            <a:pPr lvl="3"/>
            <a:r>
              <a:rPr lang="es-AR" dirty="0"/>
              <a:t>La presentación, el procesamiento y la gestión de los datos son procesos lógicamente separados y se pueden ejecutar en procesadores diferentes </a:t>
            </a:r>
          </a:p>
        </p:txBody>
      </p:sp>
      <p:sp>
        <p:nvSpPr>
          <p:cNvPr id="8" name="Marcador de pie de página 7"/>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846882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42</a:t>
            </a:fld>
            <a:endParaRPr lang="es-ES"/>
          </a:p>
        </p:txBody>
      </p:sp>
      <p:sp>
        <p:nvSpPr>
          <p:cNvPr id="65539"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5538" name="2 Marcador de texto"/>
          <p:cNvSpPr>
            <a:spLocks noGrp="1"/>
          </p:cNvSpPr>
          <p:nvPr>
            <p:ph type="body" sz="quarter" idx="13"/>
          </p:nvPr>
        </p:nvSpPr>
        <p:spPr/>
        <p:txBody>
          <a:bodyPr/>
          <a:lstStyle/>
          <a:p>
            <a:r>
              <a:rPr lang="es-AR" dirty="0"/>
              <a:t>Arquitectura Cliente-Servidor</a:t>
            </a:r>
          </a:p>
          <a:p>
            <a:pPr lvl="1"/>
            <a:r>
              <a:rPr lang="es-AR" dirty="0"/>
              <a:t>Clasifican en niveles</a:t>
            </a:r>
          </a:p>
          <a:p>
            <a:pPr lvl="2"/>
            <a:r>
              <a:rPr lang="es-AR" dirty="0"/>
              <a:t>Dos Niveles</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5122"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62760" y="2846624"/>
            <a:ext cx="6936332" cy="31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336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43</a:t>
            </a:fld>
            <a:endParaRPr lang="es-ES"/>
          </a:p>
        </p:txBody>
      </p:sp>
      <p:sp>
        <p:nvSpPr>
          <p:cNvPr id="5" name="Marcador de texto 4"/>
          <p:cNvSpPr>
            <a:spLocks noGrp="1"/>
          </p:cNvSpPr>
          <p:nvPr>
            <p:ph type="body" sz="quarter" idx="14"/>
          </p:nvPr>
        </p:nvSpPr>
        <p:spPr/>
        <p:txBody>
          <a:bodyPr>
            <a:normAutofit/>
          </a:bodyPr>
          <a:lstStyle/>
          <a:p>
            <a:r>
              <a:rPr lang="es-AR" dirty="0"/>
              <a:t>Sommerville 9ª  Edición Cap 18</a:t>
            </a:r>
          </a:p>
          <a:p>
            <a:endParaRPr lang="es-AR" dirty="0"/>
          </a:p>
          <a:p>
            <a:endParaRPr lang="es-ES" dirty="0"/>
          </a:p>
        </p:txBody>
      </p:sp>
      <p:sp>
        <p:nvSpPr>
          <p:cNvPr id="66562" name="2 Marcador de texto"/>
          <p:cNvSpPr>
            <a:spLocks noGrp="1"/>
          </p:cNvSpPr>
          <p:nvPr>
            <p:ph type="body" sz="quarter" idx="13"/>
          </p:nvPr>
        </p:nvSpPr>
        <p:spPr/>
        <p:txBody>
          <a:bodyPr/>
          <a:lstStyle/>
          <a:p>
            <a:r>
              <a:rPr lang="es-AR" dirty="0"/>
              <a:t>Arquitectura Cliente-Servidor</a:t>
            </a:r>
          </a:p>
          <a:p>
            <a:pPr lvl="1"/>
            <a:r>
              <a:rPr lang="es-AR" dirty="0"/>
              <a:t>Clasifican en niveles</a:t>
            </a:r>
          </a:p>
          <a:p>
            <a:pPr lvl="2"/>
            <a:r>
              <a:rPr lang="es-AR" dirty="0"/>
              <a:t>Multinivel</a:t>
            </a:r>
          </a:p>
          <a:p>
            <a:endParaRPr lang="es-AR" dirty="0"/>
          </a:p>
        </p:txBody>
      </p:sp>
      <p:sp>
        <p:nvSpPr>
          <p:cNvPr id="7" name="Marcador de fecha 6"/>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614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86025" y="3034746"/>
            <a:ext cx="7217533" cy="303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673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44</a:t>
            </a:fld>
            <a:endParaRPr lang="es-ES"/>
          </a:p>
        </p:txBody>
      </p:sp>
      <p:sp>
        <p:nvSpPr>
          <p:cNvPr id="68611"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a:p>
            <a:endParaRPr lang="es-AR" dirty="0"/>
          </a:p>
        </p:txBody>
      </p:sp>
      <p:sp>
        <p:nvSpPr>
          <p:cNvPr id="68610" name="2 Marcador de texto"/>
          <p:cNvSpPr>
            <a:spLocks noGrp="1"/>
          </p:cNvSpPr>
          <p:nvPr>
            <p:ph type="body" sz="quarter" idx="13"/>
          </p:nvPr>
        </p:nvSpPr>
        <p:spPr/>
        <p:txBody>
          <a:bodyPr>
            <a:normAutofit/>
          </a:bodyPr>
          <a:lstStyle/>
          <a:p>
            <a:r>
              <a:rPr lang="es-AR" dirty="0"/>
              <a:t>Arquitectura de Componentes Distribuidos</a:t>
            </a:r>
          </a:p>
          <a:p>
            <a:pPr lvl="1"/>
            <a:r>
              <a:rPr lang="es-AR" dirty="0"/>
              <a:t>Diseña al sistema como un conjunto de componentes u objetos que brindan una interfaz de un conjunto de servicios que ellos suministran. Otros componentes u objetos solicitan estos servicios. No hay distinción tajante entre clientes y servidores.</a:t>
            </a:r>
          </a:p>
          <a:p>
            <a:pPr lvl="1"/>
            <a:r>
              <a:rPr lang="es-AR" dirty="0"/>
              <a:t>Los componentes pueden distribuirse en varias máquinas a través de la red utilizando un middleware como intermediario de peticiones </a:t>
            </a:r>
          </a:p>
          <a:p>
            <a:endParaRPr lang="es-AR" dirty="0"/>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4246756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45</a:t>
            </a:fld>
            <a:endParaRPr lang="es-ES"/>
          </a:p>
        </p:txBody>
      </p:sp>
      <p:sp>
        <p:nvSpPr>
          <p:cNvPr id="6963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9634" name="2 Marcador de texto"/>
          <p:cNvSpPr>
            <a:spLocks noGrp="1"/>
          </p:cNvSpPr>
          <p:nvPr>
            <p:ph type="body" sz="quarter" idx="13"/>
          </p:nvPr>
        </p:nvSpPr>
        <p:spPr/>
        <p:txBody>
          <a:bodyPr/>
          <a:lstStyle/>
          <a:p>
            <a:r>
              <a:rPr lang="es-AR"/>
              <a:t>Arquitectura de Objetos Distribuidos</a:t>
            </a:r>
          </a:p>
          <a:p>
            <a:endParaRPr lang="es-AR"/>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717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06677" y="2705100"/>
            <a:ext cx="6161886" cy="291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820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46</a:t>
            </a:fld>
            <a:endParaRPr lang="es-ES"/>
          </a:p>
        </p:txBody>
      </p:sp>
      <p:sp>
        <p:nvSpPr>
          <p:cNvPr id="70659"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70658" name="2 Marcador de texto"/>
          <p:cNvSpPr>
            <a:spLocks noGrp="1"/>
          </p:cNvSpPr>
          <p:nvPr>
            <p:ph type="body" sz="quarter" idx="13"/>
          </p:nvPr>
        </p:nvSpPr>
        <p:spPr/>
        <p:txBody>
          <a:bodyPr/>
          <a:lstStyle/>
          <a:p>
            <a:r>
              <a:rPr lang="es-AR" dirty="0"/>
              <a:t>Computación Distribuida inter-organizacional</a:t>
            </a:r>
          </a:p>
          <a:p>
            <a:pPr lvl="1"/>
            <a:r>
              <a:rPr lang="es-AR" dirty="0"/>
              <a:t>Una organización tiene varios servidores y reparte su carga computacional entre ellos.</a:t>
            </a:r>
          </a:p>
          <a:p>
            <a:pPr lvl="1"/>
            <a:r>
              <a:rPr lang="es-AR" dirty="0"/>
              <a:t>Extender este concepto a varias organizaciones.</a:t>
            </a:r>
          </a:p>
          <a:p>
            <a:pPr lvl="1"/>
            <a:r>
              <a:rPr lang="es-AR" dirty="0"/>
              <a:t>Arquitecturas </a:t>
            </a:r>
          </a:p>
          <a:p>
            <a:pPr lvl="2"/>
            <a:r>
              <a:rPr lang="es-AR" dirty="0"/>
              <a:t>Peer-to-Peer</a:t>
            </a:r>
          </a:p>
          <a:p>
            <a:pPr lvl="2"/>
            <a:r>
              <a:rPr lang="es-AR" dirty="0"/>
              <a:t>Orientados a servicios</a:t>
            </a:r>
          </a:p>
          <a:p>
            <a:pPr lvl="2"/>
            <a:endParaRPr lang="es-AR" dirty="0"/>
          </a:p>
          <a:p>
            <a:pPr lvl="1"/>
            <a:endParaRPr lang="es-AR" dirty="0"/>
          </a:p>
          <a:p>
            <a:endParaRPr lang="es-AR" dirty="0"/>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571776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47</a:t>
            </a:fld>
            <a:endParaRPr lang="es-ES"/>
          </a:p>
        </p:txBody>
      </p:sp>
      <p:sp>
        <p:nvSpPr>
          <p:cNvPr id="71683"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3" name="2 Marcador de texto"/>
          <p:cNvSpPr>
            <a:spLocks noGrp="1"/>
          </p:cNvSpPr>
          <p:nvPr>
            <p:ph type="body" sz="quarter" idx="13"/>
          </p:nvPr>
        </p:nvSpPr>
        <p:spPr/>
        <p:txBody>
          <a:bodyPr>
            <a:normAutofit/>
          </a:bodyPr>
          <a:lstStyle/>
          <a:p>
            <a:r>
              <a:rPr lang="es-AR" dirty="0"/>
              <a:t>Computación Distribuida inter-organizacional</a:t>
            </a:r>
          </a:p>
          <a:p>
            <a:pPr lvl="1"/>
            <a:r>
              <a:rPr lang="es-AR" dirty="0"/>
              <a:t>Arquitecturas Peer-</a:t>
            </a:r>
            <a:r>
              <a:rPr lang="es-AR" dirty="0" err="1"/>
              <a:t>to</a:t>
            </a:r>
            <a:r>
              <a:rPr lang="es-AR" dirty="0"/>
              <a:t>-Peer (P2P)</a:t>
            </a:r>
          </a:p>
          <a:p>
            <a:pPr lvl="1"/>
            <a:r>
              <a:rPr lang="es-AR" dirty="0"/>
              <a:t>Sistemas descentralizados en los que el cálculo puede llevarse a cabo en cualquier nodo de la red</a:t>
            </a:r>
          </a:p>
          <a:p>
            <a:pPr lvl="1"/>
            <a:r>
              <a:rPr lang="es-AR" dirty="0"/>
              <a:t>Se diseñan para aprovechar la ventaja de la potencia computacional y el almacenamiento a través de una red</a:t>
            </a:r>
          </a:p>
          <a:p>
            <a:pPr lvl="1"/>
            <a:r>
              <a:rPr lang="es-AR" dirty="0"/>
              <a:t>Pueden utilizar una arquitectura </a:t>
            </a:r>
          </a:p>
          <a:p>
            <a:pPr lvl="2"/>
            <a:r>
              <a:rPr lang="es-AR" dirty="0"/>
              <a:t>Descentralizada </a:t>
            </a:r>
          </a:p>
          <a:p>
            <a:pPr lvl="3"/>
            <a:r>
              <a:rPr lang="es-AR" dirty="0"/>
              <a:t>donde cada nodo </a:t>
            </a:r>
            <a:r>
              <a:rPr lang="es-AR" dirty="0" err="1"/>
              <a:t>rutea</a:t>
            </a:r>
            <a:r>
              <a:rPr lang="es-AR" dirty="0"/>
              <a:t> los paquetes a sus vecinos hasta encontrar el destino </a:t>
            </a:r>
          </a:p>
          <a:p>
            <a:pPr lvl="2"/>
            <a:r>
              <a:rPr lang="es-AR" dirty="0" err="1"/>
              <a:t>Semi</a:t>
            </a:r>
            <a:r>
              <a:rPr lang="es-AR" dirty="0"/>
              <a:t>-centralizada  </a:t>
            </a:r>
          </a:p>
          <a:p>
            <a:pPr lvl="3"/>
            <a:r>
              <a:rPr lang="es-AR" dirty="0"/>
              <a:t>donde un servidor ayuda a conectarse a los nodos o coordinar resultados</a:t>
            </a:r>
          </a:p>
          <a:p>
            <a:pPr lvl="1"/>
            <a:r>
              <a:rPr lang="es-AR" dirty="0"/>
              <a:t>Ejemplos: </a:t>
            </a:r>
            <a:r>
              <a:rPr lang="es-AR" dirty="0" err="1"/>
              <a:t>Torrents</a:t>
            </a:r>
            <a:r>
              <a:rPr lang="es-AR" dirty="0"/>
              <a:t>, </a:t>
            </a:r>
            <a:r>
              <a:rPr lang="es-AR" dirty="0" err="1"/>
              <a:t>Skype</a:t>
            </a:r>
            <a:r>
              <a:rPr lang="es-AR" dirty="0"/>
              <a:t>, ICQ, </a:t>
            </a:r>
            <a:r>
              <a:rPr lang="es-AR" dirty="0" err="1"/>
              <a:t>SETI@Home</a:t>
            </a:r>
            <a:endParaRPr lang="es-AR" dirty="0"/>
          </a:p>
          <a:p>
            <a:pPr lvl="1"/>
            <a:endParaRPr lang="es-AR" dirty="0"/>
          </a:p>
          <a:p>
            <a:pPr lvl="2"/>
            <a:endParaRPr lang="es-AR" dirty="0"/>
          </a:p>
          <a:p>
            <a:pPr lvl="1"/>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371040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48</a:t>
            </a:fld>
            <a:endParaRPr lang="es-ES"/>
          </a:p>
        </p:txBody>
      </p:sp>
      <p:sp>
        <p:nvSpPr>
          <p:cNvPr id="72707"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72706" name="2 Marcador de texto"/>
          <p:cNvSpPr>
            <a:spLocks noGrp="1"/>
          </p:cNvSpPr>
          <p:nvPr>
            <p:ph type="body" sz="quarter" idx="13"/>
          </p:nvPr>
        </p:nvSpPr>
        <p:spPr/>
        <p:txBody>
          <a:bodyPr/>
          <a:lstStyle/>
          <a:p>
            <a:r>
              <a:rPr lang="es-AR" dirty="0"/>
              <a:t>Computación Distribuida inter-organizacional</a:t>
            </a:r>
          </a:p>
          <a:p>
            <a:pPr lvl="1"/>
            <a:r>
              <a:rPr lang="es-AR" dirty="0"/>
              <a:t>Arquitecturas Peer-to-Peer (P2P)</a:t>
            </a:r>
          </a:p>
          <a:p>
            <a:endParaRPr lang="es-AR" dirty="0"/>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64516" name="Picture 2"/>
          <p:cNvPicPr>
            <a:picLocks noChangeAspect="1" noChangeArrowheads="1"/>
          </p:cNvPicPr>
          <p:nvPr/>
        </p:nvPicPr>
        <p:blipFill>
          <a:blip r:embed="rId2" cstate="print"/>
          <a:srcRect/>
          <a:stretch>
            <a:fillRect/>
          </a:stretch>
        </p:blipFill>
        <p:spPr bwMode="auto">
          <a:xfrm>
            <a:off x="1530753" y="3572446"/>
            <a:ext cx="5141913" cy="2455862"/>
          </a:xfrm>
          <a:prstGeom prst="rect">
            <a:avLst/>
          </a:prstGeom>
          <a:ln>
            <a:noFill/>
          </a:ln>
          <a:effectLst>
            <a:outerShdw blurRad="292100" dist="139700" dir="2700000" algn="tl" rotWithShape="0">
              <a:srgbClr val="333333">
                <a:alpha val="65000"/>
              </a:srgbClr>
            </a:outerShdw>
          </a:effectLst>
        </p:spPr>
      </p:pic>
      <p:pic>
        <p:nvPicPr>
          <p:cNvPr id="64517" name="Picture 3"/>
          <p:cNvPicPr>
            <a:picLocks noChangeAspect="1" noChangeArrowheads="1"/>
          </p:cNvPicPr>
          <p:nvPr/>
        </p:nvPicPr>
        <p:blipFill>
          <a:blip r:embed="rId3" cstate="print"/>
          <a:srcRect/>
          <a:stretch>
            <a:fillRect/>
          </a:stretch>
        </p:blipFill>
        <p:spPr bwMode="auto">
          <a:xfrm>
            <a:off x="6958416" y="3501008"/>
            <a:ext cx="3546475" cy="22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3596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49</a:t>
            </a:fld>
            <a:endParaRPr lang="es-ES"/>
          </a:p>
        </p:txBody>
      </p:sp>
      <p:sp>
        <p:nvSpPr>
          <p:cNvPr id="73731"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73730" name="2 Marcador de texto"/>
          <p:cNvSpPr>
            <a:spLocks noGrp="1"/>
          </p:cNvSpPr>
          <p:nvPr>
            <p:ph type="body" sz="quarter" idx="13"/>
          </p:nvPr>
        </p:nvSpPr>
        <p:spPr/>
        <p:txBody>
          <a:bodyPr>
            <a:normAutofit/>
          </a:bodyPr>
          <a:lstStyle/>
          <a:p>
            <a:r>
              <a:rPr lang="es-AR"/>
              <a:t>Computación Distribuida inter-organizacional</a:t>
            </a:r>
          </a:p>
          <a:p>
            <a:pPr lvl="1"/>
            <a:r>
              <a:rPr lang="es-AR"/>
              <a:t>Arquitectura de sistemas orientadas a servicios</a:t>
            </a:r>
          </a:p>
          <a:p>
            <a:pPr lvl="2"/>
            <a:r>
              <a:rPr lang="es-AR"/>
              <a:t>Servicio</a:t>
            </a:r>
          </a:p>
          <a:p>
            <a:pPr lvl="3"/>
            <a:r>
              <a:rPr lang="es-AR"/>
              <a:t>Representación de un recurso computacional o de información que puede ser utilizado por otros programas. </a:t>
            </a:r>
          </a:p>
          <a:p>
            <a:pPr lvl="3"/>
            <a:r>
              <a:rPr lang="es-AR"/>
              <a:t>Un servicio es independiente de la aplicación que lo utiliza</a:t>
            </a:r>
          </a:p>
          <a:p>
            <a:pPr lvl="3"/>
            <a:r>
              <a:rPr lang="es-AR"/>
              <a:t>Un servicio puede ser utilizado por varias organizaciones </a:t>
            </a:r>
          </a:p>
          <a:p>
            <a:pPr lvl="3"/>
            <a:r>
              <a:rPr lang="es-AR"/>
              <a:t>Una aplicación puede construirse enlazando servicios</a:t>
            </a:r>
          </a:p>
          <a:p>
            <a:pPr lvl="3"/>
            <a:r>
              <a:rPr lang="es-AR"/>
              <a:t>Las arquitecturas de las aplicaciones de servicios web son arquitecturas débilmente acopladas</a:t>
            </a:r>
          </a:p>
          <a:p>
            <a:pPr lvl="2"/>
            <a:endParaRPr lang="es-AR" dirty="0"/>
          </a:p>
        </p:txBody>
      </p:sp>
      <p:sp>
        <p:nvSpPr>
          <p:cNvPr id="4" name="Marcador de fecha 3"/>
          <p:cNvSpPr>
            <a:spLocks noGrp="1"/>
          </p:cNvSpPr>
          <p:nvPr>
            <p:ph type="dt" sz="half" idx="2"/>
          </p:nvPr>
        </p:nvSpPr>
        <p:spPr/>
        <p:txBody>
          <a:bodyPr/>
          <a:lstStyle/>
          <a:p>
            <a:pPr>
              <a:defRPr/>
            </a:pPr>
            <a:r>
              <a:rPr lang="es-ES" dirty="0"/>
              <a:t>2019</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2880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title"/>
          </p:nvPr>
        </p:nvSpPr>
        <p:spPr/>
        <p:txBody>
          <a:bodyPr/>
          <a:lstStyle/>
          <a:p>
            <a:r>
              <a:rPr lang="es-ES_tradnl"/>
              <a:t>Diseño Arquitectónico</a:t>
            </a:r>
            <a:endParaRPr lang="es-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5</a:t>
            </a:fld>
            <a:endParaRPr lang="es-ES"/>
          </a:p>
        </p:txBody>
      </p:sp>
      <p:sp>
        <p:nvSpPr>
          <p:cNvPr id="29699" name="3 Marcador de texto"/>
          <p:cNvSpPr>
            <a:spLocks noGrp="1"/>
          </p:cNvSpPr>
          <p:nvPr>
            <p:ph type="body" sz="quarter" idx="14"/>
          </p:nvPr>
        </p:nvSpPr>
        <p:spPr/>
        <p:txBody>
          <a:bodyPr/>
          <a:lstStyle/>
          <a:p>
            <a:r>
              <a:rPr lang="es-AR" dirty="0"/>
              <a:t>Sommerville 9ª  Edición Cap 6</a:t>
            </a:r>
          </a:p>
          <a:p>
            <a:endParaRPr lang="es-AR" dirty="0"/>
          </a:p>
        </p:txBody>
      </p:sp>
      <p:sp>
        <p:nvSpPr>
          <p:cNvPr id="29698" name="2 Marcador de texto"/>
          <p:cNvSpPr>
            <a:spLocks noGrp="1"/>
          </p:cNvSpPr>
          <p:nvPr>
            <p:ph type="body" sz="quarter" idx="13"/>
          </p:nvPr>
        </p:nvSpPr>
        <p:spPr/>
        <p:txBody>
          <a:bodyPr>
            <a:normAutofit/>
          </a:bodyPr>
          <a:lstStyle/>
          <a:p>
            <a:r>
              <a:rPr lang="es-AR" dirty="0"/>
              <a:t>Arquitectura y requisitos no funcionales</a:t>
            </a:r>
          </a:p>
          <a:p>
            <a:pPr lvl="1"/>
            <a:r>
              <a:rPr lang="es-AR" dirty="0"/>
              <a:t>Protección</a:t>
            </a:r>
          </a:p>
          <a:p>
            <a:pPr lvl="2"/>
            <a:r>
              <a:rPr lang="es-AR" dirty="0"/>
              <a:t>La arquitectura deberá diseñarse para que las operaciones relacionadas con la protección se localicen en un único sub-sistema (o grupo pequeño), para reducir los costos y problemas de validación de la protección. </a:t>
            </a:r>
          </a:p>
          <a:p>
            <a:pPr lvl="1"/>
            <a:r>
              <a:rPr lang="es-AR" dirty="0"/>
              <a:t>Disponibilidad</a:t>
            </a:r>
          </a:p>
          <a:p>
            <a:pPr lvl="2"/>
            <a:r>
              <a:rPr lang="es-AR" dirty="0"/>
              <a:t>La arquitectura se deberá diseñar con componentes redundantes para que sea posible el reemplazo sin detener el sistema, arquitectura muy tolerante a fallos.</a:t>
            </a:r>
          </a:p>
          <a:p>
            <a:pPr lvl="1"/>
            <a:r>
              <a:rPr lang="es-AR" dirty="0"/>
              <a:t>Mantenibilidad</a:t>
            </a:r>
          </a:p>
          <a:p>
            <a:pPr lvl="2"/>
            <a:r>
              <a:rPr lang="es-AR" dirty="0"/>
              <a:t>La arquitectura del sistema debe diseñarse con componentes </a:t>
            </a:r>
            <a:r>
              <a:rPr lang="es-AR" dirty="0" err="1"/>
              <a:t>autocontenidos</a:t>
            </a:r>
            <a:r>
              <a:rPr lang="es-AR" dirty="0"/>
              <a:t> de grano fino que puedan modificarse con facilidad. </a:t>
            </a:r>
          </a:p>
          <a:p>
            <a:pPr lvl="2"/>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118673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50</a:t>
            </a:fld>
            <a:endParaRPr lang="es-ES"/>
          </a:p>
        </p:txBody>
      </p:sp>
      <p:sp>
        <p:nvSpPr>
          <p:cNvPr id="7475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normAutofit/>
          </a:bodyPr>
          <a:lstStyle/>
          <a:p>
            <a:r>
              <a:rPr lang="es-AR" dirty="0"/>
              <a:t>Computación Distribuida inter-organizacional</a:t>
            </a:r>
          </a:p>
          <a:p>
            <a:pPr lvl="1"/>
            <a:r>
              <a:rPr lang="es-AR" dirty="0"/>
              <a:t>Arquitectura de sistemas orientadas a servicios</a:t>
            </a:r>
          </a:p>
          <a:p>
            <a:pPr lvl="2"/>
            <a:r>
              <a:rPr lang="es-AR" dirty="0"/>
              <a:t>Funcionamiento</a:t>
            </a:r>
          </a:p>
          <a:p>
            <a:pPr lvl="3"/>
            <a:r>
              <a:rPr lang="es-AR" dirty="0"/>
              <a:t>Un proveedor de servicios oferta servicios definiendo su interfaz y su funcionalidad </a:t>
            </a:r>
          </a:p>
          <a:p>
            <a:pPr lvl="3"/>
            <a:r>
              <a:rPr lang="es-AR" dirty="0"/>
              <a:t>Para que el servicio sea externo, el proveedor publica el servicio en un “registro de servicio” con información del mismo</a:t>
            </a:r>
          </a:p>
          <a:p>
            <a:pPr lvl="3"/>
            <a:r>
              <a:rPr lang="es-AR" dirty="0"/>
              <a:t>Un solicitante enlaza este servicio a su aplicación, es decir</a:t>
            </a:r>
          </a:p>
          <a:p>
            <a:pPr marL="1008000" lvl="3" indent="0">
              <a:buNone/>
            </a:pPr>
            <a:r>
              <a:rPr lang="es-AR" dirty="0"/>
              <a:t> que el solicitante incluye el </a:t>
            </a:r>
          </a:p>
          <a:p>
            <a:pPr marL="1008000" lvl="3" indent="0">
              <a:buNone/>
            </a:pPr>
            <a:r>
              <a:rPr lang="es-AR" dirty="0"/>
              <a:t>código para invocarlo y procesa el </a:t>
            </a:r>
          </a:p>
          <a:p>
            <a:pPr marL="1008000" lvl="3" indent="0">
              <a:buNone/>
            </a:pPr>
            <a:r>
              <a:rPr lang="es-AR" dirty="0"/>
              <a:t>resultado del mismo</a:t>
            </a:r>
          </a:p>
          <a:p>
            <a:endParaRPr lang="es-AR" dirty="0"/>
          </a:p>
        </p:txBody>
      </p:sp>
      <p:sp>
        <p:nvSpPr>
          <p:cNvPr id="5" name="Marcador de fecha 4"/>
          <p:cNvSpPr>
            <a:spLocks noGrp="1"/>
          </p:cNvSpPr>
          <p:nvPr>
            <p:ph type="dt" sz="half" idx="2"/>
          </p:nvPr>
        </p:nvSpPr>
        <p:spPr/>
        <p:txBody>
          <a:bodyPr/>
          <a:lstStyle/>
          <a:p>
            <a:pPr>
              <a:defRPr/>
            </a:pPr>
            <a:r>
              <a:rPr lang="es-ES" dirty="0"/>
              <a:t>2019</a:t>
            </a:r>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pic>
        <p:nvPicPr>
          <p:cNvPr id="66564" name="Picture 2"/>
          <p:cNvPicPr>
            <a:picLocks noChangeAspect="1" noChangeArrowheads="1"/>
          </p:cNvPicPr>
          <p:nvPr/>
        </p:nvPicPr>
        <p:blipFill rotWithShape="1">
          <a:blip r:embed="rId2" cstate="print"/>
          <a:srcRect l="3266" t="10089" r="8563" b="17911"/>
          <a:stretch/>
        </p:blipFill>
        <p:spPr bwMode="auto">
          <a:xfrm>
            <a:off x="7988245" y="3957497"/>
            <a:ext cx="3888432" cy="1728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6276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Ingeniería de software II</a:t>
            </a:r>
          </a:p>
        </p:txBody>
      </p:sp>
      <p:sp>
        <p:nvSpPr>
          <p:cNvPr id="17410" name="2 Subtítulo"/>
          <p:cNvSpPr>
            <a:spLocks noGrp="1"/>
          </p:cNvSpPr>
          <p:nvPr>
            <p:ph type="body" sz="half" idx="2"/>
          </p:nvPr>
        </p:nvSpPr>
        <p:spPr/>
        <p:txBody>
          <a:bodyPr/>
          <a:lstStyle/>
          <a:p>
            <a:r>
              <a:rPr lang="es-ES" dirty="0"/>
              <a:t>Codificación</a:t>
            </a:r>
          </a:p>
        </p:txBody>
      </p:sp>
      <p:sp>
        <p:nvSpPr>
          <p:cNvPr id="6" name="Marcador de pie de página 5"/>
          <p:cNvSpPr>
            <a:spLocks noGrp="1"/>
          </p:cNvSpPr>
          <p:nvPr>
            <p:ph type="ftr" sz="quarter" idx="11"/>
          </p:nvPr>
        </p:nvSpPr>
        <p:spPr/>
        <p:txBody>
          <a:bodyPr/>
          <a:lstStyle/>
          <a:p>
            <a:r>
              <a:rPr lang="es-ES"/>
              <a:t>Ingenieria de Software II</a:t>
            </a:r>
          </a:p>
        </p:txBody>
      </p:sp>
      <p:sp>
        <p:nvSpPr>
          <p:cNvPr id="4" name="Marcador de número de diapositiva 3"/>
          <p:cNvSpPr>
            <a:spLocks noGrp="1"/>
          </p:cNvSpPr>
          <p:nvPr>
            <p:ph type="sldNum" sz="quarter" idx="12"/>
          </p:nvPr>
        </p:nvSpPr>
        <p:spPr/>
        <p:txBody>
          <a:bodyPr/>
          <a:lstStyle/>
          <a:p>
            <a:fld id="{28F8FBCA-B5DA-43DA-86E0-3066B89D06AB}" type="slidenum">
              <a:rPr lang="es-ES" smtClean="0"/>
              <a:pPr/>
              <a:t>51</a:t>
            </a:fld>
            <a:endParaRPr lang="es-ES"/>
          </a:p>
        </p:txBody>
      </p:sp>
    </p:spTree>
    <p:extLst>
      <p:ext uri="{BB962C8B-B14F-4D97-AF65-F5344CB8AC3E}">
        <p14:creationId xmlns:p14="http://schemas.microsoft.com/office/powerpoint/2010/main" val="2999064411"/>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defRPr/>
            </a:pPr>
            <a:r>
              <a:rPr lang="es-ES_tradnl"/>
              <a:t>Codificación</a:t>
            </a:r>
            <a:endParaRPr lang="es-ES_tradnl" dirty="0"/>
          </a:p>
        </p:txBody>
      </p:sp>
      <p:sp>
        <p:nvSpPr>
          <p:cNvPr id="19460" name="4 Marcador de número de diapositiva"/>
          <p:cNvSpPr>
            <a:spLocks noGrp="1"/>
          </p:cNvSpPr>
          <p:nvPr>
            <p:ph type="sldNum" sz="quarter" idx="12"/>
          </p:nvPr>
        </p:nvSpPr>
        <p:spPr bwMode="auto">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AD358C9B-8494-4795-8A9E-01E1E55DA044}" type="slidenum">
              <a:rPr lang="es-ES">
                <a:cs typeface="Arial" charset="0"/>
              </a:rPr>
              <a:pPr fontAlgn="base">
                <a:spcBef>
                  <a:spcPct val="0"/>
                </a:spcBef>
                <a:spcAft>
                  <a:spcPct val="0"/>
                </a:spcAft>
              </a:pPr>
              <a:t>52</a:t>
            </a:fld>
            <a:endParaRPr lang="es-ES">
              <a:cs typeface="Arial" charset="0"/>
            </a:endParaRPr>
          </a:p>
        </p:txBody>
      </p:sp>
      <p:sp>
        <p:nvSpPr>
          <p:cNvPr id="19461" name="9 Marcador de texto"/>
          <p:cNvSpPr>
            <a:spLocks noGrp="1"/>
          </p:cNvSpPr>
          <p:nvPr>
            <p:ph type="body" sz="quarter" idx="14"/>
          </p:nvPr>
        </p:nvSpPr>
        <p:spPr/>
        <p:txBody>
          <a:bodyPr/>
          <a:lstStyle/>
          <a:p>
            <a:r>
              <a:rPr lang="es-ES_tradnl"/>
              <a:t>Pfleeger Cap. 7</a:t>
            </a:r>
          </a:p>
        </p:txBody>
      </p:sp>
      <p:sp>
        <p:nvSpPr>
          <p:cNvPr id="17412" name="Rectangle 3"/>
          <p:cNvSpPr>
            <a:spLocks noGrp="1" noChangeArrowheads="1"/>
          </p:cNvSpPr>
          <p:nvPr>
            <p:ph type="body" sz="quarter" idx="13"/>
          </p:nvPr>
        </p:nvSpPr>
        <p:spPr/>
        <p:txBody>
          <a:bodyPr rtlCol="0">
            <a:normAutofit/>
          </a:bodyPr>
          <a:lstStyle/>
          <a:p>
            <a:pPr marL="306000" indent="-306000" algn="just">
              <a:defRPr/>
            </a:pPr>
            <a:r>
              <a:rPr lang="es-ES_tradnl" sz="2800" dirty="0"/>
              <a:t>Una vez establecido el diseño, se deben escribir los programas que implementen dicho diseño.</a:t>
            </a:r>
          </a:p>
          <a:p>
            <a:pPr marL="306000" indent="-306000" algn="just">
              <a:defRPr/>
            </a:pPr>
            <a:r>
              <a:rPr lang="es-ES_tradnl" sz="2800" dirty="0"/>
              <a:t>Esto puede resultar una tarea compleja por distintos motivos:</a:t>
            </a:r>
          </a:p>
          <a:p>
            <a:pPr marL="630000" lvl="1" indent="-306000" algn="just">
              <a:defRPr/>
            </a:pPr>
            <a:r>
              <a:rPr lang="es-ES_tradnl" dirty="0"/>
              <a:t>Los diseñadores pueden no haber tenido en cuenta las </a:t>
            </a:r>
            <a:r>
              <a:rPr lang="es-ES_tradnl" u="sng" dirty="0"/>
              <a:t>particularidades de la plataforma</a:t>
            </a:r>
            <a:r>
              <a:rPr lang="es-ES_tradnl" dirty="0"/>
              <a:t> y el </a:t>
            </a:r>
            <a:r>
              <a:rPr lang="es-ES_tradnl" u="sng" dirty="0"/>
              <a:t>ambiente de programación</a:t>
            </a:r>
            <a:r>
              <a:rPr lang="es-ES_tradnl" dirty="0"/>
              <a:t>.</a:t>
            </a:r>
          </a:p>
          <a:p>
            <a:pPr marL="630000" lvl="1" indent="-306000" algn="just">
              <a:defRPr/>
            </a:pPr>
            <a:r>
              <a:rPr lang="es-ES_tradnl" u="sng" dirty="0"/>
              <a:t>Las estructuras</a:t>
            </a:r>
            <a:r>
              <a:rPr lang="es-ES_tradnl" dirty="0"/>
              <a:t> e interrelaciones que son fáciles de describir mediante diagramas, no siempre resultan sencillas de escribir en código.</a:t>
            </a:r>
          </a:p>
          <a:p>
            <a:pPr marL="630000" lvl="1" indent="-306000" algn="just">
              <a:defRPr/>
            </a:pPr>
            <a:r>
              <a:rPr lang="es-ES_tradnl" dirty="0"/>
              <a:t>Es indispensable escribir el </a:t>
            </a:r>
            <a:r>
              <a:rPr lang="es-ES_tradnl" u="sng" dirty="0"/>
              <a:t>código</a:t>
            </a:r>
            <a:r>
              <a:rPr lang="es-ES_tradnl" dirty="0"/>
              <a:t> de forma que resulte </a:t>
            </a:r>
            <a:r>
              <a:rPr lang="es-ES_tradnl" u="sng" dirty="0"/>
              <a:t>comprensible</a:t>
            </a:r>
            <a:r>
              <a:rPr lang="es-ES_tradnl" dirty="0"/>
              <a:t> para otras personas.</a:t>
            </a:r>
          </a:p>
          <a:p>
            <a:pPr marL="630000" lvl="1" indent="-306000" algn="just">
              <a:defRPr/>
            </a:pPr>
            <a:r>
              <a:rPr lang="es-ES_tradnl" dirty="0"/>
              <a:t>Se deben sacar beneficios de las características de diseño creando </a:t>
            </a:r>
            <a:r>
              <a:rPr lang="es-ES_tradnl" u="sng" dirty="0"/>
              <a:t>código que sea reutilizable</a:t>
            </a:r>
            <a:r>
              <a:rPr lang="es-ES_tradnl" dirty="0"/>
              <a:t>. </a:t>
            </a:r>
          </a:p>
          <a:p>
            <a:pPr marL="306000" indent="-306000" algn="just">
              <a:defRPr/>
            </a:pPr>
            <a:endParaRPr lang="es-ES_tradnl" dirty="0"/>
          </a:p>
        </p:txBody>
      </p:sp>
      <p:sp>
        <p:nvSpPr>
          <p:cNvPr id="2" name="Marcador de pie de página 1"/>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830895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Título"/>
          <p:cNvSpPr>
            <a:spLocks noGrp="1"/>
          </p:cNvSpPr>
          <p:nvPr>
            <p:ph type="title"/>
          </p:nvPr>
        </p:nvSpPr>
        <p:spPr/>
        <p:txBody>
          <a:bodyPr/>
          <a:lstStyle/>
          <a:p>
            <a:pPr>
              <a:defRPr/>
            </a:pPr>
            <a:r>
              <a:rPr lang="es-ES_tradnl"/>
              <a:t>Codificación: Pautas Generales </a:t>
            </a:r>
            <a:endParaRPr lang="es-ES_tradnl" dirty="0"/>
          </a:p>
        </p:txBody>
      </p:sp>
      <p:sp>
        <p:nvSpPr>
          <p:cNvPr id="20484" name="5 Marcador de número de diapositiva"/>
          <p:cNvSpPr>
            <a:spLocks noGrp="1"/>
          </p:cNvSpPr>
          <p:nvPr>
            <p:ph type="sldNum" sz="quarter" idx="12"/>
          </p:nvPr>
        </p:nvSpPr>
        <p:spPr bwMode="auto">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B3F12ED9-B529-47E2-988C-8B22AC6399A7}" type="slidenum">
              <a:rPr lang="es-ES">
                <a:cs typeface="Arial" charset="0"/>
              </a:rPr>
              <a:pPr fontAlgn="base">
                <a:spcBef>
                  <a:spcPct val="0"/>
                </a:spcBef>
                <a:spcAft>
                  <a:spcPct val="0"/>
                </a:spcAft>
              </a:pPr>
              <a:t>53</a:t>
            </a:fld>
            <a:endParaRPr lang="es-ES">
              <a:cs typeface="Arial" charset="0"/>
            </a:endParaRPr>
          </a:p>
        </p:txBody>
      </p:sp>
      <p:sp>
        <p:nvSpPr>
          <p:cNvPr id="20485" name="6 Marcador de texto"/>
          <p:cNvSpPr>
            <a:spLocks noGrp="1"/>
          </p:cNvSpPr>
          <p:nvPr>
            <p:ph type="body" sz="quarter" idx="14"/>
          </p:nvPr>
        </p:nvSpPr>
        <p:spPr/>
        <p:txBody>
          <a:bodyPr/>
          <a:lstStyle/>
          <a:p>
            <a:r>
              <a:rPr lang="es-ES_tradnl"/>
              <a:t>Pfleeger Cap. 7</a:t>
            </a:r>
          </a:p>
          <a:p>
            <a:endParaRPr lang="es-ES_tradnl"/>
          </a:p>
        </p:txBody>
      </p:sp>
      <p:sp>
        <p:nvSpPr>
          <p:cNvPr id="20482" name="2 Marcador de contenido"/>
          <p:cNvSpPr>
            <a:spLocks noGrp="1"/>
          </p:cNvSpPr>
          <p:nvPr>
            <p:ph type="body" sz="quarter" idx="13"/>
          </p:nvPr>
        </p:nvSpPr>
        <p:spPr/>
        <p:txBody>
          <a:bodyPr>
            <a:noAutofit/>
          </a:bodyPr>
          <a:lstStyle/>
          <a:p>
            <a:pPr algn="just"/>
            <a:r>
              <a:rPr lang="es-ES_tradnl" sz="2300" dirty="0"/>
              <a:t>Resultan útiles para conservar la calidad del diseño en la codificación:</a:t>
            </a:r>
          </a:p>
          <a:p>
            <a:pPr lvl="1" algn="just"/>
            <a:r>
              <a:rPr lang="es-ES_tradnl" sz="2300" b="1" dirty="0"/>
              <a:t>Localización de entrada y salida</a:t>
            </a:r>
            <a:r>
              <a:rPr lang="es-ES_tradnl" sz="2300" dirty="0"/>
              <a:t>: es deseable localizarlas en componentes separados del resto del código ya que generalmente son más difíciles de probar.</a:t>
            </a:r>
          </a:p>
          <a:p>
            <a:pPr lvl="1" algn="just"/>
            <a:r>
              <a:rPr lang="es-ES_tradnl" sz="2300" b="1" dirty="0"/>
              <a:t>Inclusión de pseudocódigo</a:t>
            </a:r>
            <a:r>
              <a:rPr lang="es-ES_tradnl" sz="2300" dirty="0"/>
              <a:t>: Es útil avanzar el diseño, realizando un pseudocódigo para adaptar el diseño al lenguaje elegido. </a:t>
            </a:r>
          </a:p>
          <a:p>
            <a:pPr lvl="1" algn="just"/>
            <a:r>
              <a:rPr lang="es-ES_tradnl" sz="2300" b="1" dirty="0"/>
              <a:t>Revisión y reescritura</a:t>
            </a:r>
            <a:r>
              <a:rPr lang="es-ES_tradnl" sz="2300" dirty="0"/>
              <a:t>, no a los remiendos: Es recomendable realizar un borrador, revisarlo y reescribirlo tantas veces como sea necesario.</a:t>
            </a:r>
          </a:p>
          <a:p>
            <a:pPr lvl="1" algn="just"/>
            <a:r>
              <a:rPr lang="es-ES_tradnl" sz="2300" b="1" dirty="0"/>
              <a:t>Reutilización</a:t>
            </a:r>
            <a:r>
              <a:rPr lang="es-ES_tradnl" sz="2300" dirty="0"/>
              <a:t>: Hay dos clases de reutilización:</a:t>
            </a:r>
          </a:p>
          <a:p>
            <a:pPr lvl="2" algn="just"/>
            <a:r>
              <a:rPr lang="es-ES_tradnl" sz="2300" u="sng" dirty="0"/>
              <a:t>Productiva</a:t>
            </a:r>
            <a:r>
              <a:rPr lang="es-ES_tradnl" sz="2300" dirty="0"/>
              <a:t>: se crean componentes destinados a ser reutilizados por otra aplicación</a:t>
            </a:r>
          </a:p>
          <a:p>
            <a:pPr lvl="2" algn="just"/>
            <a:r>
              <a:rPr lang="es-ES_tradnl" sz="2300" u="sng" dirty="0"/>
              <a:t>Consumidora</a:t>
            </a:r>
            <a:r>
              <a:rPr lang="es-ES_tradnl" sz="2300" dirty="0"/>
              <a:t>: Se usan componentes originalmente desarrollados para otros proyectos.</a:t>
            </a:r>
          </a:p>
        </p:txBody>
      </p:sp>
      <p:sp>
        <p:nvSpPr>
          <p:cNvPr id="2" name="Marcador de pie de página 1"/>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651342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p:cNvSpPr>
            <a:spLocks noGrp="1"/>
          </p:cNvSpPr>
          <p:nvPr>
            <p:ph type="title"/>
          </p:nvPr>
        </p:nvSpPr>
        <p:spPr/>
        <p:txBody>
          <a:bodyPr/>
          <a:lstStyle/>
          <a:p>
            <a:pPr>
              <a:defRPr/>
            </a:pPr>
            <a:r>
              <a:rPr lang="es-ES_tradnl"/>
              <a:t>Codificación: Documentación</a:t>
            </a:r>
            <a:endParaRPr lang="es-ES_tradnl" dirty="0"/>
          </a:p>
        </p:txBody>
      </p:sp>
      <p:sp>
        <p:nvSpPr>
          <p:cNvPr id="21508" name="5 Marcador de número de diapositiva"/>
          <p:cNvSpPr>
            <a:spLocks noGrp="1"/>
          </p:cNvSpPr>
          <p:nvPr>
            <p:ph type="sldNum" sz="quarter" idx="12"/>
          </p:nvPr>
        </p:nvSpPr>
        <p:spPr bwMode="auto">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F0CB3C80-6558-4E1C-A18C-E1C4A091907A}" type="slidenum">
              <a:rPr lang="es-ES">
                <a:cs typeface="Arial" charset="0"/>
              </a:rPr>
              <a:pPr fontAlgn="base">
                <a:spcBef>
                  <a:spcPct val="0"/>
                </a:spcBef>
                <a:spcAft>
                  <a:spcPct val="0"/>
                </a:spcAft>
              </a:pPr>
              <a:t>54</a:t>
            </a:fld>
            <a:endParaRPr lang="es-ES">
              <a:cs typeface="Arial" charset="0"/>
            </a:endParaRPr>
          </a:p>
        </p:txBody>
      </p:sp>
      <p:sp>
        <p:nvSpPr>
          <p:cNvPr id="21509" name="7 Marcador de texto"/>
          <p:cNvSpPr>
            <a:spLocks noGrp="1"/>
          </p:cNvSpPr>
          <p:nvPr>
            <p:ph type="body" sz="quarter" idx="14"/>
          </p:nvPr>
        </p:nvSpPr>
        <p:spPr/>
        <p:txBody>
          <a:bodyPr/>
          <a:lstStyle/>
          <a:p>
            <a:r>
              <a:rPr lang="es-ES_tradnl"/>
              <a:t>Pfleeger Cap. 7</a:t>
            </a:r>
          </a:p>
          <a:p>
            <a:endParaRPr lang="es-ES_tradnl"/>
          </a:p>
        </p:txBody>
      </p:sp>
      <p:sp>
        <p:nvSpPr>
          <p:cNvPr id="21506" name="6 Marcador de texto"/>
          <p:cNvSpPr>
            <a:spLocks noGrp="1"/>
          </p:cNvSpPr>
          <p:nvPr>
            <p:ph type="body" sz="quarter" idx="13"/>
          </p:nvPr>
        </p:nvSpPr>
        <p:spPr/>
        <p:txBody>
          <a:bodyPr>
            <a:normAutofit/>
          </a:bodyPr>
          <a:lstStyle/>
          <a:p>
            <a:pPr algn="just"/>
            <a:r>
              <a:rPr lang="es-ES_tradnl" dirty="0"/>
              <a:t>Se considera como  Documentación del programa al conjunto de descripciones escritas que explican al lector qué hace el programa y cómo lo hace.</a:t>
            </a:r>
          </a:p>
          <a:p>
            <a:pPr algn="just"/>
            <a:r>
              <a:rPr lang="es-ES_tradnl" dirty="0"/>
              <a:t>Se divide en:</a:t>
            </a:r>
          </a:p>
          <a:p>
            <a:pPr lvl="1" algn="just"/>
            <a:r>
              <a:rPr lang="es-ES_tradnl" b="1" dirty="0"/>
              <a:t>Documentación interna:  </a:t>
            </a:r>
            <a:r>
              <a:rPr lang="es-ES_tradnl" dirty="0"/>
              <a:t>Es concisa, escrita en un nivel apropiado para un programador. Contiene información dirigida a quienes leerán el código fuente. Incluye información de algoritmos, estructuras de control, flujos de control.</a:t>
            </a:r>
          </a:p>
          <a:p>
            <a:pPr lvl="1" algn="just"/>
            <a:r>
              <a:rPr lang="es-ES_tradnl" b="1" dirty="0"/>
              <a:t>Documentación externa:  </a:t>
            </a:r>
            <a:r>
              <a:rPr lang="es-ES_tradnl" dirty="0"/>
              <a:t>Se prepara para ser leída por quienes, tal vez, nunca verán el código real. Por ejemplo, los diseñadores, cuando evalúan modificaciones o mejoras.</a:t>
            </a:r>
          </a:p>
        </p:txBody>
      </p:sp>
      <p:sp>
        <p:nvSpPr>
          <p:cNvPr id="2" name="Marcador de pie de página 1"/>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418222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6</a:t>
            </a:fld>
            <a:endParaRPr lang="es-ES"/>
          </a:p>
        </p:txBody>
      </p:sp>
      <p:sp>
        <p:nvSpPr>
          <p:cNvPr id="30723" name="3 Marcador de texto"/>
          <p:cNvSpPr>
            <a:spLocks noGrp="1"/>
          </p:cNvSpPr>
          <p:nvPr>
            <p:ph type="body" sz="quarter" idx="14"/>
          </p:nvPr>
        </p:nvSpPr>
        <p:spPr/>
        <p:txBody>
          <a:bodyPr/>
          <a:lstStyle/>
          <a:p>
            <a:r>
              <a:rPr lang="es-AR" dirty="0"/>
              <a:t>Sommerville 9ª  Edición Cap 6</a:t>
            </a:r>
          </a:p>
        </p:txBody>
      </p:sp>
      <p:sp>
        <p:nvSpPr>
          <p:cNvPr id="30722" name="2 Marcador de texto"/>
          <p:cNvSpPr>
            <a:spLocks noGrp="1"/>
          </p:cNvSpPr>
          <p:nvPr>
            <p:ph type="body" sz="quarter" idx="13"/>
          </p:nvPr>
        </p:nvSpPr>
        <p:spPr/>
        <p:txBody>
          <a:bodyPr/>
          <a:lstStyle/>
          <a:p>
            <a:pPr marL="514350" indent="-514350">
              <a:buFont typeface="+mj-lt"/>
              <a:buAutoNum type="arabicPeriod"/>
            </a:pPr>
            <a:r>
              <a:rPr lang="es-AR" dirty="0"/>
              <a:t>Organización del sistema</a:t>
            </a:r>
          </a:p>
          <a:p>
            <a:pPr marL="514350" indent="-514350">
              <a:buFont typeface="+mj-lt"/>
              <a:buAutoNum type="arabicPeriod"/>
            </a:pPr>
            <a:r>
              <a:rPr lang="es-AR" dirty="0"/>
              <a:t>Descomposición modular</a:t>
            </a:r>
          </a:p>
          <a:p>
            <a:pPr marL="514350" indent="-514350">
              <a:buFont typeface="+mj-lt"/>
              <a:buAutoNum type="arabicPeriod"/>
            </a:pPr>
            <a:r>
              <a:rPr lang="es-AR" dirty="0"/>
              <a:t>Modelos de control</a:t>
            </a:r>
          </a:p>
          <a:p>
            <a:pPr marL="514350" indent="-514350">
              <a:buFont typeface="+mj-lt"/>
              <a:buAutoNum type="arabicPeriod"/>
            </a:pPr>
            <a:r>
              <a:rPr lang="es-AR" dirty="0"/>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8847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906141" y="2089136"/>
            <a:ext cx="4691557" cy="336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5" name="1 Título"/>
          <p:cNvSpPr>
            <a:spLocks noGrp="1"/>
          </p:cNvSpPr>
          <p:nvPr>
            <p:ph type="title"/>
          </p:nvPr>
        </p:nvSpPr>
        <p:spPr/>
        <p:txBody>
          <a:bodyPr/>
          <a:lstStyle/>
          <a:p>
            <a:r>
              <a:rPr lang="es-AR" dirty="0"/>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7</a:t>
            </a:fld>
            <a:endParaRPr lang="es-ES"/>
          </a:p>
        </p:txBody>
      </p:sp>
      <p:sp>
        <p:nvSpPr>
          <p:cNvPr id="31747" name="3 Marcador de texto"/>
          <p:cNvSpPr>
            <a:spLocks noGrp="1"/>
          </p:cNvSpPr>
          <p:nvPr>
            <p:ph type="body" sz="quarter" idx="14"/>
          </p:nvPr>
        </p:nvSpPr>
        <p:spPr/>
        <p:txBody>
          <a:bodyPr/>
          <a:lstStyle/>
          <a:p>
            <a:r>
              <a:rPr lang="es-AR" dirty="0"/>
              <a:t>Sommerville 9ª  Edición Cap 6</a:t>
            </a:r>
          </a:p>
        </p:txBody>
      </p:sp>
      <p:sp>
        <p:nvSpPr>
          <p:cNvPr id="3" name="2 Marcador de texto"/>
          <p:cNvSpPr>
            <a:spLocks noGrp="1"/>
          </p:cNvSpPr>
          <p:nvPr>
            <p:ph type="body" sz="quarter" idx="13"/>
          </p:nvPr>
        </p:nvSpPr>
        <p:spPr>
          <a:xfrm>
            <a:off x="438411" y="1902575"/>
            <a:ext cx="7052153" cy="4478753"/>
          </a:xfrm>
        </p:spPr>
        <p:txBody>
          <a:bodyPr>
            <a:normAutofit/>
          </a:bodyPr>
          <a:lstStyle/>
          <a:p>
            <a:r>
              <a:rPr lang="es-AR" dirty="0"/>
              <a:t>La organización del sistema representa la estrategia básica usada para estructurar el sistema</a:t>
            </a:r>
          </a:p>
          <a:p>
            <a:pPr lvl="1"/>
            <a:r>
              <a:rPr lang="es-AR" dirty="0"/>
              <a:t>Los subsistemas de un sistema deben intercambiar información de forma efectiva</a:t>
            </a:r>
          </a:p>
          <a:p>
            <a:pPr lvl="2"/>
            <a:r>
              <a:rPr lang="es-AR" dirty="0"/>
              <a:t>Todos los datos compartidos, se almacenan en una base de datos central</a:t>
            </a:r>
          </a:p>
          <a:p>
            <a:pPr lvl="2"/>
            <a:r>
              <a:rPr lang="es-AR" dirty="0"/>
              <a:t>Cada subsistema mantiene su información y los intercambia entre los subsistemas</a:t>
            </a:r>
          </a:p>
          <a:p>
            <a:pPr lvl="1"/>
            <a:r>
              <a:rPr lang="es-AR" dirty="0"/>
              <a:t>Estilos organizacionales (</a:t>
            </a:r>
            <a:r>
              <a:rPr lang="es-AR" b="1" i="1" dirty="0"/>
              <a:t>Patrones </a:t>
            </a:r>
            <a:r>
              <a:rPr lang="es-AR" dirty="0"/>
              <a:t>arquitectónicos) </a:t>
            </a:r>
          </a:p>
          <a:p>
            <a:pPr lvl="2"/>
            <a:r>
              <a:rPr lang="es-AR" dirty="0"/>
              <a:t>Repositorio, cliente-servidor, capas o combinaciones entre ellos, entre otros</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74292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8</a:t>
            </a:fld>
            <a:endParaRPr lang="es-ES"/>
          </a:p>
        </p:txBody>
      </p:sp>
      <p:sp>
        <p:nvSpPr>
          <p:cNvPr id="32771" name="3 Marcador de texto"/>
          <p:cNvSpPr>
            <a:spLocks noGrp="1"/>
          </p:cNvSpPr>
          <p:nvPr>
            <p:ph type="body" sz="quarter" idx="14"/>
          </p:nvPr>
        </p:nvSpPr>
        <p:spPr/>
        <p:txBody>
          <a:bodyPr/>
          <a:lstStyle/>
          <a:p>
            <a:r>
              <a:rPr lang="es-AR" dirty="0"/>
              <a:t>Sommerville 9ª  Edición Cap 6</a:t>
            </a:r>
          </a:p>
          <a:p>
            <a:endParaRPr lang="es-AR" dirty="0"/>
          </a:p>
        </p:txBody>
      </p:sp>
      <p:sp>
        <p:nvSpPr>
          <p:cNvPr id="23554" name="2 Marcador de texto"/>
          <p:cNvSpPr>
            <a:spLocks noGrp="1"/>
          </p:cNvSpPr>
          <p:nvPr>
            <p:ph type="body" sz="quarter" idx="13"/>
          </p:nvPr>
        </p:nvSpPr>
        <p:spPr/>
        <p:txBody>
          <a:bodyPr>
            <a:normAutofit/>
          </a:bodyPr>
          <a:lstStyle/>
          <a:p>
            <a:pPr lvl="1"/>
            <a:r>
              <a:rPr lang="es-AR" sz="2800" b="1" i="1" dirty="0"/>
              <a:t>Patrón</a:t>
            </a:r>
            <a:r>
              <a:rPr lang="es-AR" sz="2800" dirty="0"/>
              <a:t> de repositorio</a:t>
            </a:r>
          </a:p>
          <a:p>
            <a:pPr lvl="2"/>
            <a:r>
              <a:rPr lang="es-AR" sz="2400" dirty="0"/>
              <a:t>La mayoría de los sistemas que usan grandes cantidades de datos se organizan alrededor de una base de datos compartida (repositorio) </a:t>
            </a:r>
          </a:p>
          <a:p>
            <a:pPr lvl="2"/>
            <a:r>
              <a:rPr lang="es-AR" sz="2400" dirty="0"/>
              <a:t>Los datos son generados por un subsistema y utilizados por otros subsistemas</a:t>
            </a:r>
          </a:p>
          <a:p>
            <a:pPr lvl="2"/>
            <a:r>
              <a:rPr lang="es-AR" sz="2400" dirty="0"/>
              <a:t>Ejemplo</a:t>
            </a:r>
          </a:p>
          <a:p>
            <a:pPr lvl="3"/>
            <a:r>
              <a:rPr lang="es-AR" sz="2000" dirty="0"/>
              <a:t>Sistemas de gestión, Sistemas CAD, Herramientas Case, etc.</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6574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Título"/>
          <p:cNvSpPr>
            <a:spLocks noGrp="1"/>
          </p:cNvSpPr>
          <p:nvPr>
            <p:ph type="title"/>
          </p:nvPr>
        </p:nvSpPr>
        <p:spPr/>
        <p:txBody>
          <a:bodyPr/>
          <a:lstStyle/>
          <a:p>
            <a:r>
              <a:rPr lang="es-AR"/>
              <a:t>Organización del Sistema</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9</a:t>
            </a:fld>
            <a:endParaRPr lang="es-ES"/>
          </a:p>
        </p:txBody>
      </p:sp>
      <p:sp>
        <p:nvSpPr>
          <p:cNvPr id="33795" name="3 Marcador de texto"/>
          <p:cNvSpPr>
            <a:spLocks noGrp="1"/>
          </p:cNvSpPr>
          <p:nvPr>
            <p:ph type="body" sz="quarter" idx="14"/>
          </p:nvPr>
        </p:nvSpPr>
        <p:spPr/>
        <p:txBody>
          <a:bodyPr/>
          <a:lstStyle/>
          <a:p>
            <a:r>
              <a:rPr lang="es-AR" dirty="0"/>
              <a:t>Sommerville 9ª  Edición Cap 6</a:t>
            </a:r>
          </a:p>
          <a:p>
            <a:endParaRPr lang="es-AR" dirty="0"/>
          </a:p>
        </p:txBody>
      </p:sp>
      <p:sp>
        <p:nvSpPr>
          <p:cNvPr id="33794" name="2 Marcador de texto"/>
          <p:cNvSpPr>
            <a:spLocks noGrp="1"/>
          </p:cNvSpPr>
          <p:nvPr>
            <p:ph type="body" sz="quarter" idx="13"/>
          </p:nvPr>
        </p:nvSpPr>
        <p:spPr/>
        <p:txBody>
          <a:bodyPr/>
          <a:lstStyle/>
          <a:p>
            <a:pPr lvl="1"/>
            <a:r>
              <a:rPr lang="es-AR" b="1" i="1" dirty="0"/>
              <a:t>Patrón</a:t>
            </a:r>
            <a:r>
              <a:rPr lang="es-AR" dirty="0"/>
              <a:t> de repositorio</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79426" y="2492075"/>
            <a:ext cx="7383439" cy="324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34328"/>
      </p:ext>
    </p:extLst>
  </p:cSld>
  <p:clrMapOvr>
    <a:masterClrMapping/>
  </p:clrMapOvr>
</p:sld>
</file>

<file path=ppt/theme/theme1.xml><?xml version="1.0" encoding="utf-8"?>
<a:theme xmlns:a="http://schemas.openxmlformats.org/drawingml/2006/main" name="ING II 2018">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soft 2_Plantilla_2019</Template>
  <TotalTime>989</TotalTime>
  <Words>3180</Words>
  <Application>Microsoft Office PowerPoint</Application>
  <PresentationFormat>Panorámica</PresentationFormat>
  <Paragraphs>492</Paragraphs>
  <Slides>54</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54</vt:i4>
      </vt:variant>
    </vt:vector>
  </HeadingPairs>
  <TitlesOfParts>
    <vt:vector size="58" baseType="lpstr">
      <vt:lpstr>Arial</vt:lpstr>
      <vt:lpstr>Calibri</vt:lpstr>
      <vt:lpstr>Calibri Light</vt:lpstr>
      <vt:lpstr>ING II 2018</vt:lpstr>
      <vt:lpstr>Ingeniería de software II</vt:lpstr>
      <vt:lpstr>Diseño Arquitectónico</vt:lpstr>
      <vt:lpstr>Diseño Arquitectónico</vt:lpstr>
      <vt:lpstr>Diseño Arquitectónico</vt:lpstr>
      <vt:lpstr>Diseño Arquitectónico</vt:lpstr>
      <vt:lpstr>Diseño Arquitectónico </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Diseño Arquitectónico </vt:lpstr>
      <vt:lpstr>Descomposición Modular</vt:lpstr>
      <vt:lpstr>Descomposición Modular</vt:lpstr>
      <vt:lpstr>Descomposición Modular</vt:lpstr>
      <vt:lpstr>Descomposición Modular</vt:lpstr>
      <vt:lpstr>Diseño Arquitectónico </vt:lpstr>
      <vt:lpstr>Modelos de Control</vt:lpstr>
      <vt:lpstr>Modelos de Control</vt:lpstr>
      <vt:lpstr>Modelos de Control</vt:lpstr>
      <vt:lpstr>Modelos de Control</vt:lpstr>
      <vt:lpstr>Modelos de Control</vt:lpstr>
      <vt:lpstr>Modelos de Control</vt:lpstr>
      <vt:lpstr>Modelos de Control</vt:lpstr>
      <vt:lpstr>Diseño Arquitectónico </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Ingeniería de software II</vt:lpstr>
      <vt:lpstr>Codificación</vt:lpstr>
      <vt:lpstr>Codificación: Pautas Generales </vt:lpstr>
      <vt:lpstr>Codificación: Documentación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Pasini</dc:creator>
  <cp:lastModifiedBy>Silvia Esponda</cp:lastModifiedBy>
  <cp:revision>62</cp:revision>
  <dcterms:created xsi:type="dcterms:W3CDTF">2016-02-19T02:46:31Z</dcterms:created>
  <dcterms:modified xsi:type="dcterms:W3CDTF">2019-06-07T18:18:19Z</dcterms:modified>
</cp:coreProperties>
</file>