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gDp2+pTgUISEx92ac9c3CpSPpg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883d06d6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5883d06d6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883d06d6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5883d06d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6:notes"/>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Ingeniería de Software II. Fac. de Informática. UNLP.</a:t>
            </a:r>
            <a:endParaRPr/>
          </a:p>
        </p:txBody>
      </p:sp>
      <p:sp>
        <p:nvSpPr>
          <p:cNvPr id="458" name="Google Shape;458;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2008</a:t>
            </a:r>
            <a:endParaRPr/>
          </a:p>
        </p:txBody>
      </p:sp>
      <p:sp>
        <p:nvSpPr>
          <p:cNvPr id="459" name="Google Shape;459;p3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Lic. Patricia M. Pesado.</a:t>
            </a:r>
            <a:endParaRPr/>
          </a:p>
        </p:txBody>
      </p:sp>
      <p:sp>
        <p:nvSpPr>
          <p:cNvPr id="460" name="Google Shape;46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
        <p:nvSpPr>
          <p:cNvPr id="461" name="Google Shape;461;p36: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2" name="Google Shape;46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7:notes"/>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Ingeniería de Software II. Fac. de Informática. UNLP.</a:t>
            </a:r>
            <a:endParaRPr/>
          </a:p>
        </p:txBody>
      </p:sp>
      <p:sp>
        <p:nvSpPr>
          <p:cNvPr id="472" name="Google Shape;472;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2008</a:t>
            </a:r>
            <a:endParaRPr/>
          </a:p>
        </p:txBody>
      </p:sp>
      <p:sp>
        <p:nvSpPr>
          <p:cNvPr id="473" name="Google Shape;473;p3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Lic. Patricia M. Pesado.</a:t>
            </a:r>
            <a:endParaRPr/>
          </a:p>
        </p:txBody>
      </p:sp>
      <p:sp>
        <p:nvSpPr>
          <p:cNvPr id="474" name="Google Shape;474;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
        <p:nvSpPr>
          <p:cNvPr id="475" name="Google Shape;475;p37: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6" name="Google Shape;47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8"/>
        <p:cNvGrpSpPr/>
        <p:nvPr/>
      </p:nvGrpSpPr>
      <p:grpSpPr>
        <a:xfrm>
          <a:off x="0" y="0"/>
          <a:ext cx="0" cy="0"/>
          <a:chOff x="0" y="0"/>
          <a:chExt cx="0" cy="0"/>
        </a:xfrm>
      </p:grpSpPr>
      <p:sp>
        <p:nvSpPr>
          <p:cNvPr id="19" name="Google Shape;19;p4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005392"/>
              </a:buClr>
              <a:buSzPts val="4400"/>
              <a:buFont typeface="Calibri"/>
              <a:buNone/>
              <a:defRPr sz="4400" b="0">
                <a:solidFill>
                  <a:srgbClr val="0053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005392"/>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21" name="Google Shape;21;p41"/>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solidFill>
                  <a:srgbClr val="00539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1"/>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solidFill>
                  <a:srgbClr val="00539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1"/>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chemeClr val="accent6"/>
                </a:solidFill>
                <a:latin typeface="Calibri"/>
                <a:ea typeface="Calibri"/>
                <a:cs typeface="Calibri"/>
                <a:sym typeface="Calibri"/>
              </a:defRPr>
            </a:lvl1pPr>
            <a:lvl2pPr marL="0" lvl="1" indent="0" algn="r">
              <a:spcBef>
                <a:spcPts val="0"/>
              </a:spcBef>
              <a:buNone/>
              <a:defRPr sz="10300" b="0" i="0" u="none" strike="noStrike" cap="none">
                <a:solidFill>
                  <a:schemeClr val="accent6"/>
                </a:solidFill>
                <a:latin typeface="Calibri"/>
                <a:ea typeface="Calibri"/>
                <a:cs typeface="Calibri"/>
                <a:sym typeface="Calibri"/>
              </a:defRPr>
            </a:lvl2pPr>
            <a:lvl3pPr marL="0" lvl="2" indent="0" algn="r">
              <a:spcBef>
                <a:spcPts val="0"/>
              </a:spcBef>
              <a:buNone/>
              <a:defRPr sz="10300" b="0" i="0" u="none" strike="noStrike" cap="none">
                <a:solidFill>
                  <a:schemeClr val="accent6"/>
                </a:solidFill>
                <a:latin typeface="Calibri"/>
                <a:ea typeface="Calibri"/>
                <a:cs typeface="Calibri"/>
                <a:sym typeface="Calibri"/>
              </a:defRPr>
            </a:lvl3pPr>
            <a:lvl4pPr marL="0" lvl="3" indent="0" algn="r">
              <a:spcBef>
                <a:spcPts val="0"/>
              </a:spcBef>
              <a:buNone/>
              <a:defRPr sz="10300" b="0" i="0" u="none" strike="noStrike" cap="none">
                <a:solidFill>
                  <a:schemeClr val="accent6"/>
                </a:solidFill>
                <a:latin typeface="Calibri"/>
                <a:ea typeface="Calibri"/>
                <a:cs typeface="Calibri"/>
                <a:sym typeface="Calibri"/>
              </a:defRPr>
            </a:lvl4pPr>
            <a:lvl5pPr marL="0" lvl="4" indent="0" algn="r">
              <a:spcBef>
                <a:spcPts val="0"/>
              </a:spcBef>
              <a:buNone/>
              <a:defRPr sz="10300" b="0" i="0" u="none" strike="noStrike" cap="none">
                <a:solidFill>
                  <a:schemeClr val="accent6"/>
                </a:solidFill>
                <a:latin typeface="Calibri"/>
                <a:ea typeface="Calibri"/>
                <a:cs typeface="Calibri"/>
                <a:sym typeface="Calibri"/>
              </a:defRPr>
            </a:lvl5pPr>
            <a:lvl6pPr marL="0" lvl="5" indent="0" algn="r">
              <a:spcBef>
                <a:spcPts val="0"/>
              </a:spcBef>
              <a:buNone/>
              <a:defRPr sz="10300" b="0" i="0" u="none" strike="noStrike" cap="none">
                <a:solidFill>
                  <a:schemeClr val="accent6"/>
                </a:solidFill>
                <a:latin typeface="Calibri"/>
                <a:ea typeface="Calibri"/>
                <a:cs typeface="Calibri"/>
                <a:sym typeface="Calibri"/>
              </a:defRPr>
            </a:lvl6pPr>
            <a:lvl7pPr marL="0" lvl="6" indent="0" algn="r">
              <a:spcBef>
                <a:spcPts val="0"/>
              </a:spcBef>
              <a:buNone/>
              <a:defRPr sz="10300" b="0" i="0" u="none" strike="noStrike" cap="none">
                <a:solidFill>
                  <a:schemeClr val="accent6"/>
                </a:solidFill>
                <a:latin typeface="Calibri"/>
                <a:ea typeface="Calibri"/>
                <a:cs typeface="Calibri"/>
                <a:sym typeface="Calibri"/>
              </a:defRPr>
            </a:lvl7pPr>
            <a:lvl8pPr marL="0" lvl="7" indent="0" algn="r">
              <a:spcBef>
                <a:spcPts val="0"/>
              </a:spcBef>
              <a:buNone/>
              <a:defRPr sz="10300" b="0" i="0" u="none" strike="noStrike" cap="none">
                <a:solidFill>
                  <a:schemeClr val="accent6"/>
                </a:solidFill>
                <a:latin typeface="Calibri"/>
                <a:ea typeface="Calibri"/>
                <a:cs typeface="Calibri"/>
                <a:sym typeface="Calibri"/>
              </a:defRPr>
            </a:lvl8pPr>
            <a:lvl9pPr marL="0" lvl="8" indent="0" algn="r">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pic>
        <p:nvPicPr>
          <p:cNvPr id="24" name="Google Shape;24;p41"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dk2"/>
              </a:buClr>
              <a:buSzPts val="4000"/>
              <a:buFont typeface="Calibri"/>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4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9" name="Google Shape;29;p4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30" name="Google Shape;30;p4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2"/>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33" name="Google Shape;33;p42"/>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623392" y="499533"/>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002060"/>
              </a:buClr>
              <a:buSzPts val="4000"/>
              <a:buFont typeface="Calibri"/>
              <a:buNone/>
              <a:defRPr sz="4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3"/>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7" name="Google Shape;37;p43"/>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8" name="Google Shape;38;p4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39" name="Google Shape;39;p43"/>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a:solidFill>
                  <a:srgbClr val="888888"/>
                </a:solidFill>
                <a:latin typeface="Arial"/>
                <a:ea typeface="Arial"/>
                <a:cs typeface="Arial"/>
                <a:sym typeface="Arial"/>
              </a:rPr>
              <a:t>Fuente:</a:t>
            </a:r>
            <a:endParaRPr sz="1100">
              <a:solidFill>
                <a:schemeClr val="lt2"/>
              </a:solidFill>
              <a:latin typeface="Calibri"/>
              <a:ea typeface="Calibri"/>
              <a:cs typeface="Calibri"/>
              <a:sym typeface="Calibri"/>
            </a:endParaRPr>
          </a:p>
        </p:txBody>
      </p:sp>
      <p:sp>
        <p:nvSpPr>
          <p:cNvPr id="40" name="Google Shape;40;p43"/>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1" name="Google Shape;41;p43"/>
          <p:cNvSpPr txBox="1">
            <a:spLocks noGrp="1"/>
          </p:cNvSpPr>
          <p:nvPr>
            <p:ph type="dt" idx="10"/>
          </p:nvPr>
        </p:nvSpPr>
        <p:spPr>
          <a:xfrm>
            <a:off x="2898948" y="6511624"/>
            <a:ext cx="825989" cy="25608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623392" y="499533"/>
            <a:ext cx="10806607" cy="1273283"/>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rgbClr val="002060"/>
              </a:buClr>
              <a:buSzPts val="4800"/>
              <a:buFont typeface="Calibri"/>
              <a:buNone/>
              <a:defRPr sz="4800" b="0"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0"/>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40"/>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1"/>
                </a:solidFill>
                <a:latin typeface="Calibri"/>
                <a:ea typeface="Calibri"/>
                <a:cs typeface="Calibri"/>
                <a:sym typeface="Calibri"/>
              </a:defRPr>
            </a:lvl1pPr>
            <a:lvl2pPr marL="0" marR="0" lvl="1" indent="0" algn="r" rtl="0">
              <a:spcBef>
                <a:spcPts val="0"/>
              </a:spcBef>
              <a:buNone/>
              <a:defRPr sz="10300" b="0" i="0" u="none" strike="noStrike" cap="none">
                <a:solidFill>
                  <a:schemeClr val="accent1"/>
                </a:solidFill>
                <a:latin typeface="Calibri"/>
                <a:ea typeface="Calibri"/>
                <a:cs typeface="Calibri"/>
                <a:sym typeface="Calibri"/>
              </a:defRPr>
            </a:lvl2pPr>
            <a:lvl3pPr marL="0" marR="0" lvl="2" indent="0" algn="r" rtl="0">
              <a:spcBef>
                <a:spcPts val="0"/>
              </a:spcBef>
              <a:buNone/>
              <a:defRPr sz="10300" b="0" i="0" u="none" strike="noStrike" cap="none">
                <a:solidFill>
                  <a:schemeClr val="accent1"/>
                </a:solidFill>
                <a:latin typeface="Calibri"/>
                <a:ea typeface="Calibri"/>
                <a:cs typeface="Calibri"/>
                <a:sym typeface="Calibri"/>
              </a:defRPr>
            </a:lvl3pPr>
            <a:lvl4pPr marL="0" marR="0" lvl="3" indent="0" algn="r" rtl="0">
              <a:spcBef>
                <a:spcPts val="0"/>
              </a:spcBef>
              <a:buNone/>
              <a:defRPr sz="10300" b="0" i="0" u="none" strike="noStrike" cap="none">
                <a:solidFill>
                  <a:schemeClr val="accent1"/>
                </a:solidFill>
                <a:latin typeface="Calibri"/>
                <a:ea typeface="Calibri"/>
                <a:cs typeface="Calibri"/>
                <a:sym typeface="Calibri"/>
              </a:defRPr>
            </a:lvl4pPr>
            <a:lvl5pPr marL="0" marR="0" lvl="4" indent="0" algn="r" rtl="0">
              <a:spcBef>
                <a:spcPts val="0"/>
              </a:spcBef>
              <a:buNone/>
              <a:defRPr sz="10300" b="0" i="0" u="none" strike="noStrike" cap="none">
                <a:solidFill>
                  <a:schemeClr val="accent1"/>
                </a:solidFill>
                <a:latin typeface="Calibri"/>
                <a:ea typeface="Calibri"/>
                <a:cs typeface="Calibri"/>
                <a:sym typeface="Calibri"/>
              </a:defRPr>
            </a:lvl5pPr>
            <a:lvl6pPr marL="0" marR="0" lvl="5" indent="0" algn="r" rtl="0">
              <a:spcBef>
                <a:spcPts val="0"/>
              </a:spcBef>
              <a:buNone/>
              <a:defRPr sz="10300" b="0" i="0" u="none" strike="noStrike" cap="none">
                <a:solidFill>
                  <a:schemeClr val="accent1"/>
                </a:solidFill>
                <a:latin typeface="Calibri"/>
                <a:ea typeface="Calibri"/>
                <a:cs typeface="Calibri"/>
                <a:sym typeface="Calibri"/>
              </a:defRPr>
            </a:lvl6pPr>
            <a:lvl7pPr marL="0" marR="0" lvl="6" indent="0" algn="r" rtl="0">
              <a:spcBef>
                <a:spcPts val="0"/>
              </a:spcBef>
              <a:buNone/>
              <a:defRPr sz="10300" b="0" i="0" u="none" strike="noStrike" cap="none">
                <a:solidFill>
                  <a:schemeClr val="accent1"/>
                </a:solidFill>
                <a:latin typeface="Calibri"/>
                <a:ea typeface="Calibri"/>
                <a:cs typeface="Calibri"/>
                <a:sym typeface="Calibri"/>
              </a:defRPr>
            </a:lvl7pPr>
            <a:lvl8pPr marL="0" marR="0" lvl="7" indent="0" algn="r" rtl="0">
              <a:spcBef>
                <a:spcPts val="0"/>
              </a:spcBef>
              <a:buNone/>
              <a:defRPr sz="10300" b="0" i="0" u="none" strike="noStrike" cap="none">
                <a:solidFill>
                  <a:schemeClr val="accent1"/>
                </a:solidFill>
                <a:latin typeface="Calibri"/>
                <a:ea typeface="Calibri"/>
                <a:cs typeface="Calibri"/>
                <a:sym typeface="Calibri"/>
              </a:defRPr>
            </a:lvl8pPr>
            <a:lvl9pPr marL="0" marR="0" lvl="8" indent="0" algn="r" rtl="0">
              <a:spcBef>
                <a:spcPts val="0"/>
              </a:spcBef>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3" name="Google Shape;13;p40"/>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5" name="Google Shape;15;p4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40"/>
          <p:cNvPicPr preferRelativeResize="0"/>
          <p:nvPr/>
        </p:nvPicPr>
        <p:blipFill rotWithShape="1">
          <a:blip r:embed="rId5">
            <a:alphaModFix/>
          </a:blip>
          <a:srcRect/>
          <a:stretch/>
        </p:blipFill>
        <p:spPr>
          <a:xfrm>
            <a:off x="10711543" y="5612094"/>
            <a:ext cx="1210492" cy="1187213"/>
          </a:xfrm>
          <a:prstGeom prst="rect">
            <a:avLst/>
          </a:prstGeom>
          <a:noFill/>
          <a:ln>
            <a:noFill/>
          </a:ln>
        </p:spPr>
      </p:pic>
      <p:pic>
        <p:nvPicPr>
          <p:cNvPr id="17" name="Google Shape;17;p40"/>
          <p:cNvPicPr preferRelativeResize="0"/>
          <p:nvPr/>
        </p:nvPicPr>
        <p:blipFill rotWithShape="1">
          <a:blip r:embed="rId5">
            <a:alphaModFix/>
          </a:blip>
          <a:srcRect/>
          <a:stretch/>
        </p:blipFill>
        <p:spPr>
          <a:xfrm>
            <a:off x="10711543" y="5612094"/>
            <a:ext cx="1210492" cy="11872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pple.com/testfligh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developer.apple.com/library/content/documentation/LanguagesUtilities/Conceptual/iTunesConnect_Guide_ES/Chapters/BetaTestingTheApp.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rowdsourcedtesting.com/es/tester-freelanc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www.utest.com/" TargetMode="External"/><Relationship Id="rId4" Type="http://schemas.openxmlformats.org/officeDocument/2006/relationships/hyperlink" Target="https://www.usertesting.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5392"/>
              </a:buClr>
              <a:buSzPts val="4400"/>
              <a:buFont typeface="Calibri"/>
              <a:buNone/>
            </a:pPr>
            <a:r>
              <a:rPr lang="en-US"/>
              <a:t>Ingeniería de Software II</a:t>
            </a:r>
            <a:endParaRPr/>
          </a:p>
        </p:txBody>
      </p:sp>
      <p:sp>
        <p:nvSpPr>
          <p:cNvPr id="49" name="Google Shape;49;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Estrategias de prueba</a:t>
            </a:r>
            <a:endParaRPr/>
          </a:p>
        </p:txBody>
      </p:sp>
      <p:sp>
        <p:nvSpPr>
          <p:cNvPr id="50" name="Google Shape;50;p1"/>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51" name="Google Shape;51;p1"/>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
        <p:nvSpPr>
          <p:cNvPr id="52" name="Google Shape;52;p1"/>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6" name="Google Shape;156;p10"/>
          <p:cNvPicPr preferRelativeResize="0"/>
          <p:nvPr/>
        </p:nvPicPr>
        <p:blipFill rotWithShape="1">
          <a:blip r:embed="rId3">
            <a:alphaModFix/>
          </a:blip>
          <a:srcRect l="38972" t="6726" r="14426" b="9792"/>
          <a:stretch/>
        </p:blipFill>
        <p:spPr>
          <a:xfrm>
            <a:off x="8114499" y="3350924"/>
            <a:ext cx="3532929" cy="3111349"/>
          </a:xfrm>
          <a:prstGeom prst="rect">
            <a:avLst/>
          </a:prstGeom>
          <a:noFill/>
          <a:ln>
            <a:noFill/>
          </a:ln>
          <a:effectLst>
            <a:outerShdw blurRad="292100" dist="139700" dir="2700000" algn="tl" rotWithShape="0">
              <a:srgbClr val="333333">
                <a:alpha val="64705"/>
              </a:srgbClr>
            </a:outerShdw>
          </a:effectLst>
        </p:spPr>
      </p:pic>
      <p:sp>
        <p:nvSpPr>
          <p:cNvPr id="150" name="Google Shape;150;p10"/>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dirty="0" err="1"/>
              <a:t>Tipos</a:t>
            </a:r>
            <a:r>
              <a:rPr lang="en-US" dirty="0"/>
              <a:t> de </a:t>
            </a:r>
            <a:r>
              <a:rPr lang="en-US" dirty="0" err="1"/>
              <a:t>Pruebas</a:t>
            </a:r>
            <a:r>
              <a:rPr lang="en-US" dirty="0"/>
              <a:t>.</a:t>
            </a:r>
            <a:br>
              <a:rPr lang="en-US" dirty="0"/>
            </a:br>
            <a:r>
              <a:rPr lang="en-US" dirty="0" err="1"/>
              <a:t>Pruebas</a:t>
            </a:r>
            <a:r>
              <a:rPr lang="en-US" dirty="0"/>
              <a:t> de Unidad - </a:t>
            </a:r>
            <a:r>
              <a:rPr lang="en-US" dirty="0" err="1"/>
              <a:t>Procedimiento</a:t>
            </a:r>
            <a:endParaRPr dirty="0"/>
          </a:p>
        </p:txBody>
      </p:sp>
      <p:sp>
        <p:nvSpPr>
          <p:cNvPr id="151" name="Google Shape;151;p1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152" name="Google Shape;152;p1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1100"/>
              <a:buNone/>
            </a:pPr>
            <a:r>
              <a:rPr lang="en-US"/>
              <a:t>Pressman Cap. 18</a:t>
            </a:r>
            <a:endParaRPr/>
          </a:p>
        </p:txBody>
      </p:sp>
      <p:sp>
        <p:nvSpPr>
          <p:cNvPr id="153" name="Google Shape;153;p1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0"/>
              </a:spcBef>
              <a:spcAft>
                <a:spcPts val="0"/>
              </a:spcAft>
              <a:buSzPts val="2800"/>
              <a:buChar char="»"/>
            </a:pPr>
            <a:r>
              <a:rPr lang="en-US" sz="2800"/>
              <a:t>Como un componente no es un programa independiente, se debe desarrollar para cada prueba de unidad un software que controle y/o resguarde.</a:t>
            </a:r>
            <a:endParaRPr/>
          </a:p>
          <a:p>
            <a:pPr marL="306000" lvl="0" indent="-306000" algn="just" rtl="0">
              <a:lnSpc>
                <a:spcPct val="85000"/>
              </a:lnSpc>
              <a:spcBef>
                <a:spcPts val="1300"/>
              </a:spcBef>
              <a:spcAft>
                <a:spcPts val="0"/>
              </a:spcAft>
              <a:buSzPts val="2800"/>
              <a:buChar char="»"/>
            </a:pPr>
            <a:r>
              <a:rPr lang="en-US" sz="2800"/>
              <a:t>Un controlador es un «programa principal» que acepta los datos del caso de prueba, pasa estos datos al módulo </a:t>
            </a:r>
            <a:endParaRPr/>
          </a:p>
          <a:p>
            <a:pPr marL="0" lvl="0" indent="0" algn="just" rtl="0">
              <a:lnSpc>
                <a:spcPct val="85000"/>
              </a:lnSpc>
              <a:spcBef>
                <a:spcPts val="1300"/>
              </a:spcBef>
              <a:spcAft>
                <a:spcPts val="0"/>
              </a:spcAft>
              <a:buSzPts val="2800"/>
              <a:buNone/>
            </a:pPr>
            <a:r>
              <a:rPr lang="en-US" sz="2800"/>
              <a:t>    (a ser probado) y muestra los resultados. </a:t>
            </a:r>
            <a:endParaRPr/>
          </a:p>
        </p:txBody>
      </p:sp>
      <p:sp>
        <p:nvSpPr>
          <p:cNvPr id="154" name="Google Shape;154;p10"/>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55" name="Google Shape;155;p1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a:t>
            </a:r>
            <a:br>
              <a:rPr lang="en-US"/>
            </a:br>
            <a:r>
              <a:rPr lang="en-US"/>
              <a:t>Pruebas de Unidad - Procedimiento</a:t>
            </a:r>
            <a:endParaRPr/>
          </a:p>
        </p:txBody>
      </p:sp>
      <p:sp>
        <p:nvSpPr>
          <p:cNvPr id="162" name="Google Shape;162;p1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63" name="Google Shape;163;p1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64" name="Google Shape;164;p1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0"/>
              </a:spcBef>
              <a:spcAft>
                <a:spcPts val="0"/>
              </a:spcAft>
              <a:buSzPts val="2400"/>
              <a:buChar char="»"/>
            </a:pPr>
            <a:r>
              <a:rPr lang="en-US"/>
              <a:t>Un resguardo sirve para reemplazar a módulos subordinados al componente que hay que probar. </a:t>
            </a:r>
            <a:endParaRPr/>
          </a:p>
          <a:p>
            <a:pPr marL="306000" lvl="0" indent="-306000" algn="just" rtl="0">
              <a:lnSpc>
                <a:spcPct val="85000"/>
              </a:lnSpc>
              <a:spcBef>
                <a:spcPts val="1300"/>
              </a:spcBef>
              <a:spcAft>
                <a:spcPts val="0"/>
              </a:spcAft>
              <a:buSzPts val="2400"/>
              <a:buChar char="»"/>
            </a:pPr>
            <a:r>
              <a:rPr lang="en-US"/>
              <a:t>Los controladores y resguardos son una sobrecarga de trabajo. </a:t>
            </a:r>
            <a:endParaRPr/>
          </a:p>
          <a:p>
            <a:pPr marL="306000" lvl="0" indent="-306000" algn="just" rtl="0">
              <a:lnSpc>
                <a:spcPct val="85000"/>
              </a:lnSpc>
              <a:spcBef>
                <a:spcPts val="1300"/>
              </a:spcBef>
              <a:spcAft>
                <a:spcPts val="0"/>
              </a:spcAft>
              <a:buSzPts val="2400"/>
              <a:buChar char="»"/>
            </a:pPr>
            <a:r>
              <a:rPr lang="en-US"/>
              <a:t>Si los controladores y resguardos son sencillos, el trabajo adicional es relativamente pequeño. </a:t>
            </a:r>
            <a:endParaRPr/>
          </a:p>
          <a:p>
            <a:pPr marL="306000" lvl="0" indent="-306000" algn="just" rtl="0">
              <a:lnSpc>
                <a:spcPct val="85000"/>
              </a:lnSpc>
              <a:spcBef>
                <a:spcPts val="1300"/>
              </a:spcBef>
              <a:spcAft>
                <a:spcPts val="0"/>
              </a:spcAft>
              <a:buSzPts val="2400"/>
              <a:buChar char="»"/>
            </a:pPr>
            <a:r>
              <a:rPr lang="en-US"/>
              <a:t>La prueba de unidad se simplifica cuando se diseña un módulo con un alto grado de cohesión.</a:t>
            </a:r>
            <a:endParaRPr/>
          </a:p>
          <a:p>
            <a:pPr marL="306000" lvl="0" indent="-153600" algn="just" rtl="0">
              <a:lnSpc>
                <a:spcPct val="85000"/>
              </a:lnSpc>
              <a:spcBef>
                <a:spcPts val="1300"/>
              </a:spcBef>
              <a:spcAft>
                <a:spcPts val="0"/>
              </a:spcAft>
              <a:buSzPts val="2400"/>
              <a:buNone/>
            </a:pPr>
            <a:endParaRPr/>
          </a:p>
          <a:p>
            <a:pPr marL="306000" lvl="0" indent="-153600" algn="just" rtl="0">
              <a:lnSpc>
                <a:spcPct val="85000"/>
              </a:lnSpc>
              <a:spcBef>
                <a:spcPts val="1300"/>
              </a:spcBef>
              <a:spcAft>
                <a:spcPts val="0"/>
              </a:spcAft>
              <a:buSzPts val="2400"/>
              <a:buNone/>
            </a:pPr>
            <a:endParaRPr/>
          </a:p>
        </p:txBody>
      </p:sp>
      <p:sp>
        <p:nvSpPr>
          <p:cNvPr id="165" name="Google Shape;165;p11"/>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20178</a:t>
            </a:r>
            <a:endParaRPr/>
          </a:p>
        </p:txBody>
      </p:sp>
      <p:sp>
        <p:nvSpPr>
          <p:cNvPr id="166" name="Google Shape;166;p1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3600"/>
              <a:buFont typeface="Calibri"/>
              <a:buNone/>
            </a:pPr>
            <a:r>
              <a:rPr lang="en-US" sz="3600"/>
              <a:t>Tipos de Pruebas. </a:t>
            </a:r>
            <a:br>
              <a:rPr lang="en-US" sz="3600"/>
            </a:br>
            <a:r>
              <a:rPr lang="en-US" sz="3600"/>
              <a:t>Pruebas de Integración</a:t>
            </a:r>
            <a:br>
              <a:rPr lang="en-US" sz="3600"/>
            </a:br>
            <a:endParaRPr sz="3600"/>
          </a:p>
        </p:txBody>
      </p:sp>
      <p:sp>
        <p:nvSpPr>
          <p:cNvPr id="172" name="Google Shape;172;p1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173" name="Google Shape;173;p1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74" name="Google Shape;174;p1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1300"/>
              </a:spcBef>
              <a:spcAft>
                <a:spcPts val="0"/>
              </a:spcAft>
              <a:buSzPts val="2400"/>
              <a:buChar char="»"/>
            </a:pPr>
            <a:r>
              <a:rPr lang="en-US" dirty="0"/>
              <a:t>Se </a:t>
            </a:r>
            <a:r>
              <a:rPr lang="en-US" dirty="0" err="1"/>
              <a:t>toman</a:t>
            </a:r>
            <a:r>
              <a:rPr lang="en-US" dirty="0"/>
              <a:t> los </a:t>
            </a:r>
            <a:r>
              <a:rPr lang="en-US" dirty="0" err="1"/>
              <a:t>componentes</a:t>
            </a:r>
            <a:r>
              <a:rPr lang="en-US" dirty="0"/>
              <a:t> que </a:t>
            </a:r>
            <a:r>
              <a:rPr lang="en-US" dirty="0" err="1"/>
              <a:t>han</a:t>
            </a:r>
            <a:r>
              <a:rPr lang="en-US" dirty="0"/>
              <a:t> </a:t>
            </a:r>
            <a:r>
              <a:rPr lang="en-US" dirty="0" err="1"/>
              <a:t>pasado</a:t>
            </a:r>
            <a:r>
              <a:rPr lang="en-US" dirty="0"/>
              <a:t> las </a:t>
            </a:r>
            <a:r>
              <a:rPr lang="en-US" dirty="0" err="1"/>
              <a:t>pruebas</a:t>
            </a:r>
            <a:r>
              <a:rPr lang="en-US" dirty="0"/>
              <a:t> de </a:t>
            </a:r>
            <a:r>
              <a:rPr lang="en-US" dirty="0" err="1"/>
              <a:t>unidad</a:t>
            </a:r>
            <a:r>
              <a:rPr lang="en-US" dirty="0"/>
              <a:t> y se los </a:t>
            </a:r>
            <a:r>
              <a:rPr lang="en-US" dirty="0" err="1"/>
              <a:t>combina</a:t>
            </a:r>
            <a:r>
              <a:rPr lang="en-US" dirty="0"/>
              <a:t> </a:t>
            </a:r>
            <a:r>
              <a:rPr lang="en-US" dirty="0" err="1"/>
              <a:t>según</a:t>
            </a:r>
            <a:r>
              <a:rPr lang="en-US" dirty="0"/>
              <a:t> el </a:t>
            </a:r>
            <a:r>
              <a:rPr lang="en-US" dirty="0" err="1"/>
              <a:t>diseño</a:t>
            </a:r>
            <a:r>
              <a:rPr lang="en-US" dirty="0"/>
              <a:t> </a:t>
            </a:r>
            <a:r>
              <a:rPr lang="en-US" dirty="0" err="1"/>
              <a:t>establecido</a:t>
            </a:r>
            <a:r>
              <a:rPr lang="en-US" dirty="0"/>
              <a:t>. </a:t>
            </a:r>
            <a:endParaRPr dirty="0"/>
          </a:p>
          <a:p>
            <a:pPr marL="306000" lvl="0" indent="-306000" algn="just" rtl="0">
              <a:lnSpc>
                <a:spcPct val="85000"/>
              </a:lnSpc>
              <a:spcBef>
                <a:spcPts val="1300"/>
              </a:spcBef>
              <a:spcAft>
                <a:spcPts val="0"/>
              </a:spcAft>
              <a:buSzPts val="2400"/>
              <a:buChar char="»"/>
            </a:pPr>
            <a:r>
              <a:rPr lang="en-US" dirty="0" err="1"/>
              <a:t>En</a:t>
            </a:r>
            <a:r>
              <a:rPr lang="en-US" dirty="0"/>
              <a:t> </a:t>
            </a:r>
            <a:r>
              <a:rPr lang="en-US" dirty="0" err="1"/>
              <a:t>esta</a:t>
            </a:r>
            <a:r>
              <a:rPr lang="en-US" dirty="0"/>
              <a:t> </a:t>
            </a:r>
            <a:r>
              <a:rPr lang="en-US" dirty="0" err="1"/>
              <a:t>combinación</a:t>
            </a:r>
            <a:r>
              <a:rPr lang="en-US" dirty="0"/>
              <a:t> es </a:t>
            </a:r>
            <a:r>
              <a:rPr lang="en-US" dirty="0" err="1"/>
              <a:t>posible</a:t>
            </a:r>
            <a:r>
              <a:rPr lang="en-US" dirty="0"/>
              <a:t> que:</a:t>
            </a:r>
            <a:endParaRPr dirty="0"/>
          </a:p>
          <a:p>
            <a:pPr marL="630000" lvl="1" indent="-306000" algn="just" rtl="0">
              <a:lnSpc>
                <a:spcPct val="85000"/>
              </a:lnSpc>
              <a:spcBef>
                <a:spcPts val="600"/>
              </a:spcBef>
              <a:spcAft>
                <a:spcPts val="0"/>
              </a:spcAft>
              <a:buClr>
                <a:srgbClr val="262626"/>
              </a:buClr>
              <a:buSzPts val="2400"/>
              <a:buChar char=" "/>
            </a:pPr>
            <a:r>
              <a:rPr lang="en-US" dirty="0"/>
              <a:t>Los </a:t>
            </a:r>
            <a:r>
              <a:rPr lang="en-US" dirty="0" err="1"/>
              <a:t>datos</a:t>
            </a:r>
            <a:r>
              <a:rPr lang="en-US" dirty="0"/>
              <a:t> se </a:t>
            </a:r>
            <a:r>
              <a:rPr lang="en-US" dirty="0" err="1"/>
              <a:t>pueden</a:t>
            </a:r>
            <a:r>
              <a:rPr lang="en-US" dirty="0"/>
              <a:t> </a:t>
            </a:r>
            <a:r>
              <a:rPr lang="en-US" dirty="0" err="1"/>
              <a:t>perder</a:t>
            </a:r>
            <a:r>
              <a:rPr lang="en-US" dirty="0"/>
              <a:t> </a:t>
            </a:r>
            <a:r>
              <a:rPr lang="en-US" dirty="0" err="1"/>
              <a:t>en</a:t>
            </a:r>
            <a:r>
              <a:rPr lang="en-US" dirty="0"/>
              <a:t> una </a:t>
            </a:r>
            <a:r>
              <a:rPr lang="en-US" dirty="0" err="1"/>
              <a:t>interfaz</a:t>
            </a:r>
            <a:r>
              <a:rPr lang="en-US" dirty="0"/>
              <a:t>.</a:t>
            </a:r>
            <a:endParaRPr dirty="0"/>
          </a:p>
          <a:p>
            <a:pPr marL="630000" lvl="1" indent="-306000" algn="just" rtl="0">
              <a:lnSpc>
                <a:spcPct val="85000"/>
              </a:lnSpc>
              <a:spcBef>
                <a:spcPts val="600"/>
              </a:spcBef>
              <a:spcAft>
                <a:spcPts val="0"/>
              </a:spcAft>
              <a:buClr>
                <a:srgbClr val="262626"/>
              </a:buClr>
              <a:buSzPts val="2400"/>
              <a:buChar char=" "/>
            </a:pPr>
            <a:r>
              <a:rPr lang="en-US" dirty="0"/>
              <a:t>Un </a:t>
            </a:r>
            <a:r>
              <a:rPr lang="en-US" dirty="0" err="1"/>
              <a:t>módulo</a:t>
            </a:r>
            <a:r>
              <a:rPr lang="en-US" dirty="0"/>
              <a:t> </a:t>
            </a:r>
            <a:r>
              <a:rPr lang="en-US" dirty="0" err="1"/>
              <a:t>puede</a:t>
            </a:r>
            <a:r>
              <a:rPr lang="en-US" dirty="0"/>
              <a:t> </a:t>
            </a:r>
            <a:r>
              <a:rPr lang="en-US" dirty="0" err="1"/>
              <a:t>tener</a:t>
            </a:r>
            <a:r>
              <a:rPr lang="en-US" dirty="0"/>
              <a:t> un </a:t>
            </a:r>
            <a:r>
              <a:rPr lang="en-US" dirty="0" err="1"/>
              <a:t>efecto</a:t>
            </a:r>
            <a:r>
              <a:rPr lang="en-US" dirty="0"/>
              <a:t> </a:t>
            </a:r>
            <a:r>
              <a:rPr lang="en-US" dirty="0" err="1"/>
              <a:t>adverso</a:t>
            </a:r>
            <a:r>
              <a:rPr lang="en-US" dirty="0"/>
              <a:t> e </a:t>
            </a:r>
            <a:r>
              <a:rPr lang="en-US" dirty="0" err="1"/>
              <a:t>inadvertido</a:t>
            </a:r>
            <a:r>
              <a:rPr lang="en-US" dirty="0"/>
              <a:t> </a:t>
            </a:r>
            <a:r>
              <a:rPr lang="en-US" dirty="0" err="1"/>
              <a:t>sobre</a:t>
            </a:r>
            <a:r>
              <a:rPr lang="en-US" dirty="0"/>
              <a:t> </a:t>
            </a:r>
            <a:r>
              <a:rPr lang="en-US" dirty="0" err="1"/>
              <a:t>otro</a:t>
            </a:r>
            <a:r>
              <a:rPr lang="en-US" dirty="0"/>
              <a:t> etc.. </a:t>
            </a:r>
            <a:endParaRPr dirty="0"/>
          </a:p>
          <a:p>
            <a:pPr marL="630000" lvl="1" indent="-306000" algn="just" rtl="0">
              <a:lnSpc>
                <a:spcPct val="85000"/>
              </a:lnSpc>
              <a:spcBef>
                <a:spcPts val="600"/>
              </a:spcBef>
              <a:spcAft>
                <a:spcPts val="0"/>
              </a:spcAft>
              <a:buClr>
                <a:srgbClr val="262626"/>
              </a:buClr>
              <a:buSzPts val="2400"/>
              <a:buChar char=" "/>
            </a:pPr>
            <a:r>
              <a:rPr lang="en-US" dirty="0"/>
              <a:t>La </a:t>
            </a:r>
            <a:r>
              <a:rPr lang="en-US" dirty="0" err="1"/>
              <a:t>combinación</a:t>
            </a:r>
            <a:r>
              <a:rPr lang="en-US" dirty="0"/>
              <a:t> de </a:t>
            </a:r>
            <a:r>
              <a:rPr lang="en-US" dirty="0" err="1"/>
              <a:t>subfunciones</a:t>
            </a:r>
            <a:r>
              <a:rPr lang="en-US" dirty="0"/>
              <a:t> no </a:t>
            </a:r>
            <a:r>
              <a:rPr lang="en-US" dirty="0" err="1"/>
              <a:t>produzca</a:t>
            </a:r>
            <a:r>
              <a:rPr lang="en-US" dirty="0"/>
              <a:t> el </a:t>
            </a:r>
            <a:r>
              <a:rPr lang="en-US" dirty="0" err="1"/>
              <a:t>resultado</a:t>
            </a:r>
            <a:r>
              <a:rPr lang="en-US" dirty="0"/>
              <a:t> </a:t>
            </a:r>
            <a:r>
              <a:rPr lang="en-US" dirty="0" err="1"/>
              <a:t>esperado</a:t>
            </a:r>
            <a:endParaRPr dirty="0"/>
          </a:p>
          <a:p>
            <a:pPr marL="630000" lvl="1" indent="-306000" algn="just" rtl="0">
              <a:lnSpc>
                <a:spcPct val="85000"/>
              </a:lnSpc>
              <a:spcBef>
                <a:spcPts val="600"/>
              </a:spcBef>
              <a:spcAft>
                <a:spcPts val="0"/>
              </a:spcAft>
              <a:buClr>
                <a:srgbClr val="262626"/>
              </a:buClr>
              <a:buSzPts val="2400"/>
              <a:buChar char=" "/>
            </a:pPr>
            <a:r>
              <a:rPr lang="en-US" dirty="0" err="1"/>
              <a:t>Etc</a:t>
            </a:r>
            <a:r>
              <a:rPr lang="en-US" dirty="0"/>
              <a:t>…</a:t>
            </a:r>
            <a:endParaRPr dirty="0"/>
          </a:p>
        </p:txBody>
      </p:sp>
      <p:sp>
        <p:nvSpPr>
          <p:cNvPr id="175" name="Google Shape;175;p1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76" name="Google Shape;176;p1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a:t>
            </a:r>
            <a:endParaRPr/>
          </a:p>
        </p:txBody>
      </p:sp>
      <p:sp>
        <p:nvSpPr>
          <p:cNvPr id="182" name="Google Shape;182;p1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183" name="Google Shape;183;p1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84" name="Google Shape;184;p1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El programa se construye y se prueba en pequeños segmentos en los que los errores son más fáciles de aislar y de corregir</a:t>
            </a:r>
            <a:endParaRPr/>
          </a:p>
          <a:p>
            <a:pPr marL="91440" lvl="0" indent="-152400" algn="l" rtl="0">
              <a:lnSpc>
                <a:spcPct val="85000"/>
              </a:lnSpc>
              <a:spcBef>
                <a:spcPts val="1300"/>
              </a:spcBef>
              <a:spcAft>
                <a:spcPts val="0"/>
              </a:spcAft>
              <a:buClr>
                <a:srgbClr val="C00000"/>
              </a:buClr>
              <a:buSzPts val="2400"/>
              <a:buFont typeface="Arial"/>
              <a:buChar char="»"/>
            </a:pPr>
            <a:r>
              <a:rPr lang="en-US"/>
              <a:t>La Integración puede ser : </a:t>
            </a:r>
            <a:endParaRPr/>
          </a:p>
          <a:p>
            <a:pPr marL="347472" lvl="1" indent="-342900" algn="l" rtl="0">
              <a:lnSpc>
                <a:spcPct val="85000"/>
              </a:lnSpc>
              <a:spcBef>
                <a:spcPts val="600"/>
              </a:spcBef>
              <a:spcAft>
                <a:spcPts val="0"/>
              </a:spcAft>
              <a:buClr>
                <a:srgbClr val="262626"/>
              </a:buClr>
              <a:buSzPts val="2400"/>
              <a:buChar char=" "/>
            </a:pPr>
            <a:r>
              <a:rPr lang="en-US"/>
              <a:t> Descendente </a:t>
            </a:r>
            <a:endParaRPr/>
          </a:p>
          <a:p>
            <a:pPr marL="347472" lvl="1" indent="-342900" algn="l" rtl="0">
              <a:lnSpc>
                <a:spcPct val="85000"/>
              </a:lnSpc>
              <a:spcBef>
                <a:spcPts val="600"/>
              </a:spcBef>
              <a:spcAft>
                <a:spcPts val="0"/>
              </a:spcAft>
              <a:buClr>
                <a:srgbClr val="262626"/>
              </a:buClr>
              <a:buSzPts val="2400"/>
              <a:buChar char=" "/>
            </a:pPr>
            <a:r>
              <a:rPr lang="en-US"/>
              <a:t> Ascendente </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85" name="Google Shape;185;p13"/>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2017</a:t>
            </a:r>
            <a:endParaRPr/>
          </a:p>
        </p:txBody>
      </p:sp>
      <p:sp>
        <p:nvSpPr>
          <p:cNvPr id="186" name="Google Shape;186;p1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Descendente</a:t>
            </a:r>
            <a:endParaRPr sz="3600" i="1"/>
          </a:p>
        </p:txBody>
      </p:sp>
      <p:sp>
        <p:nvSpPr>
          <p:cNvPr id="192" name="Google Shape;192;p1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193" name="Google Shape;193;p1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94" name="Google Shape;194;p1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400"/>
              <a:buChar char="»"/>
            </a:pPr>
            <a:r>
              <a:rPr lang="en-US"/>
              <a:t>Los módulos se integran al descender por la jerarquía de control, iniciando por el programa principal</a:t>
            </a:r>
            <a:endParaRPr/>
          </a:p>
          <a:p>
            <a:pPr marL="306000" lvl="0" indent="-306000" algn="l" rtl="0">
              <a:lnSpc>
                <a:spcPct val="85000"/>
              </a:lnSpc>
              <a:spcBef>
                <a:spcPts val="1300"/>
              </a:spcBef>
              <a:spcAft>
                <a:spcPts val="0"/>
              </a:spcAft>
              <a:buSzPts val="2400"/>
              <a:buChar char="»"/>
            </a:pPr>
            <a:r>
              <a:rPr lang="en-US"/>
              <a:t>Se puede realizar:</a:t>
            </a:r>
            <a:endParaRPr/>
          </a:p>
          <a:p>
            <a:pPr marL="630000" lvl="1" indent="-306000" algn="l" rtl="0">
              <a:lnSpc>
                <a:spcPct val="85000"/>
              </a:lnSpc>
              <a:spcBef>
                <a:spcPts val="600"/>
              </a:spcBef>
              <a:spcAft>
                <a:spcPts val="0"/>
              </a:spcAft>
              <a:buClr>
                <a:srgbClr val="262626"/>
              </a:buClr>
              <a:buSzPts val="2400"/>
              <a:buChar char=" "/>
            </a:pPr>
            <a:r>
              <a:rPr lang="en-US"/>
              <a:t>En profundidad</a:t>
            </a:r>
            <a:endParaRPr/>
          </a:p>
          <a:p>
            <a:pPr marL="900000" lvl="2" indent="-270000" algn="l" rtl="0">
              <a:lnSpc>
                <a:spcPct val="85000"/>
              </a:lnSpc>
              <a:spcBef>
                <a:spcPts val="600"/>
              </a:spcBef>
              <a:spcAft>
                <a:spcPts val="0"/>
              </a:spcAft>
              <a:buClr>
                <a:srgbClr val="262626"/>
              </a:buClr>
              <a:buSzPts val="2000"/>
              <a:buChar char=" "/>
            </a:pPr>
            <a:r>
              <a:rPr lang="en-US"/>
              <a:t>Primero-en-profundidad integra todos los módulos de un camino de control principal de la estructura.</a:t>
            </a:r>
            <a:endParaRPr/>
          </a:p>
          <a:p>
            <a:pPr marL="630000" lvl="1" indent="-306000" algn="l" rtl="0">
              <a:lnSpc>
                <a:spcPct val="85000"/>
              </a:lnSpc>
              <a:spcBef>
                <a:spcPts val="600"/>
              </a:spcBef>
              <a:spcAft>
                <a:spcPts val="0"/>
              </a:spcAft>
              <a:buClr>
                <a:srgbClr val="262626"/>
              </a:buClr>
              <a:buSzPts val="2400"/>
              <a:buChar char=" "/>
            </a:pPr>
            <a:r>
              <a:rPr lang="en-US"/>
              <a:t>En anchura</a:t>
            </a:r>
            <a:endParaRPr/>
          </a:p>
          <a:p>
            <a:pPr marL="900000" lvl="2" indent="-270000" algn="l" rtl="0">
              <a:lnSpc>
                <a:spcPct val="85000"/>
              </a:lnSpc>
              <a:spcBef>
                <a:spcPts val="600"/>
              </a:spcBef>
              <a:spcAft>
                <a:spcPts val="0"/>
              </a:spcAft>
              <a:buClr>
                <a:srgbClr val="262626"/>
              </a:buClr>
              <a:buSzPts val="2000"/>
              <a:buChar char=" "/>
            </a:pPr>
            <a:r>
              <a:rPr lang="en-US"/>
              <a:t>Primero-en-anchura incorpora todos los módulos directamente subordinados a cada nivel</a:t>
            </a:r>
            <a:endParaRPr/>
          </a:p>
          <a:p>
            <a:pPr marL="306000" lvl="0" indent="-153600" algn="l" rtl="0">
              <a:lnSpc>
                <a:spcPct val="85000"/>
              </a:lnSpc>
              <a:spcBef>
                <a:spcPts val="1300"/>
              </a:spcBef>
              <a:spcAft>
                <a:spcPts val="0"/>
              </a:spcAft>
              <a:buSzPts val="2400"/>
              <a:buNone/>
            </a:pPr>
            <a:endParaRPr/>
          </a:p>
          <a:p>
            <a:pPr marL="306000" lvl="0" indent="-153600" algn="l" rtl="0">
              <a:lnSpc>
                <a:spcPct val="85000"/>
              </a:lnSpc>
              <a:spcBef>
                <a:spcPts val="1300"/>
              </a:spcBef>
              <a:spcAft>
                <a:spcPts val="0"/>
              </a:spcAft>
              <a:buSzPts val="2400"/>
              <a:buNone/>
            </a:pPr>
            <a:endParaRPr/>
          </a:p>
        </p:txBody>
      </p:sp>
      <p:sp>
        <p:nvSpPr>
          <p:cNvPr id="195" name="Google Shape;195;p14"/>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96" name="Google Shape;196;p1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Descendente</a:t>
            </a:r>
            <a:endParaRPr i="1">
              <a:latin typeface="Helvetica Neue"/>
              <a:ea typeface="Helvetica Neue"/>
              <a:cs typeface="Helvetica Neue"/>
              <a:sym typeface="Helvetica Neue"/>
            </a:endParaRPr>
          </a:p>
        </p:txBody>
      </p:sp>
      <p:sp>
        <p:nvSpPr>
          <p:cNvPr id="202" name="Google Shape;202;p1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03" name="Google Shape;203;p1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04" name="Google Shape;204;p1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27000" algn="l" rtl="0">
              <a:lnSpc>
                <a:spcPct val="85000"/>
              </a:lnSpc>
              <a:spcBef>
                <a:spcPts val="0"/>
              </a:spcBef>
              <a:spcAft>
                <a:spcPts val="0"/>
              </a:spcAft>
              <a:buClr>
                <a:srgbClr val="C00000"/>
              </a:buClr>
              <a:buSzPts val="2000"/>
              <a:buFont typeface="Arial"/>
              <a:buChar char="»"/>
            </a:pPr>
            <a:r>
              <a:rPr lang="en-US" sz="2000" u="sng"/>
              <a:t>En profundidad</a:t>
            </a:r>
            <a:r>
              <a:rPr lang="en-US" sz="2000"/>
              <a:t>: primero-en-profundidad integra todos los módulos de un camino de control principal de la estructura.</a:t>
            </a:r>
            <a:endParaRPr/>
          </a:p>
          <a:p>
            <a:pPr marL="91440" lvl="0" indent="0" algn="just" rtl="0">
              <a:lnSpc>
                <a:spcPct val="144000"/>
              </a:lnSpc>
              <a:spcBef>
                <a:spcPts val="1300"/>
              </a:spcBef>
              <a:spcAft>
                <a:spcPts val="0"/>
              </a:spcAft>
              <a:buSzPts val="2400"/>
              <a:buNone/>
            </a:pPr>
            <a:endParaRPr/>
          </a:p>
        </p:txBody>
      </p:sp>
      <p:sp>
        <p:nvSpPr>
          <p:cNvPr id="205" name="Google Shape;205;p15"/>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206" name="Google Shape;206;p1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grpSp>
        <p:nvGrpSpPr>
          <p:cNvPr id="207" name="Google Shape;207;p15"/>
          <p:cNvGrpSpPr/>
          <p:nvPr/>
        </p:nvGrpSpPr>
        <p:grpSpPr>
          <a:xfrm>
            <a:off x="5664201" y="3141664"/>
            <a:ext cx="4786313" cy="3228975"/>
            <a:chOff x="4071934" y="2928940"/>
            <a:chExt cx="4786312" cy="3228970"/>
          </a:xfrm>
        </p:grpSpPr>
        <p:pic>
          <p:nvPicPr>
            <p:cNvPr id="208" name="Google Shape;208;p15" descr="a15"/>
            <p:cNvPicPr preferRelativeResize="0"/>
            <p:nvPr/>
          </p:nvPicPr>
          <p:blipFill rotWithShape="1">
            <a:blip r:embed="rId3">
              <a:alphaModFix/>
            </a:blip>
            <a:srcRect t="10803" b="6845"/>
            <a:stretch/>
          </p:blipFill>
          <p:spPr>
            <a:xfrm>
              <a:off x="4071934" y="3143248"/>
              <a:ext cx="4786312" cy="3014662"/>
            </a:xfrm>
            <a:prstGeom prst="rect">
              <a:avLst/>
            </a:prstGeom>
            <a:noFill/>
            <a:ln w="9525" cap="flat" cmpd="sng">
              <a:solidFill>
                <a:srgbClr val="00B050"/>
              </a:solidFill>
              <a:prstDash val="solid"/>
              <a:miter lim="800000"/>
              <a:headEnd type="none" w="sm" len="sm"/>
              <a:tailEnd type="none" w="sm" len="sm"/>
            </a:ln>
          </p:spPr>
        </p:pic>
        <p:sp>
          <p:nvSpPr>
            <p:cNvPr id="209" name="Google Shape;209;p15"/>
            <p:cNvSpPr/>
            <p:nvPr/>
          </p:nvSpPr>
          <p:spPr>
            <a:xfrm flipH="1">
              <a:off x="6286497" y="2928940"/>
              <a:ext cx="428625" cy="428624"/>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 name="Google Shape;210;p15"/>
            <p:cNvSpPr txBox="1"/>
            <p:nvPr/>
          </p:nvSpPr>
          <p:spPr>
            <a:xfrm>
              <a:off x="6357934" y="3000377"/>
              <a:ext cx="284162"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Gill Sans"/>
                  <a:ea typeface="Gill Sans"/>
                  <a:cs typeface="Gill Sans"/>
                  <a:sym typeface="Gill Sans"/>
                </a:rPr>
                <a:t>1</a:t>
              </a:r>
              <a:endParaRPr sz="1800">
                <a:solidFill>
                  <a:schemeClr val="dk1"/>
                </a:solidFill>
                <a:latin typeface="Gill Sans"/>
                <a:ea typeface="Gill Sans"/>
                <a:cs typeface="Gill Sans"/>
                <a:sym typeface="Gill Sans"/>
              </a:endParaRPr>
            </a:p>
          </p:txBody>
        </p:sp>
        <p:sp>
          <p:nvSpPr>
            <p:cNvPr id="211" name="Google Shape;211;p15"/>
            <p:cNvSpPr/>
            <p:nvPr/>
          </p:nvSpPr>
          <p:spPr>
            <a:xfrm flipH="1">
              <a:off x="4714872" y="3714751"/>
              <a:ext cx="428625" cy="428624"/>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5"/>
            <p:cNvSpPr txBox="1"/>
            <p:nvPr/>
          </p:nvSpPr>
          <p:spPr>
            <a:xfrm>
              <a:off x="4786309" y="3786189"/>
              <a:ext cx="284162"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2</a:t>
              </a:r>
              <a:endParaRPr sz="1800">
                <a:solidFill>
                  <a:schemeClr val="dk1"/>
                </a:solidFill>
                <a:latin typeface="Gill Sans"/>
                <a:ea typeface="Gill Sans"/>
                <a:cs typeface="Gill Sans"/>
                <a:sym typeface="Gill Sans"/>
              </a:endParaRPr>
            </a:p>
          </p:txBody>
        </p:sp>
        <p:sp>
          <p:nvSpPr>
            <p:cNvPr id="213" name="Google Shape;213;p15"/>
            <p:cNvSpPr/>
            <p:nvPr/>
          </p:nvSpPr>
          <p:spPr>
            <a:xfrm flipH="1">
              <a:off x="4143372" y="4500563"/>
              <a:ext cx="433387" cy="428624"/>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5"/>
            <p:cNvSpPr txBox="1"/>
            <p:nvPr/>
          </p:nvSpPr>
          <p:spPr>
            <a:xfrm>
              <a:off x="4214809" y="4571999"/>
              <a:ext cx="284162"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3</a:t>
              </a:r>
              <a:endParaRPr sz="1800">
                <a:solidFill>
                  <a:schemeClr val="dk1"/>
                </a:solidFill>
                <a:latin typeface="Gill Sans"/>
                <a:ea typeface="Gill Sans"/>
                <a:cs typeface="Gill Sans"/>
                <a:sym typeface="Gill Sans"/>
              </a:endParaRPr>
            </a:p>
          </p:txBody>
        </p:sp>
      </p:grpSp>
      <p:sp>
        <p:nvSpPr>
          <p:cNvPr id="215" name="Google Shape;215;p15"/>
          <p:cNvSpPr/>
          <p:nvPr/>
        </p:nvSpPr>
        <p:spPr>
          <a:xfrm>
            <a:off x="1847850" y="2708275"/>
            <a:ext cx="3714750" cy="289718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a:solidFill>
                  <a:schemeClr val="dk1"/>
                </a:solidFill>
                <a:latin typeface="Gill Sans"/>
                <a:ea typeface="Gill Sans"/>
                <a:cs typeface="Gill Sans"/>
                <a:sym typeface="Gill Sans"/>
              </a:rPr>
              <a:t>Pasos: </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1. Conductor: Módulo principal </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    Resguardos: Para los módulos subordinados</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2. Sustituir resguardos por módulos 1 a 1</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3. Probar</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4. Reemplazar otro resguardo</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5. Pruebas de regresión</a:t>
            </a:r>
            <a:endParaRPr/>
          </a:p>
        </p:txBody>
      </p:sp>
      <p:sp>
        <p:nvSpPr>
          <p:cNvPr id="216" name="Google Shape;216;p15"/>
          <p:cNvSpPr txBox="1"/>
          <p:nvPr/>
        </p:nvSpPr>
        <p:spPr>
          <a:xfrm>
            <a:off x="5880101" y="5805489"/>
            <a:ext cx="284163"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4</a:t>
            </a:r>
            <a:endParaRPr/>
          </a:p>
        </p:txBody>
      </p:sp>
      <p:sp>
        <p:nvSpPr>
          <p:cNvPr id="217" name="Google Shape;217;p15"/>
          <p:cNvSpPr/>
          <p:nvPr/>
        </p:nvSpPr>
        <p:spPr>
          <a:xfrm flipH="1">
            <a:off x="5808663" y="5732464"/>
            <a:ext cx="431800" cy="428625"/>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Descendente</a:t>
            </a:r>
            <a:endParaRPr sz="4400" i="1">
              <a:latin typeface="Helvetica Neue"/>
              <a:ea typeface="Helvetica Neue"/>
              <a:cs typeface="Helvetica Neue"/>
              <a:sym typeface="Helvetica Neue"/>
            </a:endParaRPr>
          </a:p>
        </p:txBody>
      </p:sp>
      <p:sp>
        <p:nvSpPr>
          <p:cNvPr id="223" name="Google Shape;223;p1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224" name="Google Shape;224;p1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25" name="Google Shape;225;p1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27000" algn="l" rtl="0">
              <a:lnSpc>
                <a:spcPct val="85000"/>
              </a:lnSpc>
              <a:spcBef>
                <a:spcPts val="0"/>
              </a:spcBef>
              <a:spcAft>
                <a:spcPts val="0"/>
              </a:spcAft>
              <a:buClr>
                <a:srgbClr val="C00000"/>
              </a:buClr>
              <a:buSzPts val="2000"/>
              <a:buFont typeface="Arial"/>
              <a:buChar char="»"/>
            </a:pPr>
            <a:r>
              <a:rPr lang="en-US" sz="2000" b="1" u="sng"/>
              <a:t>En anchura</a:t>
            </a:r>
            <a:r>
              <a:rPr lang="en-US" sz="2000"/>
              <a:t>: primero-en-anchura incorpora todos los módulos directamente subordinados a cada nivel.</a:t>
            </a:r>
            <a:endParaRPr/>
          </a:p>
          <a:p>
            <a:pPr marL="91440" lvl="0" indent="0" algn="just" rtl="0">
              <a:lnSpc>
                <a:spcPct val="144000"/>
              </a:lnSpc>
              <a:spcBef>
                <a:spcPts val="1300"/>
              </a:spcBef>
              <a:spcAft>
                <a:spcPts val="0"/>
              </a:spcAft>
              <a:buSzPts val="2000"/>
              <a:buNone/>
            </a:pPr>
            <a:endParaRPr sz="2000"/>
          </a:p>
        </p:txBody>
      </p:sp>
      <p:sp>
        <p:nvSpPr>
          <p:cNvPr id="226" name="Google Shape;226;p16"/>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227" name="Google Shape;227;p1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
        <p:nvSpPr>
          <p:cNvPr id="228" name="Google Shape;228;p16"/>
          <p:cNvSpPr/>
          <p:nvPr/>
        </p:nvSpPr>
        <p:spPr>
          <a:xfrm>
            <a:off x="1360297" y="2634489"/>
            <a:ext cx="3714750" cy="291782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a:solidFill>
                  <a:schemeClr val="dk1"/>
                </a:solidFill>
                <a:latin typeface="Gill Sans"/>
                <a:ea typeface="Gill Sans"/>
                <a:cs typeface="Gill Sans"/>
                <a:sym typeface="Gill Sans"/>
              </a:rPr>
              <a:t>Pasos: </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1. Conductor: Módulo principal </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    Resguardos: Para los módulos subordinados</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2. Sustituir resguardos por módulos 1 a 1</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3. Probar</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4. Reemplazar otro resguardo</a:t>
            </a:r>
            <a:endParaRPr/>
          </a:p>
          <a:p>
            <a:pPr marL="342900" marR="0" lvl="0" indent="-342900" algn="l" rtl="0">
              <a:spcBef>
                <a:spcPts val="360"/>
              </a:spcBef>
              <a:spcAft>
                <a:spcPts val="0"/>
              </a:spcAft>
              <a:buNone/>
            </a:pPr>
            <a:r>
              <a:rPr lang="en-US" sz="1800">
                <a:solidFill>
                  <a:schemeClr val="dk1"/>
                </a:solidFill>
                <a:latin typeface="Gill Sans"/>
                <a:ea typeface="Gill Sans"/>
                <a:cs typeface="Gill Sans"/>
                <a:sym typeface="Gill Sans"/>
              </a:rPr>
              <a:t>5. Pruebas de regresión</a:t>
            </a:r>
            <a:endParaRPr/>
          </a:p>
        </p:txBody>
      </p:sp>
      <p:grpSp>
        <p:nvGrpSpPr>
          <p:cNvPr id="229" name="Google Shape;229;p16"/>
          <p:cNvGrpSpPr/>
          <p:nvPr/>
        </p:nvGrpSpPr>
        <p:grpSpPr>
          <a:xfrm>
            <a:off x="5591176" y="3305176"/>
            <a:ext cx="4786313" cy="3014663"/>
            <a:chOff x="4357688" y="3286125"/>
            <a:chExt cx="4786312" cy="3014663"/>
          </a:xfrm>
        </p:grpSpPr>
        <p:pic>
          <p:nvPicPr>
            <p:cNvPr id="230" name="Google Shape;230;p16" descr="a15"/>
            <p:cNvPicPr preferRelativeResize="0"/>
            <p:nvPr/>
          </p:nvPicPr>
          <p:blipFill rotWithShape="1">
            <a:blip r:embed="rId3">
              <a:alphaModFix/>
            </a:blip>
            <a:srcRect t="10803" b="6845"/>
            <a:stretch/>
          </p:blipFill>
          <p:spPr>
            <a:xfrm>
              <a:off x="4357688" y="3286125"/>
              <a:ext cx="4786312" cy="3014663"/>
            </a:xfrm>
            <a:prstGeom prst="rect">
              <a:avLst/>
            </a:prstGeom>
            <a:noFill/>
            <a:ln>
              <a:noFill/>
            </a:ln>
          </p:spPr>
        </p:pic>
        <p:sp>
          <p:nvSpPr>
            <p:cNvPr id="231" name="Google Shape;231;p16"/>
            <p:cNvSpPr/>
            <p:nvPr/>
          </p:nvSpPr>
          <p:spPr>
            <a:xfrm flipH="1">
              <a:off x="6286501" y="3357563"/>
              <a:ext cx="428625" cy="428625"/>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txBox="1"/>
            <p:nvPr/>
          </p:nvSpPr>
          <p:spPr>
            <a:xfrm>
              <a:off x="6357938" y="3429000"/>
              <a:ext cx="284163"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1</a:t>
              </a:r>
              <a:endParaRPr sz="1800">
                <a:solidFill>
                  <a:schemeClr val="dk1"/>
                </a:solidFill>
                <a:latin typeface="Gill Sans"/>
                <a:ea typeface="Gill Sans"/>
                <a:cs typeface="Gill Sans"/>
                <a:sym typeface="Gill Sans"/>
              </a:endParaRPr>
            </a:p>
          </p:txBody>
        </p:sp>
        <p:sp>
          <p:nvSpPr>
            <p:cNvPr id="233" name="Google Shape;233;p16"/>
            <p:cNvSpPr/>
            <p:nvPr/>
          </p:nvSpPr>
          <p:spPr>
            <a:xfrm flipH="1">
              <a:off x="4714876" y="4143375"/>
              <a:ext cx="428625" cy="428625"/>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txBox="1"/>
            <p:nvPr/>
          </p:nvSpPr>
          <p:spPr>
            <a:xfrm>
              <a:off x="4786313" y="4214813"/>
              <a:ext cx="284163"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2</a:t>
              </a:r>
              <a:endParaRPr sz="1800">
                <a:solidFill>
                  <a:schemeClr val="dk1"/>
                </a:solidFill>
                <a:latin typeface="Gill Sans"/>
                <a:ea typeface="Gill Sans"/>
                <a:cs typeface="Gill Sans"/>
                <a:sym typeface="Gill Sans"/>
              </a:endParaRPr>
            </a:p>
          </p:txBody>
        </p:sp>
        <p:sp>
          <p:nvSpPr>
            <p:cNvPr id="235" name="Google Shape;235;p16"/>
            <p:cNvSpPr/>
            <p:nvPr/>
          </p:nvSpPr>
          <p:spPr>
            <a:xfrm flipH="1">
              <a:off x="7858125" y="4143375"/>
              <a:ext cx="428625" cy="428625"/>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txBox="1"/>
            <p:nvPr/>
          </p:nvSpPr>
          <p:spPr>
            <a:xfrm>
              <a:off x="6357938" y="4143375"/>
              <a:ext cx="284163"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3</a:t>
              </a:r>
              <a:endParaRPr sz="1800">
                <a:solidFill>
                  <a:schemeClr val="dk1"/>
                </a:solidFill>
                <a:latin typeface="Gill Sans"/>
                <a:ea typeface="Gill Sans"/>
                <a:cs typeface="Gill Sans"/>
                <a:sym typeface="Gill Sans"/>
              </a:endParaRPr>
            </a:p>
          </p:txBody>
        </p:sp>
        <p:sp>
          <p:nvSpPr>
            <p:cNvPr id="237" name="Google Shape;237;p16"/>
            <p:cNvSpPr txBox="1"/>
            <p:nvPr/>
          </p:nvSpPr>
          <p:spPr>
            <a:xfrm>
              <a:off x="7929562" y="4214813"/>
              <a:ext cx="284163"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4</a:t>
              </a:r>
              <a:endParaRPr sz="1800">
                <a:solidFill>
                  <a:schemeClr val="dk1"/>
                </a:solidFill>
                <a:latin typeface="Gill Sans"/>
                <a:ea typeface="Gill Sans"/>
                <a:cs typeface="Gill Sans"/>
                <a:sym typeface="Gill Sans"/>
              </a:endParaRPr>
            </a:p>
          </p:txBody>
        </p:sp>
        <p:sp>
          <p:nvSpPr>
            <p:cNvPr id="238" name="Google Shape;238;p16"/>
            <p:cNvSpPr/>
            <p:nvPr/>
          </p:nvSpPr>
          <p:spPr>
            <a:xfrm flipH="1">
              <a:off x="6286501" y="4143375"/>
              <a:ext cx="428625" cy="428625"/>
            </a:xfrm>
            <a:prstGeom prst="ellipse">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Ascendente</a:t>
            </a:r>
            <a:endParaRPr sz="3600" i="1"/>
          </a:p>
        </p:txBody>
      </p:sp>
      <p:sp>
        <p:nvSpPr>
          <p:cNvPr id="244" name="Google Shape;244;p1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245" name="Google Shape;245;p1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46" name="Google Shape;246;p1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0"/>
              </a:spcBef>
              <a:spcAft>
                <a:spcPts val="0"/>
              </a:spcAft>
              <a:buSzPts val="2400"/>
              <a:buChar char="»"/>
            </a:pPr>
            <a:r>
              <a:rPr lang="en-US"/>
              <a:t>Se empieza la prueba con los módulos atómicos (es decir, módulos de los niveles más bajos de la estructura del programa). </a:t>
            </a:r>
            <a:endParaRPr/>
          </a:p>
          <a:p>
            <a:pPr marL="306000" lvl="0" indent="-306000" algn="just" rtl="0">
              <a:lnSpc>
                <a:spcPct val="85000"/>
              </a:lnSpc>
              <a:spcBef>
                <a:spcPts val="1300"/>
              </a:spcBef>
              <a:spcAft>
                <a:spcPts val="0"/>
              </a:spcAft>
              <a:buSzPts val="2400"/>
              <a:buChar char="»"/>
            </a:pPr>
            <a:r>
              <a:rPr lang="en-US"/>
              <a:t>Dado que los módulos se integran de abajo hacia arriba, el proceso requerido de los módulos subordinados siempre está disponible y se elimina la necesidad de resguardos pero no  así, los conductores.</a:t>
            </a:r>
            <a:endParaRPr/>
          </a:p>
        </p:txBody>
      </p:sp>
      <p:sp>
        <p:nvSpPr>
          <p:cNvPr id="247" name="Google Shape;247;p17"/>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2017</a:t>
            </a:r>
            <a:endParaRPr/>
          </a:p>
        </p:txBody>
      </p:sp>
      <p:sp>
        <p:nvSpPr>
          <p:cNvPr id="248" name="Google Shape;248;p1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8" descr="a17"/>
          <p:cNvPicPr preferRelativeResize="0"/>
          <p:nvPr/>
        </p:nvPicPr>
        <p:blipFill rotWithShape="1">
          <a:blip r:embed="rId3">
            <a:alphaModFix/>
          </a:blip>
          <a:srcRect t="11872" r="1474"/>
          <a:stretch/>
        </p:blipFill>
        <p:spPr>
          <a:xfrm>
            <a:off x="6092607" y="2895072"/>
            <a:ext cx="5508625" cy="3681413"/>
          </a:xfrm>
          <a:prstGeom prst="rect">
            <a:avLst/>
          </a:prstGeom>
          <a:noFill/>
          <a:ln>
            <a:noFill/>
          </a:ln>
        </p:spPr>
      </p:pic>
      <p:sp>
        <p:nvSpPr>
          <p:cNvPr id="254" name="Google Shape;254;p18"/>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Ascendente</a:t>
            </a:r>
            <a:endParaRPr sz="3600" i="1"/>
          </a:p>
        </p:txBody>
      </p:sp>
      <p:sp>
        <p:nvSpPr>
          <p:cNvPr id="255" name="Google Shape;255;p1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56" name="Google Shape;256;p1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57" name="Google Shape;257;p1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just" rtl="0">
              <a:lnSpc>
                <a:spcPct val="80000"/>
              </a:lnSpc>
              <a:spcBef>
                <a:spcPts val="0"/>
              </a:spcBef>
              <a:spcAft>
                <a:spcPts val="0"/>
              </a:spcAft>
              <a:buSzPts val="2500"/>
              <a:buFont typeface="Noto Sans Symbols"/>
              <a:buNone/>
            </a:pPr>
            <a:r>
              <a:rPr lang="en-US" sz="2500"/>
              <a:t>Pasos : </a:t>
            </a:r>
            <a:endParaRPr/>
          </a:p>
          <a:p>
            <a:pPr marL="91440" lvl="0" indent="-158750" algn="just" rtl="0">
              <a:lnSpc>
                <a:spcPct val="80000"/>
              </a:lnSpc>
              <a:spcBef>
                <a:spcPts val="1300"/>
              </a:spcBef>
              <a:spcAft>
                <a:spcPts val="0"/>
              </a:spcAft>
              <a:buSzPts val="2500"/>
              <a:buChar char="»"/>
            </a:pPr>
            <a:r>
              <a:rPr lang="en-US" sz="2500"/>
              <a:t>1.Combinar módulos de bajo nivel </a:t>
            </a:r>
            <a:endParaRPr/>
          </a:p>
          <a:p>
            <a:pPr marL="91440" lvl="0" indent="-158750" algn="l" rtl="0">
              <a:lnSpc>
                <a:spcPct val="80000"/>
              </a:lnSpc>
              <a:spcBef>
                <a:spcPts val="1300"/>
              </a:spcBef>
              <a:spcAft>
                <a:spcPts val="0"/>
              </a:spcAft>
              <a:buSzPts val="2500"/>
              <a:buChar char="»"/>
            </a:pPr>
            <a:r>
              <a:rPr lang="en-US" sz="2500"/>
              <a:t>2.Hacer conductor para coordinar entrada y salida </a:t>
            </a:r>
            <a:endParaRPr/>
          </a:p>
          <a:p>
            <a:pPr marL="91440" lvl="0" indent="-158750" algn="just" rtl="0">
              <a:lnSpc>
                <a:spcPct val="80000"/>
              </a:lnSpc>
              <a:spcBef>
                <a:spcPts val="1300"/>
              </a:spcBef>
              <a:spcAft>
                <a:spcPts val="0"/>
              </a:spcAft>
              <a:buSzPts val="2500"/>
              <a:buChar char="»"/>
            </a:pPr>
            <a:r>
              <a:rPr lang="en-US" sz="2500"/>
              <a:t>3. Probar el grupo </a:t>
            </a:r>
            <a:endParaRPr/>
          </a:p>
          <a:p>
            <a:pPr marL="91440" lvl="0" indent="-158750" algn="just" rtl="0">
              <a:lnSpc>
                <a:spcPct val="80000"/>
              </a:lnSpc>
              <a:spcBef>
                <a:spcPts val="1300"/>
              </a:spcBef>
              <a:spcAft>
                <a:spcPts val="0"/>
              </a:spcAft>
              <a:buSzPts val="2500"/>
              <a:buChar char="»"/>
            </a:pPr>
            <a:r>
              <a:rPr lang="en-US" sz="2500"/>
              <a:t>4.Eliminar conductores</a:t>
            </a:r>
            <a:endParaRPr/>
          </a:p>
        </p:txBody>
      </p:sp>
      <p:sp>
        <p:nvSpPr>
          <p:cNvPr id="258" name="Google Shape;258;p18"/>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2017</a:t>
            </a:r>
            <a:endParaRPr/>
          </a:p>
        </p:txBody>
      </p:sp>
      <p:sp>
        <p:nvSpPr>
          <p:cNvPr id="259" name="Google Shape;259;p1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Selección </a:t>
            </a:r>
            <a:endParaRPr/>
          </a:p>
        </p:txBody>
      </p:sp>
      <p:sp>
        <p:nvSpPr>
          <p:cNvPr id="265" name="Google Shape;265;p1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endParaRPr/>
          </a:p>
          <a:p>
            <a:pPr marL="0" lvl="0" indent="0" algn="r" rtl="0">
              <a:spcBef>
                <a:spcPts val="0"/>
              </a:spcBef>
              <a:spcAft>
                <a:spcPts val="0"/>
              </a:spcAft>
              <a:buNone/>
            </a:pPr>
            <a:fld id="{00000000-1234-1234-1234-123412341234}" type="slidenum">
              <a:rPr lang="en-US"/>
              <a:t>19</a:t>
            </a:fld>
            <a:endParaRPr/>
          </a:p>
        </p:txBody>
      </p:sp>
      <p:sp>
        <p:nvSpPr>
          <p:cNvPr id="266" name="Google Shape;266;p1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67" name="Google Shape;267;p1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630000" lvl="1" indent="-306000" algn="just" rtl="0">
              <a:lnSpc>
                <a:spcPct val="85000"/>
              </a:lnSpc>
              <a:spcBef>
                <a:spcPts val="0"/>
              </a:spcBef>
              <a:spcAft>
                <a:spcPts val="0"/>
              </a:spcAft>
              <a:buClr>
                <a:srgbClr val="262626"/>
              </a:buClr>
              <a:buSzPts val="2400"/>
              <a:buChar char=" "/>
            </a:pPr>
            <a:r>
              <a:rPr lang="en-US"/>
              <a:t>Hay discusión respecto a las ventajas y desventajas de los enfoques Ascendente con Descendente.</a:t>
            </a:r>
            <a:endParaRPr/>
          </a:p>
          <a:p>
            <a:pPr marL="630000" lvl="1" indent="-306000" algn="just" rtl="0">
              <a:lnSpc>
                <a:spcPct val="85000"/>
              </a:lnSpc>
              <a:spcBef>
                <a:spcPts val="600"/>
              </a:spcBef>
              <a:spcAft>
                <a:spcPts val="0"/>
              </a:spcAft>
              <a:buClr>
                <a:srgbClr val="262626"/>
              </a:buClr>
              <a:buSzPts val="2400"/>
              <a:buChar char=" "/>
            </a:pPr>
            <a:r>
              <a:rPr lang="en-US"/>
              <a:t>La principal </a:t>
            </a:r>
            <a:r>
              <a:rPr lang="en-US" u="sng"/>
              <a:t>desventaja del enfoque Descendente </a:t>
            </a:r>
            <a:r>
              <a:rPr lang="en-US"/>
              <a:t>es la necesidad de los resguardos.</a:t>
            </a:r>
            <a:endParaRPr/>
          </a:p>
          <a:p>
            <a:pPr marL="630000" lvl="1" indent="-306000" algn="just" rtl="0">
              <a:lnSpc>
                <a:spcPct val="85000"/>
              </a:lnSpc>
              <a:spcBef>
                <a:spcPts val="600"/>
              </a:spcBef>
              <a:spcAft>
                <a:spcPts val="0"/>
              </a:spcAft>
              <a:buClr>
                <a:srgbClr val="262626"/>
              </a:buClr>
              <a:buSzPts val="2400"/>
              <a:buChar char=" "/>
            </a:pPr>
            <a:r>
              <a:rPr lang="en-US"/>
              <a:t>La principal </a:t>
            </a:r>
            <a:r>
              <a:rPr lang="en-US" u="sng"/>
              <a:t>desventaja de la opción Ascendente </a:t>
            </a:r>
            <a:r>
              <a:rPr lang="en-US"/>
              <a:t>es que “el programa como entidad no existe hasta que se agrega el último módulo”.</a:t>
            </a:r>
            <a:endParaRPr/>
          </a:p>
          <a:p>
            <a:pPr marL="630000" lvl="1" indent="-153600" algn="just" rtl="0">
              <a:lnSpc>
                <a:spcPct val="85000"/>
              </a:lnSpc>
              <a:spcBef>
                <a:spcPts val="600"/>
              </a:spcBef>
              <a:spcAft>
                <a:spcPts val="0"/>
              </a:spcAft>
              <a:buClr>
                <a:srgbClr val="262626"/>
              </a:buClr>
              <a:buSzPts val="2400"/>
              <a:buNone/>
            </a:pPr>
            <a:endParaRPr/>
          </a:p>
          <a:p>
            <a:pPr marL="630000" lvl="1" indent="-306000" algn="just" rtl="0">
              <a:lnSpc>
                <a:spcPct val="85000"/>
              </a:lnSpc>
              <a:spcBef>
                <a:spcPts val="600"/>
              </a:spcBef>
              <a:spcAft>
                <a:spcPts val="0"/>
              </a:spcAft>
              <a:buClr>
                <a:srgbClr val="262626"/>
              </a:buClr>
              <a:buSzPts val="2400"/>
              <a:buChar char=" "/>
            </a:pPr>
            <a:r>
              <a:rPr lang="en-US"/>
              <a:t>La elección depende de las características del software,</a:t>
            </a:r>
            <a:endParaRPr/>
          </a:p>
          <a:p>
            <a:pPr marL="630000" lvl="1" indent="-306000" algn="just" rtl="0">
              <a:lnSpc>
                <a:spcPct val="85000"/>
              </a:lnSpc>
              <a:spcBef>
                <a:spcPts val="600"/>
              </a:spcBef>
              <a:spcAft>
                <a:spcPts val="0"/>
              </a:spcAft>
              <a:buClr>
                <a:srgbClr val="262626"/>
              </a:buClr>
              <a:buSzPts val="2400"/>
              <a:buChar char=" "/>
            </a:pPr>
            <a:r>
              <a:rPr lang="en-US"/>
              <a:t>Un enfoque combinado (</a:t>
            </a:r>
            <a:r>
              <a:rPr lang="en-US" i="1"/>
              <a:t>prueba sándwich</a:t>
            </a:r>
            <a:r>
              <a:rPr lang="en-US"/>
              <a:t>) puede ser el mejor.</a:t>
            </a:r>
            <a:endParaRPr/>
          </a:p>
        </p:txBody>
      </p:sp>
      <p:sp>
        <p:nvSpPr>
          <p:cNvPr id="268" name="Google Shape;268;p19"/>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269" name="Google Shape;269;p1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latin typeface="Calibri"/>
                <a:ea typeface="Calibri"/>
                <a:cs typeface="Calibri"/>
                <a:sym typeface="Calibri"/>
              </a:rPr>
              <a:t>Enfoque estratégico de pruebas </a:t>
            </a:r>
            <a:endParaRPr>
              <a:latin typeface="Calibri"/>
              <a:ea typeface="Calibri"/>
              <a:cs typeface="Calibri"/>
              <a:sym typeface="Calibri"/>
            </a:endParaRPr>
          </a:p>
        </p:txBody>
      </p:sp>
      <p:sp>
        <p:nvSpPr>
          <p:cNvPr id="59" name="Google Shape;59;p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60" name="Google Shape;60;p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61" name="Google Shape;61;p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SzPts val="2400"/>
              <a:buChar char="»"/>
            </a:pPr>
            <a:r>
              <a:rPr lang="en-US"/>
              <a:t>Una estrategia de pruebas del software proporciona una guía que describe los pasos a seguir, cuándo se planean y llevan a cabo, cuánto esfuerzo, tiempo y recurso se requerirán.</a:t>
            </a:r>
            <a:endParaRPr/>
          </a:p>
          <a:p>
            <a:pPr marL="347472" lvl="1" indent="-342900" algn="just" rtl="0">
              <a:lnSpc>
                <a:spcPct val="85000"/>
              </a:lnSpc>
              <a:spcBef>
                <a:spcPts val="600"/>
              </a:spcBef>
              <a:spcAft>
                <a:spcPts val="0"/>
              </a:spcAft>
              <a:buClr>
                <a:srgbClr val="262626"/>
              </a:buClr>
              <a:buSzPts val="2000"/>
              <a:buChar char=" "/>
            </a:pPr>
            <a:r>
              <a:rPr lang="en-US" sz="2000"/>
              <a:t>Proporciona</a:t>
            </a:r>
            <a:endParaRPr sz="2000"/>
          </a:p>
          <a:p>
            <a:pPr marL="548640" lvl="2" indent="-548640" algn="just" rtl="0">
              <a:lnSpc>
                <a:spcPct val="85000"/>
              </a:lnSpc>
              <a:spcBef>
                <a:spcPts val="600"/>
              </a:spcBef>
              <a:spcAft>
                <a:spcPts val="0"/>
              </a:spcAft>
              <a:buClr>
                <a:srgbClr val="262626"/>
              </a:buClr>
              <a:buSzPts val="1800"/>
              <a:buChar char=" "/>
            </a:pPr>
            <a:r>
              <a:rPr lang="en-US" sz="1800"/>
              <a:t>Planificación de las pruebas</a:t>
            </a:r>
            <a:endParaRPr/>
          </a:p>
          <a:p>
            <a:pPr marL="548640" lvl="2" indent="-548640" algn="just" rtl="0">
              <a:lnSpc>
                <a:spcPct val="85000"/>
              </a:lnSpc>
              <a:spcBef>
                <a:spcPts val="600"/>
              </a:spcBef>
              <a:spcAft>
                <a:spcPts val="0"/>
              </a:spcAft>
              <a:buClr>
                <a:srgbClr val="262626"/>
              </a:buClr>
              <a:buSzPts val="1800"/>
              <a:buChar char=" "/>
            </a:pPr>
            <a:r>
              <a:rPr lang="en-US" sz="1800"/>
              <a:t>Diseño de los casos de prueba</a:t>
            </a:r>
            <a:endParaRPr sz="1800"/>
          </a:p>
          <a:p>
            <a:pPr marL="548640" lvl="2" indent="-548640" algn="just" rtl="0">
              <a:lnSpc>
                <a:spcPct val="85000"/>
              </a:lnSpc>
              <a:spcBef>
                <a:spcPts val="600"/>
              </a:spcBef>
              <a:spcAft>
                <a:spcPts val="0"/>
              </a:spcAft>
              <a:buClr>
                <a:srgbClr val="262626"/>
              </a:buClr>
              <a:buSzPts val="1800"/>
              <a:buChar char=" "/>
            </a:pPr>
            <a:r>
              <a:rPr lang="en-US" sz="1800"/>
              <a:t>Ejecución de las pruebas</a:t>
            </a:r>
            <a:endParaRPr/>
          </a:p>
          <a:p>
            <a:pPr marL="548640" lvl="2" indent="-548640" algn="just" rtl="0">
              <a:lnSpc>
                <a:spcPct val="85000"/>
              </a:lnSpc>
              <a:spcBef>
                <a:spcPts val="600"/>
              </a:spcBef>
              <a:spcAft>
                <a:spcPts val="0"/>
              </a:spcAft>
              <a:buClr>
                <a:srgbClr val="262626"/>
              </a:buClr>
              <a:buSzPts val="1800"/>
              <a:buChar char=" "/>
            </a:pPr>
            <a:r>
              <a:rPr lang="en-US" sz="1800"/>
              <a:t>Recolección y evaluación de los datos resultantes </a:t>
            </a:r>
            <a:endParaRPr/>
          </a:p>
        </p:txBody>
      </p:sp>
      <p:sp>
        <p:nvSpPr>
          <p:cNvPr id="62" name="Google Shape;62;p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63" name="Google Shape;63;p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Pruebas de regresión</a:t>
            </a:r>
            <a:endParaRPr/>
          </a:p>
        </p:txBody>
      </p:sp>
      <p:sp>
        <p:nvSpPr>
          <p:cNvPr id="275" name="Google Shape;275;p2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276" name="Google Shape;276;p2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77" name="Google Shape;277;p2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0"/>
              </a:spcBef>
              <a:spcAft>
                <a:spcPts val="0"/>
              </a:spcAft>
              <a:buSzPts val="2400"/>
              <a:buChar char="»"/>
            </a:pPr>
            <a:r>
              <a:rPr lang="en-US"/>
              <a:t>Cada vez que se añade un nuevo módulo como parte de una Prueba de integración, el software cambia.</a:t>
            </a:r>
            <a:endParaRPr/>
          </a:p>
          <a:p>
            <a:pPr marL="306000" lvl="0" indent="-306000" algn="just" rtl="0">
              <a:lnSpc>
                <a:spcPct val="85000"/>
              </a:lnSpc>
              <a:spcBef>
                <a:spcPts val="1300"/>
              </a:spcBef>
              <a:spcAft>
                <a:spcPts val="0"/>
              </a:spcAft>
              <a:buSzPts val="2400"/>
              <a:buChar char="»"/>
            </a:pPr>
            <a:r>
              <a:rPr lang="en-US"/>
              <a:t>Se establecen nuevos caminos, pueden ocurrir nuevas E/S y se invoca una nueva lógica de control.</a:t>
            </a:r>
            <a:endParaRPr/>
          </a:p>
          <a:p>
            <a:pPr marL="306000" lvl="0" indent="-306000" algn="just" rtl="0">
              <a:lnSpc>
                <a:spcPct val="85000"/>
              </a:lnSpc>
              <a:spcBef>
                <a:spcPts val="1300"/>
              </a:spcBef>
              <a:spcAft>
                <a:spcPts val="0"/>
              </a:spcAft>
              <a:buSzPts val="2400"/>
              <a:buChar char="»"/>
            </a:pPr>
            <a:r>
              <a:rPr lang="en-US"/>
              <a:t>Estos cambios pueden causar problemas con funciones que antes trabajaban perfectamente. </a:t>
            </a:r>
            <a:endParaRPr/>
          </a:p>
          <a:p>
            <a:pPr marL="306000" lvl="0" indent="-306000" algn="just" rtl="0">
              <a:lnSpc>
                <a:spcPct val="85000"/>
              </a:lnSpc>
              <a:spcBef>
                <a:spcPts val="1300"/>
              </a:spcBef>
              <a:spcAft>
                <a:spcPts val="0"/>
              </a:spcAft>
              <a:buSzPts val="2400"/>
              <a:buChar char="»"/>
            </a:pPr>
            <a:r>
              <a:rPr lang="en-US"/>
              <a:t>En el contexto de una estrategia de Prueba de integración, la Prueba de regresión es volver a ejecutar un subconjunto de pruebas que se han llevado a cabo anteriormente para asegurarse de que los cambios no han propagado efectos colaterales no deseados.</a:t>
            </a:r>
            <a:endParaRPr/>
          </a:p>
        </p:txBody>
      </p:sp>
      <p:sp>
        <p:nvSpPr>
          <p:cNvPr id="278" name="Google Shape;278;p20"/>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279" name="Google Shape;279;p2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Pruebas de regresión</a:t>
            </a:r>
            <a:endParaRPr/>
          </a:p>
        </p:txBody>
      </p:sp>
      <p:sp>
        <p:nvSpPr>
          <p:cNvPr id="285" name="Google Shape;285;p2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286" name="Google Shape;286;p2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87" name="Google Shape;287;p2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0"/>
              </a:spcBef>
              <a:spcAft>
                <a:spcPts val="0"/>
              </a:spcAft>
              <a:buSzPts val="2400"/>
              <a:buChar char="»"/>
            </a:pPr>
            <a:r>
              <a:rPr lang="en-US"/>
              <a:t>Estas pruebas se puede hacer manualmente, volviendo a realizar un subconjunto de todos los casos de prueba o utilizando herramientas automáticas.</a:t>
            </a:r>
            <a:endParaRPr/>
          </a:p>
          <a:p>
            <a:pPr marL="306000" lvl="0" indent="-306000" algn="just" rtl="0">
              <a:lnSpc>
                <a:spcPct val="85000"/>
              </a:lnSpc>
              <a:spcBef>
                <a:spcPts val="1300"/>
              </a:spcBef>
              <a:spcAft>
                <a:spcPts val="0"/>
              </a:spcAft>
              <a:buSzPts val="2400"/>
              <a:buChar char="»"/>
            </a:pPr>
            <a:r>
              <a:rPr lang="en-US"/>
              <a:t>El conjunto de pruebas de regresión contiene tres clases diferentes de casos de prueba:</a:t>
            </a:r>
            <a:endParaRPr/>
          </a:p>
          <a:p>
            <a:pPr marL="666900" lvl="1" indent="-342900" algn="just" rtl="0">
              <a:lnSpc>
                <a:spcPct val="85000"/>
              </a:lnSpc>
              <a:spcBef>
                <a:spcPts val="600"/>
              </a:spcBef>
              <a:spcAft>
                <a:spcPts val="0"/>
              </a:spcAft>
              <a:buClr>
                <a:srgbClr val="262626"/>
              </a:buClr>
              <a:buSzPts val="2400"/>
              <a:buFont typeface="Courier New"/>
              <a:buChar char="o"/>
            </a:pPr>
            <a:r>
              <a:rPr lang="en-US"/>
              <a:t>una muestra representativa de pruebas que ejercite todas las funciones del software.</a:t>
            </a:r>
            <a:endParaRPr/>
          </a:p>
          <a:p>
            <a:pPr marL="666900" lvl="1" indent="-342900" algn="just" rtl="0">
              <a:lnSpc>
                <a:spcPct val="85000"/>
              </a:lnSpc>
              <a:spcBef>
                <a:spcPts val="600"/>
              </a:spcBef>
              <a:spcAft>
                <a:spcPts val="0"/>
              </a:spcAft>
              <a:buClr>
                <a:srgbClr val="262626"/>
              </a:buClr>
              <a:buSzPts val="2400"/>
              <a:buFont typeface="Courier New"/>
              <a:buChar char="o"/>
            </a:pPr>
            <a:r>
              <a:rPr lang="en-US"/>
              <a:t>pruebas adicionales que se centren en las funciones del software que son probablemente afectadas por el cambio.</a:t>
            </a:r>
            <a:endParaRPr/>
          </a:p>
          <a:p>
            <a:pPr marL="666900" lvl="1" indent="-342900" algn="just" rtl="0">
              <a:lnSpc>
                <a:spcPct val="85000"/>
              </a:lnSpc>
              <a:spcBef>
                <a:spcPts val="600"/>
              </a:spcBef>
              <a:spcAft>
                <a:spcPts val="0"/>
              </a:spcAft>
              <a:buClr>
                <a:srgbClr val="262626"/>
              </a:buClr>
              <a:buSzPts val="2400"/>
              <a:buFont typeface="Courier New"/>
              <a:buChar char="o"/>
            </a:pPr>
            <a:r>
              <a:rPr lang="en-US"/>
              <a:t>pruebas que se centren en los componentes del software que han cambiado.</a:t>
            </a:r>
            <a:endParaRPr/>
          </a:p>
          <a:p>
            <a:pPr marL="630000" lvl="1" indent="-153600" algn="just" rtl="0">
              <a:lnSpc>
                <a:spcPct val="85000"/>
              </a:lnSpc>
              <a:spcBef>
                <a:spcPts val="600"/>
              </a:spcBef>
              <a:spcAft>
                <a:spcPts val="0"/>
              </a:spcAft>
              <a:buClr>
                <a:srgbClr val="262626"/>
              </a:buClr>
              <a:buSzPts val="2400"/>
              <a:buNone/>
            </a:pPr>
            <a:endParaRPr/>
          </a:p>
        </p:txBody>
      </p:sp>
      <p:sp>
        <p:nvSpPr>
          <p:cNvPr id="288" name="Google Shape;288;p21"/>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289" name="Google Shape;289;p2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integración - </a:t>
            </a:r>
            <a:r>
              <a:rPr lang="en-US" sz="3600" i="1"/>
              <a:t>Criticidad </a:t>
            </a:r>
            <a:endParaRPr/>
          </a:p>
        </p:txBody>
      </p:sp>
      <p:sp>
        <p:nvSpPr>
          <p:cNvPr id="295" name="Google Shape;295;p2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endParaRPr/>
          </a:p>
          <a:p>
            <a:pPr marL="0" lvl="0" indent="0" algn="r" rtl="0">
              <a:spcBef>
                <a:spcPts val="0"/>
              </a:spcBef>
              <a:spcAft>
                <a:spcPts val="0"/>
              </a:spcAft>
              <a:buNone/>
            </a:pPr>
            <a:fld id="{00000000-1234-1234-1234-123412341234}" type="slidenum">
              <a:rPr lang="en-US"/>
              <a:t>22</a:t>
            </a:fld>
            <a:endParaRPr/>
          </a:p>
        </p:txBody>
      </p:sp>
      <p:sp>
        <p:nvSpPr>
          <p:cNvPr id="296" name="Google Shape;296;p2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97" name="Google Shape;297;p2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630000" lvl="1" indent="-306000" algn="just" rtl="0">
              <a:lnSpc>
                <a:spcPct val="85000"/>
              </a:lnSpc>
              <a:spcBef>
                <a:spcPts val="0"/>
              </a:spcBef>
              <a:spcAft>
                <a:spcPts val="0"/>
              </a:spcAft>
              <a:buClr>
                <a:srgbClr val="262626"/>
              </a:buClr>
              <a:buSzPts val="2400"/>
              <a:buChar char=" "/>
            </a:pPr>
            <a:r>
              <a:rPr lang="en-US"/>
              <a:t>Se deben identificar los módulos críticos, que pueden ser los que:</a:t>
            </a:r>
            <a:endParaRPr/>
          </a:p>
          <a:p>
            <a:pPr marL="630000" lvl="1" indent="-153600" algn="just" rtl="0">
              <a:lnSpc>
                <a:spcPct val="85000"/>
              </a:lnSpc>
              <a:spcBef>
                <a:spcPts val="600"/>
              </a:spcBef>
              <a:spcAft>
                <a:spcPts val="0"/>
              </a:spcAft>
              <a:buClr>
                <a:srgbClr val="262626"/>
              </a:buClr>
              <a:buSzPts val="2400"/>
              <a:buNone/>
            </a:pPr>
            <a:endParaRPr/>
          </a:p>
          <a:p>
            <a:pPr marL="1238400" lvl="2" indent="-457200" algn="just" rtl="0">
              <a:lnSpc>
                <a:spcPct val="85000"/>
              </a:lnSpc>
              <a:spcBef>
                <a:spcPts val="600"/>
              </a:spcBef>
              <a:spcAft>
                <a:spcPts val="0"/>
              </a:spcAft>
              <a:buClr>
                <a:srgbClr val="262626"/>
              </a:buClr>
              <a:buSzPts val="2000"/>
              <a:buFont typeface="Calibri"/>
              <a:buAutoNum type="arabicPeriod"/>
            </a:pPr>
            <a:r>
              <a:rPr lang="en-US"/>
              <a:t>Abordan muchos requerimientos de software</a:t>
            </a:r>
            <a:endParaRPr/>
          </a:p>
          <a:p>
            <a:pPr marL="1238400" lvl="2" indent="-457200" algn="just" rtl="0">
              <a:lnSpc>
                <a:spcPct val="85000"/>
              </a:lnSpc>
              <a:spcBef>
                <a:spcPts val="600"/>
              </a:spcBef>
              <a:spcAft>
                <a:spcPts val="0"/>
              </a:spcAft>
              <a:buClr>
                <a:srgbClr val="262626"/>
              </a:buClr>
              <a:buSzPts val="2000"/>
              <a:buFont typeface="Calibri"/>
              <a:buAutoNum type="arabicPeriod"/>
            </a:pPr>
            <a:r>
              <a:rPr lang="en-US"/>
              <a:t>Tienen alto nivel de control</a:t>
            </a:r>
            <a:endParaRPr/>
          </a:p>
          <a:p>
            <a:pPr marL="1238400" lvl="2" indent="-457200" algn="just" rtl="0">
              <a:lnSpc>
                <a:spcPct val="85000"/>
              </a:lnSpc>
              <a:spcBef>
                <a:spcPts val="600"/>
              </a:spcBef>
              <a:spcAft>
                <a:spcPts val="0"/>
              </a:spcAft>
              <a:buClr>
                <a:srgbClr val="262626"/>
              </a:buClr>
              <a:buSzPts val="2000"/>
              <a:buFont typeface="Calibri"/>
              <a:buAutoNum type="arabicPeriod"/>
            </a:pPr>
            <a:r>
              <a:rPr lang="en-US"/>
              <a:t>Es complejo o proclive a error</a:t>
            </a:r>
            <a:endParaRPr/>
          </a:p>
          <a:p>
            <a:pPr marL="1238400" lvl="2" indent="-457200" algn="just" rtl="0">
              <a:lnSpc>
                <a:spcPct val="85000"/>
              </a:lnSpc>
              <a:spcBef>
                <a:spcPts val="600"/>
              </a:spcBef>
              <a:spcAft>
                <a:spcPts val="0"/>
              </a:spcAft>
              <a:buClr>
                <a:srgbClr val="262626"/>
              </a:buClr>
              <a:buSzPts val="2000"/>
              <a:buFont typeface="Calibri"/>
              <a:buAutoNum type="arabicPeriod"/>
            </a:pPr>
            <a:r>
              <a:rPr lang="en-US"/>
              <a:t>Tiene requerimientos de rendimientos definidos.</a:t>
            </a:r>
            <a:endParaRPr/>
          </a:p>
          <a:p>
            <a:pPr marL="1238400" lvl="2" indent="-330200" algn="just" rtl="0">
              <a:lnSpc>
                <a:spcPct val="85000"/>
              </a:lnSpc>
              <a:spcBef>
                <a:spcPts val="600"/>
              </a:spcBef>
              <a:spcAft>
                <a:spcPts val="0"/>
              </a:spcAft>
              <a:buClr>
                <a:srgbClr val="262626"/>
              </a:buClr>
              <a:buSzPts val="2000"/>
              <a:buFont typeface="Calibri"/>
              <a:buNone/>
            </a:pPr>
            <a:endParaRPr/>
          </a:p>
          <a:p>
            <a:pPr marL="781200" lvl="1" indent="-457200" algn="just" rtl="0">
              <a:lnSpc>
                <a:spcPct val="85000"/>
              </a:lnSpc>
              <a:spcBef>
                <a:spcPts val="600"/>
              </a:spcBef>
              <a:spcAft>
                <a:spcPts val="0"/>
              </a:spcAft>
              <a:buClr>
                <a:srgbClr val="262626"/>
              </a:buClr>
              <a:buSzPts val="2400"/>
              <a:buChar char=" "/>
            </a:pPr>
            <a:r>
              <a:rPr lang="en-US"/>
              <a:t>Deben probarse lo antes posible. Las pruebas de regresión deben hacer foco en ellos.</a:t>
            </a:r>
            <a:endParaRPr/>
          </a:p>
        </p:txBody>
      </p:sp>
      <p:sp>
        <p:nvSpPr>
          <p:cNvPr id="298" name="Google Shape;298;p2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299" name="Google Shape;299;p2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Unidad e Integración para software OO</a:t>
            </a:r>
            <a:endParaRPr/>
          </a:p>
        </p:txBody>
      </p:sp>
      <p:sp>
        <p:nvSpPr>
          <p:cNvPr id="305" name="Google Shape;305;p2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306" name="Google Shape;306;p2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07" name="Google Shape;307;p2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0000"/>
              </a:lnSpc>
              <a:spcBef>
                <a:spcPts val="0"/>
              </a:spcBef>
              <a:spcAft>
                <a:spcPts val="0"/>
              </a:spcAft>
              <a:buSzPts val="2400"/>
              <a:buChar char="»"/>
            </a:pPr>
            <a:r>
              <a:rPr lang="en-US" sz="2400"/>
              <a:t>Prueba de Unidad : </a:t>
            </a:r>
            <a:endParaRPr/>
          </a:p>
          <a:p>
            <a:pPr marL="347472" lvl="1" indent="-342900" algn="l" rtl="0">
              <a:lnSpc>
                <a:spcPct val="80000"/>
              </a:lnSpc>
              <a:spcBef>
                <a:spcPts val="600"/>
              </a:spcBef>
              <a:spcAft>
                <a:spcPts val="0"/>
              </a:spcAft>
              <a:buClr>
                <a:srgbClr val="262626"/>
              </a:buClr>
              <a:buSzPts val="2000"/>
              <a:buChar char=" "/>
            </a:pPr>
            <a:r>
              <a:rPr lang="en-US" sz="2000"/>
              <a:t>Por lo general una clase encapsulada es el foco de la prueba de unidad.</a:t>
            </a:r>
            <a:endParaRPr/>
          </a:p>
          <a:p>
            <a:pPr marL="347472" lvl="1" indent="-342900" algn="l" rtl="0">
              <a:lnSpc>
                <a:spcPct val="80000"/>
              </a:lnSpc>
              <a:spcBef>
                <a:spcPts val="600"/>
              </a:spcBef>
              <a:spcAft>
                <a:spcPts val="0"/>
              </a:spcAft>
              <a:buClr>
                <a:srgbClr val="262626"/>
              </a:buClr>
              <a:buSzPts val="2000"/>
              <a:buChar char=" "/>
            </a:pPr>
            <a:r>
              <a:rPr lang="en-US" sz="2000"/>
              <a:t>Los métodos son las unidades comprobables mas pequeñas.</a:t>
            </a:r>
            <a:endParaRPr/>
          </a:p>
          <a:p>
            <a:pPr marL="347472" lvl="1" indent="-342900" algn="l" rtl="0">
              <a:lnSpc>
                <a:spcPct val="80000"/>
              </a:lnSpc>
              <a:spcBef>
                <a:spcPts val="600"/>
              </a:spcBef>
              <a:spcAft>
                <a:spcPts val="0"/>
              </a:spcAft>
              <a:buClr>
                <a:srgbClr val="262626"/>
              </a:buClr>
              <a:buSzPts val="2000"/>
              <a:buChar char=" "/>
            </a:pPr>
            <a:r>
              <a:rPr lang="en-US" sz="2000"/>
              <a:t>La prueba de clase es el equivalente en este caso, la cual debe ser dirigida a las operaciones encapsuladas por la clase y el comportamiento de estado de ésta.</a:t>
            </a:r>
            <a:endParaRPr/>
          </a:p>
          <a:p>
            <a:pPr marL="347472" lvl="1" indent="-215900" algn="l" rtl="0">
              <a:lnSpc>
                <a:spcPct val="80000"/>
              </a:lnSpc>
              <a:spcBef>
                <a:spcPts val="600"/>
              </a:spcBef>
              <a:spcAft>
                <a:spcPts val="0"/>
              </a:spcAft>
              <a:buClr>
                <a:srgbClr val="262626"/>
              </a:buClr>
              <a:buSzPts val="2000"/>
              <a:buNone/>
            </a:pPr>
            <a:endParaRPr sz="2000"/>
          </a:p>
          <a:p>
            <a:pPr marL="91440" lvl="0" indent="-152400" algn="l" rtl="0">
              <a:lnSpc>
                <a:spcPct val="80000"/>
              </a:lnSpc>
              <a:spcBef>
                <a:spcPts val="1300"/>
              </a:spcBef>
              <a:spcAft>
                <a:spcPts val="0"/>
              </a:spcAft>
              <a:buSzPts val="2400"/>
              <a:buChar char="»"/>
            </a:pPr>
            <a:r>
              <a:rPr lang="en-US" sz="2400"/>
              <a:t>Prueba de integración:</a:t>
            </a:r>
            <a:endParaRPr/>
          </a:p>
          <a:p>
            <a:pPr marL="347472" lvl="1" indent="-342900" algn="l" rtl="0">
              <a:lnSpc>
                <a:spcPct val="80000"/>
              </a:lnSpc>
              <a:spcBef>
                <a:spcPts val="600"/>
              </a:spcBef>
              <a:spcAft>
                <a:spcPts val="0"/>
              </a:spcAft>
              <a:buClr>
                <a:srgbClr val="262626"/>
              </a:buClr>
              <a:buSzPts val="2000"/>
              <a:buChar char=" "/>
            </a:pPr>
            <a:r>
              <a:rPr lang="en-US" sz="2000"/>
              <a:t>El software OO no tiene una estructura de control jerárquico obvia.</a:t>
            </a:r>
            <a:endParaRPr/>
          </a:p>
          <a:p>
            <a:pPr marL="347472" lvl="1" indent="-342900" algn="l" rtl="0">
              <a:lnSpc>
                <a:spcPct val="80000"/>
              </a:lnSpc>
              <a:spcBef>
                <a:spcPts val="600"/>
              </a:spcBef>
              <a:spcAft>
                <a:spcPts val="0"/>
              </a:spcAft>
              <a:buClr>
                <a:srgbClr val="262626"/>
              </a:buClr>
              <a:buSzPts val="2000"/>
              <a:buChar char=" "/>
            </a:pPr>
            <a:r>
              <a:rPr lang="en-US" sz="2000"/>
              <a:t>La prueba basada en hebra integra el conjunto de clases requeridas para responder a una entrada o evento.</a:t>
            </a:r>
            <a:endParaRPr/>
          </a:p>
          <a:p>
            <a:pPr marL="347472" lvl="1" indent="-342900" algn="l" rtl="0">
              <a:lnSpc>
                <a:spcPct val="80000"/>
              </a:lnSpc>
              <a:spcBef>
                <a:spcPts val="600"/>
              </a:spcBef>
              <a:spcAft>
                <a:spcPts val="0"/>
              </a:spcAft>
              <a:buClr>
                <a:srgbClr val="262626"/>
              </a:buClr>
              <a:buSzPts val="2000"/>
              <a:buChar char=" "/>
            </a:pPr>
            <a:r>
              <a:rPr lang="en-US" sz="2000"/>
              <a:t>La prueba basada en uso comienza con las clases independientes, luego las dependientes.</a:t>
            </a:r>
            <a:endParaRPr sz="2000"/>
          </a:p>
          <a:p>
            <a:pPr marL="91440" lvl="0" indent="0" algn="l" rtl="0">
              <a:lnSpc>
                <a:spcPct val="80000"/>
              </a:lnSpc>
              <a:spcBef>
                <a:spcPts val="1300"/>
              </a:spcBef>
              <a:spcAft>
                <a:spcPts val="0"/>
              </a:spcAft>
              <a:buSzPts val="2400"/>
              <a:buNone/>
            </a:pPr>
            <a:endParaRPr sz="2400"/>
          </a:p>
        </p:txBody>
      </p:sp>
      <p:sp>
        <p:nvSpPr>
          <p:cNvPr id="308" name="Google Shape;308;p23"/>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09" name="Google Shape;309;p2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del Sistema</a:t>
            </a:r>
            <a:endParaRPr/>
          </a:p>
        </p:txBody>
      </p:sp>
      <p:sp>
        <p:nvSpPr>
          <p:cNvPr id="315" name="Google Shape;315;p2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316" name="Google Shape;316;p2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17" name="Google Shape;317;p2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La prueba del sistema, está constituida por una serie de pruebas diferentes. </a:t>
            </a:r>
            <a:endParaRPr sz="2800"/>
          </a:p>
          <a:p>
            <a:pPr marL="91440" lvl="0" indent="-177800" algn="l" rtl="0">
              <a:lnSpc>
                <a:spcPct val="85000"/>
              </a:lnSpc>
              <a:spcBef>
                <a:spcPts val="1300"/>
              </a:spcBef>
              <a:spcAft>
                <a:spcPts val="0"/>
              </a:spcAft>
              <a:buClr>
                <a:srgbClr val="C00000"/>
              </a:buClr>
              <a:buSzPts val="2800"/>
              <a:buFont typeface="Arial"/>
              <a:buChar char="»"/>
            </a:pPr>
            <a:r>
              <a:rPr lang="en-US" sz="2800"/>
              <a:t>Aunque cada prueba tiene un propósito diferente, todas trabajan para verificar que se han integrado adecuadamente todos los elementos del sistema y que realizan las funciones apropiadas.</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318" name="Google Shape;318;p24"/>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19" name="Google Shape;319;p2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5"/>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del Sistema</a:t>
            </a:r>
            <a:endParaRPr/>
          </a:p>
        </p:txBody>
      </p:sp>
      <p:sp>
        <p:nvSpPr>
          <p:cNvPr id="325" name="Google Shape;325;p2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326" name="Google Shape;326;p2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27" name="Google Shape;327;p2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400"/>
              <a:buChar char="»"/>
            </a:pPr>
            <a:r>
              <a:rPr lang="en-US"/>
              <a:t>Pruebas de recuperación</a:t>
            </a:r>
            <a:endParaRPr/>
          </a:p>
          <a:p>
            <a:pPr marL="630000" lvl="1" indent="-306000" algn="l" rtl="0">
              <a:lnSpc>
                <a:spcPct val="85000"/>
              </a:lnSpc>
              <a:spcBef>
                <a:spcPts val="0"/>
              </a:spcBef>
              <a:spcAft>
                <a:spcPts val="0"/>
              </a:spcAft>
              <a:buClr>
                <a:srgbClr val="262626"/>
              </a:buClr>
              <a:buSzPts val="2400"/>
              <a:buChar char=" "/>
            </a:pPr>
            <a:r>
              <a:rPr lang="en-US"/>
              <a:t>Se controla la recuperación de fallas y el modo de reanudación del procesamiento en un tiempo determinado. </a:t>
            </a:r>
            <a:endParaRPr/>
          </a:p>
          <a:p>
            <a:pPr marL="630000" lvl="1" indent="-306000" algn="l" rtl="0">
              <a:lnSpc>
                <a:spcPct val="85000"/>
              </a:lnSpc>
              <a:spcBef>
                <a:spcPts val="0"/>
              </a:spcBef>
              <a:spcAft>
                <a:spcPts val="0"/>
              </a:spcAft>
              <a:buClr>
                <a:srgbClr val="262626"/>
              </a:buClr>
              <a:buSzPts val="2400"/>
              <a:buChar char=" "/>
            </a:pPr>
            <a:r>
              <a:rPr lang="en-US"/>
              <a:t>Generalmente se fuerza el fallo para comprobarlo.</a:t>
            </a:r>
            <a:endParaRPr/>
          </a:p>
          <a:p>
            <a:pPr marL="306000" lvl="0" indent="-306000" algn="l" rtl="0">
              <a:lnSpc>
                <a:spcPct val="85000"/>
              </a:lnSpc>
              <a:spcBef>
                <a:spcPts val="0"/>
              </a:spcBef>
              <a:spcAft>
                <a:spcPts val="0"/>
              </a:spcAft>
              <a:buSzPts val="2400"/>
              <a:buChar char="»"/>
            </a:pPr>
            <a:r>
              <a:rPr lang="en-US"/>
              <a:t>Pruebas de seguridad</a:t>
            </a:r>
            <a:endParaRPr/>
          </a:p>
          <a:p>
            <a:pPr marL="630000" lvl="1" indent="-306000" algn="l" rtl="0">
              <a:lnSpc>
                <a:spcPct val="85000"/>
              </a:lnSpc>
              <a:spcBef>
                <a:spcPts val="0"/>
              </a:spcBef>
              <a:spcAft>
                <a:spcPts val="0"/>
              </a:spcAft>
              <a:buClr>
                <a:srgbClr val="262626"/>
              </a:buClr>
              <a:buSzPts val="2400"/>
              <a:buChar char=" "/>
            </a:pPr>
            <a:r>
              <a:rPr lang="en-US"/>
              <a:t>Se comprueban los mecanismos de protección integrados.</a:t>
            </a:r>
            <a:endParaRPr/>
          </a:p>
          <a:p>
            <a:pPr marL="306000" lvl="0" indent="-306000" algn="l" rtl="0">
              <a:lnSpc>
                <a:spcPct val="85000"/>
              </a:lnSpc>
              <a:spcBef>
                <a:spcPts val="0"/>
              </a:spcBef>
              <a:spcAft>
                <a:spcPts val="0"/>
              </a:spcAft>
              <a:buSzPts val="2400"/>
              <a:buChar char="»"/>
            </a:pPr>
            <a:r>
              <a:rPr lang="en-US"/>
              <a:t>Pruebas de resistencia (Stress)</a:t>
            </a:r>
            <a:endParaRPr/>
          </a:p>
          <a:p>
            <a:pPr marL="630000" lvl="1" indent="-306000" algn="l" rtl="0">
              <a:lnSpc>
                <a:spcPct val="85000"/>
              </a:lnSpc>
              <a:spcBef>
                <a:spcPts val="0"/>
              </a:spcBef>
              <a:spcAft>
                <a:spcPts val="0"/>
              </a:spcAft>
              <a:buClr>
                <a:srgbClr val="262626"/>
              </a:buClr>
              <a:buSzPts val="2400"/>
              <a:buChar char=" "/>
            </a:pPr>
            <a:r>
              <a:rPr lang="en-US"/>
              <a:t>Se diseñan para enfrentar a los programas a situaciones anormales.</a:t>
            </a:r>
            <a:endParaRPr/>
          </a:p>
          <a:p>
            <a:pPr marL="306000" lvl="0" indent="-306000" algn="l" rtl="0">
              <a:lnSpc>
                <a:spcPct val="85000"/>
              </a:lnSpc>
              <a:spcBef>
                <a:spcPts val="0"/>
              </a:spcBef>
              <a:spcAft>
                <a:spcPts val="0"/>
              </a:spcAft>
              <a:buSzPts val="2400"/>
              <a:buChar char="»"/>
            </a:pPr>
            <a:r>
              <a:rPr lang="en-US"/>
              <a:t>Prueba de rendimiento</a:t>
            </a:r>
            <a:endParaRPr/>
          </a:p>
          <a:p>
            <a:pPr marL="630000" lvl="1" indent="-306000" algn="l" rtl="0">
              <a:lnSpc>
                <a:spcPct val="85000"/>
              </a:lnSpc>
              <a:spcBef>
                <a:spcPts val="0"/>
              </a:spcBef>
              <a:spcAft>
                <a:spcPts val="0"/>
              </a:spcAft>
              <a:buClr>
                <a:srgbClr val="262626"/>
              </a:buClr>
              <a:buSzPts val="2400"/>
              <a:buChar char=" "/>
            </a:pPr>
            <a:r>
              <a:rPr lang="en-US"/>
              <a:t>Se prueba el sistema en tiempo de ejecución. A veces va emparejada con la Prueba de resistencia.</a:t>
            </a:r>
            <a:endParaRPr/>
          </a:p>
        </p:txBody>
      </p:sp>
      <p:sp>
        <p:nvSpPr>
          <p:cNvPr id="328" name="Google Shape;328;p25"/>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29" name="Google Shape;329;p2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6"/>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a:t>
            </a:r>
            <a:endParaRPr/>
          </a:p>
        </p:txBody>
      </p:sp>
      <p:sp>
        <p:nvSpPr>
          <p:cNvPr id="335" name="Google Shape;335;p2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336" name="Google Shape;336;p2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37" name="Google Shape;337;p2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1450" algn="l" rtl="0">
              <a:lnSpc>
                <a:spcPct val="80000"/>
              </a:lnSpc>
              <a:spcBef>
                <a:spcPts val="0"/>
              </a:spcBef>
              <a:spcAft>
                <a:spcPts val="0"/>
              </a:spcAft>
              <a:buSzPts val="2700"/>
              <a:buChar char="»"/>
            </a:pPr>
            <a:r>
              <a:rPr lang="en-US" sz="2700"/>
              <a:t>La validación del software se consigue mediante una serie de pruebas que demuestren la conformidad con los requisitos.</a:t>
            </a:r>
            <a:endParaRPr/>
          </a:p>
          <a:p>
            <a:pPr marL="91440" lvl="0" indent="-171450" algn="l" rtl="0">
              <a:lnSpc>
                <a:spcPct val="80000"/>
              </a:lnSpc>
              <a:spcBef>
                <a:spcPts val="1300"/>
              </a:spcBef>
              <a:spcAft>
                <a:spcPts val="0"/>
              </a:spcAft>
              <a:buSzPts val="2700"/>
              <a:buChar char="»"/>
            </a:pPr>
            <a:r>
              <a:rPr lang="en-US" sz="2700"/>
              <a:t>Una vez que se procede con cada caso de prueba de validación, puede darse una de las dos condiciones:</a:t>
            </a:r>
            <a:endParaRPr/>
          </a:p>
          <a:p>
            <a:pPr marL="91440" lvl="0" indent="0" algn="l" rtl="0">
              <a:lnSpc>
                <a:spcPct val="80000"/>
              </a:lnSpc>
              <a:spcBef>
                <a:spcPts val="1300"/>
              </a:spcBef>
              <a:spcAft>
                <a:spcPts val="0"/>
              </a:spcAft>
              <a:buSzPts val="2700"/>
              <a:buNone/>
            </a:pPr>
            <a:endParaRPr sz="2700"/>
          </a:p>
          <a:p>
            <a:pPr marL="347472" lvl="1" indent="-342900" algn="l" rtl="0">
              <a:lnSpc>
                <a:spcPct val="80000"/>
              </a:lnSpc>
              <a:spcBef>
                <a:spcPts val="600"/>
              </a:spcBef>
              <a:spcAft>
                <a:spcPts val="0"/>
              </a:spcAft>
              <a:buClr>
                <a:srgbClr val="262626"/>
              </a:buClr>
              <a:buSzPts val="2400"/>
              <a:buChar char=" "/>
            </a:pPr>
            <a:r>
              <a:rPr lang="en-US" i="1"/>
              <a:t>Las características de funcionamiento o de rendimiento están de acuerdo con las especificaciones y son aceptables; </a:t>
            </a:r>
            <a:endParaRPr/>
          </a:p>
          <a:p>
            <a:pPr marL="347472" lvl="1" indent="-342900" algn="ctr" rtl="0">
              <a:lnSpc>
                <a:spcPct val="80000"/>
              </a:lnSpc>
              <a:spcBef>
                <a:spcPts val="600"/>
              </a:spcBef>
              <a:spcAft>
                <a:spcPts val="0"/>
              </a:spcAft>
              <a:buClr>
                <a:srgbClr val="262626"/>
              </a:buClr>
              <a:buSzPts val="2400"/>
              <a:buFont typeface="Noto Sans Symbols"/>
              <a:buNone/>
            </a:pPr>
            <a:r>
              <a:rPr lang="en-US" i="1"/>
              <a:t>o </a:t>
            </a:r>
            <a:endParaRPr/>
          </a:p>
          <a:p>
            <a:pPr marL="347472" lvl="1" indent="-342900" algn="l" rtl="0">
              <a:lnSpc>
                <a:spcPct val="80000"/>
              </a:lnSpc>
              <a:spcBef>
                <a:spcPts val="600"/>
              </a:spcBef>
              <a:spcAft>
                <a:spcPts val="0"/>
              </a:spcAft>
              <a:buClr>
                <a:srgbClr val="262626"/>
              </a:buClr>
              <a:buSzPts val="2400"/>
              <a:buChar char=" "/>
            </a:pPr>
            <a:r>
              <a:rPr lang="en-US" i="1"/>
              <a:t>se descubre una desviación de las especificaciones y se crea una lista de deficiencias. </a:t>
            </a:r>
            <a:endParaRPr i="1"/>
          </a:p>
          <a:p>
            <a:pPr marL="91440" lvl="0" indent="0" algn="l" rtl="0">
              <a:lnSpc>
                <a:spcPct val="80000"/>
              </a:lnSpc>
              <a:spcBef>
                <a:spcPts val="1300"/>
              </a:spcBef>
              <a:spcAft>
                <a:spcPts val="0"/>
              </a:spcAft>
              <a:buSzPts val="2700"/>
              <a:buNone/>
            </a:pPr>
            <a:endParaRPr sz="2700"/>
          </a:p>
        </p:txBody>
      </p:sp>
      <p:sp>
        <p:nvSpPr>
          <p:cNvPr id="338" name="Google Shape;338;p26"/>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39" name="Google Shape;339;p2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a:t>
            </a:r>
            <a:endParaRPr/>
          </a:p>
        </p:txBody>
      </p:sp>
      <p:sp>
        <p:nvSpPr>
          <p:cNvPr id="345" name="Google Shape;345;p2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346" name="Google Shape;346;p2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47" name="Google Shape;347;p2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Comienzan cuando finalizan las pruebas de integración.</a:t>
            </a:r>
            <a:endParaRPr/>
          </a:p>
          <a:p>
            <a:pPr marL="91440" lvl="0" indent="-91440" algn="l" rtl="0">
              <a:lnSpc>
                <a:spcPct val="85000"/>
              </a:lnSpc>
              <a:spcBef>
                <a:spcPts val="1300"/>
              </a:spcBef>
              <a:spcAft>
                <a:spcPts val="0"/>
              </a:spcAft>
              <a:buSzPts val="2400"/>
              <a:buNone/>
            </a:pPr>
            <a:endParaRPr/>
          </a:p>
          <a:p>
            <a:pPr marL="91440" lvl="0" indent="-152400" algn="l" rtl="0">
              <a:lnSpc>
                <a:spcPct val="85000"/>
              </a:lnSpc>
              <a:spcBef>
                <a:spcPts val="1300"/>
              </a:spcBef>
              <a:spcAft>
                <a:spcPts val="0"/>
              </a:spcAft>
              <a:buClr>
                <a:srgbClr val="C00000"/>
              </a:buClr>
              <a:buSzPts val="2400"/>
              <a:buFont typeface="Arial"/>
              <a:buChar char="»"/>
            </a:pPr>
            <a:r>
              <a:rPr lang="en-US"/>
              <a:t>Revisión de la configuración</a:t>
            </a:r>
            <a:endParaRPr/>
          </a:p>
          <a:p>
            <a:pPr marL="347472" lvl="1" indent="-342900" algn="l" rtl="0">
              <a:lnSpc>
                <a:spcPct val="85000"/>
              </a:lnSpc>
              <a:spcBef>
                <a:spcPts val="600"/>
              </a:spcBef>
              <a:spcAft>
                <a:spcPts val="0"/>
              </a:spcAft>
              <a:buClr>
                <a:srgbClr val="262626"/>
              </a:buClr>
              <a:buSzPts val="2400"/>
              <a:buChar char=" "/>
            </a:pPr>
            <a:r>
              <a:rPr lang="en-US"/>
              <a:t>Asegurar que todos los elementos de la configuración del software se hayan desarrollado apropiadamente, estén catalogados y contengan detalle suficiente para reforzar la fase de soporte.</a:t>
            </a:r>
            <a:endParaRPr/>
          </a:p>
        </p:txBody>
      </p:sp>
      <p:sp>
        <p:nvSpPr>
          <p:cNvPr id="348" name="Google Shape;348;p27"/>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49" name="Google Shape;349;p2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a:t>
            </a:r>
            <a:endParaRPr/>
          </a:p>
        </p:txBody>
      </p:sp>
      <p:sp>
        <p:nvSpPr>
          <p:cNvPr id="355" name="Google Shape;355;p2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356" name="Google Shape;356;p2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57" name="Google Shape;357;p2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1450" algn="l" rtl="0">
              <a:lnSpc>
                <a:spcPct val="90000"/>
              </a:lnSpc>
              <a:spcBef>
                <a:spcPts val="0"/>
              </a:spcBef>
              <a:spcAft>
                <a:spcPts val="0"/>
              </a:spcAft>
              <a:buSzPts val="2700"/>
              <a:buChar char="»"/>
            </a:pPr>
            <a:r>
              <a:rPr lang="en-US" sz="2700"/>
              <a:t>Pruebas de aceptación (ALFA y BETA)</a:t>
            </a:r>
            <a:endParaRPr sz="2700"/>
          </a:p>
          <a:p>
            <a:pPr marL="347472" lvl="1" indent="-342900" algn="l" rtl="0">
              <a:lnSpc>
                <a:spcPct val="90000"/>
              </a:lnSpc>
              <a:spcBef>
                <a:spcPts val="600"/>
              </a:spcBef>
              <a:spcAft>
                <a:spcPts val="0"/>
              </a:spcAft>
              <a:buClr>
                <a:srgbClr val="262626"/>
              </a:buClr>
              <a:buSzPts val="2400"/>
              <a:buChar char=" "/>
            </a:pPr>
            <a:r>
              <a:rPr lang="en-US"/>
              <a:t>Las realiza el usuario final en lugar del responsable del desarrollo del sistema, una prueba de aceptación puede ir desde algo informal, hasta la ejecución sistemática de una serie de pruebas bien planificadas. </a:t>
            </a:r>
            <a:endParaRPr/>
          </a:p>
          <a:p>
            <a:pPr marL="347472" lvl="1" indent="-342900" algn="l" rtl="0">
              <a:lnSpc>
                <a:spcPct val="90000"/>
              </a:lnSpc>
              <a:spcBef>
                <a:spcPts val="600"/>
              </a:spcBef>
              <a:spcAft>
                <a:spcPts val="0"/>
              </a:spcAft>
              <a:buClr>
                <a:srgbClr val="262626"/>
              </a:buClr>
              <a:buSzPts val="2400"/>
              <a:buChar char=" "/>
            </a:pPr>
            <a:r>
              <a:rPr lang="en-US"/>
              <a:t>Dentro de las Pruebas de aceptación se pueden encontrar: </a:t>
            </a:r>
            <a:endParaRPr/>
          </a:p>
          <a:p>
            <a:pPr marL="548640" lvl="2" indent="-548640" algn="l" rtl="0">
              <a:lnSpc>
                <a:spcPct val="90000"/>
              </a:lnSpc>
              <a:spcBef>
                <a:spcPts val="600"/>
              </a:spcBef>
              <a:spcAft>
                <a:spcPts val="0"/>
              </a:spcAft>
              <a:buClr>
                <a:srgbClr val="262626"/>
              </a:buClr>
              <a:buSzPts val="2000"/>
              <a:buChar char=" "/>
            </a:pPr>
            <a:r>
              <a:rPr lang="en-US"/>
              <a:t>Pruebas </a:t>
            </a:r>
            <a:r>
              <a:rPr lang="en-US" u="sng"/>
              <a:t>ALFA</a:t>
            </a:r>
            <a:r>
              <a:rPr lang="en-US"/>
              <a:t>: desarrolladores con clientes antes de liberar el producto.</a:t>
            </a:r>
            <a:endParaRPr/>
          </a:p>
          <a:p>
            <a:pPr marL="548640" lvl="2" indent="-548640" algn="l" rtl="0">
              <a:lnSpc>
                <a:spcPct val="90000"/>
              </a:lnSpc>
              <a:spcBef>
                <a:spcPts val="600"/>
              </a:spcBef>
              <a:spcAft>
                <a:spcPts val="0"/>
              </a:spcAft>
              <a:buClr>
                <a:srgbClr val="262626"/>
              </a:buClr>
              <a:buSzPts val="2000"/>
              <a:buChar char=" "/>
            </a:pPr>
            <a:r>
              <a:rPr lang="en-US"/>
              <a:t>Pruebas </a:t>
            </a:r>
            <a:r>
              <a:rPr lang="en-US" u="sng"/>
              <a:t>BETA</a:t>
            </a:r>
            <a:r>
              <a:rPr lang="en-US"/>
              <a:t>: seleccionando los clientes que efectuarán la prueba. El desarrollador no se encuentra presente.</a:t>
            </a:r>
            <a:endParaRPr/>
          </a:p>
        </p:txBody>
      </p:sp>
      <p:sp>
        <p:nvSpPr>
          <p:cNvPr id="358" name="Google Shape;358;p28"/>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59" name="Google Shape;359;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 – aceptación ALFA</a:t>
            </a:r>
            <a:endParaRPr/>
          </a:p>
        </p:txBody>
      </p:sp>
      <p:sp>
        <p:nvSpPr>
          <p:cNvPr id="365" name="Google Shape;365;p2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366" name="Google Shape;366;p2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67" name="Google Shape;367;p2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1450" algn="l" rtl="0">
              <a:lnSpc>
                <a:spcPct val="90000"/>
              </a:lnSpc>
              <a:spcBef>
                <a:spcPts val="0"/>
              </a:spcBef>
              <a:spcAft>
                <a:spcPts val="0"/>
              </a:spcAft>
              <a:buSzPts val="2700"/>
              <a:buChar char="»"/>
            </a:pPr>
            <a:r>
              <a:rPr lang="en-US" sz="2700"/>
              <a:t>Se llevan a cabo, por un cliente, en el lugar de desarrollo. </a:t>
            </a:r>
            <a:endParaRPr sz="2700"/>
          </a:p>
          <a:p>
            <a:pPr marL="91440" lvl="0" indent="-171450" algn="l" rtl="0">
              <a:lnSpc>
                <a:spcPct val="90000"/>
              </a:lnSpc>
              <a:spcBef>
                <a:spcPts val="1300"/>
              </a:spcBef>
              <a:spcAft>
                <a:spcPts val="0"/>
              </a:spcAft>
              <a:buSzPts val="2700"/>
              <a:buChar char="»"/>
            </a:pPr>
            <a:r>
              <a:rPr lang="en-US" sz="2700"/>
              <a:t>Se usa el software de forma natural con el desarrollador como observador del usuario y registrando los errores y problemas de uso. </a:t>
            </a:r>
            <a:endParaRPr sz="2700"/>
          </a:p>
          <a:p>
            <a:pPr marL="91440" lvl="0" indent="-171450" algn="l" rtl="0">
              <a:lnSpc>
                <a:spcPct val="90000"/>
              </a:lnSpc>
              <a:spcBef>
                <a:spcPts val="1300"/>
              </a:spcBef>
              <a:spcAft>
                <a:spcPts val="0"/>
              </a:spcAft>
              <a:buSzPts val="2700"/>
              <a:buChar char="»"/>
            </a:pPr>
            <a:r>
              <a:rPr lang="en-US" sz="2700"/>
              <a:t>Las pruebas alfa se hacen  en un </a:t>
            </a:r>
            <a:r>
              <a:rPr lang="en-US" sz="2700" u="sng"/>
              <a:t>entorno controlado</a:t>
            </a:r>
            <a:r>
              <a:rPr lang="en-US" sz="2700"/>
              <a:t>. </a:t>
            </a:r>
            <a:endParaRPr sz="2700"/>
          </a:p>
          <a:p>
            <a:pPr marL="91440" lvl="0" indent="-171450" algn="l" rtl="0">
              <a:lnSpc>
                <a:spcPct val="90000"/>
              </a:lnSpc>
              <a:spcBef>
                <a:spcPts val="1300"/>
              </a:spcBef>
              <a:spcAft>
                <a:spcPts val="0"/>
              </a:spcAft>
              <a:buSzPts val="2700"/>
              <a:buChar char="»"/>
            </a:pPr>
            <a:r>
              <a:rPr lang="en-US" sz="2700"/>
              <a:t>Se realizan después de que todos los procedimientos de prueba básicos, como las pruebas unitarias y pruebas de integración se han completado, y se produce después de las pruebas del sistema. </a:t>
            </a:r>
            <a:endParaRPr sz="2700"/>
          </a:p>
          <a:p>
            <a:pPr marL="91440" lvl="0" indent="-171450" algn="l" rtl="0">
              <a:lnSpc>
                <a:spcPct val="90000"/>
              </a:lnSpc>
              <a:spcBef>
                <a:spcPts val="1300"/>
              </a:spcBef>
              <a:spcAft>
                <a:spcPts val="0"/>
              </a:spcAft>
              <a:buSzPts val="2700"/>
              <a:buChar char="»"/>
            </a:pPr>
            <a:r>
              <a:rPr lang="en-US" sz="2700"/>
              <a:t>Esta no es la versión final de software y cierta funcionalidad puede ser añadido al software incluso después de la prueba alfa.</a:t>
            </a:r>
            <a:endParaRPr sz="2700"/>
          </a:p>
        </p:txBody>
      </p:sp>
      <p:sp>
        <p:nvSpPr>
          <p:cNvPr id="368" name="Google Shape;368;p29"/>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69" name="Google Shape;369;p2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pic>
        <p:nvPicPr>
          <p:cNvPr id="370" name="Google Shape;370;p29"/>
          <p:cNvPicPr preferRelativeResize="0"/>
          <p:nvPr/>
        </p:nvPicPr>
        <p:blipFill rotWithShape="1">
          <a:blip r:embed="rId3">
            <a:alphaModFix/>
          </a:blip>
          <a:srcRect/>
          <a:stretch/>
        </p:blipFill>
        <p:spPr>
          <a:xfrm>
            <a:off x="693767" y="319085"/>
            <a:ext cx="8753475" cy="6219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Enfoque estratégico de pruebas</a:t>
            </a:r>
            <a:endParaRPr/>
          </a:p>
        </p:txBody>
      </p:sp>
      <p:sp>
        <p:nvSpPr>
          <p:cNvPr id="70" name="Google Shape;70;p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71" name="Google Shape;71;p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72" name="Google Shape;72;p3"/>
          <p:cNvSpPr txBox="1">
            <a:spLocks noGrp="1"/>
          </p:cNvSpPr>
          <p:nvPr>
            <p:ph type="body" idx="2"/>
          </p:nvPr>
        </p:nvSpPr>
        <p:spPr>
          <a:xfrm>
            <a:off x="623392" y="1902575"/>
            <a:ext cx="10426320" cy="4478753"/>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SzPts val="2400"/>
              <a:buChar char="»"/>
            </a:pPr>
            <a:r>
              <a:rPr lang="en-US"/>
              <a:t>La prueba es un </a:t>
            </a:r>
            <a:r>
              <a:rPr lang="en-US" u="sng"/>
              <a:t>conjunto de actividades</a:t>
            </a:r>
            <a:r>
              <a:rPr lang="en-US"/>
              <a:t> que se planean con anticipación y se realizan de manera sistemática.</a:t>
            </a:r>
            <a:endParaRPr/>
          </a:p>
          <a:p>
            <a:pPr marL="91440" lvl="0" indent="-152400" algn="just" rtl="0">
              <a:lnSpc>
                <a:spcPct val="85000"/>
              </a:lnSpc>
              <a:spcBef>
                <a:spcPts val="1300"/>
              </a:spcBef>
              <a:spcAft>
                <a:spcPts val="0"/>
              </a:spcAft>
              <a:buSzPts val="2400"/>
              <a:buChar char="»"/>
            </a:pPr>
            <a:r>
              <a:rPr lang="en-US"/>
              <a:t>Conjunto de pasos en el que se incluyen técnicas y métodos específicos del diseño de casos de prueba.</a:t>
            </a:r>
            <a:endParaRPr/>
          </a:p>
          <a:p>
            <a:pPr marL="91440" lvl="0" indent="-152400" algn="just" rtl="0">
              <a:lnSpc>
                <a:spcPct val="85000"/>
              </a:lnSpc>
              <a:spcBef>
                <a:spcPts val="1300"/>
              </a:spcBef>
              <a:spcAft>
                <a:spcPts val="0"/>
              </a:spcAft>
              <a:buSzPts val="2400"/>
              <a:buChar char="»"/>
            </a:pPr>
            <a:r>
              <a:rPr lang="en-US"/>
              <a:t>Una estrategia de pruebas debe incluir pruebas de </a:t>
            </a:r>
            <a:r>
              <a:rPr lang="en-US" u="sng"/>
              <a:t>bajo nivel y de alto nivel </a:t>
            </a:r>
            <a:endParaRPr/>
          </a:p>
          <a:p>
            <a:pPr marL="91440" lvl="0" indent="-152400" algn="just" rtl="0">
              <a:lnSpc>
                <a:spcPct val="85000"/>
              </a:lnSpc>
              <a:spcBef>
                <a:spcPts val="1300"/>
              </a:spcBef>
              <a:spcAft>
                <a:spcPts val="0"/>
              </a:spcAft>
              <a:buSzPts val="2400"/>
              <a:buChar char="»"/>
            </a:pPr>
            <a:r>
              <a:rPr lang="en-US"/>
              <a:t>Las actividades de las estrategias de pruebas son parte de la </a:t>
            </a:r>
            <a:r>
              <a:rPr lang="en-US" u="sng"/>
              <a:t>Verificación y Validación </a:t>
            </a:r>
            <a:r>
              <a:rPr lang="en-US"/>
              <a:t>incluidas en el aseguramiento de la calidad del software</a:t>
            </a:r>
            <a:endParaRPr/>
          </a:p>
        </p:txBody>
      </p:sp>
      <p:sp>
        <p:nvSpPr>
          <p:cNvPr id="73" name="Google Shape;73;p3"/>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74" name="Google Shape;74;p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0"/>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 – aceptación BETA</a:t>
            </a:r>
            <a:endParaRPr/>
          </a:p>
        </p:txBody>
      </p:sp>
      <p:sp>
        <p:nvSpPr>
          <p:cNvPr id="376" name="Google Shape;376;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
        <p:nvSpPr>
          <p:cNvPr id="377" name="Google Shape;377;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78" name="Google Shape;378;p3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8559" algn="l" rtl="0">
              <a:lnSpc>
                <a:spcPct val="80000"/>
              </a:lnSpc>
              <a:spcBef>
                <a:spcPts val="0"/>
              </a:spcBef>
              <a:spcAft>
                <a:spcPts val="0"/>
              </a:spcAft>
              <a:buSzPts val="2497"/>
              <a:buChar char="»"/>
            </a:pPr>
            <a:r>
              <a:rPr lang="en-US" sz="2497"/>
              <a:t>Se llevan a cabo por los usuarios finales del software en los lugares de trabajo de los clientes. </a:t>
            </a:r>
            <a:endParaRPr sz="2497"/>
          </a:p>
          <a:p>
            <a:pPr marL="91440" lvl="0" indent="-158559" algn="l" rtl="0">
              <a:lnSpc>
                <a:spcPct val="80000"/>
              </a:lnSpc>
              <a:spcBef>
                <a:spcPts val="1300"/>
              </a:spcBef>
              <a:spcAft>
                <a:spcPts val="0"/>
              </a:spcAft>
              <a:buSzPts val="2497"/>
              <a:buChar char="»"/>
            </a:pPr>
            <a:r>
              <a:rPr lang="en-US" sz="2497"/>
              <a:t>El desarrollador no está presente normalmente. Así, la prueba beta es una aplicación en vivo del software en un entorno que no puede ser controlado por el desarrollador. </a:t>
            </a:r>
            <a:endParaRPr sz="2497"/>
          </a:p>
          <a:p>
            <a:pPr marL="91440" lvl="0" indent="-158559" algn="l" rtl="0">
              <a:lnSpc>
                <a:spcPct val="80000"/>
              </a:lnSpc>
              <a:spcBef>
                <a:spcPts val="1300"/>
              </a:spcBef>
              <a:spcAft>
                <a:spcPts val="0"/>
              </a:spcAft>
              <a:buSzPts val="2497"/>
              <a:buChar char="»"/>
            </a:pPr>
            <a:r>
              <a:rPr lang="en-US" sz="2497"/>
              <a:t>El cliente registra todos los problemas que encuentra durante la prueba beta e informa a intervalos regulares al desarrollador. </a:t>
            </a:r>
            <a:endParaRPr sz="2497"/>
          </a:p>
          <a:p>
            <a:pPr marL="91440" lvl="0" indent="-158559" algn="l" rtl="0">
              <a:lnSpc>
                <a:spcPct val="80000"/>
              </a:lnSpc>
              <a:spcBef>
                <a:spcPts val="1300"/>
              </a:spcBef>
              <a:spcAft>
                <a:spcPts val="0"/>
              </a:spcAft>
              <a:buSzPts val="2497"/>
              <a:buChar char="»"/>
            </a:pPr>
            <a:r>
              <a:rPr lang="en-US" sz="2497"/>
              <a:t>Las pruebas beta es la última fase de las fases de prueba y se hace utilizando técnicas de caja negra. </a:t>
            </a:r>
            <a:endParaRPr sz="2497"/>
          </a:p>
          <a:p>
            <a:pPr marL="91440" lvl="0" indent="-158559" algn="l" rtl="0">
              <a:lnSpc>
                <a:spcPct val="80000"/>
              </a:lnSpc>
              <a:spcBef>
                <a:spcPts val="1300"/>
              </a:spcBef>
              <a:spcAft>
                <a:spcPts val="0"/>
              </a:spcAft>
              <a:buSzPts val="2497"/>
              <a:buChar char="»"/>
            </a:pPr>
            <a:r>
              <a:rPr lang="en-US" sz="2497"/>
              <a:t>A veces la versión beta también es liberada en el mercado, y en base a las modificaciones que se hacen comentarios de los usuarios o si no hay cambios en el software se libera.</a:t>
            </a:r>
            <a:endParaRPr sz="2497"/>
          </a:p>
        </p:txBody>
      </p:sp>
      <p:sp>
        <p:nvSpPr>
          <p:cNvPr id="379" name="Google Shape;379;p30"/>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80" name="Google Shape;380;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5883d06d65_0_12"/>
          <p:cNvSpPr txBox="1">
            <a:spLocks noGrp="1"/>
          </p:cNvSpPr>
          <p:nvPr>
            <p:ph type="title"/>
          </p:nvPr>
        </p:nvSpPr>
        <p:spPr>
          <a:xfrm>
            <a:off x="623391" y="643372"/>
            <a:ext cx="10772700" cy="11295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BETA</a:t>
            </a:r>
            <a:endParaRPr/>
          </a:p>
        </p:txBody>
      </p:sp>
      <p:sp>
        <p:nvSpPr>
          <p:cNvPr id="386" name="Google Shape;386;g5883d06d65_0_12"/>
          <p:cNvSpPr txBox="1">
            <a:spLocks noGrp="1"/>
          </p:cNvSpPr>
          <p:nvPr>
            <p:ph type="sldNum" idx="12"/>
          </p:nvPr>
        </p:nvSpPr>
        <p:spPr>
          <a:xfrm>
            <a:off x="9249399" y="2852610"/>
            <a:ext cx="2926200" cy="10485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
        <p:nvSpPr>
          <p:cNvPr id="387" name="Google Shape;387;g5883d06d65_0_12"/>
          <p:cNvSpPr txBox="1">
            <a:spLocks noGrp="1"/>
          </p:cNvSpPr>
          <p:nvPr>
            <p:ph type="body" idx="1"/>
          </p:nvPr>
        </p:nvSpPr>
        <p:spPr>
          <a:xfrm>
            <a:off x="5951984" y="6509534"/>
            <a:ext cx="2162400" cy="305400"/>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88" name="Google Shape;388;g5883d06d65_0_12"/>
          <p:cNvSpPr txBox="1">
            <a:spLocks noGrp="1"/>
          </p:cNvSpPr>
          <p:nvPr>
            <p:ph type="body" idx="2"/>
          </p:nvPr>
        </p:nvSpPr>
        <p:spPr>
          <a:xfrm>
            <a:off x="623392" y="1902575"/>
            <a:ext cx="9793200" cy="4478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300"/>
              </a:spcBef>
              <a:spcAft>
                <a:spcPts val="0"/>
              </a:spcAft>
              <a:buSzPts val="2700"/>
              <a:buNone/>
            </a:pPr>
            <a:r>
              <a:rPr lang="en-US" sz="2700"/>
              <a:t>Beta testers de App de Android </a:t>
            </a:r>
            <a:endParaRPr sz="2700"/>
          </a:p>
          <a:p>
            <a:pPr marL="0" lvl="0" indent="0" algn="l" rtl="0">
              <a:lnSpc>
                <a:spcPct val="90000"/>
              </a:lnSpc>
              <a:spcBef>
                <a:spcPts val="1300"/>
              </a:spcBef>
              <a:spcAft>
                <a:spcPts val="0"/>
              </a:spcAft>
              <a:buSzPts val="2700"/>
              <a:buNone/>
            </a:pPr>
            <a:r>
              <a:rPr lang="en-US" sz="2700"/>
              <a:t>¿Cómo hacer?</a:t>
            </a:r>
            <a:endParaRPr sz="2700"/>
          </a:p>
          <a:p>
            <a:pPr marL="457200" lvl="0" indent="-400050" algn="l" rtl="0">
              <a:lnSpc>
                <a:spcPct val="90000"/>
              </a:lnSpc>
              <a:spcBef>
                <a:spcPts val="1300"/>
              </a:spcBef>
              <a:spcAft>
                <a:spcPts val="0"/>
              </a:spcAft>
              <a:buSzPts val="2700"/>
              <a:buAutoNum type="arabicPeriod"/>
            </a:pPr>
            <a:r>
              <a:rPr lang="en-US" sz="2700"/>
              <a:t>Ir a Play Store</a:t>
            </a:r>
            <a:endParaRPr sz="2700"/>
          </a:p>
          <a:p>
            <a:pPr marL="457200" lvl="0" indent="-400050" algn="l" rtl="0">
              <a:lnSpc>
                <a:spcPct val="90000"/>
              </a:lnSpc>
              <a:spcBef>
                <a:spcPts val="0"/>
              </a:spcBef>
              <a:spcAft>
                <a:spcPts val="0"/>
              </a:spcAft>
              <a:buSzPts val="2700"/>
              <a:buAutoNum type="arabicPeriod"/>
            </a:pPr>
            <a:r>
              <a:rPr lang="en-US" sz="2700"/>
              <a:t>Buscar pestaña de Apps</a:t>
            </a:r>
            <a:endParaRPr sz="2700"/>
          </a:p>
          <a:p>
            <a:pPr marL="457200" lvl="0" indent="-400050" algn="l" rtl="0">
              <a:lnSpc>
                <a:spcPct val="90000"/>
              </a:lnSpc>
              <a:spcBef>
                <a:spcPts val="0"/>
              </a:spcBef>
              <a:spcAft>
                <a:spcPts val="0"/>
              </a:spcAft>
              <a:buSzPts val="2700"/>
              <a:buAutoNum type="arabicPeriod"/>
            </a:pPr>
            <a:r>
              <a:rPr lang="en-US" sz="2700"/>
              <a:t>Buscar opción Acceso Anticipado, (está al final)</a:t>
            </a:r>
            <a:endParaRPr sz="2700"/>
          </a:p>
          <a:p>
            <a:pPr marL="457200" lvl="0" indent="-400050" algn="l" rtl="0">
              <a:lnSpc>
                <a:spcPct val="90000"/>
              </a:lnSpc>
              <a:spcBef>
                <a:spcPts val="0"/>
              </a:spcBef>
              <a:spcAft>
                <a:spcPts val="0"/>
              </a:spcAft>
              <a:buSzPts val="2700"/>
              <a:buAutoNum type="arabicPeriod"/>
            </a:pPr>
            <a:r>
              <a:rPr lang="en-US" sz="2700"/>
              <a:t>Descargar la app que se quiera probar</a:t>
            </a:r>
            <a:endParaRPr sz="2700"/>
          </a:p>
          <a:p>
            <a:pPr marL="457200" lvl="0" indent="-400050" algn="l" rtl="0">
              <a:lnSpc>
                <a:spcPct val="90000"/>
              </a:lnSpc>
              <a:spcBef>
                <a:spcPts val="0"/>
              </a:spcBef>
              <a:spcAft>
                <a:spcPts val="0"/>
              </a:spcAft>
              <a:buSzPts val="2700"/>
              <a:buAutoNum type="arabicPeriod"/>
            </a:pPr>
            <a:r>
              <a:rPr lang="en-US" sz="2700"/>
              <a:t>Se habilitan mensajes privados con el desarrollador</a:t>
            </a:r>
            <a:endParaRPr sz="2700"/>
          </a:p>
          <a:p>
            <a:pPr marL="91440" lvl="0" indent="0" algn="l" rtl="0">
              <a:lnSpc>
                <a:spcPct val="90000"/>
              </a:lnSpc>
              <a:spcBef>
                <a:spcPts val="1300"/>
              </a:spcBef>
              <a:spcAft>
                <a:spcPts val="0"/>
              </a:spcAft>
              <a:buSzPts val="2700"/>
              <a:buNone/>
            </a:pPr>
            <a:endParaRPr sz="2700"/>
          </a:p>
        </p:txBody>
      </p:sp>
      <p:sp>
        <p:nvSpPr>
          <p:cNvPr id="389" name="Google Shape;389;g5883d06d65_0_12"/>
          <p:cNvSpPr txBox="1">
            <a:spLocks noGrp="1"/>
          </p:cNvSpPr>
          <p:nvPr>
            <p:ph type="dt" idx="10"/>
          </p:nvPr>
        </p:nvSpPr>
        <p:spPr>
          <a:xfrm>
            <a:off x="2567608" y="6543219"/>
            <a:ext cx="825900" cy="25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390" name="Google Shape;390;g5883d06d65_0_12"/>
          <p:cNvSpPr txBox="1">
            <a:spLocks noGrp="1"/>
          </p:cNvSpPr>
          <p:nvPr>
            <p:ph type="ftr" idx="11"/>
          </p:nvPr>
        </p:nvSpPr>
        <p:spPr>
          <a:xfrm>
            <a:off x="168980" y="6554697"/>
            <a:ext cx="2154900" cy="21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pic>
        <p:nvPicPr>
          <p:cNvPr id="391" name="Google Shape;391;g5883d06d65_0_12"/>
          <p:cNvPicPr preferRelativeResize="0"/>
          <p:nvPr/>
        </p:nvPicPr>
        <p:blipFill rotWithShape="1">
          <a:blip r:embed="rId3">
            <a:alphaModFix/>
          </a:blip>
          <a:srcRect t="4131"/>
          <a:stretch/>
        </p:blipFill>
        <p:spPr>
          <a:xfrm>
            <a:off x="8675775" y="283213"/>
            <a:ext cx="3429000" cy="6574775"/>
          </a:xfrm>
          <a:prstGeom prst="rect">
            <a:avLst/>
          </a:prstGeom>
          <a:noFill/>
          <a:ln>
            <a:noFill/>
          </a:ln>
        </p:spPr>
      </p:pic>
      <p:sp>
        <p:nvSpPr>
          <p:cNvPr id="392" name="Google Shape;392;g5883d06d65_0_12"/>
          <p:cNvSpPr txBox="1"/>
          <p:nvPr/>
        </p:nvSpPr>
        <p:spPr>
          <a:xfrm>
            <a:off x="8264000" y="283225"/>
            <a:ext cx="252900" cy="42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1</a:t>
            </a:r>
            <a:endParaRPr b="1">
              <a:solidFill>
                <a:srgbClr val="FF0000"/>
              </a:solidFill>
              <a:latin typeface="Calibri"/>
              <a:ea typeface="Calibri"/>
              <a:cs typeface="Calibri"/>
              <a:sym typeface="Calibri"/>
            </a:endParaRPr>
          </a:p>
        </p:txBody>
      </p:sp>
      <p:sp>
        <p:nvSpPr>
          <p:cNvPr id="393" name="Google Shape;393;g5883d06d65_0_12"/>
          <p:cNvSpPr txBox="1"/>
          <p:nvPr/>
        </p:nvSpPr>
        <p:spPr>
          <a:xfrm>
            <a:off x="9569525" y="708025"/>
            <a:ext cx="252900" cy="42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2</a:t>
            </a:r>
            <a:endParaRPr b="1">
              <a:solidFill>
                <a:srgbClr val="FF0000"/>
              </a:solidFill>
              <a:latin typeface="Calibri"/>
              <a:ea typeface="Calibri"/>
              <a:cs typeface="Calibri"/>
              <a:sym typeface="Calibri"/>
            </a:endParaRPr>
          </a:p>
        </p:txBody>
      </p:sp>
      <p:sp>
        <p:nvSpPr>
          <p:cNvPr id="394" name="Google Shape;394;g5883d06d65_0_12"/>
          <p:cNvSpPr txBox="1"/>
          <p:nvPr/>
        </p:nvSpPr>
        <p:spPr>
          <a:xfrm>
            <a:off x="11289750" y="1132825"/>
            <a:ext cx="252900" cy="383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3</a:t>
            </a:r>
            <a:endParaRPr b="1">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5883d06d65_0_0"/>
          <p:cNvSpPr txBox="1">
            <a:spLocks noGrp="1"/>
          </p:cNvSpPr>
          <p:nvPr>
            <p:ph type="title"/>
          </p:nvPr>
        </p:nvSpPr>
        <p:spPr>
          <a:xfrm>
            <a:off x="623391" y="643372"/>
            <a:ext cx="10772700" cy="11295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 – aceptación BETA</a:t>
            </a:r>
            <a:endParaRPr/>
          </a:p>
        </p:txBody>
      </p:sp>
      <p:sp>
        <p:nvSpPr>
          <p:cNvPr id="400" name="Google Shape;400;g5883d06d65_0_0"/>
          <p:cNvSpPr txBox="1">
            <a:spLocks noGrp="1"/>
          </p:cNvSpPr>
          <p:nvPr>
            <p:ph type="sldNum" idx="12"/>
          </p:nvPr>
        </p:nvSpPr>
        <p:spPr>
          <a:xfrm>
            <a:off x="9249399" y="2852610"/>
            <a:ext cx="2926200" cy="10485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
        <p:nvSpPr>
          <p:cNvPr id="401" name="Google Shape;401;g5883d06d65_0_0"/>
          <p:cNvSpPr txBox="1">
            <a:spLocks noGrp="1"/>
          </p:cNvSpPr>
          <p:nvPr>
            <p:ph type="body" idx="1"/>
          </p:nvPr>
        </p:nvSpPr>
        <p:spPr>
          <a:xfrm>
            <a:off x="5951984" y="6509534"/>
            <a:ext cx="2162400" cy="305400"/>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02" name="Google Shape;402;g5883d06d65_0_0"/>
          <p:cNvSpPr txBox="1">
            <a:spLocks noGrp="1"/>
          </p:cNvSpPr>
          <p:nvPr>
            <p:ph type="body" idx="2"/>
          </p:nvPr>
        </p:nvSpPr>
        <p:spPr>
          <a:xfrm>
            <a:off x="623392" y="1902575"/>
            <a:ext cx="9793200" cy="4478700"/>
          </a:xfrm>
          <a:prstGeom prst="rect">
            <a:avLst/>
          </a:prstGeom>
          <a:noFill/>
          <a:ln>
            <a:noFill/>
          </a:ln>
        </p:spPr>
        <p:txBody>
          <a:bodyPr spcFirstLastPara="1" wrap="square" lIns="91425" tIns="45700" rIns="91425" bIns="45700" anchor="t" anchorCtr="0">
            <a:noAutofit/>
          </a:bodyPr>
          <a:lstStyle/>
          <a:p>
            <a:pPr marL="91440" lvl="0" indent="-171450" algn="l" rtl="0">
              <a:lnSpc>
                <a:spcPct val="90000"/>
              </a:lnSpc>
              <a:spcBef>
                <a:spcPts val="0"/>
              </a:spcBef>
              <a:spcAft>
                <a:spcPts val="0"/>
              </a:spcAft>
              <a:buSzPts val="2700"/>
              <a:buChar char="»"/>
            </a:pPr>
            <a:r>
              <a:rPr lang="en-US" sz="2700"/>
              <a:t>Ejemplo de prueba beta:</a:t>
            </a:r>
            <a:endParaRPr/>
          </a:p>
          <a:p>
            <a:pPr marL="0" lvl="0" indent="0" algn="l" rtl="0">
              <a:lnSpc>
                <a:spcPct val="90000"/>
              </a:lnSpc>
              <a:spcBef>
                <a:spcPts val="1300"/>
              </a:spcBef>
              <a:spcAft>
                <a:spcPts val="0"/>
              </a:spcAft>
              <a:buSzPts val="2700"/>
              <a:buNone/>
            </a:pPr>
            <a:r>
              <a:rPr lang="en-US" sz="2700" u="sng">
                <a:solidFill>
                  <a:schemeClr val="hlink"/>
                </a:solidFill>
                <a:hlinkClick r:id="rId3"/>
              </a:rPr>
              <a:t>https://developer.apple.com/testflight/</a:t>
            </a:r>
            <a:endParaRPr sz="2700"/>
          </a:p>
          <a:p>
            <a:pPr marL="91440" lvl="0" indent="-171450" algn="l" rtl="0">
              <a:lnSpc>
                <a:spcPct val="90000"/>
              </a:lnSpc>
              <a:spcBef>
                <a:spcPts val="1300"/>
              </a:spcBef>
              <a:spcAft>
                <a:spcPts val="0"/>
              </a:spcAft>
              <a:buSzPts val="2700"/>
              <a:buChar char="»"/>
            </a:pPr>
            <a:r>
              <a:rPr lang="en-US" sz="2700"/>
              <a:t>La explicación de cómo desarrollar una prueba beta de pre lanzamiento de una App para Apple Store se puede ver en:</a:t>
            </a:r>
            <a:endParaRPr/>
          </a:p>
          <a:p>
            <a:pPr marL="0" lvl="0" indent="0" algn="l" rtl="0">
              <a:lnSpc>
                <a:spcPct val="90000"/>
              </a:lnSpc>
              <a:spcBef>
                <a:spcPts val="1300"/>
              </a:spcBef>
              <a:spcAft>
                <a:spcPts val="0"/>
              </a:spcAft>
              <a:buSzPts val="2700"/>
              <a:buNone/>
            </a:pPr>
            <a:r>
              <a:rPr lang="en-US" sz="2700" u="sng">
                <a:solidFill>
                  <a:schemeClr val="hlink"/>
                </a:solidFill>
                <a:hlinkClick r:id="rId4"/>
              </a:rPr>
              <a:t>https://developer.apple.com/library/content/documentation/LanguagesUtilities/Conceptual/iTunesConnect_Guide_ES/Chapters/BetaTestingTheApp.html</a:t>
            </a:r>
            <a:endParaRPr sz="2700"/>
          </a:p>
          <a:p>
            <a:pPr marL="91440" lvl="0" indent="0" algn="l" rtl="0">
              <a:lnSpc>
                <a:spcPct val="90000"/>
              </a:lnSpc>
              <a:spcBef>
                <a:spcPts val="1300"/>
              </a:spcBef>
              <a:spcAft>
                <a:spcPts val="0"/>
              </a:spcAft>
              <a:buSzPts val="2700"/>
              <a:buNone/>
            </a:pPr>
            <a:endParaRPr sz="2700"/>
          </a:p>
        </p:txBody>
      </p:sp>
      <p:sp>
        <p:nvSpPr>
          <p:cNvPr id="403" name="Google Shape;403;g5883d06d65_0_0"/>
          <p:cNvSpPr txBox="1">
            <a:spLocks noGrp="1"/>
          </p:cNvSpPr>
          <p:nvPr>
            <p:ph type="dt" idx="10"/>
          </p:nvPr>
        </p:nvSpPr>
        <p:spPr>
          <a:xfrm>
            <a:off x="2567608" y="6543219"/>
            <a:ext cx="825900" cy="25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404" name="Google Shape;404;g5883d06d65_0_0"/>
          <p:cNvSpPr txBox="1">
            <a:spLocks noGrp="1"/>
          </p:cNvSpPr>
          <p:nvPr>
            <p:ph type="ftr" idx="11"/>
          </p:nvPr>
        </p:nvSpPr>
        <p:spPr>
          <a:xfrm>
            <a:off x="168980" y="6554697"/>
            <a:ext cx="2154900" cy="21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a:t>
            </a:r>
            <a:br>
              <a:rPr lang="en-US"/>
            </a:br>
            <a:r>
              <a:rPr lang="en-US"/>
              <a:t>Pruebas de Validación – aceptación BETA</a:t>
            </a:r>
            <a:endParaRPr/>
          </a:p>
        </p:txBody>
      </p:sp>
      <p:sp>
        <p:nvSpPr>
          <p:cNvPr id="410" name="Google Shape;410;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
        <p:nvSpPr>
          <p:cNvPr id="411" name="Google Shape;411;p3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12" name="Google Shape;412;p3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1450" algn="l" rtl="0">
              <a:lnSpc>
                <a:spcPct val="90000"/>
              </a:lnSpc>
              <a:spcBef>
                <a:spcPts val="0"/>
              </a:spcBef>
              <a:spcAft>
                <a:spcPts val="0"/>
              </a:spcAft>
              <a:buSzPts val="2700"/>
              <a:buChar char="»"/>
            </a:pPr>
            <a:r>
              <a:rPr lang="en-US" sz="2700"/>
              <a:t>Lugares donde pueden ser beta tester:</a:t>
            </a:r>
            <a:endParaRPr sz="2700"/>
          </a:p>
          <a:p>
            <a:pPr marL="0" lvl="0" indent="0" algn="l" rtl="0">
              <a:lnSpc>
                <a:spcPct val="90000"/>
              </a:lnSpc>
              <a:spcBef>
                <a:spcPts val="0"/>
              </a:spcBef>
              <a:spcAft>
                <a:spcPts val="0"/>
              </a:spcAft>
              <a:buNone/>
            </a:pPr>
            <a:endParaRPr sz="2700"/>
          </a:p>
          <a:p>
            <a:pPr marL="0" lvl="0" indent="0" algn="l" rtl="0">
              <a:lnSpc>
                <a:spcPct val="90000"/>
              </a:lnSpc>
              <a:spcBef>
                <a:spcPts val="0"/>
              </a:spcBef>
              <a:spcAft>
                <a:spcPts val="0"/>
              </a:spcAft>
              <a:buNone/>
            </a:pPr>
            <a:r>
              <a:rPr lang="en-US" sz="3000" u="sng">
                <a:solidFill>
                  <a:schemeClr val="hlink"/>
                </a:solidFill>
                <a:latin typeface="Arial"/>
                <a:ea typeface="Arial"/>
                <a:cs typeface="Arial"/>
                <a:sym typeface="Arial"/>
                <a:hlinkClick r:id="rId3"/>
              </a:rPr>
              <a:t>https://crowdsourcedtesting.com/es/tester-freelance</a:t>
            </a:r>
            <a:endParaRPr sz="3000"/>
          </a:p>
          <a:p>
            <a:pPr marL="0" lvl="0" indent="0" algn="l" rtl="0">
              <a:lnSpc>
                <a:spcPct val="90000"/>
              </a:lnSpc>
              <a:spcBef>
                <a:spcPts val="0"/>
              </a:spcBef>
              <a:spcAft>
                <a:spcPts val="0"/>
              </a:spcAft>
              <a:buNone/>
            </a:pPr>
            <a:endParaRPr sz="3000"/>
          </a:p>
          <a:p>
            <a:pPr marL="0" lvl="0" indent="0" algn="l" rtl="0">
              <a:lnSpc>
                <a:spcPct val="90000"/>
              </a:lnSpc>
              <a:spcBef>
                <a:spcPts val="0"/>
              </a:spcBef>
              <a:spcAft>
                <a:spcPts val="0"/>
              </a:spcAft>
              <a:buNone/>
            </a:pPr>
            <a:endParaRPr sz="3000"/>
          </a:p>
          <a:p>
            <a:pPr marL="0" lvl="0" indent="0" algn="l" rtl="0">
              <a:lnSpc>
                <a:spcPct val="90000"/>
              </a:lnSpc>
              <a:spcBef>
                <a:spcPts val="0"/>
              </a:spcBef>
              <a:spcAft>
                <a:spcPts val="0"/>
              </a:spcAft>
              <a:buNone/>
            </a:pPr>
            <a:r>
              <a:rPr lang="en-US" sz="3000" u="sng">
                <a:solidFill>
                  <a:schemeClr val="hlink"/>
                </a:solidFill>
                <a:latin typeface="Arial"/>
                <a:ea typeface="Arial"/>
                <a:cs typeface="Arial"/>
                <a:sym typeface="Arial"/>
                <a:hlinkClick r:id="rId4"/>
              </a:rPr>
              <a:t>https://www.usertesting.com/</a:t>
            </a:r>
            <a:endParaRPr sz="3000"/>
          </a:p>
          <a:p>
            <a:pPr marL="0" lvl="0" indent="0" algn="l" rtl="0">
              <a:lnSpc>
                <a:spcPct val="90000"/>
              </a:lnSpc>
              <a:spcBef>
                <a:spcPts val="0"/>
              </a:spcBef>
              <a:spcAft>
                <a:spcPts val="0"/>
              </a:spcAft>
              <a:buNone/>
            </a:pPr>
            <a:endParaRPr sz="3000"/>
          </a:p>
          <a:p>
            <a:pPr marL="0" lvl="0" indent="0" algn="l" rtl="0">
              <a:lnSpc>
                <a:spcPct val="90000"/>
              </a:lnSpc>
              <a:spcBef>
                <a:spcPts val="0"/>
              </a:spcBef>
              <a:spcAft>
                <a:spcPts val="0"/>
              </a:spcAft>
              <a:buNone/>
            </a:pPr>
            <a:endParaRPr sz="3000"/>
          </a:p>
          <a:p>
            <a:pPr marL="0" lvl="0" indent="0" algn="l" rtl="0">
              <a:lnSpc>
                <a:spcPct val="90000"/>
              </a:lnSpc>
              <a:spcBef>
                <a:spcPts val="0"/>
              </a:spcBef>
              <a:spcAft>
                <a:spcPts val="0"/>
              </a:spcAft>
              <a:buNone/>
            </a:pPr>
            <a:r>
              <a:rPr lang="en-US" sz="3000" u="sng">
                <a:solidFill>
                  <a:schemeClr val="hlink"/>
                </a:solidFill>
                <a:latin typeface="Arial"/>
                <a:ea typeface="Arial"/>
                <a:cs typeface="Arial"/>
                <a:sym typeface="Arial"/>
                <a:hlinkClick r:id="rId5"/>
              </a:rPr>
              <a:t>https://www.utest.com/</a:t>
            </a:r>
            <a:endParaRPr sz="3000"/>
          </a:p>
        </p:txBody>
      </p:sp>
      <p:sp>
        <p:nvSpPr>
          <p:cNvPr id="413" name="Google Shape;413;p31"/>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414" name="Google Shape;414;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Depuración </a:t>
            </a:r>
            <a:endParaRPr/>
          </a:p>
        </p:txBody>
      </p:sp>
      <p:sp>
        <p:nvSpPr>
          <p:cNvPr id="420" name="Google Shape;420;p3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
        <p:nvSpPr>
          <p:cNvPr id="421" name="Google Shape;421;p3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22" name="Google Shape;422;p3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La depuración de programas, es el proceso de identificar y corregir errores en programas informáticos.</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152400" algn="l" rtl="0">
              <a:lnSpc>
                <a:spcPct val="85000"/>
              </a:lnSpc>
              <a:spcBef>
                <a:spcPts val="1300"/>
              </a:spcBef>
              <a:spcAft>
                <a:spcPts val="0"/>
              </a:spcAft>
              <a:buClr>
                <a:srgbClr val="C00000"/>
              </a:buClr>
              <a:buSzPts val="2400"/>
              <a:buFont typeface="Arial"/>
              <a:buChar char="»"/>
            </a:pPr>
            <a:r>
              <a:rPr lang="en-US"/>
              <a:t>La depuración no es una prueba, pero siempre ocurre como consecuencia de la prueba efectiva.</a:t>
            </a:r>
            <a:endParaRPr/>
          </a:p>
          <a:p>
            <a:pPr marL="347472" lvl="1" indent="-342900" algn="l" rtl="0">
              <a:lnSpc>
                <a:spcPct val="85000"/>
              </a:lnSpc>
              <a:spcBef>
                <a:spcPts val="600"/>
              </a:spcBef>
              <a:spcAft>
                <a:spcPts val="0"/>
              </a:spcAft>
              <a:buClr>
                <a:srgbClr val="262626"/>
              </a:buClr>
              <a:buSzPts val="2400"/>
              <a:buChar char=" "/>
            </a:pPr>
            <a:r>
              <a:rPr lang="en-US"/>
              <a:t>Es decir, se descubre un error, la depuración elimina dicho error.</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423" name="Google Shape;423;p3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424" name="Google Shape;424;p3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El Proceso de Depuración</a:t>
            </a:r>
            <a:endParaRPr/>
          </a:p>
        </p:txBody>
      </p:sp>
      <p:sp>
        <p:nvSpPr>
          <p:cNvPr id="430" name="Google Shape;430;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
        <p:nvSpPr>
          <p:cNvPr id="431" name="Google Shape;431;p3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32" name="Google Shape;432;p3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27000" algn="l" rtl="0">
              <a:lnSpc>
                <a:spcPct val="80000"/>
              </a:lnSpc>
              <a:spcBef>
                <a:spcPts val="0"/>
              </a:spcBef>
              <a:spcAft>
                <a:spcPts val="0"/>
              </a:spcAft>
              <a:buSzPts val="2000"/>
              <a:buChar char="»"/>
            </a:pPr>
            <a:r>
              <a:rPr lang="en-US" sz="2000"/>
              <a:t>El proceso de depuración siempre tiene uno de los dos resultados :</a:t>
            </a:r>
            <a:endParaRPr/>
          </a:p>
          <a:p>
            <a:pPr marL="91440" lvl="0" indent="0" algn="l" rtl="0">
              <a:lnSpc>
                <a:spcPct val="80000"/>
              </a:lnSpc>
              <a:spcBef>
                <a:spcPts val="1300"/>
              </a:spcBef>
              <a:spcAft>
                <a:spcPts val="0"/>
              </a:spcAft>
              <a:buSzPts val="2000"/>
              <a:buNone/>
            </a:pPr>
            <a:endParaRPr sz="2000"/>
          </a:p>
          <a:p>
            <a:pPr marL="347472" lvl="1" indent="-342900" algn="l" rtl="0">
              <a:lnSpc>
                <a:spcPct val="80000"/>
              </a:lnSpc>
              <a:spcBef>
                <a:spcPts val="600"/>
              </a:spcBef>
              <a:spcAft>
                <a:spcPts val="0"/>
              </a:spcAft>
              <a:buClr>
                <a:srgbClr val="262626"/>
              </a:buClr>
              <a:buSzPts val="2000"/>
              <a:buChar char=" "/>
            </a:pPr>
            <a:r>
              <a:rPr lang="en-US" sz="2000"/>
              <a:t>Se encuentra la causa, se corrige y se elimina; </a:t>
            </a:r>
            <a:endParaRPr sz="2000"/>
          </a:p>
          <a:p>
            <a:pPr marL="347472" lvl="1" indent="-342900" algn="ctr" rtl="0">
              <a:lnSpc>
                <a:spcPct val="80000"/>
              </a:lnSpc>
              <a:spcBef>
                <a:spcPts val="600"/>
              </a:spcBef>
              <a:spcAft>
                <a:spcPts val="0"/>
              </a:spcAft>
              <a:buClr>
                <a:srgbClr val="262626"/>
              </a:buClr>
              <a:buSzPts val="2000"/>
              <a:buChar char=" "/>
            </a:pPr>
            <a:r>
              <a:rPr lang="en-US" sz="2000"/>
              <a:t>o </a:t>
            </a:r>
            <a:endParaRPr sz="2000"/>
          </a:p>
          <a:p>
            <a:pPr marL="347472" lvl="1" indent="-342900" algn="l" rtl="0">
              <a:lnSpc>
                <a:spcPct val="80000"/>
              </a:lnSpc>
              <a:spcBef>
                <a:spcPts val="600"/>
              </a:spcBef>
              <a:spcAft>
                <a:spcPts val="0"/>
              </a:spcAft>
              <a:buClr>
                <a:srgbClr val="262626"/>
              </a:buClr>
              <a:buSzPts val="2000"/>
              <a:buChar char=" "/>
            </a:pPr>
            <a:r>
              <a:rPr lang="en-US" sz="2000"/>
              <a:t>No se encuentra la causa. La persona que realiza la depuración debe sospechar la causa, diseñar un caso de prueba que ayude a confirmar sus sospechas y el trabajo vuelve hacia atrás a la corrección del error de una forma iterativa.</a:t>
            </a:r>
            <a:endParaRPr/>
          </a:p>
          <a:p>
            <a:pPr marL="91440" lvl="0" indent="0" algn="l" rtl="0">
              <a:lnSpc>
                <a:spcPct val="80000"/>
              </a:lnSpc>
              <a:spcBef>
                <a:spcPts val="1300"/>
              </a:spcBef>
              <a:spcAft>
                <a:spcPts val="0"/>
              </a:spcAft>
              <a:buSzPts val="2000"/>
              <a:buNone/>
            </a:pPr>
            <a:endParaRPr sz="2000"/>
          </a:p>
        </p:txBody>
      </p:sp>
      <p:sp>
        <p:nvSpPr>
          <p:cNvPr id="433" name="Google Shape;433;p33"/>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434" name="Google Shape;434;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pic>
        <p:nvPicPr>
          <p:cNvPr id="435" name="Google Shape;435;p33"/>
          <p:cNvPicPr preferRelativeResize="0">
            <a:picLocks noGrp="1"/>
          </p:cNvPicPr>
          <p:nvPr>
            <p:ph type="body" idx="4294967295"/>
          </p:nvPr>
        </p:nvPicPr>
        <p:blipFill rotWithShape="1">
          <a:blip r:embed="rId3">
            <a:alphaModFix/>
          </a:blip>
          <a:srcRect/>
          <a:stretch/>
        </p:blipFill>
        <p:spPr>
          <a:xfrm>
            <a:off x="1196411" y="4170258"/>
            <a:ext cx="3419475" cy="2097088"/>
          </a:xfrm>
          <a:prstGeom prst="rect">
            <a:avLst/>
          </a:prstGeom>
          <a:noFill/>
          <a:ln w="9525" cap="flat" cmpd="sng">
            <a:solidFill>
              <a:srgbClr val="00B050"/>
            </a:solidFill>
            <a:prstDash val="solid"/>
            <a:round/>
            <a:headEnd type="none" w="sm" len="sm"/>
            <a:tailEnd type="none" w="sm" len="sm"/>
          </a:ln>
          <a:effectLst>
            <a:outerShdw blurRad="292100" dist="139700" dir="2700000" algn="tl" rotWithShape="0">
              <a:srgbClr val="333333">
                <a:alpha val="64705"/>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4"/>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El Proceso de Depuración</a:t>
            </a:r>
            <a:br>
              <a:rPr lang="en-US"/>
            </a:br>
            <a:r>
              <a:rPr lang="en-US"/>
              <a:t>Características de los errores</a:t>
            </a:r>
            <a:endParaRPr/>
          </a:p>
        </p:txBody>
      </p:sp>
      <p:sp>
        <p:nvSpPr>
          <p:cNvPr id="441" name="Google Shape;441;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
        <p:nvSpPr>
          <p:cNvPr id="442" name="Google Shape;442;p3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43" name="Google Shape;443;p3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457200" algn="just" rtl="0">
              <a:lnSpc>
                <a:spcPct val="85000"/>
              </a:lnSpc>
              <a:spcBef>
                <a:spcPts val="0"/>
              </a:spcBef>
              <a:spcAft>
                <a:spcPts val="0"/>
              </a:spcAft>
              <a:buSzPts val="2400"/>
              <a:buFont typeface="Calibri"/>
              <a:buAutoNum type="arabicPeriod"/>
            </a:pPr>
            <a:r>
              <a:rPr lang="en-US"/>
              <a:t>Síntoma lejano (geográficamente) de la causa</a:t>
            </a:r>
            <a:endParaRPr/>
          </a:p>
          <a:p>
            <a:pPr marL="457200" lvl="0" indent="-457200" algn="just" rtl="0">
              <a:lnSpc>
                <a:spcPct val="85000"/>
              </a:lnSpc>
              <a:spcBef>
                <a:spcPts val="1300"/>
              </a:spcBef>
              <a:spcAft>
                <a:spcPts val="0"/>
              </a:spcAft>
              <a:buSzPts val="2400"/>
              <a:buFont typeface="Calibri"/>
              <a:buAutoNum type="arabicPeriod"/>
            </a:pPr>
            <a:r>
              <a:rPr lang="en-US"/>
              <a:t>Síntoma desaparece temporalmente al corregir otro error</a:t>
            </a:r>
            <a:endParaRPr/>
          </a:p>
          <a:p>
            <a:pPr marL="457200" lvl="0" indent="-457200" algn="just" rtl="0">
              <a:lnSpc>
                <a:spcPct val="85000"/>
              </a:lnSpc>
              <a:spcBef>
                <a:spcPts val="1300"/>
              </a:spcBef>
              <a:spcAft>
                <a:spcPts val="0"/>
              </a:spcAft>
              <a:buSzPts val="2400"/>
              <a:buFont typeface="Calibri"/>
              <a:buAutoNum type="arabicPeriod"/>
            </a:pPr>
            <a:r>
              <a:rPr lang="en-US"/>
              <a:t>Síntoma producido por error</a:t>
            </a:r>
            <a:endParaRPr/>
          </a:p>
          <a:p>
            <a:pPr marL="457200" lvl="0" indent="-457200" algn="just" rtl="0">
              <a:lnSpc>
                <a:spcPct val="85000"/>
              </a:lnSpc>
              <a:spcBef>
                <a:spcPts val="1300"/>
              </a:spcBef>
              <a:spcAft>
                <a:spcPts val="0"/>
              </a:spcAft>
              <a:buSzPts val="2400"/>
              <a:buFont typeface="Calibri"/>
              <a:buAutoNum type="arabicPeriod"/>
            </a:pPr>
            <a:r>
              <a:rPr lang="en-US"/>
              <a:t>Síntoma causado por error humano</a:t>
            </a:r>
            <a:endParaRPr/>
          </a:p>
          <a:p>
            <a:pPr marL="457200" lvl="0" indent="-457200" algn="just" rtl="0">
              <a:lnSpc>
                <a:spcPct val="85000"/>
              </a:lnSpc>
              <a:spcBef>
                <a:spcPts val="1300"/>
              </a:spcBef>
              <a:spcAft>
                <a:spcPts val="0"/>
              </a:spcAft>
              <a:buSzPts val="2400"/>
              <a:buFont typeface="Calibri"/>
              <a:buAutoNum type="arabicPeriod"/>
            </a:pPr>
            <a:r>
              <a:rPr lang="en-US"/>
              <a:t>Síntoma causado por problemas de tiempo</a:t>
            </a:r>
            <a:endParaRPr/>
          </a:p>
          <a:p>
            <a:pPr marL="457200" lvl="0" indent="-457200" algn="just" rtl="0">
              <a:lnSpc>
                <a:spcPct val="85000"/>
              </a:lnSpc>
              <a:spcBef>
                <a:spcPts val="1300"/>
              </a:spcBef>
              <a:spcAft>
                <a:spcPts val="0"/>
              </a:spcAft>
              <a:buSzPts val="2400"/>
              <a:buFont typeface="Calibri"/>
              <a:buAutoNum type="arabicPeriod"/>
            </a:pPr>
            <a:r>
              <a:rPr lang="en-US"/>
              <a:t>Condiciones de entrada difíciles de reproducir</a:t>
            </a:r>
            <a:endParaRPr/>
          </a:p>
          <a:p>
            <a:pPr marL="457200" lvl="0" indent="-457200" algn="just" rtl="0">
              <a:lnSpc>
                <a:spcPct val="85000"/>
              </a:lnSpc>
              <a:spcBef>
                <a:spcPts val="1300"/>
              </a:spcBef>
              <a:spcAft>
                <a:spcPts val="0"/>
              </a:spcAft>
              <a:buSzPts val="2400"/>
              <a:buFont typeface="Calibri"/>
              <a:buAutoNum type="arabicPeriod"/>
            </a:pPr>
            <a:r>
              <a:rPr lang="en-US"/>
              <a:t>Síntoma intermitente (especialmente en desarrollos  hardware-software)</a:t>
            </a:r>
            <a:endParaRPr/>
          </a:p>
          <a:p>
            <a:pPr marL="457200" lvl="0" indent="-457200" algn="just" rtl="0">
              <a:lnSpc>
                <a:spcPct val="85000"/>
              </a:lnSpc>
              <a:spcBef>
                <a:spcPts val="1300"/>
              </a:spcBef>
              <a:spcAft>
                <a:spcPts val="0"/>
              </a:spcAft>
              <a:buSzPts val="2400"/>
              <a:buFont typeface="Calibri"/>
              <a:buAutoNum type="arabicPeriod"/>
            </a:pPr>
            <a:r>
              <a:rPr lang="en-US"/>
              <a:t>El síntoma se debe a causas distribuidas entre varias tareas que se ejecutan en diferentes procesadores</a:t>
            </a:r>
            <a:endParaRPr/>
          </a:p>
        </p:txBody>
      </p:sp>
      <p:sp>
        <p:nvSpPr>
          <p:cNvPr id="445" name="Google Shape;445;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5"/>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Enfoques de la Depuración</a:t>
            </a:r>
            <a:endParaRPr/>
          </a:p>
        </p:txBody>
      </p:sp>
      <p:sp>
        <p:nvSpPr>
          <p:cNvPr id="451" name="Google Shape;451;p3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
        <p:nvSpPr>
          <p:cNvPr id="452" name="Google Shape;452;p3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1100"/>
              <a:buNone/>
            </a:pPr>
            <a:r>
              <a:rPr lang="en-US"/>
              <a:t>Pressman Cap. 18</a:t>
            </a:r>
            <a:endParaRPr/>
          </a:p>
        </p:txBody>
      </p:sp>
      <p:sp>
        <p:nvSpPr>
          <p:cNvPr id="453" name="Google Shape;453;p3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90000"/>
              </a:lnSpc>
              <a:spcBef>
                <a:spcPts val="0"/>
              </a:spcBef>
              <a:spcAft>
                <a:spcPts val="0"/>
              </a:spcAft>
              <a:buSzPts val="2400"/>
              <a:buChar char="»"/>
            </a:pPr>
            <a:r>
              <a:rPr lang="en-US"/>
              <a:t>Diseñar programas de prueba adicionales que repitan la falla original y ayuden a descubrir la fuente de la falla en el programa.</a:t>
            </a:r>
            <a:endParaRPr/>
          </a:p>
          <a:p>
            <a:pPr marL="91440" lvl="0" indent="-152400" algn="l" rtl="0">
              <a:lnSpc>
                <a:spcPct val="90000"/>
              </a:lnSpc>
              <a:spcBef>
                <a:spcPts val="1300"/>
              </a:spcBef>
              <a:spcAft>
                <a:spcPts val="0"/>
              </a:spcAft>
              <a:buSzPts val="2400"/>
              <a:buChar char="»"/>
            </a:pPr>
            <a:r>
              <a:rPr lang="en-US"/>
              <a:t>Rastrear el programa manualmente y simular la ejecución.</a:t>
            </a:r>
            <a:endParaRPr/>
          </a:p>
          <a:p>
            <a:pPr marL="91440" lvl="0" indent="-152400" algn="l" rtl="0">
              <a:lnSpc>
                <a:spcPct val="90000"/>
              </a:lnSpc>
              <a:spcBef>
                <a:spcPts val="1300"/>
              </a:spcBef>
              <a:spcAft>
                <a:spcPts val="0"/>
              </a:spcAft>
              <a:buSzPts val="2400"/>
              <a:buChar char="»"/>
            </a:pPr>
            <a:r>
              <a:rPr lang="en-US"/>
              <a:t>Usar las herramientas interactivas.</a:t>
            </a:r>
            <a:endParaRPr/>
          </a:p>
          <a:p>
            <a:pPr marL="91440" lvl="0" indent="-152400" algn="l" rtl="0">
              <a:lnSpc>
                <a:spcPct val="90000"/>
              </a:lnSpc>
              <a:spcBef>
                <a:spcPts val="1300"/>
              </a:spcBef>
              <a:spcAft>
                <a:spcPts val="0"/>
              </a:spcAft>
              <a:buSzPts val="2400"/>
              <a:buChar char="»"/>
            </a:pPr>
            <a:r>
              <a:rPr lang="en-US"/>
              <a:t>Una vez corregido el error debe reevaluarse el sistema: volver a hacer las inspecciones y repetir las pruebas (pruebas de regresión)</a:t>
            </a:r>
            <a:endParaRPr/>
          </a:p>
        </p:txBody>
      </p:sp>
      <p:sp>
        <p:nvSpPr>
          <p:cNvPr id="454" name="Google Shape;454;p35"/>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2017</a:t>
            </a:r>
            <a:endParaRPr/>
          </a:p>
        </p:txBody>
      </p:sp>
      <p:sp>
        <p:nvSpPr>
          <p:cNvPr id="455" name="Google Shape;455;p3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6"/>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Prueba de entornos especializados </a:t>
            </a:r>
            <a:endParaRPr/>
          </a:p>
        </p:txBody>
      </p:sp>
      <p:sp>
        <p:nvSpPr>
          <p:cNvPr id="465" name="Google Shape;465;p3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
        <p:nvSpPr>
          <p:cNvPr id="466" name="Google Shape;466;p3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67" name="Google Shape;467;p3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 A medida que el software se hace más complejo, crece también la necesidad de enfoques de pruebas especializados.</a:t>
            </a:r>
            <a:endParaRPr/>
          </a:p>
          <a:p>
            <a:pPr marL="91440" lvl="0" indent="-152400" algn="l" rtl="0">
              <a:lnSpc>
                <a:spcPct val="85000"/>
              </a:lnSpc>
              <a:spcBef>
                <a:spcPts val="1300"/>
              </a:spcBef>
              <a:spcAft>
                <a:spcPts val="0"/>
              </a:spcAft>
              <a:buClr>
                <a:srgbClr val="C00000"/>
              </a:buClr>
              <a:buSzPts val="2400"/>
              <a:buFont typeface="Arial"/>
              <a:buChar char="»"/>
            </a:pPr>
            <a:r>
              <a:rPr lang="en-US"/>
              <a:t>Pruebas de interfaces gráficas</a:t>
            </a:r>
            <a:endParaRPr/>
          </a:p>
          <a:p>
            <a:pPr marL="91440" lvl="0" indent="-152400" algn="l" rtl="0">
              <a:lnSpc>
                <a:spcPct val="85000"/>
              </a:lnSpc>
              <a:spcBef>
                <a:spcPts val="1300"/>
              </a:spcBef>
              <a:spcAft>
                <a:spcPts val="0"/>
              </a:spcAft>
              <a:buClr>
                <a:srgbClr val="C00000"/>
              </a:buClr>
              <a:buSzPts val="2400"/>
              <a:buFont typeface="Arial"/>
              <a:buChar char="»"/>
            </a:pPr>
            <a:r>
              <a:rPr lang="en-US"/>
              <a:t>Pruebas de arquitecturas cliente-servidor</a:t>
            </a:r>
            <a:endParaRPr/>
          </a:p>
          <a:p>
            <a:pPr marL="91440" lvl="0" indent="-152400" algn="l" rtl="0">
              <a:lnSpc>
                <a:spcPct val="85000"/>
              </a:lnSpc>
              <a:spcBef>
                <a:spcPts val="1300"/>
              </a:spcBef>
              <a:spcAft>
                <a:spcPts val="0"/>
              </a:spcAft>
              <a:buClr>
                <a:srgbClr val="C00000"/>
              </a:buClr>
              <a:buSzPts val="2400"/>
              <a:buFont typeface="Arial"/>
              <a:buChar char="»"/>
            </a:pPr>
            <a:r>
              <a:rPr lang="en-US"/>
              <a:t>Pruebas de la documentación y ayuda</a:t>
            </a:r>
            <a:endParaRPr/>
          </a:p>
          <a:p>
            <a:pPr marL="91440" lvl="0" indent="-152400" algn="l" rtl="0">
              <a:lnSpc>
                <a:spcPct val="85000"/>
              </a:lnSpc>
              <a:spcBef>
                <a:spcPts val="1300"/>
              </a:spcBef>
              <a:spcAft>
                <a:spcPts val="0"/>
              </a:spcAft>
              <a:buClr>
                <a:srgbClr val="C00000"/>
              </a:buClr>
              <a:buSzPts val="2400"/>
              <a:buFont typeface="Arial"/>
              <a:buChar char="»"/>
            </a:pPr>
            <a:r>
              <a:rPr lang="en-US"/>
              <a:t>Pruebas de sistema en tiempo real </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468" name="Google Shape;468;p36"/>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2017</a:t>
            </a:r>
            <a:endParaRPr/>
          </a:p>
        </p:txBody>
      </p:sp>
      <p:sp>
        <p:nvSpPr>
          <p:cNvPr id="469" name="Google Shape;469;p3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7"/>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Prueba de entornos especializados </a:t>
            </a:r>
            <a:br>
              <a:rPr lang="en-US"/>
            </a:br>
            <a:r>
              <a:rPr lang="en-US"/>
              <a:t>Prueba de arquitectura cliente-servidor</a:t>
            </a:r>
            <a:endParaRPr/>
          </a:p>
        </p:txBody>
      </p:sp>
      <p:sp>
        <p:nvSpPr>
          <p:cNvPr id="479" name="Google Shape;479;p3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
        <p:nvSpPr>
          <p:cNvPr id="480" name="Google Shape;480;p3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81" name="Google Shape;481;p3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000"/>
              <a:buChar char="»"/>
            </a:pPr>
            <a:r>
              <a:rPr lang="en-US" sz="2000"/>
              <a:t>Pruebas de funcionalidad de la aplicación </a:t>
            </a:r>
            <a:endParaRPr/>
          </a:p>
          <a:p>
            <a:pPr marL="306000" lvl="0" indent="-306000" algn="l" rtl="0">
              <a:lnSpc>
                <a:spcPct val="85000"/>
              </a:lnSpc>
              <a:spcBef>
                <a:spcPts val="1300"/>
              </a:spcBef>
              <a:spcAft>
                <a:spcPts val="0"/>
              </a:spcAft>
              <a:buSzPts val="2000"/>
              <a:buChar char="»"/>
            </a:pPr>
            <a:r>
              <a:rPr lang="en-US" sz="2000"/>
              <a:t> Prueba de servidor</a:t>
            </a:r>
            <a:endParaRPr/>
          </a:p>
          <a:p>
            <a:pPr marL="630000" lvl="1" indent="-306000" algn="l" rtl="0">
              <a:lnSpc>
                <a:spcPct val="85000"/>
              </a:lnSpc>
              <a:spcBef>
                <a:spcPts val="600"/>
              </a:spcBef>
              <a:spcAft>
                <a:spcPts val="0"/>
              </a:spcAft>
              <a:buClr>
                <a:srgbClr val="262626"/>
              </a:buClr>
              <a:buSzPts val="1800"/>
              <a:buChar char=" "/>
            </a:pPr>
            <a:r>
              <a:rPr lang="en-US" sz="1800"/>
              <a:t>Probar las funciones de coordinación y manejo de datos del servidor.</a:t>
            </a:r>
            <a:endParaRPr/>
          </a:p>
          <a:p>
            <a:pPr marL="630000" lvl="1" indent="-306000" algn="l" rtl="0">
              <a:lnSpc>
                <a:spcPct val="85000"/>
              </a:lnSpc>
              <a:spcBef>
                <a:spcPts val="600"/>
              </a:spcBef>
              <a:spcAft>
                <a:spcPts val="0"/>
              </a:spcAft>
              <a:buClr>
                <a:srgbClr val="262626"/>
              </a:buClr>
              <a:buSzPts val="1800"/>
              <a:buChar char=" "/>
            </a:pPr>
            <a:r>
              <a:rPr lang="en-US" sz="1800"/>
              <a:t>Desempeño del servidor (tiempo de respuesta y procesamiento total de los datos)</a:t>
            </a:r>
            <a:endParaRPr/>
          </a:p>
          <a:p>
            <a:pPr marL="306000" lvl="0" indent="-306000" algn="l" rtl="0">
              <a:lnSpc>
                <a:spcPct val="85000"/>
              </a:lnSpc>
              <a:spcBef>
                <a:spcPts val="1300"/>
              </a:spcBef>
              <a:spcAft>
                <a:spcPts val="0"/>
              </a:spcAft>
              <a:buSzPts val="2000"/>
              <a:buChar char="»"/>
            </a:pPr>
            <a:r>
              <a:rPr lang="en-US" sz="2000"/>
              <a:t>Prueba de base de datos</a:t>
            </a:r>
            <a:endParaRPr/>
          </a:p>
          <a:p>
            <a:pPr marL="630000" lvl="1" indent="-306000" algn="l" rtl="0">
              <a:lnSpc>
                <a:spcPct val="85000"/>
              </a:lnSpc>
              <a:spcBef>
                <a:spcPts val="600"/>
              </a:spcBef>
              <a:spcAft>
                <a:spcPts val="0"/>
              </a:spcAft>
              <a:buClr>
                <a:srgbClr val="262626"/>
              </a:buClr>
              <a:buSzPts val="1800"/>
              <a:buChar char=" "/>
            </a:pPr>
            <a:r>
              <a:rPr lang="en-US" sz="1800"/>
              <a:t>Probar la exactitud e integridad de los datos, examinar transacciones, asegurar que se almacenan, actualizan y recuperan los datos.</a:t>
            </a:r>
            <a:endParaRPr/>
          </a:p>
          <a:p>
            <a:pPr marL="306000" lvl="0" indent="-306000" algn="l" rtl="0">
              <a:lnSpc>
                <a:spcPct val="85000"/>
              </a:lnSpc>
              <a:spcBef>
                <a:spcPts val="1300"/>
              </a:spcBef>
              <a:spcAft>
                <a:spcPts val="0"/>
              </a:spcAft>
              <a:buSzPts val="2000"/>
              <a:buChar char="»"/>
            </a:pPr>
            <a:r>
              <a:rPr lang="en-US" sz="2000"/>
              <a:t>Pruebas de transacciones</a:t>
            </a:r>
            <a:endParaRPr/>
          </a:p>
          <a:p>
            <a:pPr marL="630000" lvl="1" indent="-306000" algn="l" rtl="0">
              <a:lnSpc>
                <a:spcPct val="85000"/>
              </a:lnSpc>
              <a:spcBef>
                <a:spcPts val="600"/>
              </a:spcBef>
              <a:spcAft>
                <a:spcPts val="0"/>
              </a:spcAft>
              <a:buClr>
                <a:srgbClr val="262626"/>
              </a:buClr>
              <a:buSzPts val="1800"/>
              <a:buChar char=" "/>
            </a:pPr>
            <a:r>
              <a:rPr lang="en-US" sz="1800"/>
              <a:t>Se crea una serie de pruebas para asegurar que cada transacción se procese de acuerdo a los requisitos.</a:t>
            </a:r>
            <a:endParaRPr sz="1800"/>
          </a:p>
          <a:p>
            <a:pPr marL="306000" lvl="0" indent="-306000" algn="l" rtl="0">
              <a:lnSpc>
                <a:spcPct val="85000"/>
              </a:lnSpc>
              <a:spcBef>
                <a:spcPts val="1300"/>
              </a:spcBef>
              <a:spcAft>
                <a:spcPts val="0"/>
              </a:spcAft>
              <a:buSzPts val="2000"/>
              <a:buChar char="»"/>
            </a:pPr>
            <a:r>
              <a:rPr lang="en-US" sz="2000"/>
              <a:t>Pruebas de comunicación de red</a:t>
            </a:r>
            <a:endParaRPr/>
          </a:p>
          <a:p>
            <a:pPr marL="630000" lvl="1" indent="-306000" algn="l" rtl="0">
              <a:lnSpc>
                <a:spcPct val="85000"/>
              </a:lnSpc>
              <a:spcBef>
                <a:spcPts val="600"/>
              </a:spcBef>
              <a:spcAft>
                <a:spcPts val="0"/>
              </a:spcAft>
              <a:buClr>
                <a:srgbClr val="262626"/>
              </a:buClr>
              <a:buSzPts val="1800"/>
              <a:buChar char=" "/>
            </a:pPr>
            <a:r>
              <a:rPr lang="en-US" sz="1800"/>
              <a:t>Verificar comunicación entre los nodos, que el paso de mensajes, transacciones y tráfico de la red se realice sin errores.</a:t>
            </a:r>
            <a:endParaRPr/>
          </a:p>
          <a:p>
            <a:pPr marL="306000" lvl="0" indent="-179000" algn="l" rtl="0">
              <a:lnSpc>
                <a:spcPct val="85000"/>
              </a:lnSpc>
              <a:spcBef>
                <a:spcPts val="1300"/>
              </a:spcBef>
              <a:spcAft>
                <a:spcPts val="0"/>
              </a:spcAft>
              <a:buSzPts val="2000"/>
              <a:buNone/>
            </a:pPr>
            <a:endParaRPr sz="2000"/>
          </a:p>
        </p:txBody>
      </p:sp>
      <p:sp>
        <p:nvSpPr>
          <p:cNvPr id="482" name="Google Shape;482;p37"/>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483" name="Google Shape;483;p3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Concepto de Verificación &amp;Validación </a:t>
            </a:r>
            <a:endParaRPr/>
          </a:p>
        </p:txBody>
      </p:sp>
      <p:sp>
        <p:nvSpPr>
          <p:cNvPr id="81" name="Google Shape;81;p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82" name="Google Shape;82;p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83" name="Google Shape;83;p4"/>
          <p:cNvSpPr txBox="1">
            <a:spLocks noGrp="1"/>
          </p:cNvSpPr>
          <p:nvPr>
            <p:ph type="body" idx="2"/>
          </p:nvPr>
        </p:nvSpPr>
        <p:spPr>
          <a:xfrm>
            <a:off x="623391" y="1902575"/>
            <a:ext cx="10537415" cy="4478753"/>
          </a:xfrm>
          <a:prstGeom prst="rect">
            <a:avLst/>
          </a:prstGeom>
          <a:noFill/>
          <a:ln>
            <a:noFill/>
          </a:ln>
        </p:spPr>
        <p:txBody>
          <a:bodyPr spcFirstLastPara="1" wrap="square" lIns="91425" tIns="45700" rIns="91425" bIns="45700" anchor="t" anchorCtr="0">
            <a:normAutofit/>
          </a:bodyPr>
          <a:lstStyle/>
          <a:p>
            <a:pPr marL="91440" lvl="0" indent="-127000" algn="just" rtl="0">
              <a:lnSpc>
                <a:spcPct val="85000"/>
              </a:lnSpc>
              <a:spcBef>
                <a:spcPts val="0"/>
              </a:spcBef>
              <a:spcAft>
                <a:spcPts val="0"/>
              </a:spcAft>
              <a:buSzPts val="2000"/>
              <a:buChar char="»"/>
            </a:pPr>
            <a:r>
              <a:rPr lang="en-US" sz="2000"/>
              <a:t>La </a:t>
            </a:r>
            <a:r>
              <a:rPr lang="en-US" sz="2000" b="1" i="1"/>
              <a:t>verificación</a:t>
            </a:r>
            <a:r>
              <a:rPr lang="en-US" sz="2000"/>
              <a:t> es el conjunto de actividades que asegura que el software </a:t>
            </a:r>
            <a:r>
              <a:rPr lang="en-US" sz="2000" u="sng"/>
              <a:t>implemente correctamente</a:t>
            </a:r>
            <a:r>
              <a:rPr lang="en-US" sz="2000"/>
              <a:t> una función específica y </a:t>
            </a:r>
            <a:r>
              <a:rPr lang="en-US" sz="2000" b="1" i="1"/>
              <a:t>validación</a:t>
            </a:r>
            <a:r>
              <a:rPr lang="en-US" sz="2000"/>
              <a:t> es un conjunto diferente de actividades que aseguran que el software construido </a:t>
            </a:r>
            <a:r>
              <a:rPr lang="en-US" sz="2000" u="sng"/>
              <a:t>corresponde con los requisitos del cliente</a:t>
            </a:r>
            <a:r>
              <a:rPr lang="en-US" sz="2000"/>
              <a:t>.</a:t>
            </a:r>
            <a:endParaRPr/>
          </a:p>
          <a:p>
            <a:pPr marL="91440" lvl="0" indent="0" algn="just" rtl="0">
              <a:lnSpc>
                <a:spcPct val="85000"/>
              </a:lnSpc>
              <a:spcBef>
                <a:spcPts val="1300"/>
              </a:spcBef>
              <a:spcAft>
                <a:spcPts val="0"/>
              </a:spcAft>
              <a:buSzPts val="2000"/>
              <a:buNone/>
            </a:pPr>
            <a:endParaRPr sz="2000"/>
          </a:p>
          <a:p>
            <a:pPr marL="91440" lvl="0" indent="-127000" algn="just" rtl="0">
              <a:lnSpc>
                <a:spcPct val="85000"/>
              </a:lnSpc>
              <a:spcBef>
                <a:spcPts val="1300"/>
              </a:spcBef>
              <a:spcAft>
                <a:spcPts val="0"/>
              </a:spcAft>
              <a:buSzPts val="2000"/>
              <a:buChar char="»"/>
            </a:pPr>
            <a:r>
              <a:rPr lang="en-US" sz="2000" b="1"/>
              <a:t>Verificación </a:t>
            </a:r>
            <a:r>
              <a:rPr lang="en-US" sz="2000"/>
              <a:t>: </a:t>
            </a:r>
            <a:r>
              <a:rPr lang="en-US" sz="2000" i="1"/>
              <a:t>¿Estamos  construyendo el producto correctamente?</a:t>
            </a:r>
            <a:endParaRPr/>
          </a:p>
          <a:p>
            <a:pPr marL="347472" lvl="1" indent="-342900" algn="just" rtl="0">
              <a:lnSpc>
                <a:spcPct val="85000"/>
              </a:lnSpc>
              <a:spcBef>
                <a:spcPts val="600"/>
              </a:spcBef>
              <a:spcAft>
                <a:spcPts val="0"/>
              </a:spcAft>
              <a:buClr>
                <a:srgbClr val="262626"/>
              </a:buClr>
              <a:buSzPts val="2000"/>
              <a:buChar char=" "/>
            </a:pPr>
            <a:r>
              <a:rPr lang="en-US" sz="2000"/>
              <a:t>Comprobar que el software está de acuerdo con su especificación, donde se debe comprobar que satisface tanto los requerimientos funcionales como los no funcionales.</a:t>
            </a:r>
            <a:endParaRPr/>
          </a:p>
          <a:p>
            <a:pPr marL="347472" lvl="1" indent="-215900" algn="just" rtl="0">
              <a:lnSpc>
                <a:spcPct val="85000"/>
              </a:lnSpc>
              <a:spcBef>
                <a:spcPts val="600"/>
              </a:spcBef>
              <a:spcAft>
                <a:spcPts val="0"/>
              </a:spcAft>
              <a:buClr>
                <a:srgbClr val="262626"/>
              </a:buClr>
              <a:buSzPts val="2000"/>
              <a:buNone/>
            </a:pPr>
            <a:endParaRPr sz="2000"/>
          </a:p>
          <a:p>
            <a:pPr marL="91440" lvl="0" indent="-127000" algn="just" rtl="0">
              <a:lnSpc>
                <a:spcPct val="85000"/>
              </a:lnSpc>
              <a:spcBef>
                <a:spcPts val="1300"/>
              </a:spcBef>
              <a:spcAft>
                <a:spcPts val="0"/>
              </a:spcAft>
              <a:buSzPts val="2000"/>
              <a:buChar char="»"/>
            </a:pPr>
            <a:r>
              <a:rPr lang="en-US" sz="2000" b="1"/>
              <a:t>Validación</a:t>
            </a:r>
            <a:r>
              <a:rPr lang="en-US" sz="2000"/>
              <a:t> : </a:t>
            </a:r>
            <a:r>
              <a:rPr lang="en-US" sz="2000" i="1"/>
              <a:t>¿Estamos construyendo el producto correcto?</a:t>
            </a:r>
            <a:endParaRPr/>
          </a:p>
          <a:p>
            <a:pPr marL="347472" lvl="1" indent="-342900" algn="just" rtl="0">
              <a:lnSpc>
                <a:spcPct val="85000"/>
              </a:lnSpc>
              <a:spcBef>
                <a:spcPts val="600"/>
              </a:spcBef>
              <a:spcAft>
                <a:spcPts val="0"/>
              </a:spcAft>
              <a:buClr>
                <a:srgbClr val="262626"/>
              </a:buClr>
              <a:buSzPts val="2000"/>
              <a:buChar char=" "/>
            </a:pPr>
            <a:r>
              <a:rPr lang="en-US" sz="2000"/>
              <a:t>Es un proceso más general, cuyo objetivo es asegurar que el software satisface las expectativas del cliente.</a:t>
            </a:r>
            <a:endParaRPr sz="1800"/>
          </a:p>
          <a:p>
            <a:pPr marL="91440" lvl="0" indent="0" algn="just" rtl="0">
              <a:lnSpc>
                <a:spcPct val="85000"/>
              </a:lnSpc>
              <a:spcBef>
                <a:spcPts val="1300"/>
              </a:spcBef>
              <a:spcAft>
                <a:spcPts val="0"/>
              </a:spcAft>
              <a:buSzPts val="2000"/>
              <a:buNone/>
            </a:pPr>
            <a:endParaRPr sz="2000"/>
          </a:p>
        </p:txBody>
      </p:sp>
      <p:sp>
        <p:nvSpPr>
          <p:cNvPr id="84" name="Google Shape;84;p4"/>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85" name="Google Shape;85;p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8"/>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Prueba de entornos especializados </a:t>
            </a:r>
            <a:br>
              <a:rPr lang="en-US"/>
            </a:br>
            <a:r>
              <a:rPr lang="en-US"/>
              <a:t>Prueba de la documentación y funciones de ayuda</a:t>
            </a:r>
            <a:endParaRPr/>
          </a:p>
        </p:txBody>
      </p:sp>
      <p:sp>
        <p:nvSpPr>
          <p:cNvPr id="489" name="Google Shape;489;p3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
        <p:nvSpPr>
          <p:cNvPr id="490" name="Google Shape;490;p3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491" name="Google Shape;491;p3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Es importante para la aceptación del programa.</a:t>
            </a:r>
            <a:endParaRPr/>
          </a:p>
          <a:p>
            <a:pPr marL="91440" lvl="0" indent="-152400" algn="l" rtl="0">
              <a:lnSpc>
                <a:spcPct val="85000"/>
              </a:lnSpc>
              <a:spcBef>
                <a:spcPts val="1300"/>
              </a:spcBef>
              <a:spcAft>
                <a:spcPts val="0"/>
              </a:spcAft>
              <a:buClr>
                <a:srgbClr val="C00000"/>
              </a:buClr>
              <a:buSzPts val="2400"/>
              <a:buFont typeface="Arial"/>
              <a:buChar char="»"/>
            </a:pPr>
            <a:r>
              <a:rPr lang="en-US"/>
              <a:t>Revisar la guía del usuario o funciones de ayuda en línea.</a:t>
            </a:r>
            <a:endParaRPr/>
          </a:p>
          <a:p>
            <a:pPr marL="91440" lvl="0" indent="-152400" algn="l" rtl="0">
              <a:lnSpc>
                <a:spcPct val="85000"/>
              </a:lnSpc>
              <a:spcBef>
                <a:spcPts val="1300"/>
              </a:spcBef>
              <a:spcAft>
                <a:spcPts val="0"/>
              </a:spcAft>
              <a:buClr>
                <a:srgbClr val="C00000"/>
              </a:buClr>
              <a:buSzPts val="2400"/>
              <a:buFont typeface="Arial"/>
              <a:buChar char="»"/>
            </a:pPr>
            <a:r>
              <a:rPr lang="en-US"/>
              <a:t>Prueba de documentación es en dos fases:</a:t>
            </a:r>
            <a:endParaRPr/>
          </a:p>
          <a:p>
            <a:pPr marL="347472" lvl="1" indent="-342900" algn="l" rtl="0">
              <a:lnSpc>
                <a:spcPct val="85000"/>
              </a:lnSpc>
              <a:spcBef>
                <a:spcPts val="600"/>
              </a:spcBef>
              <a:spcAft>
                <a:spcPts val="0"/>
              </a:spcAft>
              <a:buClr>
                <a:srgbClr val="262626"/>
              </a:buClr>
              <a:buSzPts val="2000"/>
              <a:buChar char=" "/>
            </a:pPr>
            <a:r>
              <a:rPr lang="en-US" sz="2000"/>
              <a:t>Revisar e inspeccionar</a:t>
            </a:r>
            <a:endParaRPr/>
          </a:p>
          <a:p>
            <a:pPr marL="548640" lvl="2" indent="-548640" algn="l" rtl="0">
              <a:lnSpc>
                <a:spcPct val="85000"/>
              </a:lnSpc>
              <a:spcBef>
                <a:spcPts val="600"/>
              </a:spcBef>
              <a:spcAft>
                <a:spcPts val="0"/>
              </a:spcAft>
              <a:buClr>
                <a:srgbClr val="262626"/>
              </a:buClr>
              <a:buSzPts val="2000"/>
              <a:buChar char=" "/>
            </a:pPr>
            <a:r>
              <a:rPr lang="en-US"/>
              <a:t>examinar la claridad editorial del documento.</a:t>
            </a:r>
            <a:endParaRPr/>
          </a:p>
          <a:p>
            <a:pPr marL="347472" lvl="1" indent="-342900" algn="l" rtl="0">
              <a:lnSpc>
                <a:spcPct val="85000"/>
              </a:lnSpc>
              <a:spcBef>
                <a:spcPts val="600"/>
              </a:spcBef>
              <a:spcAft>
                <a:spcPts val="0"/>
              </a:spcAft>
              <a:buClr>
                <a:srgbClr val="262626"/>
              </a:buClr>
              <a:buSzPts val="2000"/>
              <a:buChar char=" "/>
            </a:pPr>
            <a:r>
              <a:rPr lang="en-US" sz="2000"/>
              <a:t>Prueba en vivo</a:t>
            </a:r>
            <a:endParaRPr/>
          </a:p>
          <a:p>
            <a:pPr marL="548640" lvl="2" indent="-548640" algn="l" rtl="0">
              <a:lnSpc>
                <a:spcPct val="85000"/>
              </a:lnSpc>
              <a:spcBef>
                <a:spcPts val="600"/>
              </a:spcBef>
              <a:spcAft>
                <a:spcPts val="0"/>
              </a:spcAft>
              <a:buClr>
                <a:srgbClr val="262626"/>
              </a:buClr>
              <a:buSzPts val="2000"/>
              <a:buChar char=" "/>
            </a:pPr>
            <a:r>
              <a:rPr lang="en-US"/>
              <a:t>usar la documentación junto con el programa real.</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492" name="Google Shape;492;p38"/>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493" name="Google Shape;493;p3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9"/>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Pruebas de sistemas de tiempo real </a:t>
            </a:r>
            <a:br>
              <a:rPr lang="en-US"/>
            </a:br>
            <a:endParaRPr/>
          </a:p>
        </p:txBody>
      </p:sp>
      <p:sp>
        <p:nvSpPr>
          <p:cNvPr id="499" name="Google Shape;499;p3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
        <p:nvSpPr>
          <p:cNvPr id="500" name="Google Shape;500;p3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501" name="Google Shape;501;p3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400"/>
              <a:buChar char="»"/>
            </a:pPr>
            <a:r>
              <a:rPr lang="en-US"/>
              <a:t>El diseño de los casos de prueba, además de los convencionales deben incluir manejo de eventos (interrupciones), temporización de los datos, el paralelismo entre las tareas, etc.</a:t>
            </a:r>
            <a:endParaRPr/>
          </a:p>
          <a:p>
            <a:pPr marL="630000" lvl="1" indent="-306000" algn="l" rtl="0">
              <a:lnSpc>
                <a:spcPct val="85000"/>
              </a:lnSpc>
              <a:spcBef>
                <a:spcPts val="600"/>
              </a:spcBef>
              <a:spcAft>
                <a:spcPts val="0"/>
              </a:spcAft>
              <a:buClr>
                <a:srgbClr val="262626"/>
              </a:buClr>
              <a:buSzPts val="2400"/>
              <a:buChar char=" "/>
            </a:pPr>
            <a:r>
              <a:rPr lang="en-US"/>
              <a:t>Pruebas de tareas</a:t>
            </a:r>
            <a:endParaRPr/>
          </a:p>
          <a:p>
            <a:pPr marL="900000" lvl="2" indent="-270000" algn="l" rtl="0">
              <a:lnSpc>
                <a:spcPct val="85000"/>
              </a:lnSpc>
              <a:spcBef>
                <a:spcPts val="600"/>
              </a:spcBef>
              <a:spcAft>
                <a:spcPts val="0"/>
              </a:spcAft>
              <a:buClr>
                <a:srgbClr val="262626"/>
              </a:buClr>
              <a:buSzPts val="2000"/>
              <a:buChar char=" "/>
            </a:pPr>
            <a:r>
              <a:rPr lang="en-US"/>
              <a:t>Probar las tareas de forma independientes, en búsqueda de errores lógicos y funcionamiento (no de tiempo ni  de comportamiento)</a:t>
            </a:r>
            <a:endParaRPr/>
          </a:p>
          <a:p>
            <a:pPr marL="630000" lvl="1" indent="-306000" algn="l" rtl="0">
              <a:lnSpc>
                <a:spcPct val="85000"/>
              </a:lnSpc>
              <a:spcBef>
                <a:spcPts val="600"/>
              </a:spcBef>
              <a:spcAft>
                <a:spcPts val="0"/>
              </a:spcAft>
              <a:buClr>
                <a:srgbClr val="262626"/>
              </a:buClr>
              <a:buSzPts val="2400"/>
              <a:buChar char=" "/>
            </a:pPr>
            <a:r>
              <a:rPr lang="en-US"/>
              <a:t>Pruebas de comportamiento</a:t>
            </a:r>
            <a:endParaRPr/>
          </a:p>
          <a:p>
            <a:pPr marL="900000" lvl="2" indent="-270000" algn="l" rtl="0">
              <a:lnSpc>
                <a:spcPct val="85000"/>
              </a:lnSpc>
              <a:spcBef>
                <a:spcPts val="600"/>
              </a:spcBef>
              <a:spcAft>
                <a:spcPts val="0"/>
              </a:spcAft>
              <a:buClr>
                <a:srgbClr val="262626"/>
              </a:buClr>
              <a:buSzPts val="2000"/>
              <a:buChar char=" "/>
            </a:pPr>
            <a:r>
              <a:rPr lang="en-US"/>
              <a:t>Simular el comportamiento del sistema de tiempo real y examinarlo como consecuencia de eventos</a:t>
            </a:r>
            <a:endParaRPr/>
          </a:p>
          <a:p>
            <a:pPr marL="630000" lvl="1" indent="-306000" algn="l" rtl="0">
              <a:lnSpc>
                <a:spcPct val="85000"/>
              </a:lnSpc>
              <a:spcBef>
                <a:spcPts val="600"/>
              </a:spcBef>
              <a:spcAft>
                <a:spcPts val="0"/>
              </a:spcAft>
              <a:buClr>
                <a:srgbClr val="262626"/>
              </a:buClr>
              <a:buSzPts val="2400"/>
              <a:buChar char=" "/>
            </a:pPr>
            <a:r>
              <a:rPr lang="en-US"/>
              <a:t>Pruebas inter-tareas</a:t>
            </a:r>
            <a:endParaRPr/>
          </a:p>
          <a:p>
            <a:pPr marL="900000" lvl="2" indent="-270000" algn="l" rtl="0">
              <a:lnSpc>
                <a:spcPct val="85000"/>
              </a:lnSpc>
              <a:spcBef>
                <a:spcPts val="600"/>
              </a:spcBef>
              <a:spcAft>
                <a:spcPts val="0"/>
              </a:spcAft>
              <a:buClr>
                <a:srgbClr val="262626"/>
              </a:buClr>
              <a:buSzPts val="2000"/>
              <a:buChar char=" "/>
            </a:pPr>
            <a:r>
              <a:rPr lang="en-US"/>
              <a:t>Se prueban las tareas asincrónicas entre las cuales se sabe que hay comunicación </a:t>
            </a:r>
            <a:endParaRPr/>
          </a:p>
          <a:p>
            <a:pPr marL="630000" lvl="1" indent="-306000" algn="l" rtl="0">
              <a:lnSpc>
                <a:spcPct val="85000"/>
              </a:lnSpc>
              <a:spcBef>
                <a:spcPts val="600"/>
              </a:spcBef>
              <a:spcAft>
                <a:spcPts val="0"/>
              </a:spcAft>
              <a:buClr>
                <a:srgbClr val="262626"/>
              </a:buClr>
              <a:buSzPts val="2400"/>
              <a:buChar char=" "/>
            </a:pPr>
            <a:r>
              <a:rPr lang="en-US"/>
              <a:t>Pruebas de sistemas</a:t>
            </a:r>
            <a:endParaRPr/>
          </a:p>
          <a:p>
            <a:pPr marL="900000" lvl="2" indent="-270000" algn="l" rtl="0">
              <a:lnSpc>
                <a:spcPct val="85000"/>
              </a:lnSpc>
              <a:spcBef>
                <a:spcPts val="600"/>
              </a:spcBef>
              <a:spcAft>
                <a:spcPts val="0"/>
              </a:spcAft>
              <a:buClr>
                <a:srgbClr val="262626"/>
              </a:buClr>
              <a:buSzPts val="2000"/>
              <a:buChar char=" "/>
            </a:pPr>
            <a:r>
              <a:rPr lang="en-US"/>
              <a:t>Se prueba el software y hardware integrados.</a:t>
            </a:r>
            <a:endParaRPr/>
          </a:p>
          <a:p>
            <a:pPr marL="630000" lvl="1" indent="-153600" algn="l" rtl="0">
              <a:lnSpc>
                <a:spcPct val="85000"/>
              </a:lnSpc>
              <a:spcBef>
                <a:spcPts val="600"/>
              </a:spcBef>
              <a:spcAft>
                <a:spcPts val="0"/>
              </a:spcAft>
              <a:buClr>
                <a:srgbClr val="262626"/>
              </a:buClr>
              <a:buSzPts val="2400"/>
              <a:buNone/>
            </a:pPr>
            <a:endParaRPr/>
          </a:p>
        </p:txBody>
      </p:sp>
      <p:sp>
        <p:nvSpPr>
          <p:cNvPr id="502" name="Google Shape;502;p39"/>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503" name="Google Shape;503;p3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Estrategias de pruebas</a:t>
            </a:r>
            <a:endParaRPr/>
          </a:p>
        </p:txBody>
      </p:sp>
      <p:sp>
        <p:nvSpPr>
          <p:cNvPr id="92" name="Google Shape;92;p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93" name="Google Shape;93;p5"/>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94" name="Google Shape;94;p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pic>
        <p:nvPicPr>
          <p:cNvPr id="95" name="Google Shape;95;p5"/>
          <p:cNvPicPr preferRelativeResize="0"/>
          <p:nvPr/>
        </p:nvPicPr>
        <p:blipFill rotWithShape="1">
          <a:blip r:embed="rId3">
            <a:alphaModFix/>
          </a:blip>
          <a:srcRect/>
          <a:stretch/>
        </p:blipFill>
        <p:spPr>
          <a:xfrm>
            <a:off x="2495550" y="1916114"/>
            <a:ext cx="5113338" cy="4295775"/>
          </a:xfrm>
          <a:prstGeom prst="rect">
            <a:avLst/>
          </a:prstGeom>
          <a:noFill/>
          <a:ln w="9525" cap="flat" cmpd="sng">
            <a:solidFill>
              <a:srgbClr val="00B050"/>
            </a:solidFill>
            <a:prstDash val="solid"/>
            <a:round/>
            <a:headEnd type="none" w="sm" len="sm"/>
            <a:tailEnd type="none" w="sm" len="sm"/>
          </a:ln>
          <a:effectLst>
            <a:outerShdw blurRad="292100" dist="139700" dir="2700000" algn="tl" rotWithShape="0">
              <a:srgbClr val="333333">
                <a:alpha val="64705"/>
              </a:srgbClr>
            </a:outerShdw>
          </a:effectLst>
        </p:spPr>
      </p:pic>
      <p:sp>
        <p:nvSpPr>
          <p:cNvPr id="96" name="Google Shape;96;p5"/>
          <p:cNvSpPr/>
          <p:nvPr/>
        </p:nvSpPr>
        <p:spPr>
          <a:xfrm>
            <a:off x="8075614" y="3068638"/>
            <a:ext cx="2592387" cy="68421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119819" y="44558"/>
                </a:lnTo>
              </a:path>
            </a:pathLst>
          </a:cu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prueba de unidad , donde comienza la espiral.</a:t>
            </a:r>
            <a:endParaRPr/>
          </a:p>
        </p:txBody>
      </p:sp>
      <p:sp>
        <p:nvSpPr>
          <p:cNvPr id="97" name="Google Shape;97;p5"/>
          <p:cNvSpPr/>
          <p:nvPr/>
        </p:nvSpPr>
        <p:spPr>
          <a:xfrm>
            <a:off x="1524001" y="3644900"/>
            <a:ext cx="2771775" cy="97313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3300" y="14094"/>
                </a:moveTo>
                <a:lnTo>
                  <a:pt x="129484" y="14094"/>
                </a:lnTo>
                <a:lnTo>
                  <a:pt x="136012" y="-66361"/>
                </a:lnTo>
              </a:path>
            </a:pathLst>
          </a:custGeom>
          <a:solidFill>
            <a:schemeClr val="accent1"/>
          </a:solidFill>
          <a:ln w="22225" cap="rnd" cmpd="sng">
            <a:solidFill>
              <a:srgbClr val="8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0" i="1" u="none" strike="noStrike" cap="none">
                <a:solidFill>
                  <a:schemeClr val="lt1"/>
                </a:solidFill>
                <a:latin typeface="Calibri"/>
                <a:ea typeface="Calibri"/>
                <a:cs typeface="Calibri"/>
                <a:sym typeface="Calibri"/>
              </a:rPr>
              <a:t>prueba de integración</a:t>
            </a:r>
            <a:r>
              <a:rPr lang="en-US" sz="1600" b="0" i="0" u="none" strike="noStrike" cap="none">
                <a:solidFill>
                  <a:schemeClr val="lt1"/>
                </a:solidFill>
                <a:latin typeface="Calibri"/>
                <a:ea typeface="Calibri"/>
                <a:cs typeface="Calibri"/>
                <a:sym typeface="Calibri"/>
              </a:rPr>
              <a:t>, donde el foco de atención es el diseño y la arquitectura del software.</a:t>
            </a:r>
            <a:endParaRPr/>
          </a:p>
        </p:txBody>
      </p:sp>
      <p:sp>
        <p:nvSpPr>
          <p:cNvPr id="98" name="Google Shape;98;p5"/>
          <p:cNvSpPr/>
          <p:nvPr/>
        </p:nvSpPr>
        <p:spPr>
          <a:xfrm>
            <a:off x="6921501" y="1879601"/>
            <a:ext cx="3529013" cy="7921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588" y="17317"/>
                </a:moveTo>
                <a:lnTo>
                  <a:pt x="-12634" y="17317"/>
                </a:lnTo>
                <a:lnTo>
                  <a:pt x="-35305" y="119278"/>
                </a:lnTo>
              </a:path>
            </a:pathLst>
          </a:custGeom>
          <a:solidFill>
            <a:schemeClr val="accent1"/>
          </a:solidFill>
          <a:ln w="22225" cap="rnd" cmpd="sng">
            <a:solidFill>
              <a:srgbClr val="8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0" i="1" u="none" strike="noStrike" cap="none">
                <a:solidFill>
                  <a:schemeClr val="lt1"/>
                </a:solidFill>
                <a:latin typeface="Calibri"/>
                <a:ea typeface="Calibri"/>
                <a:cs typeface="Calibri"/>
                <a:sym typeface="Calibri"/>
              </a:rPr>
              <a:t>prueba de validación, </a:t>
            </a:r>
            <a:r>
              <a:rPr lang="en-US" sz="1600" b="0" i="0" u="none" strike="noStrike" cap="none">
                <a:solidFill>
                  <a:schemeClr val="lt1"/>
                </a:solidFill>
                <a:latin typeface="Calibri"/>
                <a:ea typeface="Calibri"/>
                <a:cs typeface="Calibri"/>
                <a:sym typeface="Calibri"/>
              </a:rPr>
              <a:t>donde se validan los requisitos establecidos </a:t>
            </a:r>
            <a:endParaRPr/>
          </a:p>
          <a:p>
            <a:pPr marL="0" marR="0" lvl="0" indent="0" algn="l" rtl="0">
              <a:spcBef>
                <a:spcPts val="600"/>
              </a:spcBef>
              <a:spcAft>
                <a:spcPts val="0"/>
              </a:spcAft>
              <a:buClr>
                <a:schemeClr val="dk1"/>
              </a:buClr>
              <a:buSzPts val="1600"/>
              <a:buFont typeface="Noto Sans Symbols"/>
              <a:buNone/>
            </a:pPr>
            <a:endParaRPr sz="1600" b="0" i="0" u="none" strike="noStrike" cap="none">
              <a:solidFill>
                <a:schemeClr val="lt1"/>
              </a:solidFill>
              <a:latin typeface="Calibri"/>
              <a:ea typeface="Calibri"/>
              <a:cs typeface="Calibri"/>
              <a:sym typeface="Calibri"/>
            </a:endParaRPr>
          </a:p>
        </p:txBody>
      </p:sp>
      <p:sp>
        <p:nvSpPr>
          <p:cNvPr id="99" name="Google Shape;99;p5"/>
          <p:cNvSpPr/>
          <p:nvPr/>
        </p:nvSpPr>
        <p:spPr>
          <a:xfrm>
            <a:off x="1524000" y="1700214"/>
            <a:ext cx="3276600" cy="8286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0004" y="47585"/>
                </a:moveTo>
                <a:lnTo>
                  <a:pt x="131171" y="47585"/>
                </a:lnTo>
                <a:lnTo>
                  <a:pt x="151804" y="70178"/>
                </a:lnTo>
              </a:path>
            </a:pathLst>
          </a:cu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0" i="1" u="none" strike="noStrike" cap="none">
                <a:solidFill>
                  <a:schemeClr val="lt1"/>
                </a:solidFill>
                <a:latin typeface="Calibri"/>
                <a:ea typeface="Calibri"/>
                <a:cs typeface="Calibri"/>
                <a:sym typeface="Calibri"/>
              </a:rPr>
              <a:t>prueba del sistema, </a:t>
            </a:r>
            <a:r>
              <a:rPr lang="en-US" sz="1600" b="0" i="0" u="none" strike="noStrike" cap="none">
                <a:solidFill>
                  <a:schemeClr val="lt1"/>
                </a:solidFill>
                <a:latin typeface="Calibri"/>
                <a:ea typeface="Calibri"/>
                <a:cs typeface="Calibri"/>
                <a:sym typeface="Calibri"/>
              </a:rPr>
              <a:t>en la que se prueba el software como un todo</a:t>
            </a:r>
            <a:endParaRPr/>
          </a:p>
        </p:txBody>
      </p:sp>
      <p:sp>
        <p:nvSpPr>
          <p:cNvPr id="100" name="Google Shape;100;p5"/>
          <p:cNvSpPr/>
          <p:nvPr/>
        </p:nvSpPr>
        <p:spPr>
          <a:xfrm>
            <a:off x="7138988" y="5445125"/>
            <a:ext cx="3529012" cy="71913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588" y="19073"/>
                </a:moveTo>
                <a:lnTo>
                  <a:pt x="-16411" y="19073"/>
                </a:lnTo>
                <a:lnTo>
                  <a:pt x="-46373" y="2117"/>
                </a:lnTo>
              </a:path>
            </a:pathLst>
          </a:custGeom>
          <a:solidFill>
            <a:schemeClr val="accent1"/>
          </a:solidFill>
          <a:ln w="22225" cap="rnd" cmpd="sng">
            <a:solidFill>
              <a:srgbClr val="8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0" i="1" u="none" strike="noStrike" cap="none">
                <a:solidFill>
                  <a:schemeClr val="lt1"/>
                </a:solidFill>
                <a:latin typeface="Calibri"/>
                <a:ea typeface="Calibri"/>
                <a:cs typeface="Calibri"/>
                <a:sym typeface="Calibri"/>
              </a:rPr>
              <a:t>Etapas del proceso de desarrollo </a:t>
            </a:r>
            <a:endParaRPr sz="1600" b="0" i="1"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 Software convencionales</a:t>
            </a:r>
            <a:endParaRPr/>
          </a:p>
        </p:txBody>
      </p:sp>
      <p:sp>
        <p:nvSpPr>
          <p:cNvPr id="107" name="Google Shape;107;p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08" name="Google Shape;108;p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09" name="Google Shape;109;p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39700" algn="just" rtl="0">
              <a:lnSpc>
                <a:spcPct val="80000"/>
              </a:lnSpc>
              <a:spcBef>
                <a:spcPts val="0"/>
              </a:spcBef>
              <a:spcAft>
                <a:spcPts val="0"/>
              </a:spcAft>
              <a:buSzPts val="2200"/>
              <a:buChar char="»"/>
            </a:pPr>
            <a:r>
              <a:rPr lang="en-US" sz="2200"/>
              <a:t>Pruebas de </a:t>
            </a:r>
            <a:r>
              <a:rPr lang="en-US" sz="2200" u="sng"/>
              <a:t>unidad</a:t>
            </a:r>
            <a:r>
              <a:rPr lang="en-US" sz="2200"/>
              <a:t> </a:t>
            </a:r>
            <a:endParaRPr/>
          </a:p>
          <a:p>
            <a:pPr marL="347472" lvl="1" indent="-342900" algn="just" rtl="0">
              <a:lnSpc>
                <a:spcPct val="80000"/>
              </a:lnSpc>
              <a:spcBef>
                <a:spcPts val="600"/>
              </a:spcBef>
              <a:spcAft>
                <a:spcPts val="0"/>
              </a:spcAft>
              <a:buClr>
                <a:srgbClr val="262626"/>
              </a:buClr>
              <a:buSzPts val="2000"/>
              <a:buChar char=" "/>
            </a:pPr>
            <a:r>
              <a:rPr lang="en-US" sz="2000"/>
              <a:t>Verifican que el componente funciona correctamente a partir del ingreso de distintos casos de prueba.</a:t>
            </a:r>
            <a:endParaRPr/>
          </a:p>
          <a:p>
            <a:pPr marL="91440" lvl="0" indent="-139700" algn="just" rtl="0">
              <a:lnSpc>
                <a:spcPct val="80000"/>
              </a:lnSpc>
              <a:spcBef>
                <a:spcPts val="1300"/>
              </a:spcBef>
              <a:spcAft>
                <a:spcPts val="0"/>
              </a:spcAft>
              <a:buSzPts val="2200"/>
              <a:buChar char="»"/>
            </a:pPr>
            <a:r>
              <a:rPr lang="en-US" sz="2200"/>
              <a:t>Pruebas de </a:t>
            </a:r>
            <a:r>
              <a:rPr lang="en-US" sz="2200" u="sng"/>
              <a:t>integración</a:t>
            </a:r>
            <a:r>
              <a:rPr lang="en-US" sz="2200"/>
              <a:t> </a:t>
            </a:r>
            <a:endParaRPr/>
          </a:p>
          <a:p>
            <a:pPr marL="347472" lvl="1" indent="-342900" algn="just" rtl="0">
              <a:lnSpc>
                <a:spcPct val="80000"/>
              </a:lnSpc>
              <a:spcBef>
                <a:spcPts val="600"/>
              </a:spcBef>
              <a:spcAft>
                <a:spcPts val="0"/>
              </a:spcAft>
              <a:buClr>
                <a:srgbClr val="262626"/>
              </a:buClr>
              <a:buSzPts val="2000"/>
              <a:buChar char=" "/>
            </a:pPr>
            <a:r>
              <a:rPr lang="en-US" sz="2000"/>
              <a:t>Verifican que los componentes trabajan correctamente en forma conjunta. </a:t>
            </a:r>
            <a:endParaRPr/>
          </a:p>
          <a:p>
            <a:pPr marL="91440" lvl="0" indent="-139700" algn="just" rtl="0">
              <a:lnSpc>
                <a:spcPct val="80000"/>
              </a:lnSpc>
              <a:spcBef>
                <a:spcPts val="1300"/>
              </a:spcBef>
              <a:spcAft>
                <a:spcPts val="0"/>
              </a:spcAft>
              <a:buSzPts val="2200"/>
              <a:buChar char="»"/>
            </a:pPr>
            <a:r>
              <a:rPr lang="en-US" sz="2200"/>
              <a:t>Pruebas de </a:t>
            </a:r>
            <a:r>
              <a:rPr lang="en-US" sz="2200" u="sng"/>
              <a:t>validación </a:t>
            </a:r>
            <a:r>
              <a:rPr lang="en-US" sz="2200"/>
              <a:t> </a:t>
            </a:r>
            <a:endParaRPr/>
          </a:p>
          <a:p>
            <a:pPr marL="347472" lvl="1" indent="-342900" algn="just" rtl="0">
              <a:lnSpc>
                <a:spcPct val="80000"/>
              </a:lnSpc>
              <a:spcBef>
                <a:spcPts val="600"/>
              </a:spcBef>
              <a:spcAft>
                <a:spcPts val="0"/>
              </a:spcAft>
              <a:buClr>
                <a:srgbClr val="262626"/>
              </a:buClr>
              <a:buSzPts val="2000"/>
              <a:buChar char=" "/>
            </a:pPr>
            <a:r>
              <a:rPr lang="en-US" sz="2000"/>
              <a:t>Proporcionan una seguridad final de que el software satisface todos los requisitos funcionales y no funcionales.</a:t>
            </a:r>
            <a:endParaRPr/>
          </a:p>
          <a:p>
            <a:pPr marL="91440" lvl="0" indent="-139700" algn="just" rtl="0">
              <a:lnSpc>
                <a:spcPct val="80000"/>
              </a:lnSpc>
              <a:spcBef>
                <a:spcPts val="1300"/>
              </a:spcBef>
              <a:spcAft>
                <a:spcPts val="0"/>
              </a:spcAft>
              <a:buSzPts val="2200"/>
              <a:buChar char="»"/>
            </a:pPr>
            <a:r>
              <a:rPr lang="en-US" sz="2200"/>
              <a:t>Prueba del </a:t>
            </a:r>
            <a:r>
              <a:rPr lang="en-US" sz="2200" u="sng"/>
              <a:t>sistema</a:t>
            </a:r>
            <a:r>
              <a:rPr lang="en-US" sz="2200"/>
              <a:t> </a:t>
            </a:r>
            <a:endParaRPr/>
          </a:p>
          <a:p>
            <a:pPr marL="347472" lvl="1" indent="-342900" algn="just" rtl="0">
              <a:lnSpc>
                <a:spcPct val="80000"/>
              </a:lnSpc>
              <a:spcBef>
                <a:spcPts val="600"/>
              </a:spcBef>
              <a:spcAft>
                <a:spcPts val="0"/>
              </a:spcAft>
              <a:buClr>
                <a:srgbClr val="262626"/>
              </a:buClr>
              <a:buSzPts val="2000"/>
              <a:buChar char=" "/>
            </a:pPr>
            <a:r>
              <a:rPr lang="en-US" sz="2000"/>
              <a:t>Verifica que cada elemento encaja de forma adecuada y que se alcanza la funcionalidad y el rendimiento del sistema total.</a:t>
            </a:r>
            <a:endParaRPr/>
          </a:p>
          <a:p>
            <a:pPr marL="91440" lvl="0" indent="0" algn="just" rtl="0">
              <a:lnSpc>
                <a:spcPct val="80000"/>
              </a:lnSpc>
              <a:spcBef>
                <a:spcPts val="1300"/>
              </a:spcBef>
              <a:spcAft>
                <a:spcPts val="0"/>
              </a:spcAft>
              <a:buSzPts val="2200"/>
              <a:buNone/>
            </a:pPr>
            <a:endParaRPr sz="2200"/>
          </a:p>
        </p:txBody>
      </p:sp>
      <p:sp>
        <p:nvSpPr>
          <p:cNvPr id="110" name="Google Shape;110;p6"/>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11" name="Google Shape;111;p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7"/>
          <p:cNvPicPr preferRelativeResize="0"/>
          <p:nvPr/>
        </p:nvPicPr>
        <p:blipFill rotWithShape="1">
          <a:blip r:embed="rId3">
            <a:alphaModFix/>
          </a:blip>
          <a:srcRect/>
          <a:stretch/>
        </p:blipFill>
        <p:spPr>
          <a:xfrm>
            <a:off x="8489004" y="3234521"/>
            <a:ext cx="3530600" cy="3275013"/>
          </a:xfrm>
          <a:prstGeom prst="rect">
            <a:avLst/>
          </a:prstGeom>
          <a:noFill/>
          <a:ln>
            <a:noFill/>
          </a:ln>
          <a:effectLst>
            <a:outerShdw blurRad="292100" dist="139700" dir="2700000" algn="tl" rotWithShape="0">
              <a:srgbClr val="333333">
                <a:alpha val="64705"/>
              </a:srgbClr>
            </a:outerShdw>
          </a:effectLst>
        </p:spPr>
      </p:pic>
      <p:sp>
        <p:nvSpPr>
          <p:cNvPr id="118" name="Google Shape;118;p7"/>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3600"/>
              <a:buFont typeface="Calibri"/>
              <a:buNone/>
            </a:pPr>
            <a:r>
              <a:rPr lang="en-US" sz="3600"/>
              <a:t>Tipos de Pruebas.</a:t>
            </a:r>
            <a:br>
              <a:rPr lang="en-US" sz="3600"/>
            </a:br>
            <a:r>
              <a:rPr lang="en-US" sz="3600"/>
              <a:t>Pruebas de Unidad</a:t>
            </a:r>
            <a:br>
              <a:rPr lang="en-US" sz="3600"/>
            </a:br>
            <a:endParaRPr sz="3600"/>
          </a:p>
        </p:txBody>
      </p:sp>
      <p:sp>
        <p:nvSpPr>
          <p:cNvPr id="119" name="Google Shape;119;p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20" name="Google Shape;120;p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21" name="Google Shape;121;p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65100" algn="just" rtl="0">
              <a:lnSpc>
                <a:spcPct val="90000"/>
              </a:lnSpc>
              <a:spcBef>
                <a:spcPts val="0"/>
              </a:spcBef>
              <a:spcAft>
                <a:spcPts val="0"/>
              </a:spcAft>
              <a:buSzPts val="2600"/>
              <a:buChar char="»"/>
            </a:pPr>
            <a:r>
              <a:rPr lang="en-US" sz="2600" dirty="0"/>
              <a:t>Se </a:t>
            </a:r>
            <a:r>
              <a:rPr lang="en-US" sz="2600" dirty="0" err="1"/>
              <a:t>prueba</a:t>
            </a:r>
            <a:r>
              <a:rPr lang="en-US" sz="2600" dirty="0"/>
              <a:t> la </a:t>
            </a:r>
            <a:r>
              <a:rPr lang="en-US" sz="2600" dirty="0" err="1"/>
              <a:t>interfaz</a:t>
            </a:r>
            <a:r>
              <a:rPr lang="en-US" sz="2600" dirty="0"/>
              <a:t> del </a:t>
            </a:r>
            <a:r>
              <a:rPr lang="en-US" sz="2600" dirty="0" err="1"/>
              <a:t>módulo</a:t>
            </a:r>
            <a:r>
              <a:rPr lang="en-US" sz="2600" dirty="0"/>
              <a:t> para </a:t>
            </a:r>
            <a:r>
              <a:rPr lang="en-US" sz="2600" dirty="0" err="1"/>
              <a:t>asegurar</a:t>
            </a:r>
            <a:r>
              <a:rPr lang="en-US" sz="2600" dirty="0"/>
              <a:t> que la </a:t>
            </a:r>
            <a:r>
              <a:rPr lang="en-US" sz="2600" dirty="0" err="1"/>
              <a:t>información</a:t>
            </a:r>
            <a:r>
              <a:rPr lang="en-US" sz="2600" dirty="0"/>
              <a:t> </a:t>
            </a:r>
            <a:r>
              <a:rPr lang="en-US" sz="2600" dirty="0" err="1"/>
              <a:t>fluye</a:t>
            </a:r>
            <a:r>
              <a:rPr lang="en-US" sz="2600" dirty="0"/>
              <a:t> de forma </a:t>
            </a:r>
            <a:r>
              <a:rPr lang="en-US" sz="2600" dirty="0" err="1"/>
              <a:t>adecuada</a:t>
            </a:r>
            <a:r>
              <a:rPr lang="en-US" sz="2600" dirty="0"/>
              <a:t>.</a:t>
            </a:r>
            <a:endParaRPr dirty="0"/>
          </a:p>
          <a:p>
            <a:pPr marL="91440" lvl="0" indent="-165100" algn="just" rtl="0">
              <a:lnSpc>
                <a:spcPct val="90000"/>
              </a:lnSpc>
              <a:spcBef>
                <a:spcPts val="1300"/>
              </a:spcBef>
              <a:spcAft>
                <a:spcPts val="0"/>
              </a:spcAft>
              <a:buSzPts val="2600"/>
              <a:buChar char="»"/>
            </a:pPr>
            <a:r>
              <a:rPr lang="en-US" sz="2600" dirty="0"/>
              <a:t> Se </a:t>
            </a:r>
            <a:r>
              <a:rPr lang="en-US" sz="2600" dirty="0" err="1"/>
              <a:t>examinan</a:t>
            </a:r>
            <a:r>
              <a:rPr lang="en-US" sz="2600" dirty="0"/>
              <a:t> las </a:t>
            </a:r>
            <a:r>
              <a:rPr lang="en-US" sz="2600" dirty="0" err="1"/>
              <a:t>estructuras</a:t>
            </a:r>
            <a:r>
              <a:rPr lang="en-US" sz="2600" dirty="0"/>
              <a:t> de </a:t>
            </a:r>
            <a:r>
              <a:rPr lang="en-US" sz="2600" dirty="0" err="1"/>
              <a:t>datos</a:t>
            </a:r>
            <a:r>
              <a:rPr lang="en-US" sz="2600" dirty="0"/>
              <a:t> locales.</a:t>
            </a:r>
            <a:endParaRPr dirty="0"/>
          </a:p>
          <a:p>
            <a:pPr marL="91440" lvl="0" indent="-165100" algn="just" rtl="0">
              <a:lnSpc>
                <a:spcPct val="90000"/>
              </a:lnSpc>
              <a:spcBef>
                <a:spcPts val="1300"/>
              </a:spcBef>
              <a:spcAft>
                <a:spcPts val="0"/>
              </a:spcAft>
              <a:buSzPts val="2600"/>
              <a:buChar char="»"/>
            </a:pPr>
            <a:r>
              <a:rPr lang="en-US" sz="2600" dirty="0"/>
              <a:t>Se </a:t>
            </a:r>
            <a:r>
              <a:rPr lang="en-US" sz="2600" dirty="0" err="1"/>
              <a:t>prueban</a:t>
            </a:r>
            <a:r>
              <a:rPr lang="en-US" sz="2600" dirty="0"/>
              <a:t> las </a:t>
            </a:r>
            <a:r>
              <a:rPr lang="en-US" sz="2600" dirty="0" err="1"/>
              <a:t>condiciones</a:t>
            </a:r>
            <a:r>
              <a:rPr lang="en-US" sz="2600" dirty="0"/>
              <a:t> </a:t>
            </a:r>
            <a:r>
              <a:rPr lang="en-US" sz="2600" dirty="0" err="1"/>
              <a:t>límite</a:t>
            </a:r>
            <a:r>
              <a:rPr lang="en-US" sz="2600" dirty="0"/>
              <a:t> para </a:t>
            </a:r>
            <a:r>
              <a:rPr lang="en-US" sz="2600" dirty="0" err="1"/>
              <a:t>asegurar</a:t>
            </a:r>
            <a:r>
              <a:rPr lang="en-US" sz="2600" dirty="0"/>
              <a:t> que el </a:t>
            </a:r>
            <a:r>
              <a:rPr lang="en-US" sz="2600" dirty="0" err="1"/>
              <a:t>módulo</a:t>
            </a:r>
            <a:r>
              <a:rPr lang="en-US" sz="2600" dirty="0"/>
              <a:t> </a:t>
            </a:r>
            <a:r>
              <a:rPr lang="en-US" sz="2600" dirty="0" err="1"/>
              <a:t>funciona</a:t>
            </a:r>
            <a:r>
              <a:rPr lang="en-US" sz="2600" dirty="0"/>
              <a:t> </a:t>
            </a:r>
            <a:r>
              <a:rPr lang="en-US" sz="2600" dirty="0" err="1"/>
              <a:t>correctamente</a:t>
            </a:r>
            <a:r>
              <a:rPr lang="en-US" sz="2600" dirty="0"/>
              <a:t> </a:t>
            </a:r>
            <a:endParaRPr dirty="0"/>
          </a:p>
          <a:p>
            <a:pPr marL="91440" lvl="0" indent="-165100" algn="just" rtl="0">
              <a:lnSpc>
                <a:spcPct val="90000"/>
              </a:lnSpc>
              <a:spcBef>
                <a:spcPts val="1300"/>
              </a:spcBef>
              <a:spcAft>
                <a:spcPts val="0"/>
              </a:spcAft>
              <a:buSzPts val="2600"/>
              <a:buChar char="»"/>
            </a:pPr>
            <a:r>
              <a:rPr lang="en-US" sz="2600" dirty="0"/>
              <a:t>Se </a:t>
            </a:r>
            <a:r>
              <a:rPr lang="en-US" sz="2600" dirty="0" err="1"/>
              <a:t>ejercitan</a:t>
            </a:r>
            <a:r>
              <a:rPr lang="en-US" sz="2600" dirty="0"/>
              <a:t> </a:t>
            </a:r>
            <a:r>
              <a:rPr lang="en-US" sz="2600" dirty="0" err="1"/>
              <a:t>todos</a:t>
            </a:r>
            <a:r>
              <a:rPr lang="en-US" sz="2600" dirty="0"/>
              <a:t> los </a:t>
            </a:r>
            <a:r>
              <a:rPr lang="en-US" sz="2600" dirty="0" err="1"/>
              <a:t>caminos</a:t>
            </a:r>
            <a:r>
              <a:rPr lang="en-US" sz="2600" dirty="0"/>
              <a:t> </a:t>
            </a:r>
            <a:r>
              <a:rPr lang="en-US" sz="2600" dirty="0" err="1"/>
              <a:t>independientes</a:t>
            </a:r>
            <a:r>
              <a:rPr lang="en-US" sz="2600" dirty="0"/>
              <a:t>.</a:t>
            </a:r>
            <a:endParaRPr dirty="0"/>
          </a:p>
        </p:txBody>
      </p:sp>
      <p:sp>
        <p:nvSpPr>
          <p:cNvPr id="122" name="Google Shape;122;p7"/>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23" name="Google Shape;123;p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3600"/>
              <a:buFont typeface="Calibri"/>
              <a:buNone/>
            </a:pPr>
            <a:r>
              <a:rPr lang="en-US" sz="3600"/>
              <a:t>Tipos de Pruebas.</a:t>
            </a:r>
            <a:br>
              <a:rPr lang="en-US" sz="3600"/>
            </a:br>
            <a:r>
              <a:rPr lang="en-US" sz="3600"/>
              <a:t>Pruebas de Unidad</a:t>
            </a:r>
            <a:br>
              <a:rPr lang="en-US" sz="3600"/>
            </a:br>
            <a:endParaRPr sz="3600"/>
          </a:p>
        </p:txBody>
      </p:sp>
      <p:sp>
        <p:nvSpPr>
          <p:cNvPr id="130" name="Google Shape;130;p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31" name="Google Shape;131;p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32" name="Google Shape;132;p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400"/>
              <a:buChar char="»"/>
            </a:pPr>
            <a:r>
              <a:rPr lang="en-US"/>
              <a:t>Los errores más comunes detectados por la pruebas de unidad:</a:t>
            </a:r>
            <a:endParaRPr/>
          </a:p>
          <a:p>
            <a:pPr marL="630000" lvl="1" indent="-306000" algn="l" rtl="0">
              <a:lnSpc>
                <a:spcPct val="85000"/>
              </a:lnSpc>
              <a:spcBef>
                <a:spcPts val="600"/>
              </a:spcBef>
              <a:spcAft>
                <a:spcPts val="0"/>
              </a:spcAft>
              <a:buClr>
                <a:srgbClr val="262626"/>
              </a:buClr>
              <a:buSzPts val="2400"/>
              <a:buChar char=" "/>
            </a:pPr>
            <a:r>
              <a:rPr lang="en-US"/>
              <a:t>Cálculos incorrectos</a:t>
            </a:r>
            <a:endParaRPr/>
          </a:p>
          <a:p>
            <a:pPr marL="900000" lvl="2" indent="-270000" algn="l" rtl="0">
              <a:lnSpc>
                <a:spcPct val="85000"/>
              </a:lnSpc>
              <a:spcBef>
                <a:spcPts val="600"/>
              </a:spcBef>
              <a:spcAft>
                <a:spcPts val="0"/>
              </a:spcAft>
              <a:buClr>
                <a:srgbClr val="262626"/>
              </a:buClr>
              <a:buSzPts val="2000"/>
              <a:buChar char=" "/>
            </a:pPr>
            <a:r>
              <a:rPr lang="en-US"/>
              <a:t>Aplicación incorrecta de predecesores aritméticos</a:t>
            </a:r>
            <a:endParaRPr/>
          </a:p>
          <a:p>
            <a:pPr marL="900000" lvl="2" indent="-270000" algn="l" rtl="0">
              <a:lnSpc>
                <a:spcPct val="85000"/>
              </a:lnSpc>
              <a:spcBef>
                <a:spcPts val="600"/>
              </a:spcBef>
              <a:spcAft>
                <a:spcPts val="0"/>
              </a:spcAft>
              <a:buClr>
                <a:srgbClr val="262626"/>
              </a:buClr>
              <a:buSzPts val="2000"/>
              <a:buChar char=" "/>
            </a:pPr>
            <a:r>
              <a:rPr lang="en-US"/>
              <a:t>Operaciones mezcladas</a:t>
            </a:r>
            <a:endParaRPr/>
          </a:p>
          <a:p>
            <a:pPr marL="900000" lvl="2" indent="-270000" algn="l" rtl="0">
              <a:lnSpc>
                <a:spcPct val="85000"/>
              </a:lnSpc>
              <a:spcBef>
                <a:spcPts val="600"/>
              </a:spcBef>
              <a:spcAft>
                <a:spcPts val="0"/>
              </a:spcAft>
              <a:buClr>
                <a:srgbClr val="262626"/>
              </a:buClr>
              <a:buSzPts val="2000"/>
              <a:buChar char=" "/>
            </a:pPr>
            <a:r>
              <a:rPr lang="en-US"/>
              <a:t>Inicialización incorrecta</a:t>
            </a:r>
            <a:endParaRPr/>
          </a:p>
          <a:p>
            <a:pPr marL="900000" lvl="2" indent="-270000" algn="l" rtl="0">
              <a:lnSpc>
                <a:spcPct val="85000"/>
              </a:lnSpc>
              <a:spcBef>
                <a:spcPts val="600"/>
              </a:spcBef>
              <a:spcAft>
                <a:spcPts val="0"/>
              </a:spcAft>
              <a:buClr>
                <a:srgbClr val="262626"/>
              </a:buClr>
              <a:buSzPts val="2000"/>
              <a:buChar char=" "/>
            </a:pPr>
            <a:r>
              <a:rPr lang="en-US"/>
              <a:t>Falta de precisión</a:t>
            </a:r>
            <a:endParaRPr/>
          </a:p>
          <a:p>
            <a:pPr marL="900000" lvl="2" indent="-270000" algn="l" rtl="0">
              <a:lnSpc>
                <a:spcPct val="85000"/>
              </a:lnSpc>
              <a:spcBef>
                <a:spcPts val="600"/>
              </a:spcBef>
              <a:spcAft>
                <a:spcPts val="0"/>
              </a:spcAft>
              <a:buClr>
                <a:srgbClr val="262626"/>
              </a:buClr>
              <a:buSzPts val="2000"/>
              <a:buChar char=" "/>
            </a:pPr>
            <a:r>
              <a:rPr lang="en-US"/>
              <a:t>Representación simbólica incorrecta</a:t>
            </a:r>
            <a:endParaRPr/>
          </a:p>
          <a:p>
            <a:pPr marL="630000" lvl="1" indent="-306000" algn="l" rtl="0">
              <a:lnSpc>
                <a:spcPct val="85000"/>
              </a:lnSpc>
              <a:spcBef>
                <a:spcPts val="600"/>
              </a:spcBef>
              <a:spcAft>
                <a:spcPts val="0"/>
              </a:spcAft>
              <a:buClr>
                <a:srgbClr val="262626"/>
              </a:buClr>
              <a:buSzPts val="2400"/>
              <a:buChar char=" "/>
            </a:pPr>
            <a:r>
              <a:rPr lang="en-US"/>
              <a:t>Comparaciones erróneas</a:t>
            </a:r>
            <a:endParaRPr/>
          </a:p>
          <a:p>
            <a:pPr marL="630000" lvl="1" indent="-306000" algn="l" rtl="0">
              <a:lnSpc>
                <a:spcPct val="85000"/>
              </a:lnSpc>
              <a:spcBef>
                <a:spcPts val="600"/>
              </a:spcBef>
              <a:spcAft>
                <a:spcPts val="0"/>
              </a:spcAft>
              <a:buClr>
                <a:srgbClr val="262626"/>
              </a:buClr>
              <a:buSzPts val="2400"/>
              <a:buChar char=" "/>
            </a:pPr>
            <a:r>
              <a:rPr lang="en-US"/>
              <a:t>Flujos de control inapropiados </a:t>
            </a:r>
            <a:endParaRPr/>
          </a:p>
        </p:txBody>
      </p:sp>
      <p:sp>
        <p:nvSpPr>
          <p:cNvPr id="133" name="Google Shape;133;p8"/>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34" name="Google Shape;134;p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n-US"/>
              <a:t>Tipos de Pruebas.</a:t>
            </a:r>
            <a:br>
              <a:rPr lang="en-US"/>
            </a:br>
            <a:r>
              <a:rPr lang="en-US"/>
              <a:t>Pruebas de Unidad</a:t>
            </a:r>
            <a:endParaRPr/>
          </a:p>
        </p:txBody>
      </p:sp>
      <p:sp>
        <p:nvSpPr>
          <p:cNvPr id="141" name="Google Shape;141;p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142" name="Google Shape;142;p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43" name="Google Shape;143;p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35640" lvl="0" indent="-35640" algn="l" rtl="0">
              <a:lnSpc>
                <a:spcPct val="85000"/>
              </a:lnSpc>
              <a:spcBef>
                <a:spcPts val="0"/>
              </a:spcBef>
              <a:spcAft>
                <a:spcPts val="0"/>
              </a:spcAft>
              <a:buSzPts val="3200"/>
              <a:buChar char="»"/>
            </a:pPr>
            <a:r>
              <a:rPr lang="en-US" sz="3200"/>
              <a:t>Los Casos de prueba deben descubrir errores como:</a:t>
            </a:r>
            <a:endParaRPr sz="3200"/>
          </a:p>
          <a:p>
            <a:pPr marL="781200" lvl="1" indent="-457200" algn="l" rtl="0">
              <a:lnSpc>
                <a:spcPct val="85000"/>
              </a:lnSpc>
              <a:spcBef>
                <a:spcPts val="600"/>
              </a:spcBef>
              <a:spcAft>
                <a:spcPts val="0"/>
              </a:spcAft>
              <a:buClr>
                <a:srgbClr val="262626"/>
              </a:buClr>
              <a:buSzPts val="2800"/>
              <a:buFont typeface="Courier New"/>
              <a:buChar char="o"/>
            </a:pPr>
            <a:r>
              <a:rPr lang="en-US" sz="2800"/>
              <a:t>Comparaciones entre diferentes tipos de datos</a:t>
            </a:r>
            <a:endParaRPr/>
          </a:p>
          <a:p>
            <a:pPr marL="781200" lvl="1" indent="-457200" algn="l" rtl="0">
              <a:lnSpc>
                <a:spcPct val="85000"/>
              </a:lnSpc>
              <a:spcBef>
                <a:spcPts val="600"/>
              </a:spcBef>
              <a:spcAft>
                <a:spcPts val="0"/>
              </a:spcAft>
              <a:buClr>
                <a:srgbClr val="262626"/>
              </a:buClr>
              <a:buSzPts val="2800"/>
              <a:buFont typeface="Courier New"/>
              <a:buChar char="o"/>
            </a:pPr>
            <a:r>
              <a:rPr lang="en-US" sz="2800"/>
              <a:t>Operadores lógicos aplicados incorrectamente</a:t>
            </a:r>
            <a:endParaRPr/>
          </a:p>
          <a:p>
            <a:pPr marL="781200" lvl="1" indent="-457200" algn="l" rtl="0">
              <a:lnSpc>
                <a:spcPct val="85000"/>
              </a:lnSpc>
              <a:spcBef>
                <a:spcPts val="600"/>
              </a:spcBef>
              <a:spcAft>
                <a:spcPts val="0"/>
              </a:spcAft>
              <a:buClr>
                <a:srgbClr val="262626"/>
              </a:buClr>
              <a:buSzPts val="2800"/>
              <a:buFont typeface="Courier New"/>
              <a:buChar char="o"/>
            </a:pPr>
            <a:r>
              <a:rPr lang="en-US" sz="2800"/>
              <a:t>Expectativas de igualdad con grado de precisión </a:t>
            </a:r>
            <a:endParaRPr/>
          </a:p>
          <a:p>
            <a:pPr marL="781200" lvl="1" indent="-457200" algn="l" rtl="0">
              <a:lnSpc>
                <a:spcPct val="85000"/>
              </a:lnSpc>
              <a:spcBef>
                <a:spcPts val="600"/>
              </a:spcBef>
              <a:spcAft>
                <a:spcPts val="0"/>
              </a:spcAft>
              <a:buClr>
                <a:srgbClr val="262626"/>
              </a:buClr>
              <a:buSzPts val="2800"/>
              <a:buFont typeface="Courier New"/>
              <a:buChar char="o"/>
            </a:pPr>
            <a:r>
              <a:rPr lang="en-US" sz="2800"/>
              <a:t>Comparación incorrecta de variables </a:t>
            </a:r>
            <a:endParaRPr/>
          </a:p>
          <a:p>
            <a:pPr marL="781200" lvl="1" indent="-457200" algn="l" rtl="0">
              <a:lnSpc>
                <a:spcPct val="85000"/>
              </a:lnSpc>
              <a:spcBef>
                <a:spcPts val="600"/>
              </a:spcBef>
              <a:spcAft>
                <a:spcPts val="0"/>
              </a:spcAft>
              <a:buClr>
                <a:srgbClr val="262626"/>
              </a:buClr>
              <a:buSzPts val="2800"/>
              <a:buFont typeface="Courier New"/>
              <a:buChar char="o"/>
            </a:pPr>
            <a:r>
              <a:rPr lang="en-US" sz="2800"/>
              <a:t>Terminación inapropiada o inexistente de bucles</a:t>
            </a:r>
            <a:endParaRPr/>
          </a:p>
          <a:p>
            <a:pPr marL="781200" lvl="1" indent="-457200" algn="l" rtl="0">
              <a:lnSpc>
                <a:spcPct val="85000"/>
              </a:lnSpc>
              <a:spcBef>
                <a:spcPts val="600"/>
              </a:spcBef>
              <a:spcAft>
                <a:spcPts val="0"/>
              </a:spcAft>
              <a:buClr>
                <a:srgbClr val="262626"/>
              </a:buClr>
              <a:buSzPts val="2800"/>
              <a:buFont typeface="Courier New"/>
              <a:buChar char="o"/>
            </a:pPr>
            <a:r>
              <a:rPr lang="en-US" sz="2800"/>
              <a:t>Falla en la salida cuando se encuentre una iteración divergente</a:t>
            </a:r>
            <a:endParaRPr/>
          </a:p>
          <a:p>
            <a:pPr marL="781200" lvl="1" indent="-457200" algn="l" rtl="0">
              <a:lnSpc>
                <a:spcPct val="85000"/>
              </a:lnSpc>
              <a:spcBef>
                <a:spcPts val="600"/>
              </a:spcBef>
              <a:spcAft>
                <a:spcPts val="0"/>
              </a:spcAft>
              <a:buClr>
                <a:srgbClr val="262626"/>
              </a:buClr>
              <a:buSzPts val="2800"/>
              <a:buFont typeface="Courier New"/>
              <a:buChar char="o"/>
            </a:pPr>
            <a:r>
              <a:rPr lang="en-US" sz="2800"/>
              <a:t>Variables de bucle modificadas inapropiadamente </a:t>
            </a:r>
            <a:endParaRPr sz="2800"/>
          </a:p>
          <a:p>
            <a:pPr marL="91440" lvl="0" indent="0" algn="l" rtl="0">
              <a:lnSpc>
                <a:spcPct val="85000"/>
              </a:lnSpc>
              <a:spcBef>
                <a:spcPts val="1300"/>
              </a:spcBef>
              <a:spcAft>
                <a:spcPts val="0"/>
              </a:spcAft>
              <a:buSzPts val="2400"/>
              <a:buFont typeface="Courier New"/>
              <a:buNone/>
            </a:pPr>
            <a:endParaRPr/>
          </a:p>
        </p:txBody>
      </p:sp>
      <p:sp>
        <p:nvSpPr>
          <p:cNvPr id="144" name="Google Shape;144;p9"/>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2019</a:t>
            </a:r>
            <a:endParaRPr/>
          </a:p>
        </p:txBody>
      </p:sp>
      <p:sp>
        <p:nvSpPr>
          <p:cNvPr id="145" name="Google Shape;145;p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Ingenieria de Software II</a:t>
            </a:r>
            <a:endParaRPr/>
          </a:p>
        </p:txBody>
      </p:sp>
    </p:spTree>
  </p:cSld>
  <p:clrMapOvr>
    <a:masterClrMapping/>
  </p:clrMapOvr>
</p:sld>
</file>

<file path=ppt/theme/theme1.xml><?xml version="1.0" encoding="utf-8"?>
<a:theme xmlns:a="http://schemas.openxmlformats.org/drawingml/2006/main" name="ING II 2018">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3070</Words>
  <Application>Microsoft Office PowerPoint</Application>
  <PresentationFormat>Panorámica</PresentationFormat>
  <Paragraphs>435</Paragraphs>
  <Slides>41</Slides>
  <Notes>41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41</vt:i4>
      </vt:variant>
    </vt:vector>
  </HeadingPairs>
  <TitlesOfParts>
    <vt:vector size="48" baseType="lpstr">
      <vt:lpstr>Arial</vt:lpstr>
      <vt:lpstr>Calibri</vt:lpstr>
      <vt:lpstr>Courier New</vt:lpstr>
      <vt:lpstr>Gill Sans</vt:lpstr>
      <vt:lpstr>Helvetica Neue</vt:lpstr>
      <vt:lpstr>Noto Sans Symbols</vt:lpstr>
      <vt:lpstr>ING II 2018</vt:lpstr>
      <vt:lpstr>Ingeniería de Software II</vt:lpstr>
      <vt:lpstr>Enfoque estratégico de pruebas </vt:lpstr>
      <vt:lpstr>Enfoque estratégico de pruebas</vt:lpstr>
      <vt:lpstr>Concepto de Verificación &amp;Validación </vt:lpstr>
      <vt:lpstr>Estrategias de pruebas</vt:lpstr>
      <vt:lpstr>Tipos de Pruebas Software convencionales</vt:lpstr>
      <vt:lpstr>Tipos de Pruebas. Pruebas de Unidad </vt:lpstr>
      <vt:lpstr>Tipos de Pruebas. Pruebas de Unidad </vt:lpstr>
      <vt:lpstr>Tipos de Pruebas. Pruebas de Unidad</vt:lpstr>
      <vt:lpstr>Tipos de Pruebas. Pruebas de Unidad - Procedimiento</vt:lpstr>
      <vt:lpstr>Tipos de Pruebas. Pruebas de Unidad - Procedimiento</vt:lpstr>
      <vt:lpstr>Tipos de Pruebas.  Pruebas de Integración </vt:lpstr>
      <vt:lpstr>Tipos de Pruebas.  Pruebas de Integración</vt:lpstr>
      <vt:lpstr>Tipos de Pruebas.  Pruebas de Integración - Descendente</vt:lpstr>
      <vt:lpstr>Tipos de Pruebas.  Pruebas de Integración - Descendente</vt:lpstr>
      <vt:lpstr>Tipos de Pruebas.  Pruebas de Integración - Descendente</vt:lpstr>
      <vt:lpstr>Tipos de Pruebas.  Pruebas de Integración - Ascendente</vt:lpstr>
      <vt:lpstr>Tipos de Pruebas.  Pruebas de Integración - Ascendente</vt:lpstr>
      <vt:lpstr>Tipos de Pruebas.  Pruebas de integración - Selección </vt:lpstr>
      <vt:lpstr>Tipos de Pruebas.  Pruebas de integración - Pruebas de regresión</vt:lpstr>
      <vt:lpstr>Tipos de Pruebas.  Pruebas de integración - Pruebas de regresión</vt:lpstr>
      <vt:lpstr>Tipos de Pruebas.  Pruebas de integración - Criticidad </vt:lpstr>
      <vt:lpstr>Tipos de Pruebas.  Pruebas de Unidad e Integración para software OO</vt:lpstr>
      <vt:lpstr>Tipos de Pruebas.  Pruebas del Sistema</vt:lpstr>
      <vt:lpstr>Tipos de Pruebas.  Pruebas del Sistema</vt:lpstr>
      <vt:lpstr>Tipos de Pruebas.  Pruebas de Validación</vt:lpstr>
      <vt:lpstr>Tipos de Pruebas.  Pruebas de Validación</vt:lpstr>
      <vt:lpstr>Tipos de Pruebas.  Pruebas de Validación</vt:lpstr>
      <vt:lpstr>Tipos de Pruebas.  Pruebas de Validación – aceptación ALFA</vt:lpstr>
      <vt:lpstr>Tipos de Pruebas.  Pruebas de Validación – aceptación BETA</vt:lpstr>
      <vt:lpstr>Tipos de Pruebas.  Pruebas BETA</vt:lpstr>
      <vt:lpstr>Tipos de Pruebas.  Pruebas de Validación – aceptación BETA</vt:lpstr>
      <vt:lpstr>Tipos de Pruebas.  Pruebas de Validación – aceptación BETA</vt:lpstr>
      <vt:lpstr>Depuración </vt:lpstr>
      <vt:lpstr>El Proceso de Depuración</vt:lpstr>
      <vt:lpstr>El Proceso de Depuración Características de los errores</vt:lpstr>
      <vt:lpstr>Enfoques de la Depuración</vt:lpstr>
      <vt:lpstr>Prueba de entornos especializados </vt:lpstr>
      <vt:lpstr>Prueba de entornos especializados  Prueba de arquitectura cliente-servidor</vt:lpstr>
      <vt:lpstr>Prueba de entornos especializados  Prueba de la documentación y funciones de ayuda</vt:lpstr>
      <vt:lpstr>Pruebas de sistemas de tiempo real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Silvia Esponda</cp:lastModifiedBy>
  <cp:revision>3</cp:revision>
  <dcterms:created xsi:type="dcterms:W3CDTF">2016-02-19T02:46:31Z</dcterms:created>
  <dcterms:modified xsi:type="dcterms:W3CDTF">2019-06-07T18:42:26Z</dcterms:modified>
</cp:coreProperties>
</file>