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gDp2+pTgUISEx92ac9c3CpSPpg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98" autoAdjust="0"/>
  </p:normalViewPr>
  <p:slideViewPr>
    <p:cSldViewPr snapToGrid="0">
      <p:cViewPr varScale="1">
        <p:scale>
          <a:sx n="81" d="100"/>
          <a:sy n="81" d="100"/>
        </p:scale>
        <p:origin x="-725" y="-77"/>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72265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pPr>
              <a:defRPr/>
            </a:pPr>
            <a:fld id="{5A5817D6-AB91-48AF-9273-52A19263F89F}" type="slidenum">
              <a:rPr lang="es-ES" smtClean="0"/>
              <a:pPr>
                <a:defRPr/>
              </a:pPr>
              <a:t>2</a:t>
            </a:fld>
            <a:endParaRPr lang="es-ES"/>
          </a:p>
        </p:txBody>
      </p:sp>
    </p:spTree>
    <p:extLst>
      <p:ext uri="{BB962C8B-B14F-4D97-AF65-F5344CB8AC3E}">
        <p14:creationId xmlns:p14="http://schemas.microsoft.com/office/powerpoint/2010/main" val="2426590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8914"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ES"/>
              <a:t>Particiones de equivalencia:</a:t>
            </a:r>
          </a:p>
          <a:p>
            <a:pPr>
              <a:spcBef>
                <a:spcPct val="0"/>
              </a:spcBef>
            </a:pPr>
            <a:r>
              <a:rPr lang="es-ES"/>
              <a:t> valorBuscado está en la secuencia / valorBuscado no está en la secuencia</a:t>
            </a:r>
          </a:p>
          <a:p>
            <a:pPr>
              <a:spcBef>
                <a:spcPct val="0"/>
              </a:spcBef>
            </a:pPr>
            <a:r>
              <a:rPr lang="es-ES"/>
              <a:t> La secuencia tiene elementos / La secuencia no tiene elementos</a:t>
            </a:r>
          </a:p>
        </p:txBody>
      </p:sp>
      <p:sp>
        <p:nvSpPr>
          <p:cNvPr id="38915"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DC797D-EF83-4ED8-8059-3FB9D25A71E7}" type="slidenum">
              <a:rPr lang="es-ES"/>
              <a:pPr fontAlgn="base">
                <a:spcBef>
                  <a:spcPct val="0"/>
                </a:spcBef>
                <a:spcAft>
                  <a:spcPct val="0"/>
                </a:spcAft>
              </a:pPr>
              <a:t>15</a:t>
            </a:fld>
            <a:endParaRPr lang="es-ES"/>
          </a:p>
        </p:txBody>
      </p:sp>
    </p:spTree>
    <p:extLst>
      <p:ext uri="{BB962C8B-B14F-4D97-AF65-F5344CB8AC3E}">
        <p14:creationId xmlns:p14="http://schemas.microsoft.com/office/powerpoint/2010/main" val="256219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s-ES_tradnl"/>
              <a:t>Ingeniería de Software II. Fac. de Informática. UNLP.</a:t>
            </a:r>
          </a:p>
        </p:txBody>
      </p:sp>
      <p:sp>
        <p:nvSpPr>
          <p:cNvPr id="54274"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s-ES_tradnl"/>
              <a:t>2008</a:t>
            </a:r>
          </a:p>
        </p:txBody>
      </p:sp>
      <p:sp>
        <p:nvSpPr>
          <p:cNvPr id="54275"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ES_tradnl"/>
              <a:t>Lic. Patricia M. Pesado.</a:t>
            </a:r>
          </a:p>
        </p:txBody>
      </p:sp>
      <p:sp>
        <p:nvSpPr>
          <p:cNvPr id="5427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26E46D1-71D3-4811-B384-61EF9DB8DFEC}" type="slidenum">
              <a:rPr lang="es-ES_tradnl"/>
              <a:pPr fontAlgn="base">
                <a:spcBef>
                  <a:spcPct val="0"/>
                </a:spcBef>
                <a:spcAft>
                  <a:spcPct val="0"/>
                </a:spcAft>
              </a:pPr>
              <a:t>28</a:t>
            </a:fld>
            <a:endParaRPr lang="es-ES_tradnl"/>
          </a:p>
        </p:txBody>
      </p:sp>
      <p:sp>
        <p:nvSpPr>
          <p:cNvPr id="54277" name="Rectangle 2"/>
          <p:cNvSpPr>
            <a:spLocks noGrp="1" noRot="1" noChangeAspect="1" noChangeArrowheads="1" noTextEdit="1"/>
          </p:cNvSpPr>
          <p:nvPr>
            <p:ph type="sldImg"/>
          </p:nvPr>
        </p:nvSpPr>
        <p:spPr bwMode="auto">
          <a:xfrm>
            <a:off x="382588" y="685800"/>
            <a:ext cx="6094412" cy="3429000"/>
          </a:xfrm>
          <a:noFill/>
          <a:ln>
            <a:solidFill>
              <a:srgbClr val="000000"/>
            </a:solidFill>
            <a:miter lim="800000"/>
            <a:headEnd/>
            <a:tailEnd/>
          </a:ln>
        </p:spPr>
      </p:sp>
      <p:sp>
        <p:nvSpPr>
          <p:cNvPr id="5427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r>
              <a:rPr lang="es-AR">
                <a:latin typeface="Arial" charset="0"/>
                <a:cs typeface="Times New Roman" pitchFamily="18" charset="0"/>
              </a:rPr>
              <a:t>1. Dibujar el grafo de flujo correspondiente al código o el diseño</a:t>
            </a:r>
            <a:endParaRPr lang="es-AR">
              <a:cs typeface="Times New Roman" pitchFamily="18" charset="0"/>
            </a:endParaRPr>
          </a:p>
          <a:p>
            <a:pPr>
              <a:spcBef>
                <a:spcPct val="0"/>
              </a:spcBef>
            </a:pPr>
            <a:r>
              <a:rPr lang="es-AR">
                <a:latin typeface="Arial" charset="0"/>
                <a:cs typeface="Times New Roman" pitchFamily="18" charset="0"/>
              </a:rPr>
              <a:t>2. Determinar la complejidad ciclomática del grafo resultante</a:t>
            </a:r>
            <a:endParaRPr lang="es-AR">
              <a:cs typeface="Times New Roman" pitchFamily="18" charset="0"/>
            </a:endParaRPr>
          </a:p>
          <a:p>
            <a:pPr>
              <a:spcBef>
                <a:spcPct val="0"/>
              </a:spcBef>
            </a:pPr>
            <a:r>
              <a:rPr lang="es-AR">
                <a:latin typeface="Arial" charset="0"/>
                <a:cs typeface="Times New Roman" pitchFamily="18" charset="0"/>
              </a:rPr>
              <a:t>3. Determinar un conjunto básico de caminos linealmente independientes</a:t>
            </a:r>
            <a:endParaRPr lang="es-AR">
              <a:cs typeface="Times New Roman" pitchFamily="18" charset="0"/>
            </a:endParaRPr>
          </a:p>
          <a:p>
            <a:pPr>
              <a:spcBef>
                <a:spcPct val="0"/>
              </a:spcBef>
            </a:pPr>
            <a:r>
              <a:rPr lang="es-AR">
                <a:latin typeface="Arial" charset="0"/>
                <a:cs typeface="Times New Roman" pitchFamily="18" charset="0"/>
              </a:rPr>
              <a:t>4. Preparar los casos de prueba que forzarán la ejecución de cada camino del conjunto básico</a:t>
            </a:r>
            <a:endParaRPr lang="es-AR">
              <a:cs typeface="Times New Roman" pitchFamily="18" charset="0"/>
            </a:endParaRPr>
          </a:p>
          <a:p>
            <a:pPr>
              <a:spcBef>
                <a:spcPct val="0"/>
              </a:spcBef>
            </a:pPr>
            <a:r>
              <a:rPr lang="es-AR">
                <a:latin typeface="Arial" charset="0"/>
                <a:cs typeface="Times New Roman" pitchFamily="18" charset="0"/>
              </a:rPr>
              <a:t>5. Ejecutar cada caso de prueba y comparar los resultados obtenidos con los esperados</a:t>
            </a:r>
            <a:endParaRPr lang="es-AR">
              <a:cs typeface="Times New Roman" pitchFamily="18" charset="0"/>
            </a:endParaRPr>
          </a:p>
          <a:p>
            <a:pPr>
              <a:spcBef>
                <a:spcPct val="0"/>
              </a:spcBef>
            </a:pPr>
            <a:endParaRPr lang="es-AR"/>
          </a:p>
        </p:txBody>
      </p:sp>
    </p:spTree>
    <p:extLst>
      <p:ext uri="{BB962C8B-B14F-4D97-AF65-F5344CB8AC3E}">
        <p14:creationId xmlns:p14="http://schemas.microsoft.com/office/powerpoint/2010/main" val="125835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5C5897E5-294F-46A6-BEB3-2DF4D3882501}" type="slidenum">
              <a:rPr lang="es-AR" smtClean="0"/>
              <a:pPr/>
              <a:t>35</a:t>
            </a:fld>
            <a:endParaRPr lang="es-AR"/>
          </a:p>
        </p:txBody>
      </p:sp>
    </p:spTree>
    <p:extLst>
      <p:ext uri="{BB962C8B-B14F-4D97-AF65-F5344CB8AC3E}">
        <p14:creationId xmlns:p14="http://schemas.microsoft.com/office/powerpoint/2010/main" val="36254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623392" y="499533"/>
            <a:ext cx="10806607"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002060"/>
              </a:buClr>
              <a:buSzPts val="4000"/>
              <a:buFont typeface="Calibri"/>
              <a:buNone/>
              <a:defRPr sz="40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43"/>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7" name="Google Shape;37;p43"/>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8" name="Google Shape;38;p4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39" name="Google Shape;39;p43"/>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a:solidFill>
                  <a:srgbClr val="888888"/>
                </a:solidFill>
                <a:latin typeface="Arial"/>
                <a:ea typeface="Arial"/>
                <a:cs typeface="Arial"/>
                <a:sym typeface="Arial"/>
              </a:rPr>
              <a:t>Fuente:</a:t>
            </a:r>
            <a:endParaRPr sz="1100">
              <a:solidFill>
                <a:schemeClr val="lt2"/>
              </a:solidFill>
              <a:latin typeface="Calibri"/>
              <a:ea typeface="Calibri"/>
              <a:cs typeface="Calibri"/>
              <a:sym typeface="Calibri"/>
            </a:endParaRPr>
          </a:p>
        </p:txBody>
      </p:sp>
      <p:sp>
        <p:nvSpPr>
          <p:cNvPr id="40" name="Google Shape;40;p43"/>
          <p:cNvSpPr txBox="1">
            <a:spLocks noGrp="1"/>
          </p:cNvSpPr>
          <p:nvPr>
            <p:ph type="body" idx="3"/>
          </p:nvPr>
        </p:nvSpPr>
        <p:spPr>
          <a:xfrm>
            <a:off x="5951984" y="6509534"/>
            <a:ext cx="2162515" cy="305415"/>
          </a:xfrm>
          <a:prstGeom prst="rect">
            <a:avLst/>
          </a:prstGeom>
          <a:noFill/>
          <a:ln>
            <a:noFill/>
          </a:ln>
        </p:spPr>
        <p:txBody>
          <a:bodyPr spcFirstLastPara="1" wrap="square" lIns="91425" tIns="45700" rIns="91425" bIns="45700" anchor="t" anchorCtr="0"/>
          <a:lstStyle>
            <a:lvl1pPr marL="457200" lvl="0" indent="-228600" algn="l">
              <a:lnSpc>
                <a:spcPct val="85000"/>
              </a:lnSpc>
              <a:spcBef>
                <a:spcPts val="0"/>
              </a:spcBef>
              <a:spcAft>
                <a:spcPts val="0"/>
              </a:spcAft>
              <a:buSzPts val="1100"/>
              <a:buNone/>
              <a:defRPr sz="1100" b="0" i="0">
                <a:solidFill>
                  <a:srgbClr val="888888"/>
                </a:solidFill>
                <a:latin typeface="Arial"/>
                <a:ea typeface="Arial"/>
                <a:cs typeface="Arial"/>
                <a:sym typeface="Arial"/>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41" name="Google Shape;41;p43"/>
          <p:cNvSpPr txBox="1">
            <a:spLocks noGrp="1"/>
          </p:cNvSpPr>
          <p:nvPr>
            <p:ph type="dt" idx="10"/>
          </p:nvPr>
        </p:nvSpPr>
        <p:spPr>
          <a:xfrm>
            <a:off x="2898948" y="6511624"/>
            <a:ext cx="825989" cy="25608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2"/>
            <a:ext cx="10780776" cy="613283"/>
          </a:xfrm>
          <a:noFill/>
          <a:ln>
            <a:noFill/>
          </a:ln>
        </p:spPr>
        <p:txBody>
          <a:bodyPr spcFirstLastPara="1" wrap="square" lIns="91425" tIns="45700" rIns="91425" bIns="45700" anchor="b" anchorCtr="0"/>
          <a:lstStyle>
            <a:lvl1pPr>
              <a:defRPr lang="en-US" sz="4400" dirty="0">
                <a:solidFill>
                  <a:srgbClr val="005392"/>
                </a:solidFill>
              </a:defRPr>
            </a:lvl1pPr>
          </a:lstStyle>
          <a:p>
            <a:pPr lvl="0">
              <a:buClr>
                <a:srgbClr val="005392"/>
              </a:buClr>
              <a:buSzPts val="4400"/>
            </a:pPr>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2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chemeClr val="tx2"/>
                </a:solidFill>
              </a:defRPr>
            </a:lvl1pPr>
          </a:lstStyle>
          <a:p>
            <a:fld id="{984BF442-3907-4181-8A48-9B178981B7BB}" type="datetimeFigureOut">
              <a:rPr lang="es-AR" smtClean="0"/>
              <a:pPr/>
              <a:t>11/06/2019</a:t>
            </a:fld>
            <a:endParaRPr lang="es-AR"/>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chemeClr val="tx2"/>
                </a:solidFill>
              </a:defRPr>
            </a:lvl1pPr>
          </a:lstStyle>
          <a:p>
            <a:endParaRPr lang="es-AR"/>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E86556FC-9F56-4CD1-A5A5-A69138661B04}" type="slidenum">
              <a:rPr lang="es-AR" smtClean="0"/>
              <a:pPr/>
              <a:t>‹Nº›</a:t>
            </a:fld>
            <a:endParaRPr lang="es-AR"/>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38327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noFill/>
          <a:ln>
            <a:noFill/>
          </a:ln>
        </p:spPr>
        <p:txBody>
          <a:bodyPr>
            <a:normAutofit/>
          </a:bodyPr>
          <a:lstStyle>
            <a:lvl1pPr>
              <a:defRPr sz="4000">
                <a:solidFill>
                  <a:schemeClr val="bg2"/>
                </a:solidFill>
              </a:defRPr>
            </a:lvl1pPr>
          </a:lstStyle>
          <a:p>
            <a:r>
              <a:rPr lang="es-ES" dirty="0" smtClean="0"/>
              <a:t>Haga Clic Para Modificar El Estilo De Título Del Patrón</a:t>
            </a:r>
            <a:endParaRPr lang="es-ES" dirty="0"/>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smtClean="0"/>
              <a:t>Haga clic para modificar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smtClean="0"/>
              <a:t> Haga clic para modificar el estilo de texto del patrón</a:t>
            </a:r>
          </a:p>
          <a:p>
            <a:pPr lvl="1"/>
            <a:r>
              <a:rPr lang="es-ES" dirty="0" smtClean="0"/>
              <a:t> Segundo nivel</a:t>
            </a:r>
          </a:p>
          <a:p>
            <a:pPr lvl="2"/>
            <a:r>
              <a:rPr lang="es-ES" dirty="0" smtClean="0"/>
              <a:t> Tercer nivel</a:t>
            </a:r>
          </a:p>
          <a:p>
            <a:pPr lvl="3"/>
            <a:r>
              <a:rPr lang="es-ES" dirty="0" smtClean="0"/>
              <a:t> Cuarto nivel</a:t>
            </a:r>
          </a:p>
          <a:p>
            <a:pPr lvl="4"/>
            <a:r>
              <a:rPr lang="es-ES" dirty="0" smtClean="0"/>
              <a:t> Quinto nivel</a:t>
            </a:r>
            <a:endParaRPr lang="es-AR" dirty="0"/>
          </a:p>
        </p:txBody>
      </p: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pPr>
              <a:defRPr/>
            </a:pPr>
            <a:r>
              <a:rPr lang="es-ES" dirty="0" smtClean="0"/>
              <a:t>2019</a:t>
            </a:r>
            <a:endParaRPr lang="es-AR" dirty="0"/>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pPr>
              <a:defRPr/>
            </a:pPr>
            <a:r>
              <a:rPr lang="es-AR" dirty="0" smtClean="0"/>
              <a:t>Ingeniería de Software II</a:t>
            </a:r>
            <a:endParaRPr lang="es-AR" dirty="0"/>
          </a:p>
        </p:txBody>
      </p:sp>
      <p:sp>
        <p:nvSpPr>
          <p:cNvPr id="14" name="17 CuadroTexto"/>
          <p:cNvSpPr txBox="1"/>
          <p:nvPr userDrawn="1"/>
        </p:nvSpPr>
        <p:spPr>
          <a:xfrm>
            <a:off x="5176314" y="6484426"/>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5" name="Conector recto 12"/>
          <p:cNvCxnSpPr/>
          <p:nvPr userDrawn="1"/>
        </p:nvCxnSpPr>
        <p:spPr>
          <a:xfrm>
            <a:off x="623394" y="1772816"/>
            <a:ext cx="107727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7476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665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623392" y="499533"/>
            <a:ext cx="10806607" cy="1273283"/>
          </a:xfrm>
          <a:prstGeom prst="rect">
            <a:avLst/>
          </a:prstGeom>
          <a:noFill/>
          <a:ln>
            <a:noFill/>
          </a:ln>
        </p:spPr>
        <p:txBody>
          <a:bodyPr spcFirstLastPara="1" wrap="square" lIns="91425" tIns="45700" rIns="91425" bIns="45700" anchor="ctr" anchorCtr="0"/>
          <a:lstStyle>
            <a:lvl1pPr marR="0" lvl="0" algn="l" rtl="0">
              <a:lnSpc>
                <a:spcPct val="85000"/>
              </a:lnSpc>
              <a:spcBef>
                <a:spcPts val="0"/>
              </a:spcBef>
              <a:spcAft>
                <a:spcPts val="0"/>
              </a:spcAft>
              <a:buClr>
                <a:srgbClr val="002060"/>
              </a:buClr>
              <a:buSzPts val="4800"/>
              <a:buFont typeface="Calibri"/>
              <a:buNone/>
              <a:defRPr sz="4800" b="0"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0"/>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40"/>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1"/>
                </a:solidFill>
                <a:latin typeface="Calibri"/>
                <a:ea typeface="Calibri"/>
                <a:cs typeface="Calibri"/>
                <a:sym typeface="Calibri"/>
              </a:defRPr>
            </a:lvl1pPr>
            <a:lvl2pPr marL="0" marR="0" lvl="1" indent="0" algn="r" rtl="0">
              <a:spcBef>
                <a:spcPts val="0"/>
              </a:spcBef>
              <a:buNone/>
              <a:defRPr sz="10300" b="0" i="0" u="none" strike="noStrike" cap="none">
                <a:solidFill>
                  <a:schemeClr val="accent1"/>
                </a:solidFill>
                <a:latin typeface="Calibri"/>
                <a:ea typeface="Calibri"/>
                <a:cs typeface="Calibri"/>
                <a:sym typeface="Calibri"/>
              </a:defRPr>
            </a:lvl2pPr>
            <a:lvl3pPr marL="0" marR="0" lvl="2" indent="0" algn="r" rtl="0">
              <a:spcBef>
                <a:spcPts val="0"/>
              </a:spcBef>
              <a:buNone/>
              <a:defRPr sz="10300" b="0" i="0" u="none" strike="noStrike" cap="none">
                <a:solidFill>
                  <a:schemeClr val="accent1"/>
                </a:solidFill>
                <a:latin typeface="Calibri"/>
                <a:ea typeface="Calibri"/>
                <a:cs typeface="Calibri"/>
                <a:sym typeface="Calibri"/>
              </a:defRPr>
            </a:lvl3pPr>
            <a:lvl4pPr marL="0" marR="0" lvl="3" indent="0" algn="r" rtl="0">
              <a:spcBef>
                <a:spcPts val="0"/>
              </a:spcBef>
              <a:buNone/>
              <a:defRPr sz="10300" b="0" i="0" u="none" strike="noStrike" cap="none">
                <a:solidFill>
                  <a:schemeClr val="accent1"/>
                </a:solidFill>
                <a:latin typeface="Calibri"/>
                <a:ea typeface="Calibri"/>
                <a:cs typeface="Calibri"/>
                <a:sym typeface="Calibri"/>
              </a:defRPr>
            </a:lvl4pPr>
            <a:lvl5pPr marL="0" marR="0" lvl="4" indent="0" algn="r" rtl="0">
              <a:spcBef>
                <a:spcPts val="0"/>
              </a:spcBef>
              <a:buNone/>
              <a:defRPr sz="10300" b="0" i="0" u="none" strike="noStrike" cap="none">
                <a:solidFill>
                  <a:schemeClr val="accent1"/>
                </a:solidFill>
                <a:latin typeface="Calibri"/>
                <a:ea typeface="Calibri"/>
                <a:cs typeface="Calibri"/>
                <a:sym typeface="Calibri"/>
              </a:defRPr>
            </a:lvl5pPr>
            <a:lvl6pPr marL="0" marR="0" lvl="5" indent="0" algn="r" rtl="0">
              <a:spcBef>
                <a:spcPts val="0"/>
              </a:spcBef>
              <a:buNone/>
              <a:defRPr sz="10300" b="0" i="0" u="none" strike="noStrike" cap="none">
                <a:solidFill>
                  <a:schemeClr val="accent1"/>
                </a:solidFill>
                <a:latin typeface="Calibri"/>
                <a:ea typeface="Calibri"/>
                <a:cs typeface="Calibri"/>
                <a:sym typeface="Calibri"/>
              </a:defRPr>
            </a:lvl6pPr>
            <a:lvl7pPr marL="0" marR="0" lvl="6" indent="0" algn="r" rtl="0">
              <a:spcBef>
                <a:spcPts val="0"/>
              </a:spcBef>
              <a:buNone/>
              <a:defRPr sz="10300" b="0" i="0" u="none" strike="noStrike" cap="none">
                <a:solidFill>
                  <a:schemeClr val="accent1"/>
                </a:solidFill>
                <a:latin typeface="Calibri"/>
                <a:ea typeface="Calibri"/>
                <a:cs typeface="Calibri"/>
                <a:sym typeface="Calibri"/>
              </a:defRPr>
            </a:lvl7pPr>
            <a:lvl8pPr marL="0" marR="0" lvl="7" indent="0" algn="r" rtl="0">
              <a:spcBef>
                <a:spcPts val="0"/>
              </a:spcBef>
              <a:buNone/>
              <a:defRPr sz="10300" b="0" i="0" u="none" strike="noStrike" cap="none">
                <a:solidFill>
                  <a:schemeClr val="accent1"/>
                </a:solidFill>
                <a:latin typeface="Calibri"/>
                <a:ea typeface="Calibri"/>
                <a:cs typeface="Calibri"/>
                <a:sym typeface="Calibri"/>
              </a:defRPr>
            </a:lvl8pPr>
            <a:lvl9pPr marL="0" marR="0" lvl="8" indent="0" algn="r" rtl="0">
              <a:spcBef>
                <a:spcPts val="0"/>
              </a:spcBef>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3" name="Google Shape;13;p40"/>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15" name="Google Shape;15;p4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pic>
        <p:nvPicPr>
          <p:cNvPr id="16" name="Google Shape;16;p40"/>
          <p:cNvPicPr preferRelativeResize="0"/>
          <p:nvPr/>
        </p:nvPicPr>
        <p:blipFill rotWithShape="1">
          <a:blip r:embed="rId6">
            <a:alphaModFix/>
          </a:blip>
          <a:srcRect/>
          <a:stretch/>
        </p:blipFill>
        <p:spPr>
          <a:xfrm>
            <a:off x="10711543" y="5612094"/>
            <a:ext cx="1210492" cy="1187213"/>
          </a:xfrm>
          <a:prstGeom prst="rect">
            <a:avLst/>
          </a:prstGeom>
          <a:noFill/>
          <a:ln>
            <a:noFill/>
          </a:ln>
        </p:spPr>
      </p:pic>
      <p:pic>
        <p:nvPicPr>
          <p:cNvPr id="17" name="Google Shape;17;p40"/>
          <p:cNvPicPr preferRelativeResize="0"/>
          <p:nvPr/>
        </p:nvPicPr>
        <p:blipFill rotWithShape="1">
          <a:blip r:embed="rId6">
            <a:alphaModFix/>
          </a:blip>
          <a:srcRect/>
          <a:stretch/>
        </p:blipFill>
        <p:spPr>
          <a:xfrm>
            <a:off x="10711543" y="5612094"/>
            <a:ext cx="1210492" cy="11872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Ingeniería de Software II</a:t>
            </a:r>
            <a:endParaRPr lang="es-ES_tradnl" dirty="0"/>
          </a:p>
        </p:txBody>
      </p:sp>
      <p:sp>
        <p:nvSpPr>
          <p:cNvPr id="16386" name="2 Subtítulo"/>
          <p:cNvSpPr>
            <a:spLocks noGrp="1"/>
          </p:cNvSpPr>
          <p:nvPr>
            <p:ph type="body" sz="half" idx="2"/>
          </p:nvPr>
        </p:nvSpPr>
        <p:spPr/>
        <p:txBody>
          <a:bodyPr>
            <a:normAutofit fontScale="92500" lnSpcReduction="10000"/>
          </a:bodyPr>
          <a:lstStyle/>
          <a:p>
            <a:r>
              <a:rPr lang="es-ES_tradnl" dirty="0"/>
              <a:t>Tipos de </a:t>
            </a:r>
            <a:r>
              <a:rPr lang="es-ES_tradnl" dirty="0" smtClean="0"/>
              <a:t>prueba</a:t>
            </a:r>
            <a:endParaRPr lang="es-ES_tradnl" dirty="0"/>
          </a:p>
        </p:txBody>
      </p:sp>
      <p:sp>
        <p:nvSpPr>
          <p:cNvPr id="4" name="Marcador de fecha 3"/>
          <p:cNvSpPr>
            <a:spLocks noGrp="1"/>
          </p:cNvSpPr>
          <p:nvPr>
            <p:ph type="dt" sz="half" idx="10"/>
          </p:nvPr>
        </p:nvSpPr>
        <p:spPr/>
        <p:txBody>
          <a:bodyPr/>
          <a:lstStyle/>
          <a:p>
            <a:r>
              <a:rPr lang="es-ES" dirty="0" smtClean="0"/>
              <a:t>2019</a:t>
            </a:r>
            <a:endParaRPr lang="es-ES" dirty="0"/>
          </a:p>
        </p:txBody>
      </p:sp>
      <p:sp>
        <p:nvSpPr>
          <p:cNvPr id="5" name="Marcador de pie de página 4"/>
          <p:cNvSpPr>
            <a:spLocks noGrp="1"/>
          </p:cNvSpPr>
          <p:nvPr>
            <p:ph type="ftr" sz="quarter" idx="11"/>
          </p:nvPr>
        </p:nvSpPr>
        <p:spPr/>
        <p:txBody>
          <a:bodyPr/>
          <a:lstStyle/>
          <a:p>
            <a:r>
              <a:rPr lang="es-ES" dirty="0" smtClean="0"/>
              <a:t>Ingeniería </a:t>
            </a:r>
            <a:r>
              <a:rPr lang="es-ES" dirty="0"/>
              <a:t>de Software II</a:t>
            </a:r>
          </a:p>
        </p:txBody>
      </p:sp>
      <p:sp>
        <p:nvSpPr>
          <p:cNvPr id="3" name="Marcador de número de diapositiva 2"/>
          <p:cNvSpPr>
            <a:spLocks noGrp="1"/>
          </p:cNvSpPr>
          <p:nvPr>
            <p:ph type="sldNum" sz="quarter" idx="12"/>
          </p:nvPr>
        </p:nvSpPr>
        <p:spPr/>
        <p:txBody>
          <a:bodyPr/>
          <a:lstStyle/>
          <a:p>
            <a:fld id="{58D43D29-7E1C-4CD8-A8C3-99CFDA6E3586}" type="slidenum">
              <a:rPr lang="es-AR" smtClean="0"/>
              <a:pPr/>
              <a:t>1</a:t>
            </a:fld>
            <a:endParaRPr lang="es-AR" dirty="0"/>
          </a:p>
        </p:txBody>
      </p:sp>
    </p:spTree>
    <p:extLst>
      <p:ext uri="{BB962C8B-B14F-4D97-AF65-F5344CB8AC3E}">
        <p14:creationId xmlns:p14="http://schemas.microsoft.com/office/powerpoint/2010/main" val="198999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s-ES"/>
              <a:t>Principios de la Prueba</a:t>
            </a:r>
            <a:endParaRPr lang="es-ES" dirty="0"/>
          </a:p>
        </p:txBody>
      </p:sp>
      <p:sp>
        <p:nvSpPr>
          <p:cNvPr id="5" name="4 Marcador de número de diapositiva"/>
          <p:cNvSpPr>
            <a:spLocks noGrp="1"/>
          </p:cNvSpPr>
          <p:nvPr>
            <p:ph type="sldNum" sz="quarter" idx="12"/>
          </p:nvPr>
        </p:nvSpPr>
        <p:spPr/>
        <p:txBody>
          <a:bodyPr/>
          <a:lstStyle/>
          <a:p>
            <a:fld id="{86662FA9-4F96-42A2-AC77-A0B18CA3A5A5}" type="slidenum">
              <a:rPr lang="es-ES" smtClean="0"/>
              <a:pPr/>
              <a:t>10</a:t>
            </a:fld>
            <a:endParaRPr lang="es-ES" dirty="0"/>
          </a:p>
        </p:txBody>
      </p:sp>
      <p:sp>
        <p:nvSpPr>
          <p:cNvPr id="22" name="Marcador de texto 21"/>
          <p:cNvSpPr>
            <a:spLocks noGrp="1"/>
          </p:cNvSpPr>
          <p:nvPr>
            <p:ph type="body" sz="quarter" idx="14"/>
          </p:nvPr>
        </p:nvSpPr>
        <p:spPr/>
        <p:txBody>
          <a:bodyPr/>
          <a:lstStyle/>
          <a:p>
            <a:endParaRPr lang="es-ES"/>
          </a:p>
        </p:txBody>
      </p:sp>
      <p:sp>
        <p:nvSpPr>
          <p:cNvPr id="32773" name="6 Marcador de texto"/>
          <p:cNvSpPr>
            <a:spLocks noGrp="1"/>
          </p:cNvSpPr>
          <p:nvPr>
            <p:ph type="body" sz="quarter" idx="13"/>
          </p:nvPr>
        </p:nvSpPr>
        <p:spPr/>
        <p:txBody>
          <a:bodyPr/>
          <a:lstStyle/>
          <a:p>
            <a:r>
              <a:rPr lang="es-ES"/>
              <a:t>A todas las pruebas se les debería poder hacer un seguimiento hasta los requisitos del cliente. </a:t>
            </a:r>
          </a:p>
          <a:p>
            <a:r>
              <a:rPr lang="es-ES"/>
              <a:t>Las pruebas deberían planificarse mucho antes de que empiecen.</a:t>
            </a:r>
          </a:p>
          <a:p>
            <a:r>
              <a:rPr lang="es-AR"/>
              <a:t>Es aplicable el principio de Pareto. El mismo dice que "el 80% de los errores de un software es generado por un 20% del código de dicho software, mientras que el otro 80% genera tan sólo un 20% de los errores".</a:t>
            </a:r>
            <a:endParaRPr lang="es-ES"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pic>
        <p:nvPicPr>
          <p:cNvPr id="35842" name="Picture 2" descr="http://reliawiki.org/images/b/bd/Quantitative_Testing_new.png"/>
          <p:cNvPicPr>
            <a:picLocks noChangeAspect="1" noChangeArrowheads="1"/>
          </p:cNvPicPr>
          <p:nvPr/>
        </p:nvPicPr>
        <p:blipFill>
          <a:blip r:embed="rId2" cstate="print"/>
          <a:srcRect/>
          <a:stretch>
            <a:fillRect/>
          </a:stretch>
        </p:blipFill>
        <p:spPr bwMode="auto">
          <a:xfrm>
            <a:off x="9192344" y="4293096"/>
            <a:ext cx="1905000" cy="2266951"/>
          </a:xfrm>
          <a:prstGeom prst="rect">
            <a:avLst/>
          </a:prstGeom>
          <a:noFill/>
        </p:spPr>
      </p:pic>
    </p:spTree>
    <p:extLst>
      <p:ext uri="{BB962C8B-B14F-4D97-AF65-F5344CB8AC3E}">
        <p14:creationId xmlns:p14="http://schemas.microsoft.com/office/powerpoint/2010/main" val="1179843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s-ES"/>
              <a:t>Principios de la Prueba</a:t>
            </a:r>
            <a:endParaRPr lang="es-ES" dirty="0"/>
          </a:p>
        </p:txBody>
      </p:sp>
      <p:sp>
        <p:nvSpPr>
          <p:cNvPr id="5" name="4 Marcador de número de diapositiva"/>
          <p:cNvSpPr>
            <a:spLocks noGrp="1"/>
          </p:cNvSpPr>
          <p:nvPr>
            <p:ph type="sldNum" sz="quarter" idx="12"/>
          </p:nvPr>
        </p:nvSpPr>
        <p:spPr/>
        <p:txBody>
          <a:bodyPr/>
          <a:lstStyle/>
          <a:p>
            <a:fld id="{86662FA9-4F96-42A2-AC77-A0B18CA3A5A5}" type="slidenum">
              <a:rPr lang="es-ES" smtClean="0"/>
              <a:pPr/>
              <a:t>11</a:t>
            </a:fld>
            <a:endParaRPr lang="es-ES" dirty="0"/>
          </a:p>
        </p:txBody>
      </p:sp>
      <p:sp>
        <p:nvSpPr>
          <p:cNvPr id="32773" name="6 Marcador de texto"/>
          <p:cNvSpPr>
            <a:spLocks noGrp="1"/>
          </p:cNvSpPr>
          <p:nvPr>
            <p:ph type="body" sz="quarter" idx="14"/>
          </p:nvPr>
        </p:nvSpPr>
        <p:spPr/>
        <p:txBody>
          <a:bodyPr/>
          <a:lstStyle/>
          <a:p>
            <a:r>
              <a:rPr lang="es-ES_tradnl"/>
              <a:t>Pressman Cap. 17</a:t>
            </a:r>
          </a:p>
        </p:txBody>
      </p:sp>
      <p:sp>
        <p:nvSpPr>
          <p:cNvPr id="3" name="Rectangle 3"/>
          <p:cNvSpPr>
            <a:spLocks noGrp="1" noChangeArrowheads="1"/>
          </p:cNvSpPr>
          <p:nvPr>
            <p:ph type="body" sz="quarter" idx="13"/>
          </p:nvPr>
        </p:nvSpPr>
        <p:spPr/>
        <p:txBody>
          <a:bodyPr/>
          <a:lstStyle/>
          <a:p>
            <a:r>
              <a:rPr lang="es-ES"/>
              <a:t>Las pruebas deberían empezar por «lo pequeño» y progresar hacia «lo grande»</a:t>
            </a:r>
          </a:p>
          <a:p>
            <a:r>
              <a:rPr lang="es-ES"/>
              <a:t>Es importante asegurarse que se han aplicado (probado) todas las condiciones a nivel de componente.  </a:t>
            </a:r>
          </a:p>
          <a:p>
            <a:r>
              <a:rPr lang="es-ES"/>
              <a:t>Para ser más eficaces, las pruebas deberían ser realizadas por un equipo independiente.</a:t>
            </a:r>
          </a:p>
          <a:p>
            <a:endParaRPr lang="es-ES"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pic>
        <p:nvPicPr>
          <p:cNvPr id="1026" name="Picture 2" descr="http://www.posturebraceguide.com/wp-content/uploads/2014/12/put-to-test.jpg"/>
          <p:cNvPicPr>
            <a:picLocks noChangeAspect="1" noChangeArrowheads="1"/>
          </p:cNvPicPr>
          <p:nvPr/>
        </p:nvPicPr>
        <p:blipFill>
          <a:blip r:embed="rId2" cstate="print"/>
          <a:srcRect/>
          <a:stretch>
            <a:fillRect/>
          </a:stretch>
        </p:blipFill>
        <p:spPr bwMode="auto">
          <a:xfrm>
            <a:off x="7104112" y="3861048"/>
            <a:ext cx="3714750" cy="2466975"/>
          </a:xfrm>
          <a:prstGeom prst="rect">
            <a:avLst/>
          </a:prstGeom>
          <a:noFill/>
        </p:spPr>
      </p:pic>
    </p:spTree>
    <p:extLst>
      <p:ext uri="{BB962C8B-B14F-4D97-AF65-F5344CB8AC3E}">
        <p14:creationId xmlns:p14="http://schemas.microsoft.com/office/powerpoint/2010/main" val="269418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s-ES_tradnl"/>
              <a:t>¿Quién realiza las pruebas?</a:t>
            </a:r>
            <a:endParaRPr lang="es-ES_tradnl" dirty="0"/>
          </a:p>
        </p:txBody>
      </p:sp>
      <p:sp>
        <p:nvSpPr>
          <p:cNvPr id="7" name="4 Marcador de número de diapositiva"/>
          <p:cNvSpPr>
            <a:spLocks noGrp="1"/>
          </p:cNvSpPr>
          <p:nvPr>
            <p:ph type="sldNum" sz="quarter" idx="12"/>
          </p:nvPr>
        </p:nvSpPr>
        <p:spPr/>
        <p:txBody>
          <a:bodyPr/>
          <a:lstStyle/>
          <a:p>
            <a:fld id="{C1B74BB9-DE34-4C56-B5AC-1D91F25AAA24}" type="slidenum">
              <a:rPr lang="es-ES" smtClean="0"/>
              <a:pPr/>
              <a:t>12</a:t>
            </a:fld>
            <a:endParaRPr lang="es-ES" dirty="0"/>
          </a:p>
        </p:txBody>
      </p:sp>
      <p:sp>
        <p:nvSpPr>
          <p:cNvPr id="11" name="Marcador de texto 10"/>
          <p:cNvSpPr>
            <a:spLocks noGrp="1"/>
          </p:cNvSpPr>
          <p:nvPr>
            <p:ph type="body" sz="quarter" idx="14"/>
          </p:nvPr>
        </p:nvSpPr>
        <p:spPr/>
        <p:txBody>
          <a:bodyPr/>
          <a:lstStyle/>
          <a:p>
            <a:endParaRPr lang="es-ES"/>
          </a:p>
        </p:txBody>
      </p:sp>
      <p:sp>
        <p:nvSpPr>
          <p:cNvPr id="33796" name="Rectangle 3"/>
          <p:cNvSpPr>
            <a:spLocks noGrp="1" noChangeArrowheads="1"/>
          </p:cNvSpPr>
          <p:nvPr>
            <p:ph type="body" sz="quarter" idx="13"/>
          </p:nvPr>
        </p:nvSpPr>
        <p:spPr/>
        <p:txBody>
          <a:bodyPr/>
          <a:lstStyle/>
          <a:p>
            <a:r>
              <a:rPr lang="es-ES_tradnl"/>
              <a:t>Varios factores justifican un equipo independiente de pruebas, entre ellos:</a:t>
            </a:r>
          </a:p>
          <a:p>
            <a:pPr lvl="1"/>
            <a:r>
              <a:rPr lang="es-ES_tradnl"/>
              <a:t>Evitar el conflicto entre la responsabilidad por los defectos y la necesidad de descubrir defectos</a:t>
            </a:r>
          </a:p>
          <a:p>
            <a:pPr lvl="1"/>
            <a:r>
              <a:rPr lang="es-ES_tradnl"/>
              <a:t>Llevar a cabo las pruebas concurrentemente con la codificación.</a:t>
            </a:r>
          </a:p>
          <a:p>
            <a:pPr lvl="1"/>
            <a:r>
              <a:rPr lang="es-ES_tradnl"/>
              <a:t>Los desarrolladores deben colaborar y corregir los errores.</a:t>
            </a:r>
          </a:p>
          <a:p>
            <a:pPr lvl="1"/>
            <a:endParaRPr lang="es-ES_tradnl"/>
          </a:p>
          <a:p>
            <a:pPr lvl="1"/>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
        <p:nvSpPr>
          <p:cNvPr id="410628" name="Rectangle 4"/>
          <p:cNvSpPr>
            <a:spLocks noChangeArrowheads="1"/>
          </p:cNvSpPr>
          <p:nvPr/>
        </p:nvSpPr>
        <p:spPr bwMode="auto">
          <a:xfrm>
            <a:off x="3180160" y="4005263"/>
            <a:ext cx="5829300" cy="1155700"/>
          </a:xfrm>
          <a:prstGeom prst="rect">
            <a:avLst/>
          </a:prstGeom>
          <a:noFill/>
          <a:ln w="9525">
            <a:noFill/>
            <a:miter lim="800000"/>
            <a:headEnd/>
            <a:tailEnd/>
          </a:ln>
        </p:spPr>
        <p:txBody>
          <a:bodyPr/>
          <a:lstStyle/>
          <a:p>
            <a:pPr marL="342900" indent="-342900" algn="just">
              <a:lnSpc>
                <a:spcPct val="144000"/>
              </a:lnSpc>
              <a:spcBef>
                <a:spcPct val="20000"/>
              </a:spcBef>
              <a:buClr>
                <a:schemeClr val="bg2"/>
              </a:buClr>
              <a:buSzPct val="75000"/>
              <a:buFont typeface="Wingdings" pitchFamily="2" charset="2"/>
              <a:buChar char="n"/>
            </a:pPr>
            <a:endParaRPr lang="en-US" sz="2200">
              <a:latin typeface="Tw Cen MT"/>
            </a:endParaRPr>
          </a:p>
        </p:txBody>
      </p:sp>
      <p:sp>
        <p:nvSpPr>
          <p:cNvPr id="410629" name="Rectangle 5"/>
          <p:cNvSpPr>
            <a:spLocks noChangeArrowheads="1"/>
          </p:cNvSpPr>
          <p:nvPr/>
        </p:nvSpPr>
        <p:spPr bwMode="auto">
          <a:xfrm>
            <a:off x="3180160" y="5153025"/>
            <a:ext cx="5829300" cy="1155700"/>
          </a:xfrm>
          <a:prstGeom prst="rect">
            <a:avLst/>
          </a:prstGeom>
          <a:noFill/>
          <a:ln w="9525">
            <a:noFill/>
            <a:miter lim="800000"/>
            <a:headEnd/>
            <a:tailEnd/>
          </a:ln>
        </p:spPr>
        <p:txBody>
          <a:bodyPr/>
          <a:lstStyle/>
          <a:p>
            <a:pPr marL="342900" indent="-342900" algn="just">
              <a:lnSpc>
                <a:spcPct val="144000"/>
              </a:lnSpc>
              <a:spcBef>
                <a:spcPct val="20000"/>
              </a:spcBef>
              <a:buClr>
                <a:schemeClr val="bg2"/>
              </a:buClr>
              <a:buSzPct val="75000"/>
              <a:buFont typeface="Wingdings" pitchFamily="2" charset="2"/>
              <a:buChar char="n"/>
            </a:pPr>
            <a:endParaRPr lang="en-US" sz="2200">
              <a:latin typeface="Tw Cen MT"/>
            </a:endParaRPr>
          </a:p>
        </p:txBody>
      </p:sp>
    </p:spTree>
    <p:extLst>
      <p:ext uri="{BB962C8B-B14F-4D97-AF65-F5344CB8AC3E}">
        <p14:creationId xmlns:p14="http://schemas.microsoft.com/office/powerpoint/2010/main" val="93134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410628"/>
                                        </p:tgtEl>
                                        <p:attrNameLst>
                                          <p:attrName>style.visibility</p:attrName>
                                        </p:attrNameLst>
                                      </p:cBhvr>
                                      <p:to>
                                        <p:strVal val="visible"/>
                                      </p:to>
                                    </p:set>
                                    <p:anim calcmode="lin" valueType="num">
                                      <p:cBhvr additive="base">
                                        <p:cTn id="7" dur="500" fill="hold"/>
                                        <p:tgtEl>
                                          <p:spTgt spid="410628"/>
                                        </p:tgtEl>
                                        <p:attrNameLst>
                                          <p:attrName>ppt_x</p:attrName>
                                        </p:attrNameLst>
                                      </p:cBhvr>
                                      <p:tavLst>
                                        <p:tav tm="0">
                                          <p:val>
                                            <p:strVal val="#ppt_x"/>
                                          </p:val>
                                        </p:tav>
                                        <p:tav tm="100000">
                                          <p:val>
                                            <p:strVal val="#ppt_x"/>
                                          </p:val>
                                        </p:tav>
                                      </p:tavLst>
                                    </p:anim>
                                    <p:anim calcmode="lin" valueType="num">
                                      <p:cBhvr additive="base">
                                        <p:cTn id="8" dur="500" fill="hold"/>
                                        <p:tgtEl>
                                          <p:spTgt spid="4106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410629"/>
                                        </p:tgtEl>
                                        <p:attrNameLst>
                                          <p:attrName>style.visibility</p:attrName>
                                        </p:attrNameLst>
                                      </p:cBhvr>
                                      <p:to>
                                        <p:strVal val="visible"/>
                                      </p:to>
                                    </p:set>
                                    <p:anim calcmode="lin" valueType="num">
                                      <p:cBhvr additive="base">
                                        <p:cTn id="13" dur="500" fill="hold"/>
                                        <p:tgtEl>
                                          <p:spTgt spid="410629"/>
                                        </p:tgtEl>
                                        <p:attrNameLst>
                                          <p:attrName>ppt_x</p:attrName>
                                        </p:attrNameLst>
                                      </p:cBhvr>
                                      <p:tavLst>
                                        <p:tav tm="0">
                                          <p:val>
                                            <p:strVal val="#ppt_x"/>
                                          </p:val>
                                        </p:tav>
                                        <p:tav tm="100000">
                                          <p:val>
                                            <p:strVal val="#ppt_x"/>
                                          </p:val>
                                        </p:tav>
                                      </p:tavLst>
                                    </p:anim>
                                    <p:anim calcmode="lin" valueType="num">
                                      <p:cBhvr additive="base">
                                        <p:cTn id="14" dur="500" fill="hold"/>
                                        <p:tgtEl>
                                          <p:spTgt spid="410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P spid="4106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s-ES_tradnl"/>
              <a:t>Pruebas del Software</a:t>
            </a:r>
            <a:endParaRPr lang="es-ES_tradnl" dirty="0"/>
          </a:p>
        </p:txBody>
      </p:sp>
      <p:sp>
        <p:nvSpPr>
          <p:cNvPr id="6" name="4 Marcador de número de diapositiva"/>
          <p:cNvSpPr>
            <a:spLocks noGrp="1"/>
          </p:cNvSpPr>
          <p:nvPr>
            <p:ph type="sldNum" sz="quarter" idx="12"/>
          </p:nvPr>
        </p:nvSpPr>
        <p:spPr/>
        <p:txBody>
          <a:bodyPr/>
          <a:lstStyle/>
          <a:p>
            <a:fld id="{40BADF03-C233-4635-8F85-72FEE980CF13}" type="slidenum">
              <a:rPr lang="es-ES" smtClean="0"/>
              <a:pPr/>
              <a:t>13</a:t>
            </a:fld>
            <a:endParaRPr lang="es-ES" dirty="0"/>
          </a:p>
        </p:txBody>
      </p:sp>
      <p:sp>
        <p:nvSpPr>
          <p:cNvPr id="11" name="Marcador de texto 10"/>
          <p:cNvSpPr>
            <a:spLocks noGrp="1"/>
          </p:cNvSpPr>
          <p:nvPr>
            <p:ph type="body" sz="quarter" idx="14"/>
          </p:nvPr>
        </p:nvSpPr>
        <p:spPr/>
        <p:txBody>
          <a:bodyPr/>
          <a:lstStyle/>
          <a:p>
            <a:endParaRPr lang="es-ES"/>
          </a:p>
        </p:txBody>
      </p:sp>
      <p:sp>
        <p:nvSpPr>
          <p:cNvPr id="34820" name="Rectangle 3"/>
          <p:cNvSpPr>
            <a:spLocks noGrp="1" noChangeArrowheads="1"/>
          </p:cNvSpPr>
          <p:nvPr>
            <p:ph type="body" sz="quarter" idx="13"/>
          </p:nvPr>
        </p:nvSpPr>
        <p:spPr/>
        <p:txBody>
          <a:bodyPr/>
          <a:lstStyle/>
          <a:p>
            <a:endParaRPr lang="es-ES_tradnl"/>
          </a:p>
          <a:p>
            <a:r>
              <a:rPr lang="es-ES_tradnl"/>
              <a:t>Lamentablemente .... “La prueba NO puede asegurar la ausencia de defectos”</a:t>
            </a:r>
          </a:p>
          <a:p>
            <a:r>
              <a:rPr lang="es-ES_tradnl"/>
              <a:t>Se intentan buscar Casos de Prueba que permitan encontrar errores</a:t>
            </a:r>
          </a:p>
          <a:p>
            <a:endParaRPr lang="es-ES_tradnl"/>
          </a:p>
          <a:p>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1020068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Título"/>
          <p:cNvSpPr>
            <a:spLocks noGrp="1"/>
          </p:cNvSpPr>
          <p:nvPr>
            <p:ph type="title"/>
          </p:nvPr>
        </p:nvSpPr>
        <p:spPr/>
        <p:txBody>
          <a:bodyPr/>
          <a:lstStyle/>
          <a:p>
            <a:r>
              <a:rPr lang="es-ES_tradnl" dirty="0"/>
              <a:t>Tipos de </a:t>
            </a:r>
            <a:r>
              <a:rPr lang="es-ES_tradnl" dirty="0" smtClean="0"/>
              <a:t>Prueba </a:t>
            </a:r>
            <a:r>
              <a:rPr lang="es-ES_tradnl" dirty="0"/>
              <a:t>del Software</a:t>
            </a:r>
          </a:p>
        </p:txBody>
      </p:sp>
      <p:sp>
        <p:nvSpPr>
          <p:cNvPr id="6" name="5 Marcador de número de diapositiva"/>
          <p:cNvSpPr>
            <a:spLocks noGrp="1"/>
          </p:cNvSpPr>
          <p:nvPr>
            <p:ph type="sldNum" sz="quarter" idx="12"/>
          </p:nvPr>
        </p:nvSpPr>
        <p:spPr/>
        <p:txBody>
          <a:bodyPr/>
          <a:lstStyle/>
          <a:p>
            <a:fld id="{FB98ADD5-AA2C-4C60-BBFB-904DA3F105D0}" type="slidenum">
              <a:rPr lang="es-ES" smtClean="0"/>
              <a:pPr/>
              <a:t>14</a:t>
            </a:fld>
            <a:endParaRPr lang="es-ES" dirty="0"/>
          </a:p>
        </p:txBody>
      </p:sp>
      <p:sp>
        <p:nvSpPr>
          <p:cNvPr id="16" name="Marcador de texto 15"/>
          <p:cNvSpPr>
            <a:spLocks noGrp="1"/>
          </p:cNvSpPr>
          <p:nvPr>
            <p:ph type="body" sz="quarter" idx="14"/>
          </p:nvPr>
        </p:nvSpPr>
        <p:spPr/>
        <p:txBody>
          <a:bodyPr/>
          <a:lstStyle/>
          <a:p>
            <a:endParaRPr lang="es-ES"/>
          </a:p>
        </p:txBody>
      </p:sp>
      <p:sp>
        <p:nvSpPr>
          <p:cNvPr id="36869" name="3 Marcador de texto"/>
          <p:cNvSpPr>
            <a:spLocks noGrp="1"/>
          </p:cNvSpPr>
          <p:nvPr>
            <p:ph type="body" sz="quarter" idx="13"/>
          </p:nvPr>
        </p:nvSpPr>
        <p:spPr/>
        <p:txBody>
          <a:bodyPr/>
          <a:lstStyle/>
          <a:p>
            <a:r>
              <a:rPr lang="es-ES_tradnl" dirty="0"/>
              <a:t>La prueba de caja blanca se basa en el minucioso examen de los detalles procedimentales. Se </a:t>
            </a:r>
            <a:r>
              <a:rPr lang="es-ES" dirty="0"/>
              <a:t>comprueban los caminos lógicos del software proponiendo casos de prueba que ejerciten conjuntos específicos de condiciones y/o bucles.</a:t>
            </a:r>
          </a:p>
          <a:p>
            <a:r>
              <a:rPr lang="es-ES_tradnl" dirty="0"/>
              <a:t>La prueba de caja negra se refiere a las pruebas que se llevan a cabo sobre la interfaz del software.</a:t>
            </a:r>
          </a:p>
          <a:p>
            <a:pPr marL="0" indent="0">
              <a:buNone/>
            </a:pPr>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
        <p:nvSpPr>
          <p:cNvPr id="36870" name="AutoShape 4" descr="data:image/jpg;base64,/9j/4AAQSkZJRgABAQAAAQABAAD/2wCEAAkGBhQSERQUExQUFBUWFhQVGBcVFxYVFxUXGBcVFhoWFRUYHiYeGBkjGxgVHy8gJCcpLS0sFR8xNTAqNSYrLCkBCQoKDgwOGg8PGiwcHx0pLykpLCwsKSkpLCwpKSksLCkpKSksLCwpLCwpNCkpKSwpKSkpKSwsNiwsLCkpKSkpKf/AABEIANIA8AMBIgACEQEDEQH/xAAbAAEAAgMBAQAAAAAAAAAAAAAAAQQCBQYDB//EAEwQAAEDAQQFBQoJCgcBAQAAAAEAAgMRBBIhMQUGE0FRImFxgZEVIzJSU5KhsdHwFBYzQnOywdLhBxckNGJyg5Oi8UNEVGOCs8K04v/EABgBAQEBAQEAAAAAAAAAAAAAAAABAgQD/8QAIxEBAAIBBAMAAwEBAAAAAAAAAAERAgMTITESQVEyUnGhIv/aAAwDAQACEQMRAD8A+sWKzbKKOOtbjGMrxuNDa81aZL3qj8z0n1lQnYKaqEQSCoREBTVQiAFKhanS+mTHeZEGvlDQ9wJIbGwmge8jHHGjc3dAqg24ULXFlqwo6z5Y8mTE83KU3bVXwrPT9ySvbeQaXSEtdKXLThZxADDeNI3S3jfLsgXgUAB3ZVU6X1j+CvgZEWPa50d5j75fdkkLb4krdDQcBg6vADFbd0VpI5Rsx3isbyK8aFyiSC0kYmzk8SyTLzq+lBzlo1ofBBaHN2TZG2m1tDS2U7XZgv5IvclxAxJNOA3K5rHbS+PR0woy9aIHknwWB0bybxBHJ6aK9YdDzQi6wwFpcXkvEr3Oc7wnVLsyrYitOIJs9NwuSdVeViMuxEcfHrLW0MtDyyJ3wKat68WVbaAwPutq4g4kDE8qizm1/maxhpAHF1uYbwcATZmX2OaBJVodQAtqeYrqhZrRT/K1y+Tflw8L8EfZrQQP1UnnjecOAq5FavR2tjpX/wCDGxtnhnIkvlzxJFfLoi00LWGjSKE55UxsaqawPtJtDX3DsnxhrmBzQ9skYkBuOJIzIxOIAwGIV4Q2i9/lqZDvb6gcAa4IyG0iuNnHCjJB28rgg2SLXbO1U8Kz5+LLl5yFtqr4Vn5+RJ6OUg2KLQO0xM20RxnZPY6QRvLWvFxzmOc1tSaF3JqRuHSFv0BERAREQEREEvzPSfWVCl+Z6T6yoQEREBERARFq9MaX2bmRtFZJKmrgS1jAQHPfTOmQbvPMgzt9vdXZQ3XSmhJPgxNOT5OrJuZPACqn4BsoXiMEvdV7nHFz3mlXOrmfVkF4aNlghaQ17iXG897w8vkec3vddxO7cABQAAL00hpON0bhfu1FK0fhz5cyDZoqfdaLxvQ/2J3Xi8b+l/sQXEVPutF439L/AGJ3Xi8b+l3sQXEVPuvF439L/YndeLxv6X+xBcRU+68Xjf0v9id14vG/pf7EFxFT7rxeN/S/2J3Xi8b+l/sQXCtfaLQ6RxiiNKYSSZ7PLkt4yU6m1qdwWD7eZnGOFxFKbSShGzBFQ1odnIQa8Bma4BXrNZmxtDWCjRlv6SScSTmSc0Gt0lZ2xiyMa2gFpjpnWtyU3id5ONSeJW3C12ma1s1P9THXouS59dFsUBERAREQEREEvzPSfWUAUvzPSfWVAQc1Z9azfn2oiZHA6cPLds54bEaX6XLprhhWuKtT63QMu12lCZrx2b6R7JjXm8KVFWuaRhiHA5YrJ2rDS2VpntF2UzOc29EBWWt4g3KjPL1rGTVKNweDJMS8yEm8yo2kTYXAUblda3dmK7yhL3OscIcA4vZeYXgvY5uAbfIqRS9dxu55KtZda2EOdIx8Y25hbyXnCrAHPqO91L2inOs7VqnFI4Oe6Q8m7QuGWyMJ3YVBqQN4rgtXJo+xGR0T7VJtA+r2ySAXnnZkHlNuFw2bTyeJrmiOup7FrSP00Y/5c4fxRiti11RUYg7xiMeha4n9N5/g7v8AuRWxVbSVNk+9W7TGmdOb0Kyq2kXUieaA0GRxr1e+SCyvO0ThjHPcaNY0uceAAJPoCq2vSwa/ZxtMsniMpRv0jzhGOnHHAFa9+rG1nitFoeXvjDgI2VENHbnMOL6Y4nOuQQbWCK0PbeOzjqKtYbzziKgPc0gA14A9amyWkm817br2EBwBvNNRVrmngRuOIoVhHZpGANZM4NGF1zWvIHAOONOmqwOiW5kyX8zIHlr3HnLaYZYZYYBBeRUDZ52+BK148WVlD58dKdN09BVCy6etG0mZLZHMDXxsicHNLJnOwIvGhbQ1xu5Djgg3yKsbLaQK1gcRjcpI2vNtLx7SzHgFnY7UJGBzcjUEGlQQS1wNCRUEEdSD2QIiCho9tJbV9JF/88SvqjYflrV9JF/88KvoNXpsC9Zamn6VH18iTBbNvv6FrdNUvWatf1mOnTclz6lsgg0ej9ZC7aX2BuzcQWNvOlbyw1t6O6CbwIcC2ooc1I1naXil0Rvjs72SEu5RmlMd0sDeTQjM7zwBXpbNAR0e975MGHGoqyOoe5rSG1cCW4g1wwFFqtHaMscrWthtTiGthYGh7AQ2KUzN5BYHZk5gVGSDYHWtgllbdeY442PD2te4vvPlYbrQ3wBsybwND1LdQyBzWuBqHNDgeIIqPWtJ8S4fHmpda27fFy4173hl2lHNq88SMOC3VksuzjZGCS1jWtBOZDRQVpzIjNERFS/M9J9ZWg120lJBZg+Jxa7asbUUOBDyc+hb9+Z6T6yqOltEx2mMRyglocHck0NQCM+sqxV8j5qNcLX5d3Y32J8cLX5d3Y32Lsh+T6y/7vn/AIJ+b6y/7nn/AILo3NP9U5cb8cbX5d3Y32LV2q1Ole58ji5zsyd+7LqX0f8AN9ZeEmH+5+C5m3ajzmd7YWd6BF18jgARQH9479y1hqad9UkxLQWW3yRfJyPZ+64gdmXoW0sevdoZaAXBktISKuFw0vg+E3n4jet7Y/yaV+Vm6ox2cp3HoWwseqVmjtYAiDxsCe+HaG9tc6OwGHMs6menPpYtGidfmTGmwtFaEkxRunYAN5LMRXLI9S9pLc61MdclbCMaRte0TOoQDtCfk/3RU4+EF0TWgCgAA4AADsVLTVjZJC/aBpF2lS0OIqd29c0qsWWysjbdY0NGdBvrvPE869lQGiQ35N8kddwcXNrxuPqB0BTdtDcjHKODqxu7RUHsQXgi56LTssj5Y5YJbMxsrWbc3S1zTm5jt2NBU4Yhbm0aGha1z9pJGbuL9q/AAZ3S64exBYqub1hts07GtsTGykSsDpHEtZGAal0bwQXvbnRuAFQTXBX7NYnTMa6dxcMKMAuNI4yCtTXwrpwxyW0awAAAUAyAy7EGjl0vMLWyyF0pa6J0hmbEKVDqXS7JpIOfOOKt2ecQuETwGsJpG/5pr8x9cpDicfCrxXvpGzuNx8fykZvNBNA4UIcw9IJ6wF5i1RTxvaaYAh7HAXmGlaPaciOORpgUF8ItBqrom1R2e7tBI0uc9htF4zXXGoD7uA9eO7JX36QkBMZiJlFMARcunJ985NzFKVqg84rY2N9se83WMfG5xxNALPFjhiepcTpvXp8kwdZZnCB0UTmm4W3iTIC6jwHU5PDcutsGjNpNaHT0kIkj5NDswdjEahhzPOapb9S7NM8Pc1wIa1gDHXGhra0AaBTeVrGYibkcBNrRaX3b0zjdcHtwbg4Aiow/acOtevxwtfl3djfYum0jqPZ2GENv8uZjHVf80teTTDOoCufm+svCXz/wXvuaf6py4mfWq1Pa5rpnFrgWkUbiCMRktUR7/ivo1r1As4jeWCQuuOu8uvKoaYdK5uwah2qShcGxDffdV3msrz7x0LeGpp/KSYlrrBp60RUDJngYckm+3zXYLe2P8o8rflWMeMqtNw5YYYg404da2dh/JvE3GWR8h4CjBnXnPpW/sGgLPD8nCxp40vOzr4bqn0ryzz056hYt56D1hbagS2OaOm+SMtYf3JPBdwwx5t62iIvBUvzPSfWVCl+Z6T6yoQEREBERBNFrT+u8/wAHP/bxWxWucR8N5/g7uzajcg2Kp6VlAjpdLy8hjWtwLjnSu4AYknIL1tFray6DUucaNaMSeOHAbyoslmLbznOvPccTkABk1jfmtHaTUnNBAtbyCdk6tRybzKkUzBrRH2twAIicTjheYLvMcfUrJCIK7piXU2ZLTgXEtIxArUV6lUisjMf0YC7i3wCK8WtrRp7Fs0QVvhTrtdm6tcrzK9Na0Q2lwp3p3HwmYc2as0SiDwbaHVIuOpjjebQ0696qzxtkBMlnvEYAG5eIOYDgcBzVWxQBBq4ZJ42BrAS2lA19xzowMAL18XhwrjhmV62ZjmvJIfI5129ISwCgGDWtB5LRV2HPmc1fSiDU6PtDttaqsdg+M5txpBFhmrvwp1K7N1a0peb21rReVgHfrV9JH/0RLHSOki07KINfO4VDSTdY2tDJKRk0bhm4ig4oKekLZfnssQa6+JGzuHJIjY1r21koeTUuFOK3gVTRuj9k3wi+R1DJIaB0juJpkBkGjADjmbaCUqoRBPWoREBERBL8z0n1lQpfmek+sqEBERAREQFqLVawy2NBpV0Dg0ZXnCStK5gUzPBbdVrXoyKUgyRseRUAuaCQDmATuwQRY2UFXva95rUilG1+YweJh15lWNs3xh2hU+4cFa7GOuHzRuFPUoGgbPj3mPHPkjFBd2o4jtCbUcR2hUu4NnpTYxUrXwBmh0DZz/gx+aEF3aDiO0JtW+MO0KmdBwVrsY68boUdwbPj3mPHPkhBd2o4jtCbUcR2hUzoKClNjH5oUHQNnOOxj3fNG5BdEg4jtCbUcR2j2qmNBwAk7GPHPkjGqjuDZ6U2MdOF0ILu1HEdoQyt4t7QqR0DZ/Ix4fshT3DgrXYx1/dCDXO0kRPaY4A2SZ0kVATyYxsIxtZKY3BQ4DEnAbyNpo/R4iBNbz30dI85yOyqeA3AbhRZ2TR0cVdnGxl4it1oFaceP4qwgIiICIiAiIgIiIJfmek+sqFL8z0n1lQgIiICIiAiIgIiICIiAikLydbYw+4ZGB5Fbpc0OI4hpNaIPRFEjwASSAAKkkgADiTwUtNRUYimYxFDzoCKaKKICIiAiIgIiICIiAiIgIiIJfmek+sqFL8z0n1lQgIiICIiAiIgIpAVLS2lo7My/ITSoAaBec48GN3lBcRc58eYvI2n+W37yn48ReRtP8tv31fGR0bSuR1XsxYLRDaoy6aS0SvLrhLZmEgsc1+Qa0UABIpTJWxrzF5G0/y2/eWXx6i8lav5Y++njI1OkdOWkOtVDKIhBanNMkMbWslidRobVpvNcK+GXXuZWHaXtO0slzaFhFlEoELNkWSscXOa8NvVBAyIDcKg1Vi163WeRtySz2h7TSrXRNINP+a9G67wgACG0gDAARNAA6LyVI1+t+mrXDO4WcyFogY8NbCJGmTbtDheuF3gXjSvQsNIabtrTbXUZHHEHbO+wkXTcuPZyOUSC6tXEZckYrafHmLyVp/lj7y859coHtLXwWlzXYEGNpB6ReSpGp0Ppq0zGz3bS97ZJbQ17tlC4xMDKxCSkTWtfXM5Gq2ti0naDbrh2roDt2uvxNY1rowwtcxzRWjquxc4h2NAKKLLrbZ4m3Y7PaGNzo2JoHT4S9jrzF5K1fyx99KkdCi5z48xeRtP8tv30GvMXkbT/Lb99PGR0aLnrLrxA+aOG7Mx8hIbfYKYAnEhxpkc10NFAREQEREBERBL8z0n1lQpfmek+sqEBFNFCAiIgIip6W0syzx331NTRjW+E925rR6zuzQNLaYZZo778ScGtHhPdTwWjjz8FwlonfLJtZSDJiA0YtiafmM9FTmVlNaHzSGWXwzUNDfAibmGs9BJ39GCig5174Y1FoyAWSwA/e9KDr96LqjOIZZKV5nrU+d6VdwpmoUZ8fSsR/yUnUiCnoiw870p2+lXc/hTNFgev0oB0+/uVNz+FMlrdK6VbENxcfBbxzxdwb75qdK6SEQoKl5rdb6KngBxXOC8SXvN5xpU8fYBwXnnn5xUK22qlTpCzvcbzzLiTwuPoANw5gvsRC+Q6qj9Os30n/h6+vE5dC5tSJjLlYQiktReaoRTRQgIiIJfmek+soj8z0n1lQg0usWl5IHwhgbdeJa1jklcCxocKNjxpu6wol1rjYXsc2QyRh1660hrntg25Y0uNcW5bqtIqrtv0MJnseXzMdGHhpjeG0vgBxIIIOAoqz9VYS4uc6dxJvEGUkGsJgxw8QkdJJzUGEGtTHMe4Rz97DC/kDk32MkpW9jRjg6uVAcVA1pBlhbG0vZJevPocO8OmDWj5zqDEdGeS9RqtDdc0mUhzo3msm+NgjbTmutaKGuVc14nU+z4DvtAKBole0V2RhvYEcq5hXLI0qqjZaM0i2dl9l4Uc5hDgA5rmmha4AkV6CVy+vNjZJPDfaHUjdSu4l4rv3/3qup0botkDXMZeoXFxqa8p1K7hQYDBc5riP0iLD/Dd9ce/tyVjs9OVOiIPEG6me9rCfSeHRRZM0HAc42Ht/Y5+JPbmrkQz6W/UjWbRl17vo+zow68F1TERVIodxYB/ht41x5ufpw9AUjQlnwAjb/Vuodx6MedXBiBX36wjur2dCVHIonQkFPk28a09NMq7qZcyx7jWcH5NooDx4Y416+PqWxve5Pv77t5ez7EiuFUO4UGPe24V3b+P4etDoGDLZtw5uJPHs9ivjjhXHmFejdkpJz6vtTika46Hs+Wzb0Y7g736sarLuFB5Nv44gk8/McBuor27dWmPYff2pxwH9q+r25KxVigNBwY97Zw37i7fX351PceAmuzbx9J3V48ebpV5vHnOPaa9PtUHA4Dn9/7b1aihytqsrWTyBgAaNmQMd7Ad9eO/iUavbSP6zN/C+oF4tWtOIj/AEltdVv16zfSf+Hr69XLqXyHVb9es30n/h6+vEZdC5tb85WHGWS0uhMwa4k4uEoZIXNL5aATxOo29yjRwNLrchvrt048uZK4G++CwiRhEhaCbU9jrrcQ11KGvACtQu3tMwYxzzWjQXHjgK4c+C01h12sstO+3Cd0gLDliKnD0rxpXP8Ad2bayvvvD3RRsDdi8tjeJpgYyCbt4975Vcb2WIXZ6LtBkhikIoXxscRlQloJHbVWWSBwq0gjmoRv4KUGJRSoQS/M9J9ZUtHPRHZnpPrKAjBBwf5znVPeBm4fKcCR4vMp/Ocf9O3z/wD8rxP5NJMe/wAebj4L95J+1R+bWTy0fmvXRG17Tl7/AJz3f6dvnn7q1Gset7rWxjNmI7j794PJNbrm0GAp4RxWw/NrL5aPzXrV6xaqPsjGPdIx4e+5QBwNbrnb88GrWMaVpy8LFrTaogAyZxA+bJ3xvY7lDqcFedrG+1ytMjWtLGZsJo6rqnA5dq1di1ftMwBjhkIPznDZt6bz6VHOKrZjQEtllG0LCXMqAw3qAO3uIAJ6PwWso0/XY9KVFTWnMRvaz3+wLMDEDHI48MWVrznDnzqSsQ07ssOc+Czj14iteDVk2uGOJ3eZ6M+ji6tFa6Hro9o2jMSRejGPC80U5wccKU5gvoGkHWeFt6RrGtq1tblcSRQUaDvXAWFvfIwaHvkZzy5TMx/foXcacsT5nRRhrtkX3pHtk2bm3QbtKG8eVQ4cFzavaws2IwTNvxtYW1IxjLTUZ4OAK9/gUXk2eaPYtBatDTCYGNoMYbC3lPILxHedjzl1wE8KqrZNXZ2Ua4GRhETXt2pF8Uc5zjXwQHupQZhq87V0ws0RJFyMnMi6K76GlOnsWfwKLybPNHsXMWjQM5fIQ1t2R5aW7UgCNsVyJ7jmaOvOLc6kZrGbV61Bxcx4v99IJdhURtiZhX5wvuPAkdKDqvgEfiM80bupcdrrZmiRoAABYSaYVN7M0zPb1K/ozRMrJYL0Yus2jnOMoIDn40awY3gcN4oTiqmvJO1bTPZn1+j09S3pz/0jni0YnnOW/lE7vtqedYCPEjr58z1D1cwWV7hxPZV2/Ie+JyWIrWh9HT740GWQzXXH4o53SP6zN/D+oOOK1zIw+SQOxps6CpwwJyqthpE/pEx+i+oPfM9KqvsoJrUgmgNCRXsPOUxm6gelnjDHB7Ktc01BDnAjox6Vf7tz+Xl893tXnq7oxj7XAx95zXPuuBe6hF1x48y+mnUuyeRHnP8AapnnjjPOJT5pJpidwIM0tCCDy3Yg5g4qovqFr1Ls2zfci5d113lP8Khpv4rnLB+TeZwG1kZHgMGVkdwNTg0Gv71Ux1sPlFS5ey2t8ZrG97DU+A4tO7gablv7Br7ammlWzfslnL85nXhd4LqLFqBZmULg6U/7hwP/ABbQU5lv7LY2RikbGsHBoA9XQF5Z6mOXpYhR0PpaScEyWeSCmV8tIdzDEO7WrZoUXOqX5npPrKhS/M9J9ZUIJCnsWKIMli9gNKgGhqMAaHiOBREE1XJ63n9Ii+jd9cDP3611a5TW/wDWI/o3/X981rHsaFhzrnUdoYwZ0/HjRZBwrXj118Dhn1JE+tanEXRvyuMpmjTjzUOPPyd2Yz9HZ111cskUuRGBBFN5DgWkc9cK5bscFsRrPOa0ldhXhzYjD0+51zjWmWbfWD7/AGKa4jL7d3v2dKmWMSNj8ZrRukceynRlz5U31pRQNZJ6V2r8uDe1a9xoMcOnDfw6/Ssq+/v2qeEccLa/8ZrR5U1rlhz83o9afGW0Envrsv2f2sMsTlju30WvqB0Dq4lCffnxWfCKLXzrNPT5Vw6hwJr7+lVbdpF8hrI4vIqMt2dKYLzcft9Si+KVqPcmi1GERkg13258CSPYPUSsC8V6M+nH00qs2fa71kqK458KDrONOzP++uoHM6TH6TN/D+ovIL20iP0mb+F9QLwawvc1jQXOcbrWtFXOPADekVhFjaaqPHw6zfSf+Hr6+VzWqOqLbK3aPo6dwxOBEYNCWRnhlU710gXJnl5TawlCVCLKiIiAiIgl+Z6T6yoUvzPSfWVCAiIgIiIC5TXAVtEX0bvrrq1rdK6BZO9rnOe0tBAuECoJrjeB3qxNTY4dsIOPA9HzW+/PvqsrmIriKHPKvIHRxwy5gV1I1Nj8pN5zeAHicyfE2Lyk3a37q992PiU5cR0yruz6h7nPnTYj7d3Nzc3Rjkuo+JsflJu1v3VPxOj8pN5zPuK70fCnLOhGe/33/bnjmpdGCKZDHKlOzL7OZdP8TYvKTdrPuodTY/KTecz7qm9HwpzDY8e3q5v79VFGzpx964c45t++q6kamx+Um85n3E+JsflJvOb91TdjqinKyQAmu/Efh79VFk+OvHf9uRz9966g6nR+Um85v3VB1Nj8pN2s+6tb0fCnLsbhwxd6CeP9uFFAbjvG/rqcfQMc88V1I1Nj8pNvyLN5r4qkamReUm7WV+qs7pT5nb2OdapGsaXOcYw1oGLjcGA3ZV4Zcy+j6o6oNsrb76OncKE7o2n5jPtO+g3YK5onVWGzyvlYHOkeAC95BIAwo0CgFcK0FTRbgrzyzmeCiqhEWFEREBERAREQYWY1Y0nElrD1loqVmiJKR0IiIoiIgIiICIiAiIgkKERBIQIiCEREEnJQiICIiAiIgIiICIiAiIg//9k="/>
          <p:cNvSpPr>
            <a:spLocks noChangeAspect="1" noChangeArrowheads="1"/>
          </p:cNvSpPr>
          <p:nvPr/>
        </p:nvSpPr>
        <p:spPr bwMode="auto">
          <a:xfrm>
            <a:off x="2783681" y="-144463"/>
            <a:ext cx="228600" cy="304801"/>
          </a:xfrm>
          <a:prstGeom prst="rect">
            <a:avLst/>
          </a:prstGeom>
          <a:noFill/>
          <a:ln w="9525">
            <a:noFill/>
            <a:miter lim="800000"/>
            <a:headEnd/>
            <a:tailEnd/>
          </a:ln>
        </p:spPr>
        <p:txBody>
          <a:bodyPr/>
          <a:lstStyle/>
          <a:p>
            <a:endParaRPr lang="en-US">
              <a:latin typeface="Tw Cen MT"/>
            </a:endParaRPr>
          </a:p>
        </p:txBody>
      </p:sp>
      <p:sp>
        <p:nvSpPr>
          <p:cNvPr id="36871" name="AutoShape 6" descr="data:image/jpg;base64,/9j/4AAQSkZJRgABAQAAAQABAAD/2wCEAAkGBhQSERQUExQUFBUWFhQVGBcVFxYVFxUXGBcVFhoWFRUYHiYeGBkjGxgVHy8gJCcpLS0sFR8xNTAqNSYrLCkBCQoKDgwOGg8PGiwcHx0pLykpLCwsKSkpLCwpKSksLCkpKSksLCwpLCwpNCkpKSwpKSkpKSwsNiwsLCkpKSkpKf/AABEIANIA8AMBIgACEQEDEQH/xAAbAAEAAgMBAQAAAAAAAAAAAAAAAQQCBQYDB//EAEwQAAEDAQQFBQoJCgcBAQAAAAEAAgMRBBIhMQUGE0FRImFxgZEVIzJSU5KhsdHwFBYzQnOywdLhBxckNGJyg5Oi8UNEVGOCs8K04v/EABgBAQEBAQEAAAAAAAAAAAAAAAABAgQD/8QAIxEBAAIBBAMAAwEBAAAAAAAAAAERAgMTITESQVEyUnGhIv/aAAwDAQACEQMRAD8A+sWKzbKKOOtbjGMrxuNDa81aZL3qj8z0n1lQnYKaqEQSCoREBTVQiAFKhanS+mTHeZEGvlDQ9wJIbGwmge8jHHGjc3dAqg24ULXFlqwo6z5Y8mTE83KU3bVXwrPT9ySvbeQaXSEtdKXLThZxADDeNI3S3jfLsgXgUAB3ZVU6X1j+CvgZEWPa50d5j75fdkkLb4krdDQcBg6vADFbd0VpI5Rsx3isbyK8aFyiSC0kYmzk8SyTLzq+lBzlo1ofBBaHN2TZG2m1tDS2U7XZgv5IvclxAxJNOA3K5rHbS+PR0woy9aIHknwWB0bybxBHJ6aK9YdDzQi6wwFpcXkvEr3Oc7wnVLsyrYitOIJs9NwuSdVeViMuxEcfHrLW0MtDyyJ3wKat68WVbaAwPutq4g4kDE8qizm1/maxhpAHF1uYbwcATZmX2OaBJVodQAtqeYrqhZrRT/K1y+Tflw8L8EfZrQQP1UnnjecOAq5FavR2tjpX/wCDGxtnhnIkvlzxJFfLoi00LWGjSKE55UxsaqawPtJtDX3DsnxhrmBzQ9skYkBuOJIzIxOIAwGIV4Q2i9/lqZDvb6gcAa4IyG0iuNnHCjJB28rgg2SLXbO1U8Kz5+LLl5yFtqr4Vn5+RJ6OUg2KLQO0xM20RxnZPY6QRvLWvFxzmOc1tSaF3JqRuHSFv0BERAREQEREEvzPSfWVCl+Z6T6yoQEREBERARFq9MaX2bmRtFZJKmrgS1jAQHPfTOmQbvPMgzt9vdXZQ3XSmhJPgxNOT5OrJuZPACqn4BsoXiMEvdV7nHFz3mlXOrmfVkF4aNlghaQ17iXG897w8vkec3vddxO7cABQAAL00hpON0bhfu1FK0fhz5cyDZoqfdaLxvQ/2J3Xi8b+l/sQXEVPutF439L/AGJ3Xi8b+l3sQXEVPuvF439L/YndeLxv6X+xBcRU+68Xjf0v9id14vG/pf7EFxFT7rxeN/S/2J3Xi8b+l/sQXCtfaLQ6RxiiNKYSSZ7PLkt4yU6m1qdwWD7eZnGOFxFKbSShGzBFQ1odnIQa8Bma4BXrNZmxtDWCjRlv6SScSTmSc0Gt0lZ2xiyMa2gFpjpnWtyU3id5ONSeJW3C12ma1s1P9THXouS59dFsUBERAREQEREEvzPSfWUAUvzPSfWVAQc1Z9azfn2oiZHA6cPLds54bEaX6XLprhhWuKtT63QMu12lCZrx2b6R7JjXm8KVFWuaRhiHA5YrJ2rDS2VpntF2UzOc29EBWWt4g3KjPL1rGTVKNweDJMS8yEm8yo2kTYXAUblda3dmK7yhL3OscIcA4vZeYXgvY5uAbfIqRS9dxu55KtZda2EOdIx8Y25hbyXnCrAHPqO91L2inOs7VqnFI4Oe6Q8m7QuGWyMJ3YVBqQN4rgtXJo+xGR0T7VJtA+r2ySAXnnZkHlNuFw2bTyeJrmiOup7FrSP00Y/5c4fxRiti11RUYg7xiMeha4n9N5/g7v8AuRWxVbSVNk+9W7TGmdOb0Kyq2kXUieaA0GRxr1e+SCyvO0ThjHPcaNY0uceAAJPoCq2vSwa/ZxtMsniMpRv0jzhGOnHHAFa9+rG1nitFoeXvjDgI2VENHbnMOL6Y4nOuQQbWCK0PbeOzjqKtYbzziKgPc0gA14A9amyWkm817br2EBwBvNNRVrmngRuOIoVhHZpGANZM4NGF1zWvIHAOONOmqwOiW5kyX8zIHlr3HnLaYZYZYYBBeRUDZ52+BK148WVlD58dKdN09BVCy6etG0mZLZHMDXxsicHNLJnOwIvGhbQ1xu5Djgg3yKsbLaQK1gcRjcpI2vNtLx7SzHgFnY7UJGBzcjUEGlQQS1wNCRUEEdSD2QIiCho9tJbV9JF/88SvqjYflrV9JF/88KvoNXpsC9Zamn6VH18iTBbNvv6FrdNUvWatf1mOnTclz6lsgg0ej9ZC7aX2BuzcQWNvOlbyw1t6O6CbwIcC2ooc1I1naXil0Rvjs72SEu5RmlMd0sDeTQjM7zwBXpbNAR0e975MGHGoqyOoe5rSG1cCW4g1wwFFqtHaMscrWthtTiGthYGh7AQ2KUzN5BYHZk5gVGSDYHWtgllbdeY442PD2te4vvPlYbrQ3wBsybwND1LdQyBzWuBqHNDgeIIqPWtJ8S4fHmpda27fFy4173hl2lHNq88SMOC3VksuzjZGCS1jWtBOZDRQVpzIjNERFS/M9J9ZWg120lJBZg+Jxa7asbUUOBDyc+hb9+Z6T6yqOltEx2mMRyglocHck0NQCM+sqxV8j5qNcLX5d3Y32J8cLX5d3Y32Lsh+T6y/7vn/AIJ+b6y/7nn/AILo3NP9U5cb8cbX5d3Y32LV2q1Ole58ji5zsyd+7LqX0f8AN9ZeEmH+5+C5m3ajzmd7YWd6BF18jgARQH9479y1hqad9UkxLQWW3yRfJyPZ+64gdmXoW0sevdoZaAXBktISKuFw0vg+E3n4jet7Y/yaV+Vm6ox2cp3HoWwseqVmjtYAiDxsCe+HaG9tc6OwGHMs6menPpYtGidfmTGmwtFaEkxRunYAN5LMRXLI9S9pLc61MdclbCMaRte0TOoQDtCfk/3RU4+EF0TWgCgAA4AADsVLTVjZJC/aBpF2lS0OIqd29c0qsWWysjbdY0NGdBvrvPE869lQGiQ35N8kddwcXNrxuPqB0BTdtDcjHKODqxu7RUHsQXgi56LTssj5Y5YJbMxsrWbc3S1zTm5jt2NBU4Yhbm0aGha1z9pJGbuL9q/AAZ3S64exBYqub1hts07GtsTGykSsDpHEtZGAal0bwQXvbnRuAFQTXBX7NYnTMa6dxcMKMAuNI4yCtTXwrpwxyW0awAAAUAyAy7EGjl0vMLWyyF0pa6J0hmbEKVDqXS7JpIOfOOKt2ecQuETwGsJpG/5pr8x9cpDicfCrxXvpGzuNx8fykZvNBNA4UIcw9IJ6wF5i1RTxvaaYAh7HAXmGlaPaciOORpgUF8ItBqrom1R2e7tBI0uc9htF4zXXGoD7uA9eO7JX36QkBMZiJlFMARcunJ985NzFKVqg84rY2N9se83WMfG5xxNALPFjhiepcTpvXp8kwdZZnCB0UTmm4W3iTIC6jwHU5PDcutsGjNpNaHT0kIkj5NDswdjEahhzPOapb9S7NM8Pc1wIa1gDHXGhra0AaBTeVrGYibkcBNrRaX3b0zjdcHtwbg4Aiow/acOtevxwtfl3djfYum0jqPZ2GENv8uZjHVf80teTTDOoCufm+svCXz/wXvuaf6py4mfWq1Pa5rpnFrgWkUbiCMRktUR7/ivo1r1As4jeWCQuuOu8uvKoaYdK5uwah2qShcGxDffdV3msrz7x0LeGpp/KSYlrrBp60RUDJngYckm+3zXYLe2P8o8rflWMeMqtNw5YYYg404da2dh/JvE3GWR8h4CjBnXnPpW/sGgLPD8nCxp40vOzr4bqn0ryzz056hYt56D1hbagS2OaOm+SMtYf3JPBdwwx5t62iIvBUvzPSfWVCl+Z6T6yoQEREBERBNFrT+u8/wAHP/bxWxWucR8N5/g7uzajcg2Kp6VlAjpdLy8hjWtwLjnSu4AYknIL1tFray6DUucaNaMSeOHAbyoslmLbznOvPccTkABk1jfmtHaTUnNBAtbyCdk6tRybzKkUzBrRH2twAIicTjheYLvMcfUrJCIK7piXU2ZLTgXEtIxArUV6lUisjMf0YC7i3wCK8WtrRp7Fs0QVvhTrtdm6tcrzK9Na0Q2lwp3p3HwmYc2as0SiDwbaHVIuOpjjebQ0696qzxtkBMlnvEYAG5eIOYDgcBzVWxQBBq4ZJ42BrAS2lA19xzowMAL18XhwrjhmV62ZjmvJIfI5129ISwCgGDWtB5LRV2HPmc1fSiDU6PtDttaqsdg+M5txpBFhmrvwp1K7N1a0peb21rReVgHfrV9JH/0RLHSOki07KINfO4VDSTdY2tDJKRk0bhm4ig4oKekLZfnssQa6+JGzuHJIjY1r21koeTUuFOK3gVTRuj9k3wi+R1DJIaB0juJpkBkGjADjmbaCUqoRBPWoREBERBL8z0n1lQpfmek+sqEBERAREQFqLVawy2NBpV0Dg0ZXnCStK5gUzPBbdVrXoyKUgyRseRUAuaCQDmATuwQRY2UFXva95rUilG1+YweJh15lWNs3xh2hU+4cFa7GOuHzRuFPUoGgbPj3mPHPkjFBd2o4jtCbUcR2hUu4NnpTYxUrXwBmh0DZz/gx+aEF3aDiO0JtW+MO0KmdBwVrsY68boUdwbPj3mPHPkhBd2o4jtCbUcR2hUzoKClNjH5oUHQNnOOxj3fNG5BdEg4jtCbUcR2j2qmNBwAk7GPHPkjGqjuDZ6U2MdOF0ILu1HEdoQyt4t7QqR0DZ/Ix4fshT3DgrXYx1/dCDXO0kRPaY4A2SZ0kVATyYxsIxtZKY3BQ4DEnAbyNpo/R4iBNbz30dI85yOyqeA3AbhRZ2TR0cVdnGxl4it1oFaceP4qwgIiICIiAiIgIiIJfmek+sqFL8z0n1lQgIiICIiAiIgIiICIiAikLydbYw+4ZGB5Fbpc0OI4hpNaIPRFEjwASSAAKkkgADiTwUtNRUYimYxFDzoCKaKKICIiAiIgIiICIiAiIgIiIJfmek+sqFL8z0n1lQgIiICIiAiIgIpAVLS2lo7My/ITSoAaBec48GN3lBcRc58eYvI2n+W37yn48ReRtP8tv31fGR0bSuR1XsxYLRDaoy6aS0SvLrhLZmEgsc1+Qa0UABIpTJWxrzF5G0/y2/eWXx6i8lav5Y++njI1OkdOWkOtVDKIhBanNMkMbWslidRobVpvNcK+GXXuZWHaXtO0slzaFhFlEoELNkWSscXOa8NvVBAyIDcKg1Vi163WeRtySz2h7TSrXRNINP+a9G67wgACG0gDAARNAA6LyVI1+t+mrXDO4WcyFogY8NbCJGmTbtDheuF3gXjSvQsNIabtrTbXUZHHEHbO+wkXTcuPZyOUSC6tXEZckYrafHmLyVp/lj7y859coHtLXwWlzXYEGNpB6ReSpGp0Ppq0zGz3bS97ZJbQ17tlC4xMDKxCSkTWtfXM5Gq2ti0naDbrh2roDt2uvxNY1rowwtcxzRWjquxc4h2NAKKLLrbZ4m3Y7PaGNzo2JoHT4S9jrzF5K1fyx99KkdCi5z48xeRtP8tv30GvMXkbT/Lb99PGR0aLnrLrxA+aOG7Mx8hIbfYKYAnEhxpkc10NFAREQEREBERBL8z0n1lQpfmek+sqEBFNFCAiIgIip6W0syzx331NTRjW+E925rR6zuzQNLaYZZo778ScGtHhPdTwWjjz8FwlonfLJtZSDJiA0YtiafmM9FTmVlNaHzSGWXwzUNDfAibmGs9BJ39GCig5174Y1FoyAWSwA/e9KDr96LqjOIZZKV5nrU+d6VdwpmoUZ8fSsR/yUnUiCnoiw870p2+lXc/hTNFgev0oB0+/uVNz+FMlrdK6VbENxcfBbxzxdwb75qdK6SEQoKl5rdb6KngBxXOC8SXvN5xpU8fYBwXnnn5xUK22qlTpCzvcbzzLiTwuPoANw5gvsRC+Q6qj9Os30n/h6+vE5dC5tSJjLlYQiktReaoRTRQgIiIJfmek+soj8z0n1lQg0usWl5IHwhgbdeJa1jklcCxocKNjxpu6wol1rjYXsc2QyRh1660hrntg25Y0uNcW5bqtIqrtv0MJnseXzMdGHhpjeG0vgBxIIIOAoqz9VYS4uc6dxJvEGUkGsJgxw8QkdJJzUGEGtTHMe4Rz97DC/kDk32MkpW9jRjg6uVAcVA1pBlhbG0vZJevPocO8OmDWj5zqDEdGeS9RqtDdc0mUhzo3msm+NgjbTmutaKGuVc14nU+z4DvtAKBole0V2RhvYEcq5hXLI0qqjZaM0i2dl9l4Uc5hDgA5rmmha4AkV6CVy+vNjZJPDfaHUjdSu4l4rv3/3qup0botkDXMZeoXFxqa8p1K7hQYDBc5riP0iLD/Dd9ce/tyVjs9OVOiIPEG6me9rCfSeHRRZM0HAc42Ht/Y5+JPbmrkQz6W/UjWbRl17vo+zow68F1TERVIodxYB/ht41x5ufpw9AUjQlnwAjb/Vuodx6MedXBiBX36wjur2dCVHIonQkFPk28a09NMq7qZcyx7jWcH5NooDx4Y416+PqWxve5Pv77t5ez7EiuFUO4UGPe24V3b+P4etDoGDLZtw5uJPHs9ivjjhXHmFejdkpJz6vtTika46Hs+Wzb0Y7g736sarLuFB5Nv44gk8/McBuor27dWmPYff2pxwH9q+r25KxVigNBwY97Zw37i7fX351PceAmuzbx9J3V48ebpV5vHnOPaa9PtUHA4Dn9/7b1aihytqsrWTyBgAaNmQMd7Ad9eO/iUavbSP6zN/C+oF4tWtOIj/AEltdVv16zfSf+Hr69XLqXyHVb9es30n/h6+vEZdC5tb85WHGWS0uhMwa4k4uEoZIXNL5aATxOo29yjRwNLrchvrt048uZK4G++CwiRhEhaCbU9jrrcQ11KGvACtQu3tMwYxzzWjQXHjgK4c+C01h12sstO+3Cd0gLDliKnD0rxpXP8Ad2bayvvvD3RRsDdi8tjeJpgYyCbt4975Vcb2WIXZ6LtBkhikIoXxscRlQloJHbVWWSBwq0gjmoRv4KUGJRSoQS/M9J9ZUtHPRHZnpPrKAjBBwf5znVPeBm4fKcCR4vMp/Ocf9O3z/wD8rxP5NJMe/wAebj4L95J+1R+bWTy0fmvXRG17Tl7/AJz3f6dvnn7q1Gset7rWxjNmI7j794PJNbrm0GAp4RxWw/NrL5aPzXrV6xaqPsjGPdIx4e+5QBwNbrnb88GrWMaVpy8LFrTaogAyZxA+bJ3xvY7lDqcFedrG+1ytMjWtLGZsJo6rqnA5dq1di1ftMwBjhkIPznDZt6bz6VHOKrZjQEtllG0LCXMqAw3qAO3uIAJ6PwWso0/XY9KVFTWnMRvaz3+wLMDEDHI48MWVrznDnzqSsQ07ssOc+Czj14iteDVk2uGOJ3eZ6M+ji6tFa6Hro9o2jMSRejGPC80U5wccKU5gvoGkHWeFt6RrGtq1tblcSRQUaDvXAWFvfIwaHvkZzy5TMx/foXcacsT5nRRhrtkX3pHtk2bm3QbtKG8eVQ4cFzavaws2IwTNvxtYW1IxjLTUZ4OAK9/gUXk2eaPYtBatDTCYGNoMYbC3lPILxHedjzl1wE8KqrZNXZ2Ua4GRhETXt2pF8Uc5zjXwQHupQZhq87V0ws0RJFyMnMi6K76GlOnsWfwKLybPNHsXMWjQM5fIQ1t2R5aW7UgCNsVyJ7jmaOvOLc6kZrGbV61Bxcx4v99IJdhURtiZhX5wvuPAkdKDqvgEfiM80bupcdrrZmiRoAABYSaYVN7M0zPb1K/ozRMrJYL0Yus2jnOMoIDn40awY3gcN4oTiqmvJO1bTPZn1+j09S3pz/0jni0YnnOW/lE7vtqedYCPEjr58z1D1cwWV7hxPZV2/Ie+JyWIrWh9HT740GWQzXXH4o53SP6zN/D+oOOK1zIw+SQOxps6CpwwJyqthpE/pEx+i+oPfM9KqvsoJrUgmgNCRXsPOUxm6gelnjDHB7Ktc01BDnAjox6Vf7tz+Xl893tXnq7oxj7XAx95zXPuuBe6hF1x48y+mnUuyeRHnP8AapnnjjPOJT5pJpidwIM0tCCDy3Yg5g4qovqFr1Ls2zfci5d113lP8Khpv4rnLB+TeZwG1kZHgMGVkdwNTg0Gv71Ux1sPlFS5ey2t8ZrG97DU+A4tO7gablv7Br7ammlWzfslnL85nXhd4LqLFqBZmULg6U/7hwP/ABbQU5lv7LY2RikbGsHBoA9XQF5Z6mOXpYhR0PpaScEyWeSCmV8tIdzDEO7WrZoUXOqX5npPrKhS/M9J9ZUIJCnsWKIMli9gNKgGhqMAaHiOBREE1XJ63n9Ii+jd9cDP3611a5TW/wDWI/o3/X981rHsaFhzrnUdoYwZ0/HjRZBwrXj118Dhn1JE+tanEXRvyuMpmjTjzUOPPyd2Yz9HZ111cskUuRGBBFN5DgWkc9cK5bscFsRrPOa0ldhXhzYjD0+51zjWmWbfWD7/AGKa4jL7d3v2dKmWMSNj8ZrRukceynRlz5U31pRQNZJ6V2r8uDe1a9xoMcOnDfw6/Ssq+/v2qeEccLa/8ZrR5U1rlhz83o9afGW0Envrsv2f2sMsTlju30WvqB0Dq4lCffnxWfCKLXzrNPT5Vw6hwJr7+lVbdpF8hrI4vIqMt2dKYLzcft9Si+KVqPcmi1GERkg13258CSPYPUSsC8V6M+nH00qs2fa71kqK458KDrONOzP++uoHM6TH6TN/D+ovIL20iP0mb+F9QLwawvc1jQXOcbrWtFXOPADekVhFjaaqPHw6zfSf+Hr6+VzWqOqLbK3aPo6dwxOBEYNCWRnhlU710gXJnl5TawlCVCLKiIiAiIgl+Z6T6yoUvzPSfWVCAiIgIiIC5TXAVtEX0bvrrq1rdK6BZO9rnOe0tBAuECoJrjeB3qxNTY4dsIOPA9HzW+/PvqsrmIriKHPKvIHRxwy5gV1I1Nj8pN5zeAHicyfE2Lyk3a37q992PiU5cR0yruz6h7nPnTYj7d3Nzc3Rjkuo+JsflJu1v3VPxOj8pN5zPuK70fCnLOhGe/33/bnjmpdGCKZDHKlOzL7OZdP8TYvKTdrPuodTY/KTecz7qm9HwpzDY8e3q5v79VFGzpx964c45t++q6kamx+Um85n3E+JsflJvOb91TdjqinKyQAmu/Efh79VFk+OvHf9uRz9966g6nR+Um85v3VB1Nj8pN2s+6tb0fCnLsbhwxd6CeP9uFFAbjvG/rqcfQMc88V1I1Nj8pNvyLN5r4qkamReUm7WV+qs7pT5nb2OdapGsaXOcYw1oGLjcGA3ZV4Zcy+j6o6oNsrb76OncKE7o2n5jPtO+g3YK5onVWGzyvlYHOkeAC95BIAwo0CgFcK0FTRbgrzyzmeCiqhEWFEREBERAREQYWY1Y0nElrD1loqVmiJKR0IiIoiIgIiICIiAiIgkKERBIQIiCEREEnJQiICIiAiIgIiICIiAiIg//9k="/>
          <p:cNvSpPr>
            <a:spLocks noChangeAspect="1" noChangeArrowheads="1"/>
          </p:cNvSpPr>
          <p:nvPr/>
        </p:nvSpPr>
        <p:spPr bwMode="auto">
          <a:xfrm>
            <a:off x="2783681" y="-144463"/>
            <a:ext cx="228600" cy="304801"/>
          </a:xfrm>
          <a:prstGeom prst="rect">
            <a:avLst/>
          </a:prstGeom>
          <a:noFill/>
          <a:ln w="9525">
            <a:noFill/>
            <a:miter lim="800000"/>
            <a:headEnd/>
            <a:tailEnd/>
          </a:ln>
        </p:spPr>
        <p:txBody>
          <a:bodyPr/>
          <a:lstStyle/>
          <a:p>
            <a:endParaRPr lang="en-US">
              <a:latin typeface="Tw Cen MT"/>
            </a:endParaRPr>
          </a:p>
        </p:txBody>
      </p:sp>
      <p:pic>
        <p:nvPicPr>
          <p:cNvPr id="36872" name="Picture 8" descr="http://osl2.uca.es/wikihaskell/images/5/53/Caja_blanca_negra.JPG"/>
          <p:cNvPicPr>
            <a:picLocks noChangeAspect="1" noChangeArrowheads="1"/>
          </p:cNvPicPr>
          <p:nvPr/>
        </p:nvPicPr>
        <p:blipFill>
          <a:blip r:embed="rId2" cstate="print">
            <a:lum bright="10000"/>
          </a:blip>
          <a:srcRect/>
          <a:stretch>
            <a:fillRect/>
          </a:stretch>
        </p:blipFill>
        <p:spPr bwMode="auto">
          <a:xfrm rot="350810">
            <a:off x="9920379" y="2702641"/>
            <a:ext cx="1446595" cy="3057527"/>
          </a:xfrm>
          <a:prstGeom prst="roundRect">
            <a:avLst>
              <a:gd name="adj" fmla="val 8594"/>
            </a:avLst>
          </a:prstGeom>
          <a:solidFill>
            <a:srgbClr val="FFFFFF">
              <a:shade val="85000"/>
            </a:srgbClr>
          </a:solidFill>
          <a:ln>
            <a:noFill/>
          </a:ln>
          <a:effectLst>
            <a:outerShdw blurRad="50800" dist="50800" dir="5400000" algn="ctr" rotWithShape="0">
              <a:schemeClr val="bg1"/>
            </a:outerShdw>
            <a:reflection blurRad="12700" stA="38000" endPos="28000" dist="5000" dir="5400000" sy="-100000" algn="bl" rotWithShape="0"/>
          </a:effectLst>
        </p:spPr>
      </p:pic>
    </p:spTree>
    <p:extLst>
      <p:ext uri="{BB962C8B-B14F-4D97-AF65-F5344CB8AC3E}">
        <p14:creationId xmlns:p14="http://schemas.microsoft.com/office/powerpoint/2010/main" val="2684125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normAutofit/>
          </a:bodyPr>
          <a:lstStyle/>
          <a:p>
            <a:r>
              <a:rPr lang="es-ES_tradnl" dirty="0"/>
              <a:t>Tipos de </a:t>
            </a:r>
            <a:r>
              <a:rPr lang="es-ES_tradnl" dirty="0" smtClean="0"/>
              <a:t>Prueba </a:t>
            </a:r>
            <a:r>
              <a:rPr lang="es-ES_tradnl" dirty="0"/>
              <a:t/>
            </a:r>
            <a:br>
              <a:rPr lang="es-ES_tradnl" dirty="0"/>
            </a:br>
            <a:endParaRPr lang="es-ES_tradnl" dirty="0"/>
          </a:p>
        </p:txBody>
      </p:sp>
      <p:sp>
        <p:nvSpPr>
          <p:cNvPr id="26629" name="4 Marcador de número de diapositiva"/>
          <p:cNvSpPr>
            <a:spLocks noGrp="1"/>
          </p:cNvSpPr>
          <p:nvPr>
            <p:ph type="sldNum" sz="quarter" idx="12"/>
          </p:nvPr>
        </p:nvSpPr>
        <p:spPr/>
        <p:txBody>
          <a:bodyPr/>
          <a:lstStyle/>
          <a:p>
            <a:fld id="{85031C1E-2063-4ABC-AE5B-A2E08E069466}" type="slidenum">
              <a:rPr lang="es-ES" smtClean="0"/>
              <a:pPr/>
              <a:t>15</a:t>
            </a:fld>
            <a:endParaRPr lang="es-ES" dirty="0"/>
          </a:p>
        </p:txBody>
      </p:sp>
      <p:sp>
        <p:nvSpPr>
          <p:cNvPr id="19" name="Marcador de texto 18"/>
          <p:cNvSpPr>
            <a:spLocks noGrp="1"/>
          </p:cNvSpPr>
          <p:nvPr>
            <p:ph type="body" sz="quarter" idx="14"/>
          </p:nvPr>
        </p:nvSpPr>
        <p:spPr/>
        <p:txBody>
          <a:bodyPr/>
          <a:lstStyle/>
          <a:p>
            <a:endParaRPr lang="es-ES"/>
          </a:p>
        </p:txBody>
      </p:sp>
      <p:sp>
        <p:nvSpPr>
          <p:cNvPr id="37892" name="Rectangle 3"/>
          <p:cNvSpPr>
            <a:spLocks noGrp="1" noChangeArrowheads="1"/>
          </p:cNvSpPr>
          <p:nvPr>
            <p:ph type="body" sz="quarter" idx="13"/>
          </p:nvPr>
        </p:nvSpPr>
        <p:spPr/>
        <p:txBody>
          <a:bodyPr/>
          <a:lstStyle/>
          <a:p>
            <a:endParaRPr lang="es-ES"/>
          </a:p>
          <a:p>
            <a:endParaRPr lang="es-ES_tradnl"/>
          </a:p>
          <a:p>
            <a:endParaRPr lang="es-ES_tradnl"/>
          </a:p>
          <a:p>
            <a:pPr lvl="1"/>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
        <p:nvSpPr>
          <p:cNvPr id="37893" name="5 CuadroTexto"/>
          <p:cNvSpPr txBox="1">
            <a:spLocks noChangeArrowheads="1"/>
          </p:cNvSpPr>
          <p:nvPr/>
        </p:nvSpPr>
        <p:spPr bwMode="auto">
          <a:xfrm>
            <a:off x="911424" y="1844824"/>
            <a:ext cx="7172156" cy="461665"/>
          </a:xfrm>
          <a:prstGeom prst="rect">
            <a:avLst/>
          </a:prstGeom>
          <a:noFill/>
          <a:ln w="9525">
            <a:noFill/>
            <a:miter lim="800000"/>
            <a:headEnd/>
            <a:tailEnd/>
          </a:ln>
        </p:spPr>
        <p:txBody>
          <a:bodyPr wrap="none">
            <a:spAutoFit/>
          </a:bodyPr>
          <a:lstStyle/>
          <a:p>
            <a:r>
              <a:rPr lang="es-ES" sz="2400" dirty="0">
                <a:latin typeface="Tw Cen MT"/>
              </a:rPr>
              <a:t>¿En qué momento se pueden definir los casos de prueba?</a:t>
            </a:r>
          </a:p>
        </p:txBody>
      </p:sp>
      <p:sp>
        <p:nvSpPr>
          <p:cNvPr id="7" name="6 Rectángulo"/>
          <p:cNvSpPr/>
          <p:nvPr/>
        </p:nvSpPr>
        <p:spPr>
          <a:xfrm>
            <a:off x="1487488" y="2636912"/>
            <a:ext cx="2250281" cy="364331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b="1" u="sng" dirty="0">
                <a:solidFill>
                  <a:schemeClr val="tx1"/>
                </a:solidFill>
              </a:rPr>
              <a:t>Ejemplo 1</a:t>
            </a:r>
            <a:r>
              <a:rPr lang="es-ES" dirty="0"/>
              <a:t>: Tengo una función del sistema que busca un número en una secuencia de números y devuelve la </a:t>
            </a:r>
          </a:p>
          <a:p>
            <a:pPr algn="ctr">
              <a:defRPr/>
            </a:pPr>
            <a:r>
              <a:rPr lang="es-ES" dirty="0"/>
              <a:t>posición en la que se encuentra (-1 si no lo encuentra)</a:t>
            </a:r>
          </a:p>
        </p:txBody>
      </p:sp>
      <p:sp>
        <p:nvSpPr>
          <p:cNvPr id="9" name="8 Rectángulo redondeado"/>
          <p:cNvSpPr/>
          <p:nvPr/>
        </p:nvSpPr>
        <p:spPr>
          <a:xfrm>
            <a:off x="5667376" y="4357688"/>
            <a:ext cx="2678906" cy="78581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dirty="0"/>
              <a:t>¿Cuántos valores debemos probar?</a:t>
            </a:r>
          </a:p>
          <a:p>
            <a:pPr algn="ctr">
              <a:defRPr/>
            </a:pPr>
            <a:endParaRPr lang="es-ES" dirty="0"/>
          </a:p>
        </p:txBody>
      </p:sp>
      <p:sp>
        <p:nvSpPr>
          <p:cNvPr id="10" name="9 Rectángulo redondeado"/>
          <p:cNvSpPr/>
          <p:nvPr/>
        </p:nvSpPr>
        <p:spPr>
          <a:xfrm>
            <a:off x="6042423" y="2500313"/>
            <a:ext cx="2625328" cy="135731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dirty="0"/>
              <a:t>¿Qué valores podemos definir como casos de prueba para el ejemplo 1?</a:t>
            </a:r>
          </a:p>
          <a:p>
            <a:pPr algn="ctr">
              <a:defRPr/>
            </a:pPr>
            <a:r>
              <a:rPr lang="es-ES" dirty="0"/>
              <a:t> ¿Por qué?</a:t>
            </a:r>
          </a:p>
        </p:txBody>
      </p:sp>
      <p:sp>
        <p:nvSpPr>
          <p:cNvPr id="11" name="10 Rectángulo redondeado"/>
          <p:cNvSpPr/>
          <p:nvPr/>
        </p:nvSpPr>
        <p:spPr>
          <a:xfrm>
            <a:off x="6524626" y="5500688"/>
            <a:ext cx="2678906" cy="78581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dirty="0"/>
              <a:t>¿Cuándo lo podemos probar efectivamente?</a:t>
            </a:r>
          </a:p>
          <a:p>
            <a:pPr algn="ctr">
              <a:defRPr/>
            </a:pPr>
            <a:endParaRPr lang="es-ES" dirty="0"/>
          </a:p>
        </p:txBody>
      </p:sp>
    </p:spTree>
    <p:extLst>
      <p:ext uri="{BB962C8B-B14F-4D97-AF65-F5344CB8AC3E}">
        <p14:creationId xmlns:p14="http://schemas.microsoft.com/office/powerpoint/2010/main" val="420112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4" dur="1000" fill="hold"/>
                                        <p:tgtEl>
                                          <p:spTgt spid="11"/>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767408" y="764704"/>
            <a:ext cx="10772775" cy="1129444"/>
          </a:xfrm>
          <a:noFill/>
          <a:ln>
            <a:noFill/>
          </a:ln>
        </p:spPr>
        <p:style>
          <a:lnRef idx="1">
            <a:schemeClr val="accent1"/>
          </a:lnRef>
          <a:fillRef idx="3">
            <a:schemeClr val="accent1"/>
          </a:fillRef>
          <a:effectRef idx="2">
            <a:schemeClr val="accent1"/>
          </a:effectRef>
          <a:fontRef idx="minor">
            <a:schemeClr val="lt1"/>
          </a:fontRef>
        </p:style>
        <p:txBody>
          <a:bodyPr>
            <a:normAutofit/>
          </a:bodyPr>
          <a:lstStyle/>
          <a:p>
            <a:r>
              <a:rPr lang="es-ES_tradnl" dirty="0">
                <a:latin typeface="+mj-lt"/>
                <a:ea typeface="+mj-ea"/>
                <a:cs typeface="+mj-cs"/>
              </a:rPr>
              <a:t>Tipos de Prueba </a:t>
            </a:r>
            <a:br>
              <a:rPr lang="es-ES_tradnl" dirty="0">
                <a:latin typeface="+mj-lt"/>
                <a:ea typeface="+mj-ea"/>
                <a:cs typeface="+mj-cs"/>
              </a:rPr>
            </a:br>
            <a:endParaRPr lang="es-ES_tradnl" dirty="0">
              <a:latin typeface="+mj-lt"/>
              <a:ea typeface="+mj-ea"/>
              <a:cs typeface="+mj-cs"/>
            </a:endParaRPr>
          </a:p>
        </p:txBody>
      </p:sp>
      <p:sp>
        <p:nvSpPr>
          <p:cNvPr id="26629" name="4 Marcador de número de diapositiva"/>
          <p:cNvSpPr>
            <a:spLocks noGrp="1"/>
          </p:cNvSpPr>
          <p:nvPr>
            <p:ph type="sldNum" sz="quarter" idx="12"/>
          </p:nvPr>
        </p:nvSpPr>
        <p:spPr/>
        <p:txBody>
          <a:bodyPr/>
          <a:lstStyle/>
          <a:p>
            <a:fld id="{FE3D79A0-D3BB-472E-B3ED-F25AE93A3C56}" type="slidenum">
              <a:rPr lang="es-ES" smtClean="0"/>
              <a:pPr/>
              <a:t>16</a:t>
            </a:fld>
            <a:endParaRPr lang="es-ES" dirty="0"/>
          </a:p>
        </p:txBody>
      </p:sp>
      <p:sp>
        <p:nvSpPr>
          <p:cNvPr id="6" name="Marcador de texto 5"/>
          <p:cNvSpPr>
            <a:spLocks noGrp="1"/>
          </p:cNvSpPr>
          <p:nvPr>
            <p:ph type="body" sz="quarter" idx="14"/>
          </p:nvPr>
        </p:nvSpPr>
        <p:spPr/>
        <p:txBody>
          <a:bodyPr/>
          <a:lstStyle/>
          <a:p>
            <a:endParaRPr lang="es-ES"/>
          </a:p>
        </p:txBody>
      </p:sp>
      <p:sp>
        <p:nvSpPr>
          <p:cNvPr id="37892" name="Rectangle 3"/>
          <p:cNvSpPr>
            <a:spLocks noGrp="1" noChangeArrowheads="1"/>
          </p:cNvSpPr>
          <p:nvPr>
            <p:ph type="body" sz="quarter" idx="13"/>
          </p:nvPr>
        </p:nvSpPr>
        <p:spPr/>
        <p:txBody>
          <a:bodyPr/>
          <a:lstStyle/>
          <a:p>
            <a:endParaRPr lang="es-ES" dirty="0"/>
          </a:p>
          <a:p>
            <a:endParaRPr lang="es-ES_tradnl" dirty="0"/>
          </a:p>
          <a:p>
            <a:endParaRPr lang="es-ES_tradnl" dirty="0"/>
          </a:p>
          <a:p>
            <a:pPr lvl="1"/>
            <a:endParaRPr lang="es-ES_tradnl"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
        <p:nvSpPr>
          <p:cNvPr id="7" name="6 Rectángulo"/>
          <p:cNvSpPr/>
          <p:nvPr/>
        </p:nvSpPr>
        <p:spPr>
          <a:xfrm>
            <a:off x="2882504" y="2286003"/>
            <a:ext cx="3213497" cy="41433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b="1" u="sng" dirty="0">
                <a:solidFill>
                  <a:schemeClr val="tx1"/>
                </a:solidFill>
              </a:rPr>
              <a:t>Ejemplo 2: </a:t>
            </a:r>
          </a:p>
          <a:p>
            <a:pPr>
              <a:defRPr/>
            </a:pPr>
            <a:r>
              <a:rPr lang="es-ES_tradnl" dirty="0" err="1"/>
              <a:t>Procedure</a:t>
            </a:r>
            <a:r>
              <a:rPr lang="es-ES_tradnl" dirty="0"/>
              <a:t> </a:t>
            </a:r>
            <a:r>
              <a:rPr lang="es-ES_tradnl" dirty="0" err="1"/>
              <a:t>eliminarValor</a:t>
            </a:r>
            <a:r>
              <a:rPr lang="es-ES_tradnl" dirty="0"/>
              <a:t> (</a:t>
            </a:r>
            <a:r>
              <a:rPr lang="es-ES_tradnl" dirty="0" err="1"/>
              <a:t>var</a:t>
            </a:r>
            <a:r>
              <a:rPr lang="es-ES_tradnl" dirty="0"/>
              <a:t> </a:t>
            </a:r>
            <a:r>
              <a:rPr lang="es-ES_tradnl" dirty="0" err="1"/>
              <a:t>pri</a:t>
            </a:r>
            <a:r>
              <a:rPr lang="es-ES_tradnl" dirty="0"/>
              <a:t>: Lista; n:integer);</a:t>
            </a:r>
          </a:p>
          <a:p>
            <a:pPr>
              <a:defRPr/>
            </a:pPr>
            <a:r>
              <a:rPr lang="es-AR" dirty="0"/>
              <a:t>Var </a:t>
            </a:r>
            <a:r>
              <a:rPr lang="es-AR" dirty="0" err="1"/>
              <a:t>pos,ant:lista</a:t>
            </a:r>
            <a:r>
              <a:rPr lang="es-AR" dirty="0"/>
              <a:t>;</a:t>
            </a:r>
          </a:p>
          <a:p>
            <a:pPr>
              <a:defRPr/>
            </a:pPr>
            <a:r>
              <a:rPr lang="es-AR" dirty="0" err="1"/>
              <a:t>Begin</a:t>
            </a:r>
            <a:endParaRPr lang="es-AR" dirty="0"/>
          </a:p>
          <a:p>
            <a:pPr>
              <a:defRPr/>
            </a:pPr>
            <a:r>
              <a:rPr lang="es-AR" dirty="0"/>
              <a:t>  pos:= </a:t>
            </a:r>
            <a:r>
              <a:rPr lang="es-AR" dirty="0" err="1"/>
              <a:t>pri</a:t>
            </a:r>
            <a:r>
              <a:rPr lang="es-AR" dirty="0"/>
              <a:t>; </a:t>
            </a:r>
            <a:r>
              <a:rPr lang="es-AR" dirty="0" err="1"/>
              <a:t>ant</a:t>
            </a:r>
            <a:r>
              <a:rPr lang="es-AR" dirty="0"/>
              <a:t>:= </a:t>
            </a:r>
            <a:r>
              <a:rPr lang="es-AR" dirty="0" err="1"/>
              <a:t>pri</a:t>
            </a:r>
            <a:r>
              <a:rPr lang="es-AR" dirty="0"/>
              <a:t>; ok:= false;</a:t>
            </a:r>
          </a:p>
          <a:p>
            <a:pPr>
              <a:defRPr/>
            </a:pPr>
            <a:r>
              <a:rPr lang="es-AR" dirty="0"/>
              <a:t>  </a:t>
            </a:r>
            <a:r>
              <a:rPr lang="es-AR" dirty="0" err="1"/>
              <a:t>while</a:t>
            </a:r>
            <a:r>
              <a:rPr lang="es-AR" dirty="0"/>
              <a:t> (pos &lt;&gt; </a:t>
            </a:r>
            <a:r>
              <a:rPr lang="es-AR" dirty="0" err="1"/>
              <a:t>nil</a:t>
            </a:r>
            <a:r>
              <a:rPr lang="es-AR" dirty="0"/>
              <a:t>) and (</a:t>
            </a:r>
            <a:r>
              <a:rPr lang="es-AR" dirty="0" err="1"/>
              <a:t>not</a:t>
            </a:r>
            <a:r>
              <a:rPr lang="es-AR" dirty="0"/>
              <a:t> ok)do</a:t>
            </a:r>
          </a:p>
          <a:p>
            <a:pPr>
              <a:defRPr/>
            </a:pPr>
            <a:r>
              <a:rPr lang="es-AR" dirty="0"/>
              <a:t>      </a:t>
            </a:r>
            <a:r>
              <a:rPr lang="es-AR" dirty="0" err="1"/>
              <a:t>if</a:t>
            </a:r>
            <a:r>
              <a:rPr lang="es-AR" dirty="0"/>
              <a:t> (</a:t>
            </a:r>
            <a:r>
              <a:rPr lang="es-AR" dirty="0" err="1"/>
              <a:t>pos^.datos</a:t>
            </a:r>
            <a:r>
              <a:rPr lang="es-AR" dirty="0"/>
              <a:t> = n) </a:t>
            </a:r>
            <a:r>
              <a:rPr lang="es-AR" dirty="0" err="1"/>
              <a:t>then</a:t>
            </a:r>
            <a:r>
              <a:rPr lang="es-AR" dirty="0"/>
              <a:t> ok:= true</a:t>
            </a:r>
          </a:p>
          <a:p>
            <a:pPr>
              <a:defRPr/>
            </a:pPr>
            <a:r>
              <a:rPr lang="es-AR" dirty="0"/>
              <a:t>      </a:t>
            </a:r>
            <a:r>
              <a:rPr lang="es-AR" dirty="0" err="1"/>
              <a:t>else</a:t>
            </a:r>
            <a:r>
              <a:rPr lang="es-AR" dirty="0"/>
              <a:t> </a:t>
            </a:r>
            <a:r>
              <a:rPr lang="es-AR" dirty="0" err="1"/>
              <a:t>begin</a:t>
            </a:r>
            <a:r>
              <a:rPr lang="es-AR" dirty="0"/>
              <a:t>  </a:t>
            </a:r>
          </a:p>
          <a:p>
            <a:pPr>
              <a:defRPr/>
            </a:pPr>
            <a:r>
              <a:rPr lang="es-AR" dirty="0"/>
              <a:t>          </a:t>
            </a:r>
            <a:r>
              <a:rPr lang="es-AR" dirty="0" err="1"/>
              <a:t>ant</a:t>
            </a:r>
            <a:r>
              <a:rPr lang="es-AR" dirty="0"/>
              <a:t>:=pos;</a:t>
            </a:r>
          </a:p>
          <a:p>
            <a:pPr>
              <a:defRPr/>
            </a:pPr>
            <a:r>
              <a:rPr lang="es-AR" dirty="0"/>
              <a:t>          pos:= </a:t>
            </a:r>
            <a:r>
              <a:rPr lang="es-AR" dirty="0" err="1"/>
              <a:t>pos^.sig</a:t>
            </a:r>
            <a:r>
              <a:rPr lang="es-AR" dirty="0"/>
              <a:t>;</a:t>
            </a:r>
          </a:p>
          <a:p>
            <a:pPr>
              <a:defRPr/>
            </a:pPr>
            <a:r>
              <a:rPr lang="es-AR" dirty="0"/>
              <a:t>       </a:t>
            </a:r>
            <a:r>
              <a:rPr lang="es-AR" dirty="0" err="1"/>
              <a:t>end</a:t>
            </a:r>
            <a:r>
              <a:rPr lang="es-AR" dirty="0"/>
              <a:t>; </a:t>
            </a:r>
          </a:p>
        </p:txBody>
      </p:sp>
      <p:sp>
        <p:nvSpPr>
          <p:cNvPr id="8" name="7 Rectángulo"/>
          <p:cNvSpPr/>
          <p:nvPr/>
        </p:nvSpPr>
        <p:spPr>
          <a:xfrm>
            <a:off x="6256735" y="3500438"/>
            <a:ext cx="2732484" cy="2857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AR" dirty="0" err="1"/>
              <a:t>if</a:t>
            </a:r>
            <a:r>
              <a:rPr lang="es-AR" dirty="0"/>
              <a:t> (ok=true) </a:t>
            </a:r>
            <a:r>
              <a:rPr lang="es-AR" dirty="0" err="1"/>
              <a:t>then</a:t>
            </a:r>
            <a:endParaRPr lang="es-AR" dirty="0"/>
          </a:p>
          <a:p>
            <a:pPr>
              <a:defRPr/>
            </a:pPr>
            <a:r>
              <a:rPr lang="es-AR" dirty="0"/>
              <a:t> </a:t>
            </a:r>
            <a:r>
              <a:rPr lang="es-AR" dirty="0" err="1"/>
              <a:t>begin</a:t>
            </a:r>
            <a:endParaRPr lang="es-AR" dirty="0"/>
          </a:p>
          <a:p>
            <a:pPr>
              <a:defRPr/>
            </a:pPr>
            <a:r>
              <a:rPr lang="es-AR" dirty="0"/>
              <a:t>    </a:t>
            </a:r>
            <a:r>
              <a:rPr lang="es-AR" dirty="0" err="1"/>
              <a:t>if</a:t>
            </a:r>
            <a:r>
              <a:rPr lang="es-AR" dirty="0"/>
              <a:t> (pos = </a:t>
            </a:r>
            <a:r>
              <a:rPr lang="es-AR" dirty="0" err="1"/>
              <a:t>pri</a:t>
            </a:r>
            <a:r>
              <a:rPr lang="es-AR" dirty="0"/>
              <a:t>) </a:t>
            </a:r>
            <a:r>
              <a:rPr lang="es-AR" dirty="0" err="1"/>
              <a:t>then</a:t>
            </a:r>
            <a:endParaRPr lang="es-AR" dirty="0"/>
          </a:p>
          <a:p>
            <a:pPr>
              <a:defRPr/>
            </a:pPr>
            <a:r>
              <a:rPr lang="es-AR" dirty="0"/>
              <a:t>        </a:t>
            </a:r>
            <a:r>
              <a:rPr lang="es-AR" dirty="0" err="1"/>
              <a:t>pri</a:t>
            </a:r>
            <a:r>
              <a:rPr lang="es-AR" dirty="0"/>
              <a:t>:= </a:t>
            </a:r>
            <a:r>
              <a:rPr lang="es-AR" dirty="0" err="1"/>
              <a:t>pos^.sig</a:t>
            </a:r>
            <a:endParaRPr lang="es-AR" dirty="0"/>
          </a:p>
          <a:p>
            <a:pPr>
              <a:defRPr/>
            </a:pPr>
            <a:r>
              <a:rPr lang="es-AR" dirty="0"/>
              <a:t>    </a:t>
            </a:r>
            <a:r>
              <a:rPr lang="es-AR" dirty="0" err="1"/>
              <a:t>else</a:t>
            </a:r>
            <a:r>
              <a:rPr lang="es-AR" dirty="0"/>
              <a:t> </a:t>
            </a:r>
            <a:r>
              <a:rPr lang="es-AR" dirty="0" err="1"/>
              <a:t>begin</a:t>
            </a:r>
            <a:endParaRPr lang="es-AR" dirty="0"/>
          </a:p>
          <a:p>
            <a:pPr>
              <a:defRPr/>
            </a:pPr>
            <a:r>
              <a:rPr lang="es-AR" dirty="0"/>
              <a:t>       </a:t>
            </a:r>
            <a:r>
              <a:rPr lang="es-AR" dirty="0" err="1"/>
              <a:t>ant^.sig</a:t>
            </a:r>
            <a:r>
              <a:rPr lang="es-AR" dirty="0"/>
              <a:t>:= </a:t>
            </a:r>
            <a:r>
              <a:rPr lang="es-AR" dirty="0" err="1"/>
              <a:t>pos^.sig</a:t>
            </a:r>
            <a:endParaRPr lang="es-AR" dirty="0"/>
          </a:p>
          <a:p>
            <a:pPr>
              <a:defRPr/>
            </a:pPr>
            <a:r>
              <a:rPr lang="es-AR" dirty="0"/>
              <a:t>    </a:t>
            </a:r>
            <a:r>
              <a:rPr lang="es-AR" dirty="0" err="1"/>
              <a:t>dispose</a:t>
            </a:r>
            <a:r>
              <a:rPr lang="es-AR" dirty="0"/>
              <a:t> (pos);</a:t>
            </a:r>
          </a:p>
          <a:p>
            <a:pPr>
              <a:defRPr/>
            </a:pPr>
            <a:r>
              <a:rPr lang="es-AR" dirty="0"/>
              <a:t> </a:t>
            </a:r>
            <a:r>
              <a:rPr lang="es-AR" dirty="0" err="1"/>
              <a:t>end</a:t>
            </a:r>
            <a:r>
              <a:rPr lang="es-AR" dirty="0"/>
              <a:t>;</a:t>
            </a:r>
          </a:p>
          <a:p>
            <a:pPr>
              <a:defRPr/>
            </a:pPr>
            <a:r>
              <a:rPr lang="es-AR" dirty="0" err="1"/>
              <a:t>End</a:t>
            </a:r>
            <a:r>
              <a:rPr lang="es-AR" dirty="0"/>
              <a:t>; </a:t>
            </a:r>
          </a:p>
          <a:p>
            <a:pPr algn="ctr">
              <a:defRPr/>
            </a:pPr>
            <a:endParaRPr lang="es-ES" dirty="0"/>
          </a:p>
        </p:txBody>
      </p:sp>
      <p:cxnSp>
        <p:nvCxnSpPr>
          <p:cNvPr id="12" name="11 Conector curvado"/>
          <p:cNvCxnSpPr/>
          <p:nvPr/>
        </p:nvCxnSpPr>
        <p:spPr>
          <a:xfrm flipV="1">
            <a:off x="2881313" y="3571878"/>
            <a:ext cx="3429000" cy="2500313"/>
          </a:xfrm>
          <a:prstGeom prst="curvedConnector3">
            <a:avLst>
              <a:gd name="adj1" fmla="val 8129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6149580" y="214313"/>
            <a:ext cx="2625328" cy="107156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dirty="0"/>
              <a:t>¿Qué probarían en este código?</a:t>
            </a:r>
          </a:p>
          <a:p>
            <a:pPr algn="ctr">
              <a:defRPr/>
            </a:pPr>
            <a:r>
              <a:rPr lang="es-ES" dirty="0"/>
              <a:t> ¿Por qué?</a:t>
            </a:r>
          </a:p>
        </p:txBody>
      </p:sp>
      <p:sp>
        <p:nvSpPr>
          <p:cNvPr id="17" name="16 Rectángulo redondeado"/>
          <p:cNvSpPr/>
          <p:nvPr/>
        </p:nvSpPr>
        <p:spPr>
          <a:xfrm>
            <a:off x="6738938" y="2286003"/>
            <a:ext cx="2625329" cy="1071563"/>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dirty="0"/>
              <a:t>¿Cómo garantizamos que recorrimos todos los caminos posibles?</a:t>
            </a:r>
          </a:p>
        </p:txBody>
      </p:sp>
      <p:sp>
        <p:nvSpPr>
          <p:cNvPr id="18" name="17 Rectángulo redondeado"/>
          <p:cNvSpPr/>
          <p:nvPr/>
        </p:nvSpPr>
        <p:spPr>
          <a:xfrm>
            <a:off x="4970861" y="1285877"/>
            <a:ext cx="2625328" cy="1071563"/>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dirty="0"/>
              <a:t>¿Qué valores debemos probar?</a:t>
            </a:r>
          </a:p>
        </p:txBody>
      </p:sp>
    </p:spTree>
    <p:extLst>
      <p:ext uri="{BB962C8B-B14F-4D97-AF65-F5344CB8AC3E}">
        <p14:creationId xmlns:p14="http://schemas.microsoft.com/office/powerpoint/2010/main" val="237929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10" dur="1000" fill="hold"/>
                                        <p:tgtEl>
                                          <p:spTgt spid="1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22" dur="1000" fill="hold"/>
                                        <p:tgtEl>
                                          <p:spTgt spid="18"/>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4" dur="1000" fill="hold"/>
                                        <p:tgtEl>
                                          <p:spTgt spid="1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ln>
            <a:noFill/>
          </a:ln>
          <a:effectLst/>
        </p:spPr>
        <p:txBody>
          <a:bodyPr vert="horz" lIns="91440" tIns="45720" rIns="91440" bIns="45720" rtlCol="0" anchor="ctr">
            <a:noAutofit/>
          </a:bodyPr>
          <a:lstStyle/>
          <a:p>
            <a:r>
              <a:rPr lang="es-ES_tradnl" dirty="0"/>
              <a:t>Tipos de Prueba </a:t>
            </a:r>
            <a:br>
              <a:rPr lang="es-ES_tradnl" dirty="0"/>
            </a:br>
            <a:r>
              <a:rPr lang="es-ES_tradnl" dirty="0"/>
              <a:t>Caja Negra (o Cerrada)</a:t>
            </a:r>
          </a:p>
        </p:txBody>
      </p:sp>
      <p:sp>
        <p:nvSpPr>
          <p:cNvPr id="26629" name="4 Marcador de número de diapositiva"/>
          <p:cNvSpPr>
            <a:spLocks noGrp="1"/>
          </p:cNvSpPr>
          <p:nvPr>
            <p:ph type="sldNum" sz="quarter" idx="12"/>
          </p:nvPr>
        </p:nvSpPr>
        <p:spPr/>
        <p:txBody>
          <a:bodyPr/>
          <a:lstStyle/>
          <a:p>
            <a:fld id="{649611D5-8A38-4ACC-9802-6C9F797A3B08}" type="slidenum">
              <a:rPr lang="es-ES" smtClean="0"/>
              <a:pPr/>
              <a:t>17</a:t>
            </a:fld>
            <a:endParaRPr lang="es-ES" dirty="0"/>
          </a:p>
        </p:txBody>
      </p:sp>
      <p:sp>
        <p:nvSpPr>
          <p:cNvPr id="4" name="Marcador de texto 3"/>
          <p:cNvSpPr>
            <a:spLocks noGrp="1"/>
          </p:cNvSpPr>
          <p:nvPr>
            <p:ph type="body" sz="quarter" idx="14"/>
          </p:nvPr>
        </p:nvSpPr>
        <p:spPr/>
        <p:txBody>
          <a:bodyPr/>
          <a:lstStyle/>
          <a:p>
            <a:endParaRPr lang="es-ES"/>
          </a:p>
        </p:txBody>
      </p:sp>
      <p:sp>
        <p:nvSpPr>
          <p:cNvPr id="40964" name="Rectangle 3"/>
          <p:cNvSpPr>
            <a:spLocks noGrp="1" noChangeArrowheads="1"/>
          </p:cNvSpPr>
          <p:nvPr>
            <p:ph type="body" sz="quarter" idx="13"/>
          </p:nvPr>
        </p:nvSpPr>
        <p:spPr/>
        <p:txBody>
          <a:bodyPr/>
          <a:lstStyle/>
          <a:p>
            <a:r>
              <a:rPr lang="es-ES_tradnl" dirty="0"/>
              <a:t>También denominada </a:t>
            </a:r>
            <a:r>
              <a:rPr lang="es-ES_tradnl" dirty="0" err="1"/>
              <a:t>prue</a:t>
            </a:r>
            <a:r>
              <a:rPr lang="es-ES" dirty="0" err="1"/>
              <a:t>ba</a:t>
            </a:r>
            <a:r>
              <a:rPr lang="es-ES" dirty="0"/>
              <a:t> de comportamiento, se centran en los requisitos funcionales del software.</a:t>
            </a:r>
          </a:p>
          <a:p>
            <a:r>
              <a:rPr lang="es-ES_tradnl" dirty="0"/>
              <a:t>Intenta descubrir </a:t>
            </a:r>
            <a:r>
              <a:rPr lang="es-ES_tradnl" dirty="0" err="1"/>
              <a:t>diferen</a:t>
            </a:r>
            <a:r>
              <a:rPr lang="es-ES" dirty="0" err="1"/>
              <a:t>tes</a:t>
            </a:r>
            <a:r>
              <a:rPr lang="es-ES" dirty="0"/>
              <a:t> tipos de errores que los métodos de caja blanca.</a:t>
            </a:r>
          </a:p>
          <a:p>
            <a:endParaRPr lang="es-ES_tradnl" dirty="0"/>
          </a:p>
          <a:p>
            <a:endParaRPr lang="es-ES_tradnl" dirty="0"/>
          </a:p>
          <a:p>
            <a:pPr lvl="1"/>
            <a:endParaRPr lang="es-ES_tradnl"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pic>
        <p:nvPicPr>
          <p:cNvPr id="40965" name="Picture 2"/>
          <p:cNvPicPr>
            <a:picLocks noChangeAspect="1" noChangeArrowheads="1"/>
          </p:cNvPicPr>
          <p:nvPr/>
        </p:nvPicPr>
        <p:blipFill>
          <a:blip r:embed="rId2" cstate="print"/>
          <a:srcRect r="46423"/>
          <a:stretch>
            <a:fillRect/>
          </a:stretch>
        </p:blipFill>
        <p:spPr bwMode="auto">
          <a:xfrm>
            <a:off x="7917670" y="3571876"/>
            <a:ext cx="1302544" cy="24717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6690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95400" y="620688"/>
            <a:ext cx="10772775" cy="1129444"/>
          </a:xfrm>
          <a:ln>
            <a:noFill/>
          </a:ln>
          <a:effectLst/>
        </p:spPr>
        <p:txBody>
          <a:bodyPr vert="horz" lIns="91440" tIns="45720" rIns="91440" bIns="45720" rtlCol="0" anchor="ctr">
            <a:noAutofit/>
          </a:bodyPr>
          <a:lstStyle/>
          <a:p>
            <a:r>
              <a:rPr lang="es-ES_tradnl" dirty="0"/>
              <a:t>Tipos de </a:t>
            </a:r>
            <a:r>
              <a:rPr lang="es-ES_tradnl" dirty="0" smtClean="0"/>
              <a:t>Prueba</a:t>
            </a:r>
            <a:r>
              <a:rPr lang="es-ES_tradnl" dirty="0"/>
              <a:t/>
            </a:r>
            <a:br>
              <a:rPr lang="es-ES_tradnl" dirty="0"/>
            </a:br>
            <a:r>
              <a:rPr lang="es-ES_tradnl" dirty="0"/>
              <a:t>Caja Negra (o Cerrada)</a:t>
            </a:r>
          </a:p>
        </p:txBody>
      </p:sp>
      <p:sp>
        <p:nvSpPr>
          <p:cNvPr id="47109" name="4 Marcador de número de diapositiva"/>
          <p:cNvSpPr>
            <a:spLocks noGrp="1"/>
          </p:cNvSpPr>
          <p:nvPr>
            <p:ph type="sldNum" sz="quarter" idx="12"/>
          </p:nvPr>
        </p:nvSpPr>
        <p:spPr/>
        <p:txBody>
          <a:bodyPr/>
          <a:lstStyle/>
          <a:p>
            <a:fld id="{763B194C-2AD1-45CD-815F-760B98CA2FF4}" type="slidenum">
              <a:rPr lang="es-ES" smtClean="0"/>
              <a:pPr/>
              <a:t>18</a:t>
            </a:fld>
            <a:endParaRPr lang="es-ES" dirty="0"/>
          </a:p>
        </p:txBody>
      </p:sp>
      <p:sp>
        <p:nvSpPr>
          <p:cNvPr id="6" name="Marcador de texto 5"/>
          <p:cNvSpPr>
            <a:spLocks noGrp="1"/>
          </p:cNvSpPr>
          <p:nvPr>
            <p:ph type="body" sz="quarter" idx="14"/>
          </p:nvPr>
        </p:nvSpPr>
        <p:spPr/>
        <p:txBody>
          <a:bodyPr/>
          <a:lstStyle/>
          <a:p>
            <a:endParaRPr lang="es-ES"/>
          </a:p>
        </p:txBody>
      </p:sp>
      <p:sp>
        <p:nvSpPr>
          <p:cNvPr id="38916" name="Rectangle 3"/>
          <p:cNvSpPr>
            <a:spLocks noGrp="1" noChangeArrowheads="1"/>
          </p:cNvSpPr>
          <p:nvPr>
            <p:ph type="body" sz="quarter" idx="13"/>
          </p:nvPr>
        </p:nvSpPr>
        <p:spPr/>
        <p:txBody>
          <a:bodyPr>
            <a:normAutofit/>
          </a:bodyPr>
          <a:lstStyle/>
          <a:p>
            <a:pPr marL="0" indent="0">
              <a:buNone/>
            </a:pPr>
            <a:r>
              <a:rPr lang="es-ES_tradnl" dirty="0"/>
              <a:t>¿Qué errores busca?</a:t>
            </a:r>
          </a:p>
          <a:p>
            <a:pPr lvl="1">
              <a:buFont typeface="Wingdings" pitchFamily="2" charset="2"/>
              <a:buChar char="Ø"/>
            </a:pPr>
            <a:r>
              <a:rPr lang="es-ES_tradnl" dirty="0"/>
              <a:t>Funciones incorrectas o ausentes</a:t>
            </a:r>
          </a:p>
          <a:p>
            <a:pPr lvl="1">
              <a:buFont typeface="Wingdings" pitchFamily="2" charset="2"/>
              <a:buChar char="Ø"/>
            </a:pPr>
            <a:r>
              <a:rPr lang="es-ES_tradnl" dirty="0"/>
              <a:t>Errores de interfaz</a:t>
            </a:r>
          </a:p>
          <a:p>
            <a:pPr lvl="1">
              <a:buFont typeface="Wingdings" pitchFamily="2" charset="2"/>
              <a:buChar char="Ø"/>
            </a:pPr>
            <a:r>
              <a:rPr lang="es-ES_tradnl" dirty="0"/>
              <a:t>Errores en estructuras de datos o en accesos a bases de datos externas</a:t>
            </a:r>
          </a:p>
          <a:p>
            <a:pPr lvl="1">
              <a:buFont typeface="Wingdings" pitchFamily="2" charset="2"/>
              <a:buChar char="Ø"/>
            </a:pPr>
            <a:r>
              <a:rPr lang="es-ES_tradnl" dirty="0"/>
              <a:t>Errores de rendimiento</a:t>
            </a:r>
          </a:p>
          <a:p>
            <a:pPr lvl="1">
              <a:buFont typeface="Wingdings" pitchFamily="2" charset="2"/>
              <a:buChar char="Ø"/>
            </a:pPr>
            <a:r>
              <a:rPr lang="es-ES_tradnl" dirty="0"/>
              <a:t>Errores de inicialización y de terminación</a:t>
            </a:r>
          </a:p>
          <a:p>
            <a:pPr lvl="1">
              <a:buFont typeface="Wingdings" pitchFamily="2" charset="2"/>
              <a:buChar char="Ø"/>
            </a:pPr>
            <a:endParaRPr lang="es-ES_tradnl" dirty="0"/>
          </a:p>
          <a:p>
            <a:pPr lvl="1">
              <a:buFont typeface="Wingdings" pitchFamily="2" charset="2"/>
              <a:buChar char="Ø"/>
            </a:pPr>
            <a:r>
              <a:rPr lang="es-ES_tradnl" dirty="0"/>
              <a:t>Concentra la prueba en el dominio de información: por ejemplo las pruebas de partición equivalente</a:t>
            </a:r>
          </a:p>
          <a:p>
            <a:endParaRPr lang="es-ES_tradnl" dirty="0"/>
          </a:p>
          <a:p>
            <a:endParaRPr lang="es-ES_tradnl"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
        <p:nvSpPr>
          <p:cNvPr id="370692" name="Rectangle 4"/>
          <p:cNvSpPr>
            <a:spLocks noChangeArrowheads="1"/>
          </p:cNvSpPr>
          <p:nvPr/>
        </p:nvSpPr>
        <p:spPr bwMode="auto">
          <a:xfrm>
            <a:off x="3287316" y="3213100"/>
            <a:ext cx="5829300" cy="2501900"/>
          </a:xfrm>
          <a:prstGeom prst="rect">
            <a:avLst/>
          </a:prstGeom>
          <a:noFill/>
          <a:ln w="9525">
            <a:noFill/>
            <a:miter lim="800000"/>
            <a:headEnd/>
            <a:tailEnd/>
          </a:ln>
        </p:spPr>
        <p:txBody>
          <a:bodyPr/>
          <a:lstStyle/>
          <a:p>
            <a:pPr marL="342900" indent="-342900" algn="just">
              <a:spcBef>
                <a:spcPct val="20000"/>
              </a:spcBef>
              <a:buClr>
                <a:schemeClr val="bg2"/>
              </a:buClr>
              <a:buSzPct val="75000"/>
              <a:buFont typeface="Wingdings" pitchFamily="2" charset="2"/>
              <a:buChar char="n"/>
            </a:pPr>
            <a:endParaRPr lang="en-US" sz="2600">
              <a:latin typeface="Tw Cen MT"/>
            </a:endParaRPr>
          </a:p>
        </p:txBody>
      </p:sp>
    </p:spTree>
    <p:extLst>
      <p:ext uri="{BB962C8B-B14F-4D97-AF65-F5344CB8AC3E}">
        <p14:creationId xmlns:p14="http://schemas.microsoft.com/office/powerpoint/2010/main" val="251590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70692"/>
                                        </p:tgtEl>
                                        <p:attrNameLst>
                                          <p:attrName>style.visibility</p:attrName>
                                        </p:attrNameLst>
                                      </p:cBhvr>
                                      <p:to>
                                        <p:strVal val="visible"/>
                                      </p:to>
                                    </p:set>
                                    <p:anim calcmode="lin" valueType="num">
                                      <p:cBhvr additive="base">
                                        <p:cTn id="7" dur="500" fill="hold"/>
                                        <p:tgtEl>
                                          <p:spTgt spid="370692"/>
                                        </p:tgtEl>
                                        <p:attrNameLst>
                                          <p:attrName>ppt_x</p:attrName>
                                        </p:attrNameLst>
                                      </p:cBhvr>
                                      <p:tavLst>
                                        <p:tav tm="0">
                                          <p:val>
                                            <p:strVal val="#ppt_x"/>
                                          </p:val>
                                        </p:tav>
                                        <p:tav tm="100000">
                                          <p:val>
                                            <p:strVal val="#ppt_x"/>
                                          </p:val>
                                        </p:tav>
                                      </p:tavLst>
                                    </p:anim>
                                    <p:anim calcmode="lin" valueType="num">
                                      <p:cBhvr additive="base">
                                        <p:cTn id="8" dur="500" fill="hold"/>
                                        <p:tgtEl>
                                          <p:spTgt spid="370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ln>
            <a:noFill/>
          </a:ln>
          <a:effectLst/>
        </p:spPr>
        <p:txBody>
          <a:bodyPr vert="horz" lIns="91440" tIns="45720" rIns="91440" bIns="45720" rtlCol="0" anchor="ctr">
            <a:normAutofit/>
          </a:bodyPr>
          <a:lstStyle/>
          <a:p>
            <a:r>
              <a:rPr lang="es-MX" dirty="0"/>
              <a:t>Prueba De Partición Equivalente</a:t>
            </a:r>
            <a:endParaRPr lang="en-US" dirty="0"/>
          </a:p>
        </p:txBody>
      </p:sp>
      <p:sp>
        <p:nvSpPr>
          <p:cNvPr id="48133" name="4 Marcador de número de diapositiva"/>
          <p:cNvSpPr>
            <a:spLocks noGrp="1"/>
          </p:cNvSpPr>
          <p:nvPr>
            <p:ph type="sldNum" sz="quarter" idx="12"/>
          </p:nvPr>
        </p:nvSpPr>
        <p:spPr/>
        <p:txBody>
          <a:bodyPr/>
          <a:lstStyle/>
          <a:p>
            <a:fld id="{99B11A12-268B-4F23-B1E1-56A62DEFB2E7}" type="slidenum">
              <a:rPr lang="es-ES" smtClean="0"/>
              <a:pPr/>
              <a:t>19</a:t>
            </a:fld>
            <a:endParaRPr lang="es-ES" dirty="0"/>
          </a:p>
        </p:txBody>
      </p:sp>
      <p:sp>
        <p:nvSpPr>
          <p:cNvPr id="43013" name="8 Marcador de texto"/>
          <p:cNvSpPr>
            <a:spLocks noGrp="1"/>
          </p:cNvSpPr>
          <p:nvPr>
            <p:ph type="body" sz="quarter" idx="14"/>
          </p:nvPr>
        </p:nvSpPr>
        <p:spPr/>
        <p:txBody>
          <a:bodyPr/>
          <a:lstStyle/>
          <a:p>
            <a:r>
              <a:rPr lang="es-ES_tradnl"/>
              <a:t>Pressman Cap.17</a:t>
            </a:r>
          </a:p>
        </p:txBody>
      </p:sp>
      <p:sp>
        <p:nvSpPr>
          <p:cNvPr id="43012" name="Rectangle 3"/>
          <p:cNvSpPr>
            <a:spLocks noGrp="1" noChangeArrowheads="1"/>
          </p:cNvSpPr>
          <p:nvPr>
            <p:ph type="body" sz="quarter" idx="13"/>
          </p:nvPr>
        </p:nvSpPr>
        <p:spPr/>
        <p:txBody>
          <a:bodyPr>
            <a:normAutofit/>
          </a:bodyPr>
          <a:lstStyle/>
          <a:p>
            <a:r>
              <a:rPr lang="es-ES" sz="2800" dirty="0"/>
              <a:t>El diseño de los casos de prueba se basa en una evaluación de las clases de equivalencia para una condición de entrada.</a:t>
            </a:r>
          </a:p>
          <a:p>
            <a:r>
              <a:rPr lang="es-ES" sz="2800" dirty="0"/>
              <a:t> Una clase de equivalencia</a:t>
            </a:r>
            <a:r>
              <a:rPr lang="es-ES_tradnl" sz="2800" dirty="0"/>
              <a:t> representa un conjunto de estados válidos o no válidos para condiciones de entrada. </a:t>
            </a:r>
          </a:p>
          <a:p>
            <a:r>
              <a:rPr lang="es-ES_tradnl" sz="2800" dirty="0"/>
              <a:t>Una </a:t>
            </a:r>
            <a:r>
              <a:rPr lang="es-ES" sz="2800" dirty="0"/>
              <a:t>condición de entrada es un valor numérico específico, un </a:t>
            </a:r>
            <a:r>
              <a:rPr lang="es-ES_tradnl" sz="2800" dirty="0"/>
              <a:t>rango de valores, un conjunto	de valores relacionados o </a:t>
            </a:r>
            <a:r>
              <a:rPr lang="es-ES" sz="2800" dirty="0"/>
              <a:t>una condición lógica</a:t>
            </a:r>
            <a:r>
              <a:rPr lang="es-AR" sz="2800" dirty="0"/>
              <a:t>.</a:t>
            </a:r>
            <a:endParaRPr lang="es-ES" sz="2800"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pic>
        <p:nvPicPr>
          <p:cNvPr id="43014" name="Picture 4" descr="PE01460_"/>
          <p:cNvPicPr>
            <a:picLocks noChangeAspect="1" noChangeArrowheads="1"/>
          </p:cNvPicPr>
          <p:nvPr/>
        </p:nvPicPr>
        <p:blipFill>
          <a:blip r:embed="rId2" cstate="print"/>
          <a:srcRect/>
          <a:stretch>
            <a:fillRect/>
          </a:stretch>
        </p:blipFill>
        <p:spPr bwMode="auto">
          <a:xfrm>
            <a:off x="9984432" y="4005064"/>
            <a:ext cx="1814867" cy="2544510"/>
          </a:xfrm>
          <a:prstGeom prst="rect">
            <a:avLst/>
          </a:prstGeom>
          <a:noFill/>
          <a:ln w="9525">
            <a:noFill/>
            <a:miter lim="800000"/>
            <a:headEnd/>
            <a:tailEnd/>
          </a:ln>
        </p:spPr>
      </p:pic>
    </p:spTree>
    <p:extLst>
      <p:ext uri="{BB962C8B-B14F-4D97-AF65-F5344CB8AC3E}">
        <p14:creationId xmlns:p14="http://schemas.microsoft.com/office/powerpoint/2010/main" val="1634552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r>
              <a:rPr lang="es-ES_tradnl" dirty="0"/>
              <a:t>Prueba del software</a:t>
            </a:r>
            <a:endParaRPr lang="es-ES" dirty="0"/>
          </a:p>
        </p:txBody>
      </p:sp>
      <p:sp>
        <p:nvSpPr>
          <p:cNvPr id="6" name="5 Marcador de número de diapositiva"/>
          <p:cNvSpPr>
            <a:spLocks noGrp="1"/>
          </p:cNvSpPr>
          <p:nvPr>
            <p:ph type="sldNum" sz="quarter" idx="12"/>
          </p:nvPr>
        </p:nvSpPr>
        <p:spPr/>
        <p:txBody>
          <a:bodyPr/>
          <a:lstStyle/>
          <a:p>
            <a:fld id="{9B75D36C-31CD-494D-8824-9D9164129D13}" type="slidenum">
              <a:rPr lang="es-ES" smtClean="0"/>
              <a:pPr/>
              <a:t>2</a:t>
            </a:fld>
            <a:endParaRPr lang="es-ES" dirty="0"/>
          </a:p>
        </p:txBody>
      </p:sp>
      <p:sp>
        <p:nvSpPr>
          <p:cNvPr id="18" name="Marcador de texto 17"/>
          <p:cNvSpPr>
            <a:spLocks noGrp="1"/>
          </p:cNvSpPr>
          <p:nvPr>
            <p:ph type="body" sz="quarter" idx="14"/>
          </p:nvPr>
        </p:nvSpPr>
        <p:spPr/>
        <p:txBody>
          <a:bodyPr/>
          <a:lstStyle/>
          <a:p>
            <a:endParaRPr lang="es-ES"/>
          </a:p>
        </p:txBody>
      </p:sp>
      <p:sp>
        <p:nvSpPr>
          <p:cNvPr id="24580" name="2 Marcador de contenido"/>
          <p:cNvSpPr>
            <a:spLocks noGrp="1"/>
          </p:cNvSpPr>
          <p:nvPr>
            <p:ph type="body" sz="quarter" idx="13"/>
          </p:nvPr>
        </p:nvSpPr>
        <p:spPr/>
        <p:txBody>
          <a:bodyPr/>
          <a:lstStyle/>
          <a:p>
            <a:r>
              <a:rPr lang="es-ES_tradnl"/>
              <a:t>La etapa de Prueba no es la primera instancia en que se localizan defectos; se ha visto que la revisión de requerimientos y el diseño contribuyen a descubrir los problemas en las etapas tempranas.</a:t>
            </a:r>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2076495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Título"/>
          <p:cNvSpPr>
            <a:spLocks noGrp="1"/>
          </p:cNvSpPr>
          <p:nvPr>
            <p:ph type="title"/>
          </p:nvPr>
        </p:nvSpPr>
        <p:spPr>
          <a:ln>
            <a:noFill/>
          </a:ln>
          <a:effectLst/>
        </p:spPr>
        <p:txBody>
          <a:bodyPr vert="horz" lIns="91440" tIns="45720" rIns="91440" bIns="45720" rtlCol="0" anchor="ctr">
            <a:normAutofit/>
          </a:bodyPr>
          <a:lstStyle/>
          <a:p>
            <a:r>
              <a:rPr lang="es-MX" dirty="0"/>
              <a:t>Prueba De Partición Equivalente</a:t>
            </a:r>
            <a:endParaRPr lang="es-ES_tradnl" dirty="0"/>
          </a:p>
        </p:txBody>
      </p:sp>
      <p:sp>
        <p:nvSpPr>
          <p:cNvPr id="6" name="5 Marcador de número de diapositiva"/>
          <p:cNvSpPr>
            <a:spLocks noGrp="1"/>
          </p:cNvSpPr>
          <p:nvPr>
            <p:ph type="sldNum" sz="quarter" idx="12"/>
          </p:nvPr>
        </p:nvSpPr>
        <p:spPr/>
        <p:txBody>
          <a:bodyPr/>
          <a:lstStyle/>
          <a:p>
            <a:fld id="{BED646E0-7B66-44A6-B122-D33B83F9C4F4}" type="slidenum">
              <a:rPr lang="es-ES" smtClean="0"/>
              <a:pPr/>
              <a:t>20</a:t>
            </a:fld>
            <a:endParaRPr lang="es-ES" dirty="0"/>
          </a:p>
        </p:txBody>
      </p:sp>
      <p:sp>
        <p:nvSpPr>
          <p:cNvPr id="44037" name="3 Marcador de texto"/>
          <p:cNvSpPr>
            <a:spLocks noGrp="1"/>
          </p:cNvSpPr>
          <p:nvPr>
            <p:ph type="body" sz="quarter" idx="14"/>
          </p:nvPr>
        </p:nvSpPr>
        <p:spPr/>
        <p:txBody>
          <a:bodyPr/>
          <a:lstStyle/>
          <a:p>
            <a:r>
              <a:rPr lang="es-ES_tradnl"/>
              <a:t>Pressman Cap.17</a:t>
            </a:r>
          </a:p>
        </p:txBody>
      </p:sp>
      <p:sp>
        <p:nvSpPr>
          <p:cNvPr id="44036" name="2 Marcador de texto"/>
          <p:cNvSpPr>
            <a:spLocks noGrp="1"/>
          </p:cNvSpPr>
          <p:nvPr>
            <p:ph type="body" sz="quarter" idx="13"/>
          </p:nvPr>
        </p:nvSpPr>
        <p:spPr/>
        <p:txBody>
          <a:bodyPr>
            <a:normAutofit/>
          </a:bodyPr>
          <a:lstStyle/>
          <a:p>
            <a:r>
              <a:rPr lang="es-ES"/>
              <a:t> Las clases de equivalencia se pueden definir de acuerdo con las siguientes directrices:</a:t>
            </a:r>
          </a:p>
          <a:p>
            <a:pPr lvl="1"/>
            <a:r>
              <a:rPr lang="es-ES_tradnl"/>
              <a:t>Si una condición de entrada especifica un rango, </a:t>
            </a:r>
            <a:r>
              <a:rPr lang="es-ES"/>
              <a:t>se define una clase de equivalencia válida y dos no </a:t>
            </a:r>
            <a:r>
              <a:rPr lang="es-ES_tradnl"/>
              <a:t>válidas.</a:t>
            </a:r>
          </a:p>
          <a:p>
            <a:pPr lvl="1"/>
            <a:r>
              <a:rPr lang="es-ES"/>
              <a:t>Si una condición de entrada requiere un valor específico, se define una clase de equivalencia válida y </a:t>
            </a:r>
            <a:r>
              <a:rPr lang="es-ES_tradnl"/>
              <a:t>dos no válidas.</a:t>
            </a:r>
          </a:p>
          <a:p>
            <a:pPr lvl="1"/>
            <a:r>
              <a:rPr lang="es-ES"/>
              <a:t>Si una condición de entrada especifica un elemento de un conjunto, se define una clase de equivalencia válida y una no válida.</a:t>
            </a:r>
          </a:p>
          <a:p>
            <a:pPr lvl="1"/>
            <a:r>
              <a:rPr lang="es-ES"/>
              <a:t>Si una condición de entrada es lógica, se define una clase de equivalencia válida y una no válida.</a:t>
            </a:r>
            <a:endParaRPr lang="es-ES_tradnl"/>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Tree>
    <p:extLst>
      <p:ext uri="{BB962C8B-B14F-4D97-AF65-F5344CB8AC3E}">
        <p14:creationId xmlns:p14="http://schemas.microsoft.com/office/powerpoint/2010/main" val="318496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normAutofit/>
          </a:bodyPr>
          <a:lstStyle/>
          <a:p>
            <a:r>
              <a:rPr lang="es-MX" dirty="0"/>
              <a:t>Prueba De Partición Equivalente </a:t>
            </a:r>
            <a:br>
              <a:rPr lang="es-MX" dirty="0"/>
            </a:br>
            <a:r>
              <a:rPr lang="es-MX" dirty="0" smtClean="0"/>
              <a:t>Ejemplo: </a:t>
            </a:r>
            <a:r>
              <a:rPr lang="es-MX" dirty="0"/>
              <a:t>Dar de alta un Juguete</a:t>
            </a:r>
            <a:endParaRPr lang="es-ES" dirty="0"/>
          </a:p>
        </p:txBody>
      </p:sp>
      <p:sp>
        <p:nvSpPr>
          <p:cNvPr id="49157" name="4 Marcador de número de diapositiva"/>
          <p:cNvSpPr>
            <a:spLocks noGrp="1"/>
          </p:cNvSpPr>
          <p:nvPr>
            <p:ph type="sldNum" sz="quarter" idx="12"/>
          </p:nvPr>
        </p:nvSpPr>
        <p:spPr/>
        <p:txBody>
          <a:bodyPr/>
          <a:lstStyle/>
          <a:p>
            <a:fld id="{84690C61-963B-4C52-8130-0703AFC5CD39}" type="slidenum">
              <a:rPr lang="es-ES" smtClean="0"/>
              <a:pPr/>
              <a:t>21</a:t>
            </a:fld>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pic>
        <p:nvPicPr>
          <p:cNvPr id="45060" name="Picture 4"/>
          <p:cNvPicPr>
            <a:picLocks noGrp="1" noChangeAspect="1" noChangeArrowheads="1"/>
          </p:cNvPicPr>
          <p:nvPr>
            <p:ph idx="4294967295"/>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Lst>
          </a:blip>
          <a:stretch/>
        </p:blipFill>
        <p:spPr>
          <a:xfrm>
            <a:off x="0" y="1844675"/>
            <a:ext cx="5441950" cy="4525963"/>
          </a:xfrm>
        </p:spPr>
      </p:pic>
      <p:graphicFrame>
        <p:nvGraphicFramePr>
          <p:cNvPr id="8" name="1 Tabla"/>
          <p:cNvGraphicFramePr>
            <a:graphicFrameLocks noGrp="1"/>
          </p:cNvGraphicFramePr>
          <p:nvPr>
            <p:extLst>
              <p:ext uri="{D42A27DB-BD31-4B8C-83A1-F6EECF244321}">
                <p14:modId xmlns:p14="http://schemas.microsoft.com/office/powerpoint/2010/main" val="114531626"/>
              </p:ext>
            </p:extLst>
          </p:nvPr>
        </p:nvGraphicFramePr>
        <p:xfrm>
          <a:off x="7320136" y="1916832"/>
          <a:ext cx="3184216" cy="4011084"/>
        </p:xfrm>
        <a:graphic>
          <a:graphicData uri="http://schemas.openxmlformats.org/drawingml/2006/table">
            <a:tbl>
              <a:tblPr firstRow="1" bandRow="1">
                <a:tableStyleId>{74C1A8A3-306A-4EB7-A6B1-4F7E0EB9C5D6}</a:tableStyleId>
              </a:tblPr>
              <a:tblGrid>
                <a:gridCol w="1072943">
                  <a:extLst>
                    <a:ext uri="{9D8B030D-6E8A-4147-A177-3AD203B41FA5}">
                      <a16:colId xmlns="" xmlns:a16="http://schemas.microsoft.com/office/drawing/2014/main" val="20000"/>
                    </a:ext>
                  </a:extLst>
                </a:gridCol>
                <a:gridCol w="2111273">
                  <a:extLst>
                    <a:ext uri="{9D8B030D-6E8A-4147-A177-3AD203B41FA5}">
                      <a16:colId xmlns="" xmlns:a16="http://schemas.microsoft.com/office/drawing/2014/main" val="20001"/>
                    </a:ext>
                  </a:extLst>
                </a:gridCol>
              </a:tblGrid>
              <a:tr h="224865">
                <a:tc>
                  <a:txBody>
                    <a:bodyPr/>
                    <a:lstStyle/>
                    <a:p>
                      <a:r>
                        <a:rPr lang="es-AR" sz="1200" dirty="0"/>
                        <a:t>Dato</a:t>
                      </a:r>
                      <a:endParaRPr lang="es-AR" sz="1200" dirty="0">
                        <a:latin typeface="+mn-lt"/>
                      </a:endParaRPr>
                    </a:p>
                  </a:txBody>
                  <a:tcPr marL="68580" marR="68580">
                    <a:solidFill>
                      <a:schemeClr val="tx2">
                        <a:lumMod val="40000"/>
                        <a:lumOff val="60000"/>
                      </a:schemeClr>
                    </a:solidFill>
                  </a:tcPr>
                </a:tc>
                <a:tc>
                  <a:txBody>
                    <a:bodyPr/>
                    <a:lstStyle/>
                    <a:p>
                      <a:r>
                        <a:rPr lang="es-AR" sz="1200" dirty="0"/>
                        <a:t>Tipo</a:t>
                      </a:r>
                      <a:endParaRPr lang="es-AR" sz="1200" dirty="0">
                        <a:latin typeface="+mn-lt"/>
                      </a:endParaRPr>
                    </a:p>
                  </a:txBody>
                  <a:tcPr marL="68580" marR="68580">
                    <a:solidFill>
                      <a:schemeClr val="tx2">
                        <a:lumMod val="40000"/>
                        <a:lumOff val="60000"/>
                      </a:schemeClr>
                    </a:solidFill>
                  </a:tcPr>
                </a:tc>
                <a:extLst>
                  <a:ext uri="{0D108BD9-81ED-4DB2-BD59-A6C34878D82A}">
                    <a16:rowId xmlns="" xmlns:a16="http://schemas.microsoft.com/office/drawing/2014/main" val="10000"/>
                  </a:ext>
                </a:extLst>
              </a:tr>
              <a:tr h="303612">
                <a:tc>
                  <a:txBody>
                    <a:bodyPr/>
                    <a:lstStyle/>
                    <a:p>
                      <a:r>
                        <a:rPr lang="es-AR" sz="1200" dirty="0"/>
                        <a:t>Código </a:t>
                      </a:r>
                      <a:endParaRPr lang="es-AR" sz="1200" dirty="0">
                        <a:latin typeface="+mn-lt"/>
                      </a:endParaRPr>
                    </a:p>
                  </a:txBody>
                  <a:tcPr marL="68580" marR="68580"/>
                </a:tc>
                <a:tc>
                  <a:txBody>
                    <a:bodyPr/>
                    <a:lstStyle/>
                    <a:p>
                      <a:r>
                        <a:rPr lang="es-AR" sz="1200" dirty="0"/>
                        <a:t>entero positivo</a:t>
                      </a:r>
                      <a:endParaRPr lang="es-AR" sz="1200" dirty="0">
                        <a:latin typeface="+mn-lt"/>
                      </a:endParaRPr>
                    </a:p>
                  </a:txBody>
                  <a:tcPr marL="68580" marR="68580"/>
                </a:tc>
                <a:extLst>
                  <a:ext uri="{0D108BD9-81ED-4DB2-BD59-A6C34878D82A}">
                    <a16:rowId xmlns="" xmlns:a16="http://schemas.microsoft.com/office/drawing/2014/main" val="10001"/>
                  </a:ext>
                </a:extLst>
              </a:tr>
              <a:tr h="303612">
                <a:tc>
                  <a:txBody>
                    <a:bodyPr/>
                    <a:lstStyle/>
                    <a:p>
                      <a:r>
                        <a:rPr lang="es-AR" sz="1200" dirty="0"/>
                        <a:t>Nombre                     </a:t>
                      </a:r>
                      <a:endParaRPr lang="es-AR" sz="1200" dirty="0">
                        <a:latin typeface="+mn-lt"/>
                      </a:endParaRPr>
                    </a:p>
                  </a:txBody>
                  <a:tcPr marL="68580" marR="68580"/>
                </a:tc>
                <a:tc>
                  <a:txBody>
                    <a:bodyPr/>
                    <a:lstStyle/>
                    <a:p>
                      <a:r>
                        <a:rPr lang="es-AR" sz="1200" dirty="0" err="1"/>
                        <a:t>string</a:t>
                      </a:r>
                      <a:r>
                        <a:rPr lang="es-AR" sz="1200" dirty="0"/>
                        <a:t> 20</a:t>
                      </a:r>
                      <a:endParaRPr lang="es-AR" sz="1200" dirty="0">
                        <a:latin typeface="+mn-lt"/>
                      </a:endParaRPr>
                    </a:p>
                  </a:txBody>
                  <a:tcPr marL="68580" marR="68580"/>
                </a:tc>
                <a:extLst>
                  <a:ext uri="{0D108BD9-81ED-4DB2-BD59-A6C34878D82A}">
                    <a16:rowId xmlns="" xmlns:a16="http://schemas.microsoft.com/office/drawing/2014/main" val="10002"/>
                  </a:ext>
                </a:extLst>
              </a:tr>
              <a:tr h="303612">
                <a:tc>
                  <a:txBody>
                    <a:bodyPr/>
                    <a:lstStyle/>
                    <a:p>
                      <a:r>
                        <a:rPr lang="es-AR" sz="1200" dirty="0"/>
                        <a:t>descripción </a:t>
                      </a:r>
                      <a:endParaRPr lang="es-AR" sz="1200" dirty="0">
                        <a:latin typeface="+mn-lt"/>
                      </a:endParaRPr>
                    </a:p>
                  </a:txBody>
                  <a:tcPr marL="68580" marR="68580"/>
                </a:tc>
                <a:tc>
                  <a:txBody>
                    <a:bodyPr/>
                    <a:lstStyle/>
                    <a:p>
                      <a:r>
                        <a:rPr lang="es-AR" sz="1200" dirty="0" err="1"/>
                        <a:t>string</a:t>
                      </a:r>
                      <a:r>
                        <a:rPr lang="es-AR" sz="1200" dirty="0"/>
                        <a:t> 256</a:t>
                      </a:r>
                      <a:endParaRPr lang="es-AR" sz="1200" dirty="0">
                        <a:latin typeface="+mn-lt"/>
                      </a:endParaRPr>
                    </a:p>
                  </a:txBody>
                  <a:tcPr marL="68580" marR="68580"/>
                </a:tc>
                <a:extLst>
                  <a:ext uri="{0D108BD9-81ED-4DB2-BD59-A6C34878D82A}">
                    <a16:rowId xmlns="" xmlns:a16="http://schemas.microsoft.com/office/drawing/2014/main" val="10003"/>
                  </a:ext>
                </a:extLst>
              </a:tr>
              <a:tr h="537160">
                <a:tc>
                  <a:txBody>
                    <a:bodyPr/>
                    <a:lstStyle/>
                    <a:p>
                      <a:r>
                        <a:rPr lang="es-AR" sz="1200" dirty="0"/>
                        <a:t>Recomendaciones</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err="1"/>
                        <a:t>string</a:t>
                      </a:r>
                      <a:r>
                        <a:rPr lang="es-AR" sz="1200" dirty="0"/>
                        <a:t> 512 </a:t>
                      </a:r>
                      <a:endParaRPr lang="es-AR" sz="1200" dirty="0">
                        <a:latin typeface="+mn-lt"/>
                      </a:endParaRPr>
                    </a:p>
                  </a:txBody>
                  <a:tcPr marL="68580" marR="68580"/>
                </a:tc>
                <a:extLst>
                  <a:ext uri="{0D108BD9-81ED-4DB2-BD59-A6C34878D82A}">
                    <a16:rowId xmlns="" xmlns:a16="http://schemas.microsoft.com/office/drawing/2014/main" val="10004"/>
                  </a:ext>
                </a:extLst>
              </a:tr>
              <a:tr h="537160">
                <a:tc>
                  <a:txBody>
                    <a:bodyPr/>
                    <a:lstStyle/>
                    <a:p>
                      <a:r>
                        <a:rPr lang="es-AR" sz="1200" dirty="0"/>
                        <a:t>Genero </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enumerativo (masculino, femenino)</a:t>
                      </a:r>
                      <a:endParaRPr lang="es-AR" sz="1200" dirty="0">
                        <a:latin typeface="+mn-lt"/>
                      </a:endParaRPr>
                    </a:p>
                  </a:txBody>
                  <a:tcPr marL="68580" marR="68580"/>
                </a:tc>
                <a:extLst>
                  <a:ext uri="{0D108BD9-81ED-4DB2-BD59-A6C34878D82A}">
                    <a16:rowId xmlns="" xmlns:a16="http://schemas.microsoft.com/office/drawing/2014/main" val="10005"/>
                  </a:ext>
                </a:extLst>
              </a:tr>
              <a:tr h="303612">
                <a:tc>
                  <a:txBody>
                    <a:bodyPr/>
                    <a:lstStyle/>
                    <a:p>
                      <a:r>
                        <a:rPr lang="es-AR" sz="1200" dirty="0"/>
                        <a:t>Edad</a:t>
                      </a:r>
                      <a:endParaRPr lang="es-AR" sz="1200" dirty="0">
                        <a:latin typeface="+mn-lt"/>
                      </a:endParaRPr>
                    </a:p>
                  </a:txBody>
                  <a:tcPr marL="68580" marR="68580"/>
                </a:tc>
                <a:tc>
                  <a:txBody>
                    <a:bodyPr/>
                    <a:lstStyle/>
                    <a:p>
                      <a:r>
                        <a:rPr lang="es-AR" sz="1200" dirty="0"/>
                        <a:t>rango 0..120 </a:t>
                      </a:r>
                      <a:endParaRPr lang="es-AR" sz="1200" dirty="0">
                        <a:latin typeface="+mn-lt"/>
                      </a:endParaRPr>
                    </a:p>
                  </a:txBody>
                  <a:tcPr marL="68580" marR="68580"/>
                </a:tc>
                <a:extLst>
                  <a:ext uri="{0D108BD9-81ED-4DB2-BD59-A6C34878D82A}">
                    <a16:rowId xmlns="" xmlns:a16="http://schemas.microsoft.com/office/drawing/2014/main" val="10006"/>
                  </a:ext>
                </a:extLst>
              </a:tr>
              <a:tr h="303612">
                <a:tc>
                  <a:txBody>
                    <a:bodyPr/>
                    <a:lstStyle/>
                    <a:p>
                      <a:r>
                        <a:rPr lang="es-AR" sz="1200" dirty="0"/>
                        <a:t>Marca</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err="1"/>
                        <a:t>string</a:t>
                      </a:r>
                      <a:r>
                        <a:rPr lang="es-AR" sz="1200" dirty="0"/>
                        <a:t> 25</a:t>
                      </a:r>
                      <a:endParaRPr lang="es-AR" sz="1200" dirty="0">
                        <a:latin typeface="+mn-lt"/>
                      </a:endParaRPr>
                    </a:p>
                  </a:txBody>
                  <a:tcPr marL="68580" marR="68580"/>
                </a:tc>
                <a:extLst>
                  <a:ext uri="{0D108BD9-81ED-4DB2-BD59-A6C34878D82A}">
                    <a16:rowId xmlns="" xmlns:a16="http://schemas.microsoft.com/office/drawing/2014/main" val="10007"/>
                  </a:ext>
                </a:extLst>
              </a:tr>
              <a:tr h="303612">
                <a:tc>
                  <a:txBody>
                    <a:bodyPr/>
                    <a:lstStyle/>
                    <a:p>
                      <a:r>
                        <a:rPr lang="es-AR" sz="1200" dirty="0"/>
                        <a:t>Stock </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entero</a:t>
                      </a:r>
                      <a:endParaRPr lang="es-AR" sz="1200" dirty="0">
                        <a:latin typeface="+mn-lt"/>
                      </a:endParaRPr>
                    </a:p>
                  </a:txBody>
                  <a:tcPr marL="68580" marR="68580"/>
                </a:tc>
                <a:extLst>
                  <a:ext uri="{0D108BD9-81ED-4DB2-BD59-A6C34878D82A}">
                    <a16:rowId xmlns="" xmlns:a16="http://schemas.microsoft.com/office/drawing/2014/main" val="10008"/>
                  </a:ext>
                </a:extLst>
              </a:tr>
              <a:tr h="303612">
                <a:tc>
                  <a:txBody>
                    <a:bodyPr/>
                    <a:lstStyle/>
                    <a:p>
                      <a:r>
                        <a:rPr lang="es-AR" sz="1200" dirty="0"/>
                        <a:t>stock mínimo</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entero positivo</a:t>
                      </a:r>
                      <a:endParaRPr lang="es-AR" sz="1200" dirty="0">
                        <a:latin typeface="+mn-lt"/>
                      </a:endParaRPr>
                    </a:p>
                  </a:txBody>
                  <a:tcPr marL="68580" marR="68580"/>
                </a:tc>
                <a:extLst>
                  <a:ext uri="{0D108BD9-81ED-4DB2-BD59-A6C34878D82A}">
                    <a16:rowId xmlns="" xmlns:a16="http://schemas.microsoft.com/office/drawing/2014/main" val="10009"/>
                  </a:ext>
                </a:extLst>
              </a:tr>
              <a:tr h="537160">
                <a:tc>
                  <a:txBody>
                    <a:bodyPr/>
                    <a:lstStyle/>
                    <a:p>
                      <a:r>
                        <a:rPr lang="es-AR" sz="1200" dirty="0"/>
                        <a:t>Estado</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enumerativo (normal, oferta, novedoso)</a:t>
                      </a:r>
                      <a:endParaRPr lang="es-ES" sz="1200" dirty="0">
                        <a:latin typeface="+mn-lt"/>
                      </a:endParaRPr>
                    </a:p>
                  </a:txBody>
                  <a:tcPr marL="68580" marR="68580"/>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46981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ppt_w</p:attrName>
                                        </p:attrNameLst>
                                      </p:cBhvr>
                                      <p:tavLst>
                                        <p:tav tm="0">
                                          <p:val>
                                            <p:fltVal val="0"/>
                                          </p:val>
                                        </p:tav>
                                        <p:tav tm="100000">
                                          <p:val>
                                            <p:strVal val="#ppt_w"/>
                                          </p:val>
                                        </p:tav>
                                      </p:tavLst>
                                    </p:anim>
                                    <p:anim calcmode="lin" valueType="num">
                                      <p:cBhvr>
                                        <p:cTn id="8" dur="2000" fill="hold"/>
                                        <p:tgtEl>
                                          <p:spTgt spid="8"/>
                                        </p:tgtEl>
                                        <p:attrNameLst>
                                          <p:attrName>ppt_h</p:attrName>
                                        </p:attrNameLst>
                                      </p:cBhvr>
                                      <p:tavLst>
                                        <p:tav tm="0">
                                          <p:val>
                                            <p:fltVal val="0"/>
                                          </p:val>
                                        </p:tav>
                                        <p:tav tm="100000">
                                          <p:val>
                                            <p:strVal val="#ppt_h"/>
                                          </p:val>
                                        </p:tav>
                                      </p:tavLst>
                                    </p:anim>
                                    <p:animEffect transition="in" filter="fade">
                                      <p:cBhvr>
                                        <p:cTn id="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7"/>
          <p:cNvSpPr>
            <a:spLocks noGrp="1" noChangeArrowheads="1"/>
          </p:cNvSpPr>
          <p:nvPr>
            <p:ph type="title"/>
          </p:nvPr>
        </p:nvSpPr>
        <p:spPr>
          <a:ln>
            <a:noFill/>
          </a:ln>
          <a:effectLst/>
        </p:spPr>
        <p:txBody>
          <a:bodyPr vert="horz" lIns="91440" tIns="45720" rIns="91440" bIns="45720" rtlCol="0" anchor="ctr">
            <a:normAutofit/>
          </a:bodyPr>
          <a:lstStyle/>
          <a:p>
            <a:r>
              <a:rPr lang="es-AR" dirty="0"/>
              <a:t>Identificación de las clases de equivalencia.</a:t>
            </a:r>
            <a:endParaRPr lang="es-ES" dirty="0"/>
          </a:p>
        </p:txBody>
      </p:sp>
      <p:sp>
        <p:nvSpPr>
          <p:cNvPr id="47107" name="4 Marcador de número de diapositiva"/>
          <p:cNvSpPr>
            <a:spLocks noGrp="1"/>
          </p:cNvSpPr>
          <p:nvPr>
            <p:ph type="sldNum" sz="quarter" idx="12"/>
          </p:nvPr>
        </p:nvSpPr>
        <p:spPr/>
        <p:txBody>
          <a:bodyPr/>
          <a:lstStyle/>
          <a:p>
            <a:fld id="{44330251-142B-4814-8B7F-9AF8B432275F}" type="slidenum">
              <a:rPr lang="es-ES" smtClean="0"/>
              <a:pPr/>
              <a:t>22</a:t>
            </a:fld>
            <a:endParaRPr lang="es-ES"/>
          </a:p>
        </p:txBody>
      </p:sp>
      <p:sp>
        <p:nvSpPr>
          <p:cNvPr id="11" name="Marcador de texto 10"/>
          <p:cNvSpPr>
            <a:spLocks noGrp="1"/>
          </p:cNvSpPr>
          <p:nvPr>
            <p:ph type="body" sz="quarter" idx="13"/>
          </p:nvPr>
        </p:nvSpPr>
        <p:spPr/>
        <p:txBody>
          <a:bodyPr/>
          <a:lstStyle/>
          <a:p>
            <a:endParaRPr lang="es-ES"/>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graphicFrame>
        <p:nvGraphicFramePr>
          <p:cNvPr id="68648" name="Group 40"/>
          <p:cNvGraphicFramePr>
            <a:graphicFrameLocks noGrp="1"/>
          </p:cNvGraphicFramePr>
          <p:nvPr>
            <p:extLst>
              <p:ext uri="{D42A27DB-BD31-4B8C-83A1-F6EECF244321}">
                <p14:modId xmlns:p14="http://schemas.microsoft.com/office/powerpoint/2010/main" val="946516911"/>
              </p:ext>
            </p:extLst>
          </p:nvPr>
        </p:nvGraphicFramePr>
        <p:xfrm>
          <a:off x="3095604" y="2285993"/>
          <a:ext cx="5974966" cy="3784093"/>
        </p:xfrm>
        <a:graphic>
          <a:graphicData uri="http://schemas.openxmlformats.org/drawingml/2006/table">
            <a:tbl>
              <a:tblPr/>
              <a:tblGrid>
                <a:gridCol w="1691093">
                  <a:extLst>
                    <a:ext uri="{9D8B030D-6E8A-4147-A177-3AD203B41FA5}">
                      <a16:colId xmlns="" xmlns:a16="http://schemas.microsoft.com/office/drawing/2014/main" val="20000"/>
                    </a:ext>
                  </a:extLst>
                </a:gridCol>
                <a:gridCol w="2292218">
                  <a:extLst>
                    <a:ext uri="{9D8B030D-6E8A-4147-A177-3AD203B41FA5}">
                      <a16:colId xmlns="" xmlns:a16="http://schemas.microsoft.com/office/drawing/2014/main" val="20001"/>
                    </a:ext>
                  </a:extLst>
                </a:gridCol>
                <a:gridCol w="1991655">
                  <a:extLst>
                    <a:ext uri="{9D8B030D-6E8A-4147-A177-3AD203B41FA5}">
                      <a16:colId xmlns="" xmlns:a16="http://schemas.microsoft.com/office/drawing/2014/main" val="20002"/>
                    </a:ext>
                  </a:extLst>
                </a:gridCol>
              </a:tblGrid>
              <a:tr h="5048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600" b="1" i="1" u="none" strike="noStrike" cap="none" normalizeH="0" baseline="0" dirty="0">
                          <a:ln>
                            <a:noFill/>
                          </a:ln>
                          <a:solidFill>
                            <a:srgbClr val="000000"/>
                          </a:solidFill>
                          <a:effectLst/>
                          <a:latin typeface="Arial" charset="0"/>
                          <a:ea typeface="Times New Roman" pitchFamily="18" charset="0"/>
                          <a:cs typeface="Arial" charset="0"/>
                        </a:rPr>
                        <a:t>Condición de entrada</a:t>
                      </a:r>
                      <a:endParaRPr kumimoji="0" lang="es-ES" sz="1600" b="1"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600" b="1" i="1" u="none" strike="noStrike" cap="none" normalizeH="0" baseline="0" dirty="0">
                          <a:ln>
                            <a:noFill/>
                          </a:ln>
                          <a:solidFill>
                            <a:srgbClr val="000000"/>
                          </a:solidFill>
                          <a:effectLst/>
                          <a:latin typeface="Arial" charset="0"/>
                          <a:ea typeface="Times New Roman" pitchFamily="18" charset="0"/>
                          <a:cs typeface="Arial" charset="0"/>
                        </a:rPr>
                        <a:t>Clases de equivalencia válidas </a:t>
                      </a:r>
                      <a:endParaRPr kumimoji="0" lang="es-ES" sz="1600" b="1"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600" b="1" i="0" u="none" strike="noStrike" cap="none" normalizeH="0" baseline="0" dirty="0">
                          <a:ln>
                            <a:noFill/>
                          </a:ln>
                          <a:solidFill>
                            <a:srgbClr val="000000"/>
                          </a:solidFill>
                          <a:effectLst/>
                          <a:latin typeface="Arial" charset="0"/>
                          <a:ea typeface="Times New Roman" pitchFamily="18" charset="0"/>
                          <a:cs typeface="Arial" charset="0"/>
                        </a:rPr>
                        <a:t>Clases de equivalencia inválidas</a:t>
                      </a:r>
                      <a:endParaRPr kumimoji="0" lang="es-ES" sz="1600" b="1"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 xmlns:a16="http://schemas.microsoft.com/office/drawing/2014/main" val="10000"/>
                  </a:ext>
                </a:extLst>
              </a:tr>
              <a:tr h="573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1400" b="1" i="0" u="none" strike="noStrike" cap="none" normalizeH="0" baseline="0">
                          <a:ln>
                            <a:noFill/>
                          </a:ln>
                          <a:solidFill>
                            <a:schemeClr val="tx1"/>
                          </a:solidFill>
                          <a:effectLst/>
                          <a:latin typeface="Arial" charset="0"/>
                        </a:rPr>
                        <a:t>código</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a:ln>
                            <a:noFill/>
                          </a:ln>
                          <a:solidFill>
                            <a:schemeClr val="tx1"/>
                          </a:solidFill>
                          <a:effectLst/>
                          <a:latin typeface="Arial" charset="0"/>
                        </a:rPr>
                        <a:t> 0&lt;= código &lt;= 9999</a:t>
                      </a:r>
                      <a:r>
                        <a:rPr kumimoji="0" lang="es-ES" sz="1400" b="0" i="0" u="none" strike="noStrike" cap="none" normalizeH="0" baseline="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dirty="0">
                          <a:ln>
                            <a:noFill/>
                          </a:ln>
                          <a:solidFill>
                            <a:schemeClr val="tx1"/>
                          </a:solidFill>
                          <a:effectLst/>
                          <a:latin typeface="Arial" charset="0"/>
                        </a:rPr>
                        <a:t>c</a:t>
                      </a:r>
                      <a:r>
                        <a:rPr kumimoji="0" lang="es-ES_tradnl" sz="1400" b="0" i="0" u="none" strike="noStrike" cap="none" normalizeH="0" baseline="0" dirty="0" smtClean="0">
                          <a:ln>
                            <a:noFill/>
                          </a:ln>
                          <a:solidFill>
                            <a:schemeClr val="tx1"/>
                          </a:solidFill>
                          <a:effectLst/>
                          <a:latin typeface="Arial" charset="0"/>
                        </a:rPr>
                        <a:t>ódigo </a:t>
                      </a:r>
                      <a:r>
                        <a:rPr kumimoji="0" lang="es-ES_tradnl" sz="1400" b="0" i="0" u="none" strike="noStrike" cap="none" normalizeH="0" baseline="0" dirty="0">
                          <a:ln>
                            <a:noFill/>
                          </a:ln>
                          <a:solidFill>
                            <a:schemeClr val="tx1"/>
                          </a:solidFill>
                          <a:effectLst/>
                          <a:latin typeface="Arial" charset="0"/>
                        </a:rPr>
                        <a:t>&lt;0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dirty="0">
                          <a:ln>
                            <a:noFill/>
                          </a:ln>
                          <a:solidFill>
                            <a:schemeClr val="tx1"/>
                          </a:solidFill>
                          <a:effectLst/>
                          <a:latin typeface="Arial" charset="0"/>
                        </a:rPr>
                        <a:t>c</a:t>
                      </a:r>
                      <a:r>
                        <a:rPr kumimoji="0" lang="es-ES_tradnl" sz="1400" b="0" i="0" u="none" strike="noStrike" cap="none" normalizeH="0" baseline="0" dirty="0" smtClean="0">
                          <a:ln>
                            <a:noFill/>
                          </a:ln>
                          <a:solidFill>
                            <a:schemeClr val="tx1"/>
                          </a:solidFill>
                          <a:effectLst/>
                          <a:latin typeface="Arial" charset="0"/>
                        </a:rPr>
                        <a:t>ódigo  </a:t>
                      </a:r>
                      <a:r>
                        <a:rPr kumimoji="0" lang="es-ES_tradnl" sz="1400" b="0" i="0" u="none" strike="noStrike" cap="none" normalizeH="0" baseline="0" dirty="0">
                          <a:ln>
                            <a:noFill/>
                          </a:ln>
                          <a:solidFill>
                            <a:schemeClr val="tx1"/>
                          </a:solidFill>
                          <a:effectLst/>
                          <a:latin typeface="Arial" charset="0"/>
                        </a:rPr>
                        <a:t>&gt; 9999</a:t>
                      </a:r>
                      <a:endParaRPr kumimoji="0" lang="es-ES" sz="18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159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1400" b="1" i="0" u="none" strike="noStrike" cap="none" normalizeH="0" baseline="0">
                          <a:ln>
                            <a:noFill/>
                          </a:ln>
                          <a:solidFill>
                            <a:schemeClr val="tx1"/>
                          </a:solidFill>
                          <a:effectLst/>
                          <a:latin typeface="Arial" charset="0"/>
                        </a:rPr>
                        <a:t>nombre</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dirty="0">
                          <a:ln>
                            <a:noFill/>
                          </a:ln>
                          <a:solidFill>
                            <a:schemeClr val="tx1"/>
                          </a:solidFill>
                          <a:effectLst/>
                          <a:latin typeface="Arial" charset="0"/>
                        </a:rPr>
                        <a:t>1 a 20 caracteres</a:t>
                      </a:r>
                      <a:r>
                        <a:rPr kumimoji="0" lang="es-ES" sz="1400" b="0" i="0" u="none" strike="noStrike" cap="none" normalizeH="0" baseline="0" dirty="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a:ln>
                            <a:noFill/>
                          </a:ln>
                          <a:solidFill>
                            <a:schemeClr val="tx1"/>
                          </a:solidFill>
                          <a:effectLst/>
                          <a:latin typeface="Arial" charset="0"/>
                        </a:rPr>
                        <a:t>0 caracteres;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a:ln>
                            <a:noFill/>
                          </a:ln>
                          <a:solidFill>
                            <a:schemeClr val="tx1"/>
                          </a:solidFill>
                          <a:effectLst/>
                          <a:latin typeface="Arial" charset="0"/>
                        </a:rPr>
                        <a:t>mas de 20 caracteres;</a:t>
                      </a:r>
                      <a:r>
                        <a:rPr kumimoji="0" lang="es-ES" sz="1400" b="0" i="0" u="none" strike="noStrike" cap="none" normalizeH="0" baseline="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1" i="0" u="none" strike="noStrike" cap="none" normalizeH="0" baseline="0">
                          <a:ln>
                            <a:noFill/>
                          </a:ln>
                          <a:solidFill>
                            <a:schemeClr val="tx1"/>
                          </a:solidFill>
                          <a:effectLst/>
                          <a:latin typeface="Arial" charset="0"/>
                        </a:rPr>
                        <a:t>descripción</a:t>
                      </a:r>
                      <a:endParaRPr kumimoji="0" lang="es-ES" sz="1400" b="0" i="0" u="none" strike="noStrike" cap="none" normalizeH="0" baseline="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a:ln>
                            <a:noFill/>
                          </a:ln>
                          <a:solidFill>
                            <a:schemeClr val="tx1"/>
                          </a:solidFill>
                          <a:effectLst/>
                          <a:latin typeface="Arial" charset="0"/>
                        </a:rPr>
                        <a:t>0 a 256 caracteres</a:t>
                      </a:r>
                      <a:endParaRPr kumimoji="0" lang="es-ES" sz="1400" b="0" i="0" u="none" strike="noStrike" cap="none" normalizeH="0" baseline="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dirty="0">
                          <a:ln>
                            <a:noFill/>
                          </a:ln>
                          <a:solidFill>
                            <a:schemeClr val="tx1"/>
                          </a:solidFill>
                          <a:effectLst/>
                          <a:latin typeface="Arial" charset="0"/>
                        </a:rPr>
                        <a:t>mas de 256 caracteres</a:t>
                      </a:r>
                      <a:endParaRPr kumimoji="0" lang="es-ES" sz="10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1" i="0" u="none" strike="noStrike" cap="none" normalizeH="0" baseline="0">
                          <a:ln>
                            <a:noFill/>
                          </a:ln>
                          <a:solidFill>
                            <a:srgbClr val="000000"/>
                          </a:solidFill>
                          <a:effectLst/>
                          <a:latin typeface="Arial" charset="0"/>
                          <a:ea typeface="Times New Roman" pitchFamily="18" charset="0"/>
                          <a:cs typeface="Arial" charset="0"/>
                        </a:rPr>
                        <a:t>recomendaciones</a:t>
                      </a:r>
                      <a:endParaRPr kumimoji="0" lang="es-ES" sz="1400" b="0" i="0" u="none" strike="noStrike" cap="none" normalizeH="0" baseline="0">
                        <a:ln>
                          <a:noFill/>
                        </a:ln>
                        <a:solidFill>
                          <a:srgbClr val="000000"/>
                        </a:solidFill>
                        <a:effectLst/>
                        <a:latin typeface="Arial" charset="0"/>
                        <a:ea typeface="Times New Roman" pitchFamily="18" charset="0"/>
                        <a:cs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a:ln>
                            <a:noFill/>
                          </a:ln>
                          <a:solidFill>
                            <a:srgbClr val="000000"/>
                          </a:solidFill>
                          <a:effectLst/>
                          <a:latin typeface="Arial" charset="0"/>
                          <a:ea typeface="Times New Roman" pitchFamily="18" charset="0"/>
                          <a:cs typeface="Arial" charset="0"/>
                        </a:rPr>
                        <a:t>0 a 512 caracteres</a:t>
                      </a:r>
                      <a:endParaRPr kumimoji="0" lang="es-ES" sz="1400" b="0" i="0" u="none" strike="noStrike" cap="none" normalizeH="0" baseline="0">
                        <a:ln>
                          <a:noFill/>
                        </a:ln>
                        <a:solidFill>
                          <a:srgbClr val="000000"/>
                        </a:solidFill>
                        <a:effectLst/>
                        <a:latin typeface="Arial" charset="0"/>
                        <a:ea typeface="Times New Roman" pitchFamily="18" charset="0"/>
                        <a:cs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dirty="0">
                          <a:ln>
                            <a:noFill/>
                          </a:ln>
                          <a:solidFill>
                            <a:srgbClr val="000000"/>
                          </a:solidFill>
                          <a:effectLst/>
                          <a:latin typeface="Arial" charset="0"/>
                          <a:ea typeface="Times New Roman" pitchFamily="18" charset="0"/>
                          <a:cs typeface="Arial" charset="0"/>
                        </a:rPr>
                        <a:t>mas de 512 caracteres</a:t>
                      </a:r>
                      <a:endParaRPr kumimoji="0" lang="es-ES" sz="1400" b="0"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74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1" i="0" u="none" strike="noStrike" cap="none" normalizeH="0" baseline="0">
                          <a:ln>
                            <a:noFill/>
                          </a:ln>
                          <a:solidFill>
                            <a:schemeClr val="tx1"/>
                          </a:solidFill>
                          <a:effectLst/>
                          <a:latin typeface="Arial" charset="0"/>
                        </a:rPr>
                        <a:t>genero</a:t>
                      </a:r>
                      <a:r>
                        <a:rPr kumimoji="0" lang="es-ES" sz="1400" b="0" i="0" u="none" strike="noStrike" cap="none" normalizeH="0" baseline="0">
                          <a:ln>
                            <a:noFill/>
                          </a:ln>
                          <a:solidFill>
                            <a:schemeClr val="tx1"/>
                          </a:solidFill>
                          <a:effectLst/>
                          <a:latin typeface="Arial" charset="0"/>
                        </a:rPr>
                        <a:t> </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a:ln>
                            <a:noFill/>
                          </a:ln>
                          <a:solidFill>
                            <a:schemeClr val="tx1"/>
                          </a:solidFill>
                          <a:effectLst/>
                          <a:latin typeface="Arial" charset="0"/>
                        </a:rPr>
                        <a:t>masculino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a:ln>
                            <a:noFill/>
                          </a:ln>
                          <a:solidFill>
                            <a:schemeClr val="tx1"/>
                          </a:solidFill>
                          <a:effectLst/>
                          <a:latin typeface="Arial" charset="0"/>
                        </a:rPr>
                        <a:t>femenino</a:t>
                      </a:r>
                      <a:r>
                        <a:rPr kumimoji="0" lang="es-ES" sz="1400" b="0" i="0" u="none" strike="noStrike" cap="none" normalizeH="0" baseline="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dirty="0">
                          <a:ln>
                            <a:noFill/>
                          </a:ln>
                          <a:solidFill>
                            <a:schemeClr val="tx1"/>
                          </a:solidFill>
                          <a:effectLst/>
                          <a:latin typeface="Arial" charset="0"/>
                        </a:rPr>
                        <a:t>otra cadena de caracteres</a:t>
                      </a:r>
                      <a:r>
                        <a:rPr kumimoji="0" lang="es-ES_tradnl" sz="1400" b="0" i="0" u="none" strike="noStrike" cap="none" normalizeH="0" baseline="0" dirty="0" smtClean="0">
                          <a:ln>
                            <a:noFill/>
                          </a:ln>
                          <a:solidFill>
                            <a:schemeClr val="tx1"/>
                          </a:solidFill>
                          <a:effectLst/>
                          <a:latin typeface="Arial" charset="0"/>
                        </a:rPr>
                        <a:t>;</a:t>
                      </a:r>
                      <a:endParaRPr kumimoji="0" lang="es-ES_tradnl"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74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1" i="0" u="none" strike="noStrike" cap="none" normalizeH="0" baseline="0" dirty="0" smtClean="0">
                          <a:ln>
                            <a:noFill/>
                          </a:ln>
                          <a:solidFill>
                            <a:schemeClr val="tx1"/>
                          </a:solidFill>
                          <a:effectLst/>
                          <a:latin typeface="Arial" charset="0"/>
                        </a:rPr>
                        <a:t>stock</a:t>
                      </a:r>
                      <a:endParaRPr kumimoji="0" lang="es-ES" sz="1400" b="0" i="0" u="none" strike="noStrike" cap="none" normalizeH="0" baseline="0" dirty="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dirty="0">
                          <a:ln>
                            <a:noFill/>
                          </a:ln>
                          <a:solidFill>
                            <a:schemeClr val="tx1"/>
                          </a:solidFill>
                          <a:effectLst/>
                          <a:latin typeface="Arial" charset="0"/>
                        </a:rPr>
                        <a:t>Número </a:t>
                      </a:r>
                      <a:r>
                        <a:rPr kumimoji="0" lang="es-ES_tradnl" sz="1400" b="0" i="0" u="none" strike="noStrike" cap="none" normalizeH="0" baseline="0" dirty="0" smtClean="0">
                          <a:ln>
                            <a:noFill/>
                          </a:ln>
                          <a:solidFill>
                            <a:schemeClr val="tx1"/>
                          </a:solidFill>
                          <a:effectLst/>
                          <a:latin typeface="Arial" charset="0"/>
                        </a:rPr>
                        <a:t>entero</a:t>
                      </a:r>
                      <a:endParaRPr kumimoji="0" lang="es-ES_tradnl"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1400" b="0" i="0" u="none" strike="noStrike" cap="none" normalizeH="0" baseline="0" dirty="0">
                          <a:ln>
                            <a:noFill/>
                          </a:ln>
                          <a:solidFill>
                            <a:schemeClr val="tx1"/>
                          </a:solidFill>
                          <a:effectLst/>
                          <a:latin typeface="Arial" charset="0"/>
                        </a:rPr>
                        <a:t>Caracteres no dígitos</a:t>
                      </a:r>
                      <a:r>
                        <a:rPr kumimoji="0" lang="es-ES_tradnl" sz="1400" b="0" i="0" u="none" strike="noStrike" cap="none" normalizeH="0" baseline="0" dirty="0" smtClean="0">
                          <a:ln>
                            <a:noFill/>
                          </a:ln>
                          <a:solidFill>
                            <a:schemeClr val="tx1"/>
                          </a:solidFill>
                          <a:effectLst/>
                          <a:latin typeface="Arial" charset="0"/>
                        </a:rPr>
                        <a:t>;</a:t>
                      </a:r>
                      <a:endParaRPr kumimoji="0" lang="es-ES_tradnl"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882935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ln>
            <a:noFill/>
          </a:ln>
          <a:effectLst/>
        </p:spPr>
        <p:txBody>
          <a:bodyPr vert="horz" lIns="91440" tIns="45720" rIns="91440" bIns="45720" rtlCol="0" anchor="ctr">
            <a:normAutofit/>
          </a:bodyPr>
          <a:lstStyle/>
          <a:p>
            <a:r>
              <a:rPr lang="es-MX" dirty="0"/>
              <a:t>Prueba De Partición Equivalente</a:t>
            </a:r>
            <a:endParaRPr lang="es-ES_tradnl" dirty="0"/>
          </a:p>
        </p:txBody>
      </p:sp>
      <p:sp>
        <p:nvSpPr>
          <p:cNvPr id="3078" name="4 Marcador de número de diapositiva"/>
          <p:cNvSpPr>
            <a:spLocks noGrp="1"/>
          </p:cNvSpPr>
          <p:nvPr>
            <p:ph type="sldNum" sz="quarter" idx="12"/>
          </p:nvPr>
        </p:nvSpPr>
        <p:spPr/>
        <p:txBody>
          <a:bodyPr/>
          <a:lstStyle/>
          <a:p>
            <a:fld id="{614CA237-10BC-4241-AA84-C05E40B977E6}" type="slidenum">
              <a:rPr lang="es-ES" smtClean="0"/>
              <a:pPr/>
              <a:t>23</a:t>
            </a:fld>
            <a:endParaRPr lang="es-ES" dirty="0"/>
          </a:p>
        </p:txBody>
      </p:sp>
      <p:sp>
        <p:nvSpPr>
          <p:cNvPr id="6" name="Marcador de texto 5"/>
          <p:cNvSpPr>
            <a:spLocks noGrp="1"/>
          </p:cNvSpPr>
          <p:nvPr>
            <p:ph type="body" sz="quarter" idx="14"/>
          </p:nvPr>
        </p:nvSpPr>
        <p:spPr/>
        <p:txBody>
          <a:bodyPr/>
          <a:lstStyle/>
          <a:p>
            <a:endParaRPr lang="es-ES"/>
          </a:p>
        </p:txBody>
      </p:sp>
      <p:sp>
        <p:nvSpPr>
          <p:cNvPr id="48132" name="6 Marcador de contenido"/>
          <p:cNvSpPr>
            <a:spLocks noGrp="1"/>
          </p:cNvSpPr>
          <p:nvPr>
            <p:ph type="body" sz="quarter" idx="13"/>
          </p:nvPr>
        </p:nvSpPr>
        <p:spPr>
          <a:xfrm>
            <a:off x="839416" y="1844824"/>
            <a:ext cx="10297144" cy="4320480"/>
          </a:xfrm>
        </p:spPr>
        <p:txBody>
          <a:bodyPr>
            <a:noAutofit/>
          </a:bodyPr>
          <a:lstStyle/>
          <a:p>
            <a:pPr>
              <a:buNone/>
            </a:pPr>
            <a:r>
              <a:rPr lang="es-ES" sz="2800" dirty="0"/>
              <a:t>Ejemplo : Una aplicación de automatización bancaria.</a:t>
            </a:r>
          </a:p>
          <a:p>
            <a:pPr>
              <a:buNone/>
            </a:pPr>
            <a:r>
              <a:rPr lang="es-ES" sz="2400" dirty="0"/>
              <a:t>El usuario ingresa al sitio del banco ingresando su contraseña de 6 dígitos y continúa con una serie </a:t>
            </a:r>
            <a:r>
              <a:rPr lang="es-ES_tradnl" sz="2400" dirty="0"/>
              <a:t>de órdenes que desencadenarán varias funciones</a:t>
            </a:r>
            <a:r>
              <a:rPr lang="es-ES" sz="2400" dirty="0"/>
              <a:t> bancarias. </a:t>
            </a:r>
          </a:p>
          <a:p>
            <a:pPr>
              <a:buNone/>
            </a:pPr>
            <a:r>
              <a:rPr lang="es-ES" sz="2400" dirty="0"/>
              <a:t>El software acepta datos de la siguiente forma:</a:t>
            </a:r>
          </a:p>
          <a:p>
            <a:pPr>
              <a:buNone/>
            </a:pPr>
            <a:r>
              <a:rPr lang="es-ES" sz="2400" dirty="0"/>
              <a:t>	Código de usuario: valor alfanumérico de 8 dígitos </a:t>
            </a:r>
          </a:p>
          <a:p>
            <a:pPr>
              <a:buNone/>
            </a:pPr>
            <a:r>
              <a:rPr lang="es-ES" sz="2400" dirty="0"/>
              <a:t>	</a:t>
            </a:r>
            <a:r>
              <a:rPr lang="es-ES_tradnl" sz="2400" dirty="0"/>
              <a:t>Contraseña: valor alfanumérico de </a:t>
            </a:r>
            <a:r>
              <a:rPr lang="es-ES_tradnl" sz="2400" dirty="0" smtClean="0"/>
              <a:t>6 dígitos</a:t>
            </a:r>
            <a:endParaRPr lang="es-ES_tradnl" sz="2400" dirty="0"/>
          </a:p>
          <a:p>
            <a:pPr>
              <a:buNone/>
            </a:pPr>
            <a:r>
              <a:rPr lang="es-ES_tradnl" sz="2400" dirty="0"/>
              <a:t>	Órdenes: «comprobar», «depositar», «pagar factura», etc.</a:t>
            </a:r>
          </a:p>
          <a:p>
            <a:pPr>
              <a:buNone/>
            </a:pPr>
            <a:endParaRPr lang="es-ES_tradnl" sz="2400" dirty="0"/>
          </a:p>
          <a:p>
            <a:pPr>
              <a:buNone/>
            </a:pPr>
            <a:r>
              <a:rPr lang="es-ES_tradnl" sz="2800" dirty="0"/>
              <a:t>¿Cómo representaríamos cada clase de equivalencia?</a:t>
            </a:r>
          </a:p>
          <a:p>
            <a:pPr>
              <a:buNone/>
            </a:pPr>
            <a:endParaRPr lang="es-ES_tradnl" sz="2800"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Tree>
    <p:extLst>
      <p:ext uri="{BB962C8B-B14F-4D97-AF65-F5344CB8AC3E}">
        <p14:creationId xmlns:p14="http://schemas.microsoft.com/office/powerpoint/2010/main" val="278803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132">
                                            <p:txEl>
                                              <p:pRg st="7" end="7"/>
                                            </p:txEl>
                                          </p:spTgt>
                                        </p:tgtEl>
                                        <p:attrNameLst>
                                          <p:attrName>style.visibility</p:attrName>
                                        </p:attrNameLst>
                                      </p:cBhvr>
                                      <p:to>
                                        <p:strVal val="visible"/>
                                      </p:to>
                                    </p:set>
                                    <p:animEffect transition="in" filter="box(in)">
                                      <p:cBhvr>
                                        <p:cTn id="7" dur="500"/>
                                        <p:tgtEl>
                                          <p:spTgt spid="481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s-ES_tradnl" dirty="0"/>
              <a:t>Análisis de Valores </a:t>
            </a:r>
            <a:r>
              <a:rPr lang="es-ES_tradnl" dirty="0" smtClean="0"/>
              <a:t>Límite </a:t>
            </a:r>
            <a:r>
              <a:rPr lang="es-ES_tradnl" dirty="0"/>
              <a:t>(AVL)</a:t>
            </a:r>
          </a:p>
        </p:txBody>
      </p:sp>
      <p:sp>
        <p:nvSpPr>
          <p:cNvPr id="52229" name="4 Marcador de número de diapositiva"/>
          <p:cNvSpPr>
            <a:spLocks noGrp="1"/>
          </p:cNvSpPr>
          <p:nvPr>
            <p:ph type="sldNum" sz="quarter" idx="12"/>
          </p:nvPr>
        </p:nvSpPr>
        <p:spPr/>
        <p:txBody>
          <a:bodyPr/>
          <a:lstStyle/>
          <a:p>
            <a:fld id="{22C18244-315D-4977-806E-701DBE73CCEC}" type="slidenum">
              <a:rPr lang="es-ES" smtClean="0"/>
              <a:pPr/>
              <a:t>24</a:t>
            </a:fld>
            <a:endParaRPr lang="es-ES" dirty="0"/>
          </a:p>
        </p:txBody>
      </p:sp>
      <p:sp>
        <p:nvSpPr>
          <p:cNvPr id="9" name="Marcador de texto 8"/>
          <p:cNvSpPr>
            <a:spLocks noGrp="1"/>
          </p:cNvSpPr>
          <p:nvPr>
            <p:ph type="body" sz="quarter" idx="14"/>
          </p:nvPr>
        </p:nvSpPr>
        <p:spPr/>
        <p:txBody>
          <a:bodyPr/>
          <a:lstStyle/>
          <a:p>
            <a:endParaRPr lang="es-ES"/>
          </a:p>
        </p:txBody>
      </p:sp>
      <p:sp>
        <p:nvSpPr>
          <p:cNvPr id="49156" name="Rectangle 3"/>
          <p:cNvSpPr>
            <a:spLocks noGrp="1" noChangeArrowheads="1"/>
          </p:cNvSpPr>
          <p:nvPr>
            <p:ph type="body" sz="quarter" idx="13"/>
          </p:nvPr>
        </p:nvSpPr>
        <p:spPr/>
        <p:txBody>
          <a:bodyPr>
            <a:normAutofit/>
          </a:bodyPr>
          <a:lstStyle/>
          <a:p>
            <a:r>
              <a:rPr lang="es-ES_tradnl" dirty="0"/>
              <a:t>Los errores </a:t>
            </a:r>
            <a:r>
              <a:rPr lang="es-ES" dirty="0"/>
              <a:t>tienden a darse más en los límites del campo de entrada que en el «centro». </a:t>
            </a:r>
          </a:p>
          <a:p>
            <a:r>
              <a:rPr lang="es-ES" dirty="0"/>
              <a:t>Por ello, se ha desarrollado el </a:t>
            </a:r>
            <a:r>
              <a:rPr lang="es-ES_tradnl" dirty="0"/>
              <a:t>análisis de valores límites (AVL) como técnica de prueba.</a:t>
            </a:r>
          </a:p>
          <a:p>
            <a:pPr algn="just"/>
            <a:r>
              <a:rPr lang="es-ES_tradnl" dirty="0"/>
              <a:t>Complementa a la partición </a:t>
            </a:r>
            <a:r>
              <a:rPr lang="es-ES" dirty="0"/>
              <a:t>equivalente. En lugar de seleccionar cualquier elemento de una clase de equivalencia, el AVL selecciona los casos de prueba en los «extremos» de la clase. En lugar de centrarse solamente en las condiciones de entrada, el AVL obtiene casos de prueba también para </a:t>
            </a:r>
            <a:r>
              <a:rPr lang="es-ES_tradnl" dirty="0"/>
              <a:t>el campo de salida</a:t>
            </a:r>
          </a:p>
          <a:p>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2864406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s-ES_tradnl" dirty="0"/>
              <a:t>Caja Negra: Análisis de Valores </a:t>
            </a:r>
            <a:r>
              <a:rPr lang="es-ES_tradnl" dirty="0" smtClean="0"/>
              <a:t>Límite</a:t>
            </a:r>
            <a:endParaRPr lang="es-ES_tradnl" dirty="0"/>
          </a:p>
        </p:txBody>
      </p:sp>
      <p:sp>
        <p:nvSpPr>
          <p:cNvPr id="52229" name="4 Marcador de número de diapositiva"/>
          <p:cNvSpPr>
            <a:spLocks noGrp="1"/>
          </p:cNvSpPr>
          <p:nvPr>
            <p:ph type="sldNum" sz="quarter" idx="12"/>
          </p:nvPr>
        </p:nvSpPr>
        <p:spPr/>
        <p:txBody>
          <a:bodyPr/>
          <a:lstStyle/>
          <a:p>
            <a:fld id="{6052CB0A-D8FF-40DD-B4E3-1BC936D2A0AA}" type="slidenum">
              <a:rPr lang="es-ES" smtClean="0"/>
              <a:pPr/>
              <a:t>25</a:t>
            </a:fld>
            <a:endParaRPr lang="es-ES"/>
          </a:p>
        </p:txBody>
      </p:sp>
      <p:sp>
        <p:nvSpPr>
          <p:cNvPr id="9" name="Marcador de texto 8"/>
          <p:cNvSpPr>
            <a:spLocks noGrp="1"/>
          </p:cNvSpPr>
          <p:nvPr>
            <p:ph type="body" sz="quarter" idx="14"/>
          </p:nvPr>
        </p:nvSpPr>
        <p:spPr/>
        <p:txBody>
          <a:bodyPr/>
          <a:lstStyle/>
          <a:p>
            <a:endParaRPr lang="es-ES"/>
          </a:p>
        </p:txBody>
      </p:sp>
      <p:sp>
        <p:nvSpPr>
          <p:cNvPr id="50180" name="Rectangle 3"/>
          <p:cNvSpPr>
            <a:spLocks noGrp="1" noChangeArrowheads="1"/>
          </p:cNvSpPr>
          <p:nvPr>
            <p:ph type="body" sz="quarter" idx="13"/>
          </p:nvPr>
        </p:nvSpPr>
        <p:spPr/>
        <p:txBody>
          <a:bodyPr/>
          <a:lstStyle/>
          <a:p>
            <a:r>
              <a:rPr lang="es-ES_tradnl"/>
              <a:t>Casos de prueba en los bordes de las clases:</a:t>
            </a:r>
          </a:p>
          <a:p>
            <a:endParaRPr lang="es-ES_tradnl"/>
          </a:p>
          <a:p>
            <a:r>
              <a:rPr lang="es-ES_tradnl"/>
              <a:t>Para una condición de entrada de rango entre a y b probar: a, b, &lt;a y &gt;b.</a:t>
            </a:r>
          </a:p>
          <a:p>
            <a:r>
              <a:rPr lang="es-ES_tradnl"/>
              <a:t>Para una salida de rango entre a y b: utilizar casos de prueba que generen valor de salida a y b</a:t>
            </a:r>
          </a:p>
          <a:p>
            <a:r>
              <a:rPr lang="es-ES_tradnl"/>
              <a:t>Probar las estructuras de datos internas en sus límites.</a:t>
            </a:r>
          </a:p>
          <a:p>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222225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fade">
                                      <p:cBhvr>
                                        <p:cTn id="7" dur="2000"/>
                                        <p:tgtEl>
                                          <p:spTgt spid="50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180">
                                            <p:txEl>
                                              <p:pRg st="2" end="2"/>
                                            </p:txEl>
                                          </p:spTgt>
                                        </p:tgtEl>
                                        <p:attrNameLst>
                                          <p:attrName>style.visibility</p:attrName>
                                        </p:attrNameLst>
                                      </p:cBhvr>
                                      <p:to>
                                        <p:strVal val="visible"/>
                                      </p:to>
                                    </p:set>
                                    <p:animEffect transition="in" filter="fade">
                                      <p:cBhvr>
                                        <p:cTn id="12" dur="2000"/>
                                        <p:tgtEl>
                                          <p:spTgt spid="501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180">
                                            <p:txEl>
                                              <p:pRg st="3" end="3"/>
                                            </p:txEl>
                                          </p:spTgt>
                                        </p:tgtEl>
                                        <p:attrNameLst>
                                          <p:attrName>style.visibility</p:attrName>
                                        </p:attrNameLst>
                                      </p:cBhvr>
                                      <p:to>
                                        <p:strVal val="visible"/>
                                      </p:to>
                                    </p:set>
                                    <p:animEffect transition="in" filter="fade">
                                      <p:cBhvr>
                                        <p:cTn id="17" dur="2000"/>
                                        <p:tgtEl>
                                          <p:spTgt spid="5018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180">
                                            <p:txEl>
                                              <p:pRg st="4" end="4"/>
                                            </p:txEl>
                                          </p:spTgt>
                                        </p:tgtEl>
                                        <p:attrNameLst>
                                          <p:attrName>style.visibility</p:attrName>
                                        </p:attrNameLst>
                                      </p:cBhvr>
                                      <p:to>
                                        <p:strVal val="visible"/>
                                      </p:to>
                                    </p:set>
                                    <p:animEffect transition="in" filter="fade">
                                      <p:cBhvr>
                                        <p:cTn id="22" dur="2000"/>
                                        <p:tgtEl>
                                          <p:spTgt spid="501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normAutofit/>
          </a:bodyPr>
          <a:lstStyle/>
          <a:p>
            <a:r>
              <a:rPr lang="es-ES_tradnl" dirty="0"/>
              <a:t>Tipos de </a:t>
            </a:r>
            <a:r>
              <a:rPr lang="es-ES_tradnl" dirty="0" smtClean="0"/>
              <a:t>Prueba</a:t>
            </a:r>
            <a:r>
              <a:rPr lang="es-ES_tradnl" dirty="0"/>
              <a:t/>
            </a:r>
            <a:br>
              <a:rPr lang="es-ES_tradnl" dirty="0"/>
            </a:br>
            <a:r>
              <a:rPr lang="es-ES_tradnl" dirty="0"/>
              <a:t>Caja Blanca (o Cristal o Abierta)</a:t>
            </a:r>
          </a:p>
        </p:txBody>
      </p:sp>
      <p:sp>
        <p:nvSpPr>
          <p:cNvPr id="6" name="4 Marcador de número de diapositiva"/>
          <p:cNvSpPr>
            <a:spLocks noGrp="1"/>
          </p:cNvSpPr>
          <p:nvPr>
            <p:ph type="sldNum" sz="quarter" idx="12"/>
          </p:nvPr>
        </p:nvSpPr>
        <p:spPr/>
        <p:txBody>
          <a:bodyPr/>
          <a:lstStyle/>
          <a:p>
            <a:fld id="{6AB26C2B-AB1E-41FA-9A18-A125298A5277}" type="slidenum">
              <a:rPr lang="es-ES" smtClean="0"/>
              <a:pPr/>
              <a:t>26</a:t>
            </a:fld>
            <a:endParaRPr lang="es-ES" dirty="0"/>
          </a:p>
        </p:txBody>
      </p:sp>
      <p:sp>
        <p:nvSpPr>
          <p:cNvPr id="51205" name="6 Marcador de texto"/>
          <p:cNvSpPr>
            <a:spLocks noGrp="1"/>
          </p:cNvSpPr>
          <p:nvPr>
            <p:ph type="body" sz="quarter" idx="14"/>
          </p:nvPr>
        </p:nvSpPr>
        <p:spPr/>
        <p:txBody>
          <a:bodyPr/>
          <a:lstStyle/>
          <a:p>
            <a:r>
              <a:rPr lang="es-ES_tradnl"/>
              <a:t>Pressman Cap. 17</a:t>
            </a:r>
          </a:p>
        </p:txBody>
      </p:sp>
      <p:sp>
        <p:nvSpPr>
          <p:cNvPr id="352259" name="Rectangle 3"/>
          <p:cNvSpPr>
            <a:spLocks noGrp="1" noChangeArrowheads="1"/>
          </p:cNvSpPr>
          <p:nvPr>
            <p:ph type="body" sz="quarter" idx="13"/>
          </p:nvPr>
        </p:nvSpPr>
        <p:spPr/>
        <p:txBody>
          <a:bodyPr>
            <a:normAutofit/>
          </a:bodyPr>
          <a:lstStyle/>
          <a:p>
            <a:r>
              <a:rPr lang="es-ES_tradnl" dirty="0"/>
              <a:t> Deriva casos de prueba de la estructura de control, para verificar detalles procedimentales. Mediante </a:t>
            </a:r>
            <a:r>
              <a:rPr lang="es-ES" dirty="0"/>
              <a:t>los métodos de prueba de caja blanca, el ingeniero del software puede obtener casos de prueba que ..</a:t>
            </a:r>
          </a:p>
          <a:p>
            <a:endParaRPr lang="es-ES" dirty="0"/>
          </a:p>
          <a:p>
            <a:pPr lvl="1"/>
            <a:r>
              <a:rPr lang="es-ES" dirty="0"/>
              <a:t>garanticen que se ejercita por lo menos una vez todos los caminos independientes de cada módulo. </a:t>
            </a:r>
          </a:p>
          <a:p>
            <a:pPr lvl="1"/>
            <a:r>
              <a:rPr lang="es-ES" dirty="0"/>
              <a:t>ejerciten todas las decisiones lógicas . </a:t>
            </a:r>
          </a:p>
          <a:p>
            <a:pPr lvl="1"/>
            <a:r>
              <a:rPr lang="es-ES" dirty="0"/>
              <a:t>ejecuten todos los bucles en sus límites..</a:t>
            </a:r>
          </a:p>
          <a:p>
            <a:pPr lvl="1"/>
            <a:r>
              <a:rPr lang="es-ES" dirty="0"/>
              <a:t>ejerciten las estructuras internas de datos </a:t>
            </a:r>
          </a:p>
          <a:p>
            <a:pPr lvl="1"/>
            <a:r>
              <a:rPr lang="es-ES" dirty="0"/>
              <a:t>	para asegurar su validez.</a:t>
            </a:r>
          </a:p>
          <a:p>
            <a:endParaRPr lang="es-ES_tradnl" dirty="0"/>
          </a:p>
          <a:p>
            <a:pPr lvl="1"/>
            <a:endParaRPr lang="es-ES_tradnl" dirty="0"/>
          </a:p>
        </p:txBody>
      </p:sp>
      <p:sp>
        <p:nvSpPr>
          <p:cNvPr id="2" name="Marcador de fecha 1"/>
          <p:cNvSpPr>
            <a:spLocks noGrp="1"/>
          </p:cNvSpPr>
          <p:nvPr>
            <p:ph type="dt" sz="half" idx="2"/>
          </p:nvPr>
        </p:nvSpPr>
        <p:spPr/>
        <p:txBody>
          <a:bodyPr/>
          <a:lstStyle/>
          <a:p>
            <a:r>
              <a:rPr lang="es-ES" dirty="0" smtClean="0"/>
              <a:t>2019</a:t>
            </a:r>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pic>
        <p:nvPicPr>
          <p:cNvPr id="51206" name="Picture 2"/>
          <p:cNvPicPr>
            <a:picLocks noChangeAspect="1" noChangeArrowheads="1"/>
          </p:cNvPicPr>
          <p:nvPr/>
        </p:nvPicPr>
        <p:blipFill>
          <a:blip r:embed="rId2" cstate="print"/>
          <a:srcRect l="55759" b="13461"/>
          <a:stretch>
            <a:fillRect/>
          </a:stretch>
        </p:blipFill>
        <p:spPr bwMode="auto">
          <a:xfrm>
            <a:off x="8094223" y="4221088"/>
            <a:ext cx="1228725" cy="2457450"/>
          </a:xfrm>
          <a:prstGeom prst="rect">
            <a:avLst/>
          </a:prstGeom>
          <a:noFill/>
          <a:ln w="9525">
            <a:noFill/>
            <a:miter lim="800000"/>
            <a:headEnd/>
            <a:tailEnd/>
          </a:ln>
        </p:spPr>
      </p:pic>
    </p:spTree>
    <p:extLst>
      <p:ext uri="{BB962C8B-B14F-4D97-AF65-F5344CB8AC3E}">
        <p14:creationId xmlns:p14="http://schemas.microsoft.com/office/powerpoint/2010/main" val="3928859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a:bodyPr>
          <a:lstStyle/>
          <a:p>
            <a:r>
              <a:rPr lang="es-ES_tradnl" dirty="0"/>
              <a:t>Tipos de </a:t>
            </a:r>
            <a:r>
              <a:rPr lang="es-ES_tradnl" dirty="0" smtClean="0"/>
              <a:t>Prueba</a:t>
            </a:r>
            <a:r>
              <a:rPr lang="es-ES_tradnl" dirty="0"/>
              <a:t/>
            </a:r>
            <a:br>
              <a:rPr lang="es-ES_tradnl" dirty="0"/>
            </a:br>
            <a:r>
              <a:rPr lang="es-ES_tradnl" dirty="0"/>
              <a:t>Caja Blanca (o Cristal o Abierta)</a:t>
            </a:r>
          </a:p>
        </p:txBody>
      </p:sp>
      <p:sp>
        <p:nvSpPr>
          <p:cNvPr id="28677" name="4 Marcador de número de diapositiva"/>
          <p:cNvSpPr>
            <a:spLocks noGrp="1"/>
          </p:cNvSpPr>
          <p:nvPr>
            <p:ph type="sldNum" sz="quarter" idx="12"/>
          </p:nvPr>
        </p:nvSpPr>
        <p:spPr/>
        <p:txBody>
          <a:bodyPr/>
          <a:lstStyle/>
          <a:p>
            <a:fld id="{129D9E20-649D-4B4C-9BE5-F25AE1AA38A6}" type="slidenum">
              <a:rPr lang="es-ES" smtClean="0"/>
              <a:pPr/>
              <a:t>27</a:t>
            </a:fld>
            <a:endParaRPr lang="es-ES" dirty="0"/>
          </a:p>
        </p:txBody>
      </p:sp>
      <p:sp>
        <p:nvSpPr>
          <p:cNvPr id="10" name="Marcador de texto 9"/>
          <p:cNvSpPr>
            <a:spLocks noGrp="1"/>
          </p:cNvSpPr>
          <p:nvPr>
            <p:ph type="body" sz="quarter" idx="14"/>
          </p:nvPr>
        </p:nvSpPr>
        <p:spPr/>
        <p:txBody>
          <a:bodyPr/>
          <a:lstStyle/>
          <a:p>
            <a:endParaRPr lang="es-ES"/>
          </a:p>
        </p:txBody>
      </p:sp>
      <p:sp>
        <p:nvSpPr>
          <p:cNvPr id="54276" name="Rectangle 3"/>
          <p:cNvSpPr>
            <a:spLocks noGrp="1" noChangeArrowheads="1"/>
          </p:cNvSpPr>
          <p:nvPr>
            <p:ph type="body" sz="quarter" idx="13"/>
          </p:nvPr>
        </p:nvSpPr>
        <p:spPr/>
        <p:txBody>
          <a:bodyPr>
            <a:normAutofit/>
          </a:bodyPr>
          <a:lstStyle/>
          <a:p>
            <a:pPr algn="just"/>
            <a:r>
              <a:rPr lang="es-ES" dirty="0"/>
              <a:t>El flujo lógico de un programa a veces no es nada intuitivo, lo que significa que nuestras suposiciones intuitivas sobre el flujo de control y los datos nos pueden llevar a tener  errores de diseño que sólo se descubren cuando comienza la prueba del camino.</a:t>
            </a:r>
          </a:p>
          <a:p>
            <a:endParaRPr lang="es-ES_tradnl" dirty="0"/>
          </a:p>
          <a:p>
            <a:r>
              <a:rPr lang="es-ES_tradnl" dirty="0"/>
              <a:t>¿Por qué realizarlas?</a:t>
            </a:r>
          </a:p>
          <a:p>
            <a:endParaRPr lang="es-ES_tradnl" dirty="0"/>
          </a:p>
          <a:p>
            <a:r>
              <a:rPr lang="es-ES_tradnl" dirty="0"/>
              <a:t>Los casos especiales son los más factibles de error</a:t>
            </a:r>
          </a:p>
          <a:p>
            <a:r>
              <a:rPr lang="es-ES_tradnl" dirty="0"/>
              <a:t>Los errores tipográficos son aleatorios</a:t>
            </a:r>
          </a:p>
          <a:p>
            <a:r>
              <a:rPr lang="es-ES_tradnl" dirty="0"/>
              <a:t>El flujo de control intuitivo es distinto del real</a:t>
            </a:r>
          </a:p>
          <a:p>
            <a:endParaRPr lang="es-ES_tradnl" dirty="0"/>
          </a:p>
          <a:p>
            <a:endParaRPr lang="es-ES_tradnl" dirty="0"/>
          </a:p>
          <a:p>
            <a:endParaRPr lang="es-ES_tradnl" dirty="0"/>
          </a:p>
          <a:p>
            <a:endParaRPr lang="es-ES_tradnl" dirty="0"/>
          </a:p>
        </p:txBody>
      </p:sp>
      <p:sp>
        <p:nvSpPr>
          <p:cNvPr id="2" name="Marcador de fecha 1"/>
          <p:cNvSpPr>
            <a:spLocks noGrp="1"/>
          </p:cNvSpPr>
          <p:nvPr>
            <p:ph type="dt" sz="half" idx="2"/>
          </p:nvPr>
        </p:nvSpPr>
        <p:spPr/>
        <p:txBody>
          <a:bodyPr/>
          <a:lstStyle/>
          <a:p>
            <a:r>
              <a:rPr lang="es-ES" dirty="0" smtClean="0"/>
              <a:t>2019</a:t>
            </a:r>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
        <p:nvSpPr>
          <p:cNvPr id="355333" name="Rectangle 5"/>
          <p:cNvSpPr>
            <a:spLocks noChangeArrowheads="1"/>
          </p:cNvSpPr>
          <p:nvPr/>
        </p:nvSpPr>
        <p:spPr bwMode="auto">
          <a:xfrm>
            <a:off x="3180160" y="4005263"/>
            <a:ext cx="5829300" cy="652462"/>
          </a:xfrm>
          <a:prstGeom prst="rect">
            <a:avLst/>
          </a:prstGeom>
          <a:noFill/>
          <a:ln w="9525">
            <a:noFill/>
            <a:miter lim="800000"/>
            <a:headEnd/>
            <a:tailEnd/>
          </a:ln>
        </p:spPr>
        <p:txBody>
          <a:bodyPr/>
          <a:lstStyle/>
          <a:p>
            <a:pPr marL="342900" indent="-342900" algn="just">
              <a:spcBef>
                <a:spcPct val="20000"/>
              </a:spcBef>
              <a:buClr>
                <a:schemeClr val="bg2"/>
              </a:buClr>
              <a:buSzPct val="75000"/>
              <a:buFont typeface="Wingdings" pitchFamily="2" charset="2"/>
              <a:buChar char="n"/>
            </a:pPr>
            <a:endParaRPr lang="en-US" sz="2600">
              <a:latin typeface="Tw Cen MT"/>
            </a:endParaRPr>
          </a:p>
        </p:txBody>
      </p:sp>
    </p:spTree>
    <p:extLst>
      <p:ext uri="{BB962C8B-B14F-4D97-AF65-F5344CB8AC3E}">
        <p14:creationId xmlns:p14="http://schemas.microsoft.com/office/powerpoint/2010/main" val="62763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55333"/>
                                        </p:tgtEl>
                                        <p:attrNameLst>
                                          <p:attrName>style.visibility</p:attrName>
                                        </p:attrNameLst>
                                      </p:cBhvr>
                                      <p:to>
                                        <p:strVal val="visible"/>
                                      </p:to>
                                    </p:set>
                                    <p:anim calcmode="lin" valueType="num">
                                      <p:cBhvr additive="base">
                                        <p:cTn id="7" dur="500" fill="hold"/>
                                        <p:tgtEl>
                                          <p:spTgt spid="355333"/>
                                        </p:tgtEl>
                                        <p:attrNameLst>
                                          <p:attrName>ppt_x</p:attrName>
                                        </p:attrNameLst>
                                      </p:cBhvr>
                                      <p:tavLst>
                                        <p:tav tm="0">
                                          <p:val>
                                            <p:strVal val="#ppt_x"/>
                                          </p:val>
                                        </p:tav>
                                        <p:tav tm="100000">
                                          <p:val>
                                            <p:strVal val="#ppt_x"/>
                                          </p:val>
                                        </p:tav>
                                      </p:tavLst>
                                    </p:anim>
                                    <p:anim calcmode="lin" valueType="num">
                                      <p:cBhvr additive="base">
                                        <p:cTn id="8" dur="500" fill="hold"/>
                                        <p:tgtEl>
                                          <p:spTgt spid="355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s-MX"/>
              <a:t>Prueba Del Camino Básico</a:t>
            </a:r>
            <a:endParaRPr lang="en-US" dirty="0"/>
          </a:p>
        </p:txBody>
      </p:sp>
      <p:sp>
        <p:nvSpPr>
          <p:cNvPr id="29701" name="4 Marcador de número de diapositiva"/>
          <p:cNvSpPr>
            <a:spLocks noGrp="1"/>
          </p:cNvSpPr>
          <p:nvPr>
            <p:ph type="sldNum" sz="quarter" idx="12"/>
          </p:nvPr>
        </p:nvSpPr>
        <p:spPr/>
        <p:txBody>
          <a:bodyPr/>
          <a:lstStyle/>
          <a:p>
            <a:fld id="{7E9F2822-81C4-4F35-95C5-4F6F993CE15C}" type="slidenum">
              <a:rPr lang="es-ES" smtClean="0"/>
              <a:pPr/>
              <a:t>28</a:t>
            </a:fld>
            <a:endParaRPr lang="es-ES" dirty="0"/>
          </a:p>
        </p:txBody>
      </p:sp>
      <p:sp>
        <p:nvSpPr>
          <p:cNvPr id="10" name="Marcador de texto 9"/>
          <p:cNvSpPr>
            <a:spLocks noGrp="1"/>
          </p:cNvSpPr>
          <p:nvPr>
            <p:ph type="body" sz="quarter" idx="14"/>
          </p:nvPr>
        </p:nvSpPr>
        <p:spPr/>
        <p:txBody>
          <a:bodyPr/>
          <a:lstStyle/>
          <a:p>
            <a:endParaRPr lang="es-ES"/>
          </a:p>
        </p:txBody>
      </p:sp>
      <p:sp>
        <p:nvSpPr>
          <p:cNvPr id="53252" name="Rectangle 3"/>
          <p:cNvSpPr>
            <a:spLocks noGrp="1" noChangeArrowheads="1"/>
          </p:cNvSpPr>
          <p:nvPr>
            <p:ph type="body" sz="quarter" idx="13"/>
          </p:nvPr>
        </p:nvSpPr>
        <p:spPr/>
        <p:txBody>
          <a:bodyPr/>
          <a:lstStyle/>
          <a:p>
            <a:pPr algn="just"/>
            <a:r>
              <a:rPr lang="es-AR" dirty="0"/>
              <a:t>Es una técnica propuesta por Tom </a:t>
            </a:r>
            <a:r>
              <a:rPr lang="es-AR" dirty="0" err="1"/>
              <a:t>McCabe</a:t>
            </a:r>
            <a:r>
              <a:rPr lang="es-AR" dirty="0"/>
              <a:t>. Permite al diseñador de casos de pruebas obtener una medida de la complejidad lógica  y usarla como guía para la definición de caminos de ejecución.</a:t>
            </a:r>
          </a:p>
          <a:p>
            <a:endParaRPr lang="es-AR" dirty="0"/>
          </a:p>
          <a:p>
            <a:endParaRPr lang="es-AR" dirty="0"/>
          </a:p>
          <a:p>
            <a:pPr algn="just"/>
            <a:r>
              <a:rPr lang="es-AR" dirty="0"/>
              <a:t>Los casos de prueba obtenidos garantizan que se ejecuta al menos una vez cada sentencia del programa.</a:t>
            </a:r>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3262726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s-MX" dirty="0"/>
              <a:t>Prueba Del Camino Básico</a:t>
            </a:r>
            <a:endParaRPr lang="es-ES_tradnl" dirty="0"/>
          </a:p>
        </p:txBody>
      </p:sp>
      <p:sp>
        <p:nvSpPr>
          <p:cNvPr id="1030" name="4 Marcador de número de diapositiva"/>
          <p:cNvSpPr>
            <a:spLocks noGrp="1"/>
          </p:cNvSpPr>
          <p:nvPr>
            <p:ph type="sldNum" sz="quarter" idx="12"/>
          </p:nvPr>
        </p:nvSpPr>
        <p:spPr/>
        <p:txBody>
          <a:bodyPr/>
          <a:lstStyle/>
          <a:p>
            <a:fld id="{FBB900D9-4870-43EE-A5B3-04BD12FDC095}" type="slidenum">
              <a:rPr lang="es-ES" smtClean="0"/>
              <a:pPr/>
              <a:t>29</a:t>
            </a:fld>
            <a:endParaRPr lang="es-ES" dirty="0"/>
          </a:p>
        </p:txBody>
      </p:sp>
      <p:sp>
        <p:nvSpPr>
          <p:cNvPr id="3" name="Marcador de fecha 2"/>
          <p:cNvSpPr>
            <a:spLocks noGrp="1"/>
          </p:cNvSpPr>
          <p:nvPr>
            <p:ph type="dt" sz="half" idx="2"/>
          </p:nvPr>
        </p:nvSpPr>
        <p:spPr/>
        <p:txBody>
          <a:bodyPr/>
          <a:lstStyle/>
          <a:p>
            <a:r>
              <a:rPr lang="es-ES" dirty="0" smtClean="0"/>
              <a:t>2019</a:t>
            </a:r>
            <a:endParaRPr lang="es-ES"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pic>
        <p:nvPicPr>
          <p:cNvPr id="2" name="Picture 3"/>
          <p:cNvPicPr>
            <a:picLocks noGrp="1" noChangeAspect="1" noChangeArrowheads="1"/>
          </p:cNvPicPr>
          <p:nvPr>
            <p:ph idx="4294967295"/>
          </p:nvPr>
        </p:nvPicPr>
        <p:blipFill>
          <a:blip r:embed="rId2" cstate="print">
            <a:lum contrast="20000"/>
          </a:blip>
          <a:srcRect b="6323"/>
          <a:stretch>
            <a:fillRect/>
          </a:stretch>
        </p:blipFill>
        <p:spPr>
          <a:xfrm>
            <a:off x="2567608" y="3429000"/>
            <a:ext cx="5832475" cy="2447925"/>
          </a:xfrm>
          <a:effectLst>
            <a:outerShdw blurRad="292100" dist="139700" dir="2700000" algn="tl" rotWithShape="0">
              <a:srgbClr val="333333">
                <a:alpha val="65000"/>
              </a:srgbClr>
            </a:outerShdw>
          </a:effectLst>
        </p:spPr>
      </p:pic>
      <p:sp>
        <p:nvSpPr>
          <p:cNvPr id="55301" name="8 CuadroTexto"/>
          <p:cNvSpPr txBox="1">
            <a:spLocks noChangeArrowheads="1"/>
          </p:cNvSpPr>
          <p:nvPr/>
        </p:nvSpPr>
        <p:spPr bwMode="auto">
          <a:xfrm>
            <a:off x="3055997" y="2390072"/>
            <a:ext cx="3796680" cy="461665"/>
          </a:xfrm>
          <a:prstGeom prst="rect">
            <a:avLst/>
          </a:prstGeom>
          <a:noFill/>
          <a:ln w="9525">
            <a:noFill/>
            <a:miter lim="800000"/>
            <a:headEnd/>
            <a:tailEnd/>
          </a:ln>
        </p:spPr>
        <p:txBody>
          <a:bodyPr wrap="none">
            <a:spAutoFit/>
          </a:bodyPr>
          <a:lstStyle/>
          <a:p>
            <a:r>
              <a:rPr lang="es-ES_tradnl" sz="2400" dirty="0">
                <a:latin typeface="Tw Cen MT"/>
              </a:rPr>
              <a:t>Notación de grafo de flujo :  </a:t>
            </a:r>
          </a:p>
        </p:txBody>
      </p:sp>
    </p:spTree>
    <p:extLst>
      <p:ext uri="{BB962C8B-B14F-4D97-AF65-F5344CB8AC3E}">
        <p14:creationId xmlns:p14="http://schemas.microsoft.com/office/powerpoint/2010/main" val="3636462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s-ES_tradnl"/>
              <a:t>Prueba del software</a:t>
            </a:r>
            <a:endParaRPr lang="es-ES_tradnl" dirty="0"/>
          </a:p>
        </p:txBody>
      </p:sp>
      <p:sp>
        <p:nvSpPr>
          <p:cNvPr id="6" name="4 Marcador de número de diapositiva"/>
          <p:cNvSpPr>
            <a:spLocks noGrp="1"/>
          </p:cNvSpPr>
          <p:nvPr>
            <p:ph type="sldNum" sz="quarter" idx="12"/>
          </p:nvPr>
        </p:nvSpPr>
        <p:spPr/>
        <p:txBody>
          <a:bodyPr/>
          <a:lstStyle/>
          <a:p>
            <a:fld id="{0B6FC78A-6A21-4097-8553-6D94F3BB1289}" type="slidenum">
              <a:rPr lang="es-ES" smtClean="0"/>
              <a:pPr/>
              <a:t>3</a:t>
            </a:fld>
            <a:endParaRPr lang="es-ES" dirty="0"/>
          </a:p>
        </p:txBody>
      </p:sp>
      <p:sp>
        <p:nvSpPr>
          <p:cNvPr id="11" name="Marcador de texto 10"/>
          <p:cNvSpPr>
            <a:spLocks noGrp="1"/>
          </p:cNvSpPr>
          <p:nvPr>
            <p:ph type="body" sz="quarter" idx="14"/>
          </p:nvPr>
        </p:nvSpPr>
        <p:spPr/>
        <p:txBody>
          <a:bodyPr/>
          <a:lstStyle/>
          <a:p>
            <a:endParaRPr lang="es-ES"/>
          </a:p>
        </p:txBody>
      </p:sp>
      <p:sp>
        <p:nvSpPr>
          <p:cNvPr id="25604" name="Rectangle 3"/>
          <p:cNvSpPr>
            <a:spLocks noGrp="1" noChangeArrowheads="1"/>
          </p:cNvSpPr>
          <p:nvPr>
            <p:ph type="body" sz="quarter" idx="13"/>
          </p:nvPr>
        </p:nvSpPr>
        <p:spPr/>
        <p:txBody>
          <a:bodyPr/>
          <a:lstStyle/>
          <a:p>
            <a:r>
              <a:rPr lang="es-ES_tradnl"/>
              <a:t>¿Qué significa que el software ha fallado?</a:t>
            </a:r>
          </a:p>
          <a:p>
            <a:pPr lvl="1"/>
            <a:r>
              <a:rPr lang="es-ES_tradnl"/>
              <a:t>El software no hace lo que especifican los requerimientos</a:t>
            </a:r>
          </a:p>
          <a:p>
            <a:r>
              <a:rPr lang="es-ES_tradnl"/>
              <a:t>Posibles razones:</a:t>
            </a:r>
          </a:p>
          <a:p>
            <a:pPr lvl="2"/>
            <a:r>
              <a:rPr lang="es-ES_tradnl"/>
              <a:t>Especificación errónea.</a:t>
            </a:r>
          </a:p>
          <a:p>
            <a:pPr lvl="2"/>
            <a:r>
              <a:rPr lang="es-ES_tradnl"/>
              <a:t>Requerimientos imposibles con las estructuras previstas.</a:t>
            </a:r>
          </a:p>
          <a:p>
            <a:pPr lvl="2"/>
            <a:r>
              <a:rPr lang="es-ES_tradnl"/>
              <a:t>Defectos en diseño del sistema.</a:t>
            </a:r>
          </a:p>
          <a:p>
            <a:pPr lvl="2"/>
            <a:r>
              <a:rPr lang="es-ES_tradnl"/>
              <a:t>Defectos en diseño del programa.</a:t>
            </a:r>
          </a:p>
          <a:p>
            <a:pPr lvl="2"/>
            <a:r>
              <a:rPr lang="es-ES_tradnl"/>
              <a:t>Defectos en código.</a:t>
            </a:r>
          </a:p>
          <a:p>
            <a:pPr lvl="1"/>
            <a:endParaRPr lang="es-ES_tradnl"/>
          </a:p>
          <a:p>
            <a:pPr lvl="1"/>
            <a:endParaRPr lang="es-ES_tradnl"/>
          </a:p>
          <a:p>
            <a:pPr lvl="1"/>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530281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Título"/>
          <p:cNvSpPr>
            <a:spLocks noGrp="1"/>
          </p:cNvSpPr>
          <p:nvPr>
            <p:ph type="title"/>
          </p:nvPr>
        </p:nvSpPr>
        <p:spPr/>
        <p:txBody>
          <a:bodyPr/>
          <a:lstStyle/>
          <a:p>
            <a:r>
              <a:rPr lang="es-MX"/>
              <a:t>Prueba Del Camino Básico</a:t>
            </a:r>
            <a:endParaRPr lang="es-ES_tradnl" dirty="0"/>
          </a:p>
        </p:txBody>
      </p:sp>
      <p:sp>
        <p:nvSpPr>
          <p:cNvPr id="6" name="5 Marcador de número de diapositiva"/>
          <p:cNvSpPr>
            <a:spLocks noGrp="1"/>
          </p:cNvSpPr>
          <p:nvPr>
            <p:ph type="sldNum" sz="quarter" idx="12"/>
          </p:nvPr>
        </p:nvSpPr>
        <p:spPr/>
        <p:txBody>
          <a:bodyPr/>
          <a:lstStyle/>
          <a:p>
            <a:fld id="{F9995AB5-40EA-40FB-95AB-52A3B7E04375}" type="slidenum">
              <a:rPr lang="es-ES" smtClean="0"/>
              <a:pPr/>
              <a:t>30</a:t>
            </a:fld>
            <a:endParaRPr lang="es-ES" dirty="0"/>
          </a:p>
        </p:txBody>
      </p:sp>
      <p:sp>
        <p:nvSpPr>
          <p:cNvPr id="13" name="Marcador de texto 12"/>
          <p:cNvSpPr>
            <a:spLocks noGrp="1"/>
          </p:cNvSpPr>
          <p:nvPr>
            <p:ph type="body" sz="quarter" idx="14"/>
          </p:nvPr>
        </p:nvSpPr>
        <p:spPr/>
        <p:txBody>
          <a:bodyPr/>
          <a:lstStyle/>
          <a:p>
            <a:endParaRPr lang="es-ES"/>
          </a:p>
        </p:txBody>
      </p:sp>
      <p:sp>
        <p:nvSpPr>
          <p:cNvPr id="43010" name="2 Marcador de contenido"/>
          <p:cNvSpPr>
            <a:spLocks noGrp="1"/>
          </p:cNvSpPr>
          <p:nvPr>
            <p:ph type="body" sz="quarter" idx="13"/>
          </p:nvPr>
        </p:nvSpPr>
        <p:spPr/>
        <p:txBody>
          <a:bodyPr>
            <a:normAutofit/>
          </a:bodyPr>
          <a:lstStyle/>
          <a:p>
            <a:r>
              <a:rPr lang="es-ES_tradnl"/>
              <a:t>Cada círculo, denominado nodo </a:t>
            </a:r>
            <a:r>
              <a:rPr lang="es-ES"/>
              <a:t>del grafo de flujo, representa una o más sentencias pro</a:t>
            </a:r>
            <a:r>
              <a:rPr lang="es-ES_tradnl"/>
              <a:t>cedimentales. </a:t>
            </a:r>
          </a:p>
          <a:p>
            <a:endParaRPr lang="es-ES_tradnl"/>
          </a:p>
          <a:p>
            <a:endParaRPr lang="es-ES_tradnl"/>
          </a:p>
          <a:p>
            <a:endParaRPr lang="es-ES_tradnl"/>
          </a:p>
          <a:p>
            <a:r>
              <a:rPr lang="es-ES_tradnl"/>
              <a:t>Un solo nodo puede corresponder a una </a:t>
            </a:r>
            <a:r>
              <a:rPr lang="es-ES"/>
              <a:t>secuencia de acciones y a una decisión. Las flechas del grafo de flujo, denominadas aristas o enlaces, representan flujo de control. </a:t>
            </a:r>
          </a:p>
          <a:p>
            <a:r>
              <a:rPr lang="es-ES"/>
              <a:t>Una arista debe terminar en un nodo. </a:t>
            </a:r>
          </a:p>
          <a:p>
            <a:endParaRPr lang="es-ES_tradnl"/>
          </a:p>
          <a:p>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pic>
        <p:nvPicPr>
          <p:cNvPr id="58373" name="Picture 2" descr="http://4.bp.blogspot.com/_i1TXbRftMy4/STNdaB4yeeI/AAAAAAAAAAM/u926sxZCSWM/s320/2.1.gif"/>
          <p:cNvPicPr>
            <a:picLocks noChangeAspect="1" noChangeArrowheads="1"/>
          </p:cNvPicPr>
          <p:nvPr/>
        </p:nvPicPr>
        <p:blipFill>
          <a:blip r:embed="rId2" cstate="print"/>
          <a:srcRect t="27950" r="76563" b="34782"/>
          <a:stretch>
            <a:fillRect/>
          </a:stretch>
        </p:blipFill>
        <p:spPr bwMode="auto">
          <a:xfrm>
            <a:off x="7649766" y="2714625"/>
            <a:ext cx="1542577" cy="857250"/>
          </a:xfrm>
          <a:prstGeom prst="rect">
            <a:avLst/>
          </a:prstGeom>
          <a:ln>
            <a:noFill/>
          </a:ln>
          <a:effectLst>
            <a:outerShdw blurRad="292100" dist="139700" dir="2700000" algn="tl" rotWithShape="0">
              <a:srgbClr val="333333">
                <a:alpha val="65000"/>
              </a:srgbClr>
            </a:outerShdw>
          </a:effectLst>
        </p:spPr>
      </p:pic>
      <p:cxnSp>
        <p:nvCxnSpPr>
          <p:cNvPr id="8" name="7 Conector recto de flecha"/>
          <p:cNvCxnSpPr/>
          <p:nvPr/>
        </p:nvCxnSpPr>
        <p:spPr>
          <a:xfrm>
            <a:off x="5519936" y="2204864"/>
            <a:ext cx="2397721" cy="1009824"/>
          </a:xfrm>
          <a:prstGeom prst="straightConnector1">
            <a:avLst/>
          </a:prstGeom>
          <a:ln w="127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flipV="1">
            <a:off x="5951984" y="3212976"/>
            <a:ext cx="2448272" cy="1726480"/>
          </a:xfrm>
          <a:prstGeom prst="straightConnector1">
            <a:avLst/>
          </a:prstGeom>
          <a:ln w="127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00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010">
                                            <p:txEl>
                                              <p:pRg st="4" end="4"/>
                                            </p:txEl>
                                          </p:spTgt>
                                        </p:tgtEl>
                                        <p:attrNameLst>
                                          <p:attrName>style.visibility</p:attrName>
                                        </p:attrNameLst>
                                      </p:cBhvr>
                                      <p:to>
                                        <p:strVal val="visible"/>
                                      </p:to>
                                    </p:set>
                                    <p:animEffect transition="in" filter="box(in)">
                                      <p:cBhvr>
                                        <p:cTn id="12" dur="2000"/>
                                        <p:tgtEl>
                                          <p:spTgt spid="43010">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3010">
                                            <p:txEl>
                                              <p:pRg st="5" end="5"/>
                                            </p:txEl>
                                          </p:spTgt>
                                        </p:tgtEl>
                                        <p:attrNameLst>
                                          <p:attrName>style.visibility</p:attrName>
                                        </p:attrNameLst>
                                      </p:cBhvr>
                                      <p:to>
                                        <p:strVal val="visible"/>
                                      </p:to>
                                    </p:set>
                                    <p:animEffect transition="in" filter="box(in)">
                                      <p:cBhvr>
                                        <p:cTn id="15" dur="2000"/>
                                        <p:tgtEl>
                                          <p:spTgt spid="43010">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cstate="print">
            <a:lum contrast="20000"/>
          </a:blip>
          <a:srcRect l="34482" t="50000" r="42529" b="3846"/>
          <a:stretch>
            <a:fillRect/>
          </a:stretch>
        </p:blipFill>
        <p:spPr bwMode="auto">
          <a:xfrm>
            <a:off x="6149579" y="3357566"/>
            <a:ext cx="1746621" cy="1513737"/>
          </a:xfrm>
          <a:prstGeom prst="rect">
            <a:avLst/>
          </a:prstGeom>
          <a:noFill/>
          <a:ln w="88900" cap="sq">
            <a:noFill/>
            <a:miter lim="800000"/>
            <a:headEnd/>
            <a:tailEnd/>
          </a:ln>
          <a:effectLst>
            <a:outerShdw blurRad="55000" dist="18000" dir="5400000" algn="tl" rotWithShape="0">
              <a:srgbClr val="000000">
                <a:alpha val="40000"/>
              </a:srgbClr>
            </a:outerShdw>
          </a:effectLst>
        </p:spPr>
      </p:pic>
      <p:sp>
        <p:nvSpPr>
          <p:cNvPr id="57346" name="1 Título"/>
          <p:cNvSpPr>
            <a:spLocks noGrp="1"/>
          </p:cNvSpPr>
          <p:nvPr>
            <p:ph type="title"/>
          </p:nvPr>
        </p:nvSpPr>
        <p:spPr/>
        <p:txBody>
          <a:bodyPr/>
          <a:lstStyle/>
          <a:p>
            <a:r>
              <a:rPr lang="es-MX"/>
              <a:t>Prueba Del Camino Básico</a:t>
            </a:r>
            <a:endParaRPr lang="es-ES_tradnl" dirty="0"/>
          </a:p>
        </p:txBody>
      </p:sp>
      <p:sp>
        <p:nvSpPr>
          <p:cNvPr id="6" name="5 Marcador de número de diapositiva"/>
          <p:cNvSpPr>
            <a:spLocks noGrp="1"/>
          </p:cNvSpPr>
          <p:nvPr>
            <p:ph type="sldNum" sz="quarter" idx="12"/>
          </p:nvPr>
        </p:nvSpPr>
        <p:spPr/>
        <p:txBody>
          <a:bodyPr/>
          <a:lstStyle/>
          <a:p>
            <a:fld id="{40B06A52-172D-4026-9636-A217B45509D6}" type="slidenum">
              <a:rPr lang="es-ES" smtClean="0"/>
              <a:pPr/>
              <a:t>31</a:t>
            </a:fld>
            <a:endParaRPr lang="es-ES" dirty="0"/>
          </a:p>
        </p:txBody>
      </p:sp>
      <p:sp>
        <p:nvSpPr>
          <p:cNvPr id="15" name="Marcador de texto 14"/>
          <p:cNvSpPr>
            <a:spLocks noGrp="1"/>
          </p:cNvSpPr>
          <p:nvPr>
            <p:ph type="body" sz="quarter" idx="14"/>
          </p:nvPr>
        </p:nvSpPr>
        <p:spPr/>
        <p:txBody>
          <a:bodyPr/>
          <a:lstStyle/>
          <a:p>
            <a:endParaRPr lang="es-ES"/>
          </a:p>
        </p:txBody>
      </p:sp>
      <p:sp>
        <p:nvSpPr>
          <p:cNvPr id="43010" name="2 Marcador de contenido"/>
          <p:cNvSpPr>
            <a:spLocks noGrp="1"/>
          </p:cNvSpPr>
          <p:nvPr>
            <p:ph type="body" sz="quarter" idx="13"/>
          </p:nvPr>
        </p:nvSpPr>
        <p:spPr/>
        <p:txBody>
          <a:bodyPr>
            <a:normAutofit/>
          </a:bodyPr>
          <a:lstStyle/>
          <a:p>
            <a:r>
              <a:rPr lang="es-ES" dirty="0"/>
              <a:t>Las áreas delimitadas por aristas y nodos se denominan regiones. Cuando contabilizamos las regiones incluimos el área exterior del grafo, contándolo como otra región más.</a:t>
            </a:r>
          </a:p>
          <a:p>
            <a:endParaRPr lang="es-ES" dirty="0"/>
          </a:p>
          <a:p>
            <a:endParaRPr lang="es-ES" dirty="0"/>
          </a:p>
          <a:p>
            <a:endParaRPr lang="es-ES" dirty="0"/>
          </a:p>
          <a:p>
            <a:endParaRPr lang="es-ES" dirty="0"/>
          </a:p>
          <a:p>
            <a:endParaRPr lang="es-ES" dirty="0"/>
          </a:p>
          <a:p>
            <a:r>
              <a:rPr lang="es-ES" dirty="0"/>
              <a:t>Cada nodo que contiene una condición se </a:t>
            </a:r>
            <a:r>
              <a:rPr lang="es-ES" dirty="0" err="1"/>
              <a:t>deno</a:t>
            </a:r>
            <a:r>
              <a:rPr lang="es-ES_tradnl" dirty="0"/>
              <a:t>mina nodo predicado y está caracterizado porque dos o </a:t>
            </a:r>
            <a:r>
              <a:rPr lang="es-ES" dirty="0"/>
              <a:t>más aristas emergen de él.</a:t>
            </a:r>
          </a:p>
          <a:p>
            <a:endParaRPr lang="es-ES_tradnl" dirty="0"/>
          </a:p>
          <a:p>
            <a:endParaRPr lang="es-ES_tradnl" dirty="0"/>
          </a:p>
        </p:txBody>
      </p:sp>
      <p:sp>
        <p:nvSpPr>
          <p:cNvPr id="2" name="Marcador de fecha 1"/>
          <p:cNvSpPr>
            <a:spLocks noGrp="1"/>
          </p:cNvSpPr>
          <p:nvPr>
            <p:ph type="dt" sz="half" idx="2"/>
          </p:nvPr>
        </p:nvSpPr>
        <p:spPr/>
        <p:txBody>
          <a:bodyPr/>
          <a:lstStyle/>
          <a:p>
            <a:r>
              <a:rPr lang="es-ES" dirty="0" smtClean="0"/>
              <a:t>2019</a:t>
            </a:r>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cxnSp>
        <p:nvCxnSpPr>
          <p:cNvPr id="8" name="7 Conector recto de flecha"/>
          <p:cNvCxnSpPr/>
          <p:nvPr/>
        </p:nvCxnSpPr>
        <p:spPr>
          <a:xfrm flipH="1">
            <a:off x="7104112" y="2636912"/>
            <a:ext cx="1440160" cy="1728192"/>
          </a:xfrm>
          <a:prstGeom prst="straightConnector1">
            <a:avLst/>
          </a:prstGeom>
          <a:ln w="127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flipV="1">
            <a:off x="5807968" y="3933056"/>
            <a:ext cx="952825" cy="1371003"/>
          </a:xfrm>
          <a:prstGeom prst="straightConnector1">
            <a:avLst/>
          </a:prstGeom>
          <a:ln w="127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2279576" y="2276872"/>
            <a:ext cx="4392488" cy="1512168"/>
          </a:xfrm>
          <a:prstGeom prst="straightConnector1">
            <a:avLst/>
          </a:prstGeom>
          <a:ln w="127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39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3010">
                                            <p:txEl>
                                              <p:pRg st="6" end="6"/>
                                            </p:txEl>
                                          </p:spTgt>
                                        </p:tgtEl>
                                        <p:attrNameLst>
                                          <p:attrName>style.visibility</p:attrName>
                                        </p:attrNameLst>
                                      </p:cBhvr>
                                      <p:to>
                                        <p:strVal val="visible"/>
                                      </p:to>
                                    </p:set>
                                    <p:animEffect transition="in" filter="box(in)">
                                      <p:cBhvr>
                                        <p:cTn id="17" dur="2000"/>
                                        <p:tgtEl>
                                          <p:spTgt spid="4301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Título"/>
          <p:cNvSpPr>
            <a:spLocks noGrp="1"/>
          </p:cNvSpPr>
          <p:nvPr>
            <p:ph type="title"/>
          </p:nvPr>
        </p:nvSpPr>
        <p:spPr/>
        <p:txBody>
          <a:bodyPr/>
          <a:lstStyle/>
          <a:p>
            <a:r>
              <a:rPr lang="es-MX"/>
              <a:t>Prueba Del Camino Básico</a:t>
            </a:r>
            <a:endParaRPr lang="es-ES_tradnl" dirty="0"/>
          </a:p>
        </p:txBody>
      </p:sp>
      <p:sp>
        <p:nvSpPr>
          <p:cNvPr id="6" name="5 Marcador de número de diapositiva"/>
          <p:cNvSpPr>
            <a:spLocks noGrp="1"/>
          </p:cNvSpPr>
          <p:nvPr>
            <p:ph type="sldNum" sz="quarter" idx="12"/>
          </p:nvPr>
        </p:nvSpPr>
        <p:spPr/>
        <p:txBody>
          <a:bodyPr/>
          <a:lstStyle/>
          <a:p>
            <a:fld id="{59CD6474-E8E3-470D-A0E4-1161059F94C8}" type="slidenum">
              <a:rPr lang="es-ES" smtClean="0"/>
              <a:pPr/>
              <a:t>32</a:t>
            </a:fld>
            <a:endParaRPr lang="es-ES" dirty="0"/>
          </a:p>
        </p:txBody>
      </p:sp>
      <p:sp>
        <p:nvSpPr>
          <p:cNvPr id="10" name="Marcador de texto 9"/>
          <p:cNvSpPr>
            <a:spLocks noGrp="1"/>
          </p:cNvSpPr>
          <p:nvPr>
            <p:ph type="body" sz="quarter" idx="14"/>
          </p:nvPr>
        </p:nvSpPr>
        <p:spPr/>
        <p:txBody>
          <a:bodyPr/>
          <a:lstStyle/>
          <a:p>
            <a:endParaRPr lang="es-ES"/>
          </a:p>
        </p:txBody>
      </p:sp>
      <p:sp>
        <p:nvSpPr>
          <p:cNvPr id="60418" name="2 Marcador de contenido"/>
          <p:cNvSpPr>
            <a:spLocks noGrp="1"/>
          </p:cNvSpPr>
          <p:nvPr>
            <p:ph type="body" sz="quarter" idx="13"/>
          </p:nvPr>
        </p:nvSpPr>
        <p:spPr/>
        <p:txBody>
          <a:bodyPr>
            <a:normAutofit/>
          </a:bodyPr>
          <a:lstStyle/>
          <a:p>
            <a:r>
              <a:rPr lang="es-ES"/>
              <a:t>La complejidad ciclomática es una métrica del software que proporciona una medición cuantitativa de la complejidad lógica de un programa.  </a:t>
            </a:r>
          </a:p>
          <a:p>
            <a:r>
              <a:rPr lang="es-ES"/>
              <a:t>La </a:t>
            </a:r>
            <a:r>
              <a:rPr lang="es-ES_tradnl"/>
              <a:t>complejidad ciclomática define </a:t>
            </a:r>
            <a:r>
              <a:rPr lang="es-ES"/>
              <a:t>el número de caminos independientes del conjunto básico de un programa y nos da un límite superior para el número de pruebas que se deben realizar para asegurar que se ejecuta cada sentencia al menos una vez.</a:t>
            </a:r>
          </a:p>
          <a:p>
            <a:r>
              <a:rPr lang="es-ES"/>
              <a:t>Un camino independiente es cualquier camino del programa que introduce, por lo menos, un nuevo conjunto de sentencias de proceso o una nueva condición.</a:t>
            </a:r>
          </a:p>
          <a:p>
            <a:endParaRPr lang="es-ES_tradnl" dirty="0"/>
          </a:p>
        </p:txBody>
      </p:sp>
      <p:sp>
        <p:nvSpPr>
          <p:cNvPr id="2" name="Marcador de fecha 1"/>
          <p:cNvSpPr>
            <a:spLocks noGrp="1"/>
          </p:cNvSpPr>
          <p:nvPr>
            <p:ph type="dt" sz="half" idx="2"/>
          </p:nvPr>
        </p:nvSpPr>
        <p:spPr/>
        <p:txBody>
          <a:bodyPr/>
          <a:lstStyle/>
          <a:p>
            <a:r>
              <a:rPr lang="es-ES" dirty="0" smtClean="0"/>
              <a:t>2019</a:t>
            </a:r>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3169956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s-MX"/>
              <a:t>Prueba Del Camino Básico</a:t>
            </a:r>
            <a:endParaRPr lang="en-US" dirty="0"/>
          </a:p>
        </p:txBody>
      </p:sp>
      <p:sp>
        <p:nvSpPr>
          <p:cNvPr id="30725" name="4 Marcador de número de diapositiva"/>
          <p:cNvSpPr>
            <a:spLocks noGrp="1"/>
          </p:cNvSpPr>
          <p:nvPr>
            <p:ph type="sldNum" sz="quarter" idx="12"/>
          </p:nvPr>
        </p:nvSpPr>
        <p:spPr/>
        <p:txBody>
          <a:bodyPr/>
          <a:lstStyle/>
          <a:p>
            <a:fld id="{DA6FB879-F875-4F54-9DCE-F0BC0036AEF1}" type="slidenum">
              <a:rPr lang="es-ES" smtClean="0"/>
              <a:pPr/>
              <a:t>33</a:t>
            </a:fld>
            <a:endParaRPr lang="es-ES" dirty="0"/>
          </a:p>
        </p:txBody>
      </p:sp>
      <p:sp>
        <p:nvSpPr>
          <p:cNvPr id="10" name="Marcador de texto 9"/>
          <p:cNvSpPr>
            <a:spLocks noGrp="1"/>
          </p:cNvSpPr>
          <p:nvPr>
            <p:ph type="body" sz="quarter" idx="14"/>
          </p:nvPr>
        </p:nvSpPr>
        <p:spPr/>
        <p:txBody>
          <a:bodyPr/>
          <a:lstStyle/>
          <a:p>
            <a:endParaRPr lang="es-ES"/>
          </a:p>
        </p:txBody>
      </p:sp>
      <p:sp>
        <p:nvSpPr>
          <p:cNvPr id="61444" name="Rectangle 3"/>
          <p:cNvSpPr>
            <a:spLocks noGrp="1" noChangeArrowheads="1"/>
          </p:cNvSpPr>
          <p:nvPr>
            <p:ph type="body" sz="quarter" idx="13"/>
          </p:nvPr>
        </p:nvSpPr>
        <p:spPr/>
        <p:txBody>
          <a:bodyPr/>
          <a:lstStyle/>
          <a:p>
            <a:r>
              <a:rPr lang="es-MX"/>
              <a:t>Complejidad ciclomática :</a:t>
            </a:r>
          </a:p>
          <a:p>
            <a:endParaRPr lang="es-MX"/>
          </a:p>
          <a:p>
            <a:pPr lvl="2"/>
            <a:r>
              <a:rPr lang="es-AR"/>
              <a:t>1. V(g)=Cantidad de regiones del grafo ó</a:t>
            </a:r>
          </a:p>
          <a:p>
            <a:pPr lvl="2"/>
            <a:r>
              <a:rPr lang="es-AR"/>
              <a:t>2. V(g)= A - N + 2 ó</a:t>
            </a:r>
          </a:p>
          <a:p>
            <a:pPr lvl="2"/>
            <a:r>
              <a:rPr lang="es-AR"/>
              <a:t>3. V(g)= P + 1</a:t>
            </a:r>
          </a:p>
          <a:p>
            <a:endParaRPr lang="es-AR"/>
          </a:p>
          <a:p>
            <a:r>
              <a:rPr lang="es-AR"/>
              <a:t>La complejidad ciclomática debe medirse con las tres formulas de manera de verificar su exactitud.</a:t>
            </a:r>
            <a:endParaRPr lang="es-AR" dirty="0"/>
          </a:p>
        </p:txBody>
      </p:sp>
      <p:sp>
        <p:nvSpPr>
          <p:cNvPr id="2" name="Marcador de fecha 1"/>
          <p:cNvSpPr>
            <a:spLocks noGrp="1"/>
          </p:cNvSpPr>
          <p:nvPr>
            <p:ph type="dt" sz="half" idx="2"/>
          </p:nvPr>
        </p:nvSpPr>
        <p:spPr/>
        <p:txBody>
          <a:bodyPr/>
          <a:lstStyle/>
          <a:p>
            <a:r>
              <a:rPr lang="es-ES" dirty="0" smtClean="0"/>
              <a:t>2019</a:t>
            </a:r>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2384090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1 Título"/>
          <p:cNvSpPr>
            <a:spLocks noGrp="1"/>
          </p:cNvSpPr>
          <p:nvPr>
            <p:ph type="title"/>
          </p:nvPr>
        </p:nvSpPr>
        <p:spPr/>
        <p:txBody>
          <a:bodyPr/>
          <a:lstStyle/>
          <a:p>
            <a:r>
              <a:rPr lang="es-MX"/>
              <a:t>Prueba Del Camino Básico</a:t>
            </a:r>
            <a:endParaRPr lang="es-ES_tradnl" dirty="0"/>
          </a:p>
        </p:txBody>
      </p:sp>
      <p:sp>
        <p:nvSpPr>
          <p:cNvPr id="6" name="5 Marcador de número de diapositiva"/>
          <p:cNvSpPr>
            <a:spLocks noGrp="1"/>
          </p:cNvSpPr>
          <p:nvPr>
            <p:ph type="sldNum" sz="quarter" idx="12"/>
          </p:nvPr>
        </p:nvSpPr>
        <p:spPr/>
        <p:txBody>
          <a:bodyPr/>
          <a:lstStyle/>
          <a:p>
            <a:fld id="{9801F223-1EDE-4F7B-AD89-900568F577BE}" type="slidenum">
              <a:rPr lang="es-ES" smtClean="0"/>
              <a:pPr/>
              <a:t>34</a:t>
            </a:fld>
            <a:endParaRPr lang="es-ES" dirty="0"/>
          </a:p>
        </p:txBody>
      </p:sp>
      <p:sp>
        <p:nvSpPr>
          <p:cNvPr id="12" name="Marcador de texto 11"/>
          <p:cNvSpPr>
            <a:spLocks noGrp="1"/>
          </p:cNvSpPr>
          <p:nvPr>
            <p:ph type="body" sz="quarter" idx="14"/>
          </p:nvPr>
        </p:nvSpPr>
        <p:spPr/>
        <p:txBody>
          <a:bodyPr/>
          <a:lstStyle/>
          <a:p>
            <a:endParaRPr lang="es-ES"/>
          </a:p>
        </p:txBody>
      </p:sp>
      <p:sp>
        <p:nvSpPr>
          <p:cNvPr id="3" name="2 Marcador de contenido"/>
          <p:cNvSpPr>
            <a:spLocks noGrp="1"/>
          </p:cNvSpPr>
          <p:nvPr>
            <p:ph type="body" sz="quarter" idx="13"/>
          </p:nvPr>
        </p:nvSpPr>
        <p:spPr/>
        <p:txBody>
          <a:bodyPr>
            <a:normAutofit/>
          </a:bodyPr>
          <a:lstStyle/>
          <a:p>
            <a:r>
              <a:rPr lang="es-AR"/>
              <a:t>Pasos : </a:t>
            </a:r>
          </a:p>
          <a:p>
            <a:r>
              <a:rPr lang="es-AR"/>
              <a:t>Dibujar el grafo de flujo correspondiente.</a:t>
            </a:r>
          </a:p>
          <a:p>
            <a:r>
              <a:rPr lang="es-AR"/>
              <a:t>Determinar la complejidad ciclomática.</a:t>
            </a:r>
          </a:p>
          <a:p>
            <a:r>
              <a:rPr lang="es-AR"/>
              <a:t>Determinar un conjunto básico de caminos independientes.</a:t>
            </a:r>
          </a:p>
          <a:p>
            <a:r>
              <a:rPr lang="es-AR"/>
              <a:t>Preparar los casos de prueba que forzarán la ejecución de cada camino del conjunto.</a:t>
            </a:r>
          </a:p>
          <a:p>
            <a:r>
              <a:rPr lang="es-AR"/>
              <a:t>Ejecutar cada caso de prueba y comparar los resultados obtenidos con los esperados.</a:t>
            </a:r>
          </a:p>
          <a:p>
            <a:endParaRPr lang="es-ES_tradnl"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334439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es-MX" dirty="0"/>
              <a:t>Prueba Del Camino </a:t>
            </a:r>
            <a:r>
              <a:rPr lang="es-MX" dirty="0" smtClean="0"/>
              <a:t>Básico</a:t>
            </a:r>
            <a:endParaRPr lang="es-ES_tradnl" dirty="0"/>
          </a:p>
        </p:txBody>
      </p:sp>
      <p:sp>
        <p:nvSpPr>
          <p:cNvPr id="32773" name="4 Marcador de número de diapositiva"/>
          <p:cNvSpPr>
            <a:spLocks noGrp="1"/>
          </p:cNvSpPr>
          <p:nvPr>
            <p:ph type="sldNum" sz="quarter" idx="12"/>
          </p:nvPr>
        </p:nvSpPr>
        <p:spPr/>
        <p:txBody>
          <a:bodyPr/>
          <a:lstStyle/>
          <a:p>
            <a:fld id="{A87918D2-3AC2-477E-8425-41AD94307850}" type="slidenum">
              <a:rPr lang="es-ES" smtClean="0"/>
              <a:pPr/>
              <a:t>35</a:t>
            </a:fld>
            <a:endParaRPr lang="es-ES" dirty="0"/>
          </a:p>
        </p:txBody>
      </p:sp>
      <p:sp>
        <p:nvSpPr>
          <p:cNvPr id="10" name="Marcador de texto 9"/>
          <p:cNvSpPr>
            <a:spLocks noGrp="1"/>
          </p:cNvSpPr>
          <p:nvPr>
            <p:ph type="body" sz="quarter" idx="14"/>
          </p:nvPr>
        </p:nvSpPr>
        <p:spPr/>
        <p:txBody>
          <a:bodyPr/>
          <a:lstStyle/>
          <a:p>
            <a:endParaRPr lang="es-ES"/>
          </a:p>
        </p:txBody>
      </p:sp>
      <p:sp>
        <p:nvSpPr>
          <p:cNvPr id="61444" name="Rectangle 3"/>
          <p:cNvSpPr>
            <a:spLocks noGrp="1" noChangeArrowheads="1"/>
          </p:cNvSpPr>
          <p:nvPr>
            <p:ph type="body" sz="quarter" idx="13"/>
          </p:nvPr>
        </p:nvSpPr>
        <p:spPr/>
        <p:txBody>
          <a:bodyPr/>
          <a:lstStyle/>
          <a:p>
            <a:r>
              <a:rPr lang="es-ES_tradnl" dirty="0"/>
              <a:t>Condiciones compuestas: OR, </a:t>
            </a:r>
            <a:r>
              <a:rPr lang="es-ES_tradnl" dirty="0" smtClean="0"/>
              <a:t>AND</a:t>
            </a:r>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pic>
        <p:nvPicPr>
          <p:cNvPr id="63493" name="Picture 4" descr="a6"/>
          <p:cNvPicPr>
            <a:picLocks noChangeAspect="1" noChangeArrowheads="1"/>
          </p:cNvPicPr>
          <p:nvPr/>
        </p:nvPicPr>
        <p:blipFill>
          <a:blip r:embed="rId3" cstate="print">
            <a:clrChange>
              <a:clrFrom>
                <a:srgbClr val="D6D6D6"/>
              </a:clrFrom>
              <a:clrTo>
                <a:srgbClr val="D6D6D6">
                  <a:alpha val="0"/>
                </a:srgbClr>
              </a:clrTo>
            </a:clrChange>
            <a:lum bright="20000" contrast="-10000"/>
            <a:extLst>
              <a:ext uri="{BEBA8EAE-BF5A-486C-A8C5-ECC9F3942E4B}">
                <a14:imgProps xmlns:a14="http://schemas.microsoft.com/office/drawing/2010/main">
                  <a14:imgLayer r:embed="rId4">
                    <a14:imgEffect>
                      <a14:colorTemperature colorTemp="4700"/>
                    </a14:imgEffect>
                    <a14:imgEffect>
                      <a14:saturation sat="0"/>
                    </a14:imgEffect>
                  </a14:imgLayer>
                </a14:imgProps>
              </a:ext>
            </a:extLst>
          </a:blip>
          <a:srcRect l="4839" t="11760" r="-79"/>
          <a:stretch>
            <a:fillRect/>
          </a:stretch>
        </p:blipFill>
        <p:spPr bwMode="auto">
          <a:xfrm>
            <a:off x="4060018" y="2698388"/>
            <a:ext cx="4266010" cy="3025775"/>
          </a:xfrm>
          <a:prstGeom prst="roundRect">
            <a:avLst>
              <a:gd name="adj" fmla="val 8594"/>
            </a:avLst>
          </a:prstGeom>
          <a:solidFill>
            <a:srgbClr val="FFFFFF">
              <a:shade val="85000"/>
            </a:srgbClr>
          </a:solidFill>
          <a:ln>
            <a:solidFill>
              <a:srgbClr val="00B050"/>
            </a:solidFill>
          </a:ln>
          <a:effectLst>
            <a:reflection blurRad="12700" stA="38000" endPos="28000" dist="5000" dir="5400000" sy="-100000" algn="bl" rotWithShape="0"/>
          </a:effectLst>
        </p:spPr>
      </p:pic>
    </p:spTree>
    <p:extLst>
      <p:ext uri="{BB962C8B-B14F-4D97-AF65-F5344CB8AC3E}">
        <p14:creationId xmlns:p14="http://schemas.microsoft.com/office/powerpoint/2010/main" val="99867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es-MX"/>
              <a:t>Prueba Del Camino Básico</a:t>
            </a:r>
            <a:endParaRPr lang="en-US" dirty="0"/>
          </a:p>
        </p:txBody>
      </p:sp>
      <p:sp>
        <p:nvSpPr>
          <p:cNvPr id="33797" name="3 Marcador de número de diapositiva"/>
          <p:cNvSpPr>
            <a:spLocks noGrp="1"/>
          </p:cNvSpPr>
          <p:nvPr>
            <p:ph type="sldNum" sz="quarter" idx="12"/>
          </p:nvPr>
        </p:nvSpPr>
        <p:spPr/>
        <p:txBody>
          <a:bodyPr/>
          <a:lstStyle/>
          <a:p>
            <a:fld id="{0A04948F-A337-4416-B0B8-39A0630BA0DC}" type="slidenum">
              <a:rPr lang="es-ES" smtClean="0"/>
              <a:pPr/>
              <a:t>36</a:t>
            </a:fld>
            <a:endParaRPr lang="es-ES"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sp>
        <p:nvSpPr>
          <p:cNvPr id="62468" name="Rectangle 5"/>
          <p:cNvSpPr>
            <a:spLocks noChangeArrowheads="1"/>
          </p:cNvSpPr>
          <p:nvPr/>
        </p:nvSpPr>
        <p:spPr bwMode="auto">
          <a:xfrm>
            <a:off x="8580836" y="4941888"/>
            <a:ext cx="809625" cy="1223962"/>
          </a:xfrm>
          <a:prstGeom prst="rect">
            <a:avLst/>
          </a:prstGeom>
          <a:solidFill>
            <a:srgbClr val="FFFFFF"/>
          </a:solidFill>
          <a:ln w="9525">
            <a:noFill/>
            <a:miter lim="800000"/>
            <a:headEnd/>
            <a:tailEnd/>
          </a:ln>
        </p:spPr>
        <p:txBody>
          <a:bodyPr wrap="none" anchor="ctr"/>
          <a:lstStyle/>
          <a:p>
            <a:endParaRPr lang="en-US">
              <a:latin typeface="Tw Cen MT"/>
            </a:endParaRPr>
          </a:p>
        </p:txBody>
      </p:sp>
      <p:sp>
        <p:nvSpPr>
          <p:cNvPr id="62470" name="Text Box 9"/>
          <p:cNvSpPr txBox="1">
            <a:spLocks noChangeArrowheads="1"/>
          </p:cNvSpPr>
          <p:nvPr/>
        </p:nvSpPr>
        <p:spPr bwMode="auto">
          <a:xfrm>
            <a:off x="1174526" y="1892479"/>
            <a:ext cx="3672408" cy="3754874"/>
          </a:xfrm>
          <a:prstGeom prst="rect">
            <a:avLst/>
          </a:prstGeom>
          <a:noFill/>
          <a:ln w="9525">
            <a:solidFill>
              <a:srgbClr val="00B050"/>
            </a:solidFill>
            <a:miter lim="800000"/>
            <a:headEnd/>
            <a:tailEnd/>
          </a:ln>
        </p:spPr>
        <p:txBody>
          <a:bodyPr wrap="square">
            <a:spAutoFit/>
          </a:bodyPr>
          <a:lstStyle/>
          <a:p>
            <a:r>
              <a:rPr lang="es-AR" sz="1400" dirty="0">
                <a:latin typeface="Tw Cen MT"/>
              </a:rPr>
              <a:t>LPD </a:t>
            </a:r>
          </a:p>
          <a:p>
            <a:r>
              <a:rPr lang="es-AR" sz="1400" dirty="0">
                <a:latin typeface="Tw Cen MT"/>
              </a:rPr>
              <a:t>Procedimiento Ordenar</a:t>
            </a:r>
          </a:p>
          <a:p>
            <a:r>
              <a:rPr lang="es-AR" sz="1400" b="1" dirty="0">
                <a:latin typeface="Tw Cen MT"/>
              </a:rPr>
              <a:t>(1)</a:t>
            </a:r>
            <a:r>
              <a:rPr lang="es-AR" sz="1400" dirty="0">
                <a:latin typeface="Tw Cen MT"/>
              </a:rPr>
              <a:t> do </a:t>
            </a:r>
            <a:r>
              <a:rPr lang="es-AR" sz="1400" dirty="0" err="1">
                <a:latin typeface="Tw Cen MT"/>
              </a:rPr>
              <a:t>while</a:t>
            </a:r>
            <a:r>
              <a:rPr lang="es-AR" sz="1400" dirty="0">
                <a:latin typeface="Tw Cen MT"/>
              </a:rPr>
              <a:t> queden registros</a:t>
            </a:r>
          </a:p>
          <a:p>
            <a:r>
              <a:rPr lang="es-AR" sz="1400" dirty="0">
                <a:latin typeface="Tw Cen MT"/>
              </a:rPr>
              <a:t> </a:t>
            </a:r>
            <a:r>
              <a:rPr lang="es-AR" sz="1400" b="1" dirty="0">
                <a:latin typeface="Tw Cen MT"/>
              </a:rPr>
              <a:t>(2)</a:t>
            </a:r>
            <a:r>
              <a:rPr lang="es-AR" sz="1400" dirty="0">
                <a:latin typeface="Tw Cen MT"/>
              </a:rPr>
              <a:t>   leer registros</a:t>
            </a:r>
          </a:p>
          <a:p>
            <a:r>
              <a:rPr lang="es-AR" sz="1400" b="1" dirty="0">
                <a:latin typeface="Tw Cen MT"/>
              </a:rPr>
              <a:t>(3)</a:t>
            </a:r>
            <a:r>
              <a:rPr lang="es-AR" sz="1400" dirty="0">
                <a:latin typeface="Tw Cen MT"/>
              </a:rPr>
              <a:t>    </a:t>
            </a:r>
            <a:r>
              <a:rPr lang="es-AR" sz="1400" dirty="0" err="1">
                <a:latin typeface="Tw Cen MT"/>
              </a:rPr>
              <a:t>if</a:t>
            </a:r>
            <a:r>
              <a:rPr lang="es-AR" sz="1400" dirty="0">
                <a:latin typeface="Tw Cen MT"/>
              </a:rPr>
              <a:t> campo 1 de registro = 0</a:t>
            </a:r>
          </a:p>
          <a:p>
            <a:r>
              <a:rPr lang="es-AR" sz="1400" b="1" dirty="0">
                <a:latin typeface="Tw Cen MT"/>
              </a:rPr>
              <a:t>(4)</a:t>
            </a:r>
            <a:r>
              <a:rPr lang="es-AR" sz="1400" dirty="0">
                <a:latin typeface="Tw Cen MT"/>
              </a:rPr>
              <a:t>      </a:t>
            </a:r>
            <a:r>
              <a:rPr lang="es-AR" sz="1400" dirty="0" err="1">
                <a:latin typeface="Tw Cen MT"/>
              </a:rPr>
              <a:t>then</a:t>
            </a:r>
            <a:r>
              <a:rPr lang="es-AR" sz="1400" dirty="0">
                <a:latin typeface="Tw Cen MT"/>
              </a:rPr>
              <a:t> procesar registro</a:t>
            </a:r>
          </a:p>
          <a:p>
            <a:r>
              <a:rPr lang="es-AR" sz="1400" b="1" dirty="0">
                <a:latin typeface="Tw Cen MT"/>
              </a:rPr>
              <a:t>        </a:t>
            </a:r>
            <a:r>
              <a:rPr lang="es-AR" sz="1400" dirty="0">
                <a:latin typeface="Tw Cen MT"/>
              </a:rPr>
              <a:t> 	     Guardar en buffer</a:t>
            </a:r>
          </a:p>
          <a:p>
            <a:r>
              <a:rPr lang="es-AR" sz="1400" dirty="0">
                <a:latin typeface="Tw Cen MT"/>
              </a:rPr>
              <a:t>	      Incrementar contador</a:t>
            </a:r>
          </a:p>
          <a:p>
            <a:r>
              <a:rPr lang="es-AR" sz="1400" b="1" dirty="0">
                <a:latin typeface="Tw Cen MT"/>
              </a:rPr>
              <a:t>(5)</a:t>
            </a:r>
            <a:r>
              <a:rPr lang="es-AR" sz="1400" dirty="0">
                <a:latin typeface="Tw Cen MT"/>
              </a:rPr>
              <a:t>       </a:t>
            </a:r>
            <a:r>
              <a:rPr lang="es-AR" sz="1400" dirty="0" err="1">
                <a:latin typeface="Tw Cen MT"/>
              </a:rPr>
              <a:t>else</a:t>
            </a:r>
            <a:r>
              <a:rPr lang="es-AR" sz="1400" dirty="0">
                <a:latin typeface="Tw Cen MT"/>
              </a:rPr>
              <a:t>  </a:t>
            </a:r>
            <a:r>
              <a:rPr lang="es-AR" sz="1400" dirty="0" err="1">
                <a:latin typeface="Tw Cen MT"/>
              </a:rPr>
              <a:t>if</a:t>
            </a:r>
            <a:r>
              <a:rPr lang="es-AR" sz="1400" dirty="0">
                <a:latin typeface="Tw Cen MT"/>
              </a:rPr>
              <a:t> campo 2 de registro = 0</a:t>
            </a:r>
          </a:p>
          <a:p>
            <a:r>
              <a:rPr lang="es-AR" sz="1400" b="1" dirty="0">
                <a:latin typeface="Tw Cen MT"/>
              </a:rPr>
              <a:t>(6)</a:t>
            </a:r>
            <a:r>
              <a:rPr lang="es-AR" sz="1400" dirty="0">
                <a:latin typeface="Tw Cen MT"/>
              </a:rPr>
              <a:t>                     </a:t>
            </a:r>
            <a:r>
              <a:rPr lang="es-AR" sz="1400" dirty="0" err="1">
                <a:latin typeface="Tw Cen MT"/>
              </a:rPr>
              <a:t>then</a:t>
            </a:r>
            <a:r>
              <a:rPr lang="es-AR" sz="1400" dirty="0">
                <a:latin typeface="Tw Cen MT"/>
              </a:rPr>
              <a:t> reiniciar contador</a:t>
            </a:r>
          </a:p>
          <a:p>
            <a:pPr lvl="3"/>
            <a:r>
              <a:rPr lang="es-AR" sz="1400" b="1" dirty="0">
                <a:latin typeface="Tw Cen MT"/>
              </a:rPr>
              <a:t>(7)  </a:t>
            </a:r>
            <a:r>
              <a:rPr lang="es-AR" sz="1400" dirty="0" err="1">
                <a:latin typeface="Tw Cen MT"/>
              </a:rPr>
              <a:t>else</a:t>
            </a:r>
            <a:r>
              <a:rPr lang="es-AR" sz="1400" dirty="0">
                <a:latin typeface="Tw Cen MT"/>
              </a:rPr>
              <a:t>   </a:t>
            </a:r>
          </a:p>
          <a:p>
            <a:pPr lvl="3"/>
            <a:r>
              <a:rPr lang="es-AR" sz="1400" dirty="0">
                <a:latin typeface="Tw Cen MT"/>
              </a:rPr>
              <a:t>	procesar registro</a:t>
            </a:r>
          </a:p>
          <a:p>
            <a:r>
              <a:rPr lang="es-AR" sz="1400" dirty="0">
                <a:latin typeface="Tw Cen MT"/>
              </a:rPr>
              <a:t>		Guardar en archivo	</a:t>
            </a:r>
          </a:p>
          <a:p>
            <a:r>
              <a:rPr lang="es-AR" sz="1400" b="1" dirty="0">
                <a:latin typeface="Tw Cen MT"/>
              </a:rPr>
              <a:t>            (8)</a:t>
            </a:r>
            <a:r>
              <a:rPr lang="es-AR" sz="1400" dirty="0">
                <a:latin typeface="Tw Cen MT"/>
              </a:rPr>
              <a:t>  </a:t>
            </a:r>
            <a:r>
              <a:rPr lang="es-AR" sz="1400" dirty="0" err="1">
                <a:latin typeface="Tw Cen MT"/>
              </a:rPr>
              <a:t>endif</a:t>
            </a:r>
            <a:endParaRPr lang="es-AR" sz="1400" dirty="0">
              <a:latin typeface="Tw Cen MT"/>
            </a:endParaRPr>
          </a:p>
          <a:p>
            <a:r>
              <a:rPr lang="es-AR" sz="1400" b="1" dirty="0">
                <a:latin typeface="Tw Cen MT"/>
              </a:rPr>
              <a:t> (9)</a:t>
            </a:r>
            <a:r>
              <a:rPr lang="es-AR" sz="1400" dirty="0">
                <a:latin typeface="Tw Cen MT"/>
              </a:rPr>
              <a:t>  </a:t>
            </a:r>
            <a:r>
              <a:rPr lang="es-AR" sz="1400" dirty="0" err="1">
                <a:latin typeface="Tw Cen MT"/>
              </a:rPr>
              <a:t>endif</a:t>
            </a:r>
            <a:endParaRPr lang="es-AR" sz="1400" dirty="0">
              <a:latin typeface="Tw Cen MT"/>
            </a:endParaRPr>
          </a:p>
          <a:p>
            <a:r>
              <a:rPr lang="es-AR" sz="1400" b="1" dirty="0">
                <a:latin typeface="Tw Cen MT"/>
              </a:rPr>
              <a:t>(10)</a:t>
            </a:r>
            <a:r>
              <a:rPr lang="es-AR" sz="1400" dirty="0">
                <a:latin typeface="Tw Cen MT"/>
              </a:rPr>
              <a:t>   </a:t>
            </a:r>
            <a:r>
              <a:rPr lang="es-AR" sz="1400" dirty="0" err="1">
                <a:latin typeface="Tw Cen MT"/>
              </a:rPr>
              <a:t>enddo</a:t>
            </a:r>
            <a:r>
              <a:rPr lang="es-AR" sz="1400" dirty="0">
                <a:latin typeface="Tw Cen MT"/>
              </a:rPr>
              <a:t>	    	</a:t>
            </a:r>
            <a:endParaRPr lang="es-ES" sz="1400" b="1" dirty="0">
              <a:latin typeface="Tahoma" pitchFamily="34" charset="0"/>
            </a:endParaRPr>
          </a:p>
        </p:txBody>
      </p:sp>
      <p:grpSp>
        <p:nvGrpSpPr>
          <p:cNvPr id="5" name="26 Grupo"/>
          <p:cNvGrpSpPr>
            <a:grpSpLocks/>
          </p:cNvGrpSpPr>
          <p:nvPr/>
        </p:nvGrpSpPr>
        <p:grpSpPr bwMode="auto">
          <a:xfrm>
            <a:off x="6377611" y="1986017"/>
            <a:ext cx="2871788" cy="4675188"/>
            <a:chOff x="0" y="0"/>
            <a:chExt cx="4067175" cy="5248275"/>
          </a:xfrm>
        </p:grpSpPr>
        <p:sp>
          <p:nvSpPr>
            <p:cNvPr id="57" name="2 Elipse"/>
            <p:cNvSpPr/>
            <p:nvPr/>
          </p:nvSpPr>
          <p:spPr>
            <a:xfrm>
              <a:off x="1971675" y="771525"/>
              <a:ext cx="438150" cy="400050"/>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2</a:t>
              </a:r>
              <a:endParaRPr lang="es-AR" sz="1200">
                <a:latin typeface="Times New Roman"/>
                <a:ea typeface="Times New Roman"/>
              </a:endParaRPr>
            </a:p>
          </p:txBody>
        </p:sp>
        <p:sp>
          <p:nvSpPr>
            <p:cNvPr id="58" name="3 Elipse"/>
            <p:cNvSpPr/>
            <p:nvPr/>
          </p:nvSpPr>
          <p:spPr>
            <a:xfrm>
              <a:off x="1943100" y="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1</a:t>
              </a:r>
              <a:endParaRPr lang="es-AR" sz="1200">
                <a:latin typeface="Times New Roman"/>
                <a:ea typeface="Times New Roman"/>
              </a:endParaRPr>
            </a:p>
          </p:txBody>
        </p:sp>
        <p:cxnSp>
          <p:nvCxnSpPr>
            <p:cNvPr id="59" name="4 Conector recto de flecha"/>
            <p:cNvCxnSpPr/>
            <p:nvPr/>
          </p:nvCxnSpPr>
          <p:spPr>
            <a:xfrm flipH="1">
              <a:off x="2171858" y="438396"/>
              <a:ext cx="0" cy="3332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5 Elipse"/>
            <p:cNvSpPr/>
            <p:nvPr/>
          </p:nvSpPr>
          <p:spPr>
            <a:xfrm>
              <a:off x="2428875" y="1438275"/>
              <a:ext cx="466725" cy="419100"/>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3</a:t>
              </a:r>
              <a:endParaRPr lang="es-AR" sz="1200">
                <a:latin typeface="Times New Roman"/>
                <a:ea typeface="Times New Roman"/>
              </a:endParaRPr>
            </a:p>
          </p:txBody>
        </p:sp>
        <p:cxnSp>
          <p:nvCxnSpPr>
            <p:cNvPr id="62482" name="6 Conector recto de flecha"/>
            <p:cNvCxnSpPr>
              <a:cxnSpLocks noChangeShapeType="1"/>
            </p:cNvCxnSpPr>
            <p:nvPr/>
          </p:nvCxnSpPr>
          <p:spPr bwMode="auto">
            <a:xfrm>
              <a:off x="2209800" y="1171575"/>
              <a:ext cx="457200" cy="304800"/>
            </a:xfrm>
            <a:prstGeom prst="straightConnector1">
              <a:avLst/>
            </a:prstGeom>
            <a:noFill/>
            <a:ln w="9525" algn="ctr">
              <a:solidFill>
                <a:schemeClr val="tx1"/>
              </a:solidFill>
              <a:round/>
              <a:headEnd/>
              <a:tailEnd type="arrow" w="med" len="med"/>
            </a:ln>
          </p:spPr>
        </p:cxnSp>
        <p:sp>
          <p:nvSpPr>
            <p:cNvPr id="62" name="7 Elipse"/>
            <p:cNvSpPr/>
            <p:nvPr/>
          </p:nvSpPr>
          <p:spPr>
            <a:xfrm>
              <a:off x="3133725" y="202882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4</a:t>
              </a:r>
              <a:endParaRPr lang="es-AR" sz="1200">
                <a:latin typeface="Times New Roman"/>
                <a:ea typeface="Times New Roman"/>
              </a:endParaRPr>
            </a:p>
          </p:txBody>
        </p:sp>
        <p:sp>
          <p:nvSpPr>
            <p:cNvPr id="63" name="9 Elipse"/>
            <p:cNvSpPr/>
            <p:nvPr/>
          </p:nvSpPr>
          <p:spPr>
            <a:xfrm>
              <a:off x="1304925" y="204787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5</a:t>
              </a:r>
              <a:endParaRPr lang="es-AR" sz="1200">
                <a:latin typeface="Times New Roman"/>
                <a:ea typeface="Times New Roman"/>
              </a:endParaRPr>
            </a:p>
          </p:txBody>
        </p:sp>
        <p:sp>
          <p:nvSpPr>
            <p:cNvPr id="64" name="10 Elipse"/>
            <p:cNvSpPr/>
            <p:nvPr/>
          </p:nvSpPr>
          <p:spPr>
            <a:xfrm>
              <a:off x="504825" y="264795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6</a:t>
              </a:r>
              <a:endParaRPr lang="es-AR" sz="1200">
                <a:latin typeface="Times New Roman"/>
                <a:ea typeface="Times New Roman"/>
              </a:endParaRPr>
            </a:p>
          </p:txBody>
        </p:sp>
        <p:sp>
          <p:nvSpPr>
            <p:cNvPr id="65" name="11 Elipse"/>
            <p:cNvSpPr/>
            <p:nvPr/>
          </p:nvSpPr>
          <p:spPr>
            <a:xfrm>
              <a:off x="1981200" y="265747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7</a:t>
              </a:r>
              <a:endParaRPr lang="es-AR" sz="1200">
                <a:latin typeface="Times New Roman"/>
                <a:ea typeface="Times New Roman"/>
              </a:endParaRPr>
            </a:p>
          </p:txBody>
        </p:sp>
        <p:sp>
          <p:nvSpPr>
            <p:cNvPr id="66" name="12 Elipse"/>
            <p:cNvSpPr/>
            <p:nvPr/>
          </p:nvSpPr>
          <p:spPr>
            <a:xfrm>
              <a:off x="1247775" y="335280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8</a:t>
              </a:r>
              <a:endParaRPr lang="es-AR" sz="1200">
                <a:latin typeface="Times New Roman"/>
                <a:ea typeface="Times New Roman"/>
              </a:endParaRPr>
            </a:p>
          </p:txBody>
        </p:sp>
        <p:cxnSp>
          <p:nvCxnSpPr>
            <p:cNvPr id="62488" name="13 Conector recto de flecha"/>
            <p:cNvCxnSpPr>
              <a:cxnSpLocks noChangeShapeType="1"/>
            </p:cNvCxnSpPr>
            <p:nvPr/>
          </p:nvCxnSpPr>
          <p:spPr bwMode="auto">
            <a:xfrm>
              <a:off x="2838450" y="1809750"/>
              <a:ext cx="457200" cy="304800"/>
            </a:xfrm>
            <a:prstGeom prst="straightConnector1">
              <a:avLst/>
            </a:prstGeom>
            <a:noFill/>
            <a:ln w="9525" algn="ctr">
              <a:solidFill>
                <a:schemeClr val="tx1"/>
              </a:solidFill>
              <a:round/>
              <a:headEnd/>
              <a:tailEnd type="arrow" w="med" len="med"/>
            </a:ln>
          </p:spPr>
        </p:cxnSp>
        <p:cxnSp>
          <p:nvCxnSpPr>
            <p:cNvPr id="62489" name="14 Conector recto de flecha"/>
            <p:cNvCxnSpPr>
              <a:cxnSpLocks noChangeShapeType="1"/>
            </p:cNvCxnSpPr>
            <p:nvPr/>
          </p:nvCxnSpPr>
          <p:spPr bwMode="auto">
            <a:xfrm flipH="1">
              <a:off x="1628775" y="1762125"/>
              <a:ext cx="790575" cy="361950"/>
            </a:xfrm>
            <a:prstGeom prst="straightConnector1">
              <a:avLst/>
            </a:prstGeom>
            <a:noFill/>
            <a:ln w="9525" algn="ctr">
              <a:solidFill>
                <a:schemeClr val="tx1"/>
              </a:solidFill>
              <a:round/>
              <a:headEnd/>
              <a:tailEnd type="arrow" w="med" len="med"/>
            </a:ln>
          </p:spPr>
        </p:cxnSp>
        <p:cxnSp>
          <p:nvCxnSpPr>
            <p:cNvPr id="62490" name="15 Conector recto de flecha"/>
            <p:cNvCxnSpPr>
              <a:cxnSpLocks noChangeShapeType="1"/>
            </p:cNvCxnSpPr>
            <p:nvPr/>
          </p:nvCxnSpPr>
          <p:spPr bwMode="auto">
            <a:xfrm flipH="1">
              <a:off x="847725" y="2362200"/>
              <a:ext cx="418466" cy="276225"/>
            </a:xfrm>
            <a:prstGeom prst="straightConnector1">
              <a:avLst/>
            </a:prstGeom>
            <a:noFill/>
            <a:ln w="9525" algn="ctr">
              <a:solidFill>
                <a:schemeClr val="tx1"/>
              </a:solidFill>
              <a:round/>
              <a:headEnd/>
              <a:tailEnd type="arrow" w="med" len="med"/>
            </a:ln>
          </p:spPr>
        </p:cxnSp>
        <p:cxnSp>
          <p:nvCxnSpPr>
            <p:cNvPr id="62491" name="16 Conector recto de flecha"/>
            <p:cNvCxnSpPr>
              <a:cxnSpLocks noChangeShapeType="1"/>
            </p:cNvCxnSpPr>
            <p:nvPr/>
          </p:nvCxnSpPr>
          <p:spPr bwMode="auto">
            <a:xfrm>
              <a:off x="1762125" y="2400300"/>
              <a:ext cx="400050" cy="266700"/>
            </a:xfrm>
            <a:prstGeom prst="straightConnector1">
              <a:avLst/>
            </a:prstGeom>
            <a:noFill/>
            <a:ln w="9525" algn="ctr">
              <a:solidFill>
                <a:schemeClr val="tx1"/>
              </a:solidFill>
              <a:round/>
              <a:headEnd/>
              <a:tailEnd type="arrow" w="med" len="med"/>
            </a:ln>
          </p:spPr>
        </p:cxnSp>
        <p:cxnSp>
          <p:nvCxnSpPr>
            <p:cNvPr id="62492" name="17 Conector recto de flecha"/>
            <p:cNvCxnSpPr>
              <a:cxnSpLocks noChangeShapeType="1"/>
            </p:cNvCxnSpPr>
            <p:nvPr/>
          </p:nvCxnSpPr>
          <p:spPr bwMode="auto">
            <a:xfrm>
              <a:off x="895350" y="3009900"/>
              <a:ext cx="419734" cy="419100"/>
            </a:xfrm>
            <a:prstGeom prst="straightConnector1">
              <a:avLst/>
            </a:prstGeom>
            <a:noFill/>
            <a:ln w="9525" algn="ctr">
              <a:solidFill>
                <a:schemeClr val="tx1"/>
              </a:solidFill>
              <a:round/>
              <a:headEnd/>
              <a:tailEnd type="arrow" w="med" len="med"/>
            </a:ln>
          </p:spPr>
        </p:cxnSp>
        <p:cxnSp>
          <p:nvCxnSpPr>
            <p:cNvPr id="62493" name="18 Conector recto de flecha"/>
            <p:cNvCxnSpPr>
              <a:cxnSpLocks noChangeShapeType="1"/>
            </p:cNvCxnSpPr>
            <p:nvPr/>
          </p:nvCxnSpPr>
          <p:spPr bwMode="auto">
            <a:xfrm flipH="1">
              <a:off x="1714500" y="3095625"/>
              <a:ext cx="466090" cy="390525"/>
            </a:xfrm>
            <a:prstGeom prst="straightConnector1">
              <a:avLst/>
            </a:prstGeom>
            <a:noFill/>
            <a:ln w="9525" algn="ctr">
              <a:solidFill>
                <a:schemeClr val="tx1"/>
              </a:solidFill>
              <a:round/>
              <a:headEnd/>
              <a:tailEnd type="arrow" w="med" len="med"/>
            </a:ln>
          </p:spPr>
        </p:cxnSp>
        <p:sp>
          <p:nvSpPr>
            <p:cNvPr id="73" name="19 Elipse"/>
            <p:cNvSpPr/>
            <p:nvPr/>
          </p:nvSpPr>
          <p:spPr>
            <a:xfrm>
              <a:off x="1866900" y="401955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9</a:t>
              </a:r>
              <a:endParaRPr lang="es-AR" sz="1200">
                <a:latin typeface="Times New Roman"/>
                <a:ea typeface="Times New Roman"/>
              </a:endParaRPr>
            </a:p>
          </p:txBody>
        </p:sp>
        <p:cxnSp>
          <p:nvCxnSpPr>
            <p:cNvPr id="62495" name="20 Conector recto de flecha"/>
            <p:cNvCxnSpPr>
              <a:cxnSpLocks noChangeShapeType="1"/>
            </p:cNvCxnSpPr>
            <p:nvPr/>
          </p:nvCxnSpPr>
          <p:spPr bwMode="auto">
            <a:xfrm>
              <a:off x="1562100" y="3733800"/>
              <a:ext cx="429260" cy="323850"/>
            </a:xfrm>
            <a:prstGeom prst="straightConnector1">
              <a:avLst/>
            </a:prstGeom>
            <a:noFill/>
            <a:ln w="9525" algn="ctr">
              <a:solidFill>
                <a:schemeClr val="tx1"/>
              </a:solidFill>
              <a:round/>
              <a:headEnd/>
              <a:tailEnd type="arrow" w="med" len="med"/>
            </a:ln>
          </p:spPr>
        </p:cxnSp>
        <p:sp>
          <p:nvSpPr>
            <p:cNvPr id="75" name="23 Arco"/>
            <p:cNvSpPr/>
            <p:nvPr/>
          </p:nvSpPr>
          <p:spPr>
            <a:xfrm>
              <a:off x="819505" y="267314"/>
              <a:ext cx="3247670" cy="4095258"/>
            </a:xfrm>
            <a:prstGeom prst="arc">
              <a:avLst>
                <a:gd name="adj1" fmla="val 16069101"/>
                <a:gd name="adj2" fmla="val 5679447"/>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txBody>
            <a:bodyPr anchor="ctr"/>
            <a:lstStyle/>
            <a:p>
              <a:pPr algn="just">
                <a:lnSpc>
                  <a:spcPct val="150000"/>
                </a:lnSpc>
                <a:spcAft>
                  <a:spcPts val="600"/>
                </a:spcAft>
                <a:defRPr/>
              </a:pPr>
              <a:r>
                <a:rPr lang="es-ES" sz="1000">
                  <a:ea typeface="Times New Roman"/>
                  <a:cs typeface="Times New Roman"/>
                </a:rPr>
                <a:t> </a:t>
              </a:r>
              <a:endParaRPr lang="es-AR" sz="1000">
                <a:ea typeface="Calibri"/>
                <a:cs typeface="Times New Roman"/>
              </a:endParaRPr>
            </a:p>
          </p:txBody>
        </p:sp>
        <p:sp>
          <p:nvSpPr>
            <p:cNvPr id="76" name="24 Arco"/>
            <p:cNvSpPr/>
            <p:nvPr/>
          </p:nvSpPr>
          <p:spPr>
            <a:xfrm rot="10627502">
              <a:off x="0" y="171081"/>
              <a:ext cx="3323549" cy="4909677"/>
            </a:xfrm>
            <a:prstGeom prst="arc">
              <a:avLst>
                <a:gd name="adj1" fmla="val 16069101"/>
                <a:gd name="adj2" fmla="val 5888696"/>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txBody>
            <a:bodyPr anchor="ctr"/>
            <a:lstStyle/>
            <a:p>
              <a:pPr algn="just">
                <a:lnSpc>
                  <a:spcPct val="150000"/>
                </a:lnSpc>
                <a:spcAft>
                  <a:spcPts val="600"/>
                </a:spcAft>
                <a:defRPr/>
              </a:pPr>
              <a:r>
                <a:rPr lang="es-ES" sz="1000">
                  <a:ea typeface="Times New Roman"/>
                  <a:cs typeface="Times New Roman"/>
                </a:rPr>
                <a:t> </a:t>
              </a:r>
              <a:endParaRPr lang="es-AR" sz="1000">
                <a:ea typeface="Calibri"/>
                <a:cs typeface="Times New Roman"/>
              </a:endParaRPr>
            </a:p>
          </p:txBody>
        </p:sp>
        <p:sp>
          <p:nvSpPr>
            <p:cNvPr id="77" name="25 Elipse"/>
            <p:cNvSpPr/>
            <p:nvPr/>
          </p:nvSpPr>
          <p:spPr>
            <a:xfrm>
              <a:off x="1933575" y="4838700"/>
              <a:ext cx="733426"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10</a:t>
              </a:r>
              <a:endParaRPr lang="es-AR" sz="1200">
                <a:latin typeface="Times New Roman"/>
                <a:ea typeface="Times New Roman"/>
              </a:endParaRPr>
            </a:p>
          </p:txBody>
        </p:sp>
      </p:grpSp>
      <p:cxnSp>
        <p:nvCxnSpPr>
          <p:cNvPr id="37" name="36 Conector recto de flecha"/>
          <p:cNvCxnSpPr>
            <a:stCxn id="62" idx="3"/>
            <a:endCxn id="73" idx="7"/>
          </p:cNvCxnSpPr>
          <p:nvPr/>
        </p:nvCxnSpPr>
        <p:spPr>
          <a:xfrm flipH="1">
            <a:off x="7971357" y="4104724"/>
            <a:ext cx="666219" cy="1515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996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574337" y="616165"/>
            <a:ext cx="10772775" cy="1129444"/>
          </a:xfrm>
          <a:ln>
            <a:noFill/>
          </a:ln>
          <a:effectLst/>
        </p:spPr>
        <p:txBody>
          <a:bodyPr vert="horz" lIns="91440" tIns="45720" rIns="91440" bIns="45720" rtlCol="0" anchor="ctr">
            <a:normAutofit/>
          </a:bodyPr>
          <a:lstStyle/>
          <a:p>
            <a:r>
              <a:rPr lang="es-MX" dirty="0"/>
              <a:t>Prueba Del Camino Básico</a:t>
            </a:r>
            <a:endParaRPr lang="en-US" dirty="0"/>
          </a:p>
        </p:txBody>
      </p:sp>
      <p:sp>
        <p:nvSpPr>
          <p:cNvPr id="33797" name="3 Marcador de número de diapositiva"/>
          <p:cNvSpPr>
            <a:spLocks noGrp="1"/>
          </p:cNvSpPr>
          <p:nvPr>
            <p:ph type="sldNum" sz="quarter" idx="12"/>
          </p:nvPr>
        </p:nvSpPr>
        <p:spPr/>
        <p:txBody>
          <a:bodyPr/>
          <a:lstStyle/>
          <a:p>
            <a:fld id="{1026DBE8-4502-4F96-ADA8-2A96181600B5}" type="slidenum">
              <a:rPr lang="es-ES" smtClean="0"/>
              <a:pPr/>
              <a:t>37</a:t>
            </a:fld>
            <a:endParaRPr lang="es-ES"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
        <p:nvSpPr>
          <p:cNvPr id="63492" name="Rectangle 5"/>
          <p:cNvSpPr>
            <a:spLocks noChangeArrowheads="1"/>
          </p:cNvSpPr>
          <p:nvPr/>
        </p:nvSpPr>
        <p:spPr bwMode="auto">
          <a:xfrm>
            <a:off x="8580836" y="4941888"/>
            <a:ext cx="809625" cy="1223962"/>
          </a:xfrm>
          <a:prstGeom prst="rect">
            <a:avLst/>
          </a:prstGeom>
          <a:solidFill>
            <a:srgbClr val="FFFFFF"/>
          </a:solidFill>
          <a:ln w="9525">
            <a:noFill/>
            <a:miter lim="800000"/>
            <a:headEnd/>
            <a:tailEnd/>
          </a:ln>
        </p:spPr>
        <p:txBody>
          <a:bodyPr wrap="none" anchor="ctr"/>
          <a:lstStyle/>
          <a:p>
            <a:endParaRPr lang="en-US">
              <a:latin typeface="Tw Cen MT"/>
            </a:endParaRPr>
          </a:p>
        </p:txBody>
      </p:sp>
      <p:grpSp>
        <p:nvGrpSpPr>
          <p:cNvPr id="4" name="26 Grupo"/>
          <p:cNvGrpSpPr>
            <a:grpSpLocks/>
          </p:cNvGrpSpPr>
          <p:nvPr/>
        </p:nvGrpSpPr>
        <p:grpSpPr bwMode="auto">
          <a:xfrm>
            <a:off x="6377611" y="2092525"/>
            <a:ext cx="2871788" cy="4675188"/>
            <a:chOff x="0" y="0"/>
            <a:chExt cx="4067175" cy="5248275"/>
          </a:xfrm>
        </p:grpSpPr>
        <p:sp>
          <p:nvSpPr>
            <p:cNvPr id="57" name="2 Elipse"/>
            <p:cNvSpPr/>
            <p:nvPr/>
          </p:nvSpPr>
          <p:spPr>
            <a:xfrm>
              <a:off x="1971675" y="771525"/>
              <a:ext cx="438150" cy="400050"/>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2</a:t>
              </a:r>
              <a:endParaRPr lang="es-AR" sz="1200">
                <a:latin typeface="Times New Roman"/>
                <a:ea typeface="Times New Roman"/>
              </a:endParaRPr>
            </a:p>
          </p:txBody>
        </p:sp>
        <p:sp>
          <p:nvSpPr>
            <p:cNvPr id="58" name="3 Elipse"/>
            <p:cNvSpPr/>
            <p:nvPr/>
          </p:nvSpPr>
          <p:spPr>
            <a:xfrm>
              <a:off x="1943100" y="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dirty="0">
                  <a:ln w="9525" cap="rnd" cmpd="sng" algn="ctr">
                    <a:solidFill>
                      <a:srgbClr val="000000"/>
                    </a:solidFill>
                    <a:prstDash val="solid"/>
                    <a:bevel/>
                  </a:ln>
                  <a:solidFill>
                    <a:srgbClr val="000000"/>
                  </a:solidFill>
                  <a:latin typeface="Calibri"/>
                  <a:ea typeface="Calibri"/>
                </a:rPr>
                <a:t>1</a:t>
              </a:r>
              <a:endParaRPr lang="es-AR" sz="1200" dirty="0">
                <a:latin typeface="Times New Roman"/>
                <a:ea typeface="Times New Roman"/>
              </a:endParaRPr>
            </a:p>
          </p:txBody>
        </p:sp>
        <p:cxnSp>
          <p:nvCxnSpPr>
            <p:cNvPr id="59" name="4 Conector recto de flecha"/>
            <p:cNvCxnSpPr/>
            <p:nvPr/>
          </p:nvCxnSpPr>
          <p:spPr>
            <a:xfrm flipH="1">
              <a:off x="2171858" y="438396"/>
              <a:ext cx="0" cy="3332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5 Elipse"/>
            <p:cNvSpPr/>
            <p:nvPr/>
          </p:nvSpPr>
          <p:spPr>
            <a:xfrm>
              <a:off x="2428875" y="1438275"/>
              <a:ext cx="466725" cy="419100"/>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3</a:t>
              </a:r>
              <a:endParaRPr lang="es-AR" sz="1200">
                <a:latin typeface="Times New Roman"/>
                <a:ea typeface="Times New Roman"/>
              </a:endParaRPr>
            </a:p>
          </p:txBody>
        </p:sp>
        <p:cxnSp>
          <p:nvCxnSpPr>
            <p:cNvPr id="63501" name="6 Conector recto de flecha"/>
            <p:cNvCxnSpPr>
              <a:cxnSpLocks noChangeShapeType="1"/>
            </p:cNvCxnSpPr>
            <p:nvPr/>
          </p:nvCxnSpPr>
          <p:spPr bwMode="auto">
            <a:xfrm>
              <a:off x="2209800" y="1171575"/>
              <a:ext cx="457200" cy="304800"/>
            </a:xfrm>
            <a:prstGeom prst="straightConnector1">
              <a:avLst/>
            </a:prstGeom>
            <a:noFill/>
            <a:ln w="9525" algn="ctr">
              <a:solidFill>
                <a:schemeClr val="tx1"/>
              </a:solidFill>
              <a:round/>
              <a:headEnd/>
              <a:tailEnd type="arrow" w="med" len="med"/>
            </a:ln>
          </p:spPr>
        </p:cxnSp>
        <p:sp>
          <p:nvSpPr>
            <p:cNvPr id="62" name="7 Elipse"/>
            <p:cNvSpPr/>
            <p:nvPr/>
          </p:nvSpPr>
          <p:spPr>
            <a:xfrm>
              <a:off x="3133725" y="202882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4</a:t>
              </a:r>
              <a:endParaRPr lang="es-AR" sz="1200">
                <a:latin typeface="Times New Roman"/>
                <a:ea typeface="Times New Roman"/>
              </a:endParaRPr>
            </a:p>
          </p:txBody>
        </p:sp>
        <p:sp>
          <p:nvSpPr>
            <p:cNvPr id="63" name="9 Elipse"/>
            <p:cNvSpPr/>
            <p:nvPr/>
          </p:nvSpPr>
          <p:spPr>
            <a:xfrm>
              <a:off x="1304925" y="204787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5</a:t>
              </a:r>
              <a:endParaRPr lang="es-AR" sz="1200">
                <a:latin typeface="Times New Roman"/>
                <a:ea typeface="Times New Roman"/>
              </a:endParaRPr>
            </a:p>
          </p:txBody>
        </p:sp>
        <p:sp>
          <p:nvSpPr>
            <p:cNvPr id="64" name="10 Elipse"/>
            <p:cNvSpPr/>
            <p:nvPr/>
          </p:nvSpPr>
          <p:spPr>
            <a:xfrm>
              <a:off x="504825" y="264795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6</a:t>
              </a:r>
              <a:endParaRPr lang="es-AR" sz="1200">
                <a:latin typeface="Times New Roman"/>
                <a:ea typeface="Times New Roman"/>
              </a:endParaRPr>
            </a:p>
          </p:txBody>
        </p:sp>
        <p:sp>
          <p:nvSpPr>
            <p:cNvPr id="65" name="11 Elipse"/>
            <p:cNvSpPr/>
            <p:nvPr/>
          </p:nvSpPr>
          <p:spPr>
            <a:xfrm>
              <a:off x="1981200" y="265747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7</a:t>
              </a:r>
              <a:endParaRPr lang="es-AR" sz="1200">
                <a:latin typeface="Times New Roman"/>
                <a:ea typeface="Times New Roman"/>
              </a:endParaRPr>
            </a:p>
          </p:txBody>
        </p:sp>
        <p:sp>
          <p:nvSpPr>
            <p:cNvPr id="66" name="12 Elipse"/>
            <p:cNvSpPr/>
            <p:nvPr/>
          </p:nvSpPr>
          <p:spPr>
            <a:xfrm>
              <a:off x="1247775" y="335280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8</a:t>
              </a:r>
              <a:endParaRPr lang="es-AR" sz="1200">
                <a:latin typeface="Times New Roman"/>
                <a:ea typeface="Times New Roman"/>
              </a:endParaRPr>
            </a:p>
          </p:txBody>
        </p:sp>
        <p:cxnSp>
          <p:nvCxnSpPr>
            <p:cNvPr id="63507" name="13 Conector recto de flecha"/>
            <p:cNvCxnSpPr>
              <a:cxnSpLocks noChangeShapeType="1"/>
            </p:cNvCxnSpPr>
            <p:nvPr/>
          </p:nvCxnSpPr>
          <p:spPr bwMode="auto">
            <a:xfrm>
              <a:off x="2838450" y="1809750"/>
              <a:ext cx="457200" cy="304800"/>
            </a:xfrm>
            <a:prstGeom prst="straightConnector1">
              <a:avLst/>
            </a:prstGeom>
            <a:noFill/>
            <a:ln w="9525" algn="ctr">
              <a:solidFill>
                <a:schemeClr val="tx1"/>
              </a:solidFill>
              <a:round/>
              <a:headEnd/>
              <a:tailEnd type="arrow" w="med" len="med"/>
            </a:ln>
          </p:spPr>
        </p:cxnSp>
        <p:cxnSp>
          <p:nvCxnSpPr>
            <p:cNvPr id="63508" name="14 Conector recto de flecha"/>
            <p:cNvCxnSpPr>
              <a:cxnSpLocks noChangeShapeType="1"/>
            </p:cNvCxnSpPr>
            <p:nvPr/>
          </p:nvCxnSpPr>
          <p:spPr bwMode="auto">
            <a:xfrm flipH="1">
              <a:off x="1628775" y="1762125"/>
              <a:ext cx="790575" cy="361950"/>
            </a:xfrm>
            <a:prstGeom prst="straightConnector1">
              <a:avLst/>
            </a:prstGeom>
            <a:noFill/>
            <a:ln w="9525" algn="ctr">
              <a:solidFill>
                <a:schemeClr val="tx1"/>
              </a:solidFill>
              <a:round/>
              <a:headEnd/>
              <a:tailEnd type="arrow" w="med" len="med"/>
            </a:ln>
          </p:spPr>
        </p:cxnSp>
        <p:cxnSp>
          <p:nvCxnSpPr>
            <p:cNvPr id="63509" name="15 Conector recto de flecha"/>
            <p:cNvCxnSpPr>
              <a:cxnSpLocks noChangeShapeType="1"/>
            </p:cNvCxnSpPr>
            <p:nvPr/>
          </p:nvCxnSpPr>
          <p:spPr bwMode="auto">
            <a:xfrm flipH="1">
              <a:off x="847725" y="2362200"/>
              <a:ext cx="418466" cy="276225"/>
            </a:xfrm>
            <a:prstGeom prst="straightConnector1">
              <a:avLst/>
            </a:prstGeom>
            <a:noFill/>
            <a:ln w="9525" algn="ctr">
              <a:solidFill>
                <a:schemeClr val="tx1"/>
              </a:solidFill>
              <a:round/>
              <a:headEnd/>
              <a:tailEnd type="arrow" w="med" len="med"/>
            </a:ln>
          </p:spPr>
        </p:cxnSp>
        <p:cxnSp>
          <p:nvCxnSpPr>
            <p:cNvPr id="63510" name="16 Conector recto de flecha"/>
            <p:cNvCxnSpPr>
              <a:cxnSpLocks noChangeShapeType="1"/>
            </p:cNvCxnSpPr>
            <p:nvPr/>
          </p:nvCxnSpPr>
          <p:spPr bwMode="auto">
            <a:xfrm>
              <a:off x="1762125" y="2400300"/>
              <a:ext cx="400050" cy="266700"/>
            </a:xfrm>
            <a:prstGeom prst="straightConnector1">
              <a:avLst/>
            </a:prstGeom>
            <a:noFill/>
            <a:ln w="9525" algn="ctr">
              <a:solidFill>
                <a:schemeClr val="tx1"/>
              </a:solidFill>
              <a:round/>
              <a:headEnd/>
              <a:tailEnd type="arrow" w="med" len="med"/>
            </a:ln>
          </p:spPr>
        </p:cxnSp>
        <p:cxnSp>
          <p:nvCxnSpPr>
            <p:cNvPr id="63511" name="17 Conector recto de flecha"/>
            <p:cNvCxnSpPr>
              <a:cxnSpLocks noChangeShapeType="1"/>
            </p:cNvCxnSpPr>
            <p:nvPr/>
          </p:nvCxnSpPr>
          <p:spPr bwMode="auto">
            <a:xfrm>
              <a:off x="895350" y="3009900"/>
              <a:ext cx="419734" cy="419100"/>
            </a:xfrm>
            <a:prstGeom prst="straightConnector1">
              <a:avLst/>
            </a:prstGeom>
            <a:noFill/>
            <a:ln w="9525" algn="ctr">
              <a:solidFill>
                <a:schemeClr val="tx1"/>
              </a:solidFill>
              <a:round/>
              <a:headEnd/>
              <a:tailEnd type="arrow" w="med" len="med"/>
            </a:ln>
          </p:spPr>
        </p:cxnSp>
        <p:cxnSp>
          <p:nvCxnSpPr>
            <p:cNvPr id="63512" name="18 Conector recto de flecha"/>
            <p:cNvCxnSpPr>
              <a:cxnSpLocks noChangeShapeType="1"/>
            </p:cNvCxnSpPr>
            <p:nvPr/>
          </p:nvCxnSpPr>
          <p:spPr bwMode="auto">
            <a:xfrm flipH="1">
              <a:off x="1714500" y="3095625"/>
              <a:ext cx="466090" cy="390525"/>
            </a:xfrm>
            <a:prstGeom prst="straightConnector1">
              <a:avLst/>
            </a:prstGeom>
            <a:noFill/>
            <a:ln w="9525" algn="ctr">
              <a:solidFill>
                <a:schemeClr val="tx1"/>
              </a:solidFill>
              <a:round/>
              <a:headEnd/>
              <a:tailEnd type="arrow" w="med" len="med"/>
            </a:ln>
          </p:spPr>
        </p:cxnSp>
        <p:sp>
          <p:nvSpPr>
            <p:cNvPr id="73" name="19 Elipse"/>
            <p:cNvSpPr/>
            <p:nvPr/>
          </p:nvSpPr>
          <p:spPr>
            <a:xfrm>
              <a:off x="1866900" y="401955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9</a:t>
              </a:r>
              <a:endParaRPr lang="es-AR" sz="1200">
                <a:latin typeface="Times New Roman"/>
                <a:ea typeface="Times New Roman"/>
              </a:endParaRPr>
            </a:p>
          </p:txBody>
        </p:sp>
        <p:cxnSp>
          <p:nvCxnSpPr>
            <p:cNvPr id="63514" name="20 Conector recto de flecha"/>
            <p:cNvCxnSpPr>
              <a:cxnSpLocks noChangeShapeType="1"/>
            </p:cNvCxnSpPr>
            <p:nvPr/>
          </p:nvCxnSpPr>
          <p:spPr bwMode="auto">
            <a:xfrm>
              <a:off x="1562100" y="3733800"/>
              <a:ext cx="429260" cy="323850"/>
            </a:xfrm>
            <a:prstGeom prst="straightConnector1">
              <a:avLst/>
            </a:prstGeom>
            <a:noFill/>
            <a:ln w="9525" algn="ctr">
              <a:solidFill>
                <a:schemeClr val="tx1"/>
              </a:solidFill>
              <a:round/>
              <a:headEnd/>
              <a:tailEnd type="arrow" w="med" len="med"/>
            </a:ln>
          </p:spPr>
        </p:cxnSp>
        <p:sp>
          <p:nvSpPr>
            <p:cNvPr id="75" name="23 Arco"/>
            <p:cNvSpPr/>
            <p:nvPr/>
          </p:nvSpPr>
          <p:spPr>
            <a:xfrm>
              <a:off x="819505" y="267314"/>
              <a:ext cx="3247670" cy="4095258"/>
            </a:xfrm>
            <a:prstGeom prst="arc">
              <a:avLst>
                <a:gd name="adj1" fmla="val 16069101"/>
                <a:gd name="adj2" fmla="val 5679447"/>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txBody>
            <a:bodyPr anchor="ctr"/>
            <a:lstStyle/>
            <a:p>
              <a:pPr algn="just">
                <a:lnSpc>
                  <a:spcPct val="150000"/>
                </a:lnSpc>
                <a:spcAft>
                  <a:spcPts val="600"/>
                </a:spcAft>
                <a:defRPr/>
              </a:pPr>
              <a:r>
                <a:rPr lang="es-ES" sz="1000">
                  <a:ea typeface="Times New Roman"/>
                  <a:cs typeface="Times New Roman"/>
                </a:rPr>
                <a:t> </a:t>
              </a:r>
              <a:endParaRPr lang="es-AR" sz="1000">
                <a:ea typeface="Calibri"/>
                <a:cs typeface="Times New Roman"/>
              </a:endParaRPr>
            </a:p>
          </p:txBody>
        </p:sp>
        <p:sp>
          <p:nvSpPr>
            <p:cNvPr id="76" name="24 Arco"/>
            <p:cNvSpPr/>
            <p:nvPr/>
          </p:nvSpPr>
          <p:spPr>
            <a:xfrm rot="10627502">
              <a:off x="0" y="171081"/>
              <a:ext cx="3323549" cy="4909677"/>
            </a:xfrm>
            <a:prstGeom prst="arc">
              <a:avLst>
                <a:gd name="adj1" fmla="val 16069101"/>
                <a:gd name="adj2" fmla="val 5888696"/>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txBody>
            <a:bodyPr anchor="ctr"/>
            <a:lstStyle/>
            <a:p>
              <a:pPr algn="just">
                <a:lnSpc>
                  <a:spcPct val="150000"/>
                </a:lnSpc>
                <a:spcAft>
                  <a:spcPts val="600"/>
                </a:spcAft>
                <a:defRPr/>
              </a:pPr>
              <a:r>
                <a:rPr lang="es-ES" sz="1000">
                  <a:ea typeface="Times New Roman"/>
                  <a:cs typeface="Times New Roman"/>
                </a:rPr>
                <a:t> </a:t>
              </a:r>
              <a:endParaRPr lang="es-AR" sz="1000">
                <a:ea typeface="Calibri"/>
                <a:cs typeface="Times New Roman"/>
              </a:endParaRPr>
            </a:p>
          </p:txBody>
        </p:sp>
        <p:sp>
          <p:nvSpPr>
            <p:cNvPr id="77" name="25 Elipse"/>
            <p:cNvSpPr/>
            <p:nvPr/>
          </p:nvSpPr>
          <p:spPr>
            <a:xfrm>
              <a:off x="1933575" y="4838700"/>
              <a:ext cx="733426"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dirty="0">
                  <a:ln w="9525" cap="rnd" cmpd="sng" algn="ctr">
                    <a:solidFill>
                      <a:srgbClr val="000000"/>
                    </a:solidFill>
                    <a:prstDash val="solid"/>
                    <a:bevel/>
                  </a:ln>
                  <a:solidFill>
                    <a:srgbClr val="000000"/>
                  </a:solidFill>
                  <a:latin typeface="Calibri"/>
                  <a:ea typeface="Calibri"/>
                </a:rPr>
                <a:t>10</a:t>
              </a:r>
              <a:endParaRPr lang="es-AR" sz="1200" dirty="0">
                <a:latin typeface="Times New Roman"/>
                <a:ea typeface="Times New Roman"/>
              </a:endParaRPr>
            </a:p>
          </p:txBody>
        </p:sp>
      </p:grpSp>
      <p:cxnSp>
        <p:nvCxnSpPr>
          <p:cNvPr id="37" name="36 Conector recto de flecha"/>
          <p:cNvCxnSpPr>
            <a:stCxn id="62" idx="3"/>
            <a:endCxn id="73" idx="7"/>
          </p:cNvCxnSpPr>
          <p:nvPr/>
        </p:nvCxnSpPr>
        <p:spPr>
          <a:xfrm flipH="1">
            <a:off x="7971357" y="4211232"/>
            <a:ext cx="666219" cy="1515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496" name="12 CuadroTexto"/>
          <p:cNvSpPr txBox="1">
            <a:spLocks noChangeArrowheads="1"/>
          </p:cNvSpPr>
          <p:nvPr/>
        </p:nvSpPr>
        <p:spPr bwMode="auto">
          <a:xfrm>
            <a:off x="2027860" y="2830499"/>
            <a:ext cx="3012363" cy="2308324"/>
          </a:xfrm>
          <a:prstGeom prst="rect">
            <a:avLst/>
          </a:prstGeom>
          <a:noFill/>
          <a:ln w="9525">
            <a:solidFill>
              <a:srgbClr val="00B050"/>
            </a:solidFill>
            <a:miter lim="800000"/>
            <a:headEnd/>
            <a:tailEnd/>
          </a:ln>
        </p:spPr>
        <p:txBody>
          <a:bodyPr wrap="none">
            <a:spAutoFit/>
          </a:bodyPr>
          <a:lstStyle/>
          <a:p>
            <a:r>
              <a:rPr lang="es-ES_tradnl" dirty="0">
                <a:latin typeface="Tw Cen MT"/>
              </a:rPr>
              <a:t>Regiones : 4</a:t>
            </a:r>
          </a:p>
          <a:p>
            <a:r>
              <a:rPr lang="es-ES_tradnl" dirty="0">
                <a:latin typeface="Tw Cen MT"/>
              </a:rPr>
              <a:t>Nodos : 10</a:t>
            </a:r>
          </a:p>
          <a:p>
            <a:r>
              <a:rPr lang="es-ES_tradnl" dirty="0">
                <a:latin typeface="Tw Cen MT"/>
              </a:rPr>
              <a:t>Aristas : 12</a:t>
            </a:r>
          </a:p>
          <a:p>
            <a:r>
              <a:rPr lang="es-ES_tradnl" dirty="0">
                <a:latin typeface="Tw Cen MT"/>
              </a:rPr>
              <a:t>Nodos Predicados : 3</a:t>
            </a:r>
          </a:p>
          <a:p>
            <a:endParaRPr lang="es-ES_tradnl" dirty="0">
              <a:latin typeface="Tw Cen MT"/>
            </a:endParaRPr>
          </a:p>
          <a:p>
            <a:r>
              <a:rPr lang="es-ES_tradnl" dirty="0">
                <a:latin typeface="Tw Cen MT"/>
              </a:rPr>
              <a:t>V(G) : A-N+2 = 12-10+2 = 4</a:t>
            </a:r>
          </a:p>
          <a:p>
            <a:r>
              <a:rPr lang="es-ES_tradnl" dirty="0">
                <a:latin typeface="Tw Cen MT"/>
              </a:rPr>
              <a:t>V(G) : NP+1 = 3+1 =4</a:t>
            </a:r>
          </a:p>
          <a:p>
            <a:r>
              <a:rPr lang="es-ES_tradnl" dirty="0">
                <a:latin typeface="Tw Cen MT"/>
              </a:rPr>
              <a:t>V(G) : R = 4</a:t>
            </a:r>
          </a:p>
        </p:txBody>
      </p:sp>
    </p:spTree>
    <p:extLst>
      <p:ext uri="{BB962C8B-B14F-4D97-AF65-F5344CB8AC3E}">
        <p14:creationId xmlns:p14="http://schemas.microsoft.com/office/powerpoint/2010/main" val="15441154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4294967295"/>
          </p:nvPr>
        </p:nvSpPr>
        <p:spPr>
          <a:xfrm>
            <a:off x="0" y="6554788"/>
            <a:ext cx="2155825" cy="212725"/>
          </a:xfrm>
        </p:spPr>
        <p:txBody>
          <a:bodyPr/>
          <a:lstStyle/>
          <a:p>
            <a:pPr>
              <a:defRPr/>
            </a:pPr>
            <a:r>
              <a:rPr lang="es-ES" dirty="0" smtClean="0"/>
              <a:t>Ingeniería </a:t>
            </a:r>
            <a:r>
              <a:rPr lang="es-ES" dirty="0"/>
              <a:t>de Software II</a:t>
            </a:r>
          </a:p>
        </p:txBody>
      </p:sp>
      <p:sp>
        <p:nvSpPr>
          <p:cNvPr id="34820" name="3 Marcador de número de diapositiva"/>
          <p:cNvSpPr>
            <a:spLocks noGrp="1"/>
          </p:cNvSpPr>
          <p:nvPr>
            <p:ph type="sldNum" sz="quarter" idx="4294967295"/>
          </p:nvPr>
        </p:nvSpPr>
        <p:spPr>
          <a:xfrm>
            <a:off x="9266238" y="2781300"/>
            <a:ext cx="2925762" cy="1397000"/>
          </a:xfrm>
        </p:spPr>
        <p:txBody>
          <a:bodyPr/>
          <a:lstStyle/>
          <a:p>
            <a:fld id="{DECC72CE-ED49-4A0E-9015-91B9B1D97EC0}" type="slidenum">
              <a:rPr lang="es-ES" smtClean="0"/>
              <a:pPr/>
              <a:t>38</a:t>
            </a:fld>
            <a:endParaRPr lang="es-ES" dirty="0"/>
          </a:p>
        </p:txBody>
      </p:sp>
      <p:sp>
        <p:nvSpPr>
          <p:cNvPr id="7" name="6 Rectángulo"/>
          <p:cNvSpPr/>
          <p:nvPr/>
        </p:nvSpPr>
        <p:spPr>
          <a:xfrm>
            <a:off x="2916789" y="171246"/>
            <a:ext cx="5411408" cy="584200"/>
          </a:xfrm>
          <a:prstGeom prst="rect">
            <a:avLst/>
          </a:prstGeom>
          <a:ln>
            <a:noFill/>
          </a:ln>
          <a:effectLst/>
        </p:spPr>
        <p:txBody>
          <a:bodyPr vert="horz" lIns="91440" tIns="45720" rIns="91440" bIns="45720" rtlCol="0" anchor="ctr">
            <a:noAutofit/>
          </a:bodyPr>
          <a:lstStyle/>
          <a:p>
            <a:pPr>
              <a:lnSpc>
                <a:spcPct val="85000"/>
              </a:lnSpc>
              <a:spcBef>
                <a:spcPct val="0"/>
              </a:spcBef>
              <a:defRPr/>
            </a:pPr>
            <a:r>
              <a:rPr lang="es-MX" sz="4000" spc="-120" dirty="0">
                <a:solidFill>
                  <a:schemeClr val="tx2"/>
                </a:solidFill>
                <a:latin typeface="+mj-lt"/>
                <a:ea typeface="+mj-ea"/>
                <a:cs typeface="+mj-cs"/>
              </a:rPr>
              <a:t>Prueba Del Camino Básico</a:t>
            </a:r>
            <a:endParaRPr lang="es-ES_tradnl" sz="4000" spc="-120" dirty="0">
              <a:solidFill>
                <a:schemeClr val="tx2"/>
              </a:solidFill>
              <a:latin typeface="+mj-lt"/>
              <a:ea typeface="+mj-ea"/>
              <a:cs typeface="+mj-cs"/>
            </a:endParaRPr>
          </a:p>
        </p:txBody>
      </p:sp>
      <p:sp>
        <p:nvSpPr>
          <p:cNvPr id="3" name="Rectángulo 2"/>
          <p:cNvSpPr/>
          <p:nvPr/>
        </p:nvSpPr>
        <p:spPr>
          <a:xfrm>
            <a:off x="3939449" y="1124744"/>
            <a:ext cx="3762417" cy="5613845"/>
          </a:xfrm>
          <a:prstGeom prst="rect">
            <a:avLst/>
          </a:prstGeom>
        </p:spPr>
        <p:txBody>
          <a:bodyPr wrap="square">
            <a:spAutoFit/>
          </a:bodyPr>
          <a:lstStyle/>
          <a:p>
            <a:pPr algn="just">
              <a:lnSpc>
                <a:spcPct val="115000"/>
              </a:lnSpc>
            </a:pPr>
            <a:r>
              <a:rPr lang="es-ES" sz="1200"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programejcaracteres</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usescrt</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1200"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var</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car: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char</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canta: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integer;cantPal</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integer</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priCar</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ultCar</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char</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cantCar</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integer;</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begin</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canta</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0;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cantPal</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:=0;</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read(car);</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while(car &lt;&gt; '.') do begin </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cantPal</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cantPal</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+ 1;     </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priCar</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:=car;</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cantCar</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:=0;</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while(car &lt;&gt; ' ') and (car &lt;&gt; '.') do begin</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if(car = 'a') then</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15000"/>
              </a:lnSpc>
            </a:pP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canta</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canta+1;</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cantCar</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cantCar</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+1;</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ultCar</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:=car;</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read(car);</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end;</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i="1" dirty="0">
                <a:solidFill>
                  <a:srgbClr val="00B050"/>
                </a:solidFill>
                <a:latin typeface="Verdana" panose="020B060403050404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while(car = ' ') do read(car); </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end</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writeln</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('Cantidad de letras a ', canta);</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writeln</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('Cantidad de palabras ',</a:t>
            </a:r>
            <a:r>
              <a:rPr lang="es-ES" sz="12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cantPal</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1200"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end</a:t>
            </a:r>
            <a:r>
              <a:rPr lang="es-ES" sz="1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456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7"/>
          <p:cNvSpPr>
            <a:spLocks noGrp="1"/>
          </p:cNvSpPr>
          <p:nvPr>
            <p:ph type="title"/>
          </p:nvPr>
        </p:nvSpPr>
        <p:spPr/>
        <p:txBody>
          <a:bodyPr>
            <a:normAutofit/>
          </a:bodyPr>
          <a:lstStyle/>
          <a:p>
            <a:r>
              <a:rPr lang="es-MX" dirty="0"/>
              <a:t>Prueba Del Camino Básico</a:t>
            </a:r>
            <a:endParaRPr lang="es-ES" dirty="0"/>
          </a:p>
        </p:txBody>
      </p:sp>
      <p:sp>
        <p:nvSpPr>
          <p:cNvPr id="34820" name="3 Marcador de número de diapositiva"/>
          <p:cNvSpPr>
            <a:spLocks noGrp="1"/>
          </p:cNvSpPr>
          <p:nvPr>
            <p:ph type="sldNum" sz="quarter" idx="12"/>
          </p:nvPr>
        </p:nvSpPr>
        <p:spPr/>
        <p:txBody>
          <a:bodyPr/>
          <a:lstStyle/>
          <a:p>
            <a:fld id="{DECC72CE-ED49-4A0E-9015-91B9B1D97EC0}" type="slidenum">
              <a:rPr lang="es-ES" smtClean="0"/>
              <a:pPr/>
              <a:t>39</a:t>
            </a:fld>
            <a:endParaRPr lang="es-ES" dirty="0"/>
          </a:p>
        </p:txBody>
      </p:sp>
      <p:sp>
        <p:nvSpPr>
          <p:cNvPr id="5" name="Marcador de pie de página 4"/>
          <p:cNvSpPr>
            <a:spLocks noGrp="1"/>
          </p:cNvSpPr>
          <p:nvPr>
            <p:ph type="ftr" sz="quarter" idx="3"/>
          </p:nvPr>
        </p:nvSpPr>
        <p:spPr/>
        <p:txBody>
          <a:bodyPr/>
          <a:lstStyle/>
          <a:p>
            <a:pPr>
              <a:defRPr/>
            </a:pPr>
            <a:r>
              <a:rPr lang="es-ES" dirty="0" smtClean="0"/>
              <a:t>Ingeniería </a:t>
            </a:r>
            <a:r>
              <a:rPr lang="es-ES" dirty="0"/>
              <a:t>de Software II</a:t>
            </a:r>
          </a:p>
        </p:txBody>
      </p:sp>
      <p:sp>
        <p:nvSpPr>
          <p:cNvPr id="7" name="6 Rectángulo"/>
          <p:cNvSpPr/>
          <p:nvPr/>
        </p:nvSpPr>
        <p:spPr>
          <a:xfrm>
            <a:off x="3095626" y="285750"/>
            <a:ext cx="6384750" cy="1077218"/>
          </a:xfrm>
          <a:prstGeom prst="rect">
            <a:avLst/>
          </a:prstGeom>
          <a:ln>
            <a:noFill/>
          </a:ln>
          <a:effectLst/>
        </p:spPr>
        <p:txBody>
          <a:bodyPr vert="horz" lIns="91440" tIns="45720" rIns="91440" bIns="45720" rtlCol="0" anchor="ctr">
            <a:noAutofit/>
          </a:bodyPr>
          <a:lstStyle/>
          <a:p>
            <a:pPr algn="ctr">
              <a:spcBef>
                <a:spcPct val="0"/>
              </a:spcBef>
              <a:defRPr/>
            </a:pPr>
            <a:endParaRPr lang="es-ES_tradnl" sz="4400" dirty="0">
              <a:solidFill>
                <a:schemeClr val="tx1"/>
              </a:solidFill>
              <a:latin typeface="+mj-lt"/>
              <a:ea typeface="+mj-ea"/>
              <a:cs typeface="+mj-cs"/>
            </a:endParaRPr>
          </a:p>
        </p:txBody>
      </p:sp>
      <p:pic>
        <p:nvPicPr>
          <p:cNvPr id="49" name="Imagen 48"/>
          <p:cNvPicPr>
            <a:picLocks noChangeAspect="1"/>
          </p:cNvPicPr>
          <p:nvPr/>
        </p:nvPicPr>
        <p:blipFill>
          <a:blip r:embed="rId2" cstate="print"/>
          <a:stretch>
            <a:fillRect/>
          </a:stretch>
        </p:blipFill>
        <p:spPr>
          <a:xfrm>
            <a:off x="839416" y="1553508"/>
            <a:ext cx="3672408" cy="5160935"/>
          </a:xfrm>
          <a:prstGeom prst="rect">
            <a:avLst/>
          </a:prstGeom>
        </p:spPr>
      </p:pic>
      <p:pic>
        <p:nvPicPr>
          <p:cNvPr id="53" name="3 Imagen" descr="Dibujo (1).png"/>
          <p:cNvPicPr/>
          <p:nvPr/>
        </p:nvPicPr>
        <p:blipFill>
          <a:blip r:embed="rId3" cstate="print"/>
          <a:stretch>
            <a:fillRect/>
          </a:stretch>
        </p:blipFill>
        <p:spPr>
          <a:xfrm>
            <a:off x="6000928" y="2076631"/>
            <a:ext cx="2978944" cy="4114800"/>
          </a:xfrm>
          <a:prstGeom prst="rect">
            <a:avLst/>
          </a:prstGeom>
        </p:spPr>
      </p:pic>
      <p:cxnSp>
        <p:nvCxnSpPr>
          <p:cNvPr id="1026" name="AutoShape 2"/>
          <p:cNvCxnSpPr>
            <a:cxnSpLocks noChangeShapeType="1"/>
          </p:cNvCxnSpPr>
          <p:nvPr/>
        </p:nvCxnSpPr>
        <p:spPr bwMode="auto">
          <a:xfrm>
            <a:off x="8934808" y="3769526"/>
            <a:ext cx="101671" cy="60174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 name="Oval 3"/>
          <p:cNvSpPr>
            <a:spLocks noChangeArrowheads="1"/>
          </p:cNvSpPr>
          <p:nvPr/>
        </p:nvSpPr>
        <p:spPr bwMode="auto">
          <a:xfrm rot="10800000" flipV="1">
            <a:off x="8883972" y="4371269"/>
            <a:ext cx="524396" cy="2810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lang="es-AR" altLang="es-AR" sz="1000" dirty="0">
                <a:latin typeface="Calibri" panose="020F0502020204030204" pitchFamily="34" charset="0"/>
                <a:ea typeface="Calibri" panose="020F0502020204030204" pitchFamily="34" charset="0"/>
                <a:cs typeface="Times New Roman" panose="02020603050405020304" pitchFamily="18" charset="0"/>
              </a:rPr>
              <a:t>12</a:t>
            </a:r>
            <a:endParaRPr lang="es-AR" altLang="es-AR" sz="1000" dirty="0">
              <a:latin typeface="Arial" panose="020B0604020202020204" pitchFamily="34" charset="0"/>
            </a:endParaRPr>
          </a:p>
        </p:txBody>
      </p:sp>
    </p:spTree>
    <p:extLst>
      <p:ext uri="{BB962C8B-B14F-4D97-AF65-F5344CB8AC3E}">
        <p14:creationId xmlns:p14="http://schemas.microsoft.com/office/powerpoint/2010/main" val="899502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s-ES_tradnl" dirty="0"/>
              <a:t>Tipos de </a:t>
            </a:r>
            <a:r>
              <a:rPr lang="es-ES_tradnl" dirty="0" smtClean="0"/>
              <a:t>Defecto</a:t>
            </a:r>
            <a:endParaRPr lang="es-ES_tradnl" dirty="0"/>
          </a:p>
        </p:txBody>
      </p:sp>
      <p:sp>
        <p:nvSpPr>
          <p:cNvPr id="5" name="4 Marcador de número de diapositiva"/>
          <p:cNvSpPr>
            <a:spLocks noGrp="1"/>
          </p:cNvSpPr>
          <p:nvPr>
            <p:ph type="sldNum" sz="quarter" idx="12"/>
          </p:nvPr>
        </p:nvSpPr>
        <p:spPr/>
        <p:txBody>
          <a:bodyPr/>
          <a:lstStyle/>
          <a:p>
            <a:fld id="{7B69413D-EB2C-4B00-A001-3D5BC7D07802}" type="slidenum">
              <a:rPr lang="es-ES" smtClean="0"/>
              <a:pPr/>
              <a:t>4</a:t>
            </a:fld>
            <a:endParaRPr lang="es-ES" dirty="0"/>
          </a:p>
        </p:txBody>
      </p:sp>
      <p:sp>
        <p:nvSpPr>
          <p:cNvPr id="11" name="Marcador de texto 10"/>
          <p:cNvSpPr>
            <a:spLocks noGrp="1"/>
          </p:cNvSpPr>
          <p:nvPr>
            <p:ph type="body" sz="quarter" idx="14"/>
          </p:nvPr>
        </p:nvSpPr>
        <p:spPr/>
        <p:txBody>
          <a:bodyPr/>
          <a:lstStyle/>
          <a:p>
            <a:endParaRPr lang="es-ES"/>
          </a:p>
        </p:txBody>
      </p:sp>
      <p:sp>
        <p:nvSpPr>
          <p:cNvPr id="26628" name="Rectangle 3"/>
          <p:cNvSpPr>
            <a:spLocks noGrp="1" noChangeArrowheads="1"/>
          </p:cNvSpPr>
          <p:nvPr>
            <p:ph type="body" sz="quarter" idx="13"/>
          </p:nvPr>
        </p:nvSpPr>
        <p:spPr/>
        <p:txBody>
          <a:bodyPr>
            <a:normAutofit/>
          </a:bodyPr>
          <a:lstStyle/>
          <a:p>
            <a:r>
              <a:rPr lang="es-ES_tradnl"/>
              <a:t>Algorítmicos</a:t>
            </a:r>
          </a:p>
          <a:p>
            <a:pPr lvl="1"/>
            <a:r>
              <a:rPr lang="es-ES_tradnl"/>
              <a:t>Ej. : No inicializar variables</a:t>
            </a:r>
          </a:p>
          <a:p>
            <a:r>
              <a:rPr lang="es-ES_tradnl"/>
              <a:t>De sintaxis</a:t>
            </a:r>
          </a:p>
          <a:p>
            <a:pPr lvl="1"/>
            <a:r>
              <a:rPr lang="es-ES_tradnl"/>
              <a:t>Ej. : Confundir un 0 por una O</a:t>
            </a:r>
          </a:p>
          <a:p>
            <a:r>
              <a:rPr lang="es-ES_tradnl"/>
              <a:t>De precisión </a:t>
            </a:r>
          </a:p>
          <a:p>
            <a:pPr lvl="1"/>
            <a:r>
              <a:rPr lang="es-ES_tradnl"/>
              <a:t>Ej. : Fórmulas no implementadas correctamente</a:t>
            </a:r>
          </a:p>
          <a:p>
            <a:r>
              <a:rPr lang="es-ES_tradnl"/>
              <a:t>De documentación</a:t>
            </a:r>
          </a:p>
          <a:p>
            <a:pPr lvl="1"/>
            <a:r>
              <a:rPr lang="es-ES_tradnl"/>
              <a:t>Ej. : Documentación no acorde con lo que hace el software</a:t>
            </a:r>
          </a:p>
          <a:p>
            <a:r>
              <a:rPr lang="es-ES_tradnl"/>
              <a:t>De sobrecarga</a:t>
            </a:r>
          </a:p>
          <a:p>
            <a:pPr lvl="1"/>
            <a:r>
              <a:rPr lang="es-ES_tradnl"/>
              <a:t>Ej. : El sistema funciona bien con 100 usuarios pero no con 110.</a:t>
            </a:r>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42360937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623392" y="620688"/>
            <a:ext cx="10945215" cy="1129444"/>
          </a:xfrm>
          <a:ln>
            <a:noFill/>
          </a:ln>
          <a:effectLst/>
        </p:spPr>
        <p:txBody>
          <a:bodyPr vert="horz" lIns="91440" tIns="45720" rIns="91440" bIns="45720" rtlCol="0" anchor="ctr">
            <a:noAutofit/>
          </a:bodyPr>
          <a:lstStyle/>
          <a:p>
            <a:pPr>
              <a:defRPr/>
            </a:pPr>
            <a:r>
              <a:rPr lang="es-MX" dirty="0"/>
              <a:t>Prueba Del Camino Básico – </a:t>
            </a:r>
            <a:br>
              <a:rPr lang="es-MX" dirty="0"/>
            </a:br>
            <a:r>
              <a:rPr lang="es-MX" dirty="0"/>
              <a:t>Complejidad </a:t>
            </a:r>
            <a:r>
              <a:rPr lang="es-MX" dirty="0" err="1"/>
              <a:t>ciclomática</a:t>
            </a:r>
            <a:endParaRPr lang="en-US" dirty="0"/>
          </a:p>
        </p:txBody>
      </p:sp>
      <p:sp>
        <p:nvSpPr>
          <p:cNvPr id="35845" name="4 Marcador de número de diapositiva"/>
          <p:cNvSpPr>
            <a:spLocks noGrp="1"/>
          </p:cNvSpPr>
          <p:nvPr>
            <p:ph type="sldNum" sz="quarter" idx="12"/>
          </p:nvPr>
        </p:nvSpPr>
        <p:spPr/>
        <p:txBody>
          <a:bodyPr/>
          <a:lstStyle/>
          <a:p>
            <a:fld id="{7BD20086-9FFB-4B76-95C9-DC03C6391F76}" type="slidenum">
              <a:rPr lang="es-ES" smtClean="0"/>
              <a:pPr/>
              <a:t>40</a:t>
            </a:fld>
            <a:endParaRPr lang="es-ES" dirty="0"/>
          </a:p>
        </p:txBody>
      </p:sp>
      <p:sp>
        <p:nvSpPr>
          <p:cNvPr id="2" name="Marcador de fecha 1"/>
          <p:cNvSpPr>
            <a:spLocks noGrp="1"/>
          </p:cNvSpPr>
          <p:nvPr>
            <p:ph type="dt" sz="half" idx="2"/>
          </p:nvPr>
        </p:nvSpPr>
        <p:spPr/>
        <p:txBody>
          <a:bodyPr/>
          <a:lstStyle/>
          <a:p>
            <a:pPr>
              <a:defRPr/>
            </a:pPr>
            <a:r>
              <a:rPr lang="es-ES" dirty="0" smtClean="0"/>
              <a:t>2019</a:t>
            </a:r>
            <a:endParaRPr lang="es-ES"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
        <p:nvSpPr>
          <p:cNvPr id="65540" name="12 CuadroTexto"/>
          <p:cNvSpPr txBox="1">
            <a:spLocks noChangeArrowheads="1"/>
          </p:cNvSpPr>
          <p:nvPr/>
        </p:nvSpPr>
        <p:spPr bwMode="auto">
          <a:xfrm>
            <a:off x="2495600" y="3068960"/>
            <a:ext cx="3012363" cy="2308324"/>
          </a:xfrm>
          <a:prstGeom prst="rect">
            <a:avLst/>
          </a:prstGeom>
          <a:noFill/>
          <a:ln w="9525">
            <a:solidFill>
              <a:srgbClr val="00B050"/>
            </a:solidFill>
            <a:miter lim="800000"/>
            <a:headEnd/>
            <a:tailEnd/>
          </a:ln>
        </p:spPr>
        <p:txBody>
          <a:bodyPr wrap="none">
            <a:spAutoFit/>
          </a:bodyPr>
          <a:lstStyle/>
          <a:p>
            <a:r>
              <a:rPr lang="es-ES_tradnl" dirty="0">
                <a:latin typeface="Tw Cen MT"/>
              </a:rPr>
              <a:t>Regiones : 6</a:t>
            </a:r>
          </a:p>
          <a:p>
            <a:r>
              <a:rPr lang="es-ES_tradnl" dirty="0">
                <a:latin typeface="Tw Cen MT"/>
              </a:rPr>
              <a:t>Nodos : 12</a:t>
            </a:r>
          </a:p>
          <a:p>
            <a:r>
              <a:rPr lang="es-ES_tradnl" dirty="0">
                <a:latin typeface="Tw Cen MT"/>
              </a:rPr>
              <a:t>Aristas : 16</a:t>
            </a:r>
          </a:p>
          <a:p>
            <a:r>
              <a:rPr lang="es-ES_tradnl" dirty="0">
                <a:latin typeface="Tw Cen MT"/>
              </a:rPr>
              <a:t>Nodos Predicados : 5</a:t>
            </a:r>
          </a:p>
          <a:p>
            <a:endParaRPr lang="es-ES_tradnl" dirty="0">
              <a:latin typeface="Tw Cen MT"/>
            </a:endParaRPr>
          </a:p>
          <a:p>
            <a:r>
              <a:rPr lang="es-ES_tradnl" dirty="0">
                <a:latin typeface="Tw Cen MT"/>
              </a:rPr>
              <a:t>V(G) : A-N+2 = 16-12+2 = 6</a:t>
            </a:r>
          </a:p>
          <a:p>
            <a:r>
              <a:rPr lang="es-ES_tradnl" dirty="0">
                <a:latin typeface="Tw Cen MT"/>
              </a:rPr>
              <a:t>V(G) : NP+1 = 5+1 =6</a:t>
            </a:r>
          </a:p>
          <a:p>
            <a:r>
              <a:rPr lang="es-ES_tradnl" dirty="0">
                <a:latin typeface="Tw Cen MT"/>
              </a:rPr>
              <a:t>V(G) : R = 6</a:t>
            </a:r>
          </a:p>
        </p:txBody>
      </p:sp>
      <p:pic>
        <p:nvPicPr>
          <p:cNvPr id="39" name="3 Imagen" descr="Dibujo (1).png"/>
          <p:cNvPicPr/>
          <p:nvPr/>
        </p:nvPicPr>
        <p:blipFill>
          <a:blip r:embed="rId2" cstate="print"/>
          <a:stretch>
            <a:fillRect/>
          </a:stretch>
        </p:blipFill>
        <p:spPr>
          <a:xfrm>
            <a:off x="6960096" y="2132856"/>
            <a:ext cx="3093446" cy="4291438"/>
          </a:xfrm>
          <a:prstGeom prst="rect">
            <a:avLst/>
          </a:prstGeom>
        </p:spPr>
      </p:pic>
      <p:cxnSp>
        <p:nvCxnSpPr>
          <p:cNvPr id="8" name="AutoShape 2"/>
          <p:cNvCxnSpPr>
            <a:cxnSpLocks noChangeShapeType="1"/>
          </p:cNvCxnSpPr>
          <p:nvPr/>
        </p:nvCxnSpPr>
        <p:spPr bwMode="auto">
          <a:xfrm>
            <a:off x="10002706" y="3922250"/>
            <a:ext cx="101671" cy="60174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Oval 3"/>
          <p:cNvSpPr>
            <a:spLocks noChangeArrowheads="1"/>
          </p:cNvSpPr>
          <p:nvPr/>
        </p:nvSpPr>
        <p:spPr bwMode="auto">
          <a:xfrm rot="10800000" flipV="1">
            <a:off x="9918556" y="4452647"/>
            <a:ext cx="497923" cy="2810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lang="es-AR" altLang="es-AR" sz="1000" dirty="0">
                <a:latin typeface="Calibri" panose="020F0502020204030204" pitchFamily="34" charset="0"/>
                <a:ea typeface="Calibri" panose="020F0502020204030204" pitchFamily="34" charset="0"/>
                <a:cs typeface="Times New Roman" panose="02020603050405020304" pitchFamily="18" charset="0"/>
              </a:rPr>
              <a:t>12</a:t>
            </a:r>
            <a:endParaRPr lang="es-AR" altLang="es-AR" sz="1000" dirty="0">
              <a:latin typeface="Arial" panose="020B0604020202020204" pitchFamily="34" charset="0"/>
            </a:endParaRPr>
          </a:p>
        </p:txBody>
      </p:sp>
    </p:spTree>
    <p:extLst>
      <p:ext uri="{BB962C8B-B14F-4D97-AF65-F5344CB8AC3E}">
        <p14:creationId xmlns:p14="http://schemas.microsoft.com/office/powerpoint/2010/main" val="25198722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ln>
            <a:noFill/>
          </a:ln>
          <a:effectLst/>
        </p:spPr>
        <p:txBody>
          <a:bodyPr vert="horz" lIns="91440" tIns="45720" rIns="91440" bIns="45720" rtlCol="0" anchor="ctr">
            <a:noAutofit/>
          </a:bodyPr>
          <a:lstStyle/>
          <a:p>
            <a:pPr>
              <a:defRPr/>
            </a:pPr>
            <a:r>
              <a:rPr lang="es-MX" dirty="0"/>
              <a:t>Prueba Del Camino Básico – Caminos linealmente independientes</a:t>
            </a:r>
            <a:endParaRPr lang="en-US" dirty="0"/>
          </a:p>
        </p:txBody>
      </p:sp>
      <p:sp>
        <p:nvSpPr>
          <p:cNvPr id="35845" name="4 Marcador de número de diapositiva"/>
          <p:cNvSpPr>
            <a:spLocks noGrp="1"/>
          </p:cNvSpPr>
          <p:nvPr>
            <p:ph type="sldNum" sz="quarter" idx="12"/>
          </p:nvPr>
        </p:nvSpPr>
        <p:spPr/>
        <p:txBody>
          <a:bodyPr/>
          <a:lstStyle/>
          <a:p>
            <a:fld id="{CAB9241A-6E53-497D-9BF7-7D87E2610263}" type="slidenum">
              <a:rPr lang="es-ES" smtClean="0"/>
              <a:pPr/>
              <a:t>41</a:t>
            </a:fld>
            <a:endParaRPr lang="es-ES" dirty="0"/>
          </a:p>
        </p:txBody>
      </p:sp>
      <p:sp>
        <p:nvSpPr>
          <p:cNvPr id="6" name="Marcador de texto 5"/>
          <p:cNvSpPr>
            <a:spLocks noGrp="1"/>
          </p:cNvSpPr>
          <p:nvPr>
            <p:ph type="body" sz="quarter" idx="14"/>
          </p:nvPr>
        </p:nvSpPr>
        <p:spPr/>
        <p:txBody>
          <a:bodyPr/>
          <a:lstStyle/>
          <a:p>
            <a:endParaRPr lang="es-ES"/>
          </a:p>
        </p:txBody>
      </p:sp>
      <p:sp>
        <p:nvSpPr>
          <p:cNvPr id="66564" name="Rectangle 3"/>
          <p:cNvSpPr>
            <a:spLocks noGrp="1" noChangeArrowheads="1"/>
          </p:cNvSpPr>
          <p:nvPr>
            <p:ph type="body" sz="quarter" idx="13"/>
          </p:nvPr>
        </p:nvSpPr>
        <p:spPr/>
        <p:txBody>
          <a:bodyPr>
            <a:normAutofit/>
          </a:bodyPr>
          <a:lstStyle/>
          <a:p>
            <a:r>
              <a:rPr lang="es-AR" sz="2000" dirty="0"/>
              <a:t>Camino 1: 1-2-11-12</a:t>
            </a:r>
          </a:p>
          <a:p>
            <a:r>
              <a:rPr lang="es-AR" sz="2000" dirty="0"/>
              <a:t>Camino 2: 1-2-3-4-9-2-11-12</a:t>
            </a:r>
          </a:p>
          <a:p>
            <a:r>
              <a:rPr lang="es-AR" sz="2000" dirty="0"/>
              <a:t>Camino 3: 1-2-3-4-9-10-9-2-11-12</a:t>
            </a:r>
          </a:p>
          <a:p>
            <a:r>
              <a:rPr lang="es-AR" sz="2000" dirty="0"/>
              <a:t>Camino 4: 1-2-3-4-5-9-2-11-12</a:t>
            </a:r>
          </a:p>
          <a:p>
            <a:r>
              <a:rPr lang="es-AR" sz="2000" dirty="0"/>
              <a:t>Camino 5: 1-2-3-4-5-6-8-4-9-2-11-12</a:t>
            </a:r>
          </a:p>
          <a:p>
            <a:r>
              <a:rPr lang="es-AR" sz="2000" dirty="0"/>
              <a:t>Camino 6: 1-2-3-4-5-6-7-8-4-9-2-11-12</a:t>
            </a:r>
          </a:p>
        </p:txBody>
      </p:sp>
      <p:sp>
        <p:nvSpPr>
          <p:cNvPr id="2" name="Marcador de fecha 1"/>
          <p:cNvSpPr>
            <a:spLocks noGrp="1"/>
          </p:cNvSpPr>
          <p:nvPr>
            <p:ph type="dt" sz="half" idx="2"/>
          </p:nvPr>
        </p:nvSpPr>
        <p:spPr/>
        <p:txBody>
          <a:bodyPr/>
          <a:lstStyle/>
          <a:p>
            <a:pPr>
              <a:defRPr/>
            </a:pPr>
            <a:r>
              <a:rPr lang="es-ES" dirty="0" smtClean="0"/>
              <a:t>2019</a:t>
            </a:r>
            <a:endParaRPr lang="es-ES"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pic>
        <p:nvPicPr>
          <p:cNvPr id="40" name="3 Imagen" descr="Dibujo (1).png"/>
          <p:cNvPicPr/>
          <p:nvPr/>
        </p:nvPicPr>
        <p:blipFill>
          <a:blip r:embed="rId2" cstate="print">
            <a:clrChange>
              <a:clrFrom>
                <a:srgbClr val="FFFFFF"/>
              </a:clrFrom>
              <a:clrTo>
                <a:srgbClr val="FFFFFF">
                  <a:alpha val="0"/>
                </a:srgbClr>
              </a:clrTo>
            </a:clrChange>
          </a:blip>
          <a:stretch>
            <a:fillRect/>
          </a:stretch>
        </p:blipFill>
        <p:spPr>
          <a:xfrm>
            <a:off x="6338670" y="1700808"/>
            <a:ext cx="3186354" cy="4669836"/>
          </a:xfrm>
          <a:prstGeom prst="rect">
            <a:avLst/>
          </a:prstGeom>
        </p:spPr>
      </p:pic>
      <p:cxnSp>
        <p:nvCxnSpPr>
          <p:cNvPr id="9" name="AutoShape 2"/>
          <p:cNvCxnSpPr>
            <a:cxnSpLocks noChangeShapeType="1"/>
          </p:cNvCxnSpPr>
          <p:nvPr/>
        </p:nvCxnSpPr>
        <p:spPr bwMode="auto">
          <a:xfrm rot="5400000">
            <a:off x="8939976" y="3901773"/>
            <a:ext cx="629192" cy="1122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Oval 3"/>
          <p:cNvSpPr>
            <a:spLocks noChangeArrowheads="1"/>
          </p:cNvSpPr>
          <p:nvPr/>
        </p:nvSpPr>
        <p:spPr bwMode="auto">
          <a:xfrm rot="10800000" flipV="1">
            <a:off x="9012324" y="4221091"/>
            <a:ext cx="371640" cy="2810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lang="es-AR" altLang="es-AR" sz="1000" dirty="0">
                <a:latin typeface="Calibri" panose="020F0502020204030204" pitchFamily="34" charset="0"/>
                <a:ea typeface="Calibri" panose="020F0502020204030204" pitchFamily="34" charset="0"/>
                <a:cs typeface="Times New Roman" panose="02020603050405020304" pitchFamily="18" charset="0"/>
              </a:rPr>
              <a:t>12</a:t>
            </a:r>
            <a:endParaRPr lang="es-AR" altLang="es-AR" sz="1000" dirty="0">
              <a:latin typeface="Arial" panose="020B0604020202020204" pitchFamily="34" charset="0"/>
            </a:endParaRPr>
          </a:p>
        </p:txBody>
      </p:sp>
      <p:sp>
        <p:nvSpPr>
          <p:cNvPr id="11" name="10 Rectángulo"/>
          <p:cNvSpPr/>
          <p:nvPr/>
        </p:nvSpPr>
        <p:spPr>
          <a:xfrm>
            <a:off x="2423592" y="4869160"/>
            <a:ext cx="3429000" cy="1200329"/>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ctr">
              <a:defRPr/>
            </a:pPr>
            <a:r>
              <a:rPr lang="es-ES" dirty="0"/>
              <a:t>Cualquier otro camino que se quiera recorrer ya fue probado previamente en alguno de los 6 caminos</a:t>
            </a:r>
          </a:p>
        </p:txBody>
      </p:sp>
    </p:spTree>
    <p:extLst>
      <p:ext uri="{BB962C8B-B14F-4D97-AF65-F5344CB8AC3E}">
        <p14:creationId xmlns:p14="http://schemas.microsoft.com/office/powerpoint/2010/main" val="1720844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noAutofit/>
          </a:bodyPr>
          <a:lstStyle/>
          <a:p>
            <a:r>
              <a:rPr lang="es-AR" sz="4400" dirty="0"/>
              <a:t>Prueba Del Camino Básico – Casos de prueba</a:t>
            </a:r>
          </a:p>
        </p:txBody>
      </p:sp>
      <p:sp>
        <p:nvSpPr>
          <p:cNvPr id="7" name="Marcador de número de diapositiva 6"/>
          <p:cNvSpPr>
            <a:spLocks noGrp="1"/>
          </p:cNvSpPr>
          <p:nvPr>
            <p:ph type="sldNum" sz="quarter" idx="12"/>
          </p:nvPr>
        </p:nvSpPr>
        <p:spPr/>
        <p:txBody>
          <a:bodyPr/>
          <a:lstStyle/>
          <a:p>
            <a:pPr>
              <a:defRPr/>
            </a:pPr>
            <a:fld id="{DDDB8A13-BBB4-4BDB-951D-2F728A4AF88F}" type="slidenum">
              <a:rPr lang="es-AR" smtClean="0"/>
              <a:pPr>
                <a:defRPr/>
              </a:pPr>
              <a:t>42</a:t>
            </a:fld>
            <a:endParaRPr lang="es-AR" dirty="0"/>
          </a:p>
        </p:txBody>
      </p:sp>
      <p:sp>
        <p:nvSpPr>
          <p:cNvPr id="4" name="Marcador de texto 3"/>
          <p:cNvSpPr>
            <a:spLocks noGrp="1"/>
          </p:cNvSpPr>
          <p:nvPr>
            <p:ph type="body" sz="quarter" idx="14"/>
          </p:nvPr>
        </p:nvSpPr>
        <p:spPr/>
        <p:txBody>
          <a:bodyPr/>
          <a:lstStyle/>
          <a:p>
            <a:endParaRPr lang="es-ES"/>
          </a:p>
        </p:txBody>
      </p:sp>
      <p:sp>
        <p:nvSpPr>
          <p:cNvPr id="68612" name="Rectangle 3"/>
          <p:cNvSpPr>
            <a:spLocks noGrp="1" noChangeArrowheads="1"/>
          </p:cNvSpPr>
          <p:nvPr>
            <p:ph type="body" sz="quarter" idx="13"/>
          </p:nvPr>
        </p:nvSpPr>
        <p:spPr/>
        <p:txBody>
          <a:bodyPr>
            <a:normAutofit/>
          </a:bodyPr>
          <a:lstStyle/>
          <a:p>
            <a:r>
              <a:rPr lang="es-AR" sz="2000" dirty="0"/>
              <a:t>Caso de prueba del camino 1: 1-2-11-12</a:t>
            </a:r>
          </a:p>
          <a:p>
            <a:pPr lvl="1"/>
            <a:r>
              <a:rPr lang="es-AR" sz="2000" dirty="0"/>
              <a:t>car= ‘.’</a:t>
            </a:r>
          </a:p>
          <a:p>
            <a:pPr lvl="1"/>
            <a:r>
              <a:rPr lang="es-AR" sz="2000" dirty="0"/>
              <a:t>resultados esperados: canta = 0, </a:t>
            </a:r>
            <a:r>
              <a:rPr lang="es-AR" sz="2000" dirty="0" err="1"/>
              <a:t>cantPal</a:t>
            </a:r>
            <a:r>
              <a:rPr lang="es-AR" sz="2000" dirty="0"/>
              <a:t>=0</a:t>
            </a:r>
          </a:p>
          <a:p>
            <a:r>
              <a:rPr lang="es-AR" sz="2000" dirty="0"/>
              <a:t>Caso de prueba del camino 2: 1-2-3-4-9-2-11-12</a:t>
            </a:r>
          </a:p>
          <a:p>
            <a:pPr lvl="1"/>
            <a:r>
              <a:rPr lang="es-AR" sz="2000" dirty="0"/>
              <a:t>car= ‘ ’</a:t>
            </a:r>
          </a:p>
          <a:p>
            <a:pPr lvl="1"/>
            <a:r>
              <a:rPr lang="es-AR" sz="2000" dirty="0"/>
              <a:t>resultados esperados: canta = 0, </a:t>
            </a:r>
            <a:r>
              <a:rPr lang="es-AR" sz="2000" dirty="0" err="1"/>
              <a:t>cantPal</a:t>
            </a:r>
            <a:r>
              <a:rPr lang="es-AR" sz="2000"/>
              <a:t>=0</a:t>
            </a:r>
            <a:endParaRPr lang="es-AR" sz="2000" dirty="0"/>
          </a:p>
          <a:p>
            <a:r>
              <a:rPr lang="es-AR" sz="2000" dirty="0"/>
              <a:t>Caso de prueba del camino …..</a:t>
            </a:r>
          </a:p>
          <a:p>
            <a:endParaRPr lang="es-AR" sz="2000" dirty="0"/>
          </a:p>
          <a:p>
            <a:pPr lvl="1"/>
            <a:endParaRPr lang="es-AR" sz="2000" dirty="0"/>
          </a:p>
        </p:txBody>
      </p:sp>
      <p:sp>
        <p:nvSpPr>
          <p:cNvPr id="6" name="Marcador de pie de página 5"/>
          <p:cNvSpPr>
            <a:spLocks noGrp="1"/>
          </p:cNvSpPr>
          <p:nvPr>
            <p:ph type="ftr" sz="quarter" idx="3"/>
          </p:nvPr>
        </p:nvSpPr>
        <p:spPr/>
        <p:txBody>
          <a:bodyPr/>
          <a:lstStyle/>
          <a:p>
            <a:pPr>
              <a:defRPr/>
            </a:pPr>
            <a:r>
              <a:rPr lang="es-AR" dirty="0" smtClean="0"/>
              <a:t>Ingeniería </a:t>
            </a:r>
            <a:r>
              <a:rPr lang="es-AR" dirty="0"/>
              <a:t>de Software II</a:t>
            </a:r>
          </a:p>
        </p:txBody>
      </p:sp>
      <p:pic>
        <p:nvPicPr>
          <p:cNvPr id="10" name="3 Imagen" descr="Dibujo (1).png"/>
          <p:cNvPicPr/>
          <p:nvPr/>
        </p:nvPicPr>
        <p:blipFill>
          <a:blip r:embed="rId2" cstate="print">
            <a:clrChange>
              <a:clrFrom>
                <a:srgbClr val="FFFFFF"/>
              </a:clrFrom>
              <a:clrTo>
                <a:srgbClr val="FFFFFF">
                  <a:alpha val="0"/>
                </a:srgbClr>
              </a:clrTo>
            </a:clrChange>
          </a:blip>
          <a:stretch>
            <a:fillRect/>
          </a:stretch>
        </p:blipFill>
        <p:spPr>
          <a:xfrm>
            <a:off x="6528048" y="1890216"/>
            <a:ext cx="3392996" cy="4203080"/>
          </a:xfrm>
          <a:prstGeom prst="rect">
            <a:avLst/>
          </a:prstGeom>
        </p:spPr>
      </p:pic>
      <p:cxnSp>
        <p:nvCxnSpPr>
          <p:cNvPr id="11" name="AutoShape 2"/>
          <p:cNvCxnSpPr>
            <a:cxnSpLocks noChangeShapeType="1"/>
          </p:cNvCxnSpPr>
          <p:nvPr/>
        </p:nvCxnSpPr>
        <p:spPr bwMode="auto">
          <a:xfrm flipH="1">
            <a:off x="9768408" y="3645024"/>
            <a:ext cx="19653" cy="86409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Oval 3"/>
          <p:cNvSpPr>
            <a:spLocks noChangeArrowheads="1"/>
          </p:cNvSpPr>
          <p:nvPr/>
        </p:nvSpPr>
        <p:spPr bwMode="auto">
          <a:xfrm rot="10800000" flipV="1">
            <a:off x="9560946" y="4509120"/>
            <a:ext cx="389702" cy="28803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lang="es-AR" altLang="es-AR" sz="700" dirty="0">
                <a:latin typeface="Calibri" panose="020F0502020204030204" pitchFamily="34" charset="0"/>
                <a:ea typeface="Calibri" panose="020F0502020204030204" pitchFamily="34" charset="0"/>
                <a:cs typeface="Times New Roman" panose="02020603050405020304" pitchFamily="18" charset="0"/>
              </a:rPr>
              <a:t>12</a:t>
            </a:r>
            <a:endParaRPr lang="es-AR" altLang="es-AR" sz="700" dirty="0">
              <a:latin typeface="Arial" panose="020B0604020202020204" pitchFamily="34" charset="0"/>
            </a:endParaRPr>
          </a:p>
        </p:txBody>
      </p:sp>
    </p:spTree>
    <p:extLst>
      <p:ext uri="{BB962C8B-B14F-4D97-AF65-F5344CB8AC3E}">
        <p14:creationId xmlns:p14="http://schemas.microsoft.com/office/powerpoint/2010/main" val="316238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animEffect transition="in" filter="fade">
                                      <p:cBhvr>
                                        <p:cTn id="7" dur="2000"/>
                                        <p:tgtEl>
                                          <p:spTgt spid="686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612">
                                            <p:txEl>
                                              <p:pRg st="1" end="1"/>
                                            </p:txEl>
                                          </p:spTgt>
                                        </p:tgtEl>
                                        <p:attrNameLst>
                                          <p:attrName>style.visibility</p:attrName>
                                        </p:attrNameLst>
                                      </p:cBhvr>
                                      <p:to>
                                        <p:strVal val="visible"/>
                                      </p:to>
                                    </p:set>
                                    <p:animEffect transition="in" filter="fade">
                                      <p:cBhvr>
                                        <p:cTn id="10" dur="2000"/>
                                        <p:tgtEl>
                                          <p:spTgt spid="686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612">
                                            <p:txEl>
                                              <p:pRg st="2" end="2"/>
                                            </p:txEl>
                                          </p:spTgt>
                                        </p:tgtEl>
                                        <p:attrNameLst>
                                          <p:attrName>style.visibility</p:attrName>
                                        </p:attrNameLst>
                                      </p:cBhvr>
                                      <p:to>
                                        <p:strVal val="visible"/>
                                      </p:to>
                                    </p:set>
                                    <p:animEffect transition="in" filter="fade">
                                      <p:cBhvr>
                                        <p:cTn id="13" dur="2000"/>
                                        <p:tgtEl>
                                          <p:spTgt spid="6861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8612">
                                            <p:txEl>
                                              <p:pRg st="3" end="3"/>
                                            </p:txEl>
                                          </p:spTgt>
                                        </p:tgtEl>
                                        <p:attrNameLst>
                                          <p:attrName>style.visibility</p:attrName>
                                        </p:attrNameLst>
                                      </p:cBhvr>
                                      <p:to>
                                        <p:strVal val="visible"/>
                                      </p:to>
                                    </p:set>
                                    <p:animEffect transition="in" filter="fade">
                                      <p:cBhvr>
                                        <p:cTn id="18" dur="2000"/>
                                        <p:tgtEl>
                                          <p:spTgt spid="6861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612">
                                            <p:txEl>
                                              <p:pRg st="4" end="4"/>
                                            </p:txEl>
                                          </p:spTgt>
                                        </p:tgtEl>
                                        <p:attrNameLst>
                                          <p:attrName>style.visibility</p:attrName>
                                        </p:attrNameLst>
                                      </p:cBhvr>
                                      <p:to>
                                        <p:strVal val="visible"/>
                                      </p:to>
                                    </p:set>
                                    <p:animEffect transition="in" filter="fade">
                                      <p:cBhvr>
                                        <p:cTn id="21" dur="2000"/>
                                        <p:tgtEl>
                                          <p:spTgt spid="6861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8612">
                                            <p:txEl>
                                              <p:pRg st="5" end="5"/>
                                            </p:txEl>
                                          </p:spTgt>
                                        </p:tgtEl>
                                        <p:attrNameLst>
                                          <p:attrName>style.visibility</p:attrName>
                                        </p:attrNameLst>
                                      </p:cBhvr>
                                      <p:to>
                                        <p:strVal val="visible"/>
                                      </p:to>
                                    </p:set>
                                    <p:animEffect transition="in" filter="fade">
                                      <p:cBhvr>
                                        <p:cTn id="24" dur="2000"/>
                                        <p:tgtEl>
                                          <p:spTgt spid="6861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8612">
                                            <p:txEl>
                                              <p:pRg st="6" end="6"/>
                                            </p:txEl>
                                          </p:spTgt>
                                        </p:tgtEl>
                                        <p:attrNameLst>
                                          <p:attrName>style.visibility</p:attrName>
                                        </p:attrNameLst>
                                      </p:cBhvr>
                                      <p:to>
                                        <p:strVal val="visible"/>
                                      </p:to>
                                    </p:set>
                                    <p:animEffect transition="in" filter="fade">
                                      <p:cBhvr>
                                        <p:cTn id="29" dur="2000"/>
                                        <p:tgtEl>
                                          <p:spTgt spid="686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lstStyle/>
          <a:p>
            <a:r>
              <a:rPr lang="es-ES_tradnl" dirty="0"/>
              <a:t>Tipos de </a:t>
            </a:r>
            <a:r>
              <a:rPr lang="es-ES_tradnl" dirty="0" smtClean="0"/>
              <a:t>Defecto</a:t>
            </a:r>
            <a:endParaRPr lang="es-ES_tradnl" dirty="0"/>
          </a:p>
        </p:txBody>
      </p:sp>
      <p:sp>
        <p:nvSpPr>
          <p:cNvPr id="5" name="4 Marcador de número de diapositiva"/>
          <p:cNvSpPr>
            <a:spLocks noGrp="1"/>
          </p:cNvSpPr>
          <p:nvPr>
            <p:ph type="sldNum" sz="quarter" idx="12"/>
          </p:nvPr>
        </p:nvSpPr>
        <p:spPr/>
        <p:txBody>
          <a:bodyPr/>
          <a:lstStyle/>
          <a:p>
            <a:fld id="{76C1EB44-4731-43FF-980A-B154DDFA9ACE}" type="slidenum">
              <a:rPr lang="es-ES" smtClean="0"/>
              <a:pPr/>
              <a:t>5</a:t>
            </a:fld>
            <a:endParaRPr lang="es-ES" dirty="0"/>
          </a:p>
        </p:txBody>
      </p:sp>
      <p:sp>
        <p:nvSpPr>
          <p:cNvPr id="10" name="Marcador de texto 9"/>
          <p:cNvSpPr>
            <a:spLocks noGrp="1"/>
          </p:cNvSpPr>
          <p:nvPr>
            <p:ph type="body" sz="quarter" idx="14"/>
          </p:nvPr>
        </p:nvSpPr>
        <p:spPr/>
        <p:txBody>
          <a:bodyPr/>
          <a:lstStyle/>
          <a:p>
            <a:endParaRPr lang="es-ES"/>
          </a:p>
        </p:txBody>
      </p:sp>
      <p:sp>
        <p:nvSpPr>
          <p:cNvPr id="27652" name="Rectangle 3"/>
          <p:cNvSpPr>
            <a:spLocks noGrp="1" noChangeArrowheads="1"/>
          </p:cNvSpPr>
          <p:nvPr>
            <p:ph type="body" sz="quarter" idx="13"/>
          </p:nvPr>
        </p:nvSpPr>
        <p:spPr/>
        <p:txBody>
          <a:bodyPr>
            <a:normAutofit fontScale="92500" lnSpcReduction="20000"/>
          </a:bodyPr>
          <a:lstStyle/>
          <a:p>
            <a:r>
              <a:rPr lang="es-ES_tradnl"/>
              <a:t>De capacidad</a:t>
            </a:r>
          </a:p>
          <a:p>
            <a:pPr lvl="1"/>
            <a:r>
              <a:rPr lang="es-ES_tradnl"/>
              <a:t>Ej. : El sistema funciona bien con ventas &lt;1.000.000</a:t>
            </a:r>
          </a:p>
          <a:p>
            <a:r>
              <a:rPr lang="es-ES_tradnl"/>
              <a:t>De coordinación o sincronización</a:t>
            </a:r>
          </a:p>
          <a:p>
            <a:pPr lvl="1"/>
            <a:r>
              <a:rPr lang="es-ES_tradnl"/>
              <a:t>Ej.: Comunicación entre procesos con fallas</a:t>
            </a:r>
          </a:p>
          <a:p>
            <a:r>
              <a:rPr lang="es-ES_tradnl"/>
              <a:t>De rendimiento</a:t>
            </a:r>
          </a:p>
          <a:p>
            <a:pPr lvl="1"/>
            <a:r>
              <a:rPr lang="es-ES_tradnl"/>
              <a:t>Ej.: Tiempo de respuesta inadecuado.</a:t>
            </a:r>
          </a:p>
          <a:p>
            <a:r>
              <a:rPr lang="es-ES_tradnl"/>
              <a:t>De recuperación</a:t>
            </a:r>
          </a:p>
          <a:p>
            <a:pPr lvl="1"/>
            <a:r>
              <a:rPr lang="es-ES_tradnl"/>
              <a:t>Ej. : No volver a un estado normal luego de una falla</a:t>
            </a:r>
          </a:p>
          <a:p>
            <a:r>
              <a:rPr lang="es-ES_tradnl"/>
              <a:t>De relación hardware-software</a:t>
            </a:r>
          </a:p>
          <a:p>
            <a:pPr lvl="1"/>
            <a:r>
              <a:rPr lang="es-ES_tradnl"/>
              <a:t>Ej.: Incompatibilidad entre componentes</a:t>
            </a:r>
          </a:p>
          <a:p>
            <a:r>
              <a:rPr lang="es-ES_tradnl"/>
              <a:t>De estándares</a:t>
            </a:r>
          </a:p>
          <a:p>
            <a:pPr lvl="1"/>
            <a:r>
              <a:rPr lang="es-ES_tradnl"/>
              <a:t>Ej. : No cumplir con la definición de estándares y procedimientos</a:t>
            </a:r>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4126607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Título"/>
          <p:cNvSpPr>
            <a:spLocks noGrp="1"/>
          </p:cNvSpPr>
          <p:nvPr>
            <p:ph type="title"/>
          </p:nvPr>
        </p:nvSpPr>
        <p:spPr/>
        <p:txBody>
          <a:bodyPr/>
          <a:lstStyle/>
          <a:p>
            <a:r>
              <a:rPr lang="es-ES_tradnl"/>
              <a:t>Clasificación ortogonal de Defectos</a:t>
            </a:r>
            <a:endParaRPr lang="es-ES_tradnl" dirty="0"/>
          </a:p>
        </p:txBody>
      </p:sp>
      <p:sp>
        <p:nvSpPr>
          <p:cNvPr id="6" name="5 Marcador de número de diapositiva"/>
          <p:cNvSpPr>
            <a:spLocks noGrp="1"/>
          </p:cNvSpPr>
          <p:nvPr>
            <p:ph type="sldNum" sz="quarter" idx="12"/>
          </p:nvPr>
        </p:nvSpPr>
        <p:spPr/>
        <p:txBody>
          <a:bodyPr/>
          <a:lstStyle/>
          <a:p>
            <a:fld id="{C37DECDE-2881-46B8-8E9F-4A98743B1553}" type="slidenum">
              <a:rPr lang="es-ES" smtClean="0"/>
              <a:pPr/>
              <a:t>6</a:t>
            </a:fld>
            <a:endParaRPr lang="es-ES" dirty="0"/>
          </a:p>
        </p:txBody>
      </p:sp>
      <p:sp>
        <p:nvSpPr>
          <p:cNvPr id="11" name="Marcador de texto 10"/>
          <p:cNvSpPr>
            <a:spLocks noGrp="1"/>
          </p:cNvSpPr>
          <p:nvPr>
            <p:ph type="body" sz="quarter" idx="14"/>
          </p:nvPr>
        </p:nvSpPr>
        <p:spPr/>
        <p:txBody>
          <a:bodyPr/>
          <a:lstStyle/>
          <a:p>
            <a:endParaRPr lang="es-ES"/>
          </a:p>
        </p:txBody>
      </p:sp>
      <p:sp>
        <p:nvSpPr>
          <p:cNvPr id="28676" name="2 Marcador de contenido"/>
          <p:cNvSpPr>
            <a:spLocks noGrp="1"/>
          </p:cNvSpPr>
          <p:nvPr>
            <p:ph type="body" sz="quarter" idx="13"/>
          </p:nvPr>
        </p:nvSpPr>
        <p:spPr/>
        <p:txBody>
          <a:bodyPr/>
          <a:lstStyle/>
          <a:p>
            <a:r>
              <a:rPr lang="es-ES_tradnl"/>
              <a:t>Los defectos se han organizado en categorías. </a:t>
            </a:r>
          </a:p>
          <a:p>
            <a:r>
              <a:rPr lang="es-ES_tradnl"/>
              <a:t>Primeramente se debe identificar si es un:</a:t>
            </a:r>
          </a:p>
          <a:p>
            <a:pPr lvl="1"/>
            <a:r>
              <a:rPr lang="es-ES_tradnl"/>
              <a:t>Defecto por omisión (</a:t>
            </a:r>
            <a:r>
              <a:rPr lang="es-AR"/>
              <a:t>resulta cuando algún aspecto clave del código falta).</a:t>
            </a:r>
          </a:p>
          <a:p>
            <a:pPr lvl="2"/>
            <a:r>
              <a:rPr lang="es-AR"/>
              <a:t>Ej: variable no inicializada.</a:t>
            </a:r>
            <a:endParaRPr lang="es-ES_tradnl"/>
          </a:p>
          <a:p>
            <a:pPr lvl="1"/>
            <a:r>
              <a:rPr lang="es-ES_tradnl"/>
              <a:t>Defecto de cometido (resulta cuando algún aspecto es incorrecto). </a:t>
            </a:r>
          </a:p>
          <a:p>
            <a:pPr lvl="2"/>
            <a:r>
              <a:rPr lang="es-ES_tradnl"/>
              <a:t>Ej: variable inicializada con un valor erróneo.</a:t>
            </a:r>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4131174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a:spLocks noGrp="1"/>
          </p:cNvSpPr>
          <p:nvPr>
            <p:ph type="title"/>
          </p:nvPr>
        </p:nvSpPr>
        <p:spPr/>
        <p:txBody>
          <a:bodyPr/>
          <a:lstStyle/>
          <a:p>
            <a:r>
              <a:rPr lang="es-ES_tradnl"/>
              <a:t>Clasificación ortogonal de Defectos</a:t>
            </a:r>
            <a:endParaRPr lang="es-ES_tradnl" dirty="0"/>
          </a:p>
        </p:txBody>
      </p:sp>
      <p:sp>
        <p:nvSpPr>
          <p:cNvPr id="6" name="5 Marcador de número de diapositiva"/>
          <p:cNvSpPr>
            <a:spLocks noGrp="1"/>
          </p:cNvSpPr>
          <p:nvPr>
            <p:ph type="sldNum" sz="quarter" idx="12"/>
          </p:nvPr>
        </p:nvSpPr>
        <p:spPr/>
        <p:txBody>
          <a:bodyPr/>
          <a:lstStyle/>
          <a:p>
            <a:fld id="{8EB883BE-8BFA-4CBF-9086-A8DB74F6758D}" type="slidenum">
              <a:rPr lang="es-ES" smtClean="0"/>
              <a:pPr/>
              <a:t>7</a:t>
            </a:fld>
            <a:endParaRPr lang="es-ES" dirty="0"/>
          </a:p>
        </p:txBody>
      </p:sp>
      <p:sp>
        <p:nvSpPr>
          <p:cNvPr id="7" name="Marcador de texto 6"/>
          <p:cNvSpPr>
            <a:spLocks noGrp="1"/>
          </p:cNvSpPr>
          <p:nvPr>
            <p:ph type="body" sz="quarter" idx="13"/>
          </p:nvPr>
        </p:nvSpPr>
        <p:spPr/>
        <p:txBody>
          <a:bodyPr/>
          <a:lstStyle/>
          <a:p>
            <a:r>
              <a:rPr lang="es-ES_tradnl"/>
              <a:t>Pfleeger Cap. 8</a:t>
            </a:r>
          </a:p>
          <a:p>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graphicFrame>
        <p:nvGraphicFramePr>
          <p:cNvPr id="30758" name="Group 38"/>
          <p:cNvGraphicFramePr>
            <a:graphicFrameLocks noGrp="1"/>
          </p:cNvGraphicFramePr>
          <p:nvPr>
            <p:ph idx="4294967295"/>
            <p:extLst>
              <p:ext uri="{D42A27DB-BD31-4B8C-83A1-F6EECF244321}">
                <p14:modId xmlns:p14="http://schemas.microsoft.com/office/powerpoint/2010/main" val="3494253496"/>
              </p:ext>
            </p:extLst>
          </p:nvPr>
        </p:nvGraphicFramePr>
        <p:xfrm>
          <a:off x="0" y="2420938"/>
          <a:ext cx="8065876" cy="3880485"/>
        </p:xfrm>
        <a:graphic>
          <a:graphicData uri="http://schemas.openxmlformats.org/drawingml/2006/table">
            <a:tbl>
              <a:tblPr/>
              <a:tblGrid>
                <a:gridCol w="2927335">
                  <a:extLst>
                    <a:ext uri="{9D8B030D-6E8A-4147-A177-3AD203B41FA5}">
                      <a16:colId xmlns="" xmlns:a16="http://schemas.microsoft.com/office/drawing/2014/main" val="20000"/>
                    </a:ext>
                  </a:extLst>
                </a:gridCol>
                <a:gridCol w="5138541">
                  <a:extLst>
                    <a:ext uri="{9D8B030D-6E8A-4147-A177-3AD203B41FA5}">
                      <a16:colId xmlns=""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800" b="1" i="0" u="none" strike="noStrike" cap="none" normalizeH="0" baseline="0" dirty="0">
                          <a:ln>
                            <a:noFill/>
                          </a:ln>
                          <a:solidFill>
                            <a:schemeClr val="tx1"/>
                          </a:solidFill>
                          <a:effectLst/>
                          <a:latin typeface="Tw Cen MT"/>
                        </a:rPr>
                        <a:t>Tipo de defecto</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800" b="1" i="0" u="none" strike="noStrike" cap="none" normalizeH="0" baseline="0" dirty="0">
                          <a:ln>
                            <a:noFill/>
                          </a:ln>
                          <a:solidFill>
                            <a:schemeClr val="tx1"/>
                          </a:solidFill>
                          <a:effectLst/>
                          <a:latin typeface="Tw Cen MT"/>
                        </a:rPr>
                        <a:t>Significado</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Función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Afecta la capacidad, interfaces.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a:ln>
                            <a:noFill/>
                          </a:ln>
                          <a:solidFill>
                            <a:schemeClr val="tx1"/>
                          </a:solidFill>
                          <a:effectLst/>
                          <a:latin typeface="Tw Cen MT"/>
                        </a:rPr>
                        <a:t>Interfaz</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Afecta a la interacción con otros componentes.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Comprobación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Afecta la lógica del programa.</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Asignación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Afecta la estructura de datos.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a:ln>
                            <a:noFill/>
                          </a:ln>
                          <a:solidFill>
                            <a:schemeClr val="tx1"/>
                          </a:solidFill>
                          <a:effectLst/>
                          <a:latin typeface="Tw Cen MT"/>
                        </a:rPr>
                        <a:t>Sincronización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Involucra sincronización de recursos compartidos y de tiempo real.</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Construcción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Ocurre debido a problemas en repositorios, gestión de cambios o control de versiones.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Documentación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Afecta a publicaciones.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a:ln>
                            <a:noFill/>
                          </a:ln>
                          <a:solidFill>
                            <a:schemeClr val="tx1"/>
                          </a:solidFill>
                          <a:effectLst/>
                          <a:latin typeface="Tw Cen MT"/>
                        </a:rPr>
                        <a:t>Algoritmo</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a:ln>
                            <a:noFill/>
                          </a:ln>
                          <a:solidFill>
                            <a:schemeClr val="tx1"/>
                          </a:solidFill>
                          <a:effectLst/>
                          <a:latin typeface="Tw Cen MT"/>
                        </a:rPr>
                        <a:t>Involucra la eficiencia o exactitud de un algoritmo.</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89169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lstStyle/>
          <a:p>
            <a:r>
              <a:rPr lang="es-ES_tradnl" dirty="0"/>
              <a:t>Prueba del software</a:t>
            </a:r>
          </a:p>
        </p:txBody>
      </p:sp>
      <p:sp>
        <p:nvSpPr>
          <p:cNvPr id="6" name="5 Marcador de número de diapositiva"/>
          <p:cNvSpPr>
            <a:spLocks noGrp="1"/>
          </p:cNvSpPr>
          <p:nvPr>
            <p:ph type="sldNum" sz="quarter" idx="12"/>
          </p:nvPr>
        </p:nvSpPr>
        <p:spPr/>
        <p:txBody>
          <a:bodyPr/>
          <a:lstStyle/>
          <a:p>
            <a:fld id="{DCC75729-CDE8-4A01-8C88-06C7894F03B9}" type="slidenum">
              <a:rPr lang="es-ES" smtClean="0"/>
              <a:pPr/>
              <a:t>8</a:t>
            </a:fld>
            <a:endParaRPr lang="es-ES" dirty="0"/>
          </a:p>
        </p:txBody>
      </p:sp>
      <p:sp>
        <p:nvSpPr>
          <p:cNvPr id="20" name="Marcador de texto 19"/>
          <p:cNvSpPr>
            <a:spLocks noGrp="1"/>
          </p:cNvSpPr>
          <p:nvPr>
            <p:ph type="body" sz="quarter" idx="14"/>
          </p:nvPr>
        </p:nvSpPr>
        <p:spPr/>
        <p:txBody>
          <a:bodyPr/>
          <a:lstStyle/>
          <a:p>
            <a:endParaRPr lang="es-ES"/>
          </a:p>
        </p:txBody>
      </p:sp>
      <p:sp>
        <p:nvSpPr>
          <p:cNvPr id="25602" name="2 Marcador de contenido"/>
          <p:cNvSpPr>
            <a:spLocks noGrp="1"/>
          </p:cNvSpPr>
          <p:nvPr>
            <p:ph type="body" sz="quarter" idx="13"/>
          </p:nvPr>
        </p:nvSpPr>
        <p:spPr/>
        <p:txBody>
          <a:bodyPr/>
          <a:lstStyle/>
          <a:p>
            <a:r>
              <a:rPr lang="es-AR" dirty="0"/>
              <a:t>¿Cuál es el primer objetivo de la prueba?</a:t>
            </a:r>
          </a:p>
          <a:p>
            <a:r>
              <a:rPr lang="es-ES_tradnl" dirty="0"/>
              <a:t>Diseñar pruebas que saquen a la luz diferentes clases de errores, haciéndolo en la menor cantidad de tiempo y esfuerzo.</a:t>
            </a:r>
          </a:p>
          <a:p>
            <a:r>
              <a:rPr lang="es-AR" dirty="0"/>
              <a:t>¿Cuándo una prueba tiene éxito?</a:t>
            </a:r>
          </a:p>
          <a:p>
            <a:endParaRPr lang="es-ES_tradnl"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sp>
        <p:nvSpPr>
          <p:cNvPr id="9" name="8 CuadroTexto"/>
          <p:cNvSpPr txBox="1">
            <a:spLocks noChangeArrowheads="1"/>
          </p:cNvSpPr>
          <p:nvPr/>
        </p:nvSpPr>
        <p:spPr bwMode="auto">
          <a:xfrm>
            <a:off x="3359696" y="3789040"/>
            <a:ext cx="3854710" cy="52322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spAutoFit/>
          </a:bodyPr>
          <a:lstStyle/>
          <a:p>
            <a:r>
              <a:rPr lang="es-AR" sz="2800" dirty="0"/>
              <a:t>Cuándo descubre errores</a:t>
            </a:r>
          </a:p>
        </p:txBody>
      </p:sp>
      <p:pic>
        <p:nvPicPr>
          <p:cNvPr id="30728" name="Picture 3"/>
          <p:cNvPicPr>
            <a:picLocks noChangeAspect="1" noChangeArrowheads="1"/>
          </p:cNvPicPr>
          <p:nvPr/>
        </p:nvPicPr>
        <p:blipFill>
          <a:blip r:embed="rId2" cstate="print"/>
          <a:srcRect/>
          <a:stretch>
            <a:fillRect/>
          </a:stretch>
        </p:blipFill>
        <p:spPr bwMode="auto">
          <a:xfrm>
            <a:off x="8904312" y="4797152"/>
            <a:ext cx="1871663"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5950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p:cTn id="7" dur="500" fill="hold"/>
                                        <p:tgtEl>
                                          <p:spTgt spid="2560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60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560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602">
                                            <p:txEl>
                                              <p:pRg st="1" end="1"/>
                                            </p:txEl>
                                          </p:spTgt>
                                        </p:tgtEl>
                                        <p:attrNameLst>
                                          <p:attrName>style.visibility</p:attrName>
                                        </p:attrNameLst>
                                      </p:cBhvr>
                                      <p:to>
                                        <p:strVal val="visible"/>
                                      </p:to>
                                    </p:set>
                                    <p:anim calcmode="lin" valueType="num">
                                      <p:cBhvr>
                                        <p:cTn id="14" dur="500" fill="hold"/>
                                        <p:tgtEl>
                                          <p:spTgt spid="2560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560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560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602">
                                            <p:txEl>
                                              <p:pRg st="2" end="2"/>
                                            </p:txEl>
                                          </p:spTgt>
                                        </p:tgtEl>
                                        <p:attrNameLst>
                                          <p:attrName>style.visibility</p:attrName>
                                        </p:attrNameLst>
                                      </p:cBhvr>
                                      <p:to>
                                        <p:strVal val="visible"/>
                                      </p:to>
                                    </p:set>
                                    <p:anim calcmode="lin" valueType="num">
                                      <p:cBhvr>
                                        <p:cTn id="21" dur="500" fill="hold"/>
                                        <p:tgtEl>
                                          <p:spTgt spid="2560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560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560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ln>
            <a:noFill/>
          </a:ln>
          <a:effectLst/>
        </p:spPr>
        <p:txBody>
          <a:bodyPr vert="horz" lIns="91440" tIns="45720" rIns="91440" bIns="45720" rtlCol="0" anchor="ctr">
            <a:noAutofit/>
          </a:bodyPr>
          <a:lstStyle/>
          <a:p>
            <a:r>
              <a:rPr lang="es-ES_tradnl" dirty="0"/>
              <a:t>Objetivos y Beneficios de las Pruebas del Software</a:t>
            </a:r>
          </a:p>
        </p:txBody>
      </p:sp>
      <p:sp>
        <p:nvSpPr>
          <p:cNvPr id="6" name="4 Marcador de número de diapositiva"/>
          <p:cNvSpPr>
            <a:spLocks noGrp="1"/>
          </p:cNvSpPr>
          <p:nvPr>
            <p:ph type="sldNum" sz="quarter" idx="12"/>
          </p:nvPr>
        </p:nvSpPr>
        <p:spPr/>
        <p:txBody>
          <a:bodyPr/>
          <a:lstStyle/>
          <a:p>
            <a:fld id="{FEF0BD7D-96EC-41C6-953C-738CAB684502}" type="slidenum">
              <a:rPr lang="es-ES" smtClean="0"/>
              <a:pPr/>
              <a:t>9</a:t>
            </a:fld>
            <a:endParaRPr lang="es-ES" dirty="0"/>
          </a:p>
        </p:txBody>
      </p:sp>
      <p:sp>
        <p:nvSpPr>
          <p:cNvPr id="31748" name="Rectangle 3"/>
          <p:cNvSpPr>
            <a:spLocks noGrp="1" noChangeArrowheads="1"/>
          </p:cNvSpPr>
          <p:nvPr>
            <p:ph type="body" sz="quarter" idx="14"/>
          </p:nvPr>
        </p:nvSpPr>
        <p:spPr/>
        <p:txBody>
          <a:bodyPr>
            <a:normAutofit/>
          </a:bodyPr>
          <a:lstStyle/>
          <a:p>
            <a:r>
              <a:rPr lang="es-ES_tradnl" dirty="0" err="1"/>
              <a:t>Pressman</a:t>
            </a:r>
            <a:r>
              <a:rPr lang="es-ES_tradnl" dirty="0"/>
              <a:t> Cap. 17</a:t>
            </a:r>
          </a:p>
        </p:txBody>
      </p:sp>
      <p:sp>
        <p:nvSpPr>
          <p:cNvPr id="31749" name="7 Marcador de texto"/>
          <p:cNvSpPr>
            <a:spLocks noGrp="1"/>
          </p:cNvSpPr>
          <p:nvPr>
            <p:ph type="body" sz="quarter" idx="13"/>
          </p:nvPr>
        </p:nvSpPr>
        <p:spPr>
          <a:xfrm>
            <a:off x="767408" y="1879219"/>
            <a:ext cx="9793088" cy="4478753"/>
          </a:xfrm>
        </p:spPr>
        <p:txBody>
          <a:bodyPr>
            <a:normAutofit/>
          </a:bodyPr>
          <a:lstStyle/>
          <a:p>
            <a:r>
              <a:rPr lang="es-ES_tradnl" dirty="0"/>
              <a:t>Descubrir errores antes que el software salga del ambiente de desarrollo</a:t>
            </a:r>
          </a:p>
          <a:p>
            <a:r>
              <a:rPr lang="es-ES_tradnl" dirty="0"/>
              <a:t>Detectar un error no descubierto hasta entonces.</a:t>
            </a:r>
          </a:p>
          <a:p>
            <a:r>
              <a:rPr lang="es-ES_tradnl" dirty="0"/>
              <a:t>Bajar los costos de corrección de errores en la etapa de mantenimiento</a:t>
            </a:r>
          </a:p>
          <a:p>
            <a:endParaRPr lang="es-ES_tradnl"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Tree>
    <p:extLst>
      <p:ext uri="{BB962C8B-B14F-4D97-AF65-F5344CB8AC3E}">
        <p14:creationId xmlns:p14="http://schemas.microsoft.com/office/powerpoint/2010/main" val="3347206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ING II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2708</Words>
  <Application>Microsoft Office PowerPoint</Application>
  <PresentationFormat>Personalizado</PresentationFormat>
  <Paragraphs>502</Paragraphs>
  <Slides>42</Slides>
  <Notes>4</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ING II 2018</vt:lpstr>
      <vt:lpstr>Ingeniería de Software II</vt:lpstr>
      <vt:lpstr>Prueba del software</vt:lpstr>
      <vt:lpstr>Prueba del software</vt:lpstr>
      <vt:lpstr>Tipos de Defecto</vt:lpstr>
      <vt:lpstr>Tipos de Defecto</vt:lpstr>
      <vt:lpstr>Clasificación ortogonal de Defectos</vt:lpstr>
      <vt:lpstr>Clasificación ortogonal de Defectos</vt:lpstr>
      <vt:lpstr>Prueba del software</vt:lpstr>
      <vt:lpstr>Objetivos y Beneficios de las Pruebas del Software</vt:lpstr>
      <vt:lpstr>Principios de la Prueba</vt:lpstr>
      <vt:lpstr>Principios de la Prueba</vt:lpstr>
      <vt:lpstr>¿Quién realiza las pruebas?</vt:lpstr>
      <vt:lpstr>Pruebas del Software</vt:lpstr>
      <vt:lpstr>Tipos de Prueba del Software</vt:lpstr>
      <vt:lpstr>Tipos de Prueba  </vt:lpstr>
      <vt:lpstr>Tipos de Prueba  </vt:lpstr>
      <vt:lpstr>Tipos de Prueba  Caja Negra (o Cerrada)</vt:lpstr>
      <vt:lpstr>Tipos de Prueba Caja Negra (o Cerrada)</vt:lpstr>
      <vt:lpstr>Prueba De Partición Equivalente</vt:lpstr>
      <vt:lpstr>Prueba De Partición Equivalente</vt:lpstr>
      <vt:lpstr>Prueba De Partición Equivalente  Ejemplo: Dar de alta un Juguete</vt:lpstr>
      <vt:lpstr>Identificación de las clases de equivalencia.</vt:lpstr>
      <vt:lpstr>Prueba De Partición Equivalente</vt:lpstr>
      <vt:lpstr>Análisis de Valores Límite (AVL)</vt:lpstr>
      <vt:lpstr>Caja Negra: Análisis de Valores Límite</vt:lpstr>
      <vt:lpstr>Tipos de Prueba Caja Blanca (o Cristal o Abierta)</vt:lpstr>
      <vt:lpstr>Tipos de Prueba Caja Blanca (o Cristal o Abierta)</vt:lpstr>
      <vt:lpstr>Prueba Del Camino Básico</vt:lpstr>
      <vt:lpstr>Prueba Del Camino Básico</vt:lpstr>
      <vt:lpstr>Prueba Del Camino Básico</vt:lpstr>
      <vt:lpstr>Prueba Del Camino Básico</vt:lpstr>
      <vt:lpstr>Prueba Del Camino Básico</vt:lpstr>
      <vt:lpstr>Prueba Del Camino Básico</vt:lpstr>
      <vt:lpstr>Prueba Del Camino Básico</vt:lpstr>
      <vt:lpstr>Prueba Del Camino Básico</vt:lpstr>
      <vt:lpstr>Prueba Del Camino Básico</vt:lpstr>
      <vt:lpstr>Prueba Del Camino Básico</vt:lpstr>
      <vt:lpstr>Presentación de PowerPoint</vt:lpstr>
      <vt:lpstr>Prueba Del Camino Básico</vt:lpstr>
      <vt:lpstr>Prueba Del Camino Básico –  Complejidad ciclomática</vt:lpstr>
      <vt:lpstr>Prueba Del Camino Básico – Caminos linealmente independientes</vt:lpstr>
      <vt:lpstr>Prueba Del Camino Básico – Casos de prueba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Ariel Pasini</dc:creator>
  <cp:lastModifiedBy>marcos</cp:lastModifiedBy>
  <cp:revision>6</cp:revision>
  <dcterms:created xsi:type="dcterms:W3CDTF">2016-02-19T02:46:31Z</dcterms:created>
  <dcterms:modified xsi:type="dcterms:W3CDTF">2019-06-11T22:38:55Z</dcterms:modified>
</cp:coreProperties>
</file>