
<file path=[Content_Types].xml><?xml version="1.0" encoding="utf-8"?>
<Types xmlns="http://schemas.openxmlformats.org/package/2006/content-types">
  <Default Extension="xml" ContentType="application/xml"/>
  <Default Extension="mov" ContentType="video/quicktime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85" r:id="rId2"/>
    <p:sldId id="286" r:id="rId3"/>
    <p:sldId id="287" r:id="rId4"/>
    <p:sldId id="256" r:id="rId5"/>
    <p:sldId id="258" r:id="rId6"/>
    <p:sldId id="259" r:id="rId7"/>
    <p:sldId id="260" r:id="rId8"/>
    <p:sldId id="261" r:id="rId9"/>
    <p:sldId id="262" r:id="rId10"/>
    <p:sldId id="267" r:id="rId11"/>
    <p:sldId id="288" r:id="rId12"/>
    <p:sldId id="265" r:id="rId13"/>
    <p:sldId id="266" r:id="rId14"/>
    <p:sldId id="264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1" r:id="rId24"/>
    <p:sldId id="278" r:id="rId25"/>
    <p:sldId id="279" r:id="rId26"/>
    <p:sldId id="280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/>
    <p:restoredTop sz="94625"/>
  </p:normalViewPr>
  <p:slideViewPr>
    <p:cSldViewPr snapToGrid="0" snapToObjects="1">
      <p:cViewPr varScale="1">
        <p:scale>
          <a:sx n="83" d="100"/>
          <a:sy n="83" d="100"/>
        </p:scale>
        <p:origin x="22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A559F-7755-924D-8D1B-4C317923475E}" type="datetimeFigureOut">
              <a:rPr lang="es-ES_tradnl" smtClean="0"/>
              <a:t>2/6/19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5F2EB-2D98-1144-BED0-2DCD084A60B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371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20F4100B-4CB1-864E-8C49-667DA2E2F54B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/>
              <a:t>16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277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s-AR" altLang="x-none"/>
          </a:p>
        </p:txBody>
      </p:sp>
    </p:spTree>
    <p:extLst>
      <p:ext uri="{BB962C8B-B14F-4D97-AF65-F5344CB8AC3E}">
        <p14:creationId xmlns:p14="http://schemas.microsoft.com/office/powerpoint/2010/main" val="114051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A451D057-EEEB-704A-8203-855838BF9095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/>
              <a:t>17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481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s-AR" altLang="x-none"/>
          </a:p>
        </p:txBody>
      </p:sp>
    </p:spTree>
    <p:extLst>
      <p:ext uri="{BB962C8B-B14F-4D97-AF65-F5344CB8AC3E}">
        <p14:creationId xmlns:p14="http://schemas.microsoft.com/office/powerpoint/2010/main" val="80967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6388458E-F7A9-7144-8F04-990911DC9011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/>
              <a:t>18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686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s-AR" altLang="x-none"/>
          </a:p>
        </p:txBody>
      </p:sp>
    </p:spTree>
    <p:extLst>
      <p:ext uri="{BB962C8B-B14F-4D97-AF65-F5344CB8AC3E}">
        <p14:creationId xmlns:p14="http://schemas.microsoft.com/office/powerpoint/2010/main" val="125273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26950DE-F90A-0A4B-9368-E7764C8597F4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/>
              <a:t>19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891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s-AR" altLang="x-none"/>
          </a:p>
        </p:txBody>
      </p:sp>
    </p:spTree>
    <p:extLst>
      <p:ext uri="{BB962C8B-B14F-4D97-AF65-F5344CB8AC3E}">
        <p14:creationId xmlns:p14="http://schemas.microsoft.com/office/powerpoint/2010/main" val="431337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B9DE78B6-D588-C542-8A70-C680A267E165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/>
              <a:t>20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44600" y="754063"/>
            <a:ext cx="5284788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endParaRPr lang="es-AR" altLang="x-none" sz="1800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1036638" y="4778375"/>
            <a:ext cx="5699125" cy="4522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58266" rIns="90000" bIns="46800"/>
          <a:lstStyle/>
          <a:p>
            <a:pPr eaLnBrk="1">
              <a:lnSpc>
                <a:spcPct val="93000"/>
              </a:lnSpc>
              <a:spcBef>
                <a:spcPts val="45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s-AR" altLang="x-none" sz="1300">
                <a:latin typeface="Arial" charset="0"/>
              </a:rPr>
              <a:t>El cliente tiene un super case.</a:t>
            </a:r>
          </a:p>
          <a:p>
            <a:pPr eaLnBrk="1">
              <a:lnSpc>
                <a:spcPct val="93000"/>
              </a:lnSpc>
              <a:spcBef>
                <a:spcPts val="45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x-none" sz="1300">
              <a:latin typeface="Arial" charset="0"/>
            </a:endParaRPr>
          </a:p>
          <a:p>
            <a:pPr eaLnBrk="1">
              <a:lnSpc>
                <a:spcPct val="93000"/>
              </a:lnSpc>
              <a:spcBef>
                <a:spcPts val="45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x-none" sz="1300">
              <a:latin typeface="Arial" charset="0"/>
            </a:endParaRPr>
          </a:p>
          <a:p>
            <a:pPr eaLnBrk="1">
              <a:lnSpc>
                <a:spcPct val="93000"/>
              </a:lnSpc>
              <a:spcBef>
                <a:spcPts val="45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x-none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7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37378FB5-FC3E-9346-A12F-6F526EB7AD6B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/>
              <a:t>22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403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s-AR" altLang="x-none"/>
          </a:p>
        </p:txBody>
      </p:sp>
    </p:spTree>
    <p:extLst>
      <p:ext uri="{BB962C8B-B14F-4D97-AF65-F5344CB8AC3E}">
        <p14:creationId xmlns:p14="http://schemas.microsoft.com/office/powerpoint/2010/main" val="39554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1A42C6BA-D898-944A-ACCA-5E538F4D8D36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/>
              <a:t>24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017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s-AR" altLang="x-none"/>
          </a:p>
        </p:txBody>
      </p:sp>
    </p:spTree>
    <p:extLst>
      <p:ext uri="{BB962C8B-B14F-4D97-AF65-F5344CB8AC3E}">
        <p14:creationId xmlns:p14="http://schemas.microsoft.com/office/powerpoint/2010/main" val="2049188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474431FF-F7B3-6744-BB16-9C55CA453283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/>
              <a:t>25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22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s-AR" altLang="x-none"/>
          </a:p>
        </p:txBody>
      </p:sp>
    </p:spTree>
    <p:extLst>
      <p:ext uri="{BB962C8B-B14F-4D97-AF65-F5344CB8AC3E}">
        <p14:creationId xmlns:p14="http://schemas.microsoft.com/office/powerpoint/2010/main" val="238360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0B7C2585-8F79-AA44-8792-C324B9B113CD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/>
              <a:t>26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427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s-AR" altLang="x-none"/>
          </a:p>
        </p:txBody>
      </p:sp>
    </p:spTree>
    <p:extLst>
      <p:ext uri="{BB962C8B-B14F-4D97-AF65-F5344CB8AC3E}">
        <p14:creationId xmlns:p14="http://schemas.microsoft.com/office/powerpoint/2010/main" val="157144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E409-8813-F74C-8124-997FE7474D97}" type="datetimeFigureOut">
              <a:rPr lang="es-ES_tradnl" smtClean="0"/>
              <a:t>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DB6F-5A4E-D448-B019-4E3D3617E7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156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E409-8813-F74C-8124-997FE7474D97}" type="datetimeFigureOut">
              <a:rPr lang="es-ES_tradnl" smtClean="0"/>
              <a:t>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DB6F-5A4E-D448-B019-4E3D3617E7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017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E409-8813-F74C-8124-997FE7474D97}" type="datetimeFigureOut">
              <a:rPr lang="es-ES_tradnl" smtClean="0"/>
              <a:t>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DB6F-5A4E-D448-B019-4E3D3617E7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296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0"/>
          </p:nvPr>
        </p:nvSpPr>
        <p:spPr>
          <a:xfrm>
            <a:off x="741121" y="5953585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idx="11"/>
          </p:nvPr>
        </p:nvSpPr>
        <p:spPr>
          <a:xfrm>
            <a:off x="4300800" y="5953585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>
          <a:xfrm>
            <a:off x="8872321" y="5953585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4FC74157-AFD7-A746-AFC8-235E228371A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743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E409-8813-F74C-8124-997FE7474D97}" type="datetimeFigureOut">
              <a:rPr lang="es-ES_tradnl" smtClean="0"/>
              <a:t>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DB6F-5A4E-D448-B019-4E3D3617E7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44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E409-8813-F74C-8124-997FE7474D97}" type="datetimeFigureOut">
              <a:rPr lang="es-ES_tradnl" smtClean="0"/>
              <a:t>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DB6F-5A4E-D448-B019-4E3D3617E7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718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E409-8813-F74C-8124-997FE7474D97}" type="datetimeFigureOut">
              <a:rPr lang="es-ES_tradnl" smtClean="0"/>
              <a:t>2/6/19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DB6F-5A4E-D448-B019-4E3D3617E7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046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E409-8813-F74C-8124-997FE7474D97}" type="datetimeFigureOut">
              <a:rPr lang="es-ES_tradnl" smtClean="0"/>
              <a:t>2/6/19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DB6F-5A4E-D448-B019-4E3D3617E7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182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E409-8813-F74C-8124-997FE7474D97}" type="datetimeFigureOut">
              <a:rPr lang="es-ES_tradnl" smtClean="0"/>
              <a:t>2/6/19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DB6F-5A4E-D448-B019-4E3D3617E7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036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E409-8813-F74C-8124-997FE7474D97}" type="datetimeFigureOut">
              <a:rPr lang="es-ES_tradnl" smtClean="0"/>
              <a:t>2/6/19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DB6F-5A4E-D448-B019-4E3D3617E7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225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E409-8813-F74C-8124-997FE7474D97}" type="datetimeFigureOut">
              <a:rPr lang="es-ES_tradnl" smtClean="0"/>
              <a:t>2/6/19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DB6F-5A4E-D448-B019-4E3D3617E7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57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E409-8813-F74C-8124-997FE7474D97}" type="datetimeFigureOut">
              <a:rPr lang="es-ES_tradnl" smtClean="0"/>
              <a:t>2/6/19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DB6F-5A4E-D448-B019-4E3D3617E7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022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8E409-8813-F74C-8124-997FE7474D97}" type="datetimeFigureOut">
              <a:rPr lang="es-ES_tradnl" smtClean="0"/>
              <a:t>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9DB6F-5A4E-D448-B019-4E3D3617E7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188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tiff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MVC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Separando el código de presentación del código de </a:t>
            </a:r>
            <a:r>
              <a:rPr lang="es-ES_tradnl" dirty="0" err="1" smtClean="0"/>
              <a:t>diminio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6036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MVC: </a:t>
            </a:r>
            <a:r>
              <a:rPr lang="es-ES_tradnl" dirty="0" err="1" smtClean="0"/>
              <a:t>hotspots</a:t>
            </a:r>
            <a:r>
              <a:rPr lang="es-ES_tradnl" dirty="0" smtClean="0"/>
              <a:t> (en </a:t>
            </a:r>
            <a:r>
              <a:rPr lang="es-ES_tradnl" dirty="0" err="1" smtClean="0"/>
              <a:t>Visualworks</a:t>
            </a:r>
            <a:r>
              <a:rPr lang="es-ES_tradnl" dirty="0" smtClean="0"/>
              <a:t> </a:t>
            </a:r>
            <a:r>
              <a:rPr lang="es-ES_tradnl" dirty="0" err="1" smtClean="0"/>
              <a:t>Smalltalk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3409627"/>
            <a:ext cx="10515600" cy="2767336"/>
          </a:xfrm>
        </p:spPr>
        <p:txBody>
          <a:bodyPr/>
          <a:lstStyle/>
          <a:p>
            <a:r>
              <a:rPr lang="es-ES_tradnl" dirty="0" smtClean="0"/>
              <a:t>Clases abstractas modelan cada uno de los tres elementos</a:t>
            </a:r>
          </a:p>
          <a:p>
            <a:r>
              <a:rPr lang="es-ES_tradnl" dirty="0" err="1" smtClean="0"/>
              <a:t>Subclasifico</a:t>
            </a:r>
            <a:r>
              <a:rPr lang="es-ES_tradnl" dirty="0" smtClean="0"/>
              <a:t> (</a:t>
            </a:r>
            <a:r>
              <a:rPr lang="es-ES_tradnl" dirty="0" err="1" smtClean="0"/>
              <a:t>hotspots</a:t>
            </a:r>
            <a:r>
              <a:rPr lang="es-ES_tradnl" dirty="0" smtClean="0"/>
              <a:t> de caja blanca) para agregar el comportamiento específico de mis </a:t>
            </a:r>
            <a:r>
              <a:rPr lang="es-ES_tradnl" dirty="0" err="1" smtClean="0"/>
              <a:t>MVCs</a:t>
            </a:r>
            <a:endParaRPr lang="es-ES_tradnl" dirty="0" smtClean="0"/>
          </a:p>
          <a:p>
            <a:r>
              <a:rPr lang="es-ES_tradnl" dirty="0" smtClean="0"/>
              <a:t>#</a:t>
            </a:r>
            <a:r>
              <a:rPr lang="es-ES_tradnl" dirty="0" err="1" smtClean="0"/>
              <a:t>displayOn</a:t>
            </a:r>
            <a:r>
              <a:rPr lang="es-ES_tradnl" dirty="0" smtClean="0"/>
              <a:t>: es abstracto, mientras que #</a:t>
            </a:r>
            <a:r>
              <a:rPr lang="es-ES_tradnl" dirty="0" err="1" smtClean="0"/>
              <a:t>enterEvent</a:t>
            </a:r>
            <a:r>
              <a:rPr lang="es-ES_tradnl" dirty="0" smtClean="0"/>
              <a:t>: es concreto (aunque no hace nada)</a:t>
            </a:r>
            <a:endParaRPr lang="es-ES_trad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11" y="1690688"/>
            <a:ext cx="11069378" cy="144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2" y="783417"/>
            <a:ext cx="11779794" cy="48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 Vista</a:t>
            </a:r>
            <a:endParaRPr lang="es-ES_tradnl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51729" y="4571541"/>
            <a:ext cx="739587" cy="71361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75" y="534737"/>
            <a:ext cx="3697488" cy="211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164" y="2241313"/>
            <a:ext cx="3090319" cy="11366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3751729" y="2650574"/>
            <a:ext cx="739587" cy="240090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07" y="1779215"/>
            <a:ext cx="3789915" cy="39052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164" y="3714434"/>
            <a:ext cx="7312764" cy="1714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160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45802" y="173624"/>
            <a:ext cx="10515600" cy="1325563"/>
          </a:xfrm>
        </p:spPr>
        <p:txBody>
          <a:bodyPr/>
          <a:lstStyle/>
          <a:p>
            <a:pPr algn="r"/>
            <a:r>
              <a:rPr lang="es-ES_tradnl" dirty="0" smtClean="0"/>
              <a:t>El controlador</a:t>
            </a:r>
            <a:endParaRPr lang="es-ES_tradnl" dirty="0"/>
          </a:p>
        </p:txBody>
      </p:sp>
      <p:cxnSp>
        <p:nvCxnSpPr>
          <p:cNvPr id="11" name="Straight Arrow Connector 10"/>
          <p:cNvCxnSpPr>
            <a:endCxn id="2" idx="1"/>
          </p:cNvCxnSpPr>
          <p:nvPr/>
        </p:nvCxnSpPr>
        <p:spPr>
          <a:xfrm flipV="1">
            <a:off x="4159049" y="2086235"/>
            <a:ext cx="1326521" cy="192098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653" y="2198684"/>
            <a:ext cx="2630687" cy="150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4159049" y="3576919"/>
            <a:ext cx="1309601" cy="66573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570" y="1616903"/>
            <a:ext cx="3464117" cy="9386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570" y="3210223"/>
            <a:ext cx="3616548" cy="988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45" y="275006"/>
            <a:ext cx="3981472" cy="471576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945802" y="4853403"/>
            <a:ext cx="2682663" cy="63299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8465" y="5270106"/>
            <a:ext cx="8135496" cy="13128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403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761111" y="2097133"/>
            <a:ext cx="5251190" cy="2572872"/>
            <a:chOff x="5900499" y="1639933"/>
            <a:chExt cx="5251190" cy="25728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0499" y="1639933"/>
              <a:ext cx="5251190" cy="2572872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V="1">
              <a:off x="8875059" y="2850777"/>
              <a:ext cx="457859" cy="69924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7664824" y="2877673"/>
              <a:ext cx="336176" cy="77992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58371" y="314370"/>
            <a:ext cx="10515600" cy="1325563"/>
          </a:xfrm>
        </p:spPr>
        <p:txBody>
          <a:bodyPr/>
          <a:lstStyle/>
          <a:p>
            <a:r>
              <a:rPr lang="es-ES_tradnl" dirty="0" smtClean="0"/>
              <a:t>Actualización de la vista </a:t>
            </a:r>
            <a:r>
              <a:rPr lang="mr-IN" dirty="0" smtClean="0"/>
              <a:t>…</a:t>
            </a:r>
            <a:endParaRPr lang="es-ES_tradnl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 smtClean="0"/>
              <a:t>La vista conoce al modelo</a:t>
            </a:r>
          </a:p>
          <a:p>
            <a:pPr lvl="1"/>
            <a:r>
              <a:rPr lang="es-ES_tradnl" dirty="0" smtClean="0"/>
              <a:t>Cuando se pinta, pide información al modelo</a:t>
            </a:r>
          </a:p>
          <a:p>
            <a:r>
              <a:rPr lang="es-ES_tradnl" dirty="0" smtClean="0"/>
              <a:t>El controlador conoce al modelo</a:t>
            </a:r>
          </a:p>
          <a:p>
            <a:pPr lvl="1"/>
            <a:r>
              <a:rPr lang="es-ES_tradnl" dirty="0" smtClean="0"/>
              <a:t>Le envía mensajes y lo cambia</a:t>
            </a:r>
          </a:p>
          <a:p>
            <a:r>
              <a:rPr lang="es-ES_tradnl" dirty="0" smtClean="0"/>
              <a:t>Cuando se actualiza la vista?</a:t>
            </a:r>
          </a:p>
          <a:p>
            <a:pPr lvl="1"/>
            <a:r>
              <a:rPr lang="es-ES_tradnl" dirty="0" smtClean="0"/>
              <a:t>¿Le avisa el controlador?</a:t>
            </a:r>
          </a:p>
          <a:p>
            <a:pPr lvl="1"/>
            <a:r>
              <a:rPr lang="es-ES_tradnl" dirty="0" smtClean="0"/>
              <a:t>¿Le avisa el modelo? Si es así, ¿no queda muy acoplado?</a:t>
            </a:r>
          </a:p>
          <a:p>
            <a:pPr lvl="1"/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945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Modelos que avisan</a:t>
            </a:r>
            <a:endParaRPr lang="es-ES_trad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189" y="3012234"/>
            <a:ext cx="10515600" cy="3351493"/>
          </a:xfrm>
        </p:spPr>
        <p:txBody>
          <a:bodyPr/>
          <a:lstStyle/>
          <a:p>
            <a:r>
              <a:rPr lang="es-ES_tradnl" dirty="0" smtClean="0"/>
              <a:t>¿Qué pasa si los cambios se originan fuera de la aplicación? Por ejemplo, en otra aplicación que muestra el mismo modelo</a:t>
            </a:r>
          </a:p>
          <a:p>
            <a:r>
              <a:rPr lang="es-ES_tradnl" dirty="0" smtClean="0"/>
              <a:t>Es necesario que el modelo notifique de cambios a sus vistas</a:t>
            </a:r>
          </a:p>
          <a:p>
            <a:pPr lvl="1"/>
            <a:r>
              <a:rPr lang="es-ES_tradnl" dirty="0" smtClean="0"/>
              <a:t>Es “fundamental” que el modelo no se ensucie con código específico a la vista. </a:t>
            </a:r>
          </a:p>
          <a:p>
            <a:pPr lvl="1"/>
            <a:r>
              <a:rPr lang="es-ES_tradnl" dirty="0" smtClean="0"/>
              <a:t>El modelo no debe saber si tiene ninguna, una o varias vistas, ni conocer sus protocolos</a:t>
            </a:r>
          </a:p>
          <a:p>
            <a:endParaRPr lang="es-ES_tradn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776" y="365125"/>
            <a:ext cx="4316505" cy="22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99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35206" rIns="91440" bIns="45720" rtlCol="0" anchor="ctr">
            <a:normAutofit/>
            <a:scene3d>
              <a:camera prst="orthographicFront"/>
              <a:lightRig rig="soft" dir="t"/>
            </a:scene3d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  <a:defRPr/>
            </a:pPr>
            <a:r>
              <a:rPr lang="es-AR"/>
              <a:t>Pattern observer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43" y="1690689"/>
            <a:ext cx="8408303" cy="446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345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81646" tIns="77662" rIns="81646" bIns="42456" rtlCol="0" anchor="ctr">
            <a:normAutofit/>
            <a:scene3d>
              <a:camera prst="orthographicFront"/>
              <a:lightRig rig="soft" dir="t"/>
            </a:scene3d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  <a:defRPr/>
            </a:pPr>
            <a:r>
              <a:rPr lang="es-AR" dirty="0" smtClean="0"/>
              <a:t>Patrón Observador</a:t>
            </a:r>
            <a:endParaRPr lang="es-AR" dirty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543237"/>
            <a:ext cx="10515600" cy="4351338"/>
          </a:xfrm>
        </p:spPr>
        <p:txBody>
          <a:bodyPr vert="horz" lIns="81646" tIns="122470" rIns="81646" bIns="42456" rtlCol="0">
            <a:noAutofit/>
          </a:bodyPr>
          <a:lstStyle/>
          <a:p>
            <a:pPr>
              <a:buClr>
                <a:srgbClr val="800000"/>
              </a:buClr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3200" dirty="0"/>
              <a:t>Intención:</a:t>
            </a:r>
          </a:p>
          <a:p>
            <a:pPr marL="685800" lvl="2">
              <a:spcBef>
                <a:spcPts val="1000"/>
              </a:spcBef>
              <a:buClr>
                <a:srgbClr val="000080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2400" dirty="0"/>
              <a:t>Definir una relación uno-a-muchos entre objetos de forma que cuanto un objeto cambia su estado, todo sus dependientes son notificados y actualizados automáticamente.</a:t>
            </a:r>
          </a:p>
          <a:p>
            <a:pPr>
              <a:buClr>
                <a:srgbClr val="800000"/>
              </a:buClr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3200" dirty="0" smtClean="0"/>
              <a:t>Ejemplos </a:t>
            </a:r>
            <a:r>
              <a:rPr lang="es-ES_tradnl" altLang="x-none" sz="3200" dirty="0"/>
              <a:t>comunes:</a:t>
            </a:r>
          </a:p>
          <a:p>
            <a:pPr marL="685800" lvl="2">
              <a:spcBef>
                <a:spcPts val="1000"/>
              </a:spcBef>
              <a:buClr>
                <a:srgbClr val="000080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2400" dirty="0"/>
              <a:t>Las vistas de una aplicación son notificadas cuanto el modelo cambia de estado</a:t>
            </a:r>
          </a:p>
          <a:p>
            <a:pPr marL="685800" lvl="2">
              <a:spcBef>
                <a:spcPts val="1000"/>
              </a:spcBef>
              <a:buClr>
                <a:srgbClr val="000080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2400" dirty="0"/>
              <a:t>Los tableros de instrumentos se actualizan cuando los sensores ven valores nuevos y avisan de cambios</a:t>
            </a:r>
          </a:p>
          <a:p>
            <a:pPr marL="685800" lvl="2">
              <a:spcBef>
                <a:spcPts val="1000"/>
              </a:spcBef>
              <a:buClr>
                <a:srgbClr val="000080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2400" dirty="0"/>
              <a:t>Las alarmas se activan cuando alguno de los sensores detecta movimiento, humo, calor, etc. y avisa</a:t>
            </a:r>
          </a:p>
          <a:p>
            <a:pPr marL="783458" lvl="1" indent="-260673">
              <a:lnSpc>
                <a:spcPct val="75000"/>
              </a:lnSpc>
              <a:spcBef>
                <a:spcPts val="544"/>
              </a:spcBef>
              <a:buClr>
                <a:srgbClr val="000080"/>
              </a:buClr>
              <a:buSzPct val="75000"/>
              <a:buFont typeface="Symbol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s-ES_tradnl" altLang="x-none" sz="2800" dirty="0"/>
          </a:p>
          <a:p>
            <a:pPr marL="783458" lvl="1" indent="-260673">
              <a:lnSpc>
                <a:spcPct val="75000"/>
              </a:lnSpc>
              <a:spcBef>
                <a:spcPts val="544"/>
              </a:spcBef>
              <a:buClr>
                <a:srgbClr val="000080"/>
              </a:buClr>
              <a:buSzPct val="75000"/>
              <a:buFont typeface="Symbol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s-AR" altLang="x-none" sz="2800" dirty="0"/>
          </a:p>
        </p:txBody>
      </p:sp>
      <p:sp>
        <p:nvSpPr>
          <p:cNvPr id="33794" name="Marcador de número de diapositiva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4411661" indent="-33996889"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82954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24431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6590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BE954D11-5D5F-3F40-B856-4210363AE9CE}" type="slidenum">
              <a:rPr lang="en-US" altLang="x-none" sz="998"/>
              <a:pPr eaLnBrk="1"/>
              <a:t>17</a:t>
            </a:fld>
            <a:endParaRPr lang="en-US" altLang="x-none" sz="998"/>
          </a:p>
        </p:txBody>
      </p:sp>
    </p:spTree>
    <p:extLst>
      <p:ext uri="{BB962C8B-B14F-4D97-AF65-F5344CB8AC3E}">
        <p14:creationId xmlns:p14="http://schemas.microsoft.com/office/powerpoint/2010/main" val="180974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81646" tIns="77662" rIns="81646" bIns="42456" rtlCol="0" anchor="ctr">
            <a:normAutofit/>
            <a:scene3d>
              <a:camera prst="orthographicFront"/>
              <a:lightRig rig="soft" dir="t"/>
            </a:scene3d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  <a:defRPr/>
            </a:pPr>
            <a:r>
              <a:rPr lang="es-AR" dirty="0" smtClean="0"/>
              <a:t>Estructura</a:t>
            </a:r>
            <a:endParaRPr lang="es-AR" dirty="0"/>
          </a:p>
        </p:txBody>
      </p:sp>
      <p:sp>
        <p:nvSpPr>
          <p:cNvPr id="35842" name="Marcador de número de diapositiva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4411661" indent="-33996889"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82954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24431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6590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26D1DDC3-E2F7-A04D-8F13-9CBF9965DC0C}" type="slidenum">
              <a:rPr lang="en-US" altLang="x-none" sz="998"/>
              <a:pPr eaLnBrk="1"/>
              <a:t>18</a:t>
            </a:fld>
            <a:endParaRPr lang="en-US" altLang="x-none" sz="998"/>
          </a:p>
        </p:txBody>
      </p:sp>
      <p:pic>
        <p:nvPicPr>
          <p:cNvPr id="358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1" y="1690688"/>
            <a:ext cx="10901369" cy="4306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1704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0870" y="530188"/>
            <a:ext cx="10515600" cy="1325563"/>
          </a:xfrm>
        </p:spPr>
        <p:txBody>
          <a:bodyPr vert="horz" lIns="81646" tIns="77662" rIns="81646" bIns="42456" rtlCol="0" anchor="ctr">
            <a:normAutofit/>
            <a:scene3d>
              <a:camera prst="orthographicFront"/>
              <a:lightRig rig="soft" dir="t"/>
            </a:scene3d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  <a:defRPr/>
            </a:pPr>
            <a:r>
              <a:rPr lang="es-AR" smtClean="0"/>
              <a:t>Participantes</a:t>
            </a:r>
            <a:endParaRPr lang="es-AR" dirty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idx="1"/>
          </p:nvPr>
        </p:nvSpPr>
        <p:spPr>
          <a:xfrm>
            <a:off x="262518" y="2225229"/>
            <a:ext cx="10515600" cy="4351338"/>
          </a:xfrm>
        </p:spPr>
        <p:txBody>
          <a:bodyPr vert="horz" lIns="81646" tIns="122470" rIns="81646" bIns="42456" rtlCol="0">
            <a:noAutofit/>
          </a:bodyPr>
          <a:lstStyle/>
          <a:p>
            <a:pPr>
              <a:buClr>
                <a:srgbClr val="800000"/>
              </a:buClr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2000" dirty="0" smtClean="0"/>
              <a:t>Sujeto </a:t>
            </a:r>
            <a:r>
              <a:rPr lang="es-ES_tradnl" altLang="x-none" sz="2000" dirty="0"/>
              <a:t>(</a:t>
            </a:r>
            <a:r>
              <a:rPr lang="es-ES_tradnl" altLang="x-none" sz="2000" dirty="0" err="1"/>
              <a:t>Subject</a:t>
            </a:r>
            <a:r>
              <a:rPr lang="es-ES_tradnl" altLang="x-none" sz="2000" dirty="0"/>
              <a:t>)</a:t>
            </a:r>
          </a:p>
          <a:p>
            <a:pPr marL="783458" lvl="1" indent="-260673">
              <a:lnSpc>
                <a:spcPct val="75000"/>
              </a:lnSpc>
              <a:spcBef>
                <a:spcPts val="544"/>
              </a:spcBef>
              <a:buClr>
                <a:srgbClr val="000080"/>
              </a:buClr>
              <a:buSzPct val="75000"/>
              <a:buFont typeface="Symbol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1800" dirty="0"/>
              <a:t>Conoce a sus observadores. Cualquier numero de observadores pueden observar a un sujeto. </a:t>
            </a:r>
          </a:p>
          <a:p>
            <a:pPr marL="783458" lvl="1" indent="-260673">
              <a:lnSpc>
                <a:spcPct val="75000"/>
              </a:lnSpc>
              <a:spcBef>
                <a:spcPts val="544"/>
              </a:spcBef>
              <a:buClr>
                <a:srgbClr val="000080"/>
              </a:buClr>
              <a:buSzPct val="75000"/>
              <a:buFont typeface="Symbol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1800" dirty="0"/>
              <a:t>Provee una </a:t>
            </a:r>
            <a:r>
              <a:rPr lang="es-ES_tradnl" altLang="x-none" sz="1800" dirty="0" err="1"/>
              <a:t>interfase</a:t>
            </a:r>
            <a:r>
              <a:rPr lang="es-ES_tradnl" altLang="x-none" sz="1800" dirty="0"/>
              <a:t> (mensajes) para registrar y des-registrar observadores. </a:t>
            </a:r>
          </a:p>
          <a:p>
            <a:pPr>
              <a:buClr>
                <a:srgbClr val="800000"/>
              </a:buClr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2000" dirty="0" err="1"/>
              <a:t>SujetoContreto</a:t>
            </a:r>
            <a:r>
              <a:rPr lang="es-ES_tradnl" altLang="x-none" sz="2000" dirty="0"/>
              <a:t> (</a:t>
            </a:r>
            <a:r>
              <a:rPr lang="es-ES_tradnl" altLang="x-none" sz="2000" dirty="0" err="1"/>
              <a:t>ConcreteSubject</a:t>
            </a:r>
            <a:r>
              <a:rPr lang="es-ES_tradnl" altLang="x-none" sz="2000" dirty="0"/>
              <a:t>, </a:t>
            </a:r>
            <a:r>
              <a:rPr lang="es-ES_tradnl" altLang="x-none" sz="2000" dirty="0" err="1"/>
              <a:t>p.e</a:t>
            </a:r>
            <a:r>
              <a:rPr lang="es-ES_tradnl" altLang="x-none" sz="2000" dirty="0"/>
              <a:t>., </a:t>
            </a:r>
            <a:r>
              <a:rPr lang="es-ES_tradnl" altLang="x-none" sz="2000" dirty="0" err="1"/>
              <a:t>SpotsWar</a:t>
            </a:r>
            <a:r>
              <a:rPr lang="es-ES_tradnl" altLang="x-none" sz="2000" dirty="0"/>
              <a:t>)</a:t>
            </a:r>
          </a:p>
          <a:p>
            <a:pPr marL="783458" lvl="1" indent="-260673">
              <a:lnSpc>
                <a:spcPct val="75000"/>
              </a:lnSpc>
              <a:spcBef>
                <a:spcPts val="544"/>
              </a:spcBef>
              <a:buClr>
                <a:srgbClr val="000080"/>
              </a:buClr>
              <a:buSzPct val="75000"/>
              <a:buFont typeface="Symbol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1800" dirty="0"/>
              <a:t>Almacena el estado que les interesa a los </a:t>
            </a:r>
            <a:r>
              <a:rPr lang="es-ES_tradnl" altLang="x-none" sz="1800" dirty="0" err="1"/>
              <a:t>ObservadoresConcretos</a:t>
            </a:r>
            <a:r>
              <a:rPr lang="es-ES_tradnl" altLang="x-none" sz="1800" dirty="0"/>
              <a:t>. </a:t>
            </a:r>
          </a:p>
          <a:p>
            <a:pPr marL="783458" lvl="1" indent="-260673">
              <a:lnSpc>
                <a:spcPct val="75000"/>
              </a:lnSpc>
              <a:spcBef>
                <a:spcPts val="544"/>
              </a:spcBef>
              <a:buClr>
                <a:srgbClr val="000080"/>
              </a:buClr>
              <a:buSzPct val="75000"/>
              <a:buFont typeface="Symbol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1800" dirty="0"/>
              <a:t>Notifica a sus observadores cuando su estado cambia. </a:t>
            </a:r>
          </a:p>
          <a:p>
            <a:pPr>
              <a:buClr>
                <a:srgbClr val="800000"/>
              </a:buClr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2000" dirty="0"/>
              <a:t>Observador (</a:t>
            </a:r>
            <a:r>
              <a:rPr lang="es-ES_tradnl" altLang="x-none" sz="2000" dirty="0" err="1"/>
              <a:t>Observer</a:t>
            </a:r>
            <a:r>
              <a:rPr lang="es-ES_tradnl" altLang="x-none" sz="2000" dirty="0"/>
              <a:t>) </a:t>
            </a:r>
          </a:p>
          <a:p>
            <a:pPr marL="783458" lvl="1" indent="-260673">
              <a:lnSpc>
                <a:spcPct val="75000"/>
              </a:lnSpc>
              <a:spcBef>
                <a:spcPts val="544"/>
              </a:spcBef>
              <a:buClr>
                <a:srgbClr val="000080"/>
              </a:buClr>
              <a:buSzPct val="75000"/>
              <a:buFont typeface="Symbol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1800" dirty="0"/>
              <a:t>Define una interfaz de actualización de los objetos que serán notificado de cambia en un sujeto.</a:t>
            </a:r>
          </a:p>
          <a:p>
            <a:pPr>
              <a:buClr>
                <a:srgbClr val="800000"/>
              </a:buClr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2000" dirty="0" err="1"/>
              <a:t>ObservadorConcreto</a:t>
            </a:r>
            <a:r>
              <a:rPr lang="es-ES_tradnl" altLang="x-none" sz="2000" dirty="0"/>
              <a:t> (</a:t>
            </a:r>
            <a:r>
              <a:rPr lang="es-ES_tradnl" altLang="x-none" sz="2000" dirty="0" err="1"/>
              <a:t>ConcreteObserver</a:t>
            </a:r>
            <a:r>
              <a:rPr lang="es-ES_tradnl" altLang="x-none" sz="2000" dirty="0"/>
              <a:t>, </a:t>
            </a:r>
            <a:r>
              <a:rPr lang="es-ES_tradnl" altLang="x-none" sz="2000" dirty="0" err="1"/>
              <a:t>p.e</a:t>
            </a:r>
            <a:r>
              <a:rPr lang="es-ES_tradnl" altLang="x-none" sz="2000" dirty="0"/>
              <a:t>., el </a:t>
            </a:r>
            <a:r>
              <a:rPr lang="es-ES_tradnl" altLang="x-none" sz="2000" dirty="0" err="1"/>
              <a:t>SpotsWarView</a:t>
            </a:r>
            <a:r>
              <a:rPr lang="es-ES_tradnl" altLang="x-none" sz="2000" dirty="0"/>
              <a:t>)</a:t>
            </a:r>
          </a:p>
          <a:p>
            <a:pPr marL="783458" lvl="1" indent="-260673">
              <a:lnSpc>
                <a:spcPct val="75000"/>
              </a:lnSpc>
              <a:spcBef>
                <a:spcPts val="544"/>
              </a:spcBef>
              <a:buClr>
                <a:srgbClr val="000080"/>
              </a:buClr>
              <a:buSzPct val="75000"/>
              <a:buFont typeface="Symbol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1800" dirty="0"/>
              <a:t>Mantiene una referencia a un </a:t>
            </a:r>
            <a:r>
              <a:rPr lang="es-ES_tradnl" altLang="x-none" sz="1800" dirty="0" err="1"/>
              <a:t>SujetoConcreto</a:t>
            </a:r>
            <a:r>
              <a:rPr lang="es-ES_tradnl" altLang="x-none" sz="1800" dirty="0"/>
              <a:t>. </a:t>
            </a:r>
          </a:p>
          <a:p>
            <a:pPr marL="783458" lvl="1" indent="-260673">
              <a:lnSpc>
                <a:spcPct val="75000"/>
              </a:lnSpc>
              <a:spcBef>
                <a:spcPts val="544"/>
              </a:spcBef>
              <a:buClr>
                <a:srgbClr val="000080"/>
              </a:buClr>
              <a:buSzPct val="75000"/>
              <a:buFont typeface="Symbol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1800" dirty="0"/>
              <a:t>Almacena estado que debe mantenerse consistente con el estado del </a:t>
            </a:r>
            <a:r>
              <a:rPr lang="es-ES_tradnl" altLang="x-none" sz="1800" dirty="0" err="1"/>
              <a:t>SujetoConcreto</a:t>
            </a:r>
            <a:r>
              <a:rPr lang="es-ES_tradnl" altLang="x-none" sz="1800" dirty="0"/>
              <a:t>. </a:t>
            </a:r>
          </a:p>
          <a:p>
            <a:pPr marL="783458" lvl="1" indent="-260673">
              <a:lnSpc>
                <a:spcPct val="75000"/>
              </a:lnSpc>
              <a:spcBef>
                <a:spcPts val="544"/>
              </a:spcBef>
              <a:buClr>
                <a:srgbClr val="000080"/>
              </a:buClr>
              <a:buSzPct val="75000"/>
              <a:buFont typeface="Symbol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1800" dirty="0"/>
              <a:t>Implementa la interfaz de actualización definida en la clase Observador para mantener su estado consistente con el de su </a:t>
            </a:r>
            <a:r>
              <a:rPr lang="es-ES_tradnl" altLang="x-none" sz="1800" dirty="0" err="1"/>
              <a:t>SujetoConcreto</a:t>
            </a:r>
            <a:r>
              <a:rPr lang="es-ES_tradnl" altLang="x-none" sz="1800" dirty="0"/>
              <a:t>.</a:t>
            </a:r>
          </a:p>
        </p:txBody>
      </p:sp>
      <p:sp>
        <p:nvSpPr>
          <p:cNvPr id="37890" name="Marcador de número de diapositiva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4411661" indent="-33996889"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82954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24431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6590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4BE6F290-10D8-344F-967F-8FD3E291488B}" type="slidenum">
              <a:rPr lang="en-US" altLang="x-none" sz="998"/>
              <a:pPr eaLnBrk="1"/>
              <a:t>19</a:t>
            </a:fld>
            <a:endParaRPr lang="en-US" altLang="x-none" sz="998"/>
          </a:p>
        </p:txBody>
      </p:sp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670" y="160710"/>
            <a:ext cx="5903859" cy="233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730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 smtClean="0"/>
              <a:t>Código de presentación vs. Código de dominio</a:t>
            </a:r>
            <a:endParaRPr lang="es-ES_trad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Cualquier código que hace algo con la interfaz de usuario, solo debe estar relacionado a la interfaz de usuario. Le llamamos “código de presentación”</a:t>
            </a:r>
          </a:p>
          <a:p>
            <a:pPr lvl="1"/>
            <a:r>
              <a:rPr lang="es-ES_tradnl" dirty="0" smtClean="0"/>
              <a:t>Si hace algo con la interfaz, no debe manipular los datos (salvo para formatearlos) o hacer cálculos.</a:t>
            </a:r>
          </a:p>
          <a:p>
            <a:r>
              <a:rPr lang="es-ES_tradnl" dirty="0" smtClean="0"/>
              <a:t>Si hace cálculos, transforma datos, hace validaciones, interactúa con otros sistemas, le llamamos “código de dominio”</a:t>
            </a:r>
          </a:p>
          <a:p>
            <a:pPr lvl="1"/>
            <a:r>
              <a:rPr lang="es-ES_tradnl" dirty="0" smtClean="0"/>
              <a:t>Si es código de dominio, no debe tener ninguna referencia al “código de presentación”</a:t>
            </a:r>
            <a:endParaRPr lang="es-ES_tradnl" dirty="0"/>
          </a:p>
        </p:txBody>
      </p:sp>
      <p:sp>
        <p:nvSpPr>
          <p:cNvPr id="4" name="TextBox 3"/>
          <p:cNvSpPr txBox="1"/>
          <p:nvPr/>
        </p:nvSpPr>
        <p:spPr>
          <a:xfrm>
            <a:off x="1015987" y="6311900"/>
            <a:ext cx="1016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M. </a:t>
            </a:r>
            <a:r>
              <a:rPr lang="en-US" dirty="0"/>
              <a:t>Fowler, "Separating user interface code," in </a:t>
            </a:r>
            <a:r>
              <a:rPr lang="en-US" i="1" dirty="0"/>
              <a:t>IEEE Software</a:t>
            </a:r>
            <a:r>
              <a:rPr lang="en-US" dirty="0"/>
              <a:t>, vol. 18, no. 2, pp. 96-97, March-April 2001.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4213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15470" y="96650"/>
            <a:ext cx="10515600" cy="1325563"/>
          </a:xfrm>
        </p:spPr>
        <p:txBody>
          <a:bodyPr vert="horz" lIns="81646" tIns="77662" rIns="81646" bIns="42456" rtlCol="0" anchor="ctr">
            <a:normAutofit/>
            <a:scene3d>
              <a:camera prst="orthographicFront"/>
              <a:lightRig rig="soft" dir="t"/>
            </a:scene3d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  <a:defRPr/>
            </a:pPr>
            <a:r>
              <a:rPr lang="es-AR" dirty="0" smtClean="0"/>
              <a:t>Notificaciones con parámetros</a:t>
            </a:r>
            <a:endParaRPr lang="es-AR" dirty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>
          <a:xfrm>
            <a:off x="690282" y="1233954"/>
            <a:ext cx="10515600" cy="4351338"/>
          </a:xfrm>
        </p:spPr>
        <p:txBody>
          <a:bodyPr vert="horz" lIns="81646" tIns="122470" rIns="81646" bIns="42456" rtlCol="0">
            <a:noAutofit/>
          </a:bodyPr>
          <a:lstStyle/>
          <a:p>
            <a:pPr>
              <a:buClr>
                <a:srgbClr val="800000"/>
              </a:buClr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3200" dirty="0"/>
              <a:t>La notificación de cambio puede ir acompañada de argumentos, por ejemplo un indicador del aspecto que cambio (un </a:t>
            </a:r>
            <a:r>
              <a:rPr lang="es-ES_tradnl" altLang="x-none" sz="3200" dirty="0" err="1"/>
              <a:t>string</a:t>
            </a:r>
            <a:r>
              <a:rPr lang="es-ES_tradnl" altLang="x-none" sz="3200" dirty="0"/>
              <a:t>).</a:t>
            </a:r>
          </a:p>
          <a:p>
            <a:pPr>
              <a:buClr>
                <a:srgbClr val="800000"/>
              </a:buClr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3200" dirty="0"/>
              <a:t>El observador recibe el mensaje </a:t>
            </a:r>
            <a:r>
              <a:rPr lang="es-ES_tradnl" altLang="x-none" sz="3200" dirty="0" err="1"/>
              <a:t>update</a:t>
            </a:r>
            <a:r>
              <a:rPr lang="es-ES_tradnl" altLang="x-none" sz="3200" dirty="0"/>
              <a:t>() con los argumentos pasados por el sujeto, y lo utiliza para determinar la magnitud del cambio.</a:t>
            </a:r>
          </a:p>
          <a:p>
            <a:pPr>
              <a:buClr>
                <a:srgbClr val="800000"/>
              </a:buClr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3200" dirty="0"/>
              <a:t>Algunas implementaciones utilizan objetos complejos como argumentos. Eso objetos reciben el nombre general de anuncios (</a:t>
            </a:r>
            <a:r>
              <a:rPr lang="es-ES_tradnl" altLang="x-none" sz="3200" dirty="0" err="1"/>
              <a:t>Announcements</a:t>
            </a:r>
            <a:r>
              <a:rPr lang="es-ES_tradnl" altLang="x-none" sz="3200" dirty="0"/>
              <a:t>) y permiten implementar variantes mas ricas del patrón observador.</a:t>
            </a:r>
          </a:p>
          <a:p>
            <a:pPr marL="783458" lvl="1" indent="-260673">
              <a:lnSpc>
                <a:spcPct val="75000"/>
              </a:lnSpc>
              <a:spcBef>
                <a:spcPts val="544"/>
              </a:spcBef>
              <a:buClr>
                <a:srgbClr val="000080"/>
              </a:buClr>
              <a:buSzPct val="75000"/>
              <a:buFont typeface="Symbol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2800" dirty="0"/>
              <a:t>¿Interesados en saber mas? Lean sobre </a:t>
            </a:r>
            <a:r>
              <a:rPr lang="es-ES_tradnl" altLang="x-none" sz="2800" dirty="0" err="1"/>
              <a:t>announcement</a:t>
            </a:r>
            <a:r>
              <a:rPr lang="es-ES_tradnl" altLang="x-none" sz="2800" dirty="0"/>
              <a:t> en </a:t>
            </a:r>
            <a:r>
              <a:rPr lang="es-ES_tradnl" altLang="x-none" sz="2800" dirty="0" err="1"/>
              <a:t>Pharo</a:t>
            </a:r>
            <a:r>
              <a:rPr lang="es-ES_tradnl" altLang="x-none" sz="2800" dirty="0"/>
              <a:t>.</a:t>
            </a:r>
          </a:p>
          <a:p>
            <a:pPr>
              <a:buClr>
                <a:srgbClr val="800000"/>
              </a:buClr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s-AR" altLang="x-none" sz="3200" dirty="0"/>
          </a:p>
        </p:txBody>
      </p:sp>
      <p:sp>
        <p:nvSpPr>
          <p:cNvPr id="39938" name="Marcador de número de diapositiva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4411661" indent="-33996889"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82954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24431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6590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30671BD8-7055-5247-BEF5-D931D0D9011E}" type="slidenum">
              <a:rPr lang="en-US" altLang="x-none" sz="998"/>
              <a:pPr eaLnBrk="1"/>
              <a:t>20</a:t>
            </a:fld>
            <a:endParaRPr lang="en-US" altLang="x-none" sz="998"/>
          </a:p>
        </p:txBody>
      </p:sp>
    </p:spTree>
    <p:extLst>
      <p:ext uri="{BB962C8B-B14F-4D97-AF65-F5344CB8AC3E}">
        <p14:creationId xmlns:p14="http://schemas.microsoft.com/office/powerpoint/2010/main" val="1727566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Marcador de contenido 4"/>
          <p:cNvSpPr>
            <a:spLocks noGrp="1"/>
          </p:cNvSpPr>
          <p:nvPr>
            <p:ph idx="1"/>
          </p:nvPr>
        </p:nvSpPr>
        <p:spPr>
          <a:xfrm>
            <a:off x="744071" y="1690687"/>
            <a:ext cx="10336305" cy="4858031"/>
          </a:xfrm>
        </p:spPr>
        <p:txBody>
          <a:bodyPr>
            <a:normAutofit/>
          </a:bodyPr>
          <a:lstStyle/>
          <a:p>
            <a:pPr eaLnBrk="1" hangingPunct="1"/>
            <a:r>
              <a:rPr lang="es-AR" altLang="x-none" dirty="0"/>
              <a:t>En </a:t>
            </a:r>
            <a:r>
              <a:rPr lang="es-AR" altLang="x-none" dirty="0" smtClean="0"/>
              <a:t>Pharo todas</a:t>
            </a:r>
            <a:r>
              <a:rPr lang="es-AR" altLang="x-none" dirty="0"/>
              <a:t/>
            </a:r>
            <a:br>
              <a:rPr lang="es-AR" altLang="x-none" dirty="0"/>
            </a:br>
            <a:r>
              <a:rPr lang="es-AR" altLang="x-none" dirty="0"/>
              <a:t>las subclases de Object</a:t>
            </a:r>
            <a:br>
              <a:rPr lang="es-AR" altLang="x-none" dirty="0"/>
            </a:br>
            <a:r>
              <a:rPr lang="es-AR" altLang="x-none" dirty="0"/>
              <a:t>heredan la implementación</a:t>
            </a:r>
            <a:br>
              <a:rPr lang="es-AR" altLang="x-none" dirty="0"/>
            </a:br>
            <a:r>
              <a:rPr lang="es-AR" altLang="x-none" dirty="0"/>
              <a:t>del patern Observer </a:t>
            </a:r>
            <a:br>
              <a:rPr lang="es-AR" altLang="x-none" dirty="0"/>
            </a:br>
            <a:r>
              <a:rPr lang="es-AR" altLang="x-none" dirty="0"/>
              <a:t>(llamado dependencias).</a:t>
            </a:r>
          </a:p>
          <a:p>
            <a:pPr eaLnBrk="1" hangingPunct="1"/>
            <a:r>
              <a:rPr lang="es-AR" altLang="x-none" dirty="0"/>
              <a:t>En principio podemos asumir que cada objeto maneja una colección de sus dependientes (aunque</a:t>
            </a:r>
            <a:r>
              <a:rPr lang="es-AR" altLang="x-none" sz="2400" dirty="0"/>
              <a:t> </a:t>
            </a:r>
            <a:r>
              <a:rPr lang="es-AR" altLang="x-none" dirty="0"/>
              <a:t>en realidad es algo mas complejo</a:t>
            </a:r>
            <a:r>
              <a:rPr lang="es-AR" altLang="x-none" dirty="0" smtClean="0"/>
              <a:t>)</a:t>
            </a:r>
          </a:p>
          <a:p>
            <a:pPr lvl="1"/>
            <a:r>
              <a:rPr lang="es-AR" altLang="x-none" dirty="0" smtClean="0"/>
              <a:t>Para observar a un objeto le envío el mensaje #</a:t>
            </a:r>
            <a:r>
              <a:rPr lang="es-AR" altLang="x-none" b="1" dirty="0" smtClean="0"/>
              <a:t>addDependent</a:t>
            </a:r>
            <a:r>
              <a:rPr lang="es-AR" altLang="x-none" dirty="0" smtClean="0"/>
              <a:t>: </a:t>
            </a:r>
          </a:p>
          <a:p>
            <a:pPr lvl="1"/>
            <a:r>
              <a:rPr lang="es-AR" altLang="x-none" dirty="0" smtClean="0"/>
              <a:t>Cuando un objeto cambia se dice a si mismo #</a:t>
            </a:r>
            <a:r>
              <a:rPr lang="es-AR" altLang="x-none" b="1" dirty="0" smtClean="0"/>
              <a:t>changed</a:t>
            </a:r>
            <a:r>
              <a:rPr lang="es-AR" altLang="x-none" dirty="0" smtClean="0"/>
              <a:t>:</a:t>
            </a:r>
          </a:p>
          <a:p>
            <a:pPr lvl="1"/>
            <a:r>
              <a:rPr lang="es-AR" altLang="x-none" dirty="0" smtClean="0"/>
              <a:t>Cuando un sujeto cambia, el observador recibe el mensaje #</a:t>
            </a:r>
            <a:r>
              <a:rPr lang="es-AR" altLang="x-none" b="1" dirty="0" smtClean="0"/>
              <a:t>update</a:t>
            </a:r>
            <a:r>
              <a:rPr lang="es-AR" altLang="x-none" dirty="0" smtClean="0"/>
              <a:t>:</a:t>
            </a:r>
            <a:endParaRPr lang="es-AR" altLang="x-none" dirty="0"/>
          </a:p>
          <a:p>
            <a:pPr eaLnBrk="1" hangingPunct="1"/>
            <a:endParaRPr lang="es-AR" altLang="x-none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es-AR" dirty="0" smtClean="0"/>
              <a:t>Observer en Pharo</a:t>
            </a:r>
            <a:endParaRPr lang="es-AR" dirty="0"/>
          </a:p>
        </p:txBody>
      </p:sp>
      <p:pic>
        <p:nvPicPr>
          <p:cNvPr id="41988" name="Imagen 5" descr="screen-capture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385" y="258069"/>
            <a:ext cx="4193768" cy="28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4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35206" rIns="91440" bIns="45720" rtlCol="0" anchor="ctr">
            <a:normAutofit/>
            <a:scene3d>
              <a:camera prst="orthographicFront"/>
              <a:lightRig rig="soft" dir="t"/>
            </a:scene3d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  <a:defRPr/>
            </a:pPr>
            <a:r>
              <a:rPr lang="es-AR" dirty="0" smtClean="0">
                <a:ea typeface="+mj-ea"/>
                <a:cs typeface="+mj-cs"/>
              </a:rPr>
              <a:t>Utilizando dependencias / observer</a:t>
            </a:r>
            <a:endParaRPr lang="es-AR" dirty="0">
              <a:ea typeface="+mj-ea"/>
              <a:cs typeface="+mj-cs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81646" tIns="122470" rIns="81646" bIns="42456" rtlCol="0">
            <a:noAutofit/>
          </a:bodyPr>
          <a:lstStyle/>
          <a:p>
            <a:pPr>
              <a:buClr>
                <a:srgbClr val="800000"/>
              </a:buClr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AR" altLang="x-none" sz="3200" dirty="0"/>
              <a:t>Nuestra vista quiere saber cuando algo cambia en el modelo por lo que se registra como dependiente del mismo enviándole el mensaje #addDependent:  -&gt; attach</a:t>
            </a:r>
            <a:r>
              <a:rPr lang="es-ES_tradnl" altLang="x-none" sz="3200" dirty="0">
                <a:sym typeface="Wingdings" charset="2"/>
              </a:rPr>
              <a:t>(</a:t>
            </a:r>
            <a:r>
              <a:rPr lang="es-ES_tradnl" altLang="x-none" sz="3200" dirty="0" err="1">
                <a:sym typeface="Wingdings" charset="2"/>
              </a:rPr>
              <a:t>observer</a:t>
            </a:r>
            <a:r>
              <a:rPr lang="es-ES_tradnl" altLang="x-none" sz="3200" dirty="0">
                <a:sym typeface="Wingdings" charset="2"/>
              </a:rPr>
              <a:t>) </a:t>
            </a:r>
            <a:endParaRPr lang="es-AR" altLang="x-none" sz="3200" dirty="0"/>
          </a:p>
          <a:p>
            <a:pPr>
              <a:buClr>
                <a:srgbClr val="800000"/>
              </a:buClr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AR" altLang="x-none" sz="3200" dirty="0"/>
              <a:t>El modelo notifica cada vez que cambia enviándose a si mismo el mensaje #changed:  -&gt; notify()</a:t>
            </a:r>
          </a:p>
          <a:p>
            <a:pPr>
              <a:buClr>
                <a:srgbClr val="800000"/>
              </a:buClr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AR" altLang="x-none" sz="3200" dirty="0"/>
              <a:t>Como va a ser notificada, la vista implementa el método #update: -&gt; update</a:t>
            </a:r>
          </a:p>
          <a:p>
            <a:pPr marL="783458" lvl="1" indent="-260673">
              <a:lnSpc>
                <a:spcPct val="75000"/>
              </a:lnSpc>
              <a:spcBef>
                <a:spcPts val="544"/>
              </a:spcBef>
              <a:buClr>
                <a:srgbClr val="000080"/>
              </a:buClr>
              <a:buSzPct val="75000"/>
              <a:buFont typeface="Symbol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AR" altLang="x-none" sz="2800" dirty="0"/>
              <a:t>En el #update:, </a:t>
            </a:r>
            <a:r>
              <a:rPr lang="es-AR" altLang="x-none" sz="2800" dirty="0" smtClean="0"/>
              <a:t>la vista toma la información que necesita del modelo y “se invalida” para que el framework la repinte</a:t>
            </a:r>
            <a:endParaRPr lang="es-AR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17586722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20" y="121025"/>
            <a:ext cx="7502780" cy="4706469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2" y="3109258"/>
            <a:ext cx="6191575" cy="17182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510988" y="926247"/>
            <a:ext cx="4289612" cy="21830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42" y="310986"/>
            <a:ext cx="2771758" cy="7346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859" y="4168588"/>
            <a:ext cx="4707965" cy="2481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Straight Arrow Connector 9"/>
          <p:cNvCxnSpPr>
            <a:endCxn id="7" idx="3"/>
          </p:cNvCxnSpPr>
          <p:nvPr/>
        </p:nvCxnSpPr>
        <p:spPr>
          <a:xfrm flipH="1">
            <a:off x="3076200" y="532280"/>
            <a:ext cx="1731668" cy="14604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075808" y="2836210"/>
            <a:ext cx="1372557" cy="133237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637929" y="6454587"/>
            <a:ext cx="3603812" cy="2689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19082" y="4697504"/>
            <a:ext cx="3603812" cy="2689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722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81646" tIns="77662" rIns="81646" bIns="42456" rtlCol="0" anchor="ctr">
            <a:normAutofit/>
            <a:scene3d>
              <a:camera prst="orthographicFront"/>
              <a:lightRig rig="soft" dir="t"/>
            </a:scene3d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  <a:defRPr/>
            </a:pPr>
            <a:r>
              <a:rPr lang="es-AR" dirty="0" smtClean="0"/>
              <a:t>Aplicabilidad</a:t>
            </a:r>
            <a:endParaRPr lang="es-AR" dirty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81646" tIns="122470" rIns="81646" bIns="42456" rtlCol="0">
            <a:noAutofit/>
          </a:bodyPr>
          <a:lstStyle/>
          <a:p>
            <a:pPr>
              <a:buClr>
                <a:srgbClr val="800000"/>
              </a:buClr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3200" dirty="0" smtClean="0"/>
              <a:t>Utilice </a:t>
            </a:r>
            <a:r>
              <a:rPr lang="es-ES_tradnl" altLang="x-none" sz="3200" dirty="0"/>
              <a:t>el patrón observador en cualquiera de las siguientes situaciones:</a:t>
            </a:r>
          </a:p>
          <a:p>
            <a:pPr marL="783458" lvl="1" indent="-260673">
              <a:lnSpc>
                <a:spcPct val="75000"/>
              </a:lnSpc>
              <a:spcBef>
                <a:spcPts val="544"/>
              </a:spcBef>
              <a:buClr>
                <a:srgbClr val="000080"/>
              </a:buClr>
              <a:buSzPct val="75000"/>
              <a:buFont typeface="Symbol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2800" dirty="0"/>
              <a:t>Una abstracción tiene dos aspectos, uno dependiente del otro. Encapsular estos aspectos en objetos separados permite que los mismos varíen y sean reutilizados independientemente. </a:t>
            </a:r>
          </a:p>
          <a:p>
            <a:pPr marL="783458" lvl="1" indent="-260673">
              <a:lnSpc>
                <a:spcPct val="75000"/>
              </a:lnSpc>
              <a:spcBef>
                <a:spcPts val="544"/>
              </a:spcBef>
              <a:buClr>
                <a:srgbClr val="000080"/>
              </a:buClr>
              <a:buSzPct val="75000"/>
              <a:buFont typeface="Symbol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2800" dirty="0"/>
              <a:t>Cuando un cambio en un objeto requiere que otros objetos cambien, y usted no quiere saber cuantos otros objetos necesitan cambiar. </a:t>
            </a:r>
          </a:p>
          <a:p>
            <a:pPr marL="783458" lvl="1" indent="-260673">
              <a:lnSpc>
                <a:spcPct val="75000"/>
              </a:lnSpc>
              <a:spcBef>
                <a:spcPts val="544"/>
              </a:spcBef>
              <a:buClr>
                <a:srgbClr val="000080"/>
              </a:buClr>
              <a:buSzPct val="75000"/>
              <a:buFont typeface="Symbol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2800" dirty="0"/>
              <a:t>Cuando un objeto debe ser capaz de notificar a otros sin hacer conjeturas en relación a quienes son esos objetos. En otras palabras,  usted no quiere a estos objetos fuertemente acoplados. </a:t>
            </a:r>
          </a:p>
          <a:p>
            <a:pPr marL="783458" lvl="1" indent="-260673">
              <a:lnSpc>
                <a:spcPct val="75000"/>
              </a:lnSpc>
              <a:spcBef>
                <a:spcPts val="544"/>
              </a:spcBef>
              <a:buClr>
                <a:srgbClr val="000080"/>
              </a:buClr>
              <a:buSzPct val="75000"/>
              <a:buFont typeface="Symbol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s-AR" altLang="x-none" sz="2800" dirty="0"/>
          </a:p>
        </p:txBody>
      </p:sp>
      <p:sp>
        <p:nvSpPr>
          <p:cNvPr id="49154" name="Marcador de número de diapositiva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4411661" indent="-33996889"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82954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24431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6590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CE2B2C64-0DED-0B4E-AD85-0A7FC7D44865}" type="slidenum">
              <a:rPr lang="en-US" altLang="x-none" sz="998"/>
              <a:pPr eaLnBrk="1"/>
              <a:t>24</a:t>
            </a:fld>
            <a:endParaRPr lang="en-US" altLang="x-none" sz="998"/>
          </a:p>
        </p:txBody>
      </p:sp>
    </p:spTree>
    <p:extLst>
      <p:ext uri="{BB962C8B-B14F-4D97-AF65-F5344CB8AC3E}">
        <p14:creationId xmlns:p14="http://schemas.microsoft.com/office/powerpoint/2010/main" val="9446211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81646" tIns="77662" rIns="81646" bIns="42456" rtlCol="0" anchor="ctr">
            <a:normAutofit/>
            <a:scene3d>
              <a:camera prst="orthographicFront"/>
              <a:lightRig rig="soft" dir="t"/>
            </a:scene3d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  <a:defRPr/>
            </a:pPr>
            <a:r>
              <a:rPr lang="es-AR" dirty="0" smtClean="0"/>
              <a:t>Colaboraciones (continuación)</a:t>
            </a:r>
            <a:endParaRPr lang="es-AR" dirty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81646" tIns="122470" rIns="81646" bIns="42456" rtlCol="0">
            <a:noAutofit/>
          </a:bodyPr>
          <a:lstStyle/>
          <a:p>
            <a:pPr marL="326258" indent="-260673">
              <a:lnSpc>
                <a:spcPct val="75000"/>
              </a:lnSpc>
              <a:spcBef>
                <a:spcPts val="544"/>
              </a:spcBef>
              <a:buClr>
                <a:srgbClr val="000080"/>
              </a:buClr>
              <a:buSzPct val="75000"/>
              <a:buFont typeface="Symbol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3200" dirty="0" smtClean="0"/>
              <a:t>El </a:t>
            </a:r>
            <a:r>
              <a:rPr lang="es-ES_tradnl" altLang="x-none" sz="3200" dirty="0"/>
              <a:t>sujeto concreto notifica a sus observadores cuando ocurre un cambio que puede ser de interés para que sus observadores mantengan su estado consistente con el propio. </a:t>
            </a:r>
          </a:p>
          <a:p>
            <a:pPr marL="326258" indent="-260673">
              <a:lnSpc>
                <a:spcPct val="75000"/>
              </a:lnSpc>
              <a:spcBef>
                <a:spcPts val="544"/>
              </a:spcBef>
              <a:buClr>
                <a:srgbClr val="000080"/>
              </a:buClr>
              <a:buSzPct val="75000"/>
              <a:buFont typeface="Symbol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3200" dirty="0"/>
              <a:t>Luego de ser informado de un cambo en el sujeto concreto, un observador concreto puede enviarle mensajes a sujeto para obtener mas información. El observador concreto utiliza esta información adicional para sincronizar su estado con el del sujeto</a:t>
            </a:r>
            <a:r>
              <a:rPr lang="es-ES_tradnl" altLang="x-none" sz="3200" dirty="0" smtClean="0"/>
              <a:t>.</a:t>
            </a:r>
            <a:endParaRPr lang="es-ES_tradnl" altLang="x-none" sz="3200" dirty="0"/>
          </a:p>
        </p:txBody>
      </p:sp>
      <p:sp>
        <p:nvSpPr>
          <p:cNvPr id="51202" name="Marcador de número de diapositiva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4411661" indent="-33996889"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82954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24431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6590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133E5B3E-55F0-334A-9537-105B4C7C6FB0}" type="slidenum">
              <a:rPr lang="en-US" altLang="x-none" sz="998"/>
              <a:pPr eaLnBrk="1"/>
              <a:t>25</a:t>
            </a:fld>
            <a:endParaRPr lang="en-US" altLang="x-none" sz="998"/>
          </a:p>
        </p:txBody>
      </p:sp>
    </p:spTree>
    <p:extLst>
      <p:ext uri="{BB962C8B-B14F-4D97-AF65-F5344CB8AC3E}">
        <p14:creationId xmlns:p14="http://schemas.microsoft.com/office/powerpoint/2010/main" val="1509015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81646" tIns="77662" rIns="81646" bIns="42456" rtlCol="0" anchor="ctr">
            <a:normAutofit/>
            <a:scene3d>
              <a:camera prst="orthographicFront"/>
              <a:lightRig rig="soft" dir="t"/>
            </a:scene3d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  <a:defRPr/>
            </a:pPr>
            <a:r>
              <a:rPr lang="es-AR" dirty="0" smtClean="0"/>
              <a:t>Consecuencias</a:t>
            </a:r>
            <a:endParaRPr lang="es-AR" dirty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583578"/>
            <a:ext cx="10515600" cy="4351338"/>
          </a:xfrm>
        </p:spPr>
        <p:txBody>
          <a:bodyPr vert="horz" lIns="81646" tIns="122470" rIns="81646" bIns="42456" rtlCol="0">
            <a:noAutofit/>
          </a:bodyPr>
          <a:lstStyle/>
          <a:p>
            <a:pPr marL="326258" indent="-260673">
              <a:lnSpc>
                <a:spcPct val="75000"/>
              </a:lnSpc>
              <a:spcBef>
                <a:spcPts val="544"/>
              </a:spcBef>
              <a:buClr>
                <a:srgbClr val="000080"/>
              </a:buClr>
              <a:buSzPct val="75000"/>
              <a:buFont typeface="Symbol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2400" dirty="0" smtClean="0"/>
              <a:t>El </a:t>
            </a:r>
            <a:r>
              <a:rPr lang="es-ES_tradnl" altLang="x-none" sz="2400" dirty="0"/>
              <a:t>patrón Observador permite variar sujetos y observadores independientemente. Se puede reusar a los sujetos sin reusar los observadores y viceversa. Se pueden agregar nuevos observadores sin modificar el sujeto ni otros observadores.</a:t>
            </a:r>
          </a:p>
          <a:p>
            <a:pPr marL="326258" indent="-260673">
              <a:lnSpc>
                <a:spcPct val="75000"/>
              </a:lnSpc>
              <a:spcBef>
                <a:spcPts val="544"/>
              </a:spcBef>
              <a:buClr>
                <a:srgbClr val="000080"/>
              </a:buClr>
              <a:buSzPct val="75000"/>
              <a:buFont typeface="Symbol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2400" dirty="0"/>
              <a:t>Acoplamiento abstracto entre Sujeto y Observador: Todo lo que un sujeto sabe es que tiene una lista de observadores, cada uno de los cuales implementa la </a:t>
            </a:r>
            <a:r>
              <a:rPr lang="es-ES_tradnl" altLang="x-none" sz="2400" dirty="0" smtClean="0"/>
              <a:t>interfaz </a:t>
            </a:r>
            <a:r>
              <a:rPr lang="es-ES_tradnl" altLang="x-none" sz="2400" dirty="0"/>
              <a:t>de la clase abstracta Observador. El sujeto no conoce la clase concreta de ningún observador. Por tanto el acoplamiento entre observador y sujeto es abstracto y mínimo. </a:t>
            </a:r>
          </a:p>
          <a:p>
            <a:pPr marL="326258" indent="-260673">
              <a:lnSpc>
                <a:spcPct val="75000"/>
              </a:lnSpc>
              <a:spcBef>
                <a:spcPts val="544"/>
              </a:spcBef>
              <a:buClr>
                <a:srgbClr val="000080"/>
              </a:buClr>
              <a:buSzPct val="75000"/>
              <a:buFont typeface="Symbol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s-ES_tradnl" altLang="x-none" sz="2400" dirty="0"/>
              <a:t>Soporte para comunicación </a:t>
            </a:r>
            <a:r>
              <a:rPr lang="es-ES_tradnl" altLang="x-none" sz="2400" dirty="0" err="1"/>
              <a:t>broadcast</a:t>
            </a:r>
            <a:r>
              <a:rPr lang="es-ES_tradnl" altLang="x-none" sz="2400" dirty="0"/>
              <a:t> (uno a muchos): a diferencia que en un envío de mensaje tradicional, el sujeto no necesita indicar destinatario (receptor). Las notificaciones son distribuidas automáticamente a todos los objetos interesados que se subscribieron. El sujeto no se preocupa por cuantos interesados existen; su única responsabilidad es notificar cuando cambia. Esto permite agregar y eliminar observadores cuando uno quieren. Le corresponde al observador hacer algo con la notificación o ignorarla.</a:t>
            </a:r>
            <a:endParaRPr lang="es-ES" altLang="x-none" sz="2400" dirty="0"/>
          </a:p>
        </p:txBody>
      </p:sp>
      <p:sp>
        <p:nvSpPr>
          <p:cNvPr id="53250" name="Marcador de número de diapositiva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4411661" indent="-33996889"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82954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24431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6590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177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1E9B686A-4DB3-6242-9C4D-097E14C9FE7E}" type="slidenum">
              <a:rPr lang="en-US" altLang="x-none" sz="998"/>
              <a:pPr eaLnBrk="1"/>
              <a:t>26</a:t>
            </a:fld>
            <a:endParaRPr lang="en-US" altLang="x-none" sz="998"/>
          </a:p>
        </p:txBody>
      </p:sp>
    </p:spTree>
    <p:extLst>
      <p:ext uri="{BB962C8B-B14F-4D97-AF65-F5344CB8AC3E}">
        <p14:creationId xmlns:p14="http://schemas.microsoft.com/office/powerpoint/2010/main" val="1060610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De vuelta al MVC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25988" y="1825625"/>
            <a:ext cx="5127811" cy="442395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s-ES_tradnl" dirty="0" smtClean="0"/>
              <a:t>Cada componente reutilizable implementa un MVC</a:t>
            </a:r>
          </a:p>
          <a:p>
            <a:r>
              <a:rPr lang="es-ES_tradnl" dirty="0" smtClean="0"/>
              <a:t>Se utilizan bloques y adaptadores para conectarlos a distintos modelos</a:t>
            </a:r>
          </a:p>
          <a:p>
            <a:r>
              <a:rPr lang="es-ES_tradnl" dirty="0" smtClean="0"/>
              <a:t>Nunca tienen comportamiento específico de la aplicación (por ejemplo, asociar dos listas)</a:t>
            </a:r>
          </a:p>
          <a:p>
            <a:endParaRPr lang="es-ES_tradnl" dirty="0" smtClean="0"/>
          </a:p>
          <a:p>
            <a:pPr marL="457200" lvl="1" indent="0" algn="ctr">
              <a:buNone/>
            </a:pPr>
            <a:r>
              <a:rPr lang="es-ES_tradnl" dirty="0" smtClean="0">
                <a:solidFill>
                  <a:srgbClr val="C00000"/>
                </a:solidFill>
              </a:rPr>
              <a:t>¿Donde queda ese comportamiento específico de la aplicación?</a:t>
            </a:r>
            <a:endParaRPr lang="es-ES_tradnl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87" y="2185365"/>
            <a:ext cx="2342489" cy="406421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671" y="2580112"/>
            <a:ext cx="2222500" cy="2413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671" y="3014017"/>
            <a:ext cx="2979737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671" y="2045632"/>
            <a:ext cx="2979737" cy="3683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671" y="3597975"/>
            <a:ext cx="2979737" cy="1238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671" y="4938088"/>
            <a:ext cx="2979737" cy="131149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87" y="205977"/>
            <a:ext cx="2342489" cy="167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7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err="1" smtClean="0"/>
              <a:t>Presenter</a:t>
            </a:r>
            <a:r>
              <a:rPr lang="es-ES_tradnl" dirty="0" smtClean="0"/>
              <a:t>/</a:t>
            </a:r>
            <a:r>
              <a:rPr lang="es-ES_tradnl" dirty="0" err="1" smtClean="0"/>
              <a:t>Component</a:t>
            </a:r>
            <a:r>
              <a:rPr lang="es-ES_tradnl" dirty="0" smtClean="0"/>
              <a:t>/</a:t>
            </a:r>
            <a:r>
              <a:rPr lang="es-ES_tradnl" dirty="0" err="1" smtClean="0"/>
              <a:t>ApplicationModel</a:t>
            </a:r>
            <a:endParaRPr lang="es-ES_tradnl" dirty="0"/>
          </a:p>
        </p:txBody>
      </p:sp>
      <p:sp>
        <p:nvSpPr>
          <p:cNvPr id="36" name="Content Placeholder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 smtClean="0"/>
              <a:t>El comportamiento específico de la aplicación es responsabilidad del </a:t>
            </a:r>
            <a:r>
              <a:rPr lang="es-ES_tradnl" dirty="0" err="1" smtClean="0"/>
              <a:t>ApplicationModel</a:t>
            </a:r>
            <a:endParaRPr lang="es-ES_tradnl" dirty="0" smtClean="0"/>
          </a:p>
          <a:p>
            <a:r>
              <a:rPr lang="es-ES_tradnl" dirty="0" smtClean="0"/>
              <a:t>Es un mediador (patrón Mediator)</a:t>
            </a:r>
          </a:p>
          <a:p>
            <a:r>
              <a:rPr lang="es-ES_tradnl" dirty="0" smtClean="0"/>
              <a:t>Maneja las relaciones entre los widgets</a:t>
            </a:r>
          </a:p>
          <a:p>
            <a:r>
              <a:rPr lang="es-ES_tradnl" dirty="0" smtClean="0"/>
              <a:t>Media entre los widgets y el modelo (a veces)</a:t>
            </a:r>
            <a:endParaRPr lang="es-ES_trad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607787" y="2131763"/>
            <a:ext cx="875874" cy="1519641"/>
            <a:chOff x="607787" y="2131763"/>
            <a:chExt cx="875874" cy="1519641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787" y="2131763"/>
              <a:ext cx="875874" cy="1519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</p:pic>
        <p:grpSp>
          <p:nvGrpSpPr>
            <p:cNvPr id="7" name="Group 6"/>
            <p:cNvGrpSpPr/>
            <p:nvPr/>
          </p:nvGrpSpPr>
          <p:grpSpPr>
            <a:xfrm>
              <a:off x="726144" y="2581834"/>
              <a:ext cx="591670" cy="659373"/>
              <a:chOff x="1600200" y="2581835"/>
              <a:chExt cx="591670" cy="65937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600200" y="2581835"/>
                <a:ext cx="295835" cy="34962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smtClean="0"/>
                  <a:t>V</a:t>
                </a:r>
                <a:endParaRPr lang="es-ES_tradnl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896035" y="2581835"/>
                <a:ext cx="295835" cy="34962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smtClean="0"/>
                  <a:t>C</a:t>
                </a:r>
                <a:endParaRPr lang="es-ES_tradnl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48117" y="2891584"/>
                <a:ext cx="295835" cy="34962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mtClean="0"/>
                  <a:t>M</a:t>
                </a:r>
                <a:endParaRPr lang="es-ES_tradnl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1666043" y="2131763"/>
            <a:ext cx="1641930" cy="682727"/>
            <a:chOff x="1870686" y="3570894"/>
            <a:chExt cx="1641930" cy="68272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0686" y="3570894"/>
              <a:ext cx="1641930" cy="68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</p:pic>
        <p:grpSp>
          <p:nvGrpSpPr>
            <p:cNvPr id="8" name="Group 7"/>
            <p:cNvGrpSpPr/>
            <p:nvPr/>
          </p:nvGrpSpPr>
          <p:grpSpPr>
            <a:xfrm>
              <a:off x="2395817" y="3570894"/>
              <a:ext cx="591670" cy="659373"/>
              <a:chOff x="1600200" y="2581835"/>
              <a:chExt cx="591670" cy="65937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00200" y="2581835"/>
                <a:ext cx="295835" cy="34962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smtClean="0"/>
                  <a:t>V</a:t>
                </a:r>
                <a:endParaRPr lang="es-ES_tradnl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896035" y="2581835"/>
                <a:ext cx="295835" cy="34962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smtClean="0"/>
                  <a:t>C</a:t>
                </a:r>
                <a:endParaRPr lang="es-ES_tradnl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48117" y="2891584"/>
                <a:ext cx="295835" cy="34962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mtClean="0"/>
                  <a:t>M</a:t>
                </a:r>
                <a:endParaRPr lang="es-ES_tradnl" dirty="0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490355" y="2131295"/>
            <a:ext cx="1815357" cy="659373"/>
            <a:chOff x="3509675" y="1976888"/>
            <a:chExt cx="1815357" cy="659373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9675" y="2152804"/>
              <a:ext cx="1815357" cy="2243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</p:pic>
        <p:grpSp>
          <p:nvGrpSpPr>
            <p:cNvPr id="12" name="Group 11"/>
            <p:cNvGrpSpPr/>
            <p:nvPr/>
          </p:nvGrpSpPr>
          <p:grpSpPr>
            <a:xfrm>
              <a:off x="4121518" y="1976888"/>
              <a:ext cx="591670" cy="659373"/>
              <a:chOff x="1600200" y="2581835"/>
              <a:chExt cx="591670" cy="65937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600200" y="2581835"/>
                <a:ext cx="295835" cy="34962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smtClean="0"/>
                  <a:t>V</a:t>
                </a:r>
                <a:endParaRPr lang="es-ES_tradnl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896035" y="2581835"/>
                <a:ext cx="295835" cy="34962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smtClean="0"/>
                  <a:t>C</a:t>
                </a:r>
                <a:endParaRPr lang="es-ES_tradnl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48117" y="2891584"/>
                <a:ext cx="295835" cy="34962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smtClean="0"/>
                  <a:t>M</a:t>
                </a:r>
                <a:endParaRPr lang="es-ES_tradnl" dirty="0"/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1236083" y="4059388"/>
            <a:ext cx="2501850" cy="7457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ApplicationModel</a:t>
            </a:r>
            <a:endParaRPr lang="es-ES_tradnl" dirty="0" smtClean="0"/>
          </a:p>
          <a:p>
            <a:pPr algn="ctr"/>
            <a:r>
              <a:rPr lang="es-ES_tradnl" dirty="0" smtClean="0"/>
              <a:t>&lt;&lt;Mediator&gt;&gt;</a:t>
            </a:r>
            <a:endParaRPr lang="es-ES_tradnl" dirty="0"/>
          </a:p>
        </p:txBody>
      </p:sp>
      <p:sp>
        <p:nvSpPr>
          <p:cNvPr id="23" name="Rectangle 22"/>
          <p:cNvSpPr/>
          <p:nvPr/>
        </p:nvSpPr>
        <p:spPr>
          <a:xfrm>
            <a:off x="1222632" y="5362821"/>
            <a:ext cx="2501850" cy="7457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DomainModel</a:t>
            </a:r>
            <a:endParaRPr lang="es-ES_tradnl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483661" y="3039035"/>
            <a:ext cx="707513" cy="975439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</p:cNvCxnSpPr>
          <p:nvPr/>
        </p:nvCxnSpPr>
        <p:spPr>
          <a:xfrm>
            <a:off x="2487009" y="2791136"/>
            <a:ext cx="0" cy="1223338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950934" y="2581834"/>
            <a:ext cx="1151265" cy="143264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3" idx="0"/>
          </p:cNvCxnSpPr>
          <p:nvPr/>
        </p:nvCxnSpPr>
        <p:spPr>
          <a:xfrm flipH="1">
            <a:off x="2473557" y="4805174"/>
            <a:ext cx="13451" cy="557647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35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¿Por que separarlos?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El estilo con el que programamos el código de presentación, y la complejidad de este difiere del estilo y complejidad del código de dominio.</a:t>
            </a:r>
          </a:p>
          <a:p>
            <a:pPr lvl="1"/>
            <a:r>
              <a:rPr lang="es-ES_tradnl" dirty="0" smtClean="0"/>
              <a:t>Mantenerlos separados permite que nos concentremos en una sola cosa a la vez</a:t>
            </a:r>
          </a:p>
          <a:p>
            <a:pPr lvl="1"/>
            <a:r>
              <a:rPr lang="es-ES_tradnl" dirty="0" smtClean="0"/>
              <a:t>El código de presentación suele utilizar librerías que solo sirven para presentación. </a:t>
            </a:r>
          </a:p>
          <a:p>
            <a:pPr lvl="1"/>
            <a:r>
              <a:rPr lang="es-ES_tradnl" dirty="0" smtClean="0"/>
              <a:t>Los tiempos con los que cambia uno y otro son diferentes</a:t>
            </a:r>
          </a:p>
          <a:p>
            <a:r>
              <a:rPr lang="es-ES_tradnl" dirty="0" smtClean="0"/>
              <a:t>Nos permite tener múltiples presentaciones para un mismo código de dominio</a:t>
            </a:r>
          </a:p>
          <a:p>
            <a:pPr lvl="1"/>
            <a:r>
              <a:rPr lang="es-ES_tradnl" dirty="0" smtClean="0"/>
              <a:t>El código de dominio es mas fácil de portar</a:t>
            </a:r>
            <a:endParaRPr lang="es-ES_tradnl" dirty="0"/>
          </a:p>
        </p:txBody>
      </p:sp>
      <p:sp>
        <p:nvSpPr>
          <p:cNvPr id="4" name="TextBox 3"/>
          <p:cNvSpPr txBox="1"/>
          <p:nvPr/>
        </p:nvSpPr>
        <p:spPr>
          <a:xfrm>
            <a:off x="1015987" y="6311900"/>
            <a:ext cx="1016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M. </a:t>
            </a:r>
            <a:r>
              <a:rPr lang="en-US" dirty="0"/>
              <a:t>Fowler, "Separating user interface code," in </a:t>
            </a:r>
            <a:r>
              <a:rPr lang="en-US" i="1" dirty="0"/>
              <a:t>IEEE Software</a:t>
            </a:r>
            <a:r>
              <a:rPr lang="en-US" dirty="0"/>
              <a:t>, vol. 18, no. 2, pp. 96-97, March-April 2001.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955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La </a:t>
            </a:r>
            <a:r>
              <a:rPr lang="es-ES_tradnl" dirty="0" smtClean="0"/>
              <a:t>interfaz de usuario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74858" y="1825625"/>
            <a:ext cx="4078941" cy="4351338"/>
          </a:xfrm>
        </p:spPr>
        <p:txBody>
          <a:bodyPr/>
          <a:lstStyle/>
          <a:p>
            <a:r>
              <a:rPr lang="es-ES_tradnl" dirty="0" smtClean="0"/>
              <a:t>Me permite explorar el modelo de objetos subyacente</a:t>
            </a:r>
          </a:p>
          <a:p>
            <a:r>
              <a:rPr lang="es-ES_tradnl" dirty="0" smtClean="0"/>
              <a:t>Me permite interactuar con el modelo de objetos</a:t>
            </a:r>
          </a:p>
          <a:p>
            <a:r>
              <a:rPr lang="es-ES_tradnl" dirty="0" smtClean="0"/>
              <a:t>Respeta un conjunto de convenciones que hemos aprendido con el tiempo (p.ej., metáfora de ventanas) </a:t>
            </a:r>
            <a:endParaRPr lang="es-ES_trad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253315" cy="43100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47865" y="6388274"/>
            <a:ext cx="229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Visualworks</a:t>
            </a:r>
            <a:r>
              <a:rPr lang="es-ES_tradnl" dirty="0" smtClean="0"/>
              <a:t> (CINCOM)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92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El interfaz de usuario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25988" y="1825625"/>
            <a:ext cx="5127811" cy="4423958"/>
          </a:xfrm>
        </p:spPr>
        <p:txBody>
          <a:bodyPr>
            <a:normAutofit/>
          </a:bodyPr>
          <a:lstStyle/>
          <a:p>
            <a:r>
              <a:rPr lang="es-ES_tradnl" dirty="0" smtClean="0"/>
              <a:t>Se construye componiendo elementos reutilizables (widgets)</a:t>
            </a:r>
          </a:p>
          <a:p>
            <a:pPr lvl="1"/>
            <a:r>
              <a:rPr lang="es-ES_tradnl" dirty="0" smtClean="0"/>
              <a:t>Organizados en librerías</a:t>
            </a:r>
          </a:p>
          <a:p>
            <a:r>
              <a:rPr lang="es-ES_tradnl" dirty="0" smtClean="0"/>
              <a:t>Hacer widgets reutilizables implica:</a:t>
            </a:r>
          </a:p>
          <a:p>
            <a:pPr lvl="1"/>
            <a:r>
              <a:rPr lang="es-ES_tradnl" dirty="0" smtClean="0"/>
              <a:t>Programar lo que se ve</a:t>
            </a:r>
          </a:p>
          <a:p>
            <a:pPr lvl="1"/>
            <a:r>
              <a:rPr lang="es-ES_tradnl" dirty="0" smtClean="0"/>
              <a:t>Programar lo que se hace</a:t>
            </a:r>
          </a:p>
          <a:p>
            <a:pPr lvl="1"/>
            <a:r>
              <a:rPr lang="es-ES_tradnl" dirty="0" smtClean="0"/>
              <a:t>Programar los objetos subyacentes</a:t>
            </a:r>
          </a:p>
          <a:p>
            <a:pPr lvl="1"/>
            <a:endParaRPr lang="es-ES_trad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87" y="2185365"/>
            <a:ext cx="2342489" cy="406421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671" y="2580112"/>
            <a:ext cx="2222500" cy="2413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671" y="3014017"/>
            <a:ext cx="2979737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671" y="2045632"/>
            <a:ext cx="2979737" cy="3683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671" y="3597975"/>
            <a:ext cx="2979737" cy="1238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671" y="4938088"/>
            <a:ext cx="2979737" cy="131149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87" y="205977"/>
            <a:ext cx="2342489" cy="16766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08433" y="317715"/>
            <a:ext cx="2315596" cy="156487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TextBox 15"/>
          <p:cNvSpPr txBox="1"/>
          <p:nvPr/>
        </p:nvSpPr>
        <p:spPr>
          <a:xfrm>
            <a:off x="4947865" y="6388274"/>
            <a:ext cx="229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Visualworks</a:t>
            </a:r>
            <a:r>
              <a:rPr lang="es-ES_tradnl" dirty="0" smtClean="0"/>
              <a:t> (CINCOM)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26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873" y="4304315"/>
            <a:ext cx="4856629" cy="2379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38" y="315259"/>
            <a:ext cx="99441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356" y="1662952"/>
            <a:ext cx="9826780" cy="48147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356" y="138952"/>
            <a:ext cx="9918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8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potswar-201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5832" y="188260"/>
            <a:ext cx="10417931" cy="61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68"/>
          <a:stretch/>
        </p:blipFill>
        <p:spPr bwMode="auto">
          <a:xfrm>
            <a:off x="275105" y="4091553"/>
            <a:ext cx="6045070" cy="232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130" y="570939"/>
            <a:ext cx="6739002" cy="3201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 modelo</a:t>
            </a:r>
            <a:endParaRPr lang="es-ES_tradnl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28130" y="1027906"/>
            <a:ext cx="104107" cy="47684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500" y="4443070"/>
            <a:ext cx="3697488" cy="211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07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1350</Words>
  <Application>Microsoft Macintosh PowerPoint</Application>
  <PresentationFormat>Widescreen</PresentationFormat>
  <Paragraphs>140</Paragraphs>
  <Slides>28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Calibri</vt:lpstr>
      <vt:lpstr>Calibri Light</vt:lpstr>
      <vt:lpstr>Mangal</vt:lpstr>
      <vt:lpstr>ＭＳ Ｐゴシック</vt:lpstr>
      <vt:lpstr>Symbol</vt:lpstr>
      <vt:lpstr>Times New Roman</vt:lpstr>
      <vt:lpstr>Wingdings</vt:lpstr>
      <vt:lpstr>Arial</vt:lpstr>
      <vt:lpstr>Office Theme</vt:lpstr>
      <vt:lpstr>MVC</vt:lpstr>
      <vt:lpstr>Código de presentación vs. Código de dominio</vt:lpstr>
      <vt:lpstr>¿Por que separarlos?</vt:lpstr>
      <vt:lpstr>La interfaz de usuario</vt:lpstr>
      <vt:lpstr>El interfaz de usuario</vt:lpstr>
      <vt:lpstr>PowerPoint Presentation</vt:lpstr>
      <vt:lpstr>PowerPoint Presentation</vt:lpstr>
      <vt:lpstr>PowerPoint Presentation</vt:lpstr>
      <vt:lpstr>El modelo</vt:lpstr>
      <vt:lpstr>MVC: hotspots (en Visualworks Smalltalk)</vt:lpstr>
      <vt:lpstr>PowerPoint Presentation</vt:lpstr>
      <vt:lpstr>La Vista</vt:lpstr>
      <vt:lpstr>El controlador</vt:lpstr>
      <vt:lpstr>Actualización de la vista …</vt:lpstr>
      <vt:lpstr>Modelos que avisan</vt:lpstr>
      <vt:lpstr>Pattern observer</vt:lpstr>
      <vt:lpstr>Patrón Observador</vt:lpstr>
      <vt:lpstr>Estructura</vt:lpstr>
      <vt:lpstr>Participantes</vt:lpstr>
      <vt:lpstr>Notificaciones con parámetros</vt:lpstr>
      <vt:lpstr>Observer en Pharo</vt:lpstr>
      <vt:lpstr>Utilizando dependencias / observer</vt:lpstr>
      <vt:lpstr>PowerPoint Presentation</vt:lpstr>
      <vt:lpstr>Aplicabilidad</vt:lpstr>
      <vt:lpstr>Colaboraciones (continuación)</vt:lpstr>
      <vt:lpstr>Consecuencias</vt:lpstr>
      <vt:lpstr>De vuelta al MVC</vt:lpstr>
      <vt:lpstr>Presenter/Component/ApplicationModel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interfaz de usuario</dc:title>
  <dc:creator>Alejandro Fernandez</dc:creator>
  <cp:lastModifiedBy>Alejandro Fernandez</cp:lastModifiedBy>
  <cp:revision>19</cp:revision>
  <dcterms:created xsi:type="dcterms:W3CDTF">2018-06-17T23:11:58Z</dcterms:created>
  <dcterms:modified xsi:type="dcterms:W3CDTF">2019-06-03T00:24:39Z</dcterms:modified>
</cp:coreProperties>
</file>