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7" r:id="rId1"/>
    <p:sldMasterId id="2147484685" r:id="rId2"/>
    <p:sldMasterId id="2147484702" r:id="rId3"/>
    <p:sldMasterId id="2147484721" r:id="rId4"/>
    <p:sldMasterId id="2147484740" r:id="rId5"/>
    <p:sldMasterId id="2147484759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7" r:id="rId8"/>
    <p:sldId id="315" r:id="rId9"/>
    <p:sldId id="323" r:id="rId10"/>
    <p:sldId id="317" r:id="rId11"/>
    <p:sldId id="318" r:id="rId12"/>
    <p:sldId id="258" r:id="rId13"/>
    <p:sldId id="329" r:id="rId14"/>
    <p:sldId id="337" r:id="rId15"/>
    <p:sldId id="296" r:id="rId16"/>
    <p:sldId id="312" r:id="rId17"/>
    <p:sldId id="333" r:id="rId18"/>
    <p:sldId id="328" r:id="rId19"/>
    <p:sldId id="334" r:id="rId20"/>
    <p:sldId id="335" r:id="rId21"/>
    <p:sldId id="336" r:id="rId22"/>
    <p:sldId id="301" r:id="rId23"/>
    <p:sldId id="313" r:id="rId24"/>
    <p:sldId id="302" r:id="rId25"/>
    <p:sldId id="314" r:id="rId26"/>
    <p:sldId id="303" r:id="rId27"/>
    <p:sldId id="298" r:id="rId28"/>
    <p:sldId id="299" r:id="rId29"/>
    <p:sldId id="300" r:id="rId30"/>
    <p:sldId id="338" r:id="rId31"/>
    <p:sldId id="276" r:id="rId32"/>
    <p:sldId id="278" r:id="rId33"/>
    <p:sldId id="309" r:id="rId34"/>
    <p:sldId id="284" r:id="rId35"/>
    <p:sldId id="285" r:id="rId36"/>
    <p:sldId id="310" r:id="rId37"/>
    <p:sldId id="311" r:id="rId38"/>
    <p:sldId id="291" r:id="rId39"/>
  </p:sldIdLst>
  <p:sldSz cx="9144000" cy="6858000" type="screen4x3"/>
  <p:notesSz cx="9144000" cy="6858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0" autoAdjust="0"/>
  </p:normalViewPr>
  <p:slideViewPr>
    <p:cSldViewPr>
      <p:cViewPr>
        <p:scale>
          <a:sx n="62" d="100"/>
          <a:sy n="62" d="100"/>
        </p:scale>
        <p:origin x="-936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9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015C0F-43A5-4A09-8EFE-A59B62EEF966}" type="datetimeFigureOut">
              <a:rPr lang="es-ES"/>
              <a:pPr>
                <a:defRPr/>
              </a:pPr>
              <a:t>27/08/2019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C9784D-779E-4AA0-9063-9ABB461F68C5}" type="slidenum">
              <a:rPr lang="es-ES" altLang="es-AR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32663657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D31D085-524C-40E2-9A01-625F1F6AEEF6}" type="datetimeFigureOut">
              <a:rPr lang="es-ES"/>
              <a:pPr>
                <a:defRPr/>
              </a:pPr>
              <a:t>27/08/2019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581877-5E09-4CD7-B714-5375D6F20D11}" type="slidenum">
              <a:rPr lang="es-ES" altLang="es-AR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02766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9FDC19-041A-428F-B683-6236151A8662}" type="slidenum">
              <a:rPr lang="es-ES" altLang="es-AR" smtClean="0">
                <a:latin typeface="Calibri" panose="020F0502020204030204" pitchFamily="34" charset="0"/>
              </a:rPr>
              <a:pPr/>
              <a:t>1</a:t>
            </a:fld>
            <a:endParaRPr lang="es-ES" altLang="es-AR">
              <a:latin typeface="Calibri" panose="020F0502020204030204" pitchFamily="34" charset="0"/>
            </a:endParaRPr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Clase 1</a:t>
            </a:r>
          </a:p>
        </p:txBody>
      </p:sp>
      <p:sp>
        <p:nvSpPr>
          <p:cNvPr id="50182" name="5 Marcador de encabezado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CSSPyME 2009</a:t>
            </a:r>
          </a:p>
        </p:txBody>
      </p:sp>
    </p:spTree>
    <p:extLst>
      <p:ext uri="{BB962C8B-B14F-4D97-AF65-F5344CB8AC3E}">
        <p14:creationId xmlns:p14="http://schemas.microsoft.com/office/powerpoint/2010/main" val="255330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28678" name="5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106A5-BDEA-4C0A-8518-CE46F62B32B5}" type="slidenum">
              <a:rPr lang="es-ES" altLang="es-AR" smtClean="0">
                <a:latin typeface="Calibri" panose="020F0502020204030204" pitchFamily="34" charset="0"/>
              </a:rPr>
              <a:pPr/>
              <a:t>2</a:t>
            </a:fld>
            <a:endParaRPr lang="es-ES" altLang="es-A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1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1877-5E09-4CD7-B714-5375D6F20D11}" type="slidenum">
              <a:rPr lang="es-ES" altLang="es-AR" smtClean="0"/>
              <a:pPr>
                <a:defRPr/>
              </a:pPr>
              <a:t>8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238528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1877-5E09-4CD7-B714-5375D6F20D11}" type="slidenum">
              <a:rPr lang="es-ES" altLang="es-AR" smtClean="0"/>
              <a:pPr>
                <a:defRPr/>
              </a:pPr>
              <a:t>9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10198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251520" y="1124744"/>
            <a:ext cx="5400600" cy="820685"/>
          </a:xfrm>
          <a:prstGeom prst="rect">
            <a:avLst/>
          </a:prstGeom>
        </p:spPr>
        <p:txBody>
          <a:bodyPr lIns="76197" tIns="38098" rIns="76197" bIns="38098"/>
          <a:lstStyle>
            <a:lvl1pPr>
              <a:buNone/>
              <a:defRPr sz="2000" b="0" i="0" baseline="0">
                <a:solidFill>
                  <a:srgbClr val="8A1D1A"/>
                </a:solidFill>
                <a:effectLst/>
                <a:latin typeface="Arial Black" pitchFamily="34" charset="0"/>
                <a:ea typeface="Open Sans Semibold" pitchFamily="34" charset="0"/>
                <a:cs typeface="Open Sans Semibold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TÍTULO NOVEDAD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3" hasCustomPrompt="1"/>
          </p:nvPr>
        </p:nvSpPr>
        <p:spPr>
          <a:xfrm>
            <a:off x="251520" y="1988840"/>
            <a:ext cx="5400600" cy="3840427"/>
          </a:xfrm>
          <a:prstGeom prst="rect">
            <a:avLst/>
          </a:prstGeom>
        </p:spPr>
        <p:txBody>
          <a:bodyPr lIns="76197" tIns="38098" rIns="76197" bIns="38098">
            <a:normAutofit/>
          </a:bodyPr>
          <a:lstStyle>
            <a:lvl1pPr>
              <a:buNone/>
              <a:defRPr sz="1700" b="1">
                <a:solidFill>
                  <a:schemeClr val="tx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Texto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692696"/>
            <a:ext cx="8208912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38" y="6309320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5004197" y="6308726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9493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208912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88640"/>
            <a:ext cx="8208912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CSS 2019   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B5317-1182-4211-8976-DC283333C512}" type="slidenum">
              <a:rPr lang="es-ES" altLang="es-AR" smtClean="0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10654200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260648"/>
            <a:ext cx="8143932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38" y="6309320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5004197" y="6308726"/>
            <a:ext cx="35290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7938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4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CSS 2019       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0366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8229600" cy="582430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CSS 2019       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192279357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4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325" y="6451617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3181350" y="6459539"/>
            <a:ext cx="38873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3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1619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 lang="es-E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16467-A232-43FE-8F59-4C41C59CFAC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836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260648"/>
            <a:ext cx="8143932" cy="5976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95536" y="6309320"/>
            <a:ext cx="3143245" cy="35719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5003800" y="6308725"/>
            <a:ext cx="35290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CSS 2019       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8CA0-75CA-46F4-AA3C-43225BBD12D5}" type="slidenum">
              <a:rPr lang="es-ES" altLang="es-AR"/>
              <a:pPr>
                <a:defRPr/>
              </a:pPr>
              <a:t>‹Nº›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8190253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43393"/>
            <a:ext cx="672584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0" y="4243388"/>
            <a:ext cx="2307431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2" y="2590800"/>
            <a:ext cx="6725841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6834190" y="2590800"/>
            <a:ext cx="2307431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346" y="2749555"/>
            <a:ext cx="878681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0877-2F62-4DCB-A621-8F230BEFDE8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52946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s-AR"/>
              <a:t>CSS 2019       </a:t>
            </a: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3E83-3D89-45B9-8973-76AE962259DA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22540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0"/>
            <a:ext cx="782836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40878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3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0" y="2725743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435" y="2870205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454C-1C62-4D0F-9457-1D4A8F4C768C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9773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50972-ACAC-462F-826B-5D47B12D48B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78505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9635-A0E3-4185-A855-B7FDB40AD24B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17950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77F-9DC4-4F00-A9ED-A2ADB32EDB8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597971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E2AFE-9491-4120-9D75-0AB864275F6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3552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8238-4BD1-4800-AF6E-E21DB010D0FE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6751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EDA2-9B16-4E09-8173-6D2D80AE18DF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44269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8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3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0" y="4567243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5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88F2B-4F28-4FE5-87F4-B5F5C9AB1503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24505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8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3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0" y="4567243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5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2952-95BE-4FFC-9A63-B7C0D3454766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5534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3882237" y="6484430"/>
            <a:ext cx="496771" cy="3462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63989" y="6509539"/>
            <a:ext cx="1621886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6936581" y="2852738"/>
            <a:ext cx="2195513" cy="104775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174081" y="6511925"/>
            <a:ext cx="619125" cy="255588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z="1400">
                <a:solidFill>
                  <a:schemeClr val="tx2"/>
                </a:solidFill>
              </a:rPr>
              <a:t>CSS 2019     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8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3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7939090" y="4567243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438150" y="747717"/>
            <a:ext cx="4572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7247335" y="3033713"/>
            <a:ext cx="4572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4"/>
            <a:ext cx="6539158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D5AB-9C24-4632-877E-491EEC807852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5658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8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3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7939090" y="4567243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8DC4-A1F2-43DD-8A35-049899A7B50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82590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1E32-EFCD-44FA-8854-7DC5B326B049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527324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A27B-80F1-489A-97CB-7A75DE8DD30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73411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3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0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0" y="60960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BFEC-85E5-4273-8F5E-D1C26BAA8268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23436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5448697" y="2040339"/>
            <a:ext cx="5106988" cy="1026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7200506" y="5543158"/>
            <a:ext cx="1603375" cy="1026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400" y="593566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778" y="5935668"/>
            <a:ext cx="45946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566" y="5399088"/>
            <a:ext cx="865584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23142F3F-6D72-4EE6-9B4A-1A301D9E25B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0522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327" y="6451617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3181352" y="6459543"/>
            <a:ext cx="388739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2883-0489-4744-9656-94F03BA04B60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86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43395"/>
            <a:ext cx="672584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1" y="4243388"/>
            <a:ext cx="2307431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2" y="2590800"/>
            <a:ext cx="6725841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6834191" y="2590800"/>
            <a:ext cx="2307431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7" y="2733709"/>
            <a:ext cx="6108101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7" y="4394052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347" y="2749557"/>
            <a:ext cx="878681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931C-58DD-4BD4-B7E1-BD66504A1E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77104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70FE-528F-4BB2-8B17-F88A82E9A3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67926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2"/>
            <a:ext cx="782836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40878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1" y="272574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2" y="4232184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435" y="2870207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BE3A1-6062-466C-AC40-F2AF2F0761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3614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" y="-6350"/>
            <a:ext cx="9144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82" y="4737547"/>
            <a:ext cx="8085582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82" y="5487888"/>
            <a:ext cx="6922008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635" y="6481763"/>
            <a:ext cx="30861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pPr algn="r"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764"/>
            <a:ext cx="1681163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0" lang="en-US" sz="1400">
                <a:solidFill>
                  <a:schemeClr val="tx2"/>
                </a:solidFill>
              </a:rPr>
              <a:t>CSS 2019     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3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6" y="2336873"/>
            <a:ext cx="352376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75AB-933E-40D5-A121-16DC13D788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3905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753240"/>
            <a:ext cx="7210397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69" y="2336886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19"/>
            <a:ext cx="3523766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19"/>
            <a:ext cx="3525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3C37-9A81-45C3-9303-9BEDDBA54A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7404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80FF-2FCF-4146-A9CC-3AF32A71813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356158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63A0-20F0-4887-858E-1602500E2E2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3961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7" y="2336878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46A5-2F59-4694-B42C-0EAEB293D7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749169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56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738A-2DD9-49E4-B603-650B5BFB62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43720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0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1" y="456724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9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0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5169596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7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EA26-6925-475B-B722-3DC36A92C0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855899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0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1" y="456724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8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7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0ACC-4A30-494B-B9D6-54C1AC8098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414227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0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7939091" y="456724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438150" y="747717"/>
            <a:ext cx="4572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7247335" y="3033713"/>
            <a:ext cx="4572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6"/>
            <a:ext cx="6539158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28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4C8C-C398-4534-94AE-B262270A6C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213129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0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5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7939091" y="4567245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28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5300162"/>
            <a:ext cx="7210397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510D-DC1B-4A38-AD56-66158B61CC6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7495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3882237" y="6484430"/>
            <a:ext cx="496771" cy="3462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467917" y="1773238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3882237" y="6484430"/>
            <a:ext cx="496771" cy="3462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467917" y="1773238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6" y="643372"/>
            <a:ext cx="8079581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1902580"/>
            <a:ext cx="7344816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6936581" y="2852738"/>
            <a:ext cx="2195513" cy="1047750"/>
          </a:xfrm>
        </p:spPr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CSS 2019       </a:t>
            </a:r>
          </a:p>
        </p:txBody>
      </p:sp>
    </p:spTree>
    <p:extLst>
      <p:ext uri="{BB962C8B-B14F-4D97-AF65-F5344CB8AC3E}">
        <p14:creationId xmlns:p14="http://schemas.microsoft.com/office/powerpoint/2010/main" val="677522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47" y="3022682"/>
            <a:ext cx="2287277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3" y="2336873"/>
            <a:ext cx="230251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3" y="3022682"/>
            <a:ext cx="2302519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E97C5-A54D-4637-87DC-EAEF6EB498D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867259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5" y="4297503"/>
            <a:ext cx="228727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5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5" y="4873765"/>
            <a:ext cx="2287279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4" y="4873764"/>
            <a:ext cx="230047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5" y="4297503"/>
            <a:ext cx="229762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4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7158-3B53-4849-A887-65E9BDF5835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35080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5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1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1" y="60960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D67A5-90E8-4B48-8233-BDB289E70A8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759137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5448697" y="2040341"/>
            <a:ext cx="5106988" cy="1026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7200507" y="5543160"/>
            <a:ext cx="1603375" cy="1026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07"/>
            <a:ext cx="6652503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400" y="593567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778" y="5935670"/>
            <a:ext cx="45946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566" y="5399088"/>
            <a:ext cx="865584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BA39E182-5622-49E2-B219-C94A49606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907332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328" y="6451617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3181352" y="6459545"/>
            <a:ext cx="388739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FCF6D-C8CF-4BAD-97EB-E2ED6555196C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1611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43397"/>
            <a:ext cx="672584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2" y="4243388"/>
            <a:ext cx="2307431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2" y="2590800"/>
            <a:ext cx="6725841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6834192" y="2590800"/>
            <a:ext cx="2307431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8" y="2733709"/>
            <a:ext cx="6108101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8" y="4394056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348" y="2749559"/>
            <a:ext cx="878681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BE43-61EB-424F-910D-9B2AE6C84A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258764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8578-A093-48DD-9C55-21A58DDC16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96414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4"/>
            <a:ext cx="782836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40878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2" y="272574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2" y="4232188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435" y="2870209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981A-13DB-446B-8600-4608DE1484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984101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8" y="2336873"/>
            <a:ext cx="352376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5ECC-8308-4F7B-A9B4-1B67259588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411678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5" y="753242"/>
            <a:ext cx="7210397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0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1"/>
            <a:ext cx="3523766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1"/>
            <a:ext cx="3525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F7C5-C2C4-4B5E-841B-D44A638AFCE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5383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26206" y="6554788"/>
            <a:ext cx="2501504" cy="30321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</p:spTree>
    <p:extLst>
      <p:ext uri="{BB962C8B-B14F-4D97-AF65-F5344CB8AC3E}">
        <p14:creationId xmlns:p14="http://schemas.microsoft.com/office/powerpoint/2010/main" val="199259817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98FF-0B47-40EE-8865-1D74C78E06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924391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9D50-D02C-4555-B61E-B102DF90EC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051250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8" y="2336878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AF8F-C93D-4712-B38B-12AAB9C809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881093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58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6245-CC72-497E-B06D-339BF9331F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087827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2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2" y="456724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33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0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5" y="5169600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9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80042-76C6-41FC-BF44-33D5205B2A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612336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2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2" y="456724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09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6497-6B85-4E5B-8D32-902F4AFBB83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628735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2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7939092" y="456724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438150" y="747717"/>
            <a:ext cx="4572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7247335" y="3033713"/>
            <a:ext cx="4572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08"/>
            <a:ext cx="6539158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2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B3A27-6F16-40A3-9B18-962185A2649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02014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2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7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7939092" y="4567247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5" y="4711632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5" y="5300166"/>
            <a:ext cx="7210397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BE68C-05F6-44A8-97CB-CB187B432D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5082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49" y="3022684"/>
            <a:ext cx="2287277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4"/>
            <a:ext cx="229743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5" y="2336873"/>
            <a:ext cx="230251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5" y="3022684"/>
            <a:ext cx="2302519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58561-E4D9-47A1-9982-14C1BFC476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778966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7" y="4297503"/>
            <a:ext cx="228727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7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7" y="4873765"/>
            <a:ext cx="2287279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6" y="4873764"/>
            <a:ext cx="230047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7" y="4297503"/>
            <a:ext cx="229762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6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411B-3C72-4C25-8B72-97051BD17E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76061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23812" y="115888"/>
            <a:ext cx="9120188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" y="-5815"/>
            <a:ext cx="9144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38" y="2051018"/>
            <a:ext cx="8085582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538" y="4359587"/>
            <a:ext cx="6922008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2408635" y="6481763"/>
            <a:ext cx="30861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14350" y="6481764"/>
            <a:ext cx="2113360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/>
              <a:t>CSS 2019       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7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2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2" y="60960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DDE5-34EF-417E-972E-57D0712AB7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040618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5448697" y="2040343"/>
            <a:ext cx="5106988" cy="1026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7200508" y="5543162"/>
            <a:ext cx="1603375" cy="1026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09"/>
            <a:ext cx="6652503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400" y="59356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778" y="5935672"/>
            <a:ext cx="45946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566" y="5399088"/>
            <a:ext cx="865584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CF69B87C-F83B-424F-9833-9E37E594C0D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33210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3329" y="6451617"/>
            <a:ext cx="3143245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3181352" y="6459547"/>
            <a:ext cx="388739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8BA0E-65A1-4689-818F-78C8F46BC9AB}" type="slidenum">
              <a:rPr/>
              <a:pPr>
                <a:defRPr/>
              </a:pPr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3248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243399"/>
            <a:ext cx="672584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3" y="4243388"/>
            <a:ext cx="2307431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2" y="2590800"/>
            <a:ext cx="6725841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6834193" y="2590800"/>
            <a:ext cx="2307431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249" y="2733709"/>
            <a:ext cx="6108101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249" y="4394060"/>
            <a:ext cx="6108101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41349" y="2749561"/>
            <a:ext cx="878681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9542-B7A9-4772-8FC1-CD550942CE4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671432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18E0-580C-4FC9-A224-2FA36F9CB5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938227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6"/>
            <a:ext cx="782836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40878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3" y="272574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2" y="4232192"/>
            <a:ext cx="7210395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47435" y="2870211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6A0C-DE8D-4AA6-A565-54AAF2E0D8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962079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10249" y="2336873"/>
            <a:ext cx="352376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C5B1-249B-41EE-876E-A34C94D75DB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287874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6" y="753244"/>
            <a:ext cx="7210397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79770" y="2336894"/>
            <a:ext cx="3354245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10244" y="3030023"/>
            <a:ext cx="3523766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195594" y="3030023"/>
            <a:ext cx="3525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F3B5-DCA1-4634-96C7-3ACAAE80B0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509548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1AA8-608E-44E3-96D1-D92D04306C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17669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FF54-0365-49A3-971E-5B667E3DB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39526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CSS 2019       </a:t>
            </a:r>
          </a:p>
        </p:txBody>
      </p:sp>
    </p:spTree>
    <p:extLst>
      <p:ext uri="{BB962C8B-B14F-4D97-AF65-F5344CB8AC3E}">
        <p14:creationId xmlns:p14="http://schemas.microsoft.com/office/powerpoint/2010/main" val="821710526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9" y="2336878"/>
            <a:ext cx="284255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27CF-295B-4C6B-B7A6-91A46A4098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236815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8" y="753228"/>
            <a:ext cx="7210393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65126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9F34-4A60-4FF8-AB20-DFCB851FB5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057641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4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3" y="456724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4" y="4711637"/>
            <a:ext cx="7210394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0244" y="60961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6" y="5169604"/>
            <a:ext cx="7210397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11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608E-B6D9-4B40-B006-53035E0D72F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927398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4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7939093" y="456724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6"/>
            <a:ext cx="7210394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1711"/>
            <a:ext cx="865584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3323-08D6-48AA-86E5-6496635729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811027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4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7939093" y="456724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438150" y="747717"/>
            <a:ext cx="4572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7247335" y="3033713"/>
            <a:ext cx="4572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92" y="609610"/>
            <a:ext cx="6539158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4" y="4711636"/>
            <a:ext cx="7210394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1F84-924D-4FDB-A31D-95AA226A0C3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310280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4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5929313"/>
            <a:ext cx="1202531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9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7939093" y="4567249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246" y="4711636"/>
            <a:ext cx="7210397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10246" y="5300170"/>
            <a:ext cx="7210397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047435" y="4710113"/>
            <a:ext cx="865584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9EBD-DBD0-445A-93B0-0DDC90E618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436310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510251" y="3022686"/>
            <a:ext cx="2287277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2959103" y="3022686"/>
            <a:ext cx="229743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18127" y="2336873"/>
            <a:ext cx="230251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5418127" y="3022686"/>
            <a:ext cx="2302519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9C8CA-8A01-4BFE-9B2E-EAA43F2D97E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0905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249" y="4297503"/>
            <a:ext cx="228727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51024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510249" y="4873765"/>
            <a:ext cx="2287279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2958098" y="4873764"/>
            <a:ext cx="230047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5423019" y="4297503"/>
            <a:ext cx="229762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542301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92FF-EDA4-44E0-BB6F-91BD43B966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553769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9"/>
            <a:ext cx="78283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93" y="1971679"/>
            <a:ext cx="1202531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1"/>
            <a:ext cx="7828360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7939093" y="609611"/>
            <a:ext cx="1202531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2D2F-E00D-49EF-B898-98A2A0D3659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59568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5448697" y="2040345"/>
            <a:ext cx="5106988" cy="1026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7200509" y="5543164"/>
            <a:ext cx="1603375" cy="1026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510241" y="609611"/>
            <a:ext cx="6652503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105400" y="593567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10778" y="5935674"/>
            <a:ext cx="45946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573566" y="5399088"/>
            <a:ext cx="865584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77269A49-F7BA-4070-B7CD-C6944DE490C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04376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366" cy="304800"/>
          </a:xfrm>
        </p:spPr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s-ES"/>
              <a:t>CSS 2019       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7381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a ppt_SEAM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9144000" cy="6615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16" y="500064"/>
            <a:ext cx="8104584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7" y="2011364"/>
            <a:ext cx="8065294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9678" y="2781300"/>
            <a:ext cx="219432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E66C13B6-323C-48C2-9130-BE86FF75632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1925242" y="6543675"/>
            <a:ext cx="620315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6207" y="6554789"/>
            <a:ext cx="1616869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467917" y="1773238"/>
            <a:ext cx="8079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91" y="5949950"/>
            <a:ext cx="1788319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510779" y="752475"/>
            <a:ext cx="72104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0779" y="2336800"/>
            <a:ext cx="7210425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804" y="59356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779" y="5935666"/>
            <a:ext cx="5153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435" y="752475"/>
            <a:ext cx="865584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6C454F-83E4-4425-AA98-571D6BC9470B}" type="slidenum">
              <a:rPr/>
              <a:pPr>
                <a:defRPr/>
              </a:pPr>
              <a:t>‹Nº›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  <p:sldLayoutId id="2147484714" r:id="rId12"/>
    <p:sldLayoutId id="2147484715" r:id="rId13"/>
    <p:sldLayoutId id="2147484716" r:id="rId14"/>
    <p:sldLayoutId id="2147484717" r:id="rId15"/>
    <p:sldLayoutId id="2147484718" r:id="rId16"/>
    <p:sldLayoutId id="2147484719" r:id="rId17"/>
    <p:sldLayoutId id="2147484720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510779" y="752475"/>
            <a:ext cx="72104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510779" y="2336800"/>
            <a:ext cx="721042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804" y="59356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779" y="5935668"/>
            <a:ext cx="5153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435" y="752475"/>
            <a:ext cx="865584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AE06C7-A478-4424-9506-CD29E7C4C92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510779" y="752475"/>
            <a:ext cx="72104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510779" y="2336800"/>
            <a:ext cx="721042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804" y="593567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779" y="5935670"/>
            <a:ext cx="5153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435" y="752475"/>
            <a:ext cx="865584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390B5-EEF8-489A-B977-7A76964AF62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  <p:sldLayoutId id="2147484753" r:id="rId13"/>
    <p:sldLayoutId id="2147484754" r:id="rId14"/>
    <p:sldLayoutId id="2147484755" r:id="rId15"/>
    <p:sldLayoutId id="2147484756" r:id="rId16"/>
    <p:sldLayoutId id="2147484757" r:id="rId17"/>
    <p:sldLayoutId id="214748475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510779" y="752475"/>
            <a:ext cx="72104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510779" y="2336800"/>
            <a:ext cx="7210425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663804" y="593567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10779" y="5935672"/>
            <a:ext cx="5153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CSS 2019       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47435" y="752475"/>
            <a:ext cx="865584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0C2E62-3845-4356-BF36-76389ADFF9D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/>
              <a:t>Calidad de Sistemas de </a:t>
            </a:r>
            <a:r>
              <a:rPr dirty="0" smtClean="0"/>
              <a:t>Software</a:t>
            </a:r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z="1400">
                <a:solidFill>
                  <a:schemeClr val="tx2"/>
                </a:solidFill>
              </a:rPr>
              <a:t>CSS 2019       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1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98072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¿Qué es la Calidad ?</a:t>
            </a:r>
          </a:p>
        </p:txBody>
      </p:sp>
      <p:sp>
        <p:nvSpPr>
          <p:cNvPr id="49157" name="Rectangle 3"/>
          <p:cNvSpPr>
            <a:spLocks noGrp="1"/>
          </p:cNvSpPr>
          <p:nvPr>
            <p:ph sz="quarter" idx="1"/>
          </p:nvPr>
        </p:nvSpPr>
        <p:spPr>
          <a:xfrm>
            <a:off x="539552" y="1992735"/>
            <a:ext cx="7848872" cy="432048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s-ES_tradnl" altLang="es-AR" sz="2000" dirty="0"/>
              <a:t>Las principales normas internacionales definen la calidad como 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“El grado en el que un conjunto de características inherentes cumple con los requisitos “ ( ISO 9000)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“Conjunto de propiedades o características de un producto o servicio que le confieren aptitud para satisfacer unas necesidades expresadas o </a:t>
            </a:r>
            <a:r>
              <a:rPr lang="es-ES_tradnl" altLang="es-AR" sz="2000" dirty="0" err="1"/>
              <a:t>implicitas</a:t>
            </a:r>
            <a:r>
              <a:rPr lang="es-ES_tradnl" altLang="es-AR" sz="2000" dirty="0"/>
              <a:t>” (ISO 8402)</a:t>
            </a:r>
          </a:p>
        </p:txBody>
      </p:sp>
      <p:sp>
        <p:nvSpPr>
          <p:cNvPr id="49155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4915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96CD8-72FE-4B2D-ADD4-5344699CE122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6 Marcador de número de diapositiva"/>
          <p:cNvSpPr txBox="1">
            <a:spLocks noGrp="1"/>
          </p:cNvSpPr>
          <p:nvPr/>
        </p:nvSpPr>
        <p:spPr bwMode="auto">
          <a:xfrm>
            <a:off x="4357688" y="6286500"/>
            <a:ext cx="571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5AE8FF9D-6AB1-4916-8A4B-995FB453E1B6}" type="slidenum">
              <a:rPr lang="es-ES" altLang="es-AR" sz="1600">
                <a:solidFill>
                  <a:schemeClr val="bg1"/>
                </a:solidFill>
                <a:latin typeface="Georgia" panose="02040502050405020303" pitchFamily="18" charset="0"/>
              </a:rPr>
              <a:pPr algn="ctr" eaLnBrk="1" hangingPunct="1">
                <a:spcBef>
                  <a:spcPct val="0"/>
                </a:spcBef>
              </a:pPr>
              <a:t>10</a:t>
            </a:fld>
            <a:endParaRPr lang="es-ES" altLang="es-AR" sz="16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9160" name="Picture 6" descr="http://www.tesoreria.gba.gov.ar/img/iram-iqnet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14851"/>
            <a:ext cx="2695394" cy="197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7239000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2. ¿Que es la Calidad?</a:t>
            </a:r>
          </a:p>
        </p:txBody>
      </p:sp>
      <p:sp>
        <p:nvSpPr>
          <p:cNvPr id="34819" name="14 Marcador de texto"/>
          <p:cNvSpPr>
            <a:spLocks noGrp="1"/>
          </p:cNvSpPr>
          <p:nvPr>
            <p:ph sz="quarter" idx="1"/>
          </p:nvPr>
        </p:nvSpPr>
        <p:spPr>
          <a:xfrm>
            <a:off x="395536" y="2312559"/>
            <a:ext cx="6048672" cy="582430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A lo largo de la historia se han desarrollado filosofías o culturas de calidad, de las cuales algunas han sobresalido porque han tenido resultados satisfactorios.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A los que realizaron estas filosofías se los ha llamado Maestros  o Gurús de la Calidad. </a:t>
            </a:r>
          </a:p>
          <a:p>
            <a:endParaRPr altLang="es-AR" sz="2400" dirty="0"/>
          </a:p>
        </p:txBody>
      </p:sp>
      <p:sp>
        <p:nvSpPr>
          <p:cNvPr id="34822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6C0EE6-08BE-4A2F-AA0B-D6153FCF64BE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23528" y="1771243"/>
            <a:ext cx="8208963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2. Que es la Calidad ?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755650" y="1989138"/>
            <a:ext cx="5826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800" dirty="0">
                <a:latin typeface="+mn-lt"/>
              </a:rPr>
              <a:t> </a:t>
            </a:r>
          </a:p>
        </p:txBody>
      </p:sp>
      <p:pic>
        <p:nvPicPr>
          <p:cNvPr id="34825" name="Picture 2" descr="http://3.bp.blogspot.com/_B2LssRzTTdY/TLo9ChKfDyI/AAAAAAAAAA4/eGdhaSRyJzw/s1600/Gur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88519"/>
            <a:ext cx="2374773" cy="30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239000" cy="732696"/>
          </a:xfrm>
        </p:spPr>
        <p:txBody>
          <a:bodyPr>
            <a:normAutofit fontScale="90000"/>
          </a:bodyPr>
          <a:lstStyle/>
          <a:p>
            <a:r>
              <a:rPr lang="es-AR" altLang="es-AR" sz="4000" dirty="0"/>
              <a:t>Gurús de la Calidad</a:t>
            </a:r>
            <a:r>
              <a:rPr lang="es-AR" sz="4000" dirty="0"/>
              <a:t/>
            </a:r>
            <a:br>
              <a:rPr lang="es-AR" sz="4000" dirty="0"/>
            </a:b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80920" cy="4846320"/>
          </a:xfrm>
        </p:spPr>
        <p:txBody>
          <a:bodyPr>
            <a:noAutofit/>
          </a:bodyPr>
          <a:lstStyle/>
          <a:p>
            <a:endParaRPr lang="es-AR" sz="1800" dirty="0"/>
          </a:p>
          <a:p>
            <a:pPr marL="0" indent="0">
              <a:buNone/>
            </a:pPr>
            <a:r>
              <a:rPr lang="es-AR" sz="1800" dirty="0"/>
              <a:t>Los mismos surgen después de la Segunda Guerra Mundial, donde pudieron identificarse tres grandes grupos de gurús de calidad: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sz="1800" dirty="0"/>
              <a:t> 1. </a:t>
            </a:r>
            <a:r>
              <a:rPr lang="es-AR" sz="1800" b="1" i="1" dirty="0"/>
              <a:t>Los americanos</a:t>
            </a:r>
            <a:r>
              <a:rPr lang="es-AR" sz="1800" dirty="0"/>
              <a:t>, que llevaron sus conocimientos de calidad a los japoneses.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sz="1800" dirty="0"/>
              <a:t>2. </a:t>
            </a:r>
            <a:r>
              <a:rPr lang="es-AR" sz="1800" b="1" i="1" dirty="0"/>
              <a:t>Los japoneses</a:t>
            </a:r>
            <a:r>
              <a:rPr lang="es-AR" sz="1800" dirty="0"/>
              <a:t>, que desarrollaron nuevos conceptos tomando como base los conocimientos de los americanos. Hoy en día, los productos japoneses son símbolo de calidad e innovación.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sz="1800" dirty="0"/>
              <a:t>3. </a:t>
            </a:r>
            <a:r>
              <a:rPr lang="es-AR" sz="1800" b="1" i="1" dirty="0"/>
              <a:t>Los nuevos gurús</a:t>
            </a:r>
            <a:r>
              <a:rPr lang="es-AR" sz="1800" dirty="0"/>
              <a:t>, que siguiendo el éxito industrial japonés, han buscado incrementar la calidad en el Occidente.</a:t>
            </a:r>
          </a:p>
          <a:p>
            <a:pPr>
              <a:buFont typeface="Wingdings" panose="05000000000000000000" pitchFamily="2" charset="2"/>
              <a:buChar char="q"/>
            </a:pPr>
            <a:endParaRPr lang="es-AR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sz="1800" dirty="0"/>
              <a:t>  Sin embargo la historia de la calidad continua evolucionando, ya en la actualidad existen organismos que se distinguen por asegurar que sus productos y servicios cumplan con lo esperado y buscan la mejora continua como un elemento básico de una organización que se supera.</a:t>
            </a:r>
          </a:p>
          <a:p>
            <a:pPr>
              <a:buNone/>
            </a:pPr>
            <a:r>
              <a:rPr lang="es-AR" sz="1800" dirty="0"/>
              <a:t/>
            </a:r>
            <a:br>
              <a:rPr lang="es-AR" sz="1800" dirty="0"/>
            </a:br>
            <a:endParaRPr lang="es-AR" sz="18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CSS 2019      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A3215-2767-474F-A658-ABE7C6ED184A}" type="slidenum">
              <a:rPr lang="es-ES" altLang="es-AR" smtClean="0"/>
              <a:pPr>
                <a:defRPr/>
              </a:pPr>
              <a:t>12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07926190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err="1"/>
              <a:t>Gurus</a:t>
            </a:r>
            <a:r>
              <a:rPr lang="es-AR" dirty="0"/>
              <a:t> de la calidad</a:t>
            </a:r>
          </a:p>
        </p:txBody>
      </p:sp>
      <p:sp>
        <p:nvSpPr>
          <p:cNvPr id="35845" name="Marcador de pie de página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35846" name="Marcador de número de diapositiva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09E32-F305-40BD-B8D4-B9C56D465E53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1268760"/>
            <a:ext cx="5760640" cy="479259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650" y="1989138"/>
            <a:ext cx="58261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800" dirty="0">
                <a:latin typeface="+mn-lt"/>
              </a:rPr>
              <a:t> </a:t>
            </a:r>
          </a:p>
        </p:txBody>
      </p:sp>
      <p:pic>
        <p:nvPicPr>
          <p:cNvPr id="34825" name="Picture 2" descr="http://3.bp.blogspot.com/_B2LssRzTTdY/TLo9ChKfDyI/AAAAAAAAAA4/eGdhaSRyJzw/s1600/Gur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5112568" cy="649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Llamada rectangular redondeada"/>
          <p:cNvSpPr/>
          <p:nvPr/>
        </p:nvSpPr>
        <p:spPr>
          <a:xfrm>
            <a:off x="6876256" y="476672"/>
            <a:ext cx="2267744" cy="1332728"/>
          </a:xfrm>
          <a:prstGeom prst="wedgeRoundRectCallout">
            <a:avLst>
              <a:gd name="adj1" fmla="val -151345"/>
              <a:gd name="adj2" fmla="val 121058"/>
              <a:gd name="adj3" fmla="val 16667"/>
            </a:avLst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… su lado subjetivo “ </a:t>
            </a:r>
            <a:r>
              <a:rPr lang="es-E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Shewart</a:t>
            </a:r>
            <a:endParaRPr lang="es-A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Llamada rectangular redondeada"/>
          <p:cNvSpPr/>
          <p:nvPr/>
        </p:nvSpPr>
        <p:spPr>
          <a:xfrm>
            <a:off x="323528" y="836712"/>
            <a:ext cx="2267744" cy="1332728"/>
          </a:xfrm>
          <a:prstGeom prst="wedgeRoundRectCallout">
            <a:avLst>
              <a:gd name="adj1" fmla="val 76474"/>
              <a:gd name="adj2" fmla="val 166799"/>
              <a:gd name="adj3" fmla="val 16667"/>
            </a:avLst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… conformidad con los requisitos “ </a:t>
            </a:r>
            <a:r>
              <a:rPr lang="es-E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Crosbi</a:t>
            </a:r>
            <a:endParaRPr lang="es-A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Llamada rectangular redondeada"/>
          <p:cNvSpPr/>
          <p:nvPr/>
        </p:nvSpPr>
        <p:spPr>
          <a:xfrm>
            <a:off x="6516216" y="2060848"/>
            <a:ext cx="2267744" cy="1332728"/>
          </a:xfrm>
          <a:prstGeom prst="wedgeRoundRectCallout">
            <a:avLst>
              <a:gd name="adj1" fmla="val -136561"/>
              <a:gd name="adj2" fmla="val 121058"/>
              <a:gd name="adj3" fmla="val 16667"/>
            </a:avLst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… cumplir con las expectativas del cliente “ </a:t>
            </a:r>
            <a:r>
              <a:rPr lang="es-E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Feigenbaum</a:t>
            </a:r>
            <a:endParaRPr lang="es-A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4 Llamada rectangular redondeada"/>
          <p:cNvSpPr/>
          <p:nvPr/>
        </p:nvSpPr>
        <p:spPr>
          <a:xfrm>
            <a:off x="899592" y="2492896"/>
            <a:ext cx="2267744" cy="1332728"/>
          </a:xfrm>
          <a:prstGeom prst="wedgeRoundRectCallout">
            <a:avLst>
              <a:gd name="adj1" fmla="val 68409"/>
              <a:gd name="adj2" fmla="val 149646"/>
              <a:gd name="adj3" fmla="val 16667"/>
            </a:avLst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… satisfacción del usuario “ </a:t>
            </a:r>
            <a:r>
              <a:rPr lang="es-E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Deming</a:t>
            </a:r>
            <a:endParaRPr lang="es-A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Llamada rectangular redondeada"/>
          <p:cNvSpPr/>
          <p:nvPr/>
        </p:nvSpPr>
        <p:spPr>
          <a:xfrm>
            <a:off x="6588224" y="4077072"/>
            <a:ext cx="2376264" cy="1332728"/>
          </a:xfrm>
          <a:prstGeom prst="wedgeRoundRectCallout">
            <a:avLst>
              <a:gd name="adj1" fmla="val -140593"/>
              <a:gd name="adj2" fmla="val -8160"/>
              <a:gd name="adj3" fmla="val 16667"/>
            </a:avLst>
          </a:prstGeom>
          <a:solidFill>
            <a:schemeClr val="bg1">
              <a:lumMod val="75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… adecuación al uso “ </a:t>
            </a:r>
            <a:r>
              <a:rPr lang="es-ES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Juran</a:t>
            </a:r>
            <a:endParaRPr lang="es-A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1BFB943E-4558-4785-94E5-97952E5C3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14</a:t>
            </a:fld>
            <a:endParaRPr lang="es-ES" altLang="es-A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676456" cy="732696"/>
          </a:xfrm>
        </p:spPr>
        <p:txBody>
          <a:bodyPr>
            <a:normAutofit fontScale="90000"/>
          </a:bodyPr>
          <a:lstStyle/>
          <a:p>
            <a:r>
              <a:rPr lang="es-AR" altLang="es-AR" sz="4000" dirty="0"/>
              <a:t>Gurús de la Calidad</a:t>
            </a:r>
            <a:br>
              <a:rPr lang="es-AR" altLang="es-AR" sz="4000" dirty="0"/>
            </a:b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Deming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sz="quarter" idx="1"/>
          </p:nvPr>
        </p:nvSpPr>
        <p:spPr>
          <a:xfrm>
            <a:off x="431540" y="1755140"/>
            <a:ext cx="8280920" cy="4846320"/>
          </a:xfrm>
        </p:spPr>
        <p:txBody>
          <a:bodyPr>
            <a:noAutofit/>
          </a:bodyPr>
          <a:lstStyle/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s-AR" sz="2400" dirty="0"/>
              <a:t>Ofreció 14 puntos para la gestión: </a:t>
            </a:r>
            <a:endParaRPr lang="es-AR" sz="2300" dirty="0"/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Innovación de productos.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Desistir de la dependencia en la inspección en masa.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Adoptar una nueva filosofía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Terminar con la practica de comprar a los más bajos precios.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Mejorar constantemente y siempre el proceso de producción y servicio.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Establecer entrenamiento dentro del trabajo.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Establecer liderazgo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Desechar temores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Romper barreras entre departamentos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Eliminar slogans vacíos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Eliminar cuotas numéricas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Remover barreras para apreciar la mano de obra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Reeducar vigorosamente.</a:t>
            </a:r>
          </a:p>
          <a:p>
            <a:pPr marL="1185750" lvl="5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AR" sz="1850" dirty="0"/>
              <a:t>Tomar acciones para lograr la transformación</a:t>
            </a:r>
            <a:endParaRPr lang="es-AR" sz="1100" dirty="0"/>
          </a:p>
          <a:p>
            <a:pPr>
              <a:buNone/>
            </a:pPr>
            <a:endParaRPr lang="es-AR" sz="18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CSS 2019      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A3215-2767-474F-A658-ABE7C6ED184A}" type="slidenum">
              <a:rPr lang="es-ES" altLang="es-AR" smtClean="0"/>
              <a:pPr>
                <a:defRPr/>
              </a:pPr>
              <a:t>15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07926190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239000" cy="732696"/>
          </a:xfrm>
        </p:spPr>
        <p:txBody>
          <a:bodyPr>
            <a:normAutofit fontScale="90000"/>
          </a:bodyPr>
          <a:lstStyle/>
          <a:p>
            <a:r>
              <a:rPr lang="es-AR" altLang="es-AR" sz="4000" dirty="0"/>
              <a:t>Gurús de la Calidad</a:t>
            </a:r>
            <a:r>
              <a:rPr lang="es-AR" sz="4000" dirty="0"/>
              <a:t/>
            </a:r>
            <a:br>
              <a:rPr lang="es-AR" sz="4000" dirty="0"/>
            </a:b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Deming 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sz="quarter" idx="1"/>
          </p:nvPr>
        </p:nvSpPr>
        <p:spPr>
          <a:xfrm>
            <a:off x="467544" y="2011680"/>
            <a:ext cx="828092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AR" sz="2000" dirty="0"/>
              <a:t>Definió las 7 enfermedades mortales de la gerencia.</a:t>
            </a:r>
            <a:endParaRPr lang="es-AR" dirty="0"/>
          </a:p>
          <a:p>
            <a:pPr>
              <a:buNone/>
            </a:pPr>
            <a:endParaRPr lang="es-AR" dirty="0"/>
          </a:p>
          <a:p>
            <a:pPr lvl="5">
              <a:buNone/>
            </a:pPr>
            <a:r>
              <a:rPr lang="es-AR" sz="2000" dirty="0"/>
              <a:t>1. Carencia de constancia en los propósitos</a:t>
            </a:r>
          </a:p>
          <a:p>
            <a:pPr lvl="5">
              <a:buNone/>
            </a:pPr>
            <a:r>
              <a:rPr lang="es-AR" sz="2000" dirty="0"/>
              <a:t>2. Enfatizar ganancias a corto plazo y dividendos inmediatos</a:t>
            </a:r>
          </a:p>
          <a:p>
            <a:pPr lvl="5">
              <a:buNone/>
            </a:pPr>
            <a:r>
              <a:rPr lang="es-AR" sz="2000" dirty="0"/>
              <a:t>3. Evaluación de rendimiento, calificación de mérito o revisión anual</a:t>
            </a:r>
          </a:p>
          <a:p>
            <a:pPr lvl="5">
              <a:buNone/>
            </a:pPr>
            <a:r>
              <a:rPr lang="es-AR" sz="2000" dirty="0"/>
              <a:t>4. Movilidad de la administración principal</a:t>
            </a:r>
          </a:p>
          <a:p>
            <a:pPr lvl="5">
              <a:buNone/>
            </a:pPr>
            <a:r>
              <a:rPr lang="es-AR" sz="2000" dirty="0"/>
              <a:t>5. Manejar una compañía basado solamente en las figuras visibles</a:t>
            </a:r>
          </a:p>
          <a:p>
            <a:pPr lvl="5">
              <a:buNone/>
            </a:pPr>
            <a:r>
              <a:rPr lang="es-AR" sz="2000" dirty="0"/>
              <a:t>6. Costos médicos excesivos</a:t>
            </a:r>
          </a:p>
          <a:p>
            <a:pPr lvl="5">
              <a:buNone/>
            </a:pPr>
            <a:r>
              <a:rPr lang="es-AR" sz="2000" dirty="0"/>
              <a:t>7. Costos de garantía excesivo</a:t>
            </a:r>
          </a:p>
          <a:p>
            <a:pPr>
              <a:buNone/>
            </a:pPr>
            <a:endParaRPr lang="es-AR" sz="180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CSS 2019      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A3215-2767-474F-A658-ABE7C6ED184A}" type="slidenum">
              <a:rPr lang="es-ES" altLang="es-AR" smtClean="0"/>
              <a:pPr>
                <a:defRPr/>
              </a:pPr>
              <a:t>16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07926190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1 Título"/>
          <p:cNvSpPr>
            <a:spLocks noGrp="1"/>
          </p:cNvSpPr>
          <p:nvPr>
            <p:ph type="title"/>
          </p:nvPr>
        </p:nvSpPr>
        <p:spPr>
          <a:xfrm>
            <a:off x="323528" y="0"/>
            <a:ext cx="7239000" cy="105273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Historia de la Calidad</a:t>
            </a:r>
            <a:endParaRPr dirty="0"/>
          </a:p>
        </p:txBody>
      </p:sp>
      <p:sp>
        <p:nvSpPr>
          <p:cNvPr id="51203" name="2 Marcador de contenido"/>
          <p:cNvSpPr>
            <a:spLocks noGrp="1"/>
          </p:cNvSpPr>
          <p:nvPr>
            <p:ph sz="quarter" idx="1"/>
          </p:nvPr>
        </p:nvSpPr>
        <p:spPr>
          <a:xfrm>
            <a:off x="517932" y="2037928"/>
            <a:ext cx="7942500" cy="4846320"/>
          </a:xfrm>
        </p:spPr>
        <p:txBody>
          <a:bodyPr>
            <a:normAutofit/>
          </a:bodyPr>
          <a:lstStyle/>
          <a:p>
            <a:pPr eaLnBrk="1" hangingPunct="1"/>
            <a:endParaRPr altLang="es-AR" sz="2400" dirty="0"/>
          </a:p>
          <a:p>
            <a:pPr marL="0" indent="0" eaLnBrk="1" hangingPunct="1">
              <a:buNone/>
            </a:pPr>
            <a:r>
              <a:rPr altLang="es-AR" sz="2000" dirty="0"/>
              <a:t>La preocupación por la calidad es tan antigua como la humanidad.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b="1" i="1" dirty="0"/>
              <a:t>En el siglo XI </a:t>
            </a:r>
            <a:r>
              <a:rPr altLang="es-AR" sz="2000" b="1" i="1" dirty="0" err="1"/>
              <a:t>a.c.</a:t>
            </a:r>
            <a:r>
              <a:rPr altLang="es-AR" sz="2000" b="1" i="1" dirty="0"/>
              <a:t> , en China</a:t>
            </a:r>
            <a:r>
              <a:rPr altLang="es-AR" sz="2000" dirty="0"/>
              <a:t>, se fijó un sistema para controlar el desarrollo de productos artesanales con dos deptos. encargados de la calidad de los productos: uno de formular y ejecutar estándares y otro para supervisión.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altLang="es-AR" sz="2000" b="1" i="1" dirty="0"/>
              <a:t>En el siglo XIX </a:t>
            </a:r>
            <a:r>
              <a:rPr lang="es-AR" altLang="es-AR" sz="2000" b="1" i="1" dirty="0" err="1"/>
              <a:t>a.c.</a:t>
            </a:r>
            <a:r>
              <a:rPr lang="es-AR" altLang="es-AR" sz="2000" b="1" i="1" dirty="0"/>
              <a:t> : </a:t>
            </a:r>
            <a:r>
              <a:rPr altLang="es-AR" sz="2000" dirty="0" err="1"/>
              <a:t>Babilonia</a:t>
            </a:r>
            <a:r>
              <a:rPr altLang="es-AR" sz="2000" dirty="0"/>
              <a:t>.</a:t>
            </a:r>
          </a:p>
          <a:p>
            <a:pPr eaLnBrk="1" hangingPunct="1"/>
            <a:endParaRPr altLang="es-AR" sz="2400" dirty="0"/>
          </a:p>
          <a:p>
            <a:pPr eaLnBrk="1" hangingPunct="1"/>
            <a:endParaRPr altLang="es-AR" sz="2400" dirty="0"/>
          </a:p>
        </p:txBody>
      </p:sp>
      <p:sp>
        <p:nvSpPr>
          <p:cNvPr id="51206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B671A2-40DD-4386-8C4C-49253DE61170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67544" y="1916832"/>
            <a:ext cx="5400675" cy="3571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s-AR" sz="2400" dirty="0"/>
              <a:t>3.Historia de la Calidad</a:t>
            </a:r>
            <a:endParaRPr sz="2400" dirty="0"/>
          </a:p>
        </p:txBody>
      </p:sp>
      <p:pic>
        <p:nvPicPr>
          <p:cNvPr id="51208" name="Picture 7" descr="http://3.bp.blogspot.com/_uheNlUAGBA8/TJr6CQLZ2LI/AAAAAAAAC-Q/8Bc-nowrp0c/s1600/edad+de+los+metale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30292" b="-2"/>
          <a:stretch>
            <a:fillRect/>
          </a:stretch>
        </p:blipFill>
        <p:spPr bwMode="auto">
          <a:xfrm>
            <a:off x="3635896" y="4365104"/>
            <a:ext cx="3237014" cy="208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/>
              <a:t>Historia de la Calidad</a:t>
            </a:r>
            <a:endParaRPr dirty="0"/>
          </a:p>
        </p:txBody>
      </p:sp>
      <p:sp>
        <p:nvSpPr>
          <p:cNvPr id="52229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Durante la </a:t>
            </a:r>
            <a:r>
              <a:rPr altLang="es-AR" sz="2000" b="1" i="1" dirty="0" err="1"/>
              <a:t>Edad</a:t>
            </a:r>
            <a:r>
              <a:rPr altLang="es-AR" sz="2000" b="1" i="1" dirty="0"/>
              <a:t> Media</a:t>
            </a:r>
            <a:r>
              <a:rPr altLang="es-AR" sz="2000" dirty="0"/>
              <a:t> los </a:t>
            </a:r>
            <a:r>
              <a:rPr altLang="es-AR" sz="2000" dirty="0" err="1"/>
              <a:t>artesanos</a:t>
            </a:r>
            <a:r>
              <a:rPr altLang="es-AR" sz="2000" dirty="0"/>
              <a:t> </a:t>
            </a:r>
            <a:r>
              <a:rPr altLang="es-AR" sz="2000" dirty="0" err="1"/>
              <a:t>eran</a:t>
            </a:r>
            <a:r>
              <a:rPr altLang="es-AR" sz="2000" dirty="0"/>
              <a:t> los </a:t>
            </a:r>
            <a:r>
              <a:rPr altLang="es-AR" sz="2000" dirty="0" err="1"/>
              <a:t>que</a:t>
            </a:r>
            <a:r>
              <a:rPr altLang="es-AR" sz="2000" dirty="0"/>
              <a:t> </a:t>
            </a:r>
            <a:r>
              <a:rPr altLang="es-AR" sz="2000" dirty="0" err="1"/>
              <a:t>realizaban</a:t>
            </a:r>
            <a:r>
              <a:rPr altLang="es-AR" sz="2000" dirty="0"/>
              <a:t> </a:t>
            </a:r>
            <a:r>
              <a:rPr altLang="es-AR" sz="2000" dirty="0" err="1"/>
              <a:t>toda</a:t>
            </a:r>
            <a:r>
              <a:rPr altLang="es-AR" sz="2000" dirty="0"/>
              <a:t> la </a:t>
            </a:r>
            <a:r>
              <a:rPr altLang="es-AR" sz="2000" dirty="0" err="1"/>
              <a:t>secuencia</a:t>
            </a:r>
            <a:r>
              <a:rPr altLang="es-AR" sz="2000" dirty="0"/>
              <a:t> de </a:t>
            </a:r>
            <a:r>
              <a:rPr altLang="es-AR" sz="2000" dirty="0" err="1"/>
              <a:t>tareas</a:t>
            </a:r>
            <a:r>
              <a:rPr altLang="es-AR" sz="2000" dirty="0"/>
              <a:t> </a:t>
            </a:r>
            <a:r>
              <a:rPr altLang="es-AR" sz="2000" dirty="0" err="1"/>
              <a:t>para</a:t>
            </a:r>
            <a:r>
              <a:rPr altLang="es-AR" sz="2000" dirty="0"/>
              <a:t> la </a:t>
            </a:r>
            <a:r>
              <a:rPr altLang="es-AR" sz="2000" dirty="0" err="1"/>
              <a:t>creación</a:t>
            </a:r>
            <a:r>
              <a:rPr altLang="es-AR" sz="2000" dirty="0"/>
              <a:t> de un </a:t>
            </a:r>
            <a:r>
              <a:rPr altLang="es-AR" sz="2000" dirty="0" err="1"/>
              <a:t>producto</a:t>
            </a:r>
            <a:r>
              <a:rPr altLang="es-AR" sz="2000" dirty="0"/>
              <a:t> y el comprador era el </a:t>
            </a:r>
            <a:r>
              <a:rPr altLang="es-AR" sz="2000" dirty="0" err="1"/>
              <a:t>responsable</a:t>
            </a:r>
            <a:r>
              <a:rPr altLang="es-AR" sz="2000" dirty="0"/>
              <a:t> del </a:t>
            </a:r>
            <a:r>
              <a:rPr altLang="es-AR" sz="2000" dirty="0" err="1"/>
              <a:t>aseguramiento</a:t>
            </a:r>
            <a:r>
              <a:rPr altLang="es-AR" sz="2000" dirty="0"/>
              <a:t> de la </a:t>
            </a:r>
            <a:r>
              <a:rPr altLang="es-AR" sz="2000" dirty="0" err="1"/>
              <a:t>calidad</a:t>
            </a:r>
            <a:endParaRPr altLang="es-AR" sz="2000" dirty="0"/>
          </a:p>
          <a:p>
            <a:pPr eaLnBrk="1" hangingPunct="1"/>
            <a:endParaRPr altLang="es-AR" sz="2000" dirty="0"/>
          </a:p>
          <a:p>
            <a:pPr eaLnBrk="1" hangingPunct="1"/>
            <a:endParaRPr altLang="es-AR" sz="2000" dirty="0"/>
          </a:p>
        </p:txBody>
      </p:sp>
      <p:sp>
        <p:nvSpPr>
          <p:cNvPr id="52227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197570-77FF-467D-9774-7F150421C3A6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2231" name="Picture 2" descr="http://m1.paperblog.com/i/49/499946/historia-armas-edad-media-L-Ei8ad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0968"/>
            <a:ext cx="33337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767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Historia de la Calidad</a:t>
            </a:r>
            <a:endParaRPr lang="es-ES_tradnl" dirty="0"/>
          </a:p>
        </p:txBody>
      </p:sp>
      <p:sp>
        <p:nvSpPr>
          <p:cNvPr id="53253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En el </a:t>
            </a:r>
            <a:r>
              <a:rPr altLang="es-AR" sz="2000" b="1" i="1" dirty="0" err="1"/>
              <a:t>siglo</a:t>
            </a:r>
            <a:r>
              <a:rPr altLang="es-AR" sz="2000" b="1" i="1" dirty="0"/>
              <a:t> XVIII </a:t>
            </a:r>
            <a:r>
              <a:rPr altLang="es-AR" sz="2000" dirty="0"/>
              <a:t>se </a:t>
            </a:r>
            <a:r>
              <a:rPr altLang="es-AR" sz="2000" dirty="0" err="1"/>
              <a:t>inicia</a:t>
            </a:r>
            <a:r>
              <a:rPr altLang="es-AR" sz="2000" dirty="0"/>
              <a:t> en </a:t>
            </a:r>
            <a:r>
              <a:rPr altLang="es-AR" sz="2000" dirty="0" err="1"/>
              <a:t>Europa</a:t>
            </a:r>
            <a:r>
              <a:rPr altLang="es-AR" sz="2000" dirty="0"/>
              <a:t> la </a:t>
            </a:r>
            <a:r>
              <a:rPr altLang="es-AR" sz="2000" dirty="0" err="1"/>
              <a:t>revolución</a:t>
            </a:r>
            <a:r>
              <a:rPr altLang="es-AR" sz="2000" dirty="0"/>
              <a:t> industrial. </a:t>
            </a:r>
            <a:r>
              <a:rPr altLang="es-AR" sz="2000" dirty="0" err="1"/>
              <a:t>Esto</a:t>
            </a:r>
            <a:r>
              <a:rPr altLang="es-AR" sz="2000" dirty="0"/>
              <a:t> </a:t>
            </a:r>
            <a:r>
              <a:rPr altLang="es-AR" sz="2000" dirty="0" err="1"/>
              <a:t>abrió</a:t>
            </a:r>
            <a:r>
              <a:rPr altLang="es-AR" sz="2000" dirty="0"/>
              <a:t> </a:t>
            </a:r>
            <a:r>
              <a:rPr altLang="es-AR" sz="2000" dirty="0" err="1"/>
              <a:t>camino</a:t>
            </a:r>
            <a:r>
              <a:rPr altLang="es-AR" sz="2000" dirty="0"/>
              <a:t> al </a:t>
            </a:r>
            <a:r>
              <a:rPr altLang="es-AR" sz="2000" dirty="0" err="1"/>
              <a:t>aumento</a:t>
            </a:r>
            <a:r>
              <a:rPr altLang="es-AR" sz="2000" dirty="0"/>
              <a:t> en la </a:t>
            </a:r>
            <a:r>
              <a:rPr altLang="es-AR" sz="2000" dirty="0" err="1"/>
              <a:t>producción</a:t>
            </a:r>
            <a:r>
              <a:rPr altLang="es-AR" sz="2000" dirty="0"/>
              <a:t>, </a:t>
            </a:r>
            <a:r>
              <a:rPr altLang="es-AR" sz="2000" dirty="0" err="1"/>
              <a:t>distribución</a:t>
            </a:r>
            <a:r>
              <a:rPr altLang="es-AR" sz="2000" dirty="0"/>
              <a:t> de </a:t>
            </a:r>
            <a:r>
              <a:rPr altLang="es-AR" sz="2000" dirty="0" err="1"/>
              <a:t>productos</a:t>
            </a:r>
            <a:r>
              <a:rPr altLang="es-AR" sz="2000" dirty="0"/>
              <a:t> y de </a:t>
            </a:r>
            <a:r>
              <a:rPr altLang="es-AR" sz="2000" dirty="0" err="1"/>
              <a:t>servicios</a:t>
            </a:r>
            <a:r>
              <a:rPr altLang="es-AR" sz="2000" dirty="0"/>
              <a:t>. </a:t>
            </a:r>
            <a:r>
              <a:rPr lang="es-AR" altLang="es-AR" sz="2000" dirty="0"/>
              <a:t>F</a:t>
            </a:r>
            <a:r>
              <a:rPr altLang="es-AR" sz="2000" dirty="0" err="1"/>
              <a:t>ueron</a:t>
            </a:r>
            <a:r>
              <a:rPr altLang="es-AR" sz="2000" dirty="0"/>
              <a:t> </a:t>
            </a:r>
            <a:r>
              <a:rPr altLang="es-AR" sz="2000" dirty="0" err="1"/>
              <a:t>apareciendo</a:t>
            </a:r>
            <a:r>
              <a:rPr altLang="es-AR" sz="2000" dirty="0"/>
              <a:t> </a:t>
            </a:r>
            <a:r>
              <a:rPr altLang="es-AR" sz="2000" dirty="0" err="1"/>
              <a:t>nuevas</a:t>
            </a:r>
            <a:r>
              <a:rPr altLang="es-AR" sz="2000" dirty="0"/>
              <a:t> y </a:t>
            </a:r>
            <a:r>
              <a:rPr altLang="es-AR" sz="2000" dirty="0" err="1"/>
              <a:t>varias</a:t>
            </a:r>
            <a:r>
              <a:rPr altLang="es-AR" sz="2000" dirty="0"/>
              <a:t> </a:t>
            </a:r>
            <a:r>
              <a:rPr altLang="es-AR" sz="2000" dirty="0" err="1"/>
              <a:t>funciones</a:t>
            </a:r>
            <a:r>
              <a:rPr altLang="es-AR" sz="2000" dirty="0"/>
              <a:t> de Control De </a:t>
            </a:r>
            <a:r>
              <a:rPr altLang="es-AR" sz="2000" dirty="0" err="1"/>
              <a:t>Calidad</a:t>
            </a:r>
            <a:r>
              <a:rPr altLang="es-AR" sz="2000" dirty="0"/>
              <a:t>.</a:t>
            </a:r>
          </a:p>
          <a:p>
            <a:pPr eaLnBrk="1" hangingPunct="1"/>
            <a:endParaRPr lang="es-ES_tradnl" altLang="es-AR" sz="2000" dirty="0"/>
          </a:p>
        </p:txBody>
      </p:sp>
      <p:sp>
        <p:nvSpPr>
          <p:cNvPr id="53251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53252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DA5DF-B26B-4C1E-B77B-7B3F5EA6208D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3255" name="Picture 7" descr="https://encrypted-tbn3.google.com/images?q=tbn:ANd9GcRGHvRYcyl6Ixh9BwRJIrvXM2tfmrDPp6zzIqvM6O2rR_Rvj4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789040"/>
            <a:ext cx="297684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Contenido General del Curso – Objetivos</a:t>
            </a:r>
            <a:endParaRPr dirty="0"/>
          </a:p>
        </p:txBody>
      </p:sp>
      <p:sp>
        <p:nvSpPr>
          <p:cNvPr id="27653" name="2 Marcador de contenido"/>
          <p:cNvSpPr>
            <a:spLocks noGrp="1"/>
          </p:cNvSpPr>
          <p:nvPr>
            <p:ph sz="quarter" idx="1"/>
          </p:nvPr>
        </p:nvSpPr>
        <p:spPr>
          <a:xfrm>
            <a:off x="481607" y="2479495"/>
            <a:ext cx="8338865" cy="289372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Introducir los conceptos fundamentales de Gestión, Mejoramiento y Aseguramiento de la calidad en los procesos involucrados en el desarrollo y mantenimiento de software.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Presentar metodologías y herramientas para planificar, implementar y ejecutar programas de calidad y mejoramientos de procesos de manera estructurada en las organizaciones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Introducir a diversos estándares de calidad aplicables a grandes, medianas y pequeñas empresas.</a:t>
            </a:r>
            <a:endParaRPr altLang="es-AR" sz="2000" dirty="0"/>
          </a:p>
        </p:txBody>
      </p:sp>
      <p:sp>
        <p:nvSpPr>
          <p:cNvPr id="27651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2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FCA63E-72AF-40A2-B1F3-226D886CBA2D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23528" y="1988840"/>
            <a:ext cx="8208963" cy="503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s-ES_tradnl" sz="2400" dirty="0"/>
              <a:t>Objetivos Generales del Curso</a:t>
            </a:r>
            <a:endParaRPr sz="2400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Historia de la Calidad</a:t>
            </a:r>
            <a:endParaRPr lang="es-ES_tradnl" dirty="0"/>
          </a:p>
        </p:txBody>
      </p:sp>
      <p:sp>
        <p:nvSpPr>
          <p:cNvPr id="54277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El concepto de “calidad moderna” surge en </a:t>
            </a:r>
            <a:r>
              <a:rPr altLang="es-AR" sz="2000" b="1" i="1" dirty="0"/>
              <a:t>1924</a:t>
            </a:r>
            <a:r>
              <a:rPr altLang="es-AR" sz="2000" dirty="0"/>
              <a:t>  en los Bell </a:t>
            </a:r>
            <a:r>
              <a:rPr altLang="es-AR" sz="2000" dirty="0" err="1"/>
              <a:t>Telephone</a:t>
            </a:r>
            <a:r>
              <a:rPr altLang="es-AR" sz="2000" dirty="0"/>
              <a:t> </a:t>
            </a:r>
            <a:r>
              <a:rPr altLang="es-AR" sz="2000" dirty="0" err="1"/>
              <a:t>Laboratories</a:t>
            </a:r>
            <a:r>
              <a:rPr altLang="es-AR" sz="2000" dirty="0"/>
              <a:t>, para atender reclamos de clientes. Se crea el </a:t>
            </a:r>
            <a:r>
              <a:rPr altLang="es-AR" sz="2000" dirty="0" err="1"/>
              <a:t>Dto</a:t>
            </a:r>
            <a:r>
              <a:rPr altLang="es-AR" sz="2000" dirty="0"/>
              <a:t> de Aseguramiento de Calidad. Se comienza a utilizar técnicas estadísticas y control de </a:t>
            </a:r>
            <a:r>
              <a:rPr altLang="es-AR" sz="2000" dirty="0" err="1"/>
              <a:t>procesos</a:t>
            </a:r>
            <a:r>
              <a:rPr lang="es-AR" altLang="es-AR" sz="2000" dirty="0"/>
              <a:t>.</a:t>
            </a:r>
            <a:endParaRPr altLang="es-AR" sz="2000" dirty="0"/>
          </a:p>
          <a:p>
            <a:pPr eaLnBrk="1" hangingPunct="1"/>
            <a:endParaRPr lang="es-ES_tradnl" altLang="es-AR" sz="2000" dirty="0"/>
          </a:p>
        </p:txBody>
      </p:sp>
      <p:sp>
        <p:nvSpPr>
          <p:cNvPr id="54275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5427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5756D7-F9C6-41F0-8A79-C02524B05C8E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4279" name="AutoShape 2" descr="data:image/jpeg;base64,/9j/4AAQSkZJRgABAQAAAQABAAD/2wCEAAkGBhQSEBUUEhQWFBQUFRcYFRcYFhUWFRgUFRUXFhUUFBUXHCYeGBklGRUYHy8gIycpLCwtGB8xNTAqNSYrLCkBCQoKDgwOFw8PGikcHBwsKSwpLCkpKSksKSkpLCwpLCwsKSwpLCwsLCwsLCwpLCkpKSksLCkpKSwpKSkpKSwsLP/AABEIAQMAwwMBIgACEQEDEQH/xAAcAAACAQUBAAAAAAAAAAAAAAAAAQQCAwUGBwj/xABHEAACAQIEAgcGAwMKBQQDAAABAgMAEQQSITEFQQYHEyJRYXEUMkKBkaEjsfAzUnIIFUNiY4KSwdHhJERT0vGDorKzFyVU/8QAFwEBAQEBAAAAAAAAAAAAAAAAAAECA//EABwRAQEBAAIDAQAAAAAAAAAAAAABESExAhJBYf/aAAwDAQACEQMRAD8A7eBTtSFO9QKnatcxfT/CRTtA5mEqKzlfZcUfw1Yq0oyxHNHcHvi486zeA4hHPGssLrJG4urKbqR5GgkU6VOgKVqdYbjnS/DYNlXEOyF7ZPwpmDFiQFDIhBY5T3b38qozFqdYni3SnDYaBZ55Ozie1mKSfELrmAW66eIGum9ZDCYpZI1kQ3V1DKSCpKsLg2YAjTkRQXrUWqFh+NQvM0KyKZUF2jvZwt8uax+G+l9qm0CtToooCi1FFAUUUUBStTooFai1FOgLUrU6KCm1FOigKKKKg5txzFvH0kDxwtO44S2WNSilm9oawLSMAB56nyNQuC+zYXgEIfHSxr7QMz4fOjicylmwwRhmUDUEMBtcjWxzGPweKHG/bUwcrxR4J8Ov4mFUvJ2xdWF5riMg7kXH7tYefoPi4+Gyw9mZsRi8aMXL2bxCKIiaNzHeV0LHKuhAIuOQAJK3LpF05hwhlUpJK8MQllEYBWNGJWMysxGXMw5XIALEAa1ksNxEphUlxTRq+RTIY8zR52sAsW7PckAAXLEi24rnPTLEYdcbOk8smCTH4aAYpniMnusyokckRZI3yBlYtddQRc3rbOl+Blm4fHBgBnjlMSMySIpXCFbs0cjG2qhUzDMbOSA1rUEXhnTDCrJ7T7VO6Y4r2UTq2SBYllBYIB+GHMUhufeym17EiH06nj4pwTEyYfOGw7s6ZlKMsuEfv2H8IcD18bionG+imNe7QwonskMcGBRWRVzvlWfGLdu6UTuxhzcWzWvvu3RrgIw2CjwxVAqIVKpfJZiSQS2rmx1YgZjc2W9hUa/jOOpi4+HlmCwugx2IJYBViwyK6hydh7Q8R1/6beFToOsbCv2pAlCQ4f2hnaPKvY/A2pzAuASqsASBe1iL6bwzq7xseGjw8ipIgxPZsC65TgYGmlw/ac2UzS5mQd4qqLpqRJwnQrHHDokyRu+Jxfb40tICW7PM0SyFRZo8wiHZJoBGRcZzlCX0R4/Fh2llxhYYvFo+LxHdJTD4aJV7KB35ZY3Xu73ex3F9j4h09ghhjkZZc0sQlEIVe2ERIAZ0LALdmVQCbszBQC2latxDoXjcTiGklWO0uL/FzOCpwmHznCoUF/wi+WRowQWZmuVsCMzwbozOOIYieeNCzT5lnZg5OHSMLDFBFtERd8zmx7zAXzZlDdAadFFAUUUUBRRRQFFFFAqdKi9A6KKKBUUUVAUUUUCp0UUGvYjohdsRkxEkceLYtOgWJrsY1iYo7oWW6IotqBbS1Zrh+BSCJIolyxxIqIupsqAKoudToNzV+i9UOilesfjukWGh/bYiGP8AjljT/wCRoMjVtp1BClgGOwJFz6DnXOulnXVw+PDzLh8QZJzG4j7NGIEhUhDnZcujW11t4HavOntU0sxkvJJIWzZiXeS97gl/euPGrIPalK9ef8T108WYGyYOEDkzIH+kk1yflWv47rj4sP8AnI/SOOA/fIfzqD1BTryf/wDmDi3/APY/+CH/ALKrXrm4sP8AnD84oD+cdXB6tpMwAudANzXmLB9eXFQdZo3/AI4olv6lQtSOkfWXxHiOEbDPBCysyEmDMWORg2UqsjXBIHKmD0jFikbRWVrb2IP5Vdrx3wDETYDGwTussXZyozd1kJQMM66gXBW4tzvXpXh/WzwuUDLjI1vykzxf/YoFMG30VisJ0rwcpAjxWHcnYLNExPLYNWUBqAooooAUU6KCnLRVVFQKiio3EsYIYZJSLiNHcjmQilrD6UFviPGYYBeVwt9hux/hUXJ+QrEnrAwQ9+UoD8TxyKvzbLZfnatU6H8F/nB5J8S7MAwDAMQXdgJLZgbrGqutlBG/lrZ6evw7CSRYfIEkkBeRu0cCPDoCWZlLWkd8pVVI1OvIA5ltbyThP4911YeCV44YmxHZkBpBLDHEbqG7ju12FjuBbwvXM+lPX3jcQMuGUYRDzU55SNv2hAC/3VB8603pLxmHEzdpHCYyfeJcsWOlgANFVVGUAa6DWoCYB5I3lVbpFlzm4AXNcKApNzqDtXWRlkcT0l7RB2zYudramTFMUzc7JkJt/erFyY0EZVijS/MB2b5F2b7VHy1neg6n2xCMNJisve7OJS76fFYA7efjVvjiMfg+ATyMqrG93NhcZFufF3sq7bk08RwCeNc0kbopbLmZHCZrkZc5GW+h58q7d0w4qMRgDD/N2Lw/avAnaSxZUUNiIgQzg6XGg8zXIOM9HZsIyLOAvaoJEsbgqxBB+hG9SXWsYMRH9A0dkef6/Vq63wTjHAzhII5kcTrGokYRn9oB32DjfW+vhasZxePhDN+EZUtzylbWvtr+tKb+GOdJBz87fP0HKhoD4f61lcdFFmPY5mXxOh8jv5cqiTHloQALHbwvb5kfQ+NaMRVw55/7/SqvZbsAoNyQACLXJ2HlU2CAt7qlrW5cz423qZg8K6Sxl427zWUsrAEkaatpbW/pV4XEGeKaF2hLsrIxVlDmwI3tlOUjwI35VfGJkLZC/aIGIubkG3NWYZgCLHlUjpHwn2fENE65SFQgA3IzIrXvp4/+K2LgXQWZETF4vDTNgnj7TtIZImdUZbiRkuWKhTqLDz8KmmRqJwoILHS1zrty0A8dz6Vmei3Tubh+IR4ncRZhnhDMY2T4hlckA72O/nUnpXwpI2EmGnXE4ZtA/wAcbAfs5kOqNr4DNrzFa/Fh4Tm7RypyEoRdu+PdV/AHXXXWsbavD1twTj0WKhSWJgVkW667j08RzHKsjevH3Deks+HieOGQ9nJupuQG3EiHdHHJga6j1N9YPEZ5+xmzYrDqBnlbL2kO+U59DICRqDduYOljMxmx3GikKdGRRRRQKrOLwwkjZG911ZT42YEG3yNXqKg5f1d8R9jxEuDn7rF1Qmxt26LlVif3ZYwhU+QG5rMSdFcFjZsb7RFHNJ24R2I76KIImRVYWKgBuR3vU3pp0JXGL2kZWPEKuUMRdJE37KUDXLc6MNVJNrgkHT+iPAsTIMTMJXjl7Xsi2ZZRJ2CLGRJc2kKsGUSKyk21vbTPTffLn/FOql5cfLBw0M8cWrNKyhVJOih7d46HlWsdK+CYjBSLBiY0iIQEZLEONRnLAnMT66cgK6L0Sx/EU4pNh8O8RYqXcSxsEsrZbkI5Km5G551qvXAMZ7eDjcuYxjJkUqmS5927E7+P0rp4+SWNHLV2j+Tfjss2KhJUZ445FBFnbIzKxU81GbXzt51xWtz6KcfZuwjhVlx8D/8ACSqRldTcthpkNrhgWAN+YBsLmray9CdZyf8A6yVh/RvBIfJYsTE7E+QUE/KuG9bPEUlXh7IwP/CJe3LuqNfO4P0rtvQjphFxnBSF4spu0M8LHMO8uoB0urKeYB3HK9cx6UdR2GhlsnEoYA57keIKhrb2DZwWH92sq5AkpGoJB8jas7FhMRlV1mHeA0LtmF7ABgRoa3uf+Tjiwt0xMDnwIkUH0bKa0bj/AEaxmBlEOIjZGN8ljcSbAmMi4floDfUXArWkSuG8bxeGeSTMjmWCSBs3ulJQfCwuDrfxGtYLBY2WG5jfLcC+gvpe24NudDQSvGT3iq+IIGm/z30rH5yKvC1tXB8TiMXNHCcVkzkDMSwAvpsLXrJdKuisvDcQFkxMczEi4BYNa6m5DeoFr3t5XrF9C+g+Ox7h8JGQEYfjMckaMNfeO5GmignXauozdQeIxLdrjOI5piBcrEW1Gxzs63sNNhoBWdNcv6yOKLNxOV42DLaNVI2ssSA/cV2jpRx9cB0ahjMgSeTBwxRqffYtHGsuUcrIzanQacyKicF/k8YeObtMTiHxIBzZAgiVje5z2ZiR5C1c163eKnF8ZlVLssJXDxqBexTR1VRv+IX2pEa9wiRSsxYgZY8yAm12RgVUD4tAbiujdJOq3D/zb7bhZCoEIkZG1Ui12CtuDfkb7VoGHxIiwk2HYZZ3lS6OhUgLzu1gDcnQ1v8A034XFh+EqYndcyqCI55TExNgQY8xS3oBUvbWuTTYsta+oUWGg29dz862fq36XSYHGLY/hS92VWNlsQbNc7EHn4XrUL1N4JiMmIiYkrldTcC7aH4RvflVvSSvY3BsX2uHhksRniRrMLMMyA2YcjrU2te6v5Jjw3D+0qUmVMrKdGAUkR5hybs8hI5EmthrKUUUUUQUUUCg1TrR4hPDwrEPhSwmsiqVBLjtJFRiltc2Vja2o5a1T1fzQnhmG9nYNGIkBsb2e15A3g2a9761N6e4JpeHYgJfOqCRLb54HWZQPO8Yrn/FXQgzLFllZbmWF5cPK2l7u8LKHP8AGDUrUjWOsHpVJgeMGfCZRJkZGuuZSGIJBF/EXrnvSjpPPjpzNiSuchV7qhBZb5dB6net16CcXZ+JyD2ieJihCyWgme2YFlYzRm4JsdLbVJ65Z3McavPPP395FwyKNNgIolJPqeVa6K5WUqbwTi0mFnSeG3aR3Kki4BKlb28RmuPMVApit8Mu59QONCviokU3aCCUXNyzgyCQnwuzgeQA56mRx/gCYhH9pwkTT5LySpJZkdo88zyE2JKucoW7d1RbQWrWOqzFycNPtLxGT2iIhVLiMLHnXLISQSczDQeAvrepXT7jGKixkWISTL28KO0QUNEsdszvla4YX/eFyVI1GlYufGo6f1P8Qkm4Ph2lfOwzrc3LBVchAxPPLb5EVqv8ovAlsLhZDIqok5VlI1JkW4YEAmyiNrgD4vKt4wvSgLiI4St4plUwzhgVkYqCNANjrqCfh5MK4x179KhiseuFRvw8LcMeRme2f/CAq+uek5RPh6W4YcGkglw5M2R1aTPhsxkNwHaNpVmG4PuXO/OuN1kpsY7l3kKyM6KmZxmYABQpXwYKgF/WotrlQwAC6EroxGYkk33Njb5CtethXp7qX4a8PCow5HfZnChs4QMALA8r2zkXOrk31sN8rknVF03wxkXBRSOc0CFe0QRt20KhHACswOaJUIsf6JjzrrdZKRrybBw2b+fOxmW0pxhzgjmzli3mCDmBHIg16zrWOmHQGHH5JCWgxMWsOIj0kQg3AP7631sfOxFzRHOeK8Ii4r0keGZc8OHw9mAJU30tdlIO7fate63urnC8Pijlw7SKZHylGZWWwG4soP1JraeA9HuIcIxuIxOIgfiCzqAZcOVMmh3MLWNyOQuNN60/rk6arjTCiRTw9ncss0fZtc6bXPjRpzQtcDQC3rr5m5qqCdkYMjFWU3DKSCD4gjUUoYGcgKpYnYAEk+gFbp0Z6neI4xheE4eInWSYFLDxWM99vpbzFVl3fqnxDPw5S5LNdLsxJLEwQsSSTcm7VudYrov0fXBYWOBWL5AAWawLGwF7DQCwAA5Ac96y1Zi0qKKKIdKiigTC+h51yLrB4W/DoMwDTYYnIhH7SIn3Ek5MmmUPodgbnU9eqPxDh8c8TxTIHjkUqynYg/rflRZceQOF8WbDYrtwDcE6W8fG/pUzpb0zONyjJlCm+9yTtW59NuojFQsz4E+0Q7iO4EyDXQg2EnqNfKsP0a6kOI4lx2sfssfxPLv55YwczH1sPOrsNaVw7hrzSLHGjSO+iIurFuVhYk/rau79X3UnHhlGI4gqyzbpD70UfhnG0j/VRyvvW7dCernC8MQ9ipeVhZ5nsZCP3RyRb8h5Xvas3xXBSSKBFL2RvcnIHuPAAkW9ato5Lj+BStjpFV86yd8OVICDMwdSRcWXLy8LAVTxfCo2KPZEMscSR3Iu2igC4+HRAMhAIKne9bP1j8PkjwQVMTMJHlQHK+QlADnVbbX03PhWl8I4f2QzJnULfMtgbi+u25vrXOtyth6G8VjLycOmynJlmgB3Clixy32ZZO8LbBtNjXFesHgownEp4hIZbMGzMbveRRIRIebd7U899L1G6TcRZ8dK9ypEjKtrghUOUehsPuaxJux5kk897+dbkYtIPTExFSBwyQ7RufMKxF/DQVfj4RPbSCQqNbGN/wDIX+la0xGw2NZHV0Yo6sGV1JVgy6hgRsRXcernryzlMPxIqCxypiRZQTyE6jRd/fFh4gWJriEvDHXVlK6kWNwQbXAIOuo28bHwqLU3R7hvRXD+rDrrhiwyYbiDOpj7iT2LqU+BZAveBA0BANwBe1tey8O4pFiIxJBIkqHZkYMv1HPyqIl1SyA761VSvQUpCBsAPQW/KqrUXovUBRRRagKKKKAopUXqaCnSvTBoHRRRWgXrQ+N9asYnOGwKDFzL+0bNlw8WtvxJQDmN/hUHwvetf69emksKxYDDFllxIvIVNm7IsUWNT/XYEHyW3xVg+jWBXCxCKMbftH5vIRqw/q8h5D1rNuNSa2njMkuJUGRgXAGy5U3vZVuSPqT5msXwlSqkNuBY+pGv3FPF46+imw8fOsNx/jfsmHZ/jbuoCN3O2nMDU/L0rDTmXTBU9vxAS2XtW+vxfLNerXBsDmkja9h2oW99m0K8udjb0rcOgHVo2O/4idvwyb2O7m+pY+t9OdSetPg8cEgbDWVXREljGl3j9yVByYDT/wAmuu/GcZ9uF2GbO9wNApFzr8/y5VVCrkm7zKBYgHs8p1Og7t+Q+vzrmPsEjx9osiyj4wsgEi8u9ESG+agr51jWnUE3znQ21vvWfVrW59YWJsQLCzoCTcBgUY2I537wHoTXP8t/0KuvMSQSdBoPL/es/hYYsRHFCiATE95rcuQ8dh6amr0mas9FujrYtcTGmsiQdqi3HeZJY1Ivy7jtUbhuPxOClzwySYeRTY2JQmx2Kn3h5EEVuvDcfBwbisat3lEYjxBG69t3m9SoEVx/EK7DxjoVhsZhyjAOjC6NoSMwuGjfcaHTl601MjSehXX0brHxJVsf+YjtpyvLEOX9ZP8ADzrs+HxCuiujBlYAqykFSp1BBGhFq8f9KejcuCxMkL6hTdW/eQ3yt6+PmK6//J243M0U+HkuYo2DRE/CzXMkY8vdaw2JbxoWOyXooooyLUr0WotUUwaKBRVRTRTorOKKVqdOrgAKKdFVHBusyJ36SRDs834CCPUb2kOfX91mJ+QpxxlSy6qDp4Hu6Wro3THoks2LwuLOnYF1fW3dZWAPna508x4VyrrN6aKoGFgaxBuWGuTW4sd8x/L1rNm1uXhm8PGW+Q+Wh/2rQ+sPFGTFRwrqEAuL/E5/0A+vnVHB+sKSBSsymZDs3uuDba9rMOWvlrWu4/iXbYiSU93Objc5dLDUa6WG1WeOVdbn0Y6wTg1aBh+GxLd03McnxAW/o2Pe8iSK1/pP0lbEyEn3B7uvnobelQuE42JWJnTOp0upsy6ghkO4IIrcMN0fwWLX8NkdtLGN44cT/wCrhpysUx84njJ5gmtdDQzoD4cvXmD9/vVqSEnXT6itp4r0SGHOshIsdJYcTC2vOxRoz8nN6wM2UjRLA3AtzI5j6j7U1cY9o/OpfCcdJBKssY76G4uLi+3eHPXlVUyrbVMpt528Tfz1FWlfTTy+21XtMPERySOzuSzsSzsTcszG5Ynzvf51vPQvrRnwMBge8sa/s9blCd1BPw76cq0K5tve22/2qdhpEtcgEgfu+p5b+vnUqyMtjsYeI4sGaYJG7tZntaKM62J5nQaC/Ku28Cmw2GPDMLgWDo8kjMwtd1EEoeRr2vd7Hb4dNLVw4YNWXu6gaX1018PXX511zqY6MsW9skByonZQX58ndRyUC6jzZvCuUvyNeUya65ailReujgKV/KnRQAooooKaKKKwp06VMGtQFUyShQSxsBqTyqqtU6bdG8XizH7NilgVSCylCbtf3sw300ykW8/BaSaxHSvpT2rGGNsiqrO7nZUXTOfMnQD18LVzrg/VI+OQYyK4UliYpGN5CCRmVz7pawYhtidxsOnYPqrjWftJJnkWyZkIAzshzd9r6rmF7AC217aVuuGwyxoqRqERRZVUAKANgANhUkv1q2Tp5j4x0CMT5GWSByTZZUJRj/ZuDqPQnaomG6PyYY5uxjmuNQyrIp2Oxsw1HL616omgV1KuoZTuCAQfUHSte4h1e4OX+jMR/s2KD/Bqv2plPaOFx4nh+ntfCzHcHvQy4hBcb90swGx8LU3h4Cy3X2yM72EkB+Q7Qa/Ousz9UUR0TESgf1gGP2K1CPVCwP7aNxpYNGRt8z5U5XY4vjeKQRswwsuJK+D5ACfAlG8L8qwE+IZmJvueevyv4WrvrdUMtyb4dvDMp0ttr2ZNVQ9Ukqte+GHhZT/2elTfxdjgALkEa2Pz8rafSrycHlcjLG2pPK33PKvQMXVVPqDiI0B/dRifXUj6XqfheqOEG8s0shvyyoOeljmOx8au35DY4DB0YlUHP2aAHcm7aeh0HzrL8L6BS4hgMNBJMb6vbLEun75su/ImvQmB6BYGI3XDozDm/wCJbzAe4HyFZ5VAFgLAbf7VPW3s95Oo5d0T6lUSz45xKd+xTSLyztYFreAsN9711CGJUUKgCqoAUAAAACwAA0AtypkUwKsmMeXlb2KdKitMig0rUVFOilRRCtQRToNTFICqrUqdWAp0qKqHRRRVBRRRQFFW3xChlUsAzXyqSATl3yjc2uKPaFz5Mwz5c2W4zZb2zZd7X0vQQekmKaLBzyI2V44ZJFNgdY0LgEMCLG1jWM6K8ckfhUWLmzyu8HbMsaAsTlvkiRQLk20G9zvUnpdOrcOxoUhsuGxCtYg2bsGOVrbGxGnnWm4Lj7Q8DihiZkmXgz4pZBYlOySMKLEfEXOvLKaDpOHxGdFaxXMobKws4uAbMvIi9iPGsD0o43LDNgViK5MRixFKd2y9m72XkNUNzv4eWtx4TtOKqXkluODqxImkU5mlysRZri+UE252O9qicGwQXBcBILHPPE5zMzAH2Kc90E2Uc7CorqIqLxDiIhyXWRu0kWMZEZ7F72Z8vuoLasdBWodCsRisUYcW8wVJPaRLCXdrntMsaJGe7GYsmUkam5zXJvWP4h0lxDPipIJ2OdhhcDEoT8SYu4aZFINkVkI7RrgiKZrWyhRjpJNaVB0oxM+FOOwwDxGXLDDkLNJAJexaZmHeDXzSAAWyrY3JzC10UafEe0ZsS0kawLh4+8PxJFzrJigAAQhcFFY+/wBm7bWta6D8ZGE6P4eRlJMY7Ip7rdqcSYMpvsc7UHQKpdwASSAALknQADck1z5+k002KiZZMiS4rJh4wQF9kglC4jFznn2jDso1Nh+IhALG4x+GxcvEIoMPLPIDiszYxLqqxRxTTQyQoQAfxnURqL+7E7anNcY6Zgcck0SSxnNHIoZGsRdWFwRcXsRrV6qMPEFVVGygAbbAW5aVXRBRRaioA0qdKigCnRVrEyMEJUZm5Dx1oLtOogxTXt2bc9dLXF/E31tp6irQ4g/OJh4+nz8qaYyFK1Y1uLnIGEb3Jsotqe7e9t99Nba/Wrxx7WN4m0IFtNbvkuDtb4vSmwxNoqCvEWsT2UmltLC5vfb6etJ+JMP6GQ6A6DyuRV0xKfCozq5VS6BgjFQWUNbMFbcXsL23sKBhE7TtMi9oVCF8oz5ASwTNvluSbba1HTHk3vG4Glu6b6kAgjyv9j61dgxJY6oy+Zt/remi3LwaBlZWhiZZGzuDGhDuRYu4I7zWAFzraop6JYPKy+ywWZQrARRgFAbhDYarfW21T58VlZRlJvfblbx/XI1S2LIVTka7bgDVf4v9qCMOjWGzRN2EWaC/YnIt4wTc5Dy119asJ0OwahQuGiUIxZAEC5WO7LbY8tOWlTp8aVItG7XF9AND4HlelDjyzKOzcA3vdSLEAEXvpY7evzs4OVGE4Dh4pXmjhjSWS5d1RQzEm5LMBc3IBPjbWlhej+HiKmOCJCmfIVRVy9pYOVsNCQoBPO1Vy8QIvaKQ5b7DewY3Xkb5dPUeNCY4k27N73YbWGhOt9rG2h/2vLcMq5gOGxQIEhjSJBsqKFXw2HkB9KjHo7hzJ2nZjNn7S12ydrbL2vZ3ydpbTPbN51elxxFwI3Otr2Nt/rbzqufGZTbI58wLjn4elXRDHRfDWcdkvfKFj3s34bZ4grXzKEYZlCkBTqLVcwvR/DxyCRIkVxGsYYDURpmyqPD32131NS8PMWvdStmI15gHQj5VeoFTopUQ6KVqKBWotRQKyp1ROGynIQG5X2v506UjAC5OUeOg/OrosMsvIpz/AHvE2+1qD2t/gIv5g210232+pqjEIrXvJoNNxvlP1NmpTwq5v2pAI2DDLa29j5X/AFawVTiUZiuUjdQdx3bWHL3qpUT73TcjUEaA6HQne1/nVcHD8rA52IW9gbW1Fv161QeGG9xK41va+nPl8/0bEBcHa2PuXt3feGum/lv+tqVWa5JKe6wUC9sxIylvSx2POnJgSbfiOLKBuNbX7x8zz9B53uphyFtnYmx10+u1UWvxv7P/AN3h/rV2LPfvZba7Xvyt/n9qpOFOUDO2976XtYi23jrRDgyrXLu3kTptageIZ7gIBbW5P251aRZtSSl7DKO9lvcXJ0v4/apbSAaEgH1/XjWNjwIVAqykAWB1y6Bhc6c7Kwv5+lgvET/2fp3hrppfw35ch46XSZdLZN+9v7txt52vVhIMwBExNwCpvyObW3mHA0tsNqZhsf2zanxHm1voPt6ghVJ21zbJbWxubjfKdRbwobttLZPdF73tn1va2tj6/wCdVez5Y8mcjfvc98x5+tUrhzYfinkR5gX+t7j6CgqJlsNEzW1PetflYb2q9AWt37X8r2t86ipE2Ygy/CPWwUrmP97X1H0q7AgftT9tNf0NaCZRVuBSBq2bwPP5m+tXL0QXooFOgV6KoaEHUj86KKrooovRCFJ4wwsdqqq3PIQpKrmOml7c/wDLf5VFQcRHGrhSulr76HTswpG/xVZd8PYEroefe03O4815VMONcAkxEWvfvAiwza6C/wAI5fEKRmcEnstTYEhhsCefzNFGF4pGxCIxJ5Czct9T6fl40/53jvuTrbRW3uFtt4sPrVLYqQC/Z7A3F9TZbix9bjaq8RjGVrLGWOW+htrc6XIty/WtiHhuJo+inXLmI8Bt+dx8qp/naPsxITZSbbE62uRoPI61TBiZCxzRFVsLaqSTc352ta3n8rVUcRJmIEZsCLai5BC3trYEFib/ANUjzoYrXiSFC1+6pyk2O+mlra7inh+Io5spvuRodha/puN/GrcuJcNYREqLjca2CkEeW48dPrXBiSzkFMthvfxJA+Ry3qmKMfLECO18Db3ttAdRtvUeNcO17D3QxJ74sPi/P9WqbiZWBGVMwsb6210sPzq1LM4ItHcZddeemnLTf/bnBaBhfvbhAoAs2mvd5X8vSrcHYH52NjfQmwtcb6+Z1PpUtp2BH4ZsQL7XBN738hYbX3q/E1wCVseY8Koh4locxz+9z97wB5baVbmaBiAxvYWsQ1gBmvc2/qkb8qyTICLEXB39KZWggRLDlfLtl71s+2o+unLWrLxwa3OrXIOumgOn0vrf6VlctGUUw1YweTLZLWGh0trbn51ftSBoJoHQTStTFEFFFFAqdFqKBVbxMZZCASpIsCNCPMaHX5VdoqKgpDPpeRNxfunUfFa508tTb5akcU4ABdDa1zY6+PLf9es2igilJbvZlsQ2TQ3DfCT5URxzWYFl2OQ6kg8s2moqWKKDHmGfTvppbYEXsQfpvfxuNtbvsJrJZ1uFs17m7eJ01+330n0UNQnWYs1ioW4y3FzbKtzp55hY+A+dWESW4MhGqi4HJtduXP7Cpd6dUR8SshIyFQLG9wSb6WI9NacYkv3itu9te+/c5chv61fpVURGjm5MvPlyzi3L9y/zPlVLxzcmTdtwTu3d18l+pqbQaiogSa3vJf8AhPhp6a2+/iLXJFksMrLe2twdTp4ct/rV6i9QRWSXky/Q7Z/zyaepqiZnCnMR3nAUjSyk8yefK/pU01S8QYWI0NBo/DukLS454iAsTB1iISRZUaMkq0mYaBgrG500QaHfdcOSVUncgXt425VbOCGxZiPAn6A+Iq+amYtuq70r3qkCqhVQwKKV6KqHSvRRUVHhw+Ui7u3KzNcbDy30/OnFhyPjc6cyOdtdBvp9zVU2FVypYXKNmXfRrEX+hNXbVBH9kP8A1H+o/wBKq7A/vtvfceINtBtpb0Jq8aKC00FyTmYX5A6cttP1eiPDWN87HfQm41+XKrtOqLIw+jDM+vnt/DpQmGsb52PkTp+VXqKosRYYqb53PkSCOXl5fc0osORbvsfUjXS3hUikVqC0+HvfvsPmPG+mlMQG1s7b3vpflptt/rVygVRH9lP/AFH+q/TaqmiPd7zaeY121bS/L7mrrUr1Bb9nOa+dt72uLem17UmwtzfO41vuPptt/rV8UE0FmSAk3DsPIWtp6ikcObAZ203Pdu38WlvparwakWoLPs55ux+nn4Dz+wpSYViBaRlsLG2XXzNxv6VftVpoWv77DyAT/NaYq5BGVUAsWI5m1zr5VcqldvHzpGqiq1FIUUwBpUUUFVBooohU6VFRQKdFFICnRRVQUUUUUUUUVUI1SaKKzVg5UxSooAihKVFaFQNM0UVUUimKKKiqrUUUU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54280" name="AutoShape 4" descr="data:image/jpeg;base64,/9j/4AAQSkZJRgABAQAAAQABAAD/2wCEAAkGBhQSEBUUEhQWFBQUFRcYFRcYFhUWFRgUFRUXFhUUFBUXHCYeGBklGRUYHy8gIycpLCwtGB8xNTAqNSYrLCkBCQoKDgwOFw8PGikcHBwsKSwpLCkpKSksKSkpLCwpLCwsKSwpLCwsLCwsLCwpLCkpKSksLCkpKSwpKSkpKSwsLP/AABEIAQMAwwMBIgACEQEDEQH/xAAcAAACAQUBAAAAAAAAAAAAAAAAAQQCAwUGBwj/xABHEAACAQIEAgcGAwMKBQQDAAABAgMAEQQSITEFQQYHEyJRYXEUMkKBkaEjsfAzUnIIFUNiY4KSwdHhJERT0vGDorKzFyVU/8QAFwEBAQEBAAAAAAAAAAAAAAAAAAECA//EABwRAQEBAAIDAQAAAAAAAAAAAAABESExAhJBYf/aAAwDAQACEQMRAD8A7eBTtSFO9QKnatcxfT/CRTtA5mEqKzlfZcUfw1Yq0oyxHNHcHvi486zeA4hHPGssLrJG4urKbqR5GgkU6VOgKVqdYbjnS/DYNlXEOyF7ZPwpmDFiQFDIhBY5T3b38qozFqdYni3SnDYaBZ55Ozie1mKSfELrmAW66eIGum9ZDCYpZI1kQ3V1DKSCpKsLg2YAjTkRQXrUWqFh+NQvM0KyKZUF2jvZwt8uax+G+l9qm0CtToooCi1FFAUUUUBStTooFai1FOgLUrU6KCm1FOigKKKKg5txzFvH0kDxwtO44S2WNSilm9oawLSMAB56nyNQuC+zYXgEIfHSxr7QMz4fOjicylmwwRhmUDUEMBtcjWxzGPweKHG/bUwcrxR4J8Ov4mFUvJ2xdWF5riMg7kXH7tYefoPi4+Gyw9mZsRi8aMXL2bxCKIiaNzHeV0LHKuhAIuOQAJK3LpF05hwhlUpJK8MQllEYBWNGJWMysxGXMw5XIALEAa1ksNxEphUlxTRq+RTIY8zR52sAsW7PckAAXLEi24rnPTLEYdcbOk8smCTH4aAYpniMnusyokckRZI3yBlYtddQRc3rbOl+Blm4fHBgBnjlMSMySIpXCFbs0cjG2qhUzDMbOSA1rUEXhnTDCrJ7T7VO6Y4r2UTq2SBYllBYIB+GHMUhufeym17EiH06nj4pwTEyYfOGw7s6ZlKMsuEfv2H8IcD18bionG+imNe7QwonskMcGBRWRVzvlWfGLdu6UTuxhzcWzWvvu3RrgIw2CjwxVAqIVKpfJZiSQS2rmx1YgZjc2W9hUa/jOOpi4+HlmCwugx2IJYBViwyK6hydh7Q8R1/6beFToOsbCv2pAlCQ4f2hnaPKvY/A2pzAuASqsASBe1iL6bwzq7xseGjw8ipIgxPZsC65TgYGmlw/ac2UzS5mQd4qqLpqRJwnQrHHDokyRu+Jxfb40tICW7PM0SyFRZo8wiHZJoBGRcZzlCX0R4/Fh2llxhYYvFo+LxHdJTD4aJV7KB35ZY3Xu73ex3F9j4h09ghhjkZZc0sQlEIVe2ERIAZ0LALdmVQCbszBQC2latxDoXjcTiGklWO0uL/FzOCpwmHznCoUF/wi+WRowQWZmuVsCMzwbozOOIYieeNCzT5lnZg5OHSMLDFBFtERd8zmx7zAXzZlDdAadFFAUUUUBRRRQFFFFAqdKi9A6KKKBUUUVAUUUUCp0UUGvYjohdsRkxEkceLYtOgWJrsY1iYo7oWW6IotqBbS1Zrh+BSCJIolyxxIqIupsqAKoudToNzV+i9UOilesfjukWGh/bYiGP8AjljT/wCRoMjVtp1BClgGOwJFz6DnXOulnXVw+PDzLh8QZJzG4j7NGIEhUhDnZcujW11t4HavOntU0sxkvJJIWzZiXeS97gl/euPGrIPalK9ef8T108WYGyYOEDkzIH+kk1yflWv47rj4sP8AnI/SOOA/fIfzqD1BTryf/wDmDi3/APY/+CH/ALKrXrm4sP8AnD84oD+cdXB6tpMwAudANzXmLB9eXFQdZo3/AI4olv6lQtSOkfWXxHiOEbDPBCysyEmDMWORg2UqsjXBIHKmD0jFikbRWVrb2IP5Vdrx3wDETYDGwTussXZyozd1kJQMM66gXBW4tzvXpXh/WzwuUDLjI1vykzxf/YoFMG30VisJ0rwcpAjxWHcnYLNExPLYNWUBqAooooAUU6KCnLRVVFQKiio3EsYIYZJSLiNHcjmQilrD6UFviPGYYBeVwt9hux/hUXJ+QrEnrAwQ9+UoD8TxyKvzbLZfnatU6H8F/nB5J8S7MAwDAMQXdgJLZgbrGqutlBG/lrZ6evw7CSRYfIEkkBeRu0cCPDoCWZlLWkd8pVVI1OvIA5ltbyThP4911YeCV44YmxHZkBpBLDHEbqG7ju12FjuBbwvXM+lPX3jcQMuGUYRDzU55SNv2hAC/3VB8603pLxmHEzdpHCYyfeJcsWOlgANFVVGUAa6DWoCYB5I3lVbpFlzm4AXNcKApNzqDtXWRlkcT0l7RB2zYudramTFMUzc7JkJt/erFyY0EZVijS/MB2b5F2b7VHy1neg6n2xCMNJisve7OJS76fFYA7efjVvjiMfg+ATyMqrG93NhcZFufF3sq7bk08RwCeNc0kbopbLmZHCZrkZc5GW+h58q7d0w4qMRgDD/N2Lw/avAnaSxZUUNiIgQzg6XGg8zXIOM9HZsIyLOAvaoJEsbgqxBB+hG9SXWsYMRH9A0dkef6/Vq63wTjHAzhII5kcTrGokYRn9oB32DjfW+vhasZxePhDN+EZUtzylbWvtr+tKb+GOdJBz87fP0HKhoD4f61lcdFFmPY5mXxOh8jv5cqiTHloQALHbwvb5kfQ+NaMRVw55/7/SqvZbsAoNyQACLXJ2HlU2CAt7qlrW5cz423qZg8K6Sxl427zWUsrAEkaatpbW/pV4XEGeKaF2hLsrIxVlDmwI3tlOUjwI35VfGJkLZC/aIGIubkG3NWYZgCLHlUjpHwn2fENE65SFQgA3IzIrXvp4/+K2LgXQWZETF4vDTNgnj7TtIZImdUZbiRkuWKhTqLDz8KmmRqJwoILHS1zrty0A8dz6Vmei3Tubh+IR4ncRZhnhDMY2T4hlckA72O/nUnpXwpI2EmGnXE4ZtA/wAcbAfs5kOqNr4DNrzFa/Fh4Tm7RypyEoRdu+PdV/AHXXXWsbavD1twTj0WKhSWJgVkW667j08RzHKsjevH3Deks+HieOGQ9nJupuQG3EiHdHHJga6j1N9YPEZ5+xmzYrDqBnlbL2kO+U59DICRqDduYOljMxmx3GikKdGRRRRQKrOLwwkjZG911ZT42YEG3yNXqKg5f1d8R9jxEuDn7rF1Qmxt26LlVif3ZYwhU+QG5rMSdFcFjZsb7RFHNJ24R2I76KIImRVYWKgBuR3vU3pp0JXGL2kZWPEKuUMRdJE37KUDXLc6MNVJNrgkHT+iPAsTIMTMJXjl7Xsi2ZZRJ2CLGRJc2kKsGUSKyk21vbTPTffLn/FOql5cfLBw0M8cWrNKyhVJOih7d46HlWsdK+CYjBSLBiY0iIQEZLEONRnLAnMT66cgK6L0Sx/EU4pNh8O8RYqXcSxsEsrZbkI5Km5G551qvXAMZ7eDjcuYxjJkUqmS5927E7+P0rp4+SWNHLV2j+Tfjss2KhJUZ445FBFnbIzKxU81GbXzt51xWtz6KcfZuwjhVlx8D/8ACSqRldTcthpkNrhgWAN+YBsLmray9CdZyf8A6yVh/RvBIfJYsTE7E+QUE/KuG9bPEUlXh7IwP/CJe3LuqNfO4P0rtvQjphFxnBSF4spu0M8LHMO8uoB0urKeYB3HK9cx6UdR2GhlsnEoYA57keIKhrb2DZwWH92sq5AkpGoJB8jas7FhMRlV1mHeA0LtmF7ABgRoa3uf+Tjiwt0xMDnwIkUH0bKa0bj/AEaxmBlEOIjZGN8ljcSbAmMi4floDfUXArWkSuG8bxeGeSTMjmWCSBs3ulJQfCwuDrfxGtYLBY2WG5jfLcC+gvpe24NudDQSvGT3iq+IIGm/z30rH5yKvC1tXB8TiMXNHCcVkzkDMSwAvpsLXrJdKuisvDcQFkxMczEi4BYNa6m5DeoFr3t5XrF9C+g+Ox7h8JGQEYfjMckaMNfeO5GmignXauozdQeIxLdrjOI5piBcrEW1Gxzs63sNNhoBWdNcv6yOKLNxOV42DLaNVI2ssSA/cV2jpRx9cB0ahjMgSeTBwxRqffYtHGsuUcrIzanQacyKicF/k8YeObtMTiHxIBzZAgiVje5z2ZiR5C1c163eKnF8ZlVLssJXDxqBexTR1VRv+IX2pEa9wiRSsxYgZY8yAm12RgVUD4tAbiujdJOq3D/zb7bhZCoEIkZG1Ui12CtuDfkb7VoGHxIiwk2HYZZ3lS6OhUgLzu1gDcnQ1v8A034XFh+EqYndcyqCI55TExNgQY8xS3oBUvbWuTTYsta+oUWGg29dz862fq36XSYHGLY/hS92VWNlsQbNc7EHn4XrUL1N4JiMmIiYkrldTcC7aH4RvflVvSSvY3BsX2uHhksRniRrMLMMyA2YcjrU2te6v5Jjw3D+0qUmVMrKdGAUkR5hybs8hI5EmthrKUUUUUQUUUCg1TrR4hPDwrEPhSwmsiqVBLjtJFRiltc2Vja2o5a1T1fzQnhmG9nYNGIkBsb2e15A3g2a9761N6e4JpeHYgJfOqCRLb54HWZQPO8Yrn/FXQgzLFllZbmWF5cPK2l7u8LKHP8AGDUrUjWOsHpVJgeMGfCZRJkZGuuZSGIJBF/EXrnvSjpPPjpzNiSuchV7qhBZb5dB6net16CcXZ+JyD2ieJihCyWgme2YFlYzRm4JsdLbVJ65Z3McavPPP395FwyKNNgIolJPqeVa6K5WUqbwTi0mFnSeG3aR3Kki4BKlb28RmuPMVApit8Mu59QONCviokU3aCCUXNyzgyCQnwuzgeQA56mRx/gCYhH9pwkTT5LySpJZkdo88zyE2JKucoW7d1RbQWrWOqzFycNPtLxGT2iIhVLiMLHnXLISQSczDQeAvrepXT7jGKixkWISTL28KO0QUNEsdszvla4YX/eFyVI1GlYufGo6f1P8Qkm4Ph2lfOwzrc3LBVchAxPPLb5EVqv8ovAlsLhZDIqok5VlI1JkW4YEAmyiNrgD4vKt4wvSgLiI4St4plUwzhgVkYqCNANjrqCfh5MK4x179KhiseuFRvw8LcMeRme2f/CAq+uek5RPh6W4YcGkglw5M2R1aTPhsxkNwHaNpVmG4PuXO/OuN1kpsY7l3kKyM6KmZxmYABQpXwYKgF/WotrlQwAC6EroxGYkk33Njb5CtethXp7qX4a8PCow5HfZnChs4QMALA8r2zkXOrk31sN8rknVF03wxkXBRSOc0CFe0QRt20KhHACswOaJUIsf6JjzrrdZKRrybBw2b+fOxmW0pxhzgjmzli3mCDmBHIg16zrWOmHQGHH5JCWgxMWsOIj0kQg3AP7631sfOxFzRHOeK8Ii4r0keGZc8OHw9mAJU30tdlIO7fate63urnC8Pijlw7SKZHylGZWWwG4soP1JraeA9HuIcIxuIxOIgfiCzqAZcOVMmh3MLWNyOQuNN60/rk6arjTCiRTw9ncss0fZtc6bXPjRpzQtcDQC3rr5m5qqCdkYMjFWU3DKSCD4gjUUoYGcgKpYnYAEk+gFbp0Z6neI4xheE4eInWSYFLDxWM99vpbzFVl3fqnxDPw5S5LNdLsxJLEwQsSSTcm7VudYrov0fXBYWOBWL5AAWawLGwF7DQCwAA5Ac96y1Zi0qKKKIdKiigTC+h51yLrB4W/DoMwDTYYnIhH7SIn3Ek5MmmUPodgbnU9eqPxDh8c8TxTIHjkUqynYg/rflRZceQOF8WbDYrtwDcE6W8fG/pUzpb0zONyjJlCm+9yTtW59NuojFQsz4E+0Q7iO4EyDXQg2EnqNfKsP0a6kOI4lx2sfssfxPLv55YwczH1sPOrsNaVw7hrzSLHGjSO+iIurFuVhYk/rau79X3UnHhlGI4gqyzbpD70UfhnG0j/VRyvvW7dCernC8MQ9ipeVhZ5nsZCP3RyRb8h5Xvas3xXBSSKBFL2RvcnIHuPAAkW9ato5Lj+BStjpFV86yd8OVICDMwdSRcWXLy8LAVTxfCo2KPZEMscSR3Iu2igC4+HRAMhAIKne9bP1j8PkjwQVMTMJHlQHK+QlADnVbbX03PhWl8I4f2QzJnULfMtgbi+u25vrXOtyth6G8VjLycOmynJlmgB3Clixy32ZZO8LbBtNjXFesHgownEp4hIZbMGzMbveRRIRIebd7U899L1G6TcRZ8dK9ypEjKtrghUOUehsPuaxJux5kk897+dbkYtIPTExFSBwyQ7RufMKxF/DQVfj4RPbSCQqNbGN/wDIX+la0xGw2NZHV0Yo6sGV1JVgy6hgRsRXcernryzlMPxIqCxypiRZQTyE6jRd/fFh4gWJriEvDHXVlK6kWNwQbXAIOuo28bHwqLU3R7hvRXD+rDrrhiwyYbiDOpj7iT2LqU+BZAveBA0BANwBe1tey8O4pFiIxJBIkqHZkYMv1HPyqIl1SyA761VSvQUpCBsAPQW/KqrUXovUBRRRagKKKKAopUXqaCnSvTBoHRRRWgXrQ+N9asYnOGwKDFzL+0bNlw8WtvxJQDmN/hUHwvetf69emksKxYDDFllxIvIVNm7IsUWNT/XYEHyW3xVg+jWBXCxCKMbftH5vIRqw/q8h5D1rNuNSa2njMkuJUGRgXAGy5U3vZVuSPqT5msXwlSqkNuBY+pGv3FPF46+imw8fOsNx/jfsmHZ/jbuoCN3O2nMDU/L0rDTmXTBU9vxAS2XtW+vxfLNerXBsDmkja9h2oW99m0K8udjb0rcOgHVo2O/4idvwyb2O7m+pY+t9OdSetPg8cEgbDWVXREljGl3j9yVByYDT/wAmuu/GcZ9uF2GbO9wNApFzr8/y5VVCrkm7zKBYgHs8p1Og7t+Q+vzrmPsEjx9osiyj4wsgEi8u9ESG+agr51jWnUE3znQ21vvWfVrW59YWJsQLCzoCTcBgUY2I537wHoTXP8t/0KuvMSQSdBoPL/es/hYYsRHFCiATE95rcuQ8dh6amr0mas9FujrYtcTGmsiQdqi3HeZJY1Ivy7jtUbhuPxOClzwySYeRTY2JQmx2Kn3h5EEVuvDcfBwbisat3lEYjxBG69t3m9SoEVx/EK7DxjoVhsZhyjAOjC6NoSMwuGjfcaHTl601MjSehXX0brHxJVsf+YjtpyvLEOX9ZP8ADzrs+HxCuiujBlYAqykFSp1BBGhFq8f9KejcuCxMkL6hTdW/eQ3yt6+PmK6//J243M0U+HkuYo2DRE/CzXMkY8vdaw2JbxoWOyXooooyLUr0WotUUwaKBRVRTRTorOKKVqdOrgAKKdFVHBusyJ36SRDs834CCPUb2kOfX91mJ+QpxxlSy6qDp4Hu6Wro3THoks2LwuLOnYF1fW3dZWAPna508x4VyrrN6aKoGFgaxBuWGuTW4sd8x/L1rNm1uXhm8PGW+Q+Wh/2rQ+sPFGTFRwrqEAuL/E5/0A+vnVHB+sKSBSsymZDs3uuDba9rMOWvlrWu4/iXbYiSU93Objc5dLDUa6WG1WeOVdbn0Y6wTg1aBh+GxLd03McnxAW/o2Pe8iSK1/pP0lbEyEn3B7uvnobelQuE42JWJnTOp0upsy6ghkO4IIrcMN0fwWLX8NkdtLGN44cT/wCrhpysUx84njJ5gmtdDQzoD4cvXmD9/vVqSEnXT6itp4r0SGHOshIsdJYcTC2vOxRoz8nN6wM2UjRLA3AtzI5j6j7U1cY9o/OpfCcdJBKssY76G4uLi+3eHPXlVUyrbVMpt528Tfz1FWlfTTy+21XtMPERySOzuSzsSzsTcszG5Ynzvf51vPQvrRnwMBge8sa/s9blCd1BPw76cq0K5tve22/2qdhpEtcgEgfu+p5b+vnUqyMtjsYeI4sGaYJG7tZntaKM62J5nQaC/Ku28Cmw2GPDMLgWDo8kjMwtd1EEoeRr2vd7Hb4dNLVw4YNWXu6gaX1018PXX511zqY6MsW9skByonZQX58ndRyUC6jzZvCuUvyNeUya65ailReujgKV/KnRQAooooKaKKKwp06VMGtQFUyShQSxsBqTyqqtU6bdG8XizH7NilgVSCylCbtf3sw300ykW8/BaSaxHSvpT2rGGNsiqrO7nZUXTOfMnQD18LVzrg/VI+OQYyK4UliYpGN5CCRmVz7pawYhtidxsOnYPqrjWftJJnkWyZkIAzshzd9r6rmF7AC217aVuuGwyxoqRqERRZVUAKANgANhUkv1q2Tp5j4x0CMT5GWSByTZZUJRj/ZuDqPQnaomG6PyYY5uxjmuNQyrIp2Oxsw1HL616omgV1KuoZTuCAQfUHSte4h1e4OX+jMR/s2KD/Bqv2plPaOFx4nh+ntfCzHcHvQy4hBcb90swGx8LU3h4Cy3X2yM72EkB+Q7Qa/Ousz9UUR0TESgf1gGP2K1CPVCwP7aNxpYNGRt8z5U5XY4vjeKQRswwsuJK+D5ACfAlG8L8qwE+IZmJvueevyv4WrvrdUMtyb4dvDMp0ttr2ZNVQ9Ukqte+GHhZT/2elTfxdjgALkEa2Pz8rafSrycHlcjLG2pPK33PKvQMXVVPqDiI0B/dRifXUj6XqfheqOEG8s0shvyyoOeljmOx8au35DY4DB0YlUHP2aAHcm7aeh0HzrL8L6BS4hgMNBJMb6vbLEun75su/ImvQmB6BYGI3XDozDm/wCJbzAe4HyFZ5VAFgLAbf7VPW3s95Oo5d0T6lUSz45xKd+xTSLyztYFreAsN9711CGJUUKgCqoAUAAAACwAA0AtypkUwKsmMeXlb2KdKitMig0rUVFOilRRCtQRToNTFICqrUqdWAp0qKqHRRRVBRRRQFFW3xChlUsAzXyqSATl3yjc2uKPaFz5Mwz5c2W4zZb2zZd7X0vQQekmKaLBzyI2V44ZJFNgdY0LgEMCLG1jWM6K8ckfhUWLmzyu8HbMsaAsTlvkiRQLk20G9zvUnpdOrcOxoUhsuGxCtYg2bsGOVrbGxGnnWm4Lj7Q8DihiZkmXgz4pZBYlOySMKLEfEXOvLKaDpOHxGdFaxXMobKws4uAbMvIi9iPGsD0o43LDNgViK5MRixFKd2y9m72XkNUNzv4eWtx4TtOKqXkluODqxImkU5mlysRZri+UE252O9qicGwQXBcBILHPPE5zMzAH2Kc90E2Uc7CorqIqLxDiIhyXWRu0kWMZEZ7F72Z8vuoLasdBWodCsRisUYcW8wVJPaRLCXdrntMsaJGe7GYsmUkam5zXJvWP4h0lxDPipIJ2OdhhcDEoT8SYu4aZFINkVkI7RrgiKZrWyhRjpJNaVB0oxM+FOOwwDxGXLDDkLNJAJexaZmHeDXzSAAWyrY3JzC10UafEe0ZsS0kawLh4+8PxJFzrJigAAQhcFFY+/wBm7bWta6D8ZGE6P4eRlJMY7Ip7rdqcSYMpvsc7UHQKpdwASSAALknQADck1z5+k002KiZZMiS4rJh4wQF9kglC4jFznn2jDso1Nh+IhALG4x+GxcvEIoMPLPIDiszYxLqqxRxTTQyQoQAfxnURqL+7E7anNcY6Zgcck0SSxnNHIoZGsRdWFwRcXsRrV6qMPEFVVGygAbbAW5aVXRBRRaioA0qdKigCnRVrEyMEJUZm5Dx1oLtOogxTXt2bc9dLXF/E31tp6irQ4g/OJh4+nz8qaYyFK1Y1uLnIGEb3Jsotqe7e9t99Nba/Wrxx7WN4m0IFtNbvkuDtb4vSmwxNoqCvEWsT2UmltLC5vfb6etJ+JMP6GQ6A6DyuRV0xKfCozq5VS6BgjFQWUNbMFbcXsL23sKBhE7TtMi9oVCF8oz5ASwTNvluSbba1HTHk3vG4Glu6b6kAgjyv9j61dgxJY6oy+Zt/remi3LwaBlZWhiZZGzuDGhDuRYu4I7zWAFzraop6JYPKy+ywWZQrARRgFAbhDYarfW21T58VlZRlJvfblbx/XI1S2LIVTka7bgDVf4v9qCMOjWGzRN2EWaC/YnIt4wTc5Dy119asJ0OwahQuGiUIxZAEC5WO7LbY8tOWlTp8aVItG7XF9AND4HlelDjyzKOzcA3vdSLEAEXvpY7evzs4OVGE4Dh4pXmjhjSWS5d1RQzEm5LMBc3IBPjbWlhej+HiKmOCJCmfIVRVy9pYOVsNCQoBPO1Vy8QIvaKQ5b7DewY3Xkb5dPUeNCY4k27N73YbWGhOt9rG2h/2vLcMq5gOGxQIEhjSJBsqKFXw2HkB9KjHo7hzJ2nZjNn7S12ydrbL2vZ3ydpbTPbN51elxxFwI3Otr2Nt/rbzqufGZTbI58wLjn4elXRDHRfDWcdkvfKFj3s34bZ4grXzKEYZlCkBTqLVcwvR/DxyCRIkVxGsYYDURpmyqPD32131NS8PMWvdStmI15gHQj5VeoFTopUQ6KVqKBWotRQKyp1ROGynIQG5X2v506UjAC5OUeOg/OrosMsvIpz/AHvE2+1qD2t/gIv5g210232+pqjEIrXvJoNNxvlP1NmpTwq5v2pAI2DDLa29j5X/AFawVTiUZiuUjdQdx3bWHL3qpUT73TcjUEaA6HQne1/nVcHD8rA52IW9gbW1Fv161QeGG9xK41va+nPl8/0bEBcHa2PuXt3feGum/lv+tqVWa5JKe6wUC9sxIylvSx2POnJgSbfiOLKBuNbX7x8zz9B53uphyFtnYmx10+u1UWvxv7P/AN3h/rV2LPfvZba7Xvyt/n9qpOFOUDO2976XtYi23jrRDgyrXLu3kTptageIZ7gIBbW5P251aRZtSSl7DKO9lvcXJ0v4/apbSAaEgH1/XjWNjwIVAqykAWB1y6Bhc6c7Kwv5+lgvET/2fp3hrppfw35ch46XSZdLZN+9v7txt52vVhIMwBExNwCpvyObW3mHA0tsNqZhsf2zanxHm1voPt6ghVJ21zbJbWxubjfKdRbwobttLZPdF73tn1va2tj6/wCdVez5Y8mcjfvc98x5+tUrhzYfinkR5gX+t7j6CgqJlsNEzW1PetflYb2q9AWt37X8r2t86ipE2Ygy/CPWwUrmP97X1H0q7AgftT9tNf0NaCZRVuBSBq2bwPP5m+tXL0QXooFOgV6KoaEHUj86KKrooovRCFJ4wwsdqqq3PIQpKrmOml7c/wDLf5VFQcRHGrhSulr76HTswpG/xVZd8PYEroefe03O4815VMONcAkxEWvfvAiwza6C/wAI5fEKRmcEnstTYEhhsCefzNFGF4pGxCIxJ5Czct9T6fl40/53jvuTrbRW3uFtt4sPrVLYqQC/Z7A3F9TZbix9bjaq8RjGVrLGWOW+htrc6XIty/WtiHhuJo+inXLmI8Bt+dx8qp/naPsxITZSbbE62uRoPI61TBiZCxzRFVsLaqSTc352ta3n8rVUcRJmIEZsCLai5BC3trYEFib/ANUjzoYrXiSFC1+6pyk2O+mlra7inh+Io5spvuRodha/puN/GrcuJcNYREqLjca2CkEeW48dPrXBiSzkFMthvfxJA+Ry3qmKMfLECO18Db3ttAdRtvUeNcO17D3QxJ74sPi/P9WqbiZWBGVMwsb6210sPzq1LM4ItHcZddeemnLTf/bnBaBhfvbhAoAs2mvd5X8vSrcHYH52NjfQmwtcb6+Z1PpUtp2BH4ZsQL7XBN738hYbX3q/E1wCVseY8Koh4locxz+9z97wB5baVbmaBiAxvYWsQ1gBmvc2/qkb8qyTICLEXB39KZWggRLDlfLtl71s+2o+unLWrLxwa3OrXIOumgOn0vrf6VlctGUUw1YweTLZLWGh0trbn51ftSBoJoHQTStTFEFFFFAqdFqKBVbxMZZCASpIsCNCPMaHX5VdoqKgpDPpeRNxfunUfFa508tTb5akcU4ABdDa1zY6+PLf9es2igilJbvZlsQ2TQ3DfCT5URxzWYFl2OQ6kg8s2moqWKKDHmGfTvppbYEXsQfpvfxuNtbvsJrJZ1uFs17m7eJ01+330n0UNQnWYs1ioW4y3FzbKtzp55hY+A+dWESW4MhGqi4HJtduXP7Cpd6dUR8SshIyFQLG9wSb6WI9NacYkv3itu9te+/c5chv61fpVURGjm5MvPlyzi3L9y/zPlVLxzcmTdtwTu3d18l+pqbQaiogSa3vJf8AhPhp6a2+/iLXJFksMrLe2twdTp4ct/rV6i9QRWSXky/Q7Z/zyaepqiZnCnMR3nAUjSyk8yefK/pU01S8QYWI0NBo/DukLS454iAsTB1iISRZUaMkq0mYaBgrG500QaHfdcOSVUncgXt425VbOCGxZiPAn6A+Iq+amYtuq70r3qkCqhVQwKKV6KqHSvRRUVHhw+Ui7u3KzNcbDy30/OnFhyPjc6cyOdtdBvp9zVU2FVypYXKNmXfRrEX+hNXbVBH9kP8A1H+o/wBKq7A/vtvfceINtBtpb0Jq8aKC00FyTmYX5A6cttP1eiPDWN87HfQm41+XKrtOqLIw+jDM+vnt/DpQmGsb52PkTp+VXqKosRYYqb53PkSCOXl5fc0osORbvsfUjXS3hUikVqC0+HvfvsPmPG+mlMQG1s7b3vpflptt/rVygVRH9lP/AFH+q/TaqmiPd7zaeY121bS/L7mrrUr1Bb9nOa+dt72uLem17UmwtzfO41vuPptt/rV8UE0FmSAk3DsPIWtp6ikcObAZ203Pdu38WlvparwakWoLPs55ux+nn4Dz+wpSYViBaRlsLG2XXzNxv6VftVpoWv77DyAT/NaYq5BGVUAsWI5m1zr5VcqldvHzpGqiq1FIUUwBpUUUFVBooohU6VFRQKdFFICnRRVQUUUUUUUUVUI1SaKKzVg5UxSooAihKVFaFQNM0UVUUimKKKiqrUUUUR/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pic>
        <p:nvPicPr>
          <p:cNvPr id="54281" name="Picture 6" descr="http://4.bp.blogspot.com/-hZLBQsfcrS8/Te6thY0_LkI/AAAAAAAAFwI/nbvjzeivkXI/s1600/bell+tele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5251" r="2599" b="30307"/>
          <a:stretch>
            <a:fillRect/>
          </a:stretch>
        </p:blipFill>
        <p:spPr bwMode="auto">
          <a:xfrm>
            <a:off x="3384658" y="3143448"/>
            <a:ext cx="36004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487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Historia de la Calidad</a:t>
            </a:r>
            <a:endParaRPr lang="es-ES_tradnl" dirty="0"/>
          </a:p>
        </p:txBody>
      </p:sp>
      <p:sp>
        <p:nvSpPr>
          <p:cNvPr id="55301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En </a:t>
            </a:r>
            <a:r>
              <a:rPr altLang="es-AR" sz="2000" b="1" i="1" dirty="0"/>
              <a:t>1946</a:t>
            </a:r>
            <a:r>
              <a:rPr altLang="es-AR" sz="2000" dirty="0"/>
              <a:t> se </a:t>
            </a:r>
            <a:r>
              <a:rPr altLang="es-AR" sz="2000" dirty="0" err="1"/>
              <a:t>creó</a:t>
            </a:r>
            <a:r>
              <a:rPr altLang="es-AR" sz="2000" dirty="0"/>
              <a:t> la American Society for Quality, </a:t>
            </a:r>
            <a:r>
              <a:rPr altLang="es-AR" sz="2000" dirty="0" err="1"/>
              <a:t>una</a:t>
            </a:r>
            <a:r>
              <a:rPr altLang="es-AR" sz="2000" dirty="0"/>
              <a:t> central de </a:t>
            </a:r>
            <a:r>
              <a:rPr altLang="es-AR" sz="2000" dirty="0" err="1"/>
              <a:t>divulgación</a:t>
            </a:r>
            <a:r>
              <a:rPr altLang="es-AR" sz="2000" dirty="0"/>
              <a:t> de la </a:t>
            </a:r>
            <a:r>
              <a:rPr altLang="es-AR" sz="2000" dirty="0" err="1"/>
              <a:t>información</a:t>
            </a:r>
            <a:r>
              <a:rPr altLang="es-AR" sz="2000" dirty="0"/>
              <a:t> en los </a:t>
            </a:r>
            <a:r>
              <a:rPr altLang="es-AR" sz="2000" dirty="0" err="1"/>
              <a:t>temas</a:t>
            </a:r>
            <a:r>
              <a:rPr altLang="es-AR" sz="2000" dirty="0"/>
              <a:t> de control de la </a:t>
            </a:r>
            <a:r>
              <a:rPr altLang="es-AR" sz="2000" dirty="0" err="1"/>
              <a:t>Calidad</a:t>
            </a:r>
            <a:r>
              <a:rPr altLang="es-AR" sz="2000" dirty="0"/>
              <a:t>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En </a:t>
            </a:r>
            <a:r>
              <a:rPr altLang="es-AR" sz="2000" b="1" i="1" dirty="0"/>
              <a:t>1950</a:t>
            </a:r>
            <a:r>
              <a:rPr altLang="es-AR" sz="2000" dirty="0"/>
              <a:t>, en </a:t>
            </a:r>
            <a:r>
              <a:rPr altLang="es-AR" sz="2000" dirty="0" err="1"/>
              <a:t>Japón</a:t>
            </a:r>
            <a:r>
              <a:rPr altLang="es-AR" sz="2000" dirty="0"/>
              <a:t>, con la </a:t>
            </a:r>
            <a:r>
              <a:rPr altLang="es-AR" sz="2000" dirty="0" err="1"/>
              <a:t>ayuda</a:t>
            </a:r>
            <a:r>
              <a:rPr altLang="es-AR" sz="2000" dirty="0"/>
              <a:t> de W. Edwards Deming </a:t>
            </a:r>
            <a:r>
              <a:rPr altLang="es-AR" sz="2000" dirty="0" err="1"/>
              <a:t>adoptó</a:t>
            </a:r>
            <a:r>
              <a:rPr altLang="es-AR" sz="2000" dirty="0"/>
              <a:t> </a:t>
            </a:r>
            <a:r>
              <a:rPr altLang="es-AR" sz="2000" dirty="0" err="1"/>
              <a:t>una</a:t>
            </a:r>
            <a:r>
              <a:rPr altLang="es-AR" sz="2000" dirty="0"/>
              <a:t> </a:t>
            </a:r>
            <a:r>
              <a:rPr altLang="es-AR" sz="2000" dirty="0" err="1"/>
              <a:t>metodología</a:t>
            </a:r>
            <a:r>
              <a:rPr altLang="es-AR" sz="2000" dirty="0"/>
              <a:t> </a:t>
            </a:r>
            <a:r>
              <a:rPr altLang="es-AR" sz="2000" dirty="0" err="1"/>
              <a:t>dirigida</a:t>
            </a:r>
            <a:r>
              <a:rPr altLang="es-AR" sz="2000" dirty="0"/>
              <a:t> </a:t>
            </a:r>
            <a:r>
              <a:rPr altLang="es-AR" sz="2000" dirty="0" err="1"/>
              <a:t>hacia</a:t>
            </a:r>
            <a:r>
              <a:rPr altLang="es-AR" sz="2000" dirty="0"/>
              <a:t> el </a:t>
            </a:r>
            <a:r>
              <a:rPr altLang="es-AR" sz="2000" dirty="0" err="1"/>
              <a:t>usuario</a:t>
            </a:r>
            <a:r>
              <a:rPr altLang="es-AR" sz="2000" dirty="0"/>
              <a:t>, </a:t>
            </a:r>
            <a:r>
              <a:rPr altLang="es-AR" sz="2000" dirty="0" err="1"/>
              <a:t>fabricando</a:t>
            </a:r>
            <a:r>
              <a:rPr altLang="es-AR" sz="2000" dirty="0"/>
              <a:t> </a:t>
            </a:r>
            <a:r>
              <a:rPr altLang="es-AR" sz="2000" dirty="0" err="1"/>
              <a:t>productos</a:t>
            </a:r>
            <a:r>
              <a:rPr altLang="es-AR" sz="2000" dirty="0"/>
              <a:t> de </a:t>
            </a:r>
            <a:r>
              <a:rPr altLang="es-AR" sz="2000" dirty="0" err="1"/>
              <a:t>calidad</a:t>
            </a:r>
            <a:r>
              <a:rPr altLang="es-AR" sz="2000" dirty="0"/>
              <a:t>, </a:t>
            </a:r>
            <a:r>
              <a:rPr altLang="es-AR" sz="2000" dirty="0" err="1"/>
              <a:t>es</a:t>
            </a:r>
            <a:r>
              <a:rPr altLang="es-AR" sz="2000" dirty="0"/>
              <a:t> </a:t>
            </a:r>
            <a:r>
              <a:rPr altLang="es-AR" sz="2000" dirty="0" err="1"/>
              <a:t>decir</a:t>
            </a:r>
            <a:r>
              <a:rPr altLang="es-AR" sz="2000" dirty="0"/>
              <a:t>, “ </a:t>
            </a:r>
            <a:r>
              <a:rPr altLang="es-AR" sz="2000" dirty="0" err="1"/>
              <a:t>Haciendo</a:t>
            </a:r>
            <a:r>
              <a:rPr altLang="es-AR" sz="2000" dirty="0"/>
              <a:t> </a:t>
            </a:r>
            <a:r>
              <a:rPr altLang="es-AR" sz="2000" dirty="0" err="1"/>
              <a:t>bien</a:t>
            </a:r>
            <a:r>
              <a:rPr altLang="es-AR" sz="2000" dirty="0"/>
              <a:t> </a:t>
            </a:r>
            <a:r>
              <a:rPr altLang="es-AR" sz="2000" dirty="0" err="1"/>
              <a:t>las</a:t>
            </a:r>
            <a:r>
              <a:rPr altLang="es-AR" sz="2000" dirty="0"/>
              <a:t> </a:t>
            </a:r>
            <a:r>
              <a:rPr altLang="es-AR" sz="2000" dirty="0" err="1"/>
              <a:t>cosas</a:t>
            </a:r>
            <a:r>
              <a:rPr altLang="es-AR" sz="2000" dirty="0"/>
              <a:t> a la </a:t>
            </a:r>
            <a:r>
              <a:rPr altLang="es-AR" sz="2000" dirty="0" err="1"/>
              <a:t>primera</a:t>
            </a:r>
            <a:r>
              <a:rPr altLang="es-AR" sz="2000" dirty="0"/>
              <a:t>”. </a:t>
            </a:r>
            <a:endParaRPr lang="es-AR" altLang="es-AR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Este </a:t>
            </a:r>
            <a:r>
              <a:rPr altLang="es-AR" sz="2000" dirty="0" err="1"/>
              <a:t>estilo</a:t>
            </a:r>
            <a:r>
              <a:rPr altLang="es-AR" sz="2000" dirty="0"/>
              <a:t> de </a:t>
            </a:r>
            <a:r>
              <a:rPr altLang="es-AR" sz="2000" dirty="0" err="1"/>
              <a:t>metodología</a:t>
            </a:r>
            <a:r>
              <a:rPr altLang="es-AR" sz="2000" dirty="0"/>
              <a:t> se </a:t>
            </a:r>
            <a:r>
              <a:rPr altLang="es-AR" sz="2000" dirty="0" err="1"/>
              <a:t>iniciaba</a:t>
            </a:r>
            <a:r>
              <a:rPr altLang="es-AR" sz="2000" dirty="0"/>
              <a:t> en la </a:t>
            </a:r>
            <a:r>
              <a:rPr altLang="es-AR" sz="2000" dirty="0" err="1"/>
              <a:t>alta</a:t>
            </a:r>
            <a:r>
              <a:rPr altLang="es-AR" sz="2000" dirty="0"/>
              <a:t> </a:t>
            </a:r>
            <a:r>
              <a:rPr altLang="es-AR" sz="2000" dirty="0" err="1"/>
              <a:t>Dirección</a:t>
            </a:r>
            <a:r>
              <a:rPr altLang="es-AR" sz="2000" dirty="0"/>
              <a:t> y </a:t>
            </a:r>
            <a:r>
              <a:rPr altLang="es-AR" sz="2000" dirty="0" err="1"/>
              <a:t>luego</a:t>
            </a:r>
            <a:r>
              <a:rPr altLang="es-AR" sz="2000" dirty="0"/>
              <a:t> </a:t>
            </a:r>
            <a:r>
              <a:rPr altLang="es-AR" sz="2000" dirty="0" err="1"/>
              <a:t>extendiéndose</a:t>
            </a:r>
            <a:r>
              <a:rPr altLang="es-AR" sz="2000" dirty="0"/>
              <a:t> a </a:t>
            </a:r>
            <a:r>
              <a:rPr altLang="es-AR" sz="2000" dirty="0" err="1"/>
              <a:t>todos</a:t>
            </a:r>
            <a:r>
              <a:rPr altLang="es-AR" sz="2000" dirty="0"/>
              <a:t> los </a:t>
            </a:r>
            <a:r>
              <a:rPr altLang="es-AR" sz="2000" dirty="0" err="1"/>
              <a:t>niveles</a:t>
            </a:r>
            <a:r>
              <a:rPr altLang="es-AR" sz="2000" dirty="0"/>
              <a:t> de la </a:t>
            </a:r>
            <a:r>
              <a:rPr altLang="es-AR" sz="2000" dirty="0" err="1"/>
              <a:t>empresa</a:t>
            </a:r>
            <a:r>
              <a:rPr altLang="es-AR" sz="2000" dirty="0"/>
              <a:t>.</a:t>
            </a:r>
            <a:r>
              <a:rPr altLang="es-AR" sz="2000" dirty="0">
                <a:sym typeface="Wingdings" panose="05000000000000000000" pitchFamily="2" charset="2"/>
              </a:rPr>
              <a:t> TQM </a:t>
            </a:r>
            <a:r>
              <a:rPr altLang="es-AR" sz="2000" dirty="0"/>
              <a:t>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s-ES_tradnl" altLang="es-AR" sz="2000" dirty="0"/>
          </a:p>
        </p:txBody>
      </p:sp>
      <p:sp>
        <p:nvSpPr>
          <p:cNvPr id="55299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5530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FC4B03-CE58-4054-9C08-2BF8A05A10FE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¿Que es la Calidad?</a:t>
            </a:r>
            <a:endParaRPr dirty="0"/>
          </a:p>
        </p:txBody>
      </p:sp>
      <p:sp>
        <p:nvSpPr>
          <p:cNvPr id="57347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9F7242-C280-4B94-9359-AAB6E73B9B12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67544" y="1844824"/>
            <a:ext cx="7885113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000" b="1" dirty="0">
                <a:latin typeface="+mn-lt"/>
              </a:rPr>
              <a:t>Calidad </a:t>
            </a:r>
            <a:r>
              <a:rPr lang="es-AR" sz="2000" dirty="0">
                <a:latin typeface="+mn-lt"/>
              </a:rPr>
              <a:t>es un concepto: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r>
              <a:rPr lang="es-AR" sz="2000" b="1" dirty="0">
                <a:latin typeface="+mn-lt"/>
              </a:rPr>
              <a:t>Relativo </a:t>
            </a:r>
            <a:r>
              <a:rPr lang="es-AR" sz="2000" dirty="0">
                <a:solidFill>
                  <a:srgbClr val="262626"/>
                </a:solidFill>
                <a:latin typeface="+mn-lt"/>
              </a:rPr>
              <a:t>: La calidad está en los ojos del observador y es relativa a las personas, su edad y circunstancias, al espacio, tiempo, ...</a:t>
            </a:r>
          </a:p>
          <a:p>
            <a:pPr marL="285750" indent="-285750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AR" sz="2000" b="1" dirty="0">
                <a:latin typeface="+mn-lt"/>
              </a:rPr>
              <a:t>Multidimensional: </a:t>
            </a:r>
            <a:r>
              <a:rPr lang="es-AR" sz="2000" dirty="0">
                <a:latin typeface="+mn-lt"/>
              </a:rPr>
              <a:t>Referida a varias cualidades: Funcionalidad, Oportunidad, Costo</a:t>
            </a:r>
          </a:p>
          <a:p>
            <a:pPr marL="285750" indent="-285750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AR" sz="2000" dirty="0">
                <a:latin typeface="+mn-lt"/>
              </a:rPr>
              <a:t>Sujeta a </a:t>
            </a:r>
            <a:r>
              <a:rPr lang="es-AR" sz="2000" b="1" dirty="0">
                <a:latin typeface="+mn-lt"/>
              </a:rPr>
              <a:t>restricciones : </a:t>
            </a:r>
            <a:r>
              <a:rPr lang="es-AR" sz="2000" dirty="0">
                <a:latin typeface="+mn-lt"/>
              </a:rPr>
              <a:t>Presupuesto disponible</a:t>
            </a:r>
          </a:p>
          <a:p>
            <a:pPr marL="285750" indent="-285750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AR" sz="2000" dirty="0">
                <a:latin typeface="+mn-lt"/>
              </a:rPr>
              <a:t>Ligado a </a:t>
            </a:r>
            <a:r>
              <a:rPr lang="es-AR" sz="2000" b="1" dirty="0">
                <a:latin typeface="+mn-lt"/>
              </a:rPr>
              <a:t>compromisos aceptables : </a:t>
            </a:r>
            <a:r>
              <a:rPr lang="es-AR" sz="2000" dirty="0">
                <a:latin typeface="+mn-lt"/>
              </a:rPr>
              <a:t>Plazos de fabricación</a:t>
            </a:r>
          </a:p>
          <a:p>
            <a:pPr marL="285750" indent="-285750" eaLnBrk="1" hangingPunct="1">
              <a:buClr>
                <a:srgbClr val="C00000"/>
              </a:buClr>
              <a:buFont typeface="Wingdings" pitchFamily="2" charset="2"/>
              <a:buChar char="q"/>
              <a:defRPr/>
            </a:pPr>
            <a:r>
              <a:rPr lang="es-AR" sz="2000" b="1" dirty="0">
                <a:latin typeface="+mn-lt"/>
              </a:rPr>
              <a:t>No </a:t>
            </a:r>
            <a:r>
              <a:rPr lang="es-AR" sz="2000" dirty="0">
                <a:latin typeface="+mn-lt"/>
              </a:rPr>
              <a:t>es ni </a:t>
            </a:r>
            <a:r>
              <a:rPr lang="es-AR" sz="2000" b="1" dirty="0">
                <a:latin typeface="+mn-lt"/>
              </a:rPr>
              <a:t>totalmente subjetiva </a:t>
            </a:r>
            <a:r>
              <a:rPr lang="es-AR" sz="2000" dirty="0">
                <a:latin typeface="+mn-lt"/>
              </a:rPr>
              <a:t>(porque ciertos aspectos pueden medirse) </a:t>
            </a:r>
            <a:r>
              <a:rPr lang="es-AR" sz="2000" b="1" dirty="0">
                <a:latin typeface="+mn-lt"/>
              </a:rPr>
              <a:t>ni totalmente objetiva </a:t>
            </a:r>
            <a:r>
              <a:rPr lang="es-AR" sz="2000" dirty="0">
                <a:latin typeface="+mn-lt"/>
              </a:rPr>
              <a:t>(ya que existen cualidades cuya evaluación sólo puede ser subjetiva).</a:t>
            </a:r>
          </a:p>
        </p:txBody>
      </p:sp>
      <p:pic>
        <p:nvPicPr>
          <p:cNvPr id="57352" name="Picture 2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09306"/>
            <a:ext cx="3103060" cy="184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dirty="0"/>
              <a:t>¿Que es la Calidad?</a:t>
            </a:r>
          </a:p>
        </p:txBody>
      </p:sp>
      <p:sp>
        <p:nvSpPr>
          <p:cNvPr id="58371" name="2 Marcador de contenido"/>
          <p:cNvSpPr>
            <a:spLocks noGrp="1"/>
          </p:cNvSpPr>
          <p:nvPr>
            <p:ph sz="quarter" idx="1"/>
          </p:nvPr>
        </p:nvSpPr>
        <p:spPr>
          <a:xfrm>
            <a:off x="699135" y="2249488"/>
            <a:ext cx="7239000" cy="41958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Vista  TRASCENDENTAL : es algo que se reconoce pero no se define. Se puede concebir como un ideal al que se intenta alcanzar.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Vista de USUARIO: es adecuación al propósito.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 Vista de  FABRICANTE: es conformidad con las especificaciones. Vista centrada en el proceso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 Vista del PRODUCTO : es una visión interna ya que se centra en los atributos internos de los productos.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 Vista basada en VALOR :depende de la cantidad que el cliente este dispuesto a pagar.</a:t>
            </a:r>
          </a:p>
        </p:txBody>
      </p:sp>
      <p:sp>
        <p:nvSpPr>
          <p:cNvPr id="58374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5" name="2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F8E9D-D928-4ED5-A5E1-AA3D546524B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67544" y="1769111"/>
            <a:ext cx="8208963" cy="503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Vistas de la Calidad </a:t>
            </a:r>
            <a:r>
              <a:rPr lang="es-ES_tradnl" dirty="0" err="1"/>
              <a:t>Garvin</a:t>
            </a:r>
            <a:r>
              <a:rPr lang="es-ES_tradnl" dirty="0"/>
              <a:t> (1984)</a:t>
            </a:r>
            <a:endParaRPr dirty="0"/>
          </a:p>
        </p:txBody>
      </p:sp>
      <p:pic>
        <p:nvPicPr>
          <p:cNvPr id="58376" name="Picture 11" descr="http://www.enbolivia.com/files/vision(1)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1F1EF"/>
              </a:clrFrom>
              <a:clrTo>
                <a:srgbClr val="F1F1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" t="4012" r="2802" b="17693"/>
          <a:stretch>
            <a:fillRect/>
          </a:stretch>
        </p:blipFill>
        <p:spPr bwMode="auto">
          <a:xfrm>
            <a:off x="6786401" y="548680"/>
            <a:ext cx="2330693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¿Qué es la Calidad?</a:t>
            </a:r>
          </a:p>
        </p:txBody>
      </p:sp>
      <p:sp>
        <p:nvSpPr>
          <p:cNvPr id="59397" name="Rectang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La calidad </a:t>
            </a:r>
            <a:r>
              <a:rPr lang="es-ES_tradnl" altLang="es-AR" sz="2000" i="1" dirty="0"/>
              <a:t>realizada </a:t>
            </a:r>
            <a:r>
              <a:rPr lang="es-ES_tradnl" altLang="es-AR" sz="2000" dirty="0"/>
              <a:t>: la que es capaz de obtener la persona que realiza el trabajo.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La calidad </a:t>
            </a:r>
            <a:r>
              <a:rPr lang="es-ES_tradnl" altLang="es-AR" sz="2000" i="1" dirty="0"/>
              <a:t>programada </a:t>
            </a:r>
            <a:r>
              <a:rPr lang="es-ES_tradnl" altLang="es-AR" sz="2000" dirty="0"/>
              <a:t>: la que se ha pretendido obtener</a:t>
            </a:r>
          </a:p>
          <a:p>
            <a:pPr marL="457200" indent="-457200"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La calidad </a:t>
            </a:r>
            <a:r>
              <a:rPr lang="es-ES_tradnl" altLang="es-AR" sz="2000" i="1" dirty="0"/>
              <a:t>necesaria</a:t>
            </a:r>
            <a:r>
              <a:rPr lang="es-ES_tradnl" altLang="es-AR" sz="2000" dirty="0"/>
              <a:t> : la que el cliente exige.</a:t>
            </a:r>
          </a:p>
          <a:p>
            <a:pPr eaLnBrk="1" hangingPunct="1"/>
            <a:endParaRPr lang="es-ES_tradnl" altLang="es-AR" sz="2000" dirty="0"/>
          </a:p>
          <a:p>
            <a:pPr eaLnBrk="1" hangingPunct="1"/>
            <a:endParaRPr lang="es-ES_tradnl" altLang="es-AR" sz="2000" dirty="0"/>
          </a:p>
          <a:p>
            <a:pPr eaLnBrk="1" hangingPunct="1"/>
            <a:endParaRPr lang="es-ES_tradnl" altLang="es-AR" sz="2000" dirty="0"/>
          </a:p>
          <a:p>
            <a:pPr eaLnBrk="1" hangingPunct="1"/>
            <a:endParaRPr lang="es-ES_tradnl" altLang="es-AR" sz="2000" dirty="0"/>
          </a:p>
          <a:p>
            <a:pPr eaLnBrk="1" hangingPunct="1"/>
            <a:endParaRPr lang="es-ES_tradnl" altLang="es-AR" sz="2000" dirty="0"/>
          </a:p>
          <a:p>
            <a:pPr eaLnBrk="1" hangingPunct="1"/>
            <a:endParaRPr lang="es-ES_tradnl" altLang="es-AR" sz="2000" dirty="0"/>
          </a:p>
          <a:p>
            <a:pPr marL="0" indent="0" eaLnBrk="1" hangingPunct="1">
              <a:buNone/>
            </a:pPr>
            <a:r>
              <a:rPr lang="es-ES_tradnl" altLang="es-AR" sz="2000" dirty="0"/>
              <a:t>Se trata de conseguir que estos tres círculos coincidan lo mas posible.</a:t>
            </a:r>
          </a:p>
        </p:txBody>
      </p:sp>
      <p:sp>
        <p:nvSpPr>
          <p:cNvPr id="59395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</a:p>
        </p:txBody>
      </p:sp>
      <p:sp>
        <p:nvSpPr>
          <p:cNvPr id="5939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6E24D-8CE7-4D4F-99F4-FA4DEE5FE95E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399" name="Oval 4"/>
          <p:cNvSpPr>
            <a:spLocks noChangeArrowheads="1"/>
          </p:cNvSpPr>
          <p:nvPr/>
        </p:nvSpPr>
        <p:spPr bwMode="auto">
          <a:xfrm>
            <a:off x="3645470" y="3462833"/>
            <a:ext cx="1441450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AR" sz="1200" dirty="0">
                <a:latin typeface="Arial" panose="020B0604020202020204" pitchFamily="34" charset="0"/>
              </a:rPr>
              <a:t>Calidad 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AR" sz="1200" dirty="0">
                <a:latin typeface="Arial" panose="020B0604020202020204" pitchFamily="34" charset="0"/>
              </a:rPr>
              <a:t> Programada</a:t>
            </a:r>
          </a:p>
        </p:txBody>
      </p:sp>
      <p:sp>
        <p:nvSpPr>
          <p:cNvPr id="59400" name="Oval 5"/>
          <p:cNvSpPr>
            <a:spLocks noChangeArrowheads="1"/>
          </p:cNvSpPr>
          <p:nvPr/>
        </p:nvSpPr>
        <p:spPr bwMode="auto">
          <a:xfrm>
            <a:off x="4358258" y="4243883"/>
            <a:ext cx="1439862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AR" sz="1200">
                <a:latin typeface="Arial" panose="020B0604020202020204" pitchFamily="34" charset="0"/>
              </a:rPr>
              <a:t>Calidad 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AR" sz="1200">
                <a:latin typeface="Arial" panose="020B0604020202020204" pitchFamily="34" charset="0"/>
              </a:rPr>
              <a:t>Necesaria</a:t>
            </a:r>
          </a:p>
        </p:txBody>
      </p:sp>
      <p:sp>
        <p:nvSpPr>
          <p:cNvPr id="59401" name="Oval 6"/>
          <p:cNvSpPr>
            <a:spLocks noChangeArrowheads="1"/>
          </p:cNvSpPr>
          <p:nvPr/>
        </p:nvSpPr>
        <p:spPr bwMode="auto">
          <a:xfrm>
            <a:off x="3059683" y="4293096"/>
            <a:ext cx="1439862" cy="12954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AR" sz="1200">
                <a:latin typeface="Arial" panose="020B0604020202020204" pitchFamily="34" charset="0"/>
              </a:rPr>
              <a:t>Calidad 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AR" sz="1200">
                <a:latin typeface="Arial" panose="020B0604020202020204" pitchFamily="34" charset="0"/>
              </a:rPr>
              <a:t>Realizada</a:t>
            </a:r>
          </a:p>
        </p:txBody>
      </p:sp>
      <p:sp>
        <p:nvSpPr>
          <p:cNvPr id="59402" name="6 Marcador de número de diapositiva"/>
          <p:cNvSpPr txBox="1">
            <a:spLocks noGrp="1"/>
          </p:cNvSpPr>
          <p:nvPr/>
        </p:nvSpPr>
        <p:spPr bwMode="auto">
          <a:xfrm>
            <a:off x="4357688" y="6286500"/>
            <a:ext cx="5715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fld id="{8B6CE922-B9B1-44AE-B698-F6ECAB6883BA}" type="slidenum">
              <a:rPr lang="es-ES" altLang="es-AR" sz="1600">
                <a:solidFill>
                  <a:schemeClr val="bg1"/>
                </a:solidFill>
                <a:latin typeface="Georgia" panose="02040502050405020303" pitchFamily="18" charset="0"/>
              </a:rPr>
              <a:pPr algn="ctr" eaLnBrk="1" hangingPunct="1">
                <a:spcBef>
                  <a:spcPct val="0"/>
                </a:spcBef>
              </a:pPr>
              <a:t>24</a:t>
            </a:fld>
            <a:endParaRPr lang="es-ES" altLang="es-AR" sz="16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C47290-B07A-4C11-BB11-F8D4F75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gestión de la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D3903A1-67A9-4D60-8454-DECD22DEBC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Es el conjunto completo de actividades mediante las cuales se alcanza la aptitud de uso, con independencia de donde se lleven a cabo esas actividades.</a:t>
            </a:r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Comprende tres procesos (Juran):</a:t>
            </a:r>
          </a:p>
          <a:p>
            <a:pPr marL="432000">
              <a:buFont typeface="Wingdings" panose="05000000000000000000" pitchFamily="2" charset="2"/>
              <a:buChar char="q"/>
            </a:pPr>
            <a:r>
              <a:rPr lang="es-AR" dirty="0"/>
              <a:t>Planificación: </a:t>
            </a:r>
          </a:p>
          <a:p>
            <a:pPr marL="900000">
              <a:buFont typeface="Wingdings" panose="05000000000000000000" pitchFamily="2" charset="2"/>
              <a:buChar char="q"/>
            </a:pPr>
            <a:r>
              <a:rPr lang="es-AR" sz="1600" dirty="0"/>
              <a:t>Se identifican los clientes. Se descubren sus necesidades. Se diseñan procesos</a:t>
            </a:r>
          </a:p>
          <a:p>
            <a:pPr marL="432000">
              <a:buFont typeface="Wingdings" panose="05000000000000000000" pitchFamily="2" charset="2"/>
              <a:buChar char="q"/>
            </a:pPr>
            <a:r>
              <a:rPr lang="es-AR" dirty="0"/>
              <a:t>Control : </a:t>
            </a:r>
          </a:p>
          <a:p>
            <a:pPr marL="900000">
              <a:buFont typeface="Wingdings" panose="05000000000000000000" pitchFamily="2" charset="2"/>
              <a:buChar char="q"/>
            </a:pPr>
            <a:r>
              <a:rPr lang="es-AR" sz="1600" dirty="0"/>
              <a:t>se establecen y cumplen estándares. Se detectan perturbaciones o fallos. Se buscan las causas.</a:t>
            </a:r>
          </a:p>
          <a:p>
            <a:pPr marL="432000">
              <a:buFont typeface="Wingdings" panose="05000000000000000000" pitchFamily="2" charset="2"/>
              <a:buChar char="q"/>
            </a:pPr>
            <a:r>
              <a:rPr lang="es-AR" sz="1600" dirty="0"/>
              <a:t>Mejora : </a:t>
            </a:r>
          </a:p>
          <a:p>
            <a:pPr marL="900000">
              <a:buFont typeface="Wingdings" panose="05000000000000000000" pitchFamily="2" charset="2"/>
              <a:buChar char="q"/>
            </a:pPr>
            <a:r>
              <a:rPr lang="es-AR" sz="1600" dirty="0"/>
              <a:t>se descubren y </a:t>
            </a:r>
            <a:r>
              <a:rPr lang="es-AR" sz="1600"/>
              <a:t>eliminan fallas.</a:t>
            </a:r>
            <a:endParaRPr lang="es-AR" sz="1600" dirty="0"/>
          </a:p>
          <a:p>
            <a:pPr marL="900000">
              <a:buFont typeface="Wingdings" panose="05000000000000000000" pitchFamily="2" charset="2"/>
              <a:buChar char="q"/>
            </a:pPr>
            <a:endParaRPr lang="es-AR" sz="1600" dirty="0"/>
          </a:p>
          <a:p>
            <a:pPr marL="900000">
              <a:buFont typeface="Wingdings" panose="05000000000000000000" pitchFamily="2" charset="2"/>
              <a:buChar char="q"/>
            </a:pPr>
            <a:endParaRPr lang="es-AR" dirty="0"/>
          </a:p>
          <a:p>
            <a:pPr marL="432000"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buFont typeface="Wingdings" panose="05000000000000000000" pitchFamily="2" charset="2"/>
              <a:buChar char="q"/>
            </a:pPr>
            <a:endParaRPr lang="es-AR" dirty="0"/>
          </a:p>
          <a:p>
            <a:pPr lvl="2">
              <a:buFont typeface="Wingdings" panose="05000000000000000000" pitchFamily="2" charset="2"/>
              <a:buChar char="q"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D0967B-69E4-4605-B95A-A69D47512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CSS 2019      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DF85FF0-0ED7-4F1A-A1C9-E5F923A23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25</a:t>
            </a:fld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382923590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los Sistemas de Información</a:t>
            </a:r>
            <a:endParaRPr dirty="0"/>
          </a:p>
        </p:txBody>
      </p:sp>
      <p:sp>
        <p:nvSpPr>
          <p:cNvPr id="5632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2492896"/>
            <a:ext cx="7239000" cy="352839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La </a:t>
            </a:r>
            <a:r>
              <a:rPr altLang="es-AR" sz="2000" dirty="0" err="1"/>
              <a:t>importancia</a:t>
            </a:r>
            <a:r>
              <a:rPr altLang="es-AR" sz="2000" dirty="0"/>
              <a:t> de los </a:t>
            </a:r>
            <a:r>
              <a:rPr altLang="es-AR" sz="2000" dirty="0" err="1"/>
              <a:t>sistemas</a:t>
            </a:r>
            <a:r>
              <a:rPr altLang="es-AR" sz="2000" dirty="0"/>
              <a:t> de </a:t>
            </a:r>
            <a:r>
              <a:rPr altLang="es-AR" sz="2000" dirty="0" err="1"/>
              <a:t>información</a:t>
            </a:r>
            <a:r>
              <a:rPr altLang="es-AR" sz="2000" dirty="0"/>
              <a:t> (SI) en la </a:t>
            </a:r>
            <a:r>
              <a:rPr altLang="es-AR" sz="2000" dirty="0" err="1"/>
              <a:t>actualidad</a:t>
            </a:r>
            <a:r>
              <a:rPr altLang="es-AR" sz="2000" dirty="0"/>
              <a:t> </a:t>
            </a:r>
            <a:r>
              <a:rPr altLang="es-AR" sz="2000" dirty="0" err="1"/>
              <a:t>hace</a:t>
            </a:r>
            <a:r>
              <a:rPr altLang="es-AR" sz="2000" dirty="0"/>
              <a:t> </a:t>
            </a:r>
            <a:r>
              <a:rPr altLang="es-AR" sz="2000" dirty="0" err="1"/>
              <a:t>necesario</a:t>
            </a:r>
            <a:r>
              <a:rPr altLang="es-AR" sz="2000" dirty="0"/>
              <a:t> </a:t>
            </a:r>
            <a:r>
              <a:rPr altLang="es-AR" sz="2000" dirty="0" err="1"/>
              <a:t>que</a:t>
            </a:r>
            <a:r>
              <a:rPr altLang="es-AR" sz="2000" dirty="0"/>
              <a:t> </a:t>
            </a:r>
            <a:r>
              <a:rPr altLang="es-AR" sz="2000" dirty="0" err="1"/>
              <a:t>las</a:t>
            </a:r>
            <a:r>
              <a:rPr altLang="es-AR" sz="2000" dirty="0"/>
              <a:t> </a:t>
            </a:r>
            <a:r>
              <a:rPr altLang="es-AR" sz="2000" dirty="0" err="1"/>
              <a:t>empresas</a:t>
            </a:r>
            <a:r>
              <a:rPr altLang="es-AR" sz="2000" dirty="0"/>
              <a:t> de </a:t>
            </a:r>
            <a:r>
              <a:rPr altLang="es-AR" sz="2000" dirty="0" err="1"/>
              <a:t>tecnología</a:t>
            </a:r>
            <a:r>
              <a:rPr altLang="es-AR" sz="2000" dirty="0"/>
              <a:t> </a:t>
            </a:r>
            <a:r>
              <a:rPr altLang="es-AR" sz="2000" dirty="0" err="1"/>
              <a:t>hagan</a:t>
            </a:r>
            <a:r>
              <a:rPr altLang="es-AR" sz="2000" dirty="0"/>
              <a:t> mucho </a:t>
            </a:r>
            <a:r>
              <a:rPr altLang="es-AR" sz="2000" dirty="0" err="1"/>
              <a:t>hincapié</a:t>
            </a:r>
            <a:r>
              <a:rPr altLang="es-AR" sz="2000" dirty="0"/>
              <a:t> en los </a:t>
            </a:r>
            <a:r>
              <a:rPr altLang="es-AR" sz="2000" dirty="0" err="1"/>
              <a:t>estándares</a:t>
            </a:r>
            <a:r>
              <a:rPr altLang="es-AR" sz="2000" dirty="0"/>
              <a:t> de </a:t>
            </a:r>
            <a:r>
              <a:rPr altLang="es-AR" sz="2000" dirty="0" err="1"/>
              <a:t>calidad</a:t>
            </a:r>
            <a:r>
              <a:rPr altLang="es-A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altLang="es-AR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000" dirty="0"/>
              <a:t> </a:t>
            </a:r>
            <a:r>
              <a:rPr altLang="es-AR" sz="2000" dirty="0" err="1"/>
              <a:t>Stylianou</a:t>
            </a:r>
            <a:r>
              <a:rPr altLang="es-AR" sz="2000" dirty="0"/>
              <a:t> y Kumar </a:t>
            </a:r>
            <a:r>
              <a:rPr lang="es-AR" altLang="es-AR" sz="2000" dirty="0"/>
              <a:t>plantean que </a:t>
            </a:r>
            <a:r>
              <a:rPr altLang="es-AR" sz="2000" dirty="0"/>
              <a:t>se </a:t>
            </a:r>
            <a:r>
              <a:rPr altLang="es-AR" sz="2000" dirty="0" err="1"/>
              <a:t>debe</a:t>
            </a:r>
            <a:r>
              <a:rPr altLang="es-AR" sz="2000" dirty="0"/>
              <a:t> </a:t>
            </a:r>
            <a:r>
              <a:rPr altLang="es-AR" sz="2000" dirty="0" err="1"/>
              <a:t>apreciar</a:t>
            </a:r>
            <a:r>
              <a:rPr altLang="es-AR" sz="2000" dirty="0"/>
              <a:t> la </a:t>
            </a:r>
            <a:r>
              <a:rPr altLang="es-AR" sz="2000" dirty="0" err="1"/>
              <a:t>calidad</a:t>
            </a:r>
            <a:r>
              <a:rPr altLang="es-AR" sz="2000" dirty="0"/>
              <a:t> </a:t>
            </a:r>
            <a:r>
              <a:rPr altLang="es-AR" sz="2000" dirty="0" err="1"/>
              <a:t>desde</a:t>
            </a:r>
            <a:r>
              <a:rPr altLang="es-AR" sz="2000" dirty="0"/>
              <a:t> un </a:t>
            </a:r>
            <a:r>
              <a:rPr altLang="es-AR" sz="2000" dirty="0" err="1"/>
              <a:t>todo</a:t>
            </a:r>
            <a:r>
              <a:rPr altLang="es-AR" sz="2000" dirty="0"/>
              <a:t>, </a:t>
            </a:r>
            <a:r>
              <a:rPr altLang="es-AR" sz="2000" dirty="0" err="1"/>
              <a:t>donde</a:t>
            </a:r>
            <a:r>
              <a:rPr altLang="es-AR" sz="2000" dirty="0"/>
              <a:t> </a:t>
            </a:r>
            <a:r>
              <a:rPr altLang="es-AR" sz="2000" dirty="0" err="1"/>
              <a:t>cada</a:t>
            </a:r>
            <a:r>
              <a:rPr altLang="es-AR" sz="2000" dirty="0"/>
              <a:t> parte </a:t>
            </a:r>
            <a:r>
              <a:rPr altLang="es-AR" sz="2000" dirty="0" err="1"/>
              <a:t>que</a:t>
            </a:r>
            <a:r>
              <a:rPr altLang="es-AR" sz="2000" dirty="0"/>
              <a:t> la </a:t>
            </a:r>
            <a:r>
              <a:rPr altLang="es-AR" sz="2000" dirty="0" err="1"/>
              <a:t>componen</a:t>
            </a:r>
            <a:r>
              <a:rPr altLang="es-AR" sz="2000" dirty="0"/>
              <a:t> </a:t>
            </a:r>
            <a:r>
              <a:rPr altLang="es-AR" sz="2000" dirty="0" err="1"/>
              <a:t>debe</a:t>
            </a:r>
            <a:r>
              <a:rPr altLang="es-AR" sz="2000" dirty="0"/>
              <a:t> </a:t>
            </a:r>
            <a:r>
              <a:rPr altLang="es-AR" sz="2000" dirty="0" err="1"/>
              <a:t>tener</a:t>
            </a:r>
            <a:r>
              <a:rPr altLang="es-AR" sz="2000" dirty="0"/>
              <a:t> </a:t>
            </a:r>
            <a:r>
              <a:rPr altLang="es-AR" sz="2000" dirty="0" err="1"/>
              <a:t>su</a:t>
            </a:r>
            <a:r>
              <a:rPr altLang="es-AR" sz="2000" dirty="0"/>
              <a:t> </a:t>
            </a:r>
            <a:r>
              <a:rPr altLang="es-AR" sz="2000" dirty="0" err="1"/>
              <a:t>análisis</a:t>
            </a:r>
            <a:r>
              <a:rPr altLang="es-AR" sz="2000" dirty="0"/>
              <a:t> de </a:t>
            </a:r>
            <a:r>
              <a:rPr altLang="es-AR" sz="2000" dirty="0" err="1"/>
              <a:t>calidad</a:t>
            </a:r>
            <a:r>
              <a:rPr altLang="es-AR" sz="2000" dirty="0"/>
              <a:t>. </a:t>
            </a:r>
            <a:endParaRPr lang="es-AR" altLang="es-AR" sz="2000" dirty="0"/>
          </a:p>
          <a:p>
            <a:pPr eaLnBrk="1" hangingPunct="1"/>
            <a:endParaRPr altLang="es-AR" sz="2000" dirty="0"/>
          </a:p>
        </p:txBody>
      </p:sp>
      <p:sp>
        <p:nvSpPr>
          <p:cNvPr id="56326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4DB104-D171-41B7-930E-413C4F0F513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67544" y="1916832"/>
            <a:ext cx="8208963" cy="503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4.Calidad de los Sistemas de Información</a:t>
            </a:r>
            <a:endParaRPr dirty="0"/>
          </a:p>
        </p:txBody>
      </p:sp>
      <p:pic>
        <p:nvPicPr>
          <p:cNvPr id="56328" name="Picture 9" descr="https://encrypted-tbn3.gstatic.com/images?q=tbn:ANd9GcTEGCW6VTu4Nj5ZAIstWLR8T2mhpak2szO6RMQdcNngi2tU-V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20130"/>
            <a:ext cx="1728688" cy="233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/>
              <a:t>Calidad de los Sistemas de Información</a:t>
            </a:r>
            <a:endParaRPr dirty="0"/>
          </a:p>
        </p:txBody>
      </p:sp>
      <p:sp>
        <p:nvSpPr>
          <p:cNvPr id="60421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400" dirty="0"/>
              <a:t>Calidad de la Empresa</a:t>
            </a:r>
          </a:p>
          <a:p>
            <a:pPr marL="457200" lvl="1" indent="0" eaLnBrk="1" hangingPunct="1"/>
            <a:r>
              <a:rPr lang="es-AR" altLang="es-AR" sz="2000" dirty="0"/>
              <a:t>Calidad de los procesos de Negocio (No lo vamos a abarcar)</a:t>
            </a:r>
          </a:p>
          <a:p>
            <a:pPr marL="457200" lvl="1" indent="0" eaLnBrk="1" hangingPunct="1"/>
            <a:r>
              <a:rPr lang="es-AR" altLang="es-AR" sz="2000" dirty="0"/>
              <a:t>Calidad de SI ( Base fundamental de una empresa)</a:t>
            </a:r>
          </a:p>
          <a:p>
            <a:pPr eaLnBrk="1" hangingPunct="1"/>
            <a:endParaRPr lang="es-AR" altLang="es-AR" sz="2400" dirty="0"/>
          </a:p>
          <a:p>
            <a:pPr eaLnBrk="1" hangingPunct="1">
              <a:buNone/>
            </a:pPr>
            <a:endParaRPr altLang="es-AR" sz="2400" dirty="0"/>
          </a:p>
        </p:txBody>
      </p:sp>
      <p:sp>
        <p:nvSpPr>
          <p:cNvPr id="60419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C36574-D381-4EC8-BF26-2DB7B97E5A6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423" name="AutoShape 23"/>
          <p:cNvSpPr>
            <a:spLocks noChangeAspect="1" noChangeArrowheads="1"/>
          </p:cNvSpPr>
          <p:nvPr/>
        </p:nvSpPr>
        <p:spPr bwMode="auto">
          <a:xfrm>
            <a:off x="3219450" y="2455863"/>
            <a:ext cx="479425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AR" sz="4000">
              <a:latin typeface="Georgia" panose="02040502050405020303" pitchFamily="18" charset="0"/>
            </a:endParaRPr>
          </a:p>
        </p:txBody>
      </p:sp>
      <p:sp>
        <p:nvSpPr>
          <p:cNvPr id="60424" name="Text Box 22"/>
          <p:cNvSpPr txBox="1">
            <a:spLocks noChangeArrowheads="1"/>
          </p:cNvSpPr>
          <p:nvPr/>
        </p:nvSpPr>
        <p:spPr bwMode="auto">
          <a:xfrm>
            <a:off x="179512" y="5877272"/>
            <a:ext cx="3549724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s-AR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Visión holística de la calidad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AR" sz="1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Stylianou</a:t>
            </a:r>
            <a:r>
              <a:rPr lang="es-ES_tradnl" altLang="es-A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 y </a:t>
            </a:r>
            <a:r>
              <a:rPr lang="es-ES_tradnl" altLang="es-AR" sz="14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Kumar</a:t>
            </a:r>
            <a:r>
              <a:rPr lang="es-ES_tradnl" altLang="es-AR" sz="1400" dirty="0">
                <a:latin typeface="Georgia" panose="02040502050405020303" pitchFamily="18" charset="0"/>
                <a:cs typeface="Times New Roman" panose="02020603050405020304" pitchFamily="18" charset="0"/>
              </a:rPr>
              <a:t> (2000) </a:t>
            </a:r>
            <a:endParaRPr lang="es-ES" altLang="es-AR" sz="1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2843808" y="2420888"/>
            <a:ext cx="4781550" cy="4086225"/>
            <a:chOff x="3849227" y="509042"/>
            <a:chExt cx="4781576" cy="4085625"/>
          </a:xfrm>
        </p:grpSpPr>
        <p:grpSp>
          <p:nvGrpSpPr>
            <p:cNvPr id="60442" name="Grupo 3"/>
            <p:cNvGrpSpPr>
              <a:grpSpLocks/>
            </p:cNvGrpSpPr>
            <p:nvPr/>
          </p:nvGrpSpPr>
          <p:grpSpPr bwMode="auto">
            <a:xfrm>
              <a:off x="3849227" y="509042"/>
              <a:ext cx="4781576" cy="4085625"/>
              <a:chOff x="3889292" y="2430348"/>
              <a:chExt cx="4781576" cy="4085625"/>
            </a:xfrm>
          </p:grpSpPr>
          <p:sp>
            <p:nvSpPr>
              <p:cNvPr id="60444" name="Oval 4"/>
              <p:cNvSpPr>
                <a:spLocks noChangeArrowheads="1"/>
              </p:cNvSpPr>
              <p:nvPr/>
            </p:nvSpPr>
            <p:spPr bwMode="auto">
              <a:xfrm>
                <a:off x="3889292" y="2430348"/>
                <a:ext cx="4781576" cy="4085625"/>
              </a:xfrm>
              <a:prstGeom prst="ellipse">
                <a:avLst/>
              </a:prstGeom>
              <a:solidFill>
                <a:srgbClr val="CC33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45" name="Oval 6"/>
              <p:cNvSpPr>
                <a:spLocks noChangeArrowheads="1"/>
              </p:cNvSpPr>
              <p:nvPr/>
            </p:nvSpPr>
            <p:spPr bwMode="auto">
              <a:xfrm>
                <a:off x="6339176" y="4525613"/>
                <a:ext cx="1497267" cy="1099956"/>
              </a:xfrm>
              <a:prstGeom prst="ellipse">
                <a:avLst/>
              </a:prstGeom>
              <a:solidFill>
                <a:srgbClr val="CCCC66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46" name="Text Box 20"/>
              <p:cNvSpPr txBox="1">
                <a:spLocks noChangeArrowheads="1"/>
              </p:cNvSpPr>
              <p:nvPr/>
            </p:nvSpPr>
            <p:spPr bwMode="auto">
              <a:xfrm>
                <a:off x="6481184" y="3462629"/>
                <a:ext cx="1266830" cy="816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400"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Calidad de la empresa</a:t>
                </a: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43" name="Rectángulo 4"/>
            <p:cNvSpPr>
              <a:spLocks noChangeArrowheads="1"/>
            </p:cNvSpPr>
            <p:nvPr/>
          </p:nvSpPr>
          <p:spPr bwMode="auto">
            <a:xfrm>
              <a:off x="6155495" y="2887452"/>
              <a:ext cx="1690886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 los procesos de negocio soportados por SI</a:t>
              </a:r>
              <a:endParaRPr lang="es-ES" altLang="es-AR" sz="3600"/>
            </a:p>
          </p:txBody>
        </p:sp>
      </p:grpSp>
      <p:grpSp>
        <p:nvGrpSpPr>
          <p:cNvPr id="7" name="Grupo 6"/>
          <p:cNvGrpSpPr>
            <a:grpSpLocks/>
          </p:cNvGrpSpPr>
          <p:nvPr/>
        </p:nvGrpSpPr>
        <p:grpSpPr bwMode="auto">
          <a:xfrm>
            <a:off x="2195736" y="2924944"/>
            <a:ext cx="3225800" cy="2986088"/>
            <a:chOff x="274485" y="2584192"/>
            <a:chExt cx="3225547" cy="2985668"/>
          </a:xfrm>
        </p:grpSpPr>
        <p:grpSp>
          <p:nvGrpSpPr>
            <p:cNvPr id="60427" name="Grupo 2"/>
            <p:cNvGrpSpPr>
              <a:grpSpLocks/>
            </p:cNvGrpSpPr>
            <p:nvPr/>
          </p:nvGrpSpPr>
          <p:grpSpPr bwMode="auto">
            <a:xfrm>
              <a:off x="274485" y="2584192"/>
              <a:ext cx="3225547" cy="2985668"/>
              <a:chOff x="3308638" y="2770063"/>
              <a:chExt cx="3225547" cy="2985668"/>
            </a:xfrm>
          </p:grpSpPr>
          <p:sp>
            <p:nvSpPr>
              <p:cNvPr id="60429" name="Oval 5"/>
              <p:cNvSpPr>
                <a:spLocks noChangeArrowheads="1"/>
              </p:cNvSpPr>
              <p:nvPr/>
            </p:nvSpPr>
            <p:spPr bwMode="auto">
              <a:xfrm>
                <a:off x="3308638" y="2770063"/>
                <a:ext cx="3225547" cy="2933217"/>
              </a:xfrm>
              <a:prstGeom prst="ellipse">
                <a:avLst/>
              </a:prstGeom>
              <a:solidFill>
                <a:srgbClr val="7C130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0" name="Oval 8"/>
              <p:cNvSpPr>
                <a:spLocks noChangeArrowheads="1"/>
              </p:cNvSpPr>
              <p:nvPr/>
            </p:nvSpPr>
            <p:spPr bwMode="auto">
              <a:xfrm>
                <a:off x="4234420" y="2939131"/>
                <a:ext cx="1094002" cy="8784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1" name="Oval 9"/>
              <p:cNvSpPr>
                <a:spLocks noChangeArrowheads="1"/>
              </p:cNvSpPr>
              <p:nvPr/>
            </p:nvSpPr>
            <p:spPr bwMode="auto">
              <a:xfrm>
                <a:off x="5213779" y="3358235"/>
                <a:ext cx="1094002" cy="8784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2" name="Oval 10"/>
              <p:cNvSpPr>
                <a:spLocks noChangeArrowheads="1"/>
              </p:cNvSpPr>
              <p:nvPr/>
            </p:nvSpPr>
            <p:spPr bwMode="auto">
              <a:xfrm>
                <a:off x="5328997" y="4248384"/>
                <a:ext cx="1094002" cy="87894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3" name="Oval 11"/>
              <p:cNvSpPr>
                <a:spLocks noChangeArrowheads="1"/>
              </p:cNvSpPr>
              <p:nvPr/>
            </p:nvSpPr>
            <p:spPr bwMode="auto">
              <a:xfrm>
                <a:off x="3427889" y="3567532"/>
                <a:ext cx="1094002" cy="8784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4" name="Oval 12"/>
              <p:cNvSpPr>
                <a:spLocks noChangeArrowheads="1"/>
              </p:cNvSpPr>
              <p:nvPr/>
            </p:nvSpPr>
            <p:spPr bwMode="auto">
              <a:xfrm>
                <a:off x="3600717" y="4458191"/>
                <a:ext cx="1094002" cy="8784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5" name="Oval 13"/>
              <p:cNvSpPr>
                <a:spLocks noChangeArrowheads="1"/>
              </p:cNvSpPr>
              <p:nvPr/>
            </p:nvSpPr>
            <p:spPr bwMode="auto">
              <a:xfrm>
                <a:off x="4580076" y="4877294"/>
                <a:ext cx="1094002" cy="87843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41368" tIns="20684" rIns="41368" bIns="20684" anchor="ctr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lang="es-ES_tradnl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6" name="Text Box 14"/>
              <p:cNvSpPr txBox="1">
                <a:spLocks noChangeArrowheads="1"/>
              </p:cNvSpPr>
              <p:nvPr/>
            </p:nvSpPr>
            <p:spPr bwMode="auto">
              <a:xfrm>
                <a:off x="3600717" y="4719940"/>
                <a:ext cx="1094002" cy="399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>
                    <a:solidFill>
                      <a:srgbClr val="000000"/>
                    </a:solidFill>
                  </a:rPr>
                  <a:t>Calidad de la información</a:t>
                </a: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7" name="Text Box 15"/>
              <p:cNvSpPr txBox="1">
                <a:spLocks noChangeArrowheads="1"/>
              </p:cNvSpPr>
              <p:nvPr/>
            </p:nvSpPr>
            <p:spPr bwMode="auto">
              <a:xfrm>
                <a:off x="3427889" y="3829281"/>
                <a:ext cx="1094002" cy="399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>
                    <a:solidFill>
                      <a:srgbClr val="000000"/>
                    </a:solidFill>
                  </a:rPr>
                  <a:t>Calidad del software</a:t>
                </a: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38" name="Text Box 16"/>
              <p:cNvSpPr txBox="1">
                <a:spLocks noChangeArrowheads="1"/>
              </p:cNvSpPr>
              <p:nvPr/>
            </p:nvSpPr>
            <p:spPr bwMode="auto">
              <a:xfrm>
                <a:off x="4234420" y="3200880"/>
                <a:ext cx="1094002" cy="399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 dirty="0">
                    <a:solidFill>
                      <a:srgbClr val="000000"/>
                    </a:solidFill>
                  </a:rPr>
                  <a:t>Calidad de la infraestructura</a:t>
                </a:r>
                <a:endParaRPr lang="es-ES" altLang="es-AR" sz="4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439" name="Text Box 17"/>
              <p:cNvSpPr txBox="1">
                <a:spLocks noChangeArrowheads="1"/>
              </p:cNvSpPr>
              <p:nvPr/>
            </p:nvSpPr>
            <p:spPr bwMode="auto">
              <a:xfrm>
                <a:off x="5213779" y="3619983"/>
                <a:ext cx="1094002" cy="399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>
                    <a:solidFill>
                      <a:srgbClr val="000000"/>
                    </a:solidFill>
                  </a:rPr>
                  <a:t>Calidad de la gestión</a:t>
                </a: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40" name="Text Box 18"/>
              <p:cNvSpPr txBox="1">
                <a:spLocks noChangeArrowheads="1"/>
              </p:cNvSpPr>
              <p:nvPr/>
            </p:nvSpPr>
            <p:spPr bwMode="auto">
              <a:xfrm>
                <a:off x="5328997" y="4510642"/>
                <a:ext cx="1094002" cy="399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>
                    <a:solidFill>
                      <a:srgbClr val="000000"/>
                    </a:solidFill>
                  </a:rPr>
                  <a:t>Calidad del servicio</a:t>
                </a: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  <p:sp>
            <p:nvSpPr>
              <p:cNvPr id="60441" name="Text Box 19"/>
              <p:cNvSpPr txBox="1">
                <a:spLocks noChangeArrowheads="1"/>
              </p:cNvSpPr>
              <p:nvPr/>
            </p:nvSpPr>
            <p:spPr bwMode="auto">
              <a:xfrm>
                <a:off x="4580076" y="5139043"/>
                <a:ext cx="1094002" cy="399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1368" tIns="20684" rIns="41368" bIns="20684"/>
              <a:lstStyle>
                <a:lvl1pPr>
                  <a:spcBef>
                    <a:spcPct val="20000"/>
                  </a:spcBef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s-ES_tradnl" altLang="es-AR" sz="1200">
                    <a:solidFill>
                      <a:srgbClr val="000000"/>
                    </a:solidFill>
                  </a:rPr>
                  <a:t>Calidad del datos</a:t>
                </a:r>
              </a:p>
              <a:p>
                <a:pPr algn="ctr" eaLnBrk="1" hangingPunct="1">
                  <a:spcBef>
                    <a:spcPct val="0"/>
                  </a:spcBef>
                  <a:spcAft>
                    <a:spcPts val="1000"/>
                  </a:spcAft>
                </a:pPr>
                <a:endParaRPr lang="es-ES" altLang="es-AR" sz="4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28" name="Text Box 21"/>
            <p:cNvSpPr txBox="1">
              <a:spLocks noChangeArrowheads="1"/>
            </p:cNvSpPr>
            <p:nvPr/>
          </p:nvSpPr>
          <p:spPr bwMode="auto">
            <a:xfrm>
              <a:off x="1351696" y="3909327"/>
              <a:ext cx="1209220" cy="482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600">
                  <a:solidFill>
                    <a:srgbClr val="FFFFFF"/>
                  </a:solidFill>
                  <a:latin typeface="Arial Black" panose="020B0A04020102020204" pitchFamily="34" charset="0"/>
                </a:rPr>
                <a:t>Calidad de SI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los Sistemas de Información</a:t>
            </a:r>
            <a:endParaRPr dirty="0"/>
          </a:p>
        </p:txBody>
      </p:sp>
      <p:sp>
        <p:nvSpPr>
          <p:cNvPr id="61445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 de la Infraestructura  : incluye, por ejemplo, la calidad de las redes, y sistemas de software.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 de Software: de las aplicaciones de software construidas, o mantenidas, o con el apoyo de IS.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 de Datos: Que  ingresan en el sistema de información.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 de Información : está relacionada con la calidad de los datos.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 de gestión : incluye el presupuesto , planificación y programación.</a:t>
            </a:r>
          </a:p>
          <a:p>
            <a:pPr marL="800100" lvl="1" indent="-34290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altLang="es-AR" sz="2000" dirty="0"/>
              <a:t>Calidad de servicio : incluye los procesos de atención al cliente</a:t>
            </a:r>
          </a:p>
          <a:p>
            <a:pPr marL="0" indent="0">
              <a:buNone/>
            </a:pPr>
            <a:r>
              <a:rPr lang="es-ES" altLang="es-AR" sz="2200" dirty="0"/>
              <a:t/>
            </a:r>
            <a:br>
              <a:rPr lang="es-ES" altLang="es-AR" sz="2200" dirty="0"/>
            </a:br>
            <a:endParaRPr lang="es-ES" altLang="es-AR" sz="2200" dirty="0"/>
          </a:p>
        </p:txBody>
      </p:sp>
      <p:sp>
        <p:nvSpPr>
          <p:cNvPr id="61443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5F476-6C1C-4FC7-A8FC-78BBF0F02C36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3851791" y="3356992"/>
            <a:ext cx="4561140" cy="3714750"/>
            <a:chOff x="2113" y="127"/>
            <a:chExt cx="8736" cy="8046"/>
          </a:xfrm>
        </p:grpSpPr>
        <p:sp>
          <p:nvSpPr>
            <p:cNvPr id="61448" name="AutoShape 23"/>
            <p:cNvSpPr>
              <a:spLocks noChangeAspect="1" noChangeArrowheads="1"/>
            </p:cNvSpPr>
            <p:nvPr/>
          </p:nvSpPr>
          <p:spPr bwMode="auto">
            <a:xfrm>
              <a:off x="2527" y="127"/>
              <a:ext cx="8322" cy="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s-ES_tradnl" altLang="es-AR" sz="4000">
                <a:latin typeface="Georgia" panose="02040502050405020303" pitchFamily="18" charset="0"/>
              </a:endParaRPr>
            </a:p>
          </p:txBody>
        </p:sp>
        <p:sp>
          <p:nvSpPr>
            <p:cNvPr id="61449" name="Oval 4"/>
            <p:cNvSpPr>
              <a:spLocks noChangeArrowheads="1"/>
            </p:cNvSpPr>
            <p:nvPr/>
          </p:nvSpPr>
          <p:spPr bwMode="auto">
            <a:xfrm>
              <a:off x="2527" y="150"/>
              <a:ext cx="7377" cy="7328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0" name="Oval 5"/>
            <p:cNvSpPr>
              <a:spLocks noChangeArrowheads="1"/>
            </p:cNvSpPr>
            <p:nvPr/>
          </p:nvSpPr>
          <p:spPr bwMode="auto">
            <a:xfrm>
              <a:off x="2113" y="1063"/>
              <a:ext cx="5599" cy="5760"/>
            </a:xfrm>
            <a:prstGeom prst="ellipse">
              <a:avLst/>
            </a:prstGeom>
            <a:solidFill>
              <a:srgbClr val="7C130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1" name="Oval 8"/>
            <p:cNvSpPr>
              <a:spLocks noChangeArrowheads="1"/>
            </p:cNvSpPr>
            <p:nvPr/>
          </p:nvSpPr>
          <p:spPr bwMode="auto">
            <a:xfrm>
              <a:off x="4290" y="1076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2" name="Oval 9"/>
            <p:cNvSpPr>
              <a:spLocks noChangeArrowheads="1"/>
            </p:cNvSpPr>
            <p:nvPr/>
          </p:nvSpPr>
          <p:spPr bwMode="auto">
            <a:xfrm>
              <a:off x="5990" y="189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3" name="Oval 10"/>
            <p:cNvSpPr>
              <a:spLocks noChangeArrowheads="1"/>
            </p:cNvSpPr>
            <p:nvPr/>
          </p:nvSpPr>
          <p:spPr bwMode="auto">
            <a:xfrm>
              <a:off x="6190" y="3647"/>
              <a:ext cx="1899" cy="17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4" name="Oval 11"/>
            <p:cNvSpPr>
              <a:spLocks noChangeArrowheads="1"/>
            </p:cNvSpPr>
            <p:nvPr/>
          </p:nvSpPr>
          <p:spPr bwMode="auto">
            <a:xfrm>
              <a:off x="2890" y="2310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5" name="Oval 12"/>
            <p:cNvSpPr>
              <a:spLocks noChangeArrowheads="1"/>
            </p:cNvSpPr>
            <p:nvPr/>
          </p:nvSpPr>
          <p:spPr bwMode="auto">
            <a:xfrm>
              <a:off x="3190" y="4059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6" name="Oval 13"/>
            <p:cNvSpPr>
              <a:spLocks noChangeArrowheads="1"/>
            </p:cNvSpPr>
            <p:nvPr/>
          </p:nvSpPr>
          <p:spPr bwMode="auto">
            <a:xfrm>
              <a:off x="4890" y="4882"/>
              <a:ext cx="1899" cy="17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41368" tIns="20684" rIns="41368" bIns="20684" anchor="ctr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endParaRPr lang="es-ES_tradnl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7" name="Text Box 14"/>
            <p:cNvSpPr txBox="1">
              <a:spLocks noChangeArrowheads="1"/>
            </p:cNvSpPr>
            <p:nvPr/>
          </p:nvSpPr>
          <p:spPr bwMode="auto">
            <a:xfrm>
              <a:off x="3190" y="4573"/>
              <a:ext cx="1899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 la información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8" name="Text Box 15"/>
            <p:cNvSpPr txBox="1">
              <a:spLocks noChangeArrowheads="1"/>
            </p:cNvSpPr>
            <p:nvPr/>
          </p:nvSpPr>
          <p:spPr bwMode="auto">
            <a:xfrm>
              <a:off x="2890" y="2824"/>
              <a:ext cx="1899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del software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59" name="Text Box 16"/>
            <p:cNvSpPr txBox="1">
              <a:spLocks noChangeArrowheads="1"/>
            </p:cNvSpPr>
            <p:nvPr/>
          </p:nvSpPr>
          <p:spPr bwMode="auto">
            <a:xfrm>
              <a:off x="4266" y="1439"/>
              <a:ext cx="1923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 dirty="0">
                  <a:solidFill>
                    <a:srgbClr val="000000"/>
                  </a:solidFill>
                </a:rPr>
                <a:t>Calidad de la infraestructura</a:t>
              </a:r>
              <a:endParaRPr lang="es-ES" altLang="es-AR" sz="4000" dirty="0">
                <a:latin typeface="Arial" panose="020B0604020202020204" pitchFamily="34" charset="0"/>
              </a:endParaRPr>
            </a:p>
          </p:txBody>
        </p:sp>
        <p:sp>
          <p:nvSpPr>
            <p:cNvPr id="61460" name="Text Box 17"/>
            <p:cNvSpPr txBox="1">
              <a:spLocks noChangeArrowheads="1"/>
            </p:cNvSpPr>
            <p:nvPr/>
          </p:nvSpPr>
          <p:spPr bwMode="auto">
            <a:xfrm>
              <a:off x="5990" y="2413"/>
              <a:ext cx="1899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 la gestión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61" name="Text Box 18"/>
            <p:cNvSpPr txBox="1">
              <a:spLocks noChangeArrowheads="1"/>
            </p:cNvSpPr>
            <p:nvPr/>
          </p:nvSpPr>
          <p:spPr bwMode="auto">
            <a:xfrm>
              <a:off x="6190" y="4162"/>
              <a:ext cx="1899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del servicio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62" name="Text Box 19"/>
            <p:cNvSpPr txBox="1">
              <a:spLocks noChangeArrowheads="1"/>
            </p:cNvSpPr>
            <p:nvPr/>
          </p:nvSpPr>
          <p:spPr bwMode="auto">
            <a:xfrm>
              <a:off x="4890" y="5396"/>
              <a:ext cx="1899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200">
                  <a:solidFill>
                    <a:srgbClr val="000000"/>
                  </a:solidFill>
                </a:rPr>
                <a:t>Calidad del datos</a:t>
              </a:r>
            </a:p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63" name="Text Box 20"/>
            <p:cNvSpPr txBox="1">
              <a:spLocks noChangeArrowheads="1"/>
            </p:cNvSpPr>
            <p:nvPr/>
          </p:nvSpPr>
          <p:spPr bwMode="auto">
            <a:xfrm>
              <a:off x="8190" y="2104"/>
              <a:ext cx="2199" cy="1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400">
                  <a:solidFill>
                    <a:srgbClr val="000000"/>
                  </a:solidFill>
                  <a:latin typeface="Arial Black" panose="020B0A04020102020204" pitchFamily="34" charset="0"/>
                </a:rPr>
                <a:t>Calidad de la empresa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  <p:sp>
          <p:nvSpPr>
            <p:cNvPr id="61464" name="Text Box 21"/>
            <p:cNvSpPr txBox="1">
              <a:spLocks noChangeArrowheads="1"/>
            </p:cNvSpPr>
            <p:nvPr/>
          </p:nvSpPr>
          <p:spPr bwMode="auto">
            <a:xfrm>
              <a:off x="4490" y="3339"/>
              <a:ext cx="2099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1368" tIns="20684" rIns="41368" bIns="20684"/>
            <a:lstStyle>
              <a:lvl1pPr>
                <a:spcBef>
                  <a:spcPct val="20000"/>
                </a:spcBef>
                <a:defRPr sz="2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</a:pPr>
              <a:r>
                <a:rPr lang="es-ES_tradnl" altLang="es-AR" sz="1600">
                  <a:solidFill>
                    <a:srgbClr val="FFFFFF"/>
                  </a:solidFill>
                  <a:latin typeface="Arial Black" panose="020B0A04020102020204" pitchFamily="34" charset="0"/>
                </a:rPr>
                <a:t>Calidad de SI</a:t>
              </a:r>
              <a:endParaRPr lang="es-ES" altLang="es-AR" sz="4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del Software</a:t>
            </a:r>
            <a:endParaRPr dirty="0"/>
          </a:p>
        </p:txBody>
      </p:sp>
      <p:sp>
        <p:nvSpPr>
          <p:cNvPr id="62467" name="2 Marcador de contenido"/>
          <p:cNvSpPr>
            <a:spLocks noGrp="1"/>
          </p:cNvSpPr>
          <p:nvPr>
            <p:ph sz="quarter" idx="1"/>
          </p:nvPr>
        </p:nvSpPr>
        <p:spPr>
          <a:xfrm>
            <a:off x="722015" y="2348880"/>
            <a:ext cx="7488832" cy="432048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altLang="es-AR" sz="2400" dirty="0"/>
              <a:t>Se divide en </a:t>
            </a:r>
          </a:p>
          <a:p>
            <a:pPr marL="457200" lvl="1" indent="0" eaLnBrk="1" hangingPunct="1"/>
            <a:r>
              <a:rPr altLang="es-AR" sz="2000" dirty="0" err="1"/>
              <a:t>Calidad</a:t>
            </a:r>
            <a:r>
              <a:rPr altLang="es-AR" sz="2000" dirty="0"/>
              <a:t> del </a:t>
            </a:r>
            <a:r>
              <a:rPr altLang="es-AR" sz="2000" dirty="0" err="1"/>
              <a:t>producto</a:t>
            </a:r>
            <a:r>
              <a:rPr altLang="es-AR" sz="2000" dirty="0"/>
              <a:t> </a:t>
            </a:r>
            <a:r>
              <a:rPr altLang="es-AR" sz="2000" dirty="0" err="1"/>
              <a:t>obtenido</a:t>
            </a:r>
            <a:endParaRPr altLang="es-AR" sz="2000" dirty="0"/>
          </a:p>
          <a:p>
            <a:pPr marL="457200" lvl="1" indent="0" eaLnBrk="1" hangingPunct="1"/>
            <a:r>
              <a:rPr altLang="es-AR" sz="2000" dirty="0" err="1"/>
              <a:t>Calidad</a:t>
            </a:r>
            <a:r>
              <a:rPr altLang="es-AR" sz="2000" dirty="0"/>
              <a:t> del </a:t>
            </a:r>
            <a:r>
              <a:rPr altLang="es-AR" sz="2000" dirty="0" err="1"/>
              <a:t>proceso</a:t>
            </a:r>
            <a:r>
              <a:rPr altLang="es-AR" sz="2000" dirty="0"/>
              <a:t> de </a:t>
            </a:r>
            <a:r>
              <a:rPr altLang="es-AR" sz="2000" dirty="0" err="1"/>
              <a:t>desarrollo</a:t>
            </a:r>
            <a:endParaRPr altLang="es-AR" sz="2000" dirty="0"/>
          </a:p>
          <a:p>
            <a:pPr marL="457200" lvl="1" indent="0" eaLnBrk="1" hangingPunct="1"/>
            <a:endParaRPr altLang="es-AR" sz="2000" dirty="0"/>
          </a:p>
          <a:p>
            <a:pPr eaLnBrk="1" hangingPunct="1"/>
            <a:endParaRPr altLang="es-AR" sz="2400" dirty="0"/>
          </a:p>
        </p:txBody>
      </p:sp>
      <p:sp>
        <p:nvSpPr>
          <p:cNvPr id="62470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471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A98247-F70C-4A08-94E0-2CCA88ECBAEA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467544" y="1916832"/>
            <a:ext cx="8208963" cy="503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Calidad del Software</a:t>
            </a:r>
            <a:endParaRPr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>
            <a:off x="3886994" y="3256756"/>
            <a:ext cx="1158875" cy="121761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28938" y="4714875"/>
            <a:ext cx="4906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AR" sz="3200">
                <a:latin typeface="Georgia" panose="02040502050405020303" pitchFamily="18" charset="0"/>
              </a:rPr>
              <a:t>Son dependientes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2428875" y="5357813"/>
            <a:ext cx="5000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" altLang="es-AR" sz="1800" b="1">
                <a:latin typeface="Georgia" panose="02040502050405020303" pitchFamily="18" charset="0"/>
              </a:rPr>
              <a:t>sin un buen proceso de desarrollo es casi imposible obtener un buen producto</a:t>
            </a:r>
            <a:endParaRPr lang="es-ES" altLang="es-AR" sz="180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CuadroTexto"/>
          <p:cNvSpPr txBox="1">
            <a:spLocks noChangeArrowheads="1"/>
          </p:cNvSpPr>
          <p:nvPr/>
        </p:nvSpPr>
        <p:spPr bwMode="auto">
          <a:xfrm>
            <a:off x="1428750" y="2428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AR" sz="1800">
              <a:latin typeface="Arial" panose="020B0604020202020204" pitchFamily="34" charset="0"/>
            </a:endParaRPr>
          </a:p>
        </p:txBody>
      </p:sp>
      <p:sp>
        <p:nvSpPr>
          <p:cNvPr id="29699" name="Marcador de contenido 1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6768752" cy="3600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s-ES_tradnl" altLang="es-AR" sz="2000" dirty="0"/>
              <a:t>Teórico – práctico : lunes  16,30hs Aula 1-4</a:t>
            </a:r>
          </a:p>
          <a:p>
            <a:pPr eaLnBrk="1" hangingPunct="1">
              <a:defRPr/>
            </a:pPr>
            <a:endParaRPr lang="es-ES_tradnl" altLang="es-AR" sz="2000" dirty="0"/>
          </a:p>
          <a:p>
            <a:pPr marL="0" indent="0">
              <a:buNone/>
              <a:defRPr/>
            </a:pPr>
            <a:endParaRPr lang="es-AR" altLang="es-AR" sz="2000" dirty="0"/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/>
              <a:t>Contenido General del Curso - Modalidad</a:t>
            </a:r>
            <a:endParaRPr dirty="0"/>
          </a:p>
        </p:txBody>
      </p:sp>
      <p:sp>
        <p:nvSpPr>
          <p:cNvPr id="30726" name="21 Marcador de texto"/>
          <p:cNvSpPr>
            <a:spLocks noGrp="1"/>
          </p:cNvSpPr>
          <p:nvPr>
            <p:ph type="body" sz="quarter" idx="13"/>
          </p:nvPr>
        </p:nvSpPr>
        <p:spPr>
          <a:xfrm>
            <a:off x="395536" y="1916832"/>
            <a:ext cx="8208912" cy="504056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s-ES_tradnl" altLang="es-AR" dirty="0"/>
              <a:t>Horarios.</a:t>
            </a:r>
          </a:p>
          <a:p>
            <a:pPr marL="457200" lvl="1" indent="0" eaLnBrk="1" hangingPunct="1">
              <a:defRPr/>
            </a:pPr>
            <a:endParaRPr lang="es-ES_tradnl" altLang="es-AR" dirty="0"/>
          </a:p>
          <a:p>
            <a:pPr marL="742950" lvl="1" indent="-285750" eaLnBrk="1" hangingPunct="1">
              <a:buFont typeface="Wingdings" panose="05000000000000000000" pitchFamily="2" charset="2"/>
              <a:buChar char="q"/>
              <a:defRPr/>
            </a:pPr>
            <a:endParaRPr lang="es-ES_tradnl" altLang="es-AR" dirty="0"/>
          </a:p>
          <a:p>
            <a:pPr eaLnBrk="1" hangingPunct="1">
              <a:defRPr/>
            </a:pPr>
            <a:endParaRPr lang="es-ES_tradnl" altLang="es-AR" dirty="0"/>
          </a:p>
          <a:p>
            <a:pPr eaLnBrk="1" hangingPunct="1">
              <a:defRPr/>
            </a:pPr>
            <a:endParaRPr altLang="es-AR" dirty="0"/>
          </a:p>
        </p:txBody>
      </p:sp>
      <p:sp>
        <p:nvSpPr>
          <p:cNvPr id="29702" name="2 Marcador de pie de página"/>
          <p:cNvSpPr>
            <a:spLocks noGrp="1"/>
          </p:cNvSpPr>
          <p:nvPr>
            <p:ph type="ftr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3" name="1 Marcador de número de diapositiva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549CF3-181C-4A7A-8841-13856A964F93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Producto y de Proceso</a:t>
            </a:r>
            <a:endParaRPr dirty="0"/>
          </a:p>
        </p:txBody>
      </p:sp>
      <p:sp>
        <p:nvSpPr>
          <p:cNvPr id="63491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2348880"/>
            <a:ext cx="7239000" cy="419584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Producto (</a:t>
            </a:r>
            <a:r>
              <a:rPr lang="es-AR" altLang="es-AR" sz="2000" dirty="0" err="1"/>
              <a:t>Hatton</a:t>
            </a:r>
            <a:r>
              <a:rPr lang="es-AR" altLang="es-AR" sz="2000" dirty="0"/>
              <a:t>, 1995)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Un producto es un bien tangible que es el resultado de un proceso. 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La estandarización del producto define las propiedades que debe satisfacer el producto software resultante.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Proceso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Conjunto de actividades, métodos, practicas y transformaciones que la gente usa para desarrollar y mantener software y los productos de trabajo asociados.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altLang="es-AR" sz="2000" dirty="0"/>
          </a:p>
        </p:txBody>
      </p:sp>
      <p:sp>
        <p:nvSpPr>
          <p:cNvPr id="63494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495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595C48-29BF-4038-BEB3-EBE3FB3A38D9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539552" y="1844824"/>
            <a:ext cx="8208963" cy="5032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Calidad de Producto y de Proceso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Producto y de Proceso</a:t>
            </a:r>
            <a:endParaRPr dirty="0"/>
          </a:p>
        </p:txBody>
      </p:sp>
      <p:sp>
        <p:nvSpPr>
          <p:cNvPr id="64517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239000" cy="484632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AR" altLang="es-AR" sz="2400" dirty="0"/>
              <a:t>Diferentes aspectos en la medición de la calidad del producto :</a:t>
            </a:r>
          </a:p>
          <a:p>
            <a:pPr eaLnBrk="1" hangingPunct="1"/>
            <a:endParaRPr lang="es-AR" altLang="es-AR" sz="2400" dirty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b="1" dirty="0"/>
              <a:t>Calidad interna </a:t>
            </a:r>
            <a:r>
              <a:rPr lang="es-AR" altLang="es-AR" sz="2000" dirty="0"/>
              <a:t>: Medible a partir de las características intrínsecas, como el código fuente. 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b="1" dirty="0"/>
              <a:t>Calidad externa </a:t>
            </a:r>
            <a:r>
              <a:rPr lang="es-AR" altLang="es-AR" sz="2000" dirty="0"/>
              <a:t>: Medible en el comportamiento del producto.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</a:pPr>
            <a:r>
              <a:rPr lang="es-AR" altLang="es-AR" sz="2000" b="1" dirty="0"/>
              <a:t>Calidad en uso </a:t>
            </a:r>
            <a:r>
              <a:rPr lang="es-AR" altLang="es-AR" sz="2000" dirty="0"/>
              <a:t>: Medible durante la utilización efectiva por parte del usuario.</a:t>
            </a:r>
            <a:endParaRPr altLang="es-AR" sz="2000" dirty="0"/>
          </a:p>
        </p:txBody>
      </p:sp>
      <p:sp>
        <p:nvSpPr>
          <p:cNvPr id="64515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339251-A0E1-4EA3-838A-8F8374D7DA94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Producto y de Proceso</a:t>
            </a:r>
            <a:endParaRPr dirty="0"/>
          </a:p>
        </p:txBody>
      </p:sp>
      <p:sp>
        <p:nvSpPr>
          <p:cNvPr id="65541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239000" cy="484632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AR" altLang="es-AR" sz="2400" dirty="0"/>
              <a:t>Los requisitos de calidad mas significativos del proceso de software son :</a:t>
            </a:r>
          </a:p>
          <a:p>
            <a:pPr eaLnBrk="1" hangingPunct="1"/>
            <a:endParaRPr lang="es-AR" altLang="es-AR" sz="2000" dirty="0"/>
          </a:p>
          <a:p>
            <a:pPr marL="800100" lvl="1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AR" altLang="es-AR" sz="2000" dirty="0"/>
              <a:t>Que produzca los resultados esperados</a:t>
            </a:r>
          </a:p>
          <a:p>
            <a:pPr marL="800100" lvl="1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AR" altLang="es-AR" sz="2000" dirty="0"/>
              <a:t>Que estén basados en una correcta definición.</a:t>
            </a:r>
          </a:p>
          <a:p>
            <a:pPr marL="800100" lvl="1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AR" altLang="es-AR" sz="2000" dirty="0"/>
              <a:t>Que sean mejorados en función de los objetivos de negocio.</a:t>
            </a:r>
            <a:endParaRPr altLang="es-AR" sz="2000" dirty="0"/>
          </a:p>
        </p:txBody>
      </p:sp>
      <p:sp>
        <p:nvSpPr>
          <p:cNvPr id="65539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03AFBB-50B2-4580-AA19-B767FA8F68C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Calidad de Producto y de Proceso</a:t>
            </a:r>
            <a:endParaRPr dirty="0"/>
          </a:p>
        </p:txBody>
      </p:sp>
      <p:sp>
        <p:nvSpPr>
          <p:cNvPr id="67589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992766"/>
            <a:ext cx="7848872" cy="484632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No obstante, las metas que se establezcan para la calidad del producto van a determinar los objetivos del proceso de desarrollo, ya que la calidad del primero va a depender, entre otros aspectos, de éstos.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AR" altLang="es-AR" sz="2000" dirty="0"/>
              <a:t>Sin un buen proceso de desarrollo es casi imposible obtener un buen producto.</a:t>
            </a:r>
          </a:p>
        </p:txBody>
      </p:sp>
      <p:sp>
        <p:nvSpPr>
          <p:cNvPr id="67587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589FA4-9301-4C50-BEF7-43DBE9B21C10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CuadroTexto"/>
          <p:cNvSpPr txBox="1">
            <a:spLocks noChangeArrowheads="1"/>
          </p:cNvSpPr>
          <p:nvPr/>
        </p:nvSpPr>
        <p:spPr bwMode="auto">
          <a:xfrm>
            <a:off x="1428750" y="24288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ES_tradnl" altLang="es-AR" sz="1800">
              <a:latin typeface="Arial" panose="020B0604020202020204" pitchFamily="34" charset="0"/>
            </a:endParaRP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Contenido General del Curso - Modalidad</a:t>
            </a:r>
            <a:endParaRPr dirty="0"/>
          </a:p>
        </p:txBody>
      </p:sp>
      <p:sp>
        <p:nvSpPr>
          <p:cNvPr id="30726" name="21 Marcador de texto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582430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s-ES_tradnl" altLang="es-AR" dirty="0"/>
              <a:t>PRESENCIAL</a:t>
            </a:r>
          </a:p>
          <a:p>
            <a:pPr marL="457200" lvl="1" indent="0" eaLnBrk="1" hangingPunct="1"/>
            <a:r>
              <a:rPr lang="es-ES_tradnl" altLang="es-AR" dirty="0"/>
              <a:t>Aprobación de cursada:</a:t>
            </a:r>
          </a:p>
          <a:p>
            <a:pPr marL="914400" lvl="2" indent="0" eaLnBrk="1" hangingPunct="1"/>
            <a:r>
              <a:rPr lang="es-ES_tradnl" altLang="es-AR" sz="1800" dirty="0"/>
              <a:t>Entregas establecidas de la Práctica . Exposición y defensa de las entregas. Se pueden realizar en grupo de hasta 3 alumnos.</a:t>
            </a:r>
          </a:p>
          <a:p>
            <a:pPr marL="457200" lvl="1" indent="0" eaLnBrk="1" hangingPunct="1"/>
            <a:r>
              <a:rPr lang="es-ES_tradnl" altLang="es-AR" dirty="0"/>
              <a:t>Aprobación de la materia:</a:t>
            </a:r>
          </a:p>
          <a:p>
            <a:pPr marL="914400" lvl="2" indent="0" eaLnBrk="1" hangingPunct="1"/>
            <a:r>
              <a:rPr lang="es-ES_tradnl" altLang="es-AR" sz="1800" dirty="0"/>
              <a:t>Opción a rendir un examen teórico al finalizar la materia. </a:t>
            </a:r>
          </a:p>
          <a:p>
            <a:pPr marL="914400" lvl="2" indent="0" eaLnBrk="1" hangingPunct="1"/>
            <a:r>
              <a:rPr lang="es-ES_tradnl" altLang="es-AR" sz="1800" dirty="0"/>
              <a:t> Final teórico-práctico.</a:t>
            </a:r>
          </a:p>
          <a:p>
            <a:pPr marL="914400" lvl="2" indent="0" eaLnBrk="1" hangingPunct="1"/>
            <a:endParaRPr lang="es-ES_tradnl" altLang="es-AR" sz="1800" dirty="0"/>
          </a:p>
          <a:p>
            <a:pPr marL="0" indent="0" eaLnBrk="1" hangingPunct="1">
              <a:buNone/>
            </a:pPr>
            <a:r>
              <a:rPr lang="es-ES_tradnl" altLang="es-AR" dirty="0"/>
              <a:t>ALTERNATIVA</a:t>
            </a:r>
          </a:p>
          <a:p>
            <a:pPr marL="457200" lvl="1" indent="0" eaLnBrk="1" hangingPunct="1"/>
            <a:r>
              <a:rPr lang="es-ES_tradnl" altLang="es-AR" dirty="0"/>
              <a:t>Aprobación de cursada:</a:t>
            </a:r>
          </a:p>
          <a:p>
            <a:pPr marL="914400" lvl="2" indent="0"/>
            <a:r>
              <a:rPr lang="es-ES_tradnl" altLang="es-AR" sz="1800" dirty="0"/>
              <a:t>Entregas establecidas de la Práctica. Exposición y defensa de las entregas. Se realiza de manera individual.</a:t>
            </a:r>
          </a:p>
          <a:p>
            <a:pPr marL="457200" lvl="1" indent="0" eaLnBrk="1" hangingPunct="1"/>
            <a:r>
              <a:rPr lang="es-ES_tradnl" altLang="es-AR" dirty="0"/>
              <a:t>Aprobación de la materia:</a:t>
            </a:r>
          </a:p>
          <a:p>
            <a:pPr marL="914400" lvl="2" indent="0" eaLnBrk="1" hangingPunct="1"/>
            <a:r>
              <a:rPr lang="es-ES_tradnl" altLang="es-AR" sz="1800" dirty="0"/>
              <a:t> Final teórico-práctico.</a:t>
            </a:r>
          </a:p>
          <a:p>
            <a:pPr eaLnBrk="1" hangingPunct="1"/>
            <a:endParaRPr lang="es-ES_tradnl" altLang="es-AR" dirty="0"/>
          </a:p>
          <a:p>
            <a:pPr marL="457200" lvl="1" indent="0" eaLnBrk="1" hangingPunct="1"/>
            <a:endParaRPr lang="es-ES_tradnl" altLang="es-AR" dirty="0"/>
          </a:p>
          <a:p>
            <a:pPr eaLnBrk="1" hangingPunct="1"/>
            <a:endParaRPr lang="es-ES_tradnl" altLang="es-AR" dirty="0"/>
          </a:p>
          <a:p>
            <a:pPr eaLnBrk="1" hangingPunct="1"/>
            <a:endParaRPr altLang="es-AR" dirty="0"/>
          </a:p>
        </p:txBody>
      </p:sp>
      <p:sp>
        <p:nvSpPr>
          <p:cNvPr id="30724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CB1C0F-2963-49ED-96D8-0E21CF175F68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39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Contenido General del Curso - Temas</a:t>
            </a:r>
            <a:endParaRPr dirty="0"/>
          </a:p>
        </p:txBody>
      </p:sp>
      <p:sp>
        <p:nvSpPr>
          <p:cNvPr id="31749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1027826" y="1796731"/>
            <a:ext cx="7704856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s-AR" dirty="0"/>
              <a:t>Definición Calidad. Historia Calidad.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s-AR" dirty="0"/>
              <a:t>Gestión de Proceso</a:t>
            </a:r>
            <a:endParaRPr lang="es-E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dirty="0"/>
              <a:t>FODA – Organización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dirty="0"/>
              <a:t>Mejora continua -  </a:t>
            </a:r>
            <a:r>
              <a:rPr lang="es-ES" dirty="0" err="1"/>
              <a:t>Six</a:t>
            </a:r>
            <a:r>
              <a:rPr lang="es-ES" dirty="0"/>
              <a:t> Sigma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PMBok</a:t>
            </a:r>
            <a:r>
              <a:rPr lang="es-ES" dirty="0"/>
              <a:t>- </a:t>
            </a:r>
            <a:r>
              <a:rPr lang="es-ES" dirty="0" err="1"/>
              <a:t>SWeBOK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Calidad Proceso de software</a:t>
            </a:r>
            <a:endParaRPr lang="es-ES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r>
              <a:rPr lang="es-AR" altLang="es-AR" dirty="0"/>
              <a:t>Modelos y Normas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Calidad Producto de software</a:t>
            </a:r>
            <a:endParaRPr lang="es-ES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r>
              <a:rPr lang="es-AR" altLang="es-AR" dirty="0"/>
              <a:t>Modelos y Normas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s-AR" altLang="es-AR" sz="1800" dirty="0"/>
              <a:t>Calidad de Servicio </a:t>
            </a:r>
          </a:p>
          <a:p>
            <a:pPr marL="742950" lvl="1" indent="-285750" eaLnBrk="1" hangingPunct="1"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r>
              <a:rPr lang="es-AR" altLang="es-AR" sz="1800" dirty="0"/>
              <a:t>ITIL – ISO 20000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s-AR" altLang="es-AR" sz="1800" dirty="0"/>
              <a:t>Modelos de calidad para </a:t>
            </a:r>
            <a:r>
              <a:rPr lang="es-AR" altLang="es-AR" sz="1800" dirty="0" err="1"/>
              <a:t>PyMES</a:t>
            </a:r>
            <a:endParaRPr lang="es-AR" altLang="es-AR" sz="1800" dirty="0"/>
          </a:p>
          <a:p>
            <a:pPr marL="742950" lvl="1" indent="-285750" eaLnBrk="1" hangingPunct="1">
              <a:buClr>
                <a:srgbClr val="C00000"/>
              </a:buClr>
              <a:buFont typeface="Wingdings" panose="05000000000000000000" pitchFamily="2" charset="2"/>
              <a:buChar char="q"/>
              <a:defRPr/>
            </a:pPr>
            <a:r>
              <a:rPr lang="es-AR" altLang="es-AR" sz="1800" dirty="0"/>
              <a:t>Características de las </a:t>
            </a:r>
            <a:r>
              <a:rPr lang="es-AR" altLang="es-AR" sz="1800" dirty="0" err="1"/>
              <a:t>PyMES</a:t>
            </a:r>
            <a:endParaRPr lang="es-AR" altLang="es-AR" sz="1800" dirty="0"/>
          </a:p>
        </p:txBody>
      </p:sp>
      <p:sp>
        <p:nvSpPr>
          <p:cNvPr id="31750" name="14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eaLnBrk="1" hangingPunct="1"/>
            <a:endParaRPr lang="es-AR" altLang="es-AR"/>
          </a:p>
        </p:txBody>
      </p:sp>
      <p:sp>
        <p:nvSpPr>
          <p:cNvPr id="31747" name="2 Marcador de pie de página"/>
          <p:cNvSpPr>
            <a:spLocks noGrp="1"/>
          </p:cNvSpPr>
          <p:nvPr>
            <p:ph type="ftr" sz="quarter" idx="15"/>
          </p:nvPr>
        </p:nvSpPr>
        <p:spPr bwMode="auto">
          <a:xfrm>
            <a:off x="4427984" y="6381328"/>
            <a:ext cx="35290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892659-E8AF-48E2-AE55-2B7D6268018D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/>
              <a:t>Temas de hoy…</a:t>
            </a:r>
            <a:endParaRPr dirty="0"/>
          </a:p>
        </p:txBody>
      </p:sp>
      <p:sp>
        <p:nvSpPr>
          <p:cNvPr id="5" name="4 Marcador de texto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229600" cy="4176464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_tradnl" sz="2400" dirty="0"/>
              <a:t>Definición de Calidad</a:t>
            </a:r>
          </a:p>
          <a:p>
            <a:pPr marL="342900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_tradnl" sz="2400" dirty="0"/>
              <a:t>¿Qué es la calidad?</a:t>
            </a:r>
          </a:p>
          <a:p>
            <a:pPr marL="342900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_tradnl" sz="2400" dirty="0"/>
              <a:t>Historia de la calidad</a:t>
            </a:r>
          </a:p>
          <a:p>
            <a:pPr marL="342900" indent="-3429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ES_tradnl" sz="2400" dirty="0"/>
              <a:t>Calidad en los Sistemas de Información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sz="2400" dirty="0"/>
          </a:p>
        </p:txBody>
      </p:sp>
      <p:sp>
        <p:nvSpPr>
          <p:cNvPr id="32771" name="2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1A23DC-93BC-4A46-BFFF-B316EBF2B236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AutoShape 2" descr="data:image/jpeg;base64,/9j/4AAQSkZJRgABAQAAAQABAAD/2wCEAAkGBxITEhUTExQVFBQXGR4bGBgYFxgXGxoaGRoYHRoeIBodHiggGSAlHB0dITEiJyorMC4uHB8zODMuNygtMCwBCgoKDg0OGhAQGzAkHiQsLC4wNy0sLCwsMiw0LCwuLCwsLTQsLyw2LDQsLCwsLCwuLTQwNC0sLCwvLywsLC8sLP/AABEIAGwBEAMBIgACEQEDEQH/xAAcAAABBQEBAQAAAAAAAAAAAAAAAwQFBgcCAQj/xABGEAACAQIEAgUGCggGAgMAAAABAgMAEQQSITEFQQYTIlFhBxQycYHBIzNCQ3KRkqGx0RVSYmNzk7LhFiRTVIKzNUQl0vD/xAAZAQEAAwEBAAAAAAAAAAAAAAAAAQIDBAX/xAAvEQACAgECBAUDAwUBAAAAAAAAAQIRAxIxBCFBURMiMmFxscHhgZHRIzOh8PEU/9oADAMBAAIRAxEAPwDcaKKKAKKKKAKK5zjvFeg0sHtFFFAFFFFAFFFFAFFFFAFFFFAFFFFAFFFJYnEBACQTcgAAXNzQCtFNPPf3cv2f70ee/u5fs/3oB3RTTz393J9n+9Hnv7uT7P8AegHdFNPPf3cn2f70rhsSHzWDAqbEMLHYH8DQC1FFRj8diBIs+hI9E7gkH7xSgSdFRX6ei7n+wa9/TsXc/wBk1NMiyUoqM/TkXc/2TXn6ci7n+waUybJSio+HjEbMFAcFjYXUgXqQqAFFFMuLYzqoyw32HrNVnNQi5PZEpW6QhxbjKxdkdp+7kPXTLC4OeftSuUQ7KNL/AJUw4Fg+tlLNqF1PiTtVwrgwqXFeefp6L+TadY+S3IwcBg/VJ9bGm2I4Ky9qCRlP6pOh9tTlFdMuFxNemvjkzNZJdyv8P48Q2ScWN7ZtrHxHvqwA1AdKMCCvWjcaN4jl9Ve9GMeWBibddV9Xd7K58OaePL4OR32ZeUVKOuJPUUUV6BiFeOwAJJAA1JOgAr2sQ8rXTxJMQOHq7rhla2JePVmP6o2uq8xfXblW2DBLNLSiG6LNxnyltI7w8MiXEMg7czG0YJDWCgauTlNjoPXesw/xtjcXDiXlxkySRqGRI3WFCCwUjQZiRe9r8q96K9G8TLi5I+HSqyFbSTAHq0ViCtjvm0DAbqRa5tetV4P5IsBH28RnxczEl3clQWJuTkB5nvJr03/5+H5bvl8/qU5sxc8axSwYZ4sbiDiJJJA6+cPoAYxHoTpcltT3Vc8J5SMfhsX5rG44kubKMyhHJGhs63HI6kbVpeI8m3CnXL5pGvit1P1g1RukXkmlwwkm4ZISWRkaJ7FsrDtdW/eRpr9dFxPD5eUl33X3FNGg9DemuF4imaFrOo7cTaOt/wAR4irJXyicfFg1gfCmRcUhLPIeyQ+gaMpyUWIsdTe/hX0V0B6VpxHCrMAFkHZlT9Vx7juK5OL4Tw/PH0loysslNMf83/EX307ppj/m/wCIvvrhLCXG+KDDx58udibKmYKWOpIBOnogn2UyxnSArKkcaJJ1kYkjJlKF7k9lRkOttdSN6k8Tw+OR0kcZigIUE9ntWucuxOm/LXvNR8/CsPEhZ5GjQJkJMhUZbk2vy1J21oBKbpEwkki6oZldVS8lhIGKBiDlJBTOt1tzFjvZxDxlmyv1fwTvkRs+pNyFJW2ikje5Oo0qLfG8NkWSYyhkSZJGbM1lk2SxHKwtbapLhsWFls0MnWIrFgqvdVZr65eWpJAO1QpJlVOL2Zz0c6QDFbIq9hHOWQSAZ79ljYZWFr27iKkMJ8ZN9If0JXGA4VHDlyZhljEerE3RSSt77kXNj4mu8J8ZN9If0JUlh3VMyEswG5d7fbarnVFx2PSASSyPkRXe7X2+EYVeBWRKnCrmW2qm4OvMDw797UJEhvcWFhZgTa5Nr+qqiPKBgB/7aD1FvyrlvKBgP92uvi35VayC4TwhbnLcggEXOlxf8dPZSgwq7W5kc76KDYcri9UoeUDh4187W/hm/KpfhnGoZ1zQSrIBvla9j4jlQEpg/jI/pj8DVrqpYL42P6Y/A1barPcmIVXOlsnxa+s1Y6rvS2L4tuWorg4+/AlXt9TfD60L9FE+DY8y34VN1BdFJAY2XmG/Gp2rcHXgRrsRl9bCiiiuozG/EEzROP2TVR4HIRMh79PrFWzicoWJye41VOAxZpk8NT7K8rjf7+Ot/wAnTi9Ei60UUV6pzEJ014z5ngp8QPSRDl+kdF+818xcNxCzIuH6t3naQ9WQ4CM0llvIpUkldwwI3N9q+jPKaMMcEVxRAiLre7tHqNRqqk8u6qF0G4bwc46EwZTKpLLaeR9QD8kxgH669Pg8sceKTcW37bFJK2XPonxXhOBw0eHixmGso7TdYnbY+kx15n3VMf404b/vMP8AzV/Oo8vfEYiHsKM8SIcidjMrliLjc20vfXlRxgpEkhjZX7Em6oSjR2JtoNBmsbg/J2rkemXmd38/gsSH+NOG/wC8w/8ANX86P8acN/3mH/mr+dQa8WyPGssaBo45GmUItnAVTGw056+29K4riziCR/NY0PV51fIcq3IuDmQAtY3FtDWf9Ps/3/A5lI8omIwKYgcRwskUxIyYjqTG7oW9CVcwIDXGW5HdUN5KelFuMNlBSLF9kqzZjmUXVmawuxOYk23Y1rPSXAwtw6XzyOJUygtlYqLAgglgtxr4VmXBIOCJiIWiyCQSIUtiZic2YW06vXXlzr0cWaEsLi4t8q7/AAVa5m800x/zf8RffTummP8Am/4i++vKLiPH+LphYHmfULsNizHYe01n3Cej2I4q3nWMkZIfm0XS455QfRXx1Jpx5WXaSbB4UGwdjf1syop9gLfXUpxvhfFWf/LTRYeBFyoikk5V2Jum9htyrCT1Saa5I4Mr8TI003GNcl1fuTOH6IYNIXgWL4NyCwLMSSuxve+lVPjvQV8KfOuHu6slyUvc255T8r6JvepLyW8ZnxMMxmkMhVxYkC4BUG2gq71ZRjONpGixYs2NSSrt3RX+hnSRcbBn0Ei6SKO/kR4H8+6pXCfGTfSH9CVQOisYw/GcTAmiMCbd3ouPquRV/wAJ8ZN9If0JVsbbXM04eblDzbptP9B3WX9NYomwuIWdzHEWbM6rmIHWHlzrUKyXykD/ACGL9bf9prWJszLjwrgv+/n/AJH9q6g4PwZmCjG4gliAPgbak2HLvrjye9Eose0wkeRerCEZMuuYtvcHuq8Q+SzCRMJDNiOwQ3aMYHZN9extpU0RY3Pkjw+v+YmB78qfhzqhSifhWONmBeIjUaCRDrY+BHLka03pB5S8JBcRf5iTuTRAfF/yvWY4aDE8Uxpvq8hu5A7MaDQnwAG3eafAPovhsgZ4mGxZSPUQSKt9VDhsYV4lGwZQPUAQKt9RPcRCmvEcIJYynfse48qdUVnKKknF7MunTspvDcScPMQ4sNm9xq2yTgAHe+1udNuJcMSYa6MNmG/96iYsJiID6ImTYDuHgOVefjjk4a41cej7fKNpOOTn1JxWdtmUeA1++uruO5vu/Ooz9IrzgkB8F99cxYzEFuxEQv7Z99bePH3fxf0oroYj0mxLlQoVgu7G2ngKc9HeHmNS7ek3LuHKpHrWt2kPs1pKyn0UP9IqPBXjeK3b6ew1+XSOUlUkgG5G9d0lBFlHie7b2UrXZG65mbKR5ZOHmbhU2XePLJ7FOv3XrHui2DGBfCcQZpMoZGclAseWW65VfNd3UEsRl2H1/SeJgWRGRxdWBVh3gixH1V818T4U/DcTNg3Fy9skzZRmgs3ZztpED8oqCezYcq9Xgcl45Yv9a6mclzs31sEzdY3m8Z622ciZu1YHKQcmmh3FJtw2Qls0QZXUq6tMWzXOmpS4sLiw307hVG8n/TjzUjh+PZVKKvVygkqA4uschI7LAbE7j79YVgRcag1w5ccsT0vb6lk7IeTCOzKxw0RZVKg9afRIsR6GopCPhNlK+bIVIK5TO7AKdwAUsPZVgqL6QdIMPg4utxEgQchuzHuVd2NZJNukSUnyju0eCXArFlfFSBEVHMzkAhpDYgXso7+Y2rMejvRUJxjC4dJRNlkEjEKVKiM5u0LkAmw2Jten/SfjPnjNjMUh6lx1SdURIcHrdesS4zM+51XbQnarj5EujjWk4jKCOtGSAMbsIwdSW530HsPfXrwvh8D5/wDX/BnuzWKaY/5v+Ivvp3TTH/N/xF99eOaFF8rmFdfNsWnzTWPgSVZD6rqR7RV4wWPSeATIbq6XHhpqPWNqV4hgkmjaKQZkcWI//bGswbB8R4SziJTicK1zaxNr8yBqh7yNDasZeSTl0ZxzvFkc6uL39mRHRvGyQ8KxTxOUfrYxmXQ2IF7HlVj4D0fxrJHicRj5Fw5QSMBJIGy2vYnYeJFVThf/AIjF6/Pxe6pjBYfiXEYYsOF6jDIqqWIIDW5m+r7bDSsIdF7fc4sb9KpvlyS+XuSnk9BxWPxOOsQnorf9q1h6wii/rFX/AAnxk30h/QlccG4XHhoVhiFlX6yeZPia7wnxk30h/QldcI6UengxvHCnvu/kd1k3lIH/AMfi/wDn/wBprWaybyj/APj8X/z/AO01pE1Zi3RzgOKxZcYbdAC3byele3r2NXzoJ0Px2Gxay4gDq8rA/CZ/SFtqp/QzpecA0pEQl6wKNXK2yljyBve/3VbcL5WXd0TzVBmYLfrSfSIH6uu9SqI5lT6e9HPM8SVX4qS7RHuHNf8AiT9RFa75PXwr4RHw0axX0kVdw67gnc94vyNK9NOj4xmGeLTOvaiPc429hGhrKfJz0k8yxRjlOWKU5JAdMjgkKxHKxuD4eqp2ZG5vuD+Nj+mPfVsqp4JvhI/pj31bKie5MTiaUKLk0mmKBIBDKTtcWvRioS2UrbMpuL7HQi330Kzki4VRz1uT6qwblqNKVCruBuQPXQXFr8qbTQHPnADi1rHS3iPX7q5w2HKI4OVcxJFthcVGuV1QpUORMLBuTWt7a6ZgNyB66aLDeONQQcpW9j3b13iICXDgBrC1jy8RTVKrrsKQtHKGJA1tv9V666xb2uL916a4PDlc98q5jcBeWgFNpMG3V5MqafLv3c++/tqryTUbruTSslGYDfSuEnUkqDcgX+ukcTFmyMLMBrlOxvz9YrnC4ciRnIVQwAsPC+/11ZylqSS5fgilQ8qtdOuh0PEoOrk7Mi3MUtrlCfxU2Fx4VZaK3hOUJKUdyp818ewM+FeODiaOI+uaWSVbsuJIU5QWtfNsg/VDMbd/fR3i+Ii81iwuLkhkxGY9WCJYVN2EaZDqhYgc9Li9fRmJwySKUkVXU7qwBB9hqlcR8k3C5TmETQn905UfVqK9KHGwkqyL7r9iml9DLsN5RuJTzjDnGqim46xIhuBew0J1Oma3jUVjsasMkkryGbGxOo+Fbr1lRsxuhsCpAaxU99wQRatUh8iXDgbl52HcXUfgtWrgHQjAYMhoMOgcfLbtt9prkVeXF8PH0L/CRGlmZdE/JzLjZ/O8XF5thyFtABlaW2xdRYKNidNfvrbY4woCqAABYAaAAbACuqK87NnllfPZbF0qCmmP+b/iL76d00x/zf8AEX31iSd4nHRx6O1tLnc2F7XNthfmaUadBuyjW243te3rtrUdxjDRk9qR4zLaIlPlakqL2OWxLa6b+qmcfB8IJLCUZs5OXOpNySctt7XJ0/KgJdMXCQGDIQxFiCCCSLix56a0vFKrC6sGHeCD+FV3BYPCsiMsxZcgAuUFkVUBB07OgS+xHhen3D/N4AQJlPoKbsm+iroLWJuPrFAS9NMJ8ZN9If0JSi4xCwUMCWuBbUXXcXGxpPCfGTfSH9CUA7qkYrBJNnjdA6s73Ui4PbarvVSw9+sNrE533+m1XgVkQLdEMCP/AFIfsCuk6LYMEEYWIEag5BuKs3WuPk8+887flXvWuLWU7c/C33VcqR2Twpq/C4GJLQxEncmNST67jWptpJNsvP8ACkZImY5rely9QFAJ4JfhIraAOPwNWyqrg1+Ej+mPfVqqk9y0dhDGlsvZvuL23tzt40wlDFwY85srWzA2BOXvqWornni1dTRSojcMz5lsTb5V83vAsfVSmKQ58xGZcumlwrd5HO/fSuJxRRlGUnMbaEfhztuacM1gT3VVQVON7E31I5c92KIt8p1sV15Cx3rmJpLixbY5tCeXiAL37qc4LG9Zfs5dAw1vo17fhXWMxeS1lzEgne2ii5qmmOnXq5E27qhiFZlsc5sy66i/ebEXFqUZWvZg2TM17DU7ZfZvUjG9wCNiL/XSC4sGQp9/InuHiBUvHFJW9yNT7DZQ5IALhM+h2OXKd/C9OcLmDODcgEZSfEa686c0VpHHTuyHKwooorUqZ3iulMwilxIlBgTEsWVcvWLhI7xM6X9L4YZr810Gu7iTj+KJYK4Lpi48NGlheTLkOIkYchlLEAbBQdb0yTjMjQwzhYhC8zgMsSM0MUjlcI+S3oMwuxGu3cTT7D8flaSORFTNLi2w6rkGZooSyzSM241Qkch2RzoBrN0qxUbzCXsxrJkZ7LlTL18rhTfW0CILn5TjTcUvwfpPiTMi4gdWEjJmGUWVYoUaVyd1JkkVQP3b717xDpT1OExEpEbEzSJhEZMq3jIQXsDcmW5BGpBFu+m+M6TTiV40jjkz5orlN2EkUETuLahpTMbbZU9dSC3dEsRNJg4JZ/jZEDttpn7QGmmgIFS9U7gnHpZnwaIRklWaQkKNYI2CwnlkL5lOnc1XGoAUy4m4UITewkXYE9/Ia09qK6R4zqo0cLmPWxqATlF3cILmxsLtfagEuJRYef4zrPRKiySDLmIOYdnRtBY8q8aGAsGJluDf0H3LK36veor3FcfWIoHytmm6osraITYAsCNO0VW2vpDWkeIdIXSRRHGjxsuj5ypV81gGUrsRmsQT6BvuKA5HDsNZRebsgBezJpltl+TytSiYPDDLbrRlvlsji1+r/Z/dr99RPD+nJlRJBAUjYI7sxPwccjSL2rA2a6HwsdSLauR0rkOb4ELlZcwZmuEaZoiTZdCMubut9dSB/gcPh4mzKZb3J1WQ3JVV17Ouiin3DpQzzEXtmG4I+QnIi9R2F43KZER0QXlkia2fQqpZDqugZRz3vvyqUwnxk30h/QlAO6qKMQzEK1w7/NuR6bcwLGrdUBxJJjhCIc3Wdb8k2Nuu7XMaZb0TohqxqMU+nZc2/dv/APWvDiX5I4Hd1T+A/V8KQeHGifMgk6oGG4LEXI67rLAk9kkpe9zltbUUnioOJlpCoHa3AlIA+EUrkJXXsXDaLVtRGkeLiXvfK/8AKfn/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+9z404ooBumBiChBGgRSCFCgKCDcEC1gQda8bARHODGhz+n2R2rbX01pzRQCK4WMNnCKHy5cwUZso+Tfe3hS1FFAFJzwI4yuqsvcwBH1GlKKAbHh8JBBijs3pdhdfXprXL8MgLFjDEWIsSUUkjuvbandFANjgIb5uqjvrrkW+uh1tzFB4fDfN1Ud+/It9d9bU5ooBr+jYNuqj2t6C7d223hSuHw6ILIioN7KAov7KVooApo/DICSTDESdSSikkn2U7ooBn+icP8A6MX8tfyo/ROH/wBGL+Wv5U8ooBn+icP/AKMX8tfyo/ROH/0Yv5a/lTyigGsXDoVIZYo1I2IRQR7bU6oo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32776" name="AutoShape 4" descr="data:image/jpeg;base64,/9j/4AAQSkZJRgABAQAAAQABAAD/2wCEAAkGBxITEhUTExQVFBQXGR4bGBgYFxgXGxoaGRoYHRoeIBodHiggGSAlHB0dITEiJyorMC4uHB8zODMuNygtMCwBCgoKDg0OGhAQGzAkHiQsLC4wNy0sLCwsMiw0LCwuLCwsLTQsLyw2LDQsLCwsLCwuLTQwNC0sLCwvLywsLC8sLP/AABEIAGwBEAMBIgACEQEDEQH/xAAcAAABBQEBAQAAAAAAAAAAAAAAAwQFBgcCAQj/xABGEAACAQIEAgUGCggGAgMAAAABAgMAEQQSITEFQQYTIlFhBxQycYHBIzNCQ3KRkqGx0RVSYmNzk7LhFiRTVIKzNUQl0vD/xAAZAQEAAwEBAAAAAAAAAAAAAAAAAQIDBAX/xAAvEQACAgECBAUDAwUBAAAAAAAAAQIRAxIxBCFBURMiMmFxscHhgZHRIzOh8PEU/9oADAMBAAIRAxEAPwDcaKKKAKKKKAKK5zjvFeg0sHtFFFAFFFFAFFFFAFFFFAFFFFAFFFFAFFFJYnEBACQTcgAAXNzQCtFNPPf3cv2f70ee/u5fs/3oB3RTTz393J9n+9Hnv7uT7P8AegHdFNPPf3cn2f70rhsSHzWDAqbEMLHYH8DQC1FFRj8diBIs+hI9E7gkH7xSgSdFRX6ei7n+wa9/TsXc/wBk1NMiyUoqM/TkXc/2TXn6ci7n+waUybJSio+HjEbMFAcFjYXUgXqQqAFFFMuLYzqoyw32HrNVnNQi5PZEpW6QhxbjKxdkdp+7kPXTLC4OeftSuUQ7KNL/AJUw4Fg+tlLNqF1PiTtVwrgwqXFeefp6L+TadY+S3IwcBg/VJ9bGm2I4Ky9qCRlP6pOh9tTlFdMuFxNemvjkzNZJdyv8P48Q2ScWN7ZtrHxHvqwA1AdKMCCvWjcaN4jl9Ve9GMeWBibddV9Xd7K58OaePL4OR32ZeUVKOuJPUUUV6BiFeOwAJJAA1JOgAr2sQ8rXTxJMQOHq7rhla2JePVmP6o2uq8xfXblW2DBLNLSiG6LNxnyltI7w8MiXEMg7czG0YJDWCgauTlNjoPXesw/xtjcXDiXlxkySRqGRI3WFCCwUjQZiRe9r8q96K9G8TLi5I+HSqyFbSTAHq0ViCtjvm0DAbqRa5tetV4P5IsBH28RnxczEl3clQWJuTkB5nvJr03/5+H5bvl8/qU5sxc8axSwYZ4sbiDiJJJA6+cPoAYxHoTpcltT3Vc8J5SMfhsX5rG44kubKMyhHJGhs63HI6kbVpeI8m3CnXL5pGvit1P1g1RukXkmlwwkm4ZISWRkaJ7FsrDtdW/eRpr9dFxPD5eUl33X3FNGg9DemuF4imaFrOo7cTaOt/wAR4irJXyicfFg1gfCmRcUhLPIeyQ+gaMpyUWIsdTe/hX0V0B6VpxHCrMAFkHZlT9Vx7juK5OL4Tw/PH0loysslNMf83/EX307ppj/m/wCIvvrhLCXG+KDDx58udibKmYKWOpIBOnogn2UyxnSArKkcaJJ1kYkjJlKF7k9lRkOttdSN6k8Tw+OR0kcZigIUE9ntWucuxOm/LXvNR8/CsPEhZ5GjQJkJMhUZbk2vy1J21oBKbpEwkki6oZldVS8lhIGKBiDlJBTOt1tzFjvZxDxlmyv1fwTvkRs+pNyFJW2ikje5Oo0qLfG8NkWSYyhkSZJGbM1lk2SxHKwtbapLhsWFls0MnWIrFgqvdVZr65eWpJAO1QpJlVOL2Zz0c6QDFbIq9hHOWQSAZ79ljYZWFr27iKkMJ8ZN9If0JXGA4VHDlyZhljEerE3RSSt77kXNj4mu8J8ZN9If0JUlh3VMyEswG5d7fbarnVFx2PSASSyPkRXe7X2+EYVeBWRKnCrmW2qm4OvMDw797UJEhvcWFhZgTa5Nr+qqiPKBgB/7aD1FvyrlvKBgP92uvi35VayC4TwhbnLcggEXOlxf8dPZSgwq7W5kc76KDYcri9UoeUDh4187W/hm/KpfhnGoZ1zQSrIBvla9j4jlQEpg/jI/pj8DVrqpYL42P6Y/A1barPcmIVXOlsnxa+s1Y6rvS2L4tuWorg4+/AlXt9TfD60L9FE+DY8y34VN1BdFJAY2XmG/Gp2rcHXgRrsRl9bCiiiuozG/EEzROP2TVR4HIRMh79PrFWzicoWJye41VOAxZpk8NT7K8rjf7+Ot/wAnTi9Ei60UUV6pzEJ014z5ngp8QPSRDl+kdF+818xcNxCzIuH6t3naQ9WQ4CM0llvIpUkldwwI3N9q+jPKaMMcEVxRAiLre7tHqNRqqk8u6qF0G4bwc46EwZTKpLLaeR9QD8kxgH669Pg8sceKTcW37bFJK2XPonxXhOBw0eHixmGso7TdYnbY+kx15n3VMf404b/vMP8AzV/Oo8vfEYiHsKM8SIcidjMrliLjc20vfXlRxgpEkhjZX7Em6oSjR2JtoNBmsbg/J2rkemXmd38/gsSH+NOG/wC8w/8ANX86P8acN/3mH/mr+dQa8WyPGssaBo45GmUItnAVTGw056+29K4riziCR/NY0PV51fIcq3IuDmQAtY3FtDWf9Ps/3/A5lI8omIwKYgcRwskUxIyYjqTG7oW9CVcwIDXGW5HdUN5KelFuMNlBSLF9kqzZjmUXVmawuxOYk23Y1rPSXAwtw6XzyOJUygtlYqLAgglgtxr4VmXBIOCJiIWiyCQSIUtiZic2YW06vXXlzr0cWaEsLi4t8q7/AAVa5m800x/zf8RffTummP8Am/4i++vKLiPH+LphYHmfULsNizHYe01n3Cej2I4q3nWMkZIfm0XS455QfRXx1Jpx5WXaSbB4UGwdjf1syop9gLfXUpxvhfFWf/LTRYeBFyoikk5V2Jum9htyrCT1Saa5I4Mr8TI003GNcl1fuTOH6IYNIXgWL4NyCwLMSSuxve+lVPjvQV8KfOuHu6slyUvc255T8r6JvepLyW8ZnxMMxmkMhVxYkC4BUG2gq71ZRjONpGixYs2NSSrt3RX+hnSRcbBn0Ei6SKO/kR4H8+6pXCfGTfSH9CVQOisYw/GcTAmiMCbd3ouPquRV/wAJ8ZN9If0JVsbbXM04eblDzbptP9B3WX9NYomwuIWdzHEWbM6rmIHWHlzrUKyXykD/ACGL9bf9prWJszLjwrgv+/n/AJH9q6g4PwZmCjG4gliAPgbak2HLvrjye9Eose0wkeRerCEZMuuYtvcHuq8Q+SzCRMJDNiOwQ3aMYHZN9extpU0RY3Pkjw+v+YmB78qfhzqhSifhWONmBeIjUaCRDrY+BHLka03pB5S8JBcRf5iTuTRAfF/yvWY4aDE8Uxpvq8hu5A7MaDQnwAG3eafAPovhsgZ4mGxZSPUQSKt9VDhsYV4lGwZQPUAQKt9RPcRCmvEcIJYynfse48qdUVnKKknF7MunTspvDcScPMQ4sNm9xq2yTgAHe+1udNuJcMSYa6MNmG/96iYsJiID6ImTYDuHgOVefjjk4a41cej7fKNpOOTn1JxWdtmUeA1++uruO5vu/Ooz9IrzgkB8F99cxYzEFuxEQv7Z99bePH3fxf0oroYj0mxLlQoVgu7G2ngKc9HeHmNS7ek3LuHKpHrWt2kPs1pKyn0UP9IqPBXjeK3b6ew1+XSOUlUkgG5G9d0lBFlHie7b2UrXZG65mbKR5ZOHmbhU2XePLJ7FOv3XrHui2DGBfCcQZpMoZGclAseWW65VfNd3UEsRl2H1/SeJgWRGRxdWBVh3gixH1V818T4U/DcTNg3Fy9skzZRmgs3ZztpED8oqCezYcq9Xgcl45Yv9a6mclzs31sEzdY3m8Z622ciZu1YHKQcmmh3FJtw2Qls0QZXUq6tMWzXOmpS4sLiw307hVG8n/TjzUjh+PZVKKvVygkqA4uschI7LAbE7j79YVgRcag1w5ccsT0vb6lk7IeTCOzKxw0RZVKg9afRIsR6GopCPhNlK+bIVIK5TO7AKdwAUsPZVgqL6QdIMPg4utxEgQchuzHuVd2NZJNukSUnyju0eCXArFlfFSBEVHMzkAhpDYgXso7+Y2rMejvRUJxjC4dJRNlkEjEKVKiM5u0LkAmw2Jten/SfjPnjNjMUh6lx1SdURIcHrdesS4zM+51XbQnarj5EujjWk4jKCOtGSAMbsIwdSW530HsPfXrwvh8D5/wDX/BnuzWKaY/5v+Ivvp3TTH/N/xF99eOaFF8rmFdfNsWnzTWPgSVZD6rqR7RV4wWPSeATIbq6XHhpqPWNqV4hgkmjaKQZkcWI//bGswbB8R4SziJTicK1zaxNr8yBqh7yNDasZeSTl0ZxzvFkc6uL39mRHRvGyQ8KxTxOUfrYxmXQ2IF7HlVj4D0fxrJHicRj5Fw5QSMBJIGy2vYnYeJFVThf/AIjF6/Pxe6pjBYfiXEYYsOF6jDIqqWIIDW5m+r7bDSsIdF7fc4sb9KpvlyS+XuSnk9BxWPxOOsQnorf9q1h6wii/rFX/AAnxk30h/QlccG4XHhoVhiFlX6yeZPia7wnxk30h/QldcI6UengxvHCnvu/kd1k3lIH/AMfi/wDn/wBprWaybyj/APj8X/z/AO01pE1Zi3RzgOKxZcYbdAC3byele3r2NXzoJ0Px2Gxay4gDq8rA/CZ/SFtqp/QzpecA0pEQl6wKNXK2yljyBve/3VbcL5WXd0TzVBmYLfrSfSIH6uu9SqI5lT6e9HPM8SVX4qS7RHuHNf8AiT9RFa75PXwr4RHw0axX0kVdw67gnc94vyNK9NOj4xmGeLTOvaiPc429hGhrKfJz0k8yxRjlOWKU5JAdMjgkKxHKxuD4eqp2ZG5vuD+Nj+mPfVsqp4JvhI/pj31bKie5MTiaUKLk0mmKBIBDKTtcWvRioS2UrbMpuL7HQi330Kzki4VRz1uT6qwblqNKVCruBuQPXQXFr8qbTQHPnADi1rHS3iPX7q5w2HKI4OVcxJFthcVGuV1QpUORMLBuTWt7a6ZgNyB66aLDeONQQcpW9j3b13iICXDgBrC1jy8RTVKrrsKQtHKGJA1tv9V666xb2uL916a4PDlc98q5jcBeWgFNpMG3V5MqafLv3c++/tqryTUbruTSslGYDfSuEnUkqDcgX+ukcTFmyMLMBrlOxvz9YrnC4ciRnIVQwAsPC+/11ZylqSS5fgilQ8qtdOuh0PEoOrk7Mi3MUtrlCfxU2Fx4VZaK3hOUJKUdyp818ewM+FeODiaOI+uaWSVbsuJIU5QWtfNsg/VDMbd/fR3i+Ii81iwuLkhkxGY9WCJYVN2EaZDqhYgc9Li9fRmJwySKUkVXU7qwBB9hqlcR8k3C5TmETQn905UfVqK9KHGwkqyL7r9iml9DLsN5RuJTzjDnGqim46xIhuBew0J1Oma3jUVjsasMkkryGbGxOo+Fbr1lRsxuhsCpAaxU99wQRatUh8iXDgbl52HcXUfgtWrgHQjAYMhoMOgcfLbtt9prkVeXF8PH0L/CRGlmZdE/JzLjZ/O8XF5thyFtABlaW2xdRYKNidNfvrbY4woCqAABYAaAAbACuqK87NnllfPZbF0qCmmP+b/iL76d00x/zf8AEX31iSd4nHRx6O1tLnc2F7XNthfmaUadBuyjW243te3rtrUdxjDRk9qR4zLaIlPlakqL2OWxLa6b+qmcfB8IJLCUZs5OXOpNySctt7XJ0/KgJdMXCQGDIQxFiCCCSLix56a0vFKrC6sGHeCD+FV3BYPCsiMsxZcgAuUFkVUBB07OgS+xHhen3D/N4AQJlPoKbsm+iroLWJuPrFAS9NMJ8ZN9If0JSi4xCwUMCWuBbUXXcXGxpPCfGTfSH9CUA7qkYrBJNnjdA6s73Ui4PbarvVSw9+sNrE533+m1XgVkQLdEMCP/AFIfsCuk6LYMEEYWIEag5BuKs3WuPk8+887flXvWuLWU7c/C33VcqR2Twpq/C4GJLQxEncmNST67jWptpJNsvP8ACkZImY5rely9QFAJ4JfhIraAOPwNWyqrg1+Ej+mPfVqqk9y0dhDGlsvZvuL23tzt40wlDFwY85srWzA2BOXvqWornni1dTRSojcMz5lsTb5V83vAsfVSmKQ58xGZcumlwrd5HO/fSuJxRRlGUnMbaEfhztuacM1gT3VVQVON7E31I5c92KIt8p1sV15Cx3rmJpLixbY5tCeXiAL37qc4LG9Zfs5dAw1vo17fhXWMxeS1lzEgne2ii5qmmOnXq5E27qhiFZlsc5sy66i/ebEXFqUZWvZg2TM17DU7ZfZvUjG9wCNiL/XSC4sGQp9/InuHiBUvHFJW9yNT7DZQ5IALhM+h2OXKd/C9OcLmDODcgEZSfEa686c0VpHHTuyHKwooorUqZ3iulMwilxIlBgTEsWVcvWLhI7xM6X9L4YZr810Gu7iTj+KJYK4Lpi48NGlheTLkOIkYchlLEAbBQdb0yTjMjQwzhYhC8zgMsSM0MUjlcI+S3oMwuxGu3cTT7D8flaSORFTNLi2w6rkGZooSyzSM241Qkch2RzoBrN0qxUbzCXsxrJkZ7LlTL18rhTfW0CILn5TjTcUvwfpPiTMi4gdWEjJmGUWVYoUaVyd1JkkVQP3b717xDpT1OExEpEbEzSJhEZMq3jIQXsDcmW5BGpBFu+m+M6TTiV40jjkz5orlN2EkUETuLahpTMbbZU9dSC3dEsRNJg4JZ/jZEDttpn7QGmmgIFS9U7gnHpZnwaIRklWaQkKNYI2CwnlkL5lOnc1XGoAUy4m4UITewkXYE9/Ia09qK6R4zqo0cLmPWxqATlF3cILmxsLtfagEuJRYef4zrPRKiySDLmIOYdnRtBY8q8aGAsGJluDf0H3LK36veor3FcfWIoHytmm6osraITYAsCNO0VW2vpDWkeIdIXSRRHGjxsuj5ypV81gGUrsRmsQT6BvuKA5HDsNZRebsgBezJpltl+TytSiYPDDLbrRlvlsji1+r/Z/dr99RPD+nJlRJBAUjYI7sxPwccjSL2rA2a6HwsdSLauR0rkOb4ELlZcwZmuEaZoiTZdCMubut9dSB/gcPh4mzKZb3J1WQ3JVV17Ouiin3DpQzzEXtmG4I+QnIi9R2F43KZER0QXlkia2fQqpZDqugZRz3vvyqUwnxk30h/QlAO6qKMQzEK1w7/NuR6bcwLGrdUBxJJjhCIc3Wdb8k2Nuu7XMaZb0TohqxqMU+nZc2/dv/APWvDiX5I4Hd1T+A/V8KQeHGifMgk6oGG4LEXI67rLAk9kkpe9zltbUUnioOJlpCoHa3AlIA+EUrkJXXsXDaLVtRGkeLiXvfK/8AKfn/AMa6XFOPkv8Ayn8P2fCmggxOdSqYsHrZGGaRSqqy5VBGfVSTn5kWsAK9xfCMY91jnli7cihiSxVCVKuO1qbAqFP63KmoUOcMfhI9GHbG6Mo58yLVaKp2Aw2OSZOuOaIyCwuTkUhyBvctmtvfQ6HTW41VuyUgoooqCRGTDIWDEdobGlqKKhJLYCUGHRL5VAvRPh1f0gDalaKjSqquRNvc8ApMQLmzWGbvpWipaTICiiipAV46ggggEHQg6givaKAZLwjDgqRDEMtgtkUWCm6200sdR3UrFgolZnWNAzekwUAm+9z404ooBumBiChBGgRSCFCgKCDcEC1gQda8bARHODGhz+n2R2rbX01pzRQCK4WMNnCKHy5cwUZso+Tfe3hS1FFAFJzwI4yuqsvcwBH1GlKKAbHh8JBBijs3pdhdfXprXL8MgLFjDEWIsSUUkjuvbandFANjgIb5uqjvrrkW+uh1tzFB4fDfN1Ud+/It9d9bU5ooBr+jYNuqj2t6C7d223hSuHw6ILIioN7KAov7KVooApo/DICSTDESdSSikkn2U7ooBn+icP8A6MX8tfyo/ROH/wBGL+Wv5U8ooBn+icP/AKMX8tfyo/ROH/0Yv5a/lTyigGsXDoVIZYo1I2IRQR7bU6ooo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32777" name="AutoShape 10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32778" name="AutoShape 12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  <p:sp>
        <p:nvSpPr>
          <p:cNvPr id="32779" name="AutoShape 14" descr="data:image/jpeg;base64,/9j/4AAQSkZJRgABAQAAAQABAAD/2wCEAAkGBxQTERITExMVFhUXFxgbGRcYGRsYGxgcGB0eHxwYGBgYICggGB0mHxscIT0iJSkrLi4vHCQzOjMsNygtLisBCgoKDg0OGhAQGDImICUsLzE3NC03OC8tNywzNzQyLzU0LTc1LjItLzQsLy82LDQ3Ly4vNzQ1LCs0LCwsLCwsN//AABEIAM8A8wMBIgACEQEDEQH/xAAcAAACAwEBAQEAAAAAAAAAAAAAAwUGBwQCCAH/xABOEAACAQMBAggHDAkDAQkBAAABAgMABBESBSEGBxMUIjFBkjIzUVJhcXIVFhdTgZGTsbPC0dIjNDVCVGN0gqFissFDJCVWc5Siw9Px8P/EABoBAQACAwEAAAAAAAAAAAAAAAADBAECBgX/xAAzEQEAAgEBAQ0HBQEAAAAAAAAAAQIDETEEEhMVMjNRUmGRobHRBRQhQVNxgSJCweHw8f/aAAwDAQACEQMRAD8A3Gk86Tz17wr9u/Fv7LfVXLtK/it4TNMdKLpyQpbwiFG5QT1kUYmYiNZdPOk89e8KOdJ5694VWvhA2f8AGn6KT8tHwgbP+NP0Un5a23luhF7xi68d8LLzpPPXvCjnSeeveFVr4QNn/Gn6KT8tHwgbP+NP0Un5aby3Qe8YuvHfCy86Tz17wo50nnr3hVa+EDZ/xp+ik/LR8IGz/jT9FJ+Wm8t0HvGLrx3wsvOk89e8KOdJ5694VWvhA2f8afopPy0fCBs/40/RSflpvLdB7xi68d8LLzpPPXvCjnSeeveFVr4QNn/Gn6KT8tHwgbP+NP0Un5aby3Qe8YuvHfCy86Tz17wo50nnr3hVa+EDZ/xp+ik/LUzsTa8F2jSQHUqsVJKlekADjDAHqYViazG2G1ctLTpW0T+XZzpPPXvCjnSeeveFM0DyCjQPIKwkL50nnr3hRzpPPXvCmaB5BRoHkFAvnSeeveFHOk89e8KZoHkFGgeQUC+dJ5694Uc6Tz17wpmgeQUaB5BQL50nnr3hRzpPPXvCmaB5BRoHkFAvnSeeveFHOk89e8KZoHkFGgeQUC+dJ5694Uc6Tz17wpmgeQUaB5BQL50nnr3hTI5A3UQfUc0aB5BSYh+kf2U+9QdFFFFAq78W/st9VVnjK/Zc3rh+0SrNd+Lf2W+qqzxlfsub1w/aJW1OVCLPzVvtPkxWiiir7khRRUxbcH30CWd1t4j4LSZ1P/5cQ6Tdm/cPTWJnRvWlrbIQ9FS7S2aeDHNMe1ndYlPqRAzf++kvfRdlrEP75iftMf4pr2MzSI/dCOop8zofBQr/AHah8xGf80istJgUUUUYFa1xPfqc39Q32cVZLWtcT36nN/UN9nFUObkvR9mc/wDiV7oooqo6EUUUUBRRRQFFFFAUUUUBRRRQFFFFAUiPxr+yn3qfSI/Gv7KfeoH0UUUCrvxb+y31VWeMr9lzeuH7RKs134t/Zb6qrPGV+y5vXD9olbU5UIs/NW+0+TFaKKs3AfZ6F5bqYZhtV1kec/7i+neM+sAdtXpnSNXLY8c3tFYNhtEsIkmnQPdSDVFC3gxL2Syr2t5F/wCRuirW0ub+c41SyHezE7lHpPUq+QfIBXqCKbaN515klbJPYijt9lVGPkArY7S1g2fauEXoxIXfGNb4B6TeUnSfRux1CorW3v3X8GDh+ykeP9+Sq7K4rkABuJmY+bHhQPRqYEt8wqY+DqxxjQ/r5RvxxXENrXoksp5HRYrmVUFuqg6UcZVmkO8t27t3+RX7f3mNv269htyh+XlG+sCopm8/NdrTc9YjSnziPj2/P5uHavFchBNvMwPmyYIPo1KAR8xrPdrbKltpDHMhRuzyMPKpG4itw2xtNorizTdomd0bI/05XB7DqwPlp23tixXcJilHst2oexlP/wDZrNcsxta59wY8mvB/CY7nz5RXbtjZr280kMg6SHGewjsYegjfXFVna8O0TWdJFa1xPfqc39Q32cVZLWtcT36nN/UN9nFUWbkr/szn/wASvdFFFVHQiiiigKKjdvbet7OIy3MyxJ2ajvY+RVG9j6ADWNcKePlySlhAFX42beT6VjU4X1kn1UG715eQDrIHrOK+X4do7U2jFLPLtRY44lLOrTGMhQQNXN7dS2Msozo6zVAdySSSST1k7yaD7fRweog+rfXqvjLb2zWsrkxCQllSJ9a5QjlYkkx15GNeOvsq1cEdt7d5J5rSW4mijbDBmE2/GrSschLHdvOgbvRQfUdFYnwU4+FYhL+HR/OhyV/ujJLD1gn1VsOy9pw3ESywSJJG3UyHI9XoI8h3ig66KKKApEfjX9lPvU+kR+Nf2U+9QPooooFXfi39lvqqs8ZX7Lm9cP2iVZrvxb+y31VWeMr9lzeuH7RK2pyoRZ+at9p8mK1crwchsSFRuNzMWb0qucf7UNU2rrwyX/u7ZRHVybZ9ZVPwNXLbYhzmD4UyW7POYTfFBs0COe4I3luTX0BQGbHrJHdrruWJXb2SThcD0AQndXbxXY9z09uTPe/DFcM/g7e9X/w1Xmdby9fHWK4KRHRPlJ20R/2fYv8A51r9mah9uH/vZp/ibizjJ/0yo2r/AIrtl2tDLHsiKORXkWa3LKpyV0xkNnHVgmo3b13Hp2t+kRZuXiKKWAY8jp6h1n96sx/u9HkmJjXXZpPdWUvxo3XJcxl8yfV3cH/ipK94Qldq29qu9GibV7TAsp9YCfM5rn4a2wuHsY+yXlgP7oWwfnwagOCsbNLY3Mg/STTuM/6YYDGP8hqxERve9Je1ozTEfOa+GmvnDo44NnDTBcDryY29OQWX5sN89Z0I8wlvNdR69Yb6tH+a1zjVxzA5+MTHr3/8ZrLbVf8AslyfJJAB8ol/4BqXFP6FDd9I94ntjXw/pG1rXE9+pzf1DfZxVkta1xPfqc39Q32cVM3JY9mc/wDiV7oooqo6EVSOMrjEi2XGFAEly4zHFncB8ZJjeF9HWxGBjeRJ8P8AhZHs2zedsM56MSee56gf9I6yfIPLivnjgzso7VkvZp5RLdMpKRs5TJbc05IGTHCu/k0BJwBjAwQjodq+6W0Ym2ncScnI+lnBAEYOdIQEFY01Yycbhk4J65PjF4Lx26xyQRLHpzHcxpMZhDLklVJfD5ZMHONOc4qo7Q2ZLCIjIunlUEibxlkYkK+nrUHGRkDIweoitW4H8VF1tBlutpyPGhVAF3ctIqKFXUSOgNIAycscdQ66DM+D22ubG46GtZreWBhnTgSDc2cHwWCtjtx2V6g4K3zjKWV0w8qwSEfOFr6x4P8ABOzslAtreOM+fjLn1yNlj89TVB8gcK7O/lle5ubKaHKoD+hlRAIkVB4ecdFQd5rzccJF9zoLGOJRh3klkYAsZGYaWjbrXEaqp8u/0V9g1W+EvAWxvgeXt01n/qoNEg9Otd59TZHooPlXgzsVru4SIMETBeWQ+DFEgy8jHsAUdvWcDtrv4PcLJtm3TyWUjclrPQk6pUB6PKIDjVjtG8ZODVr4dcW15syOd7aR5bORcSldzqoYMBKo61BA6Q3bt4HbUuB3Btbt3eaZYLWHQZ5m3lRI2lQq9ZLNuz1L1nsBD6b4B8NINp2/KRdGRcCWEnLRsf8Acp34bt9BBAs1fJ7bWj2bfxXWzZTpyweBm1FdLaXieROhNG2NSupO4g7ioNfTnBrbsV7axXMJ6Ei5wetSNzI3pByKCUpEfjX9lPvU+kR+Nf2U+9QPooooFXfi39lvqqs8ZX7Lm9cP2iVZrvxb+y31VWeMr9lzeuH7RK2pyoRZ+at9p8mK1fJ05xsKNhva2kOr1ZI/2up+SqHVx4t9rKkz20uDFcjSQerVvAH9wJX16auX2a9DnNyzG/mk7LRp6eKe4oNpDRNbk7weUX0ggK2PUQveruuoyF27kEZXIz2gw9Y8oqiXtvNsu+BX9w6kJ6pIz2H1jcfIfkNavZ3sO0bSTk2wJEKP1a0LAjBHlGT6DUF40nfRsl6e5bb6nA2+Fq6/z6oHYNusd9ZsFUCTZ6jcAOmpUlvXg0bK2Wk1ptJiil5J7vSxUEjsXB6xgipK62W8dxstlBdYVkikYDsMYAYjsGV/zTOL+M8xQupVneViCCDvkbrBrWZ+GqemP9W8mOnyj1Rdrca12G3rB9YhIP8AkVPXeyMzWZjAVIWlY/3KVAHpJbPyGoLg9sWYJYKVKi2muNWvKkqdQUqDvOdXqwKsfCHbkVpCZJD7Kjrc+Qfj2Vi23SG+KIik2v8ADZPhH8wpPHBtIYgtwd+TI3o3FV+fLfNVNuU5OwhB655mk/siGhc+tmk+avVvHLtG8YscFyWkb92ONes7+oKMAZ9HlpHCLaCzTkxjESKscQ8kabl+U729bVYrXTSrxs+XhJtl6fhH+/21F1rXE9+pzf1DfZxVkta1xPfqc39Q32cVYzclv7M5/wDEr3RRUBw92zzPZ13cA4ZIyEP+t+in/uYVUdCwXjP2nNtbacsVuNcVqrhekqqAhHKyszkKAWwM53gL2ms9tppIXjlQvG46SOMqdxI1KfWCMjyGpDg3tsWzSiSFZ4Zk0SxFimpdQYFXXejBlUg7+rqqw2UsW07qws0jNvZ24kLF5OUZY8mWZ3lwoUYBA3AA+ug0Dih4EtdSHa+0MyySNqhV+0j/AKzDybsKOoAZA8HG1VWoOGuy0VUS+tFVQAqiVAAAMAAZ3ACvfv72b/H2v0qfjQWKiq77+9m/x9r9Kn40e/vZv8fa/Sp+NBYqKrh4ebN/j7b6Vfxrz7/9mfx9t9ItBZGGRg7xXz3xrcDn2XMb6wylvMGjkQAMsfKAhkKsCDE46gRgEdnRrYPf/sz+PtvpBXNtLhHsu+ieza8t3E45MKHUkl9y6R52rBHpAoPljZOyJ7mQR28Lyv5EUnHpJ6lHpO6tX4ktrS2G0Jtl3Q0crvCkg6ZQuRgqSCHTtB34XFVCy2qtkl5su9W4MQnJPN5BExdAUKtqUiSJwFO8bsAjrqG2rwkaS9S7iRYeSMPIoCWEawBRGpY73ICDJPX6Oqg+xqRH41/ZT71edm3izQxTJ4MiK6+pwCP8GvUfjX9lPvUD6KKKBV34t/Zb6qrPGV+y5vXD9olWa78W/st9VVnjK/Zc3rh+0StqcqEWfmrfafJitftflFX3JNG2RtWHacC2l42m4XxUvax/N2Ff3usb+qu3dhebLm1gsvYJF3xuPIc7v7W3/XVbq37E4fTxLyU6i4ixjD+FjyaiDqHtA+uoprMbNnQvVz0yacJOlo/dH8p3ZfGkMYuIDnzoiDn+xyMd41MfCTZYzmX1aN/14qrvPsW43sstsx69IOPkC61A+QUttibIG/n8uPVk/wCI/wDio5rTolcrn3REfC9Z/P8AxJ7V40hgi3gOfOlI3f2KTnvVVLWyvNpzFyS/nSvujjHkz1D2R6/TUqbvZFvvjimumHUZDpX5QQP9hqJ27wtnuF5PoxQjcIoxpXHkbzvV1eit6105Md6tmy77nr69lfXZ5ujbW0oYIWs7NtQbx8/UZiP3V8kY/wA+neWrFFFSxGilkyTeRWtcT36nN/UN9nFWS1rXE9+pzf1DfZxVFm5K77M5/wDEr3WbcfaTPsxYoY3kMk6Bgis50qrtnC9XSVa0mqvxgbVS3hjeS/eyBk08osQm1HSToIKNp6ic47KqOhfLHvbvP4S5+hk/LWr8QPBdhNfSXNu6jkViCyoyh1lJ1jDDfuQD5fTUkeG1t/4kn/8ARD/6KuvF1t2K5WcRbRe+KFCxeHkeTDasAdBA2dJ8uMUEHwh2fs22v7Cz9y7Z+dFhrwq6NOP3dJ1dflFSM3BjZ7SPHbbOs5iiyB26AEcqgFIpAAWGrPX2Y39mYzjB/b2wval/4q68GpN06Fi0izSamMXI6zkHoj/qBQypr35K/IArsXBjZ6SRx3OzbOLWiBX6GHmYEtCgIDEqBnON+fLkCtbIvtkSbVn2bLsy2iZHZIpMKwkZT4JGkaCR1bznq68Zvm0totNDCRHNBI1wqrrhWVkw5GtkBOhXVWAfIxqz6Dk8PBAbRv8AhAqHRcRTo8EmSNLhpOiSOoNgDPYQD2YoLfcWGzV2xFsz3KtiHhMvK4XdjV0dGnf4PXntqYuNh7Cjl5F4tnJLuHJtyQff1DSTmsl2VwlurjahldCt7b7PuYiMb2mhjlw2kDcxJGVHbnFdHF3wdlvdnT6LWwneR5A807vzhGYbiCEYr5wIO/fmg0Dh9bbH2ZbGWSwtWkbIiiEaAyN825R1luz1kAzew9ibHlfXaRWMjxMraoRE5jbOVOUzpOVJHq9FY/xnbGkh2Ts7nDRS3EUkkBmjbX0E1FYyxA8Hqx6K3XYGxrO3180ihj1hC3J46Q36Ccdm9sH10GEcd/Bec7VeWC3mkWWONyY42cBgChGVGAcIDj0+mqD72L3+DufoZPy19GcYPCKC3uUSXa09mxiDclHAJQwLMNZYxtgnBGM/ujdvqse/a0/8R3X/AKQf/RQXziqaT3IsxMjI6oyFXBVgI3ZVyCARlQD8tWWPxr+yn3qi+Bl6k1lFJHcvdK2vEzpybPh2ByulcYI09Q6qlI/Gv7KfeoH0UUUCrvxb+y31VWeMr9lzeuH7RKs134t/Zb6q4NvbOS4t+Rkzodo84ODuYHcfWKzWdJiUeWs2pasfOJfP1FbH8Gtn/N74/Cj4NbP+b3x+FWuHq8LizN2McorY/g1s/wCb3x+FHwa2f83vj8KcPU4szdjHKK2P4NbP+b3x+FHwa2f83vj8KcPU4szdjHKK2P4NbP8Am98fhR8Gtn/N74/CnD1OLM3Yxyitj+DWz/m98fhR8Gtn/N74/CnD1OLM3Yxyta4nv1Ob+ob7OKun4NbP+b3x+FTXBrYsdoksUWrSZNXSOTkog8noFR5MkWjSFvce4smHJvraaaJis34/7DlNkM/xM0cnz5j/APk/xWkVHcItli6tbi3bcJY3TPkLDc3yHB+SoHrPj3Y+w7i6bRbwySkdelSQvpZupR6SRWk8R20+Y7Qvba4BQ8k+pcFm12xJKhVyWOnlDhc5xuzXBwE4SrZxz295IY+RZlVWaVmRiTqEMMWE5QMD+lZ1K5GkjfUTtm6a2voto2lnc28KuhVpxIRI4yWy7k+GAcrqbt3+QNr2lwk2VPcW9zItyZbfJibm90AuevICYPy07aPC7ZkzB2FyJAjokq21yroJBhtBEe47h81W3g/tmO8tormE5SRQR5Qe1T6Qcg+kVI0GcLwtso5YpIWmD4RJ5JLS6eSWNAQq6tIw2TqzivWyeEeyrae5uIluRJcsGlJt7o6iCSMAphfCPVWi0UGb+7myOfC/EdwLnTp1i2uRkY09JQmGON2SM7h5Kibqy2C8ryiC8jZ86uShvI1bPWNKKAB6BiteooMzu73Yz2a2LWtxzdDlUFrdAqwz0g+jVq3nfnJyc5yaZwJu9lWTmOzgu0ado1YvDckEgkJkyDCAazv3de/qrSKrHGLwqXZ1jLPkcqRohU79UjDdu7QvhH0D00GEcZQl2nt2eG2AdkzGgyFH6BCZMsxCjDB95IHVVJ2vsW4tW0XEMkR7NakA+lT1MPSMirRwSMVqovb2F5hMWMTJJIJouTdQ1xhCuVMjBAxkU6gwFSW05xtXaNnZwODE7hpBGs0KA7zIxgld1SQIGJZCQxO8k5oNz4s7DkNk2MeMHkVcjyGXpnPpyxqwR+Nf2U+9TUUAAAYAGAPIBSo/Gv7KfeoH0UUUCrvxb+y31Uu48FPaT66Zd+Lf2W+ql3Hgp7SfXQR22+EiW8scIimnndS4ihUMwRSAZGLMqquSBkkZJwM1wjhtHy0kTW9yvJQpLM7LHpgV42kAkxIW1AIwwqtvHy1+8IuC8k1yLq3uBDMYGt31x8qrxsdQ6IdSrKxJDA9uKjdl8AnhuFnE8EjC3hhzLba3BhhMetJDJlNZbLDByN2e2g6ZOH6CCC45lemOd0WMhYTq5TTyZ8duDl8DtyDkCv294cpokSGKY3PKvDHCUVmaRI0kY6RIBoQSLkll8nkzz7O4A8nFo5ZFJvILorFFycS8iVPJxxazo1ad5yd56q9TcCJFna6gulSfnM0ylotaaJ440eJlDgt4pWDAj1UDNn8YVsTYxSFxLc60y0YjCyxHS8boXJjYv0QuW3kDUes2LYW1UureG4jDBJUDKGADAHygEjPy1T5+LNXj0vcEuYp8y6MNziaZJucLpYadLxjoDs3auvNr4MbJ5paW9tr18kgTXjTqx26cnHz0EpRRRQFFFFAUmDwpPaH+1adSYPCk9of7VoHUUUUGCcdGxZrC+XalozRrNlZHTrSQjBP967/Wp37xStpJ7rEzTzSQbPRbiWFM6p7l0DGScodQVdQ0jPRXoxoN5I3LbeyYrqCS3nXVHIuGH1EHsIOCD2ECvm+6tbrYF7ND0FWdQkd2yF9MetWMiAbta4BK4JBAI7CQdxecMJ9iXLW15GywSaWkjPhxF1BEgUdR04yp37vKMV9IbPvo540lhdZI3GVZTkEV8732wbWSwiWzU3N1fT6UuJiyynkizTy6W6KJ4PaxwzFmyuBE7K2nfbHKS2lzDcQStICI9ckLPEBrVlZVZWAKnUMZXBBIoPqaism4PcetnIALqKS3ftZRysfzr0x6tJ9dXG24w9mOAVvoAP8AU2g/M+CKC0UVU77jK2XEMtexH2CZD80YNUXhLx8wqCtlA0jdkkvRQekIDqYesrQalwj4QW9jA09zIEQdXnOexEXrZj5Pl6gTXzhwh23Jti7N1dcrDYQkjKIziNevkwcaeWkOBlsDJGdwFce2Bc3skVxtS7WJZVJiLFX0hhlP+zxtykUTY8PR5DvyMz20r+KxuhaMlsLMDlrad4DdkLOiFuSDOEkDPGV1OCRg7x1UBtPb8loviob3ZMr/AKBdT4j0NrWBnJMiFSFJikypwcDtF14jeDsjGfa11kzXJbkyRg6S2Xkx2amAA3bgu7c1UTgFwH91r6afkzDs8TO2nqyCxKwpjtCkAkdQ9Yr6UhiVFVVAVVAAUDAAG4AAdQAoPdIj8a/sp96n0iPxr+yn3qB9FFFAq78W/st9VLuPBT2k+umXfi39lvqpdx4Ke0n10FV4WbZu0u+Rt5YYlSymuWMsZcMYnVdJIddCkN4W/GOquDgrwtury9VcaIOQtpCqwlwDPAZMNPrGjDdXQOerdVs2vwatLp1e4t45WUYBcZ3ZzjHURnfg1++9y15yLrkE5cYxJ2jC6B6PBJFBCS8K2it9rzy6cWkzpGOrOIo2RWPaS74z6RXLwe4au+yru6l5KWe05cSciwMbmMFkKMCeiyld+/t8mKn5uCNk0zTtbRmViCznOWKlWGd+DvRT/aK7otkwq0zLEgMwAl3bpAo0jUOo9Hd6qCmbc4RXdps5JpLi0a4uXhWEleSgj1jU2pmkOpQobpEjs3b8F+wOGT3U0GjRyUmzTcEAZImEgRl1Z6gdQxjrFT2zuCNlAVMVtGhVmZcDcGYaSQDuB07vVXluB1iXRzbR6kYsh39Ely5K793TJb1mgpXvxvmgNwkluoh2dBdujxEiVpOU1IGDjk/AwNx3mu+04fs+1RbZiELJyYXUOWWcRLKSy5zowTHnHhqRVmfgdYloma1iYxIqJqGQqpnSuDuIGT110vwdtiADAhxNyw3b+V1FuUz16tRJzQVPgdwnu5JLAXDwyre28kwEcZjaEx6DhjrYOp1YzgbxWgVE7F4M2loS1vbxxMRgso3483Ud+M78dVS1AUmDwpPaH+1adSYPCk9of7VoHUUUUBUXwk4PwX0DQXMYdDvHYyMOp0b91hnr9JByCRUpRQfN+3uBt7sWYzIpu7LTKh8LdHMpWRZAu+E4/wCou7IBzv0164M8IIJ7p5o1SKSG0WK3haVIHllcBJJRcFeTEqplVLDJwnkNfR1UThRxT7OvCX5MwSnreHC5P+pCCh9eAT5aDLdlbGjv7S6nvAFnZ3YTYVSkFo8Anf8ARBUlfRMwyQdRUejHNtDgfYRvtJ25YRW00caotxDGcmJmlUPMp5VgyEBF6R9NTl5xKX8JHNL5HUdSuXi3ag2NI1qRqVTvwCVHkrhj4GcIYTMEiilE0plkLc0lDSHPT/TjIPSPUB1mg4NhcX9vcwW00TuxlguneNmAZCnKrHKmkDWgkRFYb8F1PU26H27NHLsm3mgtYIAtzJFNoXLltIeI8pIWkwVL5GrBKdXksWyeL3b68gFxAIBIIiZYugJTlxmPUWB9OalNi8Qcpxzq7RVzkpCpfP8Ac+kA+nSaCmbJ4blbGS3nMkx5Noo4jHDyehl0oXlK8tmMksoB/dUAirLwB4prq7EL7QaSK1jzycLE62DHUQqnxKknJ3ZPk36q1zgrxeWFhhoYQ0o/60nTk9YJGEPsgVa6Dn2fZRwRpFEipGgwqqMACuiiigKRH41/ZT71PpEfjX9lPvUD6KKKBV34t/Zb6qr/AA+uni2dJJGxR1MWGG4jMiD6jVgu/Fv7LfVSb2JWRVZQwLJkEAg7x1g1mJ0lres2rMR84Yd77Lz+Kl71HvsvP4qXvVuHuTB8RF3F/Cj3Jg+Ii7i/hU3C16ry+L831Z8fVh/vsvP4qXvUe+y8/ipe9W4e5MHxEXcX8KPcmD4iLuL+FOFr1Ti/N9WfH1Yf77Lz+Kl71HvsvP4qXvVuHuTB8RF3F/Cj3Jg+Ii7i/hTha9U4vzfVnx9WH++y8/ipe9R77Lz+Kl71bh7kwfERdxfwo9yYPiIu4v4U4WvVOL831Z8fVh/vsvP4qXvUe+y8/ipe9W4e5MHxEXcX8KPcmD4iLuL+FOFr1Ti/N9WfH1Yf77Lz+Kl71aVxXbQkntZnldnblyMscnAjj3f5NWb3Jg+Ii7i/hXqxt0QyBFVRrzhQAM6V34Fa3yRaNIhPufcuTFffWvq6qKKKiXxRRRQFFFFAUUUUBRRRQFFFFAUUUUBSI/Gv7Kfep9Ij8a/sp96gfRRRQKu/Fv7LfVS7jwU9pPrpl34t/Zb6q/JItSgZI6jkYzu9YIoKvw62DLctGY0VgkFwN4QsHZodIiLkCOUqsmmTqQ4zuO+XkWTnKSiJyojeMjUmelLHh97+DpDP5cA7s4B7+bt8a/zR/ko5u3xr/NH+SgrG2eDrtc3EyLqDxDIOnVIToUwIxIxHoiJ0NhS82c+FiKm4N3J8CHk2McwifWg5ur870Q9FiVxysAwmVGjr6C1fObt8a/zR/ko5u3xr/NH+Sgr9vsmU2s8SxiCKQTgW+EDqHTSoR43MUXSy3Uw6XYc1wWuxZALUC0KmOUsr4t0McesllcQkKjMDnMIOvcr4GTVv5u3xr/NH+Sjm7fGv80f5KCrbH2I4ijJt2hcXSS8kWj0xjCqdHJuwbojex6TMXOAGxVxrn5u3xr/NH+Sjm7fGv80f5KDoorn5u3xr/NH+Sjm7fGv80f5KDopMHhSe0P8Aateebt8a/wA0f5K9wQ6c9IsSc5OPIB+6B5KBtFFFAUUUUBRRRQFFFFAUUUUBRRRQFFFFAUiPxr+yn3qfSI/Gv7KfeoH0UUUCrvxb+y31V5mkKplRk7t3X5PJXq78W/st9VeLnVyZ0EhsDBABPzHdQRcW1JzoBhwSEB6LYy2WJz2KEU9fUxC792f1r+4H7gI1qNyMMKUQkkl+wsRkA40nok7qYJrnojQAOhkkqxHgas4IB/fG4deMbqEnuiATHGD2jr7GOAdQxvCrnf4WezFAuLacxKZTczDOI23ZKApvYb11MS3VhTu3GvNrtScrETGDqEWrCsNDO2GBGTuC5353HGRgnHS09wUH6MK3KAdh6GM6sFsA56PWfKAa8vJcmJDo0vk6lQr5NwJcHdnrIyerszQKn2nNqYLEcCTAJRvAwwyTkfvKWyueiy4BNfsO0pS6ArgEnJKHd4PQB17yMsNWN+Ny0zl7o4zGo378b8AEeVhndkfMfLgSW5z4A/cznHmksAQ3XqwM43eQ9dBzRbTuDGWMYVlyGUxudREIcFDkZBY47fN3MDXp9rzKXBhJKvuIRyGTXJvGP3tEeMecynqYV0STXPLMAimPVGBnAwvT1sCGyT4HWBjPbvNfryTqWwrN08YOjQEyd6kENnTjOc7zuGKBkl8yvKCpKqupdKkk4A3E58IknAA7OvOQHbOuGeNS4w/UwwVGQSCQG36TjIz2EVH8tdjR0M4A1HonJ5M5zhhgCTHVknswBvbBPckOWjAOiLSu4gMc8pvDZbG7d0erAJ66CVoqKM10dfQRca9P7xOMaBjUACd568dnpoWS5DnKgqWOPBOlcJjdqGrJ19ox6cDIStFQvObslf0QAzv6jkYbr6fZ0dw6z2gU2W7uNQCxjxcZbtwzFtQB1DVpx4Pbnr8oStFRdw1yYsqAsh5TcMbug+jexIPT0HOO3q665ibzqHpGToO/lCdRxjKhAF3YJznAPUE7RUWnODCQcCbXnOFKhTL4P+oLHuzuJ69xO78tZrklQ0aqCTknDaR146LDPm9W7Gd+cAJWiolZ7oBcxoSWjzjdgHw+tz1dX/7u83JuhISgygzhcoAdz4B3Z69AzkYz276CYoqEgF5qTOCo0hidOptJYE9EY6eVbq6OkgA53e7lrnU+kHBB0gFMA8nuOWGW6e7BA8vVuoJiioiYXPJqUJ1fpcg6M46RjJ7M7lGBjwsnwcHzFznUclgupcZ5PwdSeTtK8pn5MYoJmioi5a4LnQHAyu79HjwT1dunVpBz0uvGABn8sDc8ovKZ0aRnOjrwdXg/6sYx2fLQTFIj8a/sp96n0iPxr+yn3qB9FFFAq6HQf2T9VeEukwOmvV5wroooE87Tz07wo52nnp3hTqKBPO089O8KOdp56d4U6igTztPPTvCjnaeeneFOooE87Tz07wo52nnp3hTqKBPO089O8KOdp56d4U6igTztPPTvCjnaeeneFOooE87Tz07wo52nnp3hTqKBPO089O8KOdp56d4U6igTztPPTvCjnaeeneFOooE87Tz07wo52nnp3hTqKBPO089O8KOdp56d4U6igTztPPTvCjnaeeneFOooE87Tz07wo52nnp3hTqKBPO089O8K8QODI5BBGF3jeP3q6aKAooo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s-AR" altLang="es-A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7239000" cy="876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/>
              <a:t>1. Definición de Calidad</a:t>
            </a:r>
          </a:p>
        </p:txBody>
      </p:sp>
      <p:sp>
        <p:nvSpPr>
          <p:cNvPr id="33795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2276872"/>
            <a:ext cx="7239000" cy="48463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altLang="es-AR" sz="2400" dirty="0"/>
              <a:t>calidad1.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(Del lat. </a:t>
            </a:r>
            <a:r>
              <a:rPr altLang="es-AR" sz="2000" dirty="0" err="1"/>
              <a:t>qualĭtas</a:t>
            </a:r>
            <a:r>
              <a:rPr altLang="es-AR" sz="2000" dirty="0"/>
              <a:t>, -</a:t>
            </a:r>
            <a:r>
              <a:rPr altLang="es-AR" sz="2000" dirty="0" err="1"/>
              <a:t>ātis</a:t>
            </a:r>
            <a:r>
              <a:rPr altLang="es-AR" sz="2000" dirty="0"/>
              <a:t>, y </a:t>
            </a:r>
            <a:r>
              <a:rPr altLang="es-AR" sz="2000" dirty="0" err="1"/>
              <a:t>este</a:t>
            </a:r>
            <a:r>
              <a:rPr altLang="es-AR" sz="2000" dirty="0"/>
              <a:t> </a:t>
            </a:r>
            <a:r>
              <a:rPr altLang="es-AR" sz="2000" dirty="0" err="1"/>
              <a:t>calco</a:t>
            </a:r>
            <a:r>
              <a:rPr altLang="es-AR" sz="2000" dirty="0"/>
              <a:t> del gr. </a:t>
            </a:r>
            <a:r>
              <a:rPr altLang="es-AR" sz="2000" dirty="0" err="1"/>
              <a:t>ποιότης</a:t>
            </a:r>
            <a:r>
              <a:rPr altLang="es-AR" sz="2000" dirty="0"/>
              <a:t>).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f. </a:t>
            </a:r>
            <a:r>
              <a:rPr altLang="es-AR" sz="2000" dirty="0" err="1"/>
              <a:t>Propiedad</a:t>
            </a:r>
            <a:r>
              <a:rPr altLang="es-AR" sz="2000" dirty="0"/>
              <a:t> o </a:t>
            </a:r>
            <a:r>
              <a:rPr altLang="es-AR" sz="2000" dirty="0" err="1"/>
              <a:t>conjunto</a:t>
            </a:r>
            <a:r>
              <a:rPr altLang="es-AR" sz="2000" dirty="0"/>
              <a:t> de </a:t>
            </a:r>
            <a:r>
              <a:rPr altLang="es-AR" sz="2000" dirty="0" err="1"/>
              <a:t>propiedades</a:t>
            </a:r>
            <a:r>
              <a:rPr altLang="es-AR" sz="2000" dirty="0"/>
              <a:t> </a:t>
            </a:r>
            <a:r>
              <a:rPr altLang="es-AR" sz="2000" dirty="0" err="1"/>
              <a:t>inherentes</a:t>
            </a:r>
            <a:r>
              <a:rPr altLang="es-AR" sz="2000" dirty="0"/>
              <a:t> a </a:t>
            </a:r>
            <a:r>
              <a:rPr altLang="es-AR" sz="2000" dirty="0" err="1"/>
              <a:t>algo</a:t>
            </a:r>
            <a:r>
              <a:rPr altLang="es-AR" sz="2000" dirty="0"/>
              <a:t>, </a:t>
            </a:r>
            <a:r>
              <a:rPr altLang="es-AR" sz="2000" dirty="0" err="1"/>
              <a:t>que</a:t>
            </a:r>
            <a:r>
              <a:rPr altLang="es-AR" sz="2000" dirty="0"/>
              <a:t> </a:t>
            </a:r>
            <a:r>
              <a:rPr altLang="es-AR" sz="2000" dirty="0" err="1"/>
              <a:t>permiten</a:t>
            </a:r>
            <a:r>
              <a:rPr altLang="es-AR" sz="2000" dirty="0"/>
              <a:t> </a:t>
            </a:r>
            <a:r>
              <a:rPr altLang="es-AR" sz="2000" dirty="0" err="1"/>
              <a:t>juzgar</a:t>
            </a:r>
            <a:r>
              <a:rPr altLang="es-AR" sz="2000" dirty="0"/>
              <a:t> </a:t>
            </a:r>
            <a:r>
              <a:rPr altLang="es-AR" sz="2000" dirty="0" err="1"/>
              <a:t>su</a:t>
            </a:r>
            <a:r>
              <a:rPr altLang="es-AR" sz="2000" dirty="0"/>
              <a:t> valor.  “</a:t>
            </a:r>
            <a:r>
              <a:rPr altLang="es-AR" sz="2000" dirty="0" err="1"/>
              <a:t>Esta</a:t>
            </a:r>
            <a:r>
              <a:rPr altLang="es-AR" sz="2000" dirty="0"/>
              <a:t> </a:t>
            </a:r>
            <a:r>
              <a:rPr altLang="es-AR" sz="2000" dirty="0" err="1"/>
              <a:t>tela</a:t>
            </a:r>
            <a:r>
              <a:rPr altLang="es-AR" sz="2000" dirty="0"/>
              <a:t> </a:t>
            </a:r>
            <a:r>
              <a:rPr altLang="es-AR" sz="2000" dirty="0" err="1"/>
              <a:t>es</a:t>
            </a:r>
            <a:r>
              <a:rPr altLang="es-AR" sz="2000" dirty="0"/>
              <a:t> de </a:t>
            </a:r>
            <a:r>
              <a:rPr altLang="es-AR" sz="2000" dirty="0" err="1"/>
              <a:t>buena</a:t>
            </a:r>
            <a:r>
              <a:rPr altLang="es-AR" sz="2000" dirty="0"/>
              <a:t> </a:t>
            </a:r>
            <a:r>
              <a:rPr altLang="es-AR" sz="2000" dirty="0" err="1"/>
              <a:t>calidad</a:t>
            </a:r>
            <a:r>
              <a:rPr altLang="es-AR" sz="2000" dirty="0"/>
              <a:t>”.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f. Buena </a:t>
            </a:r>
            <a:r>
              <a:rPr altLang="es-AR" sz="2000" dirty="0" err="1"/>
              <a:t>calidad</a:t>
            </a:r>
            <a:r>
              <a:rPr altLang="es-AR" sz="2000" dirty="0"/>
              <a:t>, </a:t>
            </a:r>
            <a:r>
              <a:rPr altLang="es-AR" sz="2000" dirty="0" err="1"/>
              <a:t>superioridad</a:t>
            </a:r>
            <a:r>
              <a:rPr altLang="es-AR" sz="2000" dirty="0"/>
              <a:t> o </a:t>
            </a:r>
            <a:r>
              <a:rPr altLang="es-AR" sz="2000" dirty="0" err="1"/>
              <a:t>excelencia</a:t>
            </a:r>
            <a:r>
              <a:rPr altLang="es-AR" sz="2000" dirty="0"/>
              <a:t>. “ La </a:t>
            </a:r>
            <a:r>
              <a:rPr altLang="es-AR" sz="2000" dirty="0" err="1"/>
              <a:t>calidad</a:t>
            </a:r>
            <a:r>
              <a:rPr altLang="es-AR" sz="2000" dirty="0"/>
              <a:t> del </a:t>
            </a:r>
            <a:r>
              <a:rPr altLang="es-AR" sz="2000" dirty="0" err="1"/>
              <a:t>vino</a:t>
            </a:r>
            <a:r>
              <a:rPr altLang="es-AR" sz="2000" dirty="0"/>
              <a:t> de Jerez ha </a:t>
            </a:r>
            <a:r>
              <a:rPr altLang="es-AR" sz="2000" dirty="0" err="1"/>
              <a:t>conquistado</a:t>
            </a:r>
            <a:r>
              <a:rPr altLang="es-AR" sz="2000" dirty="0"/>
              <a:t> los </a:t>
            </a:r>
            <a:r>
              <a:rPr altLang="es-AR" sz="2000" dirty="0" err="1"/>
              <a:t>mercados</a:t>
            </a:r>
            <a:r>
              <a:rPr altLang="es-AR" sz="2000" dirty="0"/>
              <a:t>”.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f. </a:t>
            </a:r>
            <a:r>
              <a:rPr altLang="es-AR" sz="2000" dirty="0" err="1"/>
              <a:t>Carácter</a:t>
            </a:r>
            <a:r>
              <a:rPr altLang="es-AR" sz="2000" dirty="0"/>
              <a:t>, </a:t>
            </a:r>
            <a:r>
              <a:rPr altLang="es-AR" sz="2000" dirty="0" err="1"/>
              <a:t>genio</a:t>
            </a:r>
            <a:r>
              <a:rPr altLang="es-AR" sz="2000" dirty="0"/>
              <a:t>, </a:t>
            </a:r>
            <a:r>
              <a:rPr altLang="es-AR" sz="2000" dirty="0" err="1"/>
              <a:t>índole</a:t>
            </a:r>
            <a:r>
              <a:rPr altLang="es-AR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f. </a:t>
            </a:r>
            <a:r>
              <a:rPr altLang="es-AR" sz="2000" dirty="0" err="1"/>
              <a:t>Condición</a:t>
            </a:r>
            <a:r>
              <a:rPr altLang="es-AR" sz="2000" dirty="0"/>
              <a:t> o </a:t>
            </a:r>
            <a:r>
              <a:rPr altLang="es-AR" sz="2000" dirty="0" err="1"/>
              <a:t>requisito</a:t>
            </a:r>
            <a:r>
              <a:rPr altLang="es-AR" sz="2000" dirty="0"/>
              <a:t> </a:t>
            </a:r>
            <a:r>
              <a:rPr altLang="es-AR" sz="2000" dirty="0" err="1"/>
              <a:t>que</a:t>
            </a:r>
            <a:r>
              <a:rPr altLang="es-AR" sz="2000" dirty="0"/>
              <a:t> se pone en un </a:t>
            </a:r>
            <a:r>
              <a:rPr altLang="es-AR" sz="2000" dirty="0" err="1"/>
              <a:t>contrato</a:t>
            </a:r>
            <a:r>
              <a:rPr altLang="es-AR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altLang="es-AR" sz="2000" dirty="0"/>
              <a:t>f. Estado de </a:t>
            </a:r>
            <a:r>
              <a:rPr altLang="es-AR" sz="2000" dirty="0" err="1"/>
              <a:t>una</a:t>
            </a:r>
            <a:r>
              <a:rPr altLang="es-AR" sz="2000" dirty="0"/>
              <a:t> persona, </a:t>
            </a:r>
            <a:r>
              <a:rPr altLang="es-AR" sz="2000" dirty="0" err="1"/>
              <a:t>naturaleza</a:t>
            </a:r>
            <a:r>
              <a:rPr altLang="es-AR" sz="2000" dirty="0"/>
              <a:t>, </a:t>
            </a:r>
            <a:r>
              <a:rPr altLang="es-AR" sz="2000" dirty="0" err="1"/>
              <a:t>edad</a:t>
            </a:r>
            <a:r>
              <a:rPr altLang="es-AR" sz="2000" dirty="0"/>
              <a:t> y </a:t>
            </a:r>
            <a:r>
              <a:rPr altLang="es-AR" sz="2000" dirty="0" err="1"/>
              <a:t>demás</a:t>
            </a:r>
            <a:r>
              <a:rPr altLang="es-AR" sz="2000" dirty="0"/>
              <a:t> </a:t>
            </a:r>
            <a:r>
              <a:rPr altLang="es-AR" sz="2000" dirty="0" err="1"/>
              <a:t>circunstancias</a:t>
            </a:r>
            <a:r>
              <a:rPr altLang="es-AR" sz="2000" dirty="0"/>
              <a:t> y </a:t>
            </a:r>
            <a:r>
              <a:rPr altLang="es-AR" sz="2000" dirty="0" err="1"/>
              <a:t>condiciones</a:t>
            </a:r>
            <a:r>
              <a:rPr altLang="es-AR" sz="2000" dirty="0"/>
              <a:t> </a:t>
            </a:r>
            <a:r>
              <a:rPr altLang="es-AR" sz="2000" dirty="0" err="1"/>
              <a:t>que</a:t>
            </a:r>
            <a:r>
              <a:rPr altLang="es-AR" sz="2000" dirty="0"/>
              <a:t> se </a:t>
            </a:r>
            <a:r>
              <a:rPr altLang="es-AR" sz="2000" dirty="0" err="1"/>
              <a:t>requieren</a:t>
            </a:r>
            <a:r>
              <a:rPr altLang="es-AR" sz="2000" dirty="0"/>
              <a:t> </a:t>
            </a:r>
            <a:r>
              <a:rPr altLang="es-AR" sz="2000" dirty="0" err="1"/>
              <a:t>para</a:t>
            </a:r>
            <a:r>
              <a:rPr altLang="es-AR" sz="2000" dirty="0"/>
              <a:t> un cargo o </a:t>
            </a:r>
            <a:r>
              <a:rPr altLang="es-AR" sz="2000" dirty="0" err="1"/>
              <a:t>dignidad</a:t>
            </a:r>
            <a:r>
              <a:rPr altLang="es-AR" sz="2000" dirty="0"/>
              <a:t>.</a:t>
            </a:r>
          </a:p>
          <a:p>
            <a:pPr>
              <a:buNone/>
            </a:pPr>
            <a:r>
              <a:rPr altLang="es-AR" sz="2400" dirty="0"/>
              <a:t>	</a:t>
            </a:r>
          </a:p>
        </p:txBody>
      </p:sp>
      <p:sp>
        <p:nvSpPr>
          <p:cNvPr id="33798" name="3 Marcador de pie de página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3A6CD7-E192-447E-9AB2-83BC18749665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23528" y="1844824"/>
            <a:ext cx="8208963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1. Definición de Calidad</a:t>
            </a:r>
            <a:endParaRPr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755576" y="2852936"/>
            <a:ext cx="7626350" cy="2305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s-ES" sz="2400" dirty="0">
                <a:solidFill>
                  <a:schemeClr val="tx1"/>
                </a:solidFill>
              </a:rPr>
              <a:t>	Se ve una serie de definiciones relacionadas, la mas destacable es la primera donde se habla de “</a:t>
            </a:r>
            <a:r>
              <a:rPr lang="es-ES" sz="2400" b="1" i="1" dirty="0">
                <a:solidFill>
                  <a:schemeClr val="tx1"/>
                </a:solidFill>
              </a:rPr>
              <a:t>propiedades que pueden ser juzgadas</a:t>
            </a:r>
            <a:r>
              <a:rPr lang="es-ES" sz="2400" i="1" dirty="0">
                <a:solidFill>
                  <a:schemeClr val="tx1"/>
                </a:solidFill>
              </a:rPr>
              <a:t>”</a:t>
            </a:r>
            <a:r>
              <a:rPr lang="es-ES" sz="2400" dirty="0">
                <a:solidFill>
                  <a:schemeClr val="tx1"/>
                </a:solidFill>
              </a:rPr>
              <a:t>  de ahí  se desprende que la calidad es un termino totalmente subjetivo, que va a depender del juicio de la  persona que intervenga en la evaluación. 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801" name="Picture 10" descr="http://www.comerrec.com/wp-content/files_flutter/th_ff1f46829958c0028dbfe55186dcccac_1302887302calida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636" y="1053663"/>
            <a:ext cx="15208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2. ¿Que es la Calidad?</a:t>
            </a:r>
            <a:endParaRPr dirty="0"/>
          </a:p>
        </p:txBody>
      </p:sp>
      <p:sp>
        <p:nvSpPr>
          <p:cNvPr id="46087" name="1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DD8A7-FDB7-4C80-81AE-3011AD2093A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2 Marcador de pie de página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775925" y="2565250"/>
            <a:ext cx="7239000" cy="48466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Calidad es un concepto manejado con bastante frecuencia en la actualidad, pero a su vez, su significado es percibido de distintas maneras.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Al hablar de bienes y/o servicios de calidad, la gente se refiere normalmente a bienes de lujo o excelentes, con precios elevados.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Su significado sigue siendo ambiguo y muchas veces su uso depende de lo que cada uno entiende por calidad, por lo cual es importante comenzar a unificar su definición.</a:t>
            </a:r>
            <a:br>
              <a:rPr lang="es-ES_tradnl" altLang="es-AR" sz="2000" dirty="0"/>
            </a:br>
            <a:endParaRPr lang="es-ES_tradnl" altLang="es-AR" sz="20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539552" y="1916832"/>
            <a:ext cx="8208963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dirty="0"/>
              <a:t>2…..¿Que es la Calidad?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/>
              <a:t>2. ¿Que es la Calidad?</a:t>
            </a:r>
            <a:endParaRPr dirty="0"/>
          </a:p>
        </p:txBody>
      </p:sp>
      <p:sp>
        <p:nvSpPr>
          <p:cNvPr id="46087" name="1 Marcador de número de diapositiva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FDD8A7-FDB7-4C80-81AE-3011AD2093A1}" type="slidenum">
              <a:rPr lang="es-ES" altLang="es-AR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ES" altLang="es-AR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2 Marcador de pie de página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AR" altLang="es-AR" sz="1000">
                <a:solidFill>
                  <a:srgbClr val="000000"/>
                </a:solidFill>
                <a:latin typeface="Arial" panose="020B0604020202020204" pitchFamily="34" charset="0"/>
              </a:rPr>
              <a:t>CSS 2019       </a:t>
            </a:r>
            <a:endParaRPr altLang="es-AR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539552" y="2564904"/>
            <a:ext cx="7239000" cy="48466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Un producto de calidad es un producto de lujo.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La calidad es intangible y por lo tanto no mensurable.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Los problemas son originados por los trabajadores de </a:t>
            </a:r>
            <a:r>
              <a:rPr lang="es-ES_tradnl" altLang="es-AR" sz="2000" dirty="0" err="1"/>
              <a:t>produccion</a:t>
            </a:r>
            <a:r>
              <a:rPr lang="es-ES_tradnl" altLang="es-A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s-ES_tradnl" altLang="es-AR" sz="2000" dirty="0"/>
              <a:t>La calidad se origina en el </a:t>
            </a:r>
            <a:r>
              <a:rPr lang="es-ES_tradnl" altLang="es-AR" sz="2000" dirty="0" err="1"/>
              <a:t>Depto</a:t>
            </a:r>
            <a:r>
              <a:rPr lang="es-ES_tradnl" altLang="es-AR" sz="2000" dirty="0"/>
              <a:t> de calidad</a:t>
            </a:r>
            <a:br>
              <a:rPr lang="es-ES_tradnl" altLang="es-AR" sz="2000" dirty="0"/>
            </a:br>
            <a:endParaRPr lang="es-ES_tradnl" altLang="es-AR" sz="20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539552" y="1916832"/>
            <a:ext cx="8208963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AR" b="1" dirty="0"/>
              <a:t>Criterios erróneos comunes sobre la calidad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2787506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 2018</Template>
  <TotalTime>4563</TotalTime>
  <Words>2056</Words>
  <Application>Microsoft Office PowerPoint</Application>
  <PresentationFormat>Presentación en pantalla (4:3)</PresentationFormat>
  <Paragraphs>323</Paragraphs>
  <Slides>33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Diseño personalizado</vt:lpstr>
      <vt:lpstr>Tema3</vt:lpstr>
      <vt:lpstr>1_Berlín</vt:lpstr>
      <vt:lpstr>Berlín</vt:lpstr>
      <vt:lpstr>2_Berlín</vt:lpstr>
      <vt:lpstr>3_Berlín</vt:lpstr>
      <vt:lpstr>Calidad de Sistemas de Software</vt:lpstr>
      <vt:lpstr>Contenido General del Curso – Objetivos</vt:lpstr>
      <vt:lpstr>Contenido General del Curso - Modalidad</vt:lpstr>
      <vt:lpstr>Contenido General del Curso - Modalidad</vt:lpstr>
      <vt:lpstr>Contenido General del Curso - Temas</vt:lpstr>
      <vt:lpstr>Temas de hoy…</vt:lpstr>
      <vt:lpstr>1. Definición de Calidad</vt:lpstr>
      <vt:lpstr>2. ¿Que es la Calidad?</vt:lpstr>
      <vt:lpstr>2. ¿Que es la Calidad?</vt:lpstr>
      <vt:lpstr>¿Qué es la Calidad ?</vt:lpstr>
      <vt:lpstr>2. ¿Que es la Calidad?</vt:lpstr>
      <vt:lpstr>Gurús de la Calidad </vt:lpstr>
      <vt:lpstr>Gurus de la calidad</vt:lpstr>
      <vt:lpstr>Presentación de PowerPoint</vt:lpstr>
      <vt:lpstr>Gurús de la Calidad Deming </vt:lpstr>
      <vt:lpstr>Gurús de la Calidad  Deming </vt:lpstr>
      <vt:lpstr>Historia de la Calidad</vt:lpstr>
      <vt:lpstr>Historia de la Calidad</vt:lpstr>
      <vt:lpstr>Historia de la Calidad</vt:lpstr>
      <vt:lpstr>Historia de la Calidad</vt:lpstr>
      <vt:lpstr>Historia de la Calidad</vt:lpstr>
      <vt:lpstr>¿Que es la Calidad?</vt:lpstr>
      <vt:lpstr>¿Que es la Calidad?</vt:lpstr>
      <vt:lpstr>¿Qué es la Calidad?</vt:lpstr>
      <vt:lpstr>La gestión de la calidad</vt:lpstr>
      <vt:lpstr>Calidad de los Sistemas de Información</vt:lpstr>
      <vt:lpstr>Calidad de los Sistemas de Información</vt:lpstr>
      <vt:lpstr>Calidad de los Sistemas de Información</vt:lpstr>
      <vt:lpstr>Calidad del Software</vt:lpstr>
      <vt:lpstr>Calidad de Producto y de Proceso</vt:lpstr>
      <vt:lpstr>Calidad de Producto y de Proceso</vt:lpstr>
      <vt:lpstr>Calidad de Producto y de Proceso</vt:lpstr>
      <vt:lpstr>Calidad de Producto y de Proceso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Sistemas de Software en Pequeñas y Medianas Empresas</dc:title>
  <dc:creator>Ariel</dc:creator>
  <cp:lastModifiedBy>silvia</cp:lastModifiedBy>
  <cp:revision>157</cp:revision>
  <cp:lastPrinted>2018-08-24T14:59:36Z</cp:lastPrinted>
  <dcterms:created xsi:type="dcterms:W3CDTF">2009-09-09T16:46:35Z</dcterms:created>
  <dcterms:modified xsi:type="dcterms:W3CDTF">2019-08-27T14:21:32Z</dcterms:modified>
</cp:coreProperties>
</file>