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5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0" r:id="rId1"/>
    <p:sldMasterId id="2147483748" r:id="rId2"/>
    <p:sldMasterId id="2147483765" r:id="rId3"/>
    <p:sldMasterId id="2147483784" r:id="rId4"/>
    <p:sldMasterId id="2147483803" r:id="rId5"/>
    <p:sldMasterId id="2147483822" r:id="rId6"/>
  </p:sldMasterIdLst>
  <p:notesMasterIdLst>
    <p:notesMasterId r:id="rId47"/>
  </p:notesMasterIdLst>
  <p:handoutMasterIdLst>
    <p:handoutMasterId r:id="rId48"/>
  </p:handoutMasterIdLst>
  <p:sldIdLst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39" r:id="rId25"/>
    <p:sldId id="440" r:id="rId26"/>
    <p:sldId id="441" r:id="rId27"/>
    <p:sldId id="442" r:id="rId28"/>
    <p:sldId id="443" r:id="rId29"/>
    <p:sldId id="445" r:id="rId30"/>
    <p:sldId id="455" r:id="rId31"/>
    <p:sldId id="449" r:id="rId32"/>
    <p:sldId id="450" r:id="rId33"/>
    <p:sldId id="413" r:id="rId34"/>
    <p:sldId id="451" r:id="rId35"/>
    <p:sldId id="391" r:id="rId36"/>
    <p:sldId id="392" r:id="rId37"/>
    <p:sldId id="393" r:id="rId38"/>
    <p:sldId id="394" r:id="rId39"/>
    <p:sldId id="395" r:id="rId40"/>
    <p:sldId id="414" r:id="rId41"/>
    <p:sldId id="396" r:id="rId42"/>
    <p:sldId id="452" r:id="rId43"/>
    <p:sldId id="461" r:id="rId44"/>
    <p:sldId id="453" r:id="rId45"/>
    <p:sldId id="454" r:id="rId46"/>
  </p:sldIdLst>
  <p:sldSz cx="12192000" cy="6858000"/>
  <p:notesSz cx="6797675" cy="987425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07" autoAdjust="0"/>
  </p:normalViewPr>
  <p:slideViewPr>
    <p:cSldViewPr>
      <p:cViewPr varScale="1">
        <p:scale>
          <a:sx n="74" d="100"/>
          <a:sy n="74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502"/>
    </p:cViewPr>
  </p:sorterViewPr>
  <p:notesViewPr>
    <p:cSldViewPr>
      <p:cViewPr varScale="1">
        <p:scale>
          <a:sx n="52" d="100"/>
          <a:sy n="52" d="100"/>
        </p:scale>
        <p:origin x="-2934" y="-8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2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DCA582-06CD-4A82-B3E4-3C56D95AB9F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AF2346E-0AAE-48EA-B9FE-B838BDEF93A3}">
      <dgm:prSet phldrT="[Texto]"/>
      <dgm:spPr/>
      <dgm:t>
        <a:bodyPr/>
        <a:lstStyle/>
        <a:p>
          <a:r>
            <a:rPr lang="es-ES" dirty="0"/>
            <a:t>Entradas - Requisitos </a:t>
          </a:r>
        </a:p>
      </dgm:t>
    </dgm:pt>
    <dgm:pt modelId="{E230404D-084A-47CC-AA74-F6F7481F603E}" type="parTrans" cxnId="{8FDC40D5-E66C-4E79-96EE-2E1C6FFF3B15}">
      <dgm:prSet/>
      <dgm:spPr/>
      <dgm:t>
        <a:bodyPr/>
        <a:lstStyle/>
        <a:p>
          <a:endParaRPr lang="es-ES"/>
        </a:p>
      </dgm:t>
    </dgm:pt>
    <dgm:pt modelId="{9A3B264A-34E9-4C92-91BF-81F621E94109}" type="sibTrans" cxnId="{8FDC40D5-E66C-4E79-96EE-2E1C6FFF3B15}">
      <dgm:prSet/>
      <dgm:spPr/>
      <dgm:t>
        <a:bodyPr/>
        <a:lstStyle/>
        <a:p>
          <a:endParaRPr lang="es-ES"/>
        </a:p>
      </dgm:t>
    </dgm:pt>
    <dgm:pt modelId="{B94CE1E7-0CCE-4912-8FA9-6D0E2FE0A469}">
      <dgm:prSet phldrT="[Texto]"/>
      <dgm:spPr/>
      <dgm:t>
        <a:bodyPr/>
        <a:lstStyle/>
        <a:p>
          <a:r>
            <a:rPr lang="es-ES" dirty="0"/>
            <a:t>Proceso</a:t>
          </a:r>
        </a:p>
      </dgm:t>
    </dgm:pt>
    <dgm:pt modelId="{1923EF72-5C87-436A-9D90-ACC05CC9A0B7}" type="parTrans" cxnId="{7C73D783-8320-42A5-A8F9-894C1C38DF6B}">
      <dgm:prSet/>
      <dgm:spPr/>
      <dgm:t>
        <a:bodyPr/>
        <a:lstStyle/>
        <a:p>
          <a:endParaRPr lang="es-ES"/>
        </a:p>
      </dgm:t>
    </dgm:pt>
    <dgm:pt modelId="{492610B4-8650-42A7-8950-5646324C3398}" type="sibTrans" cxnId="{7C73D783-8320-42A5-A8F9-894C1C38DF6B}">
      <dgm:prSet/>
      <dgm:spPr/>
      <dgm:t>
        <a:bodyPr/>
        <a:lstStyle/>
        <a:p>
          <a:endParaRPr lang="es-ES"/>
        </a:p>
      </dgm:t>
    </dgm:pt>
    <dgm:pt modelId="{105D84CD-0318-4492-8784-858DB51696EE}">
      <dgm:prSet phldrT="[Texto]"/>
      <dgm:spPr/>
      <dgm:t>
        <a:bodyPr/>
        <a:lstStyle/>
        <a:p>
          <a:r>
            <a:rPr lang="es-ES" dirty="0"/>
            <a:t>Salidas</a:t>
          </a:r>
        </a:p>
      </dgm:t>
    </dgm:pt>
    <dgm:pt modelId="{487CA37D-388B-4650-B34F-7E111EBA491A}" type="parTrans" cxnId="{3344A645-11AE-4AE2-942E-9E8F943C5536}">
      <dgm:prSet/>
      <dgm:spPr/>
      <dgm:t>
        <a:bodyPr/>
        <a:lstStyle/>
        <a:p>
          <a:endParaRPr lang="es-ES"/>
        </a:p>
      </dgm:t>
    </dgm:pt>
    <dgm:pt modelId="{22E4F9D5-91D6-4C5B-BC06-6A2F655C4523}" type="sibTrans" cxnId="{3344A645-11AE-4AE2-942E-9E8F943C5536}">
      <dgm:prSet/>
      <dgm:spPr/>
      <dgm:t>
        <a:bodyPr/>
        <a:lstStyle/>
        <a:p>
          <a:endParaRPr lang="es-ES"/>
        </a:p>
      </dgm:t>
    </dgm:pt>
    <dgm:pt modelId="{E29FBC4F-8E2D-4200-A55B-5FCE8D47F1B9}" type="pres">
      <dgm:prSet presAssocID="{C6DCA582-06CD-4A82-B3E4-3C56D95AB9FD}" presName="Name0" presStyleCnt="0">
        <dgm:presLayoutVars>
          <dgm:dir/>
          <dgm:resizeHandles val="exact"/>
        </dgm:presLayoutVars>
      </dgm:prSet>
      <dgm:spPr/>
    </dgm:pt>
    <dgm:pt modelId="{56B4A2A8-D461-4B9F-BF35-37B0BEEC60E8}" type="pres">
      <dgm:prSet presAssocID="{2AF2346E-0AAE-48EA-B9FE-B838BDEF93A3}" presName="node" presStyleLbl="node1" presStyleIdx="0" presStyleCnt="3" custScaleX="34378" custScaleY="17814" custLinFactNeighborX="90345" custLinFactNeighborY="6875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649D987-33E1-4017-824E-CA6FFD021929}" type="pres">
      <dgm:prSet presAssocID="{9A3B264A-34E9-4C92-91BF-81F621E94109}" presName="sibTrans" presStyleLbl="sibTrans2D1" presStyleIdx="0" presStyleCnt="2" custScaleY="20674"/>
      <dgm:spPr/>
      <dgm:t>
        <a:bodyPr/>
        <a:lstStyle/>
        <a:p>
          <a:endParaRPr lang="es-AR"/>
        </a:p>
      </dgm:t>
    </dgm:pt>
    <dgm:pt modelId="{E8E55F27-EC4E-412A-9297-26FBA4A6BC8B}" type="pres">
      <dgm:prSet presAssocID="{9A3B264A-34E9-4C92-91BF-81F621E94109}" presName="connectorText" presStyleLbl="sibTrans2D1" presStyleIdx="0" presStyleCnt="2"/>
      <dgm:spPr/>
      <dgm:t>
        <a:bodyPr/>
        <a:lstStyle/>
        <a:p>
          <a:endParaRPr lang="es-AR"/>
        </a:p>
      </dgm:t>
    </dgm:pt>
    <dgm:pt modelId="{D0779030-2794-49CC-8F1B-22994E7FD3A3}" type="pres">
      <dgm:prSet presAssocID="{B94CE1E7-0CCE-4912-8FA9-6D0E2FE0A469}" presName="node" presStyleLbl="node1" presStyleIdx="1" presStyleCnt="3" custScaleX="36507" custScaleY="18670" custLinFactNeighborX="28121" custLinFactNeighborY="6633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B8BD6C1-F089-4EC9-9E9A-5B1539A7950C}" type="pres">
      <dgm:prSet presAssocID="{492610B4-8650-42A7-8950-5646324C3398}" presName="sibTrans" presStyleLbl="sibTrans2D1" presStyleIdx="1" presStyleCnt="2" custScaleY="28751"/>
      <dgm:spPr/>
      <dgm:t>
        <a:bodyPr/>
        <a:lstStyle/>
        <a:p>
          <a:endParaRPr lang="es-AR"/>
        </a:p>
      </dgm:t>
    </dgm:pt>
    <dgm:pt modelId="{7EC90A96-C36C-4467-B857-43D3EB40D9AE}" type="pres">
      <dgm:prSet presAssocID="{492610B4-8650-42A7-8950-5646324C3398}" presName="connectorText" presStyleLbl="sibTrans2D1" presStyleIdx="1" presStyleCnt="2"/>
      <dgm:spPr/>
      <dgm:t>
        <a:bodyPr/>
        <a:lstStyle/>
        <a:p>
          <a:endParaRPr lang="es-AR"/>
        </a:p>
      </dgm:t>
    </dgm:pt>
    <dgm:pt modelId="{ED887F87-1459-4970-BE22-4C2F5081C53A}" type="pres">
      <dgm:prSet presAssocID="{105D84CD-0318-4492-8784-858DB51696EE}" presName="node" presStyleLbl="node1" presStyleIdx="2" presStyleCnt="3" custScaleX="42174" custScaleY="16346" custLinFactNeighborX="-26455" custLinFactNeighborY="6517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7C73D783-8320-42A5-A8F9-894C1C38DF6B}" srcId="{C6DCA582-06CD-4A82-B3E4-3C56D95AB9FD}" destId="{B94CE1E7-0CCE-4912-8FA9-6D0E2FE0A469}" srcOrd="1" destOrd="0" parTransId="{1923EF72-5C87-436A-9D90-ACC05CC9A0B7}" sibTransId="{492610B4-8650-42A7-8950-5646324C3398}"/>
    <dgm:cxn modelId="{87BE3320-D38C-4778-877B-413C6982B3D1}" type="presOf" srcId="{105D84CD-0318-4492-8784-858DB51696EE}" destId="{ED887F87-1459-4970-BE22-4C2F5081C53A}" srcOrd="0" destOrd="0" presId="urn:microsoft.com/office/officeart/2005/8/layout/process1"/>
    <dgm:cxn modelId="{FDB4E989-6A3E-4A67-BB8B-5002923F7717}" type="presOf" srcId="{B94CE1E7-0CCE-4912-8FA9-6D0E2FE0A469}" destId="{D0779030-2794-49CC-8F1B-22994E7FD3A3}" srcOrd="0" destOrd="0" presId="urn:microsoft.com/office/officeart/2005/8/layout/process1"/>
    <dgm:cxn modelId="{02888B11-AC8F-43B1-8C1D-1E432A8B7DDC}" type="presOf" srcId="{2AF2346E-0AAE-48EA-B9FE-B838BDEF93A3}" destId="{56B4A2A8-D461-4B9F-BF35-37B0BEEC60E8}" srcOrd="0" destOrd="0" presId="urn:microsoft.com/office/officeart/2005/8/layout/process1"/>
    <dgm:cxn modelId="{458961B9-3D3B-4699-9904-32575F22B0DB}" type="presOf" srcId="{9A3B264A-34E9-4C92-91BF-81F621E94109}" destId="{A649D987-33E1-4017-824E-CA6FFD021929}" srcOrd="0" destOrd="0" presId="urn:microsoft.com/office/officeart/2005/8/layout/process1"/>
    <dgm:cxn modelId="{3344A645-11AE-4AE2-942E-9E8F943C5536}" srcId="{C6DCA582-06CD-4A82-B3E4-3C56D95AB9FD}" destId="{105D84CD-0318-4492-8784-858DB51696EE}" srcOrd="2" destOrd="0" parTransId="{487CA37D-388B-4650-B34F-7E111EBA491A}" sibTransId="{22E4F9D5-91D6-4C5B-BC06-6A2F655C4523}"/>
    <dgm:cxn modelId="{8FDC40D5-E66C-4E79-96EE-2E1C6FFF3B15}" srcId="{C6DCA582-06CD-4A82-B3E4-3C56D95AB9FD}" destId="{2AF2346E-0AAE-48EA-B9FE-B838BDEF93A3}" srcOrd="0" destOrd="0" parTransId="{E230404D-084A-47CC-AA74-F6F7481F603E}" sibTransId="{9A3B264A-34E9-4C92-91BF-81F621E94109}"/>
    <dgm:cxn modelId="{39D99F4F-9421-4692-BEB7-6E722CB93692}" type="presOf" srcId="{C6DCA582-06CD-4A82-B3E4-3C56D95AB9FD}" destId="{E29FBC4F-8E2D-4200-A55B-5FCE8D47F1B9}" srcOrd="0" destOrd="0" presId="urn:microsoft.com/office/officeart/2005/8/layout/process1"/>
    <dgm:cxn modelId="{7BFE4691-E8DF-423E-A36D-A453AFEB2674}" type="presOf" srcId="{492610B4-8650-42A7-8950-5646324C3398}" destId="{5B8BD6C1-F089-4EC9-9E9A-5B1539A7950C}" srcOrd="0" destOrd="0" presId="urn:microsoft.com/office/officeart/2005/8/layout/process1"/>
    <dgm:cxn modelId="{502A8FEE-F8A9-4D24-9FF1-A56CD5D87868}" type="presOf" srcId="{492610B4-8650-42A7-8950-5646324C3398}" destId="{7EC90A96-C36C-4467-B857-43D3EB40D9AE}" srcOrd="1" destOrd="0" presId="urn:microsoft.com/office/officeart/2005/8/layout/process1"/>
    <dgm:cxn modelId="{2CFACD9E-9026-4789-B61F-7D05CDC07D9A}" type="presOf" srcId="{9A3B264A-34E9-4C92-91BF-81F621E94109}" destId="{E8E55F27-EC4E-412A-9297-26FBA4A6BC8B}" srcOrd="1" destOrd="0" presId="urn:microsoft.com/office/officeart/2005/8/layout/process1"/>
    <dgm:cxn modelId="{8980C20C-88F4-45E5-80FA-B1B7446BB877}" type="presParOf" srcId="{E29FBC4F-8E2D-4200-A55B-5FCE8D47F1B9}" destId="{56B4A2A8-D461-4B9F-BF35-37B0BEEC60E8}" srcOrd="0" destOrd="0" presId="urn:microsoft.com/office/officeart/2005/8/layout/process1"/>
    <dgm:cxn modelId="{DB763B9D-9AA1-4F18-BC65-FB3F1DF30C9F}" type="presParOf" srcId="{E29FBC4F-8E2D-4200-A55B-5FCE8D47F1B9}" destId="{A649D987-33E1-4017-824E-CA6FFD021929}" srcOrd="1" destOrd="0" presId="urn:microsoft.com/office/officeart/2005/8/layout/process1"/>
    <dgm:cxn modelId="{BA61797D-030A-4F46-8A53-480077FF1904}" type="presParOf" srcId="{A649D987-33E1-4017-824E-CA6FFD021929}" destId="{E8E55F27-EC4E-412A-9297-26FBA4A6BC8B}" srcOrd="0" destOrd="0" presId="urn:microsoft.com/office/officeart/2005/8/layout/process1"/>
    <dgm:cxn modelId="{0C2105C6-D36F-4B9A-82B6-7EF5AF16688B}" type="presParOf" srcId="{E29FBC4F-8E2D-4200-A55B-5FCE8D47F1B9}" destId="{D0779030-2794-49CC-8F1B-22994E7FD3A3}" srcOrd="2" destOrd="0" presId="urn:microsoft.com/office/officeart/2005/8/layout/process1"/>
    <dgm:cxn modelId="{E83654DC-B298-4434-ADC9-2E3A6125D286}" type="presParOf" srcId="{E29FBC4F-8E2D-4200-A55B-5FCE8D47F1B9}" destId="{5B8BD6C1-F089-4EC9-9E9A-5B1539A7950C}" srcOrd="3" destOrd="0" presId="urn:microsoft.com/office/officeart/2005/8/layout/process1"/>
    <dgm:cxn modelId="{4464CBD3-E112-4DE2-AE45-3C6CDFAF3D28}" type="presParOf" srcId="{5B8BD6C1-F089-4EC9-9E9A-5B1539A7950C}" destId="{7EC90A96-C36C-4467-B857-43D3EB40D9AE}" srcOrd="0" destOrd="0" presId="urn:microsoft.com/office/officeart/2005/8/layout/process1"/>
    <dgm:cxn modelId="{D753A575-419F-4C6F-AF8D-62088173C02D}" type="presParOf" srcId="{E29FBC4F-8E2D-4200-A55B-5FCE8D47F1B9}" destId="{ED887F87-1459-4970-BE22-4C2F5081C53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4A2A8-D461-4B9F-BF35-37B0BEEC60E8}">
      <dsp:nvSpPr>
        <dsp:cNvPr id="0" name=""/>
        <dsp:cNvSpPr/>
      </dsp:nvSpPr>
      <dsp:spPr>
        <a:xfrm>
          <a:off x="1776876" y="4462234"/>
          <a:ext cx="1686871" cy="524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Entradas - Requisitos </a:t>
          </a:r>
        </a:p>
      </dsp:txBody>
      <dsp:txXfrm>
        <a:off x="1792237" y="4477595"/>
        <a:ext cx="1656149" cy="493740"/>
      </dsp:txXfrm>
    </dsp:sp>
    <dsp:sp modelId="{A649D987-33E1-4017-824E-CA6FFD021929}">
      <dsp:nvSpPr>
        <dsp:cNvPr id="0" name=""/>
        <dsp:cNvSpPr/>
      </dsp:nvSpPr>
      <dsp:spPr>
        <a:xfrm rot="21501328">
          <a:off x="3649028" y="4563497"/>
          <a:ext cx="393126" cy="2515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/>
        </a:p>
      </dsp:txBody>
      <dsp:txXfrm>
        <a:off x="3649044" y="4614896"/>
        <a:ext cx="317652" cy="150948"/>
      </dsp:txXfrm>
    </dsp:sp>
    <dsp:sp modelId="{D0779030-2794-49CC-8F1B-22994E7FD3A3}">
      <dsp:nvSpPr>
        <dsp:cNvPr id="0" name=""/>
        <dsp:cNvSpPr/>
      </dsp:nvSpPr>
      <dsp:spPr>
        <a:xfrm>
          <a:off x="4205190" y="4378416"/>
          <a:ext cx="1791338" cy="5496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Proceso</a:t>
          </a:r>
        </a:p>
      </dsp:txBody>
      <dsp:txXfrm>
        <a:off x="4221289" y="4394515"/>
        <a:ext cx="1759140" cy="517465"/>
      </dsp:txXfrm>
    </dsp:sp>
    <dsp:sp modelId="{5B8BD6C1-F089-4EC9-9E9A-5B1539A7950C}">
      <dsp:nvSpPr>
        <dsp:cNvPr id="0" name=""/>
        <dsp:cNvSpPr/>
      </dsp:nvSpPr>
      <dsp:spPr>
        <a:xfrm rot="21558326">
          <a:off x="6219399" y="4461888"/>
          <a:ext cx="472557" cy="3498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100" kern="1200"/>
        </a:p>
      </dsp:txBody>
      <dsp:txXfrm>
        <a:off x="6219403" y="4532498"/>
        <a:ext cx="367596" cy="209921"/>
      </dsp:txXfrm>
    </dsp:sp>
    <dsp:sp modelId="{ED887F87-1459-4970-BE22-4C2F5081C53A}">
      <dsp:nvSpPr>
        <dsp:cNvPr id="0" name=""/>
        <dsp:cNvSpPr/>
      </dsp:nvSpPr>
      <dsp:spPr>
        <a:xfrm>
          <a:off x="6888081" y="4378416"/>
          <a:ext cx="2069408" cy="481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Salidas</a:t>
          </a:r>
        </a:p>
      </dsp:txBody>
      <dsp:txXfrm>
        <a:off x="6902176" y="4392511"/>
        <a:ext cx="2041218" cy="453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Ingeniera de Software - IC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ES" dirty="0" smtClean="0"/>
              <a:t>2018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F84D4-BDD2-40FC-9053-0479BC979EB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2030991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Ingeniera de Software - IC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ES" dirty="0" smtClean="0"/>
              <a:t>2018</a:t>
            </a:r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D6C09-D79C-4073-A293-6B985945BAB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9255995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E8E02-79A4-454B-B0C6-C80E20D2FD62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2601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/>
              <a:t>2011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/>
              <a:t>Facultad de Informatica UNLP</a:t>
            </a:r>
          </a:p>
        </p:txBody>
      </p:sp>
      <p:sp>
        <p:nvSpPr>
          <p:cNvPr id="7" name="6 Marcador de encabezado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s-ES"/>
              <a:t>Ingeniería de Software I </a:t>
            </a:r>
          </a:p>
        </p:txBody>
      </p:sp>
    </p:spTree>
    <p:extLst>
      <p:ext uri="{BB962C8B-B14F-4D97-AF65-F5344CB8AC3E}">
        <p14:creationId xmlns:p14="http://schemas.microsoft.com/office/powerpoint/2010/main" val="3077200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Ingeniera de Software - IC</a:t>
            </a:r>
            <a:endParaRPr lang="es-E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 dirty="0" smtClean="0"/>
              <a:t>2018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6C09-D79C-4073-A293-6B985945BABF}" type="slidenum">
              <a:rPr lang="es-ES" smtClean="0"/>
              <a:pPr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6631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err="1"/>
              <a:t>SQuaRE</a:t>
            </a:r>
            <a:r>
              <a:rPr lang="es-AR" dirty="0"/>
              <a:t> cubre tres procesos de calidad complementarios:</a:t>
            </a:r>
          </a:p>
          <a:p>
            <a:r>
              <a:rPr lang="es-AR" dirty="0"/>
              <a:t>Especificación de requisitos</a:t>
            </a:r>
          </a:p>
          <a:p>
            <a:r>
              <a:rPr lang="es-AR" dirty="0" err="1"/>
              <a:t>Metricas</a:t>
            </a:r>
            <a:r>
              <a:rPr lang="es-AR" dirty="0"/>
              <a:t> </a:t>
            </a:r>
          </a:p>
          <a:p>
            <a:r>
              <a:rPr lang="es-AR" dirty="0"/>
              <a:t>Evaluación </a:t>
            </a:r>
          </a:p>
          <a:p>
            <a:r>
              <a:rPr lang="es-AR" dirty="0"/>
              <a:t>La Norma ISO/IEC 25000 (</a:t>
            </a:r>
            <a:r>
              <a:rPr lang="es-AR" dirty="0" err="1"/>
              <a:t>SQuaRE</a:t>
            </a:r>
            <a:r>
              <a:rPr lang="es-AR" dirty="0"/>
              <a:t>) se organiza en cinco apartados dentro de las cuales se ubican las distintas normas:</a:t>
            </a:r>
          </a:p>
          <a:p>
            <a:endParaRPr lang="es-AR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/>
              <a:t>Ingeniera de Software - IC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 dirty="0" smtClean="0"/>
              <a:t>2018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6C09-D79C-4073-A293-6B985945BABF}" type="slidenum">
              <a:rPr lang="es-ES" smtClean="0"/>
              <a:pPr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5890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CSSPyME 2009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Clase 1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91446-872E-49A7-8584-D6152F22DF50}" type="slidenum">
              <a:rPr lang="es-ES" smtClean="0"/>
              <a:pPr>
                <a:defRPr/>
              </a:pPr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2066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3976" y="4737542"/>
            <a:ext cx="10780776" cy="613283"/>
          </a:xfrm>
        </p:spPr>
        <p:txBody>
          <a:bodyPr anchor="b">
            <a:noAutofit/>
          </a:bodyPr>
          <a:lstStyle>
            <a:lvl1pPr>
              <a:defRPr sz="4400" b="0">
                <a:solidFill>
                  <a:srgbClr val="C000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3976" y="5487888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400">
                <a:solidFill>
                  <a:srgbClr val="C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s-AR"/>
              <a:t>2018</a:t>
            </a:r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685800" y="6481096"/>
            <a:ext cx="2525448" cy="302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alpha val="25000"/>
                  </a:schemeClr>
                </a:solidFill>
              </a:defRPr>
            </a:lvl1pPr>
          </a:lstStyle>
          <a:p>
            <a:fld id="{A06DBA4C-BE2D-4FDA-A3F1-EFC03F3DB517}" type="slidenum">
              <a:rPr lang="es-ES" smtClean="0"/>
              <a:t>‹Nº›</a:t>
            </a:fld>
            <a:endParaRPr lang="es-ES"/>
          </a:p>
        </p:txBody>
      </p:sp>
      <p:pic>
        <p:nvPicPr>
          <p:cNvPr id="1028" name="Picture 4" descr="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2"/>
          <a:stretch/>
        </p:blipFill>
        <p:spPr bwMode="auto">
          <a:xfrm>
            <a:off x="21928" y="12576"/>
            <a:ext cx="12144672" cy="406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018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6000"/>
            </a:lvl1pPr>
          </a:lstStyle>
          <a:p>
            <a:fld id="{A06DBA4C-BE2D-4FDA-A3F1-EFC03F3DB517}" type="slidenum">
              <a:rPr lang="es-ES" smtClean="0"/>
              <a:t>‹Nº›</a:t>
            </a:fld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8981" y="6554697"/>
            <a:ext cx="3334731" cy="303303"/>
          </a:xfrm>
        </p:spPr>
        <p:txBody>
          <a:bodyPr/>
          <a:lstStyle/>
          <a:p>
            <a:r>
              <a:rPr lang="sv-SE"/>
              <a:t>Ingenieria de Software I 2018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161421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cabezado de Secc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2"/>
          <p:cNvPicPr/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2"/>
          <a:stretch/>
        </p:blipFill>
        <p:spPr bwMode="auto">
          <a:xfrm>
            <a:off x="32048" y="116636"/>
            <a:ext cx="12159952" cy="4177967"/>
          </a:xfrm>
          <a:prstGeom prst="rect">
            <a:avLst/>
          </a:prstGeom>
          <a:noFill/>
          <a:extLst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384" y="2051017"/>
            <a:ext cx="10780776" cy="613283"/>
          </a:xfrm>
        </p:spPr>
        <p:txBody>
          <a:bodyPr anchor="b">
            <a:noAutofit/>
          </a:bodyPr>
          <a:lstStyle>
            <a:lvl1pPr>
              <a:defRPr sz="5400" b="0">
                <a:solidFill>
                  <a:srgbClr val="C000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384" y="4359587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C00000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s-AR"/>
              <a:t>2018</a:t>
            </a:r>
            <a:endParaRPr lang="es-AR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685800" y="6481100"/>
            <a:ext cx="2817912" cy="3769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sv-SE"/>
              <a:t>Ingenieria de Software I 2018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alpha val="25000"/>
                  </a:schemeClr>
                </a:solidFill>
              </a:defRPr>
            </a:lvl1pPr>
          </a:lstStyle>
          <a:p>
            <a:pPr>
              <a:defRPr/>
            </a:pPr>
            <a:fld id="{58D43D29-7E1C-4CD8-A8C3-99CFDA6E3586}" type="slidenum">
              <a:rPr lang="es-AR" smtClean="0"/>
              <a:pPr>
                <a:defRPr/>
              </a:pPr>
              <a:t>‹Nº›</a:t>
            </a:fld>
            <a:endParaRPr lang="es-AR" dirty="0"/>
          </a:p>
        </p:txBody>
      </p:sp>
      <p:pic>
        <p:nvPicPr>
          <p:cNvPr id="9" name="Picture 4" descr="2">
            <a:extLst>
              <a:ext uri="{FF2B5EF4-FFF2-40B4-BE49-F238E27FC236}">
                <a16:creationId xmlns:a16="http://schemas.microsoft.com/office/drawing/2014/main" xmlns="" id="{E58DFC33-CF7A-4372-9D10-403F7CEEF4FF}"/>
              </a:ext>
            </a:extLst>
          </p:cNvPr>
          <p:cNvPicPr/>
          <p:nvPr userDrawn="1"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2"/>
          <a:stretch/>
        </p:blipFill>
        <p:spPr bwMode="auto">
          <a:xfrm>
            <a:off x="32048" y="116632"/>
            <a:ext cx="12159952" cy="4177967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3268819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5400"/>
            </a:lvl1pPr>
          </a:lstStyle>
          <a:p>
            <a:fld id="{A06DBA4C-BE2D-4FDA-A3F1-EFC03F3DB517}" type="slidenum">
              <a:rPr lang="es-ES" smtClean="0"/>
              <a:t>‹Nº›</a:t>
            </a:fld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2508579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304800" y="4114800"/>
            <a:ext cx="9652000" cy="533400"/>
          </a:xfrm>
          <a:noFill/>
        </p:spPr>
        <p:txBody>
          <a:bodyPr vert="horz"/>
          <a:lstStyle>
            <a:lvl1pPr algn="l" eaLnBrk="1" latinLnBrk="0" hangingPunct="1">
              <a:defRPr kumimoji="0" lang="es-ES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304800" y="4706112"/>
            <a:ext cx="9245600" cy="228600"/>
          </a:xfrm>
          <a:solidFill>
            <a:schemeClr val="bg1"/>
          </a:solidFill>
        </p:spPr>
        <p:txBody>
          <a:bodyPr/>
          <a:lstStyle>
            <a:lvl1pPr marL="0" indent="0" algn="l" eaLnBrk="1" latinLnBrk="0" hangingPunct="1">
              <a:buNone/>
              <a:defRPr kumimoji="0" lang="es-ES"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7" name="Rectangle 15"/>
          <p:cNvSpPr>
            <a:spLocks noGrp="1"/>
          </p:cNvSpPr>
          <p:nvPr>
            <p:ph type="sldNum" sz="quarter" idx="10"/>
          </p:nvPr>
        </p:nvSpPr>
        <p:spPr>
          <a:xfrm>
            <a:off x="8636002" y="6477000"/>
            <a:ext cx="1361017" cy="304800"/>
          </a:xfrm>
        </p:spPr>
        <p:txBody>
          <a:bodyPr/>
          <a:lstStyle>
            <a:lvl1pPr>
              <a:defRPr/>
            </a:lvl1pPr>
          </a:lstStyle>
          <a:p>
            <a:fld id="{A06DBA4C-BE2D-4FDA-A3F1-EFC03F3DB517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angl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sv-SE"/>
              <a:t>Ingenieria de Software I 2018</a:t>
            </a:r>
            <a:endParaRPr lang="es-ES" dirty="0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2"/>
          </p:nvPr>
        </p:nvSpPr>
        <p:spPr>
          <a:xfrm>
            <a:off x="304800" y="6477000"/>
            <a:ext cx="2133600" cy="304800"/>
          </a:xfrm>
        </p:spPr>
        <p:txBody>
          <a:bodyPr anchor="ctr"/>
          <a:lstStyle>
            <a:lvl1pPr algn="l" eaLnBrk="1" latinLnBrk="0" hangingPunct="1">
              <a:defRPr kumimoji="0" lang="es-ES">
                <a:solidFill>
                  <a:srgbClr val="A0A0A0"/>
                </a:solidFill>
              </a:defRPr>
            </a:lvl1pPr>
            <a:extLst/>
          </a:lstStyle>
          <a:p>
            <a:r>
              <a:rPr lang="es-AR"/>
              <a:t>2018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7056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335360" y="692696"/>
            <a:ext cx="10945216" cy="554461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4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22 Marcador de texto"/>
          <p:cNvSpPr>
            <a:spLocks noGrp="1"/>
          </p:cNvSpPr>
          <p:nvPr>
            <p:ph type="body" sz="quarter" idx="15"/>
          </p:nvPr>
        </p:nvSpPr>
        <p:spPr>
          <a:xfrm>
            <a:off x="335360" y="188640"/>
            <a:ext cx="10945216" cy="504056"/>
          </a:xfrm>
          <a:ln>
            <a:noFill/>
          </a:ln>
        </p:spPr>
        <p:txBody>
          <a:bodyPr>
            <a:normAutofit/>
          </a:bodyPr>
          <a:lstStyle>
            <a:lvl1pPr>
              <a:defRPr kumimoji="0" lang="es-ES" sz="2800" cap="small" spc="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3 Marcador de pie de página"/>
          <p:cNvSpPr>
            <a:spLocks noGrp="1"/>
          </p:cNvSpPr>
          <p:nvPr>
            <p:ph type="ftr" sz="quarter" idx="16"/>
          </p:nvPr>
        </p:nvSpPr>
        <p:spPr>
          <a:xfrm>
            <a:off x="6671735" y="6308728"/>
            <a:ext cx="4705351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Ingenieria de Software I 2018</a:t>
            </a:r>
            <a:endParaRPr lang="es-ES" dirty="0"/>
          </a:p>
        </p:txBody>
      </p:sp>
      <p:sp>
        <p:nvSpPr>
          <p:cNvPr id="10" name="4 Marcador de número de diapositiva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A06DBA4C-BE2D-4FDA-A3F1-EFC03F3DB517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324024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35360" y="692696"/>
            <a:ext cx="10945216" cy="54006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4" name="1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23" name="22 Marcador de texto"/>
          <p:cNvSpPr>
            <a:spLocks noGrp="1"/>
          </p:cNvSpPr>
          <p:nvPr>
            <p:ph type="body" sz="quarter" idx="13"/>
          </p:nvPr>
        </p:nvSpPr>
        <p:spPr>
          <a:xfrm>
            <a:off x="335360" y="188640"/>
            <a:ext cx="10945216" cy="504056"/>
          </a:xfrm>
          <a:ln>
            <a:noFill/>
          </a:ln>
        </p:spPr>
        <p:txBody>
          <a:bodyPr>
            <a:normAutofit/>
          </a:bodyPr>
          <a:lstStyle>
            <a:lvl1pPr>
              <a:defRPr kumimoji="0" lang="es-ES" sz="2800" cap="small" spc="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Ingenieria de Software I 2018</a:t>
            </a:r>
            <a:endParaRPr lang="es-ES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9" name="24 Conector recto">
            <a:extLst>
              <a:ext uri="{FF2B5EF4-FFF2-40B4-BE49-F238E27FC236}">
                <a16:creationId xmlns:a16="http://schemas.microsoft.com/office/drawing/2014/main" xmlns="" id="{367192A8-3DE8-4B3A-9E18-F97F04A0BF3A}"/>
              </a:ext>
            </a:extLst>
          </p:cNvPr>
          <p:cNvCxnSpPr/>
          <p:nvPr userDrawn="1"/>
        </p:nvCxnSpPr>
        <p:spPr>
          <a:xfrm>
            <a:off x="335360" y="692696"/>
            <a:ext cx="1094521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80632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260648"/>
            <a:ext cx="10858576" cy="597666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4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6671735" y="6308728"/>
            <a:ext cx="4705351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Ingenieria de Software I 2018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6DBA4C-BE2D-4FDA-A3F1-EFC03F3DB5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517062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/>
          <p:nvPr/>
        </p:nvSpPr>
        <p:spPr>
          <a:xfrm>
            <a:off x="0" y="4038600"/>
            <a:ext cx="12192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ES" sz="1800"/>
          </a:p>
        </p:txBody>
      </p:sp>
      <p:sp>
        <p:nvSpPr>
          <p:cNvPr id="4" name="Rectangle 10"/>
          <p:cNvSpPr/>
          <p:nvPr/>
        </p:nvSpPr>
        <p:spPr>
          <a:xfrm>
            <a:off x="0" y="4646616"/>
            <a:ext cx="12192000" cy="2698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ES" sz="180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304800" y="4114800"/>
            <a:ext cx="9652000" cy="533400"/>
          </a:xfrm>
          <a:noFill/>
        </p:spPr>
        <p:txBody>
          <a:bodyPr vert="horz"/>
          <a:lstStyle>
            <a:lvl1pPr algn="l" eaLnBrk="1" latinLnBrk="0" hangingPunct="1">
              <a:defRPr kumimoji="0" lang="es-ES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2133600" cy="304800"/>
          </a:xfrm>
        </p:spPr>
        <p:txBody>
          <a:bodyPr anchor="ctr"/>
          <a:lstStyle>
            <a:lvl1pPr algn="l" eaLnBrk="1" latinLnBrk="0" hangingPunct="1">
              <a:defRPr kumimoji="0" lang="es-ES">
                <a:solidFill>
                  <a:srgbClr val="A0A0A0"/>
                </a:solidFill>
              </a:defRPr>
            </a:lvl1pPr>
            <a:extLst/>
          </a:lstStyle>
          <a:p>
            <a:r>
              <a:rPr lang="es-AR"/>
              <a:t>2018</a:t>
            </a:r>
            <a:endParaRPr lang="es-ES"/>
          </a:p>
        </p:txBody>
      </p:sp>
      <p:sp>
        <p:nvSpPr>
          <p:cNvPr id="6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  <a:extLst/>
          </a:lstStyle>
          <a:p>
            <a:r>
              <a:rPr lang="sv-SE"/>
              <a:t>Ingenieria de Software I 2018</a:t>
            </a:r>
            <a:endParaRPr lang="es-E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636002" y="6477000"/>
            <a:ext cx="1361017" cy="304800"/>
          </a:xfrm>
        </p:spPr>
        <p:txBody>
          <a:bodyPr/>
          <a:lstStyle>
            <a:lvl1pPr>
              <a:defRPr/>
            </a:lvl1pPr>
            <a:extLst/>
          </a:lstStyle>
          <a:p>
            <a:fld id="{A06DBA4C-BE2D-4FDA-A3F1-EFC03F3DB5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13903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35360" y="268992"/>
            <a:ext cx="10972800" cy="582430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Ingenieria de Software I 2018</a:t>
            </a:r>
            <a:endParaRPr lang="es-ES" dirty="0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6DBA4C-BE2D-4FDA-A3F1-EFC03F3DB5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0157159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Editar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Editar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DBA4C-BE2D-4FDA-A3F1-EFC03F3DB517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27919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 con fuen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623391" y="643372"/>
            <a:ext cx="10772775" cy="1129444"/>
          </a:xfrm>
          <a:ln>
            <a:noFill/>
          </a:ln>
          <a:effectLst/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49399" y="2852610"/>
            <a:ext cx="2926080" cy="1048573"/>
          </a:xfrm>
          <a:ln>
            <a:noFill/>
          </a:ln>
        </p:spPr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‹Nº›</a:t>
            </a:fld>
            <a:endParaRPr lang="es-AR" dirty="0"/>
          </a:p>
        </p:txBody>
      </p:sp>
      <p:sp>
        <p:nvSpPr>
          <p:cNvPr id="6" name="17 CuadroTexto"/>
          <p:cNvSpPr txBox="1"/>
          <p:nvPr/>
        </p:nvSpPr>
        <p:spPr>
          <a:xfrm>
            <a:off x="5176313" y="6484425"/>
            <a:ext cx="6623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1100" b="0" i="0" kern="1200" dirty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Fuente:</a:t>
            </a:r>
            <a:endParaRPr lang="es-AR" sz="11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7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951984" y="6509534"/>
            <a:ext cx="2162515" cy="305415"/>
          </a:xfrm>
        </p:spPr>
        <p:txBody>
          <a:bodyPr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b="0" i="0" kern="1200" dirty="0" smtClean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6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623392" y="1902575"/>
            <a:ext cx="9793088" cy="4478753"/>
          </a:xfrm>
        </p:spPr>
        <p:txBody>
          <a:bodyPr/>
          <a:lstStyle>
            <a:lvl1pPr marL="91440" indent="-91440">
              <a:buClr>
                <a:srgbClr val="C00000"/>
              </a:buClr>
              <a:buFont typeface="Arial" panose="020B0604020202020204" pitchFamily="34" charset="0"/>
              <a:buChar char="»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s-AR" dirty="0"/>
          </a:p>
        </p:txBody>
      </p:sp>
      <p:cxnSp>
        <p:nvCxnSpPr>
          <p:cNvPr id="12" name="Conector recto 11"/>
          <p:cNvCxnSpPr/>
          <p:nvPr/>
        </p:nvCxnSpPr>
        <p:spPr>
          <a:xfrm>
            <a:off x="623392" y="1772816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3434780" y="6543081"/>
            <a:ext cx="825989" cy="256089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AR"/>
              <a:t>2018</a:t>
            </a:r>
            <a:endParaRPr lang="es-AR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68979" y="6554697"/>
            <a:ext cx="3149415" cy="2109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sv-SE"/>
              <a:t>Ingenieria de Software I 2018</a:t>
            </a:r>
            <a:endParaRPr lang="es-AR" dirty="0"/>
          </a:p>
        </p:txBody>
      </p:sp>
      <p:sp>
        <p:nvSpPr>
          <p:cNvPr id="11" name="17 CuadroTexto"/>
          <p:cNvSpPr txBox="1"/>
          <p:nvPr userDrawn="1"/>
        </p:nvSpPr>
        <p:spPr>
          <a:xfrm>
            <a:off x="5176313" y="6484425"/>
            <a:ext cx="6623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1100" b="0" i="0" kern="1200" dirty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Fuente:</a:t>
            </a:r>
            <a:endParaRPr lang="es-AR" sz="1100" dirty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13" name="Conector recto 12"/>
          <p:cNvCxnSpPr/>
          <p:nvPr userDrawn="1"/>
        </p:nvCxnSpPr>
        <p:spPr>
          <a:xfrm>
            <a:off x="623392" y="1772816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146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41629" y="6459787"/>
            <a:ext cx="5183433" cy="365125"/>
          </a:xfrm>
        </p:spPr>
        <p:txBody>
          <a:bodyPr/>
          <a:lstStyle/>
          <a:p>
            <a:r>
              <a:rPr lang="sv-SE"/>
              <a:t>Ingenieria de Software I 2018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DBA4C-BE2D-4FDA-A3F1-EFC03F3DB517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4433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dirty="0"/>
              <a:t>Fuente:</a:t>
            </a:r>
            <a:endParaRPr lang="es-A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134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sv-SE"/>
              <a:t>Ingenieria de Software I 2018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DBA4C-BE2D-4FDA-A3F1-EFC03F3DB5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85765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Normal con fuen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623391" y="643372"/>
            <a:ext cx="10772775" cy="1129444"/>
          </a:xfrm>
          <a:ln>
            <a:noFill/>
          </a:ln>
          <a:effectLst/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49399" y="2852610"/>
            <a:ext cx="2926080" cy="1048573"/>
          </a:xfrm>
          <a:ln>
            <a:noFill/>
          </a:ln>
        </p:spPr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‹Nº›</a:t>
            </a:fld>
            <a:endParaRPr lang="es-AR" dirty="0"/>
          </a:p>
        </p:txBody>
      </p:sp>
      <p:sp>
        <p:nvSpPr>
          <p:cNvPr id="7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951984" y="6509534"/>
            <a:ext cx="2162515" cy="305415"/>
          </a:xfrm>
        </p:spPr>
        <p:txBody>
          <a:bodyPr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b="0" i="0" kern="1200" dirty="0" smtClean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6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623392" y="1902575"/>
            <a:ext cx="9793088" cy="4478753"/>
          </a:xfrm>
        </p:spPr>
        <p:txBody>
          <a:bodyPr/>
          <a:lstStyle>
            <a:lvl1pPr marL="91440" indent="-91440">
              <a:buClr>
                <a:srgbClr val="C00000"/>
              </a:buClr>
              <a:buFont typeface="Arial" panose="020B0604020202020204" pitchFamily="34" charset="0"/>
              <a:buChar char="»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s-AR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3434780" y="6543081"/>
            <a:ext cx="825989" cy="256089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AR"/>
              <a:t>2018</a:t>
            </a:r>
            <a:endParaRPr lang="es-AR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68979" y="6554697"/>
            <a:ext cx="3149415" cy="2109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sv-SE"/>
              <a:t>Ingenieria de Software I 2018</a:t>
            </a:r>
            <a:endParaRPr lang="es-AR" dirty="0"/>
          </a:p>
        </p:txBody>
      </p:sp>
      <p:sp>
        <p:nvSpPr>
          <p:cNvPr id="11" name="17 CuadroTexto"/>
          <p:cNvSpPr txBox="1"/>
          <p:nvPr userDrawn="1"/>
        </p:nvSpPr>
        <p:spPr>
          <a:xfrm>
            <a:off x="5176313" y="6484425"/>
            <a:ext cx="6623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1100" b="0" i="0" kern="1200" dirty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Fuente:</a:t>
            </a:r>
            <a:endParaRPr lang="es-AR" sz="1100" dirty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13" name="Conector recto 12"/>
          <p:cNvCxnSpPr/>
          <p:nvPr userDrawn="1"/>
        </p:nvCxnSpPr>
        <p:spPr>
          <a:xfrm>
            <a:off x="623392" y="1772816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0359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7" y="4243845"/>
            <a:ext cx="3077108" cy="27694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2" y="4394041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347" y="2750337"/>
            <a:ext cx="1171888" cy="1356442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082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latinLnBrk="0">
              <a:defRPr lang="es-ES" sz="2400"/>
            </a:lvl1pPr>
            <a:lvl2pPr latinLnBrk="0">
              <a:defRPr lang="es-ES" sz="2000"/>
            </a:lvl2pPr>
            <a:lvl3pPr latinLnBrk="0">
              <a:defRPr lang="es-ES" sz="1800"/>
            </a:lvl3pPr>
            <a:lvl4pPr latinLnBrk="0">
              <a:defRPr lang="es-ES" sz="1600"/>
            </a:lvl4pPr>
            <a:lvl5pPr latinLnBrk="0">
              <a:defRPr lang="es-ES" sz="1600"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438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6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73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457" y="2869897"/>
            <a:ext cx="1154151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809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4698359" cy="359931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9" cy="359931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203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1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31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1" y="2336875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3" y="3030010"/>
            <a:ext cx="4698355" cy="29061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4" y="3030010"/>
            <a:ext cx="4700059" cy="29061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029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2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798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2"/>
          <p:cNvPicPr/>
          <p:nvPr userDrawn="1"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2"/>
          <a:stretch/>
        </p:blipFill>
        <p:spPr bwMode="auto">
          <a:xfrm>
            <a:off x="32048" y="116632"/>
            <a:ext cx="12159952" cy="4177967"/>
          </a:xfrm>
          <a:prstGeom prst="rect">
            <a:avLst/>
          </a:prstGeom>
          <a:noFill/>
          <a:extLst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384" y="2051013"/>
            <a:ext cx="10780776" cy="613283"/>
          </a:xfrm>
        </p:spPr>
        <p:txBody>
          <a:bodyPr anchor="b">
            <a:noAutofit/>
          </a:bodyPr>
          <a:lstStyle>
            <a:lvl1pPr>
              <a:defRPr sz="7200" b="0">
                <a:solidFill>
                  <a:srgbClr val="C000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384" y="4359587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400">
                <a:solidFill>
                  <a:srgbClr val="C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3884372" y="6481096"/>
            <a:ext cx="41148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s-AR"/>
              <a:t>2018</a:t>
            </a:r>
            <a:endParaRPr lang="es-AR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685800" y="6481096"/>
            <a:ext cx="3033936" cy="302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sv-SE"/>
              <a:t>Ingenieria de Software I 2018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alpha val="25000"/>
                  </a:schemeClr>
                </a:solidFill>
              </a:defRPr>
            </a:lvl1pPr>
          </a:lstStyle>
          <a:p>
            <a:pPr>
              <a:defRPr/>
            </a:pPr>
            <a:fld id="{58D43D29-7E1C-4CD8-A8C3-99CFDA6E3586}" type="slidenum">
              <a:rPr lang="es-AR" smtClean="0"/>
              <a:pPr>
                <a:defRPr/>
              </a:pPr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78230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75"/>
            <a:ext cx="5608336" cy="359931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2" y="2336874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426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7" cy="1080938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34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5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269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18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3" y="609599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19" y="5169585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7" y="4711311"/>
            <a:ext cx="1154151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526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17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7" y="4711617"/>
            <a:ext cx="1154151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3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7" cy="303606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17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7" y="4709927"/>
            <a:ext cx="1154151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Cuadro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uadro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s-E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176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0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19" y="4711617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300151"/>
            <a:ext cx="9613863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7" y="4709927"/>
            <a:ext cx="1154151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776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2" y="3022675"/>
            <a:ext cx="3049703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57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57" y="3022675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695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0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0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0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18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0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78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695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430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5400000">
            <a:off x="8116207" y="1869396"/>
            <a:ext cx="5106988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 rot="5400000">
            <a:off x="9868203" y="5372404"/>
            <a:ext cx="1602997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3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599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125" y="5936189"/>
            <a:ext cx="2743200" cy="365125"/>
          </a:xfrm>
        </p:spPr>
        <p:txBody>
          <a:bodyPr/>
          <a:lstStyle/>
          <a:p>
            <a:r>
              <a:rPr lang="es-AR"/>
              <a:t>2018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0322" y="5936190"/>
            <a:ext cx="6126805" cy="365125"/>
          </a:xfrm>
        </p:spPr>
        <p:txBody>
          <a:bodyPr/>
          <a:lstStyle/>
          <a:p>
            <a:r>
              <a:rPr lang="sv-SE"/>
              <a:t>Ingenieria de Software I 2018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7551" y="5398635"/>
            <a:ext cx="1154151" cy="1090789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2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35360" y="692696"/>
            <a:ext cx="10945216" cy="5400600"/>
          </a:xfrm>
        </p:spPr>
        <p:txBody>
          <a:bodyPr/>
          <a:lstStyle/>
          <a:p>
            <a:pPr lvl="0" eaLnBrk="1" latinLnBrk="0" hangingPunct="1"/>
            <a:r>
              <a:rPr lang="es-ES" dirty="0"/>
              <a:t>Haga clic para modificar el estilo de texto del patrón</a:t>
            </a:r>
          </a:p>
          <a:p>
            <a:pPr lvl="1" eaLnBrk="1" latinLnBrk="0" hangingPunct="1"/>
            <a:r>
              <a:rPr lang="es-ES" dirty="0"/>
              <a:t>Segundo nivel</a:t>
            </a:r>
          </a:p>
          <a:p>
            <a:pPr lvl="2" eaLnBrk="1" latinLnBrk="0" hangingPunct="1"/>
            <a:r>
              <a:rPr lang="es-ES" dirty="0"/>
              <a:t>Tercer nivel</a:t>
            </a:r>
          </a:p>
          <a:p>
            <a:pPr lvl="3" eaLnBrk="1" latinLnBrk="0" hangingPunct="1"/>
            <a:r>
              <a:rPr lang="es-ES" dirty="0"/>
              <a:t>Cuarto nivel</a:t>
            </a:r>
          </a:p>
          <a:p>
            <a:pPr lvl="4" eaLnBrk="1" latinLnBrk="0" hangingPunct="1"/>
            <a:r>
              <a:rPr lang="es-ES" dirty="0"/>
              <a:t>Quinto nivel</a:t>
            </a:r>
            <a:endParaRPr kumimoji="0" lang="en-US" dirty="0"/>
          </a:p>
        </p:txBody>
      </p:sp>
      <p:sp>
        <p:nvSpPr>
          <p:cNvPr id="14" name="1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23" name="22 Marcador de texto"/>
          <p:cNvSpPr>
            <a:spLocks noGrp="1"/>
          </p:cNvSpPr>
          <p:nvPr>
            <p:ph type="body" sz="quarter" idx="13"/>
          </p:nvPr>
        </p:nvSpPr>
        <p:spPr>
          <a:xfrm>
            <a:off x="335360" y="188640"/>
            <a:ext cx="10945216" cy="504056"/>
          </a:xfrm>
          <a:ln>
            <a:noFill/>
          </a:ln>
        </p:spPr>
        <p:txBody>
          <a:bodyPr>
            <a:normAutofit/>
          </a:bodyPr>
          <a:lstStyle>
            <a:lvl1pPr>
              <a:defRPr kumimoji="0" lang="es-ES" sz="2800" cap="small" spc="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cxnSp>
        <p:nvCxnSpPr>
          <p:cNvPr id="25" name="24 Conector recto"/>
          <p:cNvCxnSpPr/>
          <p:nvPr userDrawn="1"/>
        </p:nvCxnSpPr>
        <p:spPr>
          <a:xfrm>
            <a:off x="335360" y="692696"/>
            <a:ext cx="1094521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875875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41629" y="6459787"/>
            <a:ext cx="5183433" cy="365125"/>
          </a:xfrm>
        </p:spPr>
        <p:txBody>
          <a:bodyPr/>
          <a:lstStyle/>
          <a:p>
            <a:r>
              <a:rPr lang="sv-SE"/>
              <a:t>Ingenieria de Software I 2018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4433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dirty="0"/>
              <a:t>Fuente:</a:t>
            </a:r>
            <a:endParaRPr lang="es-A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7821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9" y="4243845"/>
            <a:ext cx="3077108" cy="27694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5" y="4394045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347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845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791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77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459" y="2869901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638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3" y="2336873"/>
            <a:ext cx="4698359" cy="359931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622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1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33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4" y="2336879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5" y="3030012"/>
            <a:ext cx="4698355" cy="29061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5" y="3030012"/>
            <a:ext cx="4700059" cy="29061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702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465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718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79"/>
            <a:ext cx="5608336" cy="359931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2336878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160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7" cy="1080938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37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9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904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9 CuadroTexto"/>
          <p:cNvSpPr txBox="1"/>
          <p:nvPr userDrawn="1"/>
        </p:nvSpPr>
        <p:spPr>
          <a:xfrm>
            <a:off x="857251" y="6215064"/>
            <a:ext cx="74052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latin typeface="+mn-lt"/>
                <a:cs typeface="+mn-cs"/>
              </a:rPr>
              <a:t>Fuente:</a:t>
            </a:r>
            <a:endParaRPr lang="es-AR" sz="1400" dirty="0">
              <a:latin typeface="+mn-lt"/>
              <a:cs typeface="+mn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761963" y="1571612"/>
            <a:ext cx="10858576" cy="421484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1809721" y="6215082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C9AB384E-68AD-41BB-B2C4-7F2C1502D6C7}" type="slidenum">
              <a:rPr lang="es-AR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2479069"/>
      </p:ext>
    </p:extLst>
  </p:cSld>
  <p:clrMapOvr>
    <a:masterClrMapping/>
  </p:clrMapOvr>
  <p:transition spd="med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22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3" y="609601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169589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9" y="4711315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799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1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9" y="4711621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260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13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7" cy="303606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1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9" y="4709931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  <p:sp>
        <p:nvSpPr>
          <p:cNvPr id="16" name="Cuadro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uadro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s-E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7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10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4711621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300155"/>
            <a:ext cx="9613863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9" y="4709931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595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5" y="3022675"/>
            <a:ext cx="3049703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60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60" y="3022675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903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2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2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21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2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81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397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185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5400000">
            <a:off x="8116207" y="1869396"/>
            <a:ext cx="5106988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 rot="5400000">
            <a:off x="9868206" y="5372408"/>
            <a:ext cx="1602997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3" y="609597"/>
            <a:ext cx="1073803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600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125" y="5936193"/>
            <a:ext cx="2743200" cy="365125"/>
          </a:xfrm>
        </p:spPr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0322" y="5936194"/>
            <a:ext cx="6126805" cy="365125"/>
          </a:xfrm>
        </p:spPr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7554" y="5398639"/>
            <a:ext cx="1154151" cy="1090789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0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41629" y="6459787"/>
            <a:ext cx="5183433" cy="365125"/>
          </a:xfrm>
        </p:spPr>
        <p:txBody>
          <a:bodyPr/>
          <a:lstStyle/>
          <a:p>
            <a:r>
              <a:rPr lang="sv-SE"/>
              <a:t>Ingenieria de Software I 2018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4433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dirty="0"/>
              <a:t>Fuente:</a:t>
            </a:r>
            <a:endParaRPr lang="es-A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4446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9" y="4243845"/>
            <a:ext cx="3077108" cy="27694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5" y="4394047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347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452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11331" y="1998134"/>
            <a:ext cx="466344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pic>
        <p:nvPicPr>
          <p:cNvPr id="8" name="Picture 2" descr="Responsive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73"/>
          <a:stretch/>
        </p:blipFill>
        <p:spPr bwMode="auto">
          <a:xfrm>
            <a:off x="8691107" y="5899791"/>
            <a:ext cx="3450516" cy="852612"/>
          </a:xfrm>
          <a:prstGeom prst="rect">
            <a:avLst/>
          </a:prstGeom>
          <a:noFill/>
          <a:effectLst>
            <a:softEdge rad="0"/>
          </a:effectLst>
        </p:spPr>
      </p:pic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49399" y="2852612"/>
            <a:ext cx="2926080" cy="1048573"/>
          </a:xfrm>
          <a:ln>
            <a:noFill/>
          </a:ln>
        </p:spPr>
        <p:txBody>
          <a:bodyPr/>
          <a:lstStyle/>
          <a:p>
            <a:pPr>
              <a:defRPr/>
            </a:pPr>
            <a:fld id="{AEFEF9E6-BDE9-43EA-B603-1D3B262229B2}" type="slidenum">
              <a:rPr lang="es-ES" altLang="es-AR" smtClean="0"/>
              <a:pPr>
                <a:defRPr/>
              </a:pPr>
              <a:t>‹Nº›</a:t>
            </a:fld>
            <a:endParaRPr lang="es-ES" altLang="es-AR" dirty="0"/>
          </a:p>
        </p:txBody>
      </p:sp>
      <p:sp>
        <p:nvSpPr>
          <p:cNvPr id="10" name="17 CuadroTexto"/>
          <p:cNvSpPr txBox="1"/>
          <p:nvPr/>
        </p:nvSpPr>
        <p:spPr>
          <a:xfrm>
            <a:off x="5176314" y="6484427"/>
            <a:ext cx="662361" cy="219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825" b="0" i="0" kern="1200" dirty="0">
                <a:solidFill>
                  <a:schemeClr val="tx1">
                    <a:tint val="75000"/>
                    <a:alpha val="60000"/>
                  </a:schemeClr>
                </a:solidFill>
                <a:latin typeface="Arial" charset="0"/>
                <a:ea typeface="+mn-ea"/>
                <a:cs typeface="+mn-cs"/>
              </a:rPr>
              <a:t>Fuente:</a:t>
            </a:r>
            <a:endParaRPr lang="es-AR" sz="825" dirty="0">
              <a:solidFill>
                <a:schemeClr val="bg2"/>
              </a:solidFill>
            </a:endParaRPr>
          </a:p>
        </p:txBody>
      </p:sp>
      <p:sp>
        <p:nvSpPr>
          <p:cNvPr id="11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951985" y="6509536"/>
            <a:ext cx="2162515" cy="305415"/>
          </a:xfrm>
        </p:spPr>
        <p:txBody>
          <a:bodyPr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825" b="0" i="0" kern="1200" dirty="0" smtClean="0">
                <a:solidFill>
                  <a:schemeClr val="tx1">
                    <a:tint val="75000"/>
                    <a:alpha val="6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>
              <a:buNone/>
              <a:defRPr sz="1050"/>
            </a:lvl2pPr>
            <a:lvl3pPr>
              <a:buNone/>
              <a:defRPr sz="1050"/>
            </a:lvl3pPr>
            <a:lvl4pPr>
              <a:buNone/>
              <a:defRPr sz="1050"/>
            </a:lvl4pPr>
            <a:lvl5pPr>
              <a:buNone/>
              <a:defRPr sz="105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0"/>
          </p:nvPr>
        </p:nvSpPr>
        <p:spPr>
          <a:xfrm>
            <a:off x="2898948" y="6511626"/>
            <a:ext cx="825989" cy="2560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s-AR"/>
              <a:t>2018</a:t>
            </a:r>
            <a:endParaRPr lang="es-ES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8981" y="6554697"/>
            <a:ext cx="2154900" cy="21301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sv-SE"/>
              <a:t>Ingenieria de Software I 2018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819455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434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79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461" y="2869903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801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5" y="2336873"/>
            <a:ext cx="4698359" cy="359931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925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1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33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5" y="2336881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5" y="3030012"/>
            <a:ext cx="4698355" cy="29061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5" y="3030012"/>
            <a:ext cx="4700059" cy="29061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084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171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500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80"/>
            <a:ext cx="5608336" cy="359931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2336878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204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7" cy="1080938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38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9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318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24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3" y="609601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169591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1" y="4711317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831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3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1" y="4711623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638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11331" y="1998134"/>
            <a:ext cx="466344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49399" y="2852614"/>
            <a:ext cx="2926080" cy="1048573"/>
          </a:xfrm>
          <a:ln>
            <a:noFill/>
          </a:ln>
        </p:spPr>
        <p:txBody>
          <a:bodyPr/>
          <a:lstStyle/>
          <a:p>
            <a:pPr>
              <a:defRPr/>
            </a:pPr>
            <a:fld id="{AEFEF9E6-BDE9-43EA-B603-1D3B262229B2}" type="slidenum">
              <a:rPr lang="es-ES" altLang="es-AR" smtClean="0"/>
              <a:pPr>
                <a:defRPr/>
              </a:pPr>
              <a:t>‹Nº›</a:t>
            </a:fld>
            <a:endParaRPr lang="es-ES" altLang="es-AR" dirty="0"/>
          </a:p>
        </p:txBody>
      </p:sp>
      <p:sp>
        <p:nvSpPr>
          <p:cNvPr id="10" name="17 CuadroTexto"/>
          <p:cNvSpPr txBox="1"/>
          <p:nvPr/>
        </p:nvSpPr>
        <p:spPr>
          <a:xfrm>
            <a:off x="5176316" y="6484429"/>
            <a:ext cx="662361" cy="219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825" b="0" i="0" kern="1200" dirty="0">
                <a:solidFill>
                  <a:schemeClr val="tx1">
                    <a:tint val="75000"/>
                    <a:alpha val="60000"/>
                  </a:schemeClr>
                </a:solidFill>
                <a:latin typeface="Arial" charset="0"/>
                <a:ea typeface="+mn-ea"/>
                <a:cs typeface="+mn-cs"/>
              </a:rPr>
              <a:t>Fuente:</a:t>
            </a:r>
            <a:endParaRPr lang="es-AR" sz="825" dirty="0">
              <a:solidFill>
                <a:schemeClr val="bg2"/>
              </a:solidFill>
            </a:endParaRPr>
          </a:p>
        </p:txBody>
      </p:sp>
      <p:sp>
        <p:nvSpPr>
          <p:cNvPr id="11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951985" y="6509538"/>
            <a:ext cx="2162515" cy="305415"/>
          </a:xfrm>
        </p:spPr>
        <p:txBody>
          <a:bodyPr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825" b="0" i="0" kern="1200" dirty="0" smtClean="0">
                <a:solidFill>
                  <a:schemeClr val="tx1">
                    <a:tint val="75000"/>
                    <a:alpha val="6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>
              <a:buNone/>
              <a:defRPr sz="1050"/>
            </a:lvl2pPr>
            <a:lvl3pPr>
              <a:buNone/>
              <a:defRPr sz="1050"/>
            </a:lvl3pPr>
            <a:lvl4pPr>
              <a:buNone/>
              <a:defRPr sz="1050"/>
            </a:lvl4pPr>
            <a:lvl5pPr>
              <a:buNone/>
              <a:defRPr sz="1050"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0"/>
          </p:nvPr>
        </p:nvSpPr>
        <p:spPr>
          <a:xfrm>
            <a:off x="2898948" y="6511628"/>
            <a:ext cx="825989" cy="2560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s-AR"/>
              <a:t>2018</a:t>
            </a:r>
            <a:endParaRPr lang="es-ES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sv-SE"/>
              <a:t>Ingenieria de Software I 2018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399205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13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7" cy="303606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3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1" y="4709933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  <p:sp>
        <p:nvSpPr>
          <p:cNvPr id="16" name="Cuadro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uadro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s-E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681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10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4711623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300157"/>
            <a:ext cx="9613863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1" y="4709933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962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6" y="3022675"/>
            <a:ext cx="3049703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61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61" y="3022675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948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4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4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4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22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4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82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342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927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5400000">
            <a:off x="8116207" y="1869396"/>
            <a:ext cx="5106988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 rot="5400000">
            <a:off x="9868207" y="5372410"/>
            <a:ext cx="1602997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3" y="609597"/>
            <a:ext cx="1073803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600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125" y="5936195"/>
            <a:ext cx="2743200" cy="365125"/>
          </a:xfrm>
        </p:spPr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0322" y="5936196"/>
            <a:ext cx="6126805" cy="365125"/>
          </a:xfrm>
        </p:spPr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7555" y="5398641"/>
            <a:ext cx="1154151" cy="1090789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138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41629" y="6459787"/>
            <a:ext cx="5183433" cy="365125"/>
          </a:xfrm>
        </p:spPr>
        <p:txBody>
          <a:bodyPr/>
          <a:lstStyle/>
          <a:p>
            <a:r>
              <a:rPr lang="sv-SE"/>
              <a:t>Ingenieria de Software I 2018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4433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dirty="0"/>
              <a:t>Fuente:</a:t>
            </a:r>
            <a:endParaRPr lang="es-A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708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9" y="4243845"/>
            <a:ext cx="3077108" cy="27694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5" y="4394049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347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507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127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81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462" y="2869905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4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3976" y="4737546"/>
            <a:ext cx="10780776" cy="613283"/>
          </a:xfrm>
        </p:spPr>
        <p:txBody>
          <a:bodyPr anchor="b">
            <a:noAutofit/>
          </a:bodyPr>
          <a:lstStyle>
            <a:lvl1pPr>
              <a:defRPr sz="3300" b="0">
                <a:solidFill>
                  <a:srgbClr val="C000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3976" y="5487888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C00000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s-AR"/>
              <a:t>2018</a:t>
            </a:r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685800" y="6481100"/>
            <a:ext cx="2241848" cy="302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alpha val="25000"/>
                  </a:schemeClr>
                </a:solidFill>
              </a:defRPr>
            </a:lvl1pPr>
          </a:lstStyle>
          <a:p>
            <a:fld id="{A06DBA4C-BE2D-4FDA-A3F1-EFC03F3DB517}" type="slidenum">
              <a:rPr lang="es-ES" smtClean="0"/>
              <a:t>‹Nº›</a:t>
            </a:fld>
            <a:endParaRPr lang="es-ES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" y="-5815"/>
            <a:ext cx="12192000" cy="451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58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5" y="2336873"/>
            <a:ext cx="4698359" cy="359931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964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1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33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7" y="2336883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5" y="3030012"/>
            <a:ext cx="4698355" cy="29061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5" y="3030012"/>
            <a:ext cx="4700059" cy="29061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971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650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72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80"/>
            <a:ext cx="5608336" cy="359931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2336878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340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7" cy="1080938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40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9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793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26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3" y="609601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169593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2" y="4711319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849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5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2" y="4711625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419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13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7" cy="303606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5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2" y="4709935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  <p:sp>
        <p:nvSpPr>
          <p:cNvPr id="16" name="Cuadro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uadro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s-E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70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10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4711625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300159"/>
            <a:ext cx="9613863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2" y="4709935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542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 con fuen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623394" y="643372"/>
            <a:ext cx="10772775" cy="1129444"/>
          </a:xfrm>
          <a:ln>
            <a:noFill/>
          </a:ln>
          <a:effectLst/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49399" y="2852614"/>
            <a:ext cx="2926080" cy="1048573"/>
          </a:xfrm>
          <a:ln>
            <a:noFill/>
          </a:ln>
        </p:spPr>
        <p:txBody>
          <a:bodyPr/>
          <a:lstStyle/>
          <a:p>
            <a:fld id="{A06DBA4C-BE2D-4FDA-A3F1-EFC03F3DB517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17 CuadroTexto"/>
          <p:cNvSpPr txBox="1"/>
          <p:nvPr/>
        </p:nvSpPr>
        <p:spPr>
          <a:xfrm>
            <a:off x="5176316" y="6484429"/>
            <a:ext cx="662361" cy="219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825" b="0" i="0" kern="1200" dirty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Fuente:</a:t>
            </a:r>
            <a:endParaRPr lang="es-AR" sz="825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8" name="6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623392" y="1902579"/>
            <a:ext cx="9793088" cy="4478753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s-AR" dirty="0"/>
          </a:p>
        </p:txBody>
      </p:sp>
      <p:cxnSp>
        <p:nvCxnSpPr>
          <p:cNvPr id="12" name="Conector recto 11"/>
          <p:cNvCxnSpPr/>
          <p:nvPr/>
        </p:nvCxnSpPr>
        <p:spPr>
          <a:xfrm>
            <a:off x="623395" y="1772816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2567608" y="6543223"/>
            <a:ext cx="825989" cy="256089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AR"/>
              <a:t>2018</a:t>
            </a:r>
            <a:endParaRPr lang="es-E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sv-SE"/>
              <a:t>Ingenieria de Software I 2018</a:t>
            </a:r>
            <a:endParaRPr lang="es-ES" dirty="0"/>
          </a:p>
        </p:txBody>
      </p:sp>
      <p:sp>
        <p:nvSpPr>
          <p:cNvPr id="11" name="17 CuadroTexto"/>
          <p:cNvSpPr txBox="1"/>
          <p:nvPr/>
        </p:nvSpPr>
        <p:spPr>
          <a:xfrm>
            <a:off x="5176316" y="6484429"/>
            <a:ext cx="662361" cy="219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825" b="0" i="0" kern="1200" dirty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Fuente:</a:t>
            </a:r>
            <a:endParaRPr lang="es-AR" sz="825" dirty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13" name="Conector recto 12"/>
          <p:cNvCxnSpPr/>
          <p:nvPr/>
        </p:nvCxnSpPr>
        <p:spPr>
          <a:xfrm>
            <a:off x="623395" y="1772816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34114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7" y="3022675"/>
            <a:ext cx="3049703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62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62" y="3022675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101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5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5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5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24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5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84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922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544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5400000">
            <a:off x="8116207" y="1869396"/>
            <a:ext cx="5106988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 rot="5400000">
            <a:off x="9868208" y="5372412"/>
            <a:ext cx="1602997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3" y="609597"/>
            <a:ext cx="1073803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600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125" y="5936197"/>
            <a:ext cx="2743200" cy="365125"/>
          </a:xfrm>
        </p:spPr>
        <p:txBody>
          <a:bodyPr/>
          <a:lstStyle/>
          <a:p>
            <a:r>
              <a:rPr lang="es-AR"/>
              <a:t>2018</a:t>
            </a:r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0322" y="5936198"/>
            <a:ext cx="6126805" cy="365125"/>
          </a:xfrm>
        </p:spPr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7557" y="5398643"/>
            <a:ext cx="1154151" cy="1090789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361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71.xml"/><Relationship Id="rId1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0.xml"/><Relationship Id="rId16" Type="http://schemas.openxmlformats.org/officeDocument/2006/relationships/slideLayout" Target="../slideLayouts/slideLayout74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68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7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86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499533"/>
            <a:ext cx="10806607" cy="1273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20" y="2780928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06DBA4C-BE2D-4FDA-A3F1-EFC03F3DB517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2567608" y="6543219"/>
            <a:ext cx="825989" cy="256089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AR"/>
              <a:t>2018</a:t>
            </a:r>
            <a:endParaRPr lang="es-E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68980" y="6543219"/>
            <a:ext cx="2398628" cy="22449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sv-SE"/>
              <a:t>Ingenieria de Software I 2018</a:t>
            </a:r>
            <a:endParaRPr lang="es-ES" dirty="0"/>
          </a:p>
        </p:txBody>
      </p:sp>
      <p:pic>
        <p:nvPicPr>
          <p:cNvPr id="15" name="Picture 2" descr="Responsive image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73"/>
          <a:stretch/>
        </p:blipFill>
        <p:spPr bwMode="auto">
          <a:xfrm>
            <a:off x="8709892" y="5976500"/>
            <a:ext cx="3450516" cy="852612"/>
          </a:xfrm>
          <a:prstGeom prst="rect">
            <a:avLst/>
          </a:prstGeom>
          <a:noFill/>
          <a:effectLst>
            <a:softEdge rad="0"/>
          </a:effectLst>
        </p:spPr>
      </p:pic>
      <p:cxnSp>
        <p:nvCxnSpPr>
          <p:cNvPr id="8" name="Conector recto 7"/>
          <p:cNvCxnSpPr/>
          <p:nvPr/>
        </p:nvCxnSpPr>
        <p:spPr>
          <a:xfrm>
            <a:off x="623392" y="1772816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3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Clr>
          <a:srgbClr val="C00000"/>
        </a:buClr>
        <a:buFont typeface="Arial" panose="020B0604020202020204" pitchFamily="34" charset="0"/>
        <a:buChar char="»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5" y="499537"/>
            <a:ext cx="10806607" cy="1273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20" y="2780930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725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06DBA4C-BE2D-4FDA-A3F1-EFC03F3DB517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2567608" y="6543223"/>
            <a:ext cx="825989" cy="256089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AR"/>
              <a:t>2018</a:t>
            </a:r>
            <a:endParaRPr lang="es-E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sv-SE"/>
              <a:t>Ingenieria de Software I 2018</a:t>
            </a:r>
            <a:endParaRPr lang="es-ES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623395" y="1772816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9 Imagen" descr="logoweb.jp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552385" y="5949280"/>
            <a:ext cx="2384643" cy="72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transition spd="med">
    <p:fade/>
  </p:transition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9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85000"/>
        </a:lnSpc>
        <a:spcBef>
          <a:spcPts val="975"/>
        </a:spcBef>
        <a:buClr>
          <a:srgbClr val="C00000"/>
        </a:buClr>
        <a:buFont typeface="Arial" panose="020B0604020202020204" pitchFamily="34" charset="0"/>
        <a:buChar char="»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60604" indent="-257175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411480" indent="-41148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5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17220" indent="-61722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22960" indent="-82296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0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2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3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ashOverlay-FullResolve.png"/>
          <p:cNvPicPr>
            <a:picLocks noChangeAspect="1"/>
          </p:cNvPicPr>
          <p:nvPr/>
        </p:nvPicPr>
        <p:blipFill>
          <a:blip r:embed="rId20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0981" y="59361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/>
              <a:t>2018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0322" y="5936190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Ingenieria de Software I 2018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457" y="753229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6452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  <p:sldLayoutId id="2147483783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ashOverlay-FullResolve.png"/>
          <p:cNvPicPr>
            <a:picLocks noChangeAspect="1"/>
          </p:cNvPicPr>
          <p:nvPr/>
        </p:nvPicPr>
        <p:blipFill>
          <a:blip r:embed="rId20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0981" y="59361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/>
              <a:t>2018</a:t>
            </a:r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0323" y="5936192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458" y="753229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95169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  <p:sldLayoutId id="2147483802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ashOverlay-FullResolve.png"/>
          <p:cNvPicPr>
            <a:picLocks noChangeAspect="1"/>
          </p:cNvPicPr>
          <p:nvPr/>
        </p:nvPicPr>
        <p:blipFill>
          <a:blip r:embed="rId20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0981" y="59361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/>
              <a:t>2018</a:t>
            </a:r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0323" y="5936194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459" y="753229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0124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  <p:sldLayoutId id="214748382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ashOverlay-FullResolve.png"/>
          <p:cNvPicPr>
            <a:picLocks noChangeAspect="1"/>
          </p:cNvPicPr>
          <p:nvPr/>
        </p:nvPicPr>
        <p:blipFill>
          <a:blip r:embed="rId19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0981" y="593619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/>
              <a:t>2018</a:t>
            </a:r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0323" y="5936196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461" y="753229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3309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10" Type="http://schemas.openxmlformats.org/officeDocument/2006/relationships/image" Target="../media/image22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0.jpeg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2.jpeg"/><Relationship Id="rId5" Type="http://schemas.openxmlformats.org/officeDocument/2006/relationships/image" Target="../media/image23.pn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20.jpeg"/><Relationship Id="rId7" Type="http://schemas.openxmlformats.org/officeDocument/2006/relationships/image" Target="../media/image18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9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0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8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0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Ingeniería de software  I</a:t>
            </a:r>
          </a:p>
        </p:txBody>
      </p:sp>
      <p:sp>
        <p:nvSpPr>
          <p:cNvPr id="17410" name="2 Subtítulo"/>
          <p:cNvSpPr>
            <a:spLocks noGrp="1"/>
          </p:cNvSpPr>
          <p:nvPr>
            <p:ph type="body" sz="half" idx="2"/>
          </p:nvPr>
        </p:nvSpPr>
        <p:spPr>
          <a:xfrm>
            <a:off x="653976" y="5350825"/>
            <a:ext cx="9229344" cy="99320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DBA4C-BE2D-4FDA-A3F1-EFC03F3DB51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7316597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Historia de la Calidad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84E-68AD-41BB-B2C4-7F2C1502D6C7}" type="slidenum">
              <a:rPr lang="es-AR" smtClean="0"/>
              <a:pPr/>
              <a:t>10</a:t>
            </a:fld>
            <a:endParaRPr lang="es-AR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7" name="16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"/>
              <a:t>En 1950, en Japón, con la ayuda de W. Edwards Deming adoptó una metodología dirigida hacia el usuario, fabricando productos de calidad, es decir, - Haciendo bien las cosas a la primera -. Este estilo de metodología se iniciaba en la alta Dirección y luego extendiéndose a todos los niveles de la empresa.</a:t>
            </a:r>
            <a:r>
              <a:rPr lang="es-ES">
                <a:sym typeface="Wingdings" pitchFamily="2" charset="2"/>
              </a:rPr>
              <a:t> TQM </a:t>
            </a:r>
            <a:r>
              <a:rPr lang="es-ES"/>
              <a:t> </a:t>
            </a:r>
          </a:p>
          <a:p>
            <a:endParaRPr lang="es-ES"/>
          </a:p>
          <a:p>
            <a:r>
              <a:rPr lang="es-ES"/>
              <a:t>Toda la Concientización y el seguimiento de la calidad en el producto y los procesos  ha dado lugar a un buen control de calidad, planificación de la inspección, controles estadísticos, análisis de reclamaciones del mercado, prevención de los defectos y fallos, ingeniería de Calidad, fiabilidad, análisis de costes, cero defectos, control total de la Calidad, seguimiento de las ventas, aseguramiento de la Calidad, auditorias y sistemas de información de la Calidad.</a:t>
            </a:r>
          </a:p>
          <a:p>
            <a:endParaRPr lang="es-ES" dirty="0"/>
          </a:p>
        </p:txBody>
      </p:sp>
      <p:sp>
        <p:nvSpPr>
          <p:cNvPr id="61446" name="10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 altLang="en-US"/>
              <a:t>Ingenieria de Software I 2018</a:t>
            </a:r>
            <a:endParaRPr lang="es-ES" altLang="en-US"/>
          </a:p>
        </p:txBody>
      </p:sp>
      <p:sp>
        <p:nvSpPr>
          <p:cNvPr id="61443" name="Rectangle 4"/>
          <p:cNvSpPr>
            <a:spLocks noChangeArrowheads="1"/>
          </p:cNvSpPr>
          <p:nvPr/>
        </p:nvSpPr>
        <p:spPr bwMode="auto">
          <a:xfrm>
            <a:off x="2207569" y="1628800"/>
            <a:ext cx="7561263" cy="4940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indent="-320040">
              <a:lnSpc>
                <a:spcPct val="7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12835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Calidad de los Sistemas de Información </a:t>
            </a:r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84E-68AD-41BB-B2C4-7F2C1502D6C7}" type="slidenum">
              <a:rPr lang="es-AR" smtClean="0"/>
              <a:pPr/>
              <a:t>11</a:t>
            </a:fld>
            <a:endParaRPr lang="es-AR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/>
              <a:t>Calidad de los Sistemas de Información 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/>
              <a:t>La importancia de los sistemas de información (SI) en la actualidad hace necesario que las empresas de tecnología hagan mucho hincapié en los estándares de calidad.</a:t>
            </a:r>
          </a:p>
          <a:p>
            <a:r>
              <a:rPr lang="es-ES"/>
              <a:t> Stylianou y Kumar plantean que se debe apreciar la calidad desde un todo, donde cada parte que la componen debe tener su análisis de calidad. </a:t>
            </a:r>
          </a:p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4075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Componentes</a:t>
            </a:r>
            <a:endParaRPr lang="es-ES" dirty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84E-68AD-41BB-B2C4-7F2C1502D6C7}" type="slidenum">
              <a:rPr lang="es-AR" smtClean="0"/>
              <a:pPr/>
              <a:t>12</a:t>
            </a:fld>
            <a:endParaRPr lang="es-AR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 dirty="0"/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1703512" y="2420888"/>
            <a:ext cx="201622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2400" dirty="0">
                <a:cs typeface="Times New Roman" pitchFamily="18" charset="0"/>
              </a:rPr>
              <a:t>Visión holística de la calidad</a:t>
            </a:r>
          </a:p>
          <a:p>
            <a:pPr algn="ctr">
              <a:spcBef>
                <a:spcPct val="50000"/>
              </a:spcBef>
            </a:pPr>
            <a:r>
              <a:rPr lang="es-ES_tradnl" sz="1600" dirty="0" err="1">
                <a:cs typeface="Times New Roman" pitchFamily="18" charset="0"/>
              </a:rPr>
              <a:t>Stylianou</a:t>
            </a:r>
            <a:r>
              <a:rPr lang="es-ES_tradnl" sz="1600" dirty="0">
                <a:cs typeface="Times New Roman" pitchFamily="18" charset="0"/>
              </a:rPr>
              <a:t> y </a:t>
            </a:r>
            <a:r>
              <a:rPr lang="es-ES_tradnl" sz="1600" dirty="0" err="1">
                <a:cs typeface="Times New Roman" pitchFamily="18" charset="0"/>
              </a:rPr>
              <a:t>Kumar</a:t>
            </a:r>
            <a:r>
              <a:rPr lang="es-ES_tradnl" sz="1600" dirty="0">
                <a:cs typeface="Times New Roman" pitchFamily="18" charset="0"/>
              </a:rPr>
              <a:t> (2000) </a:t>
            </a:r>
            <a:endParaRPr lang="es-ES" sz="1600" dirty="0">
              <a:cs typeface="Times New Roman" pitchFamily="18" charset="0"/>
            </a:endParaRPr>
          </a:p>
        </p:txBody>
      </p:sp>
      <p:grpSp>
        <p:nvGrpSpPr>
          <p:cNvPr id="5" name="Group 22"/>
          <p:cNvGrpSpPr>
            <a:grpSpLocks noChangeAspect="1"/>
          </p:cNvGrpSpPr>
          <p:nvPr/>
        </p:nvGrpSpPr>
        <p:grpSpPr bwMode="auto">
          <a:xfrm>
            <a:off x="5016500" y="1857375"/>
            <a:ext cx="4794250" cy="4097338"/>
            <a:chOff x="2527" y="127"/>
            <a:chExt cx="8322" cy="8046"/>
          </a:xfrm>
        </p:grpSpPr>
        <p:sp>
          <p:nvSpPr>
            <p:cNvPr id="27" name="AutoShape 23"/>
            <p:cNvSpPr>
              <a:spLocks noChangeAspect="1" noChangeArrowheads="1"/>
            </p:cNvSpPr>
            <p:nvPr/>
          </p:nvSpPr>
          <p:spPr bwMode="auto">
            <a:xfrm>
              <a:off x="2527" y="127"/>
              <a:ext cx="8322" cy="8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_tradnl" sz="4000">
                <a:latin typeface="Georgia" pitchFamily="18" charset="0"/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2527" y="150"/>
              <a:ext cx="8300" cy="8023"/>
            </a:xfrm>
            <a:prstGeom prst="ellipse">
              <a:avLst/>
            </a:prstGeom>
            <a:solidFill>
              <a:srgbClr val="CC33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41368" tIns="20684" rIns="41368" bIns="20684" anchor="ctr"/>
            <a:lstStyle/>
            <a:p>
              <a:pPr algn="ctr"/>
              <a:endParaRPr lang="es-ES_tradnl" sz="4000"/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2690" y="973"/>
              <a:ext cx="5599" cy="5760"/>
            </a:xfrm>
            <a:prstGeom prst="ellipse">
              <a:avLst/>
            </a:prstGeom>
            <a:solidFill>
              <a:srgbClr val="7C130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1368" tIns="20684" rIns="41368" bIns="20684" anchor="ctr"/>
            <a:lstStyle/>
            <a:p>
              <a:pPr algn="ctr"/>
              <a:endParaRPr lang="es-ES_tradnl" sz="4000"/>
            </a:p>
          </p:txBody>
        </p:sp>
        <p:sp>
          <p:nvSpPr>
            <p:cNvPr id="30" name="Oval 6"/>
            <p:cNvSpPr>
              <a:spLocks noChangeArrowheads="1"/>
            </p:cNvSpPr>
            <p:nvPr/>
          </p:nvSpPr>
          <p:spPr bwMode="auto">
            <a:xfrm>
              <a:off x="7990" y="4264"/>
              <a:ext cx="2599" cy="2160"/>
            </a:xfrm>
            <a:prstGeom prst="ellipse">
              <a:avLst/>
            </a:prstGeom>
            <a:solidFill>
              <a:srgbClr val="CCCC66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41368" tIns="20684" rIns="41368" bIns="20684" anchor="ctr"/>
            <a:lstStyle/>
            <a:p>
              <a:pPr algn="ctr"/>
              <a:endParaRPr lang="es-ES_tradnl" sz="4000"/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8090" y="4470"/>
              <a:ext cx="2399" cy="1607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41368" tIns="20684" rIns="41368" bIns="20684"/>
            <a:lstStyle/>
            <a:p>
              <a:pPr algn="ctr">
                <a:spcAft>
                  <a:spcPts val="1000"/>
                </a:spcAft>
              </a:pPr>
              <a:r>
                <a:rPr lang="es-ES_tradnl" sz="1200">
                  <a:solidFill>
                    <a:srgbClr val="000000"/>
                  </a:solidFill>
                  <a:latin typeface="Calibri" pitchFamily="34" charset="0"/>
                </a:rPr>
                <a:t>Calidad de los procesos de negocio soportados por SI</a:t>
              </a:r>
              <a:endParaRPr lang="es-ES" sz="3600"/>
            </a:p>
          </p:txBody>
        </p:sp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4290" y="1076"/>
              <a:ext cx="1899" cy="172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41368" tIns="20684" rIns="41368" bIns="20684" anchor="ctr"/>
            <a:lstStyle/>
            <a:p>
              <a:pPr algn="ctr"/>
              <a:endParaRPr lang="es-ES_tradnl" sz="4000"/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5990" y="1899"/>
              <a:ext cx="1899" cy="172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41368" tIns="20684" rIns="41368" bIns="20684" anchor="ctr"/>
            <a:lstStyle/>
            <a:p>
              <a:pPr algn="ctr"/>
              <a:endParaRPr lang="es-ES_tradnl" sz="4000"/>
            </a:p>
          </p:txBody>
        </p:sp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6190" y="3647"/>
              <a:ext cx="1899" cy="172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41368" tIns="20684" rIns="41368" bIns="20684" anchor="ctr"/>
            <a:lstStyle/>
            <a:p>
              <a:pPr algn="ctr"/>
              <a:endParaRPr lang="es-ES_tradnl" sz="4000"/>
            </a:p>
          </p:txBody>
        </p:sp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2890" y="2310"/>
              <a:ext cx="1899" cy="172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41368" tIns="20684" rIns="41368" bIns="20684" anchor="ctr"/>
            <a:lstStyle/>
            <a:p>
              <a:pPr algn="ctr"/>
              <a:endParaRPr lang="es-ES_tradnl" sz="4000"/>
            </a:p>
          </p:txBody>
        </p:sp>
        <p:sp>
          <p:nvSpPr>
            <p:cNvPr id="36" name="Oval 12"/>
            <p:cNvSpPr>
              <a:spLocks noChangeArrowheads="1"/>
            </p:cNvSpPr>
            <p:nvPr/>
          </p:nvSpPr>
          <p:spPr bwMode="auto">
            <a:xfrm>
              <a:off x="3190" y="4059"/>
              <a:ext cx="1899" cy="172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41368" tIns="20684" rIns="41368" bIns="20684" anchor="ctr"/>
            <a:lstStyle/>
            <a:p>
              <a:pPr algn="ctr"/>
              <a:endParaRPr lang="es-ES_tradnl" sz="4000"/>
            </a:p>
          </p:txBody>
        </p:sp>
        <p:sp>
          <p:nvSpPr>
            <p:cNvPr id="37" name="Oval 13"/>
            <p:cNvSpPr>
              <a:spLocks noChangeArrowheads="1"/>
            </p:cNvSpPr>
            <p:nvPr/>
          </p:nvSpPr>
          <p:spPr bwMode="auto">
            <a:xfrm>
              <a:off x="4890" y="4882"/>
              <a:ext cx="1899" cy="172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41368" tIns="20684" rIns="41368" bIns="20684" anchor="ctr"/>
            <a:lstStyle/>
            <a:p>
              <a:pPr algn="ctr"/>
              <a:endParaRPr lang="es-ES_tradnl" sz="4000"/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3190" y="4573"/>
              <a:ext cx="1899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1368" tIns="20684" rIns="41368" bIns="20684"/>
            <a:lstStyle/>
            <a:p>
              <a:pPr algn="ctr">
                <a:spcAft>
                  <a:spcPts val="1000"/>
                </a:spcAft>
              </a:pPr>
              <a:r>
                <a:rPr lang="es-ES_tradnl" sz="1200">
                  <a:solidFill>
                    <a:srgbClr val="000000"/>
                  </a:solidFill>
                  <a:latin typeface="Calibri" pitchFamily="34" charset="0"/>
                </a:rPr>
                <a:t>Calidad de la información</a:t>
              </a:r>
              <a:endParaRPr lang="es-ES" sz="4000"/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2890" y="2824"/>
              <a:ext cx="1899" cy="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1368" tIns="20684" rIns="41368" bIns="20684"/>
            <a:lstStyle/>
            <a:p>
              <a:pPr algn="ctr">
                <a:spcAft>
                  <a:spcPts val="1000"/>
                </a:spcAft>
              </a:pPr>
              <a:r>
                <a:rPr lang="es-ES_tradnl" sz="1200">
                  <a:solidFill>
                    <a:srgbClr val="000000"/>
                  </a:solidFill>
                  <a:latin typeface="Calibri" pitchFamily="34" charset="0"/>
                </a:rPr>
                <a:t>Calidad del software</a:t>
              </a:r>
              <a:endParaRPr lang="es-ES" sz="4000"/>
            </a:p>
          </p:txBody>
        </p:sp>
        <p:sp>
          <p:nvSpPr>
            <p:cNvPr id="40" name="Text Box 16"/>
            <p:cNvSpPr txBox="1">
              <a:spLocks noChangeArrowheads="1"/>
            </p:cNvSpPr>
            <p:nvPr/>
          </p:nvSpPr>
          <p:spPr bwMode="auto">
            <a:xfrm>
              <a:off x="4290" y="1590"/>
              <a:ext cx="1899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1368" tIns="20684" rIns="41368" bIns="20684"/>
            <a:lstStyle/>
            <a:p>
              <a:pPr algn="ctr">
                <a:spcAft>
                  <a:spcPts val="1000"/>
                </a:spcAft>
              </a:pPr>
              <a:r>
                <a:rPr lang="es-ES_tradnl" sz="1200">
                  <a:solidFill>
                    <a:srgbClr val="000000"/>
                  </a:solidFill>
                  <a:latin typeface="Calibri" pitchFamily="34" charset="0"/>
                </a:rPr>
                <a:t>Calidad de la infraestructura</a:t>
              </a:r>
              <a:endParaRPr lang="es-ES" sz="4000"/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5990" y="2413"/>
              <a:ext cx="1899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1368" tIns="20684" rIns="41368" bIns="20684"/>
            <a:lstStyle/>
            <a:p>
              <a:pPr algn="ctr">
                <a:spcAft>
                  <a:spcPts val="1000"/>
                </a:spcAft>
              </a:pPr>
              <a:r>
                <a:rPr lang="es-ES_tradnl" sz="1200">
                  <a:solidFill>
                    <a:srgbClr val="000000"/>
                  </a:solidFill>
                  <a:latin typeface="Calibri" pitchFamily="34" charset="0"/>
                </a:rPr>
                <a:t>Calidad de la gestión</a:t>
              </a:r>
              <a:endParaRPr lang="es-ES" sz="4000"/>
            </a:p>
          </p:txBody>
        </p:sp>
        <p:sp>
          <p:nvSpPr>
            <p:cNvPr id="42" name="Text Box 18"/>
            <p:cNvSpPr txBox="1">
              <a:spLocks noChangeArrowheads="1"/>
            </p:cNvSpPr>
            <p:nvPr/>
          </p:nvSpPr>
          <p:spPr bwMode="auto">
            <a:xfrm>
              <a:off x="6190" y="4162"/>
              <a:ext cx="1899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1368" tIns="20684" rIns="41368" bIns="20684"/>
            <a:lstStyle/>
            <a:p>
              <a:pPr algn="ctr">
                <a:spcAft>
                  <a:spcPts val="1000"/>
                </a:spcAft>
              </a:pPr>
              <a:r>
                <a:rPr lang="es-ES_tradnl" sz="1200">
                  <a:solidFill>
                    <a:srgbClr val="000000"/>
                  </a:solidFill>
                  <a:latin typeface="Calibri" pitchFamily="34" charset="0"/>
                </a:rPr>
                <a:t>Calidad del servicio</a:t>
              </a:r>
              <a:endParaRPr lang="es-ES" sz="4000"/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4890" y="5396"/>
              <a:ext cx="1899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1368" tIns="20684" rIns="41368" bIns="20684"/>
            <a:lstStyle/>
            <a:p>
              <a:pPr algn="ctr">
                <a:spcAft>
                  <a:spcPts val="1000"/>
                </a:spcAft>
              </a:pPr>
              <a:r>
                <a:rPr lang="es-ES_tradnl" sz="1200">
                  <a:solidFill>
                    <a:srgbClr val="000000"/>
                  </a:solidFill>
                  <a:latin typeface="Calibri" pitchFamily="34" charset="0"/>
                </a:rPr>
                <a:t>Calidad del datos</a:t>
              </a:r>
            </a:p>
            <a:p>
              <a:pPr algn="ctr">
                <a:spcAft>
                  <a:spcPts val="1000"/>
                </a:spcAft>
              </a:pPr>
              <a:endParaRPr lang="es-ES" sz="4000"/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8190" y="2104"/>
              <a:ext cx="2199" cy="1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1368" tIns="20684" rIns="41368" bIns="20684"/>
            <a:lstStyle/>
            <a:p>
              <a:pPr algn="ctr">
                <a:spcAft>
                  <a:spcPts val="1000"/>
                </a:spcAft>
              </a:pPr>
              <a:r>
                <a:rPr lang="es-ES_tradnl" sz="1400">
                  <a:solidFill>
                    <a:srgbClr val="000000"/>
                  </a:solidFill>
                  <a:latin typeface="Arial Black" pitchFamily="34" charset="0"/>
                </a:rPr>
                <a:t>Calidad de la empresa</a:t>
              </a:r>
              <a:endParaRPr lang="es-ES" sz="4000"/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4490" y="3339"/>
              <a:ext cx="2099" cy="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1368" tIns="20684" rIns="41368" bIns="20684"/>
            <a:lstStyle/>
            <a:p>
              <a:pPr algn="ctr">
                <a:spcAft>
                  <a:spcPts val="1000"/>
                </a:spcAft>
              </a:pPr>
              <a:r>
                <a:rPr lang="es-ES_tradnl" sz="1600">
                  <a:solidFill>
                    <a:srgbClr val="FFFFFF"/>
                  </a:solidFill>
                  <a:latin typeface="Arial Black" pitchFamily="34" charset="0"/>
                </a:rPr>
                <a:t>Calidad de SI</a:t>
              </a:r>
              <a:endParaRPr lang="es-ES" sz="4000"/>
            </a:p>
          </p:txBody>
        </p:sp>
      </p:grpSp>
    </p:spTree>
    <p:extLst>
      <p:ext uri="{BB962C8B-B14F-4D97-AF65-F5344CB8AC3E}">
        <p14:creationId xmlns:p14="http://schemas.microsoft.com/office/powerpoint/2010/main" val="272479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Componentes</a:t>
            </a:r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84E-68AD-41BB-B2C4-7F2C1502D6C7}" type="slidenum">
              <a:rPr lang="es-AR" smtClean="0"/>
              <a:pPr/>
              <a:t>13</a:t>
            </a:fld>
            <a:endParaRPr lang="es-AR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"/>
              <a:t>Calidad de la Infraestructura </a:t>
            </a:r>
          </a:p>
          <a:p>
            <a:pPr lvl="1"/>
            <a:r>
              <a:rPr lang="es-ES"/>
              <a:t> incluye, por ejemplo, la calidad de las redes, y sistemas de software.</a:t>
            </a:r>
          </a:p>
          <a:p>
            <a:r>
              <a:rPr lang="es-ES"/>
              <a:t>Calidad de Software</a:t>
            </a:r>
          </a:p>
          <a:p>
            <a:pPr lvl="1"/>
            <a:r>
              <a:rPr lang="es-ES"/>
              <a:t> de las aplicaciones de software construidas, o mantenidas, o con el apoyo de IS.</a:t>
            </a:r>
          </a:p>
          <a:p>
            <a:r>
              <a:rPr lang="es-ES"/>
              <a:t>Calidad de Datos</a:t>
            </a:r>
          </a:p>
          <a:p>
            <a:pPr lvl="1"/>
            <a:r>
              <a:rPr lang="es-ES"/>
              <a:t>Que  ingresan en el sistema de información.</a:t>
            </a:r>
          </a:p>
          <a:p>
            <a:r>
              <a:rPr lang="es-ES"/>
              <a:t>Calidad de Información</a:t>
            </a:r>
          </a:p>
          <a:p>
            <a:pPr lvl="1"/>
            <a:r>
              <a:rPr lang="es-ES"/>
              <a:t>está relacionada con la calidad de los datos.</a:t>
            </a:r>
          </a:p>
          <a:p>
            <a:r>
              <a:rPr lang="es-ES"/>
              <a:t>Calidad de gestión</a:t>
            </a:r>
          </a:p>
          <a:p>
            <a:pPr lvl="1"/>
            <a:r>
              <a:rPr lang="es-ES"/>
              <a:t>incluye el presupuestó , planificación y programación.</a:t>
            </a:r>
          </a:p>
          <a:p>
            <a:r>
              <a:rPr lang="es-ES"/>
              <a:t>Calidad de servicio</a:t>
            </a:r>
          </a:p>
          <a:p>
            <a:pPr lvl="1"/>
            <a:r>
              <a:rPr lang="es-ES"/>
              <a:t>incluye los procesos de atención al cliente</a:t>
            </a:r>
          </a:p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1731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Calidad de Software</a:t>
            </a:r>
            <a:endParaRPr lang="es-ES" dirty="0"/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84E-68AD-41BB-B2C4-7F2C1502D6C7}" type="slidenum">
              <a:rPr lang="es-AR" smtClean="0"/>
              <a:pPr/>
              <a:t>14</a:t>
            </a:fld>
            <a:endParaRPr lang="es-AR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/>
              <a:t>La calidad del software se ha mejorado significativamente en esto últimos años, en  particular por una mayor conciencia de la importancia de la gestión de la calidad y la adopción de técnicas de gestión de la calidad para desarrollo en la industria del software</a:t>
            </a:r>
          </a:p>
          <a:p>
            <a:endParaRPr lang="es-ES_tradnl"/>
          </a:p>
          <a:p>
            <a:r>
              <a:rPr lang="es-ES"/>
              <a:t>Se divide en </a:t>
            </a:r>
          </a:p>
          <a:p>
            <a:pPr lvl="1"/>
            <a:r>
              <a:rPr lang="es-ES"/>
              <a:t>Calidad del producto obtenido</a:t>
            </a:r>
          </a:p>
          <a:p>
            <a:pPr lvl="1"/>
            <a:r>
              <a:rPr lang="es-ES"/>
              <a:t>Calidad del proceso de desarrollo</a:t>
            </a:r>
          </a:p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5400000">
            <a:off x="4896648" y="4484338"/>
            <a:ext cx="1158875" cy="920409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085953" y="5736877"/>
            <a:ext cx="32403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800" dirty="0"/>
              <a:t>Son dependientes</a:t>
            </a:r>
          </a:p>
        </p:txBody>
      </p:sp>
    </p:spTree>
    <p:extLst>
      <p:ext uri="{BB962C8B-B14F-4D97-AF65-F5344CB8AC3E}">
        <p14:creationId xmlns:p14="http://schemas.microsoft.com/office/powerpoint/2010/main" val="332902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Calidad del Producto y Proceso</a:t>
            </a:r>
            <a:endParaRPr lang="es-ES" dirty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84E-68AD-41BB-B2C4-7F2C1502D6C7}" type="slidenum">
              <a:rPr lang="es-AR" smtClean="0"/>
              <a:pPr/>
              <a:t>15</a:t>
            </a:fld>
            <a:endParaRPr lang="es-AR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ES"/>
              <a:t>Calidad del Producto y Proceso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/>
              <a:t>Producto</a:t>
            </a:r>
          </a:p>
          <a:p>
            <a:pPr lvl="1"/>
            <a:r>
              <a:rPr lang="es-ES"/>
              <a:t>Un producto es un bien tangible que es el resultado de un proceso. </a:t>
            </a:r>
          </a:p>
          <a:p>
            <a:pPr lvl="1"/>
            <a:r>
              <a:rPr lang="es-ES"/>
              <a:t>Aunque el software tiene aspectos intangibles, un producto software es sin embargo un bien en sí mismo e incluye sus documentos asociados. </a:t>
            </a:r>
          </a:p>
          <a:p>
            <a:pPr lvl="1"/>
            <a:r>
              <a:rPr lang="es-ES"/>
              <a:t>La estandarización del producto define las propiedades que debe satisfacer el producto software resultante.</a:t>
            </a:r>
          </a:p>
          <a:p>
            <a:r>
              <a:rPr lang="es-ES"/>
              <a:t>Proceso</a:t>
            </a:r>
          </a:p>
          <a:p>
            <a:pPr lvl="1"/>
            <a:r>
              <a:rPr lang="es-ES"/>
              <a:t>La estandarización del proceso define la manera de desarrollar el producto software.</a:t>
            </a:r>
          </a:p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775520" y="5158406"/>
            <a:ext cx="7730516" cy="1508105"/>
          </a:xfrm>
          <a:prstGeom prst="rect">
            <a:avLst/>
          </a:prstGeom>
        </p:spPr>
        <p:txBody>
          <a:bodyPr vert="horz" wrap="square" rtlCol="0" anchor="ctr">
            <a:spAutoFit/>
          </a:bodyPr>
          <a:lstStyle/>
          <a:p>
            <a:pPr algn="ctr"/>
            <a:r>
              <a:rPr lang="es-AR" altLang="es-AR" sz="2800" dirty="0"/>
              <a:t>Sin un buen proceso de desarrollo es casi imposible obtener un buen producto.</a:t>
            </a:r>
          </a:p>
          <a:p>
            <a:pPr algn="ctr" fontAlgn="auto">
              <a:spcAft>
                <a:spcPts val="0"/>
              </a:spcAft>
            </a:pPr>
            <a:endParaRPr lang="es-ES" sz="3600" kern="0" cap="sm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3706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Calidad del Producto y Proceso</a:t>
            </a:r>
            <a:endParaRPr lang="es-ES" dirty="0"/>
          </a:p>
        </p:txBody>
      </p:sp>
      <p:sp>
        <p:nvSpPr>
          <p:cNvPr id="441" name="Marcador de número de diapositiva 4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84E-68AD-41BB-B2C4-7F2C1502D6C7}" type="slidenum">
              <a:rPr lang="es-AR" smtClean="0"/>
              <a:pPr/>
              <a:t>16</a:t>
            </a:fld>
            <a:endParaRPr lang="es-AR"/>
          </a:p>
        </p:txBody>
      </p:sp>
      <p:sp>
        <p:nvSpPr>
          <p:cNvPr id="443" name="Marcador de texto 44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42" name="Marcador de texto 4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794043" y="1885998"/>
            <a:ext cx="131638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s-ES_tradnl" sz="2400" i="1" dirty="0"/>
              <a:t>Calidad </a:t>
            </a:r>
          </a:p>
          <a:p>
            <a:pPr algn="ctr" eaLnBrk="0" hangingPunct="0"/>
            <a:r>
              <a:rPr lang="es-ES_tradnl" sz="2400" i="1" dirty="0"/>
              <a:t>del </a:t>
            </a:r>
          </a:p>
          <a:p>
            <a:pPr algn="ctr" eaLnBrk="0" hangingPunct="0"/>
            <a:r>
              <a:rPr lang="es-ES_tradnl" sz="2400" i="1" dirty="0"/>
              <a:t>proceso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693489" y="4648201"/>
            <a:ext cx="13837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s-ES_tradnl" sz="2400" i="1"/>
              <a:t>Calidad </a:t>
            </a:r>
          </a:p>
          <a:p>
            <a:pPr algn="ctr" eaLnBrk="0" hangingPunct="0"/>
            <a:r>
              <a:rPr lang="es-ES_tradnl" sz="2400" i="1"/>
              <a:t>del </a:t>
            </a:r>
          </a:p>
          <a:p>
            <a:pPr algn="ctr" eaLnBrk="0" hangingPunct="0"/>
            <a:r>
              <a:rPr lang="es-ES_tradnl" sz="2400" i="1"/>
              <a:t>producto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4495801" y="1230314"/>
            <a:ext cx="2409825" cy="1817687"/>
            <a:chOff x="2102" y="775"/>
            <a:chExt cx="1288" cy="1004"/>
          </a:xfrm>
        </p:grpSpPr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547" y="855"/>
              <a:ext cx="387" cy="604"/>
              <a:chOff x="2547" y="855"/>
              <a:chExt cx="387" cy="604"/>
            </a:xfrm>
          </p:grpSpPr>
          <p:grpSp>
            <p:nvGrpSpPr>
              <p:cNvPr id="9" name="Group 7"/>
              <p:cNvGrpSpPr>
                <a:grpSpLocks/>
              </p:cNvGrpSpPr>
              <p:nvPr/>
            </p:nvGrpSpPr>
            <p:grpSpPr bwMode="auto">
              <a:xfrm>
                <a:off x="2547" y="1038"/>
                <a:ext cx="387" cy="421"/>
                <a:chOff x="2547" y="1038"/>
                <a:chExt cx="387" cy="421"/>
              </a:xfrm>
            </p:grpSpPr>
            <p:grpSp>
              <p:nvGrpSpPr>
                <p:cNvPr id="11" name="Group 8"/>
                <p:cNvGrpSpPr>
                  <a:grpSpLocks/>
                </p:cNvGrpSpPr>
                <p:nvPr/>
              </p:nvGrpSpPr>
              <p:grpSpPr bwMode="auto">
                <a:xfrm>
                  <a:off x="2661" y="1060"/>
                  <a:ext cx="148" cy="388"/>
                  <a:chOff x="2661" y="1060"/>
                  <a:chExt cx="148" cy="388"/>
                </a:xfrm>
              </p:grpSpPr>
              <p:sp>
                <p:nvSpPr>
                  <p:cNvPr id="139" name="Freeform 9"/>
                  <p:cNvSpPr>
                    <a:spLocks/>
                  </p:cNvSpPr>
                  <p:nvPr/>
                </p:nvSpPr>
                <p:spPr bwMode="auto">
                  <a:xfrm>
                    <a:off x="2661" y="1060"/>
                    <a:ext cx="148" cy="388"/>
                  </a:xfrm>
                  <a:custGeom>
                    <a:avLst/>
                    <a:gdLst>
                      <a:gd name="T0" fmla="*/ 45 w 148"/>
                      <a:gd name="T1" fmla="*/ 0 h 388"/>
                      <a:gd name="T2" fmla="*/ 91 w 148"/>
                      <a:gd name="T3" fmla="*/ 57 h 388"/>
                      <a:gd name="T4" fmla="*/ 125 w 148"/>
                      <a:gd name="T5" fmla="*/ 12 h 388"/>
                      <a:gd name="T6" fmla="*/ 125 w 148"/>
                      <a:gd name="T7" fmla="*/ 194 h 388"/>
                      <a:gd name="T8" fmla="*/ 136 w 148"/>
                      <a:gd name="T9" fmla="*/ 308 h 388"/>
                      <a:gd name="T10" fmla="*/ 148 w 148"/>
                      <a:gd name="T11" fmla="*/ 388 h 388"/>
                      <a:gd name="T12" fmla="*/ 0 w 148"/>
                      <a:gd name="T13" fmla="*/ 388 h 388"/>
                      <a:gd name="T14" fmla="*/ 22 w 148"/>
                      <a:gd name="T15" fmla="*/ 285 h 388"/>
                      <a:gd name="T16" fmla="*/ 34 w 148"/>
                      <a:gd name="T17" fmla="*/ 149 h 388"/>
                      <a:gd name="T18" fmla="*/ 45 w 148"/>
                      <a:gd name="T19" fmla="*/ 0 h 38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48"/>
                      <a:gd name="T31" fmla="*/ 0 h 388"/>
                      <a:gd name="T32" fmla="*/ 148 w 148"/>
                      <a:gd name="T33" fmla="*/ 388 h 38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48" h="388">
                        <a:moveTo>
                          <a:pt x="45" y="0"/>
                        </a:moveTo>
                        <a:lnTo>
                          <a:pt x="91" y="57"/>
                        </a:lnTo>
                        <a:lnTo>
                          <a:pt x="125" y="12"/>
                        </a:lnTo>
                        <a:lnTo>
                          <a:pt x="125" y="194"/>
                        </a:lnTo>
                        <a:lnTo>
                          <a:pt x="136" y="308"/>
                        </a:lnTo>
                        <a:lnTo>
                          <a:pt x="148" y="388"/>
                        </a:lnTo>
                        <a:lnTo>
                          <a:pt x="0" y="388"/>
                        </a:lnTo>
                        <a:lnTo>
                          <a:pt x="22" y="285"/>
                        </a:lnTo>
                        <a:lnTo>
                          <a:pt x="34" y="149"/>
                        </a:lnTo>
                        <a:lnTo>
                          <a:pt x="45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40" name="Freeform 10"/>
                  <p:cNvSpPr>
                    <a:spLocks/>
                  </p:cNvSpPr>
                  <p:nvPr/>
                </p:nvSpPr>
                <p:spPr bwMode="auto">
                  <a:xfrm>
                    <a:off x="2752" y="1095"/>
                    <a:ext cx="34" cy="68"/>
                  </a:xfrm>
                  <a:custGeom>
                    <a:avLst/>
                    <a:gdLst>
                      <a:gd name="T0" fmla="*/ 0 w 34"/>
                      <a:gd name="T1" fmla="*/ 22 h 68"/>
                      <a:gd name="T2" fmla="*/ 0 w 34"/>
                      <a:gd name="T3" fmla="*/ 34 h 68"/>
                      <a:gd name="T4" fmla="*/ 11 w 34"/>
                      <a:gd name="T5" fmla="*/ 34 h 68"/>
                      <a:gd name="T6" fmla="*/ 11 w 34"/>
                      <a:gd name="T7" fmla="*/ 45 h 68"/>
                      <a:gd name="T8" fmla="*/ 11 w 34"/>
                      <a:gd name="T9" fmla="*/ 57 h 68"/>
                      <a:gd name="T10" fmla="*/ 11 w 34"/>
                      <a:gd name="T11" fmla="*/ 57 h 68"/>
                      <a:gd name="T12" fmla="*/ 11 w 34"/>
                      <a:gd name="T13" fmla="*/ 68 h 68"/>
                      <a:gd name="T14" fmla="*/ 34 w 34"/>
                      <a:gd name="T15" fmla="*/ 22 h 68"/>
                      <a:gd name="T16" fmla="*/ 23 w 34"/>
                      <a:gd name="T17" fmla="*/ 0 h 68"/>
                      <a:gd name="T18" fmla="*/ 0 w 34"/>
                      <a:gd name="T19" fmla="*/ 22 h 6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4"/>
                      <a:gd name="T31" fmla="*/ 0 h 68"/>
                      <a:gd name="T32" fmla="*/ 34 w 34"/>
                      <a:gd name="T33" fmla="*/ 68 h 6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4" h="68">
                        <a:moveTo>
                          <a:pt x="0" y="22"/>
                        </a:moveTo>
                        <a:lnTo>
                          <a:pt x="0" y="34"/>
                        </a:lnTo>
                        <a:lnTo>
                          <a:pt x="11" y="34"/>
                        </a:lnTo>
                        <a:lnTo>
                          <a:pt x="11" y="45"/>
                        </a:lnTo>
                        <a:lnTo>
                          <a:pt x="11" y="57"/>
                        </a:lnTo>
                        <a:lnTo>
                          <a:pt x="11" y="68"/>
                        </a:lnTo>
                        <a:lnTo>
                          <a:pt x="34" y="22"/>
                        </a:lnTo>
                        <a:lnTo>
                          <a:pt x="23" y="0"/>
                        </a:lnTo>
                        <a:lnTo>
                          <a:pt x="0" y="2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41" name="Freeform 11"/>
                  <p:cNvSpPr>
                    <a:spLocks/>
                  </p:cNvSpPr>
                  <p:nvPr/>
                </p:nvSpPr>
                <p:spPr bwMode="auto">
                  <a:xfrm>
                    <a:off x="2695" y="1060"/>
                    <a:ext cx="34" cy="103"/>
                  </a:xfrm>
                  <a:custGeom>
                    <a:avLst/>
                    <a:gdLst>
                      <a:gd name="T0" fmla="*/ 34 w 34"/>
                      <a:gd name="T1" fmla="*/ 57 h 103"/>
                      <a:gd name="T2" fmla="*/ 34 w 34"/>
                      <a:gd name="T3" fmla="*/ 57 h 103"/>
                      <a:gd name="T4" fmla="*/ 34 w 34"/>
                      <a:gd name="T5" fmla="*/ 69 h 103"/>
                      <a:gd name="T6" fmla="*/ 23 w 34"/>
                      <a:gd name="T7" fmla="*/ 92 h 103"/>
                      <a:gd name="T8" fmla="*/ 23 w 34"/>
                      <a:gd name="T9" fmla="*/ 103 h 103"/>
                      <a:gd name="T10" fmla="*/ 11 w 34"/>
                      <a:gd name="T11" fmla="*/ 80 h 103"/>
                      <a:gd name="T12" fmla="*/ 11 w 34"/>
                      <a:gd name="T13" fmla="*/ 46 h 103"/>
                      <a:gd name="T14" fmla="*/ 0 w 34"/>
                      <a:gd name="T15" fmla="*/ 12 h 103"/>
                      <a:gd name="T16" fmla="*/ 0 w 34"/>
                      <a:gd name="T17" fmla="*/ 0 h 103"/>
                      <a:gd name="T18" fmla="*/ 11 w 34"/>
                      <a:gd name="T19" fmla="*/ 0 h 103"/>
                      <a:gd name="T20" fmla="*/ 34 w 34"/>
                      <a:gd name="T21" fmla="*/ 57 h 103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34"/>
                      <a:gd name="T34" fmla="*/ 0 h 103"/>
                      <a:gd name="T35" fmla="*/ 34 w 34"/>
                      <a:gd name="T36" fmla="*/ 103 h 103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34" h="103">
                        <a:moveTo>
                          <a:pt x="34" y="57"/>
                        </a:moveTo>
                        <a:lnTo>
                          <a:pt x="34" y="57"/>
                        </a:lnTo>
                        <a:lnTo>
                          <a:pt x="34" y="69"/>
                        </a:lnTo>
                        <a:lnTo>
                          <a:pt x="23" y="92"/>
                        </a:lnTo>
                        <a:lnTo>
                          <a:pt x="23" y="103"/>
                        </a:lnTo>
                        <a:lnTo>
                          <a:pt x="11" y="80"/>
                        </a:lnTo>
                        <a:lnTo>
                          <a:pt x="11" y="46"/>
                        </a:lnTo>
                        <a:lnTo>
                          <a:pt x="0" y="12"/>
                        </a:lnTo>
                        <a:lnTo>
                          <a:pt x="0" y="0"/>
                        </a:lnTo>
                        <a:lnTo>
                          <a:pt x="11" y="0"/>
                        </a:lnTo>
                        <a:lnTo>
                          <a:pt x="34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grpSp>
                <p:nvGrpSpPr>
                  <p:cNvPr id="12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2695" y="1220"/>
                    <a:ext cx="91" cy="205"/>
                    <a:chOff x="2695" y="1220"/>
                    <a:chExt cx="91" cy="205"/>
                  </a:xfrm>
                </p:grpSpPr>
                <p:sp>
                  <p:nvSpPr>
                    <p:cNvPr id="144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2695" y="1220"/>
                      <a:ext cx="80" cy="114"/>
                    </a:xfrm>
                    <a:custGeom>
                      <a:avLst/>
                      <a:gdLst>
                        <a:gd name="T0" fmla="*/ 80 w 80"/>
                        <a:gd name="T1" fmla="*/ 0 h 114"/>
                        <a:gd name="T2" fmla="*/ 68 w 80"/>
                        <a:gd name="T3" fmla="*/ 11 h 114"/>
                        <a:gd name="T4" fmla="*/ 57 w 80"/>
                        <a:gd name="T5" fmla="*/ 11 h 114"/>
                        <a:gd name="T6" fmla="*/ 45 w 80"/>
                        <a:gd name="T7" fmla="*/ 23 h 114"/>
                        <a:gd name="T8" fmla="*/ 34 w 80"/>
                        <a:gd name="T9" fmla="*/ 46 h 114"/>
                        <a:gd name="T10" fmla="*/ 23 w 80"/>
                        <a:gd name="T11" fmla="*/ 57 h 114"/>
                        <a:gd name="T12" fmla="*/ 23 w 80"/>
                        <a:gd name="T13" fmla="*/ 68 h 114"/>
                        <a:gd name="T14" fmla="*/ 11 w 80"/>
                        <a:gd name="T15" fmla="*/ 80 h 114"/>
                        <a:gd name="T16" fmla="*/ 11 w 80"/>
                        <a:gd name="T17" fmla="*/ 91 h 114"/>
                        <a:gd name="T18" fmla="*/ 11 w 80"/>
                        <a:gd name="T19" fmla="*/ 103 h 114"/>
                        <a:gd name="T20" fmla="*/ 0 w 80"/>
                        <a:gd name="T21" fmla="*/ 114 h 114"/>
                        <a:gd name="T22" fmla="*/ 11 w 80"/>
                        <a:gd name="T23" fmla="*/ 114 h 114"/>
                        <a:gd name="T24" fmla="*/ 11 w 80"/>
                        <a:gd name="T25" fmla="*/ 114 h 114"/>
                        <a:gd name="T26" fmla="*/ 11 w 80"/>
                        <a:gd name="T27" fmla="*/ 114 h 114"/>
                        <a:gd name="T28" fmla="*/ 23 w 80"/>
                        <a:gd name="T29" fmla="*/ 103 h 114"/>
                        <a:gd name="T30" fmla="*/ 23 w 80"/>
                        <a:gd name="T31" fmla="*/ 80 h 114"/>
                        <a:gd name="T32" fmla="*/ 23 w 80"/>
                        <a:gd name="T33" fmla="*/ 68 h 114"/>
                        <a:gd name="T34" fmla="*/ 34 w 80"/>
                        <a:gd name="T35" fmla="*/ 57 h 114"/>
                        <a:gd name="T36" fmla="*/ 34 w 80"/>
                        <a:gd name="T37" fmla="*/ 34 h 114"/>
                        <a:gd name="T38" fmla="*/ 57 w 80"/>
                        <a:gd name="T39" fmla="*/ 23 h 114"/>
                        <a:gd name="T40" fmla="*/ 68 w 80"/>
                        <a:gd name="T41" fmla="*/ 11 h 114"/>
                        <a:gd name="T42" fmla="*/ 80 w 80"/>
                        <a:gd name="T43" fmla="*/ 0 h 114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w 80"/>
                        <a:gd name="T67" fmla="*/ 0 h 114"/>
                        <a:gd name="T68" fmla="*/ 80 w 80"/>
                        <a:gd name="T69" fmla="*/ 114 h 114"/>
                      </a:gdLst>
                      <a:ahLst/>
                      <a:cxnLst>
                        <a:cxn ang="T44">
                          <a:pos x="T0" y="T1"/>
                        </a:cxn>
                        <a:cxn ang="T45">
                          <a:pos x="T2" y="T3"/>
                        </a:cxn>
                        <a:cxn ang="T46">
                          <a:pos x="T4" y="T5"/>
                        </a:cxn>
                        <a:cxn ang="T47">
                          <a:pos x="T6" y="T7"/>
                        </a:cxn>
                        <a:cxn ang="T48">
                          <a:pos x="T8" y="T9"/>
                        </a:cxn>
                        <a:cxn ang="T49">
                          <a:pos x="T10" y="T11"/>
                        </a:cxn>
                        <a:cxn ang="T50">
                          <a:pos x="T12" y="T13"/>
                        </a:cxn>
                        <a:cxn ang="T51">
                          <a:pos x="T14" y="T15"/>
                        </a:cxn>
                        <a:cxn ang="T52">
                          <a:pos x="T16" y="T17"/>
                        </a:cxn>
                        <a:cxn ang="T53">
                          <a:pos x="T18" y="T19"/>
                        </a:cxn>
                        <a:cxn ang="T54">
                          <a:pos x="T20" y="T21"/>
                        </a:cxn>
                        <a:cxn ang="T55">
                          <a:pos x="T22" y="T23"/>
                        </a:cxn>
                        <a:cxn ang="T56">
                          <a:pos x="T24" y="T25"/>
                        </a:cxn>
                        <a:cxn ang="T57">
                          <a:pos x="T26" y="T27"/>
                        </a:cxn>
                        <a:cxn ang="T58">
                          <a:pos x="T28" y="T29"/>
                        </a:cxn>
                        <a:cxn ang="T59">
                          <a:pos x="T30" y="T31"/>
                        </a:cxn>
                        <a:cxn ang="T60">
                          <a:pos x="T32" y="T33"/>
                        </a:cxn>
                        <a:cxn ang="T61">
                          <a:pos x="T34" y="T35"/>
                        </a:cxn>
                        <a:cxn ang="T62">
                          <a:pos x="T36" y="T37"/>
                        </a:cxn>
                        <a:cxn ang="T63">
                          <a:pos x="T38" y="T39"/>
                        </a:cxn>
                        <a:cxn ang="T64">
                          <a:pos x="T40" y="T41"/>
                        </a:cxn>
                        <a:cxn ang="T65">
                          <a:pos x="T42" y="T43"/>
                        </a:cxn>
                      </a:cxnLst>
                      <a:rect l="T66" t="T67" r="T68" b="T69"/>
                      <a:pathLst>
                        <a:path w="80" h="114">
                          <a:moveTo>
                            <a:pt x="80" y="0"/>
                          </a:moveTo>
                          <a:lnTo>
                            <a:pt x="68" y="11"/>
                          </a:lnTo>
                          <a:lnTo>
                            <a:pt x="57" y="11"/>
                          </a:lnTo>
                          <a:lnTo>
                            <a:pt x="45" y="23"/>
                          </a:lnTo>
                          <a:lnTo>
                            <a:pt x="34" y="46"/>
                          </a:lnTo>
                          <a:lnTo>
                            <a:pt x="23" y="57"/>
                          </a:lnTo>
                          <a:lnTo>
                            <a:pt x="23" y="68"/>
                          </a:lnTo>
                          <a:lnTo>
                            <a:pt x="11" y="80"/>
                          </a:lnTo>
                          <a:lnTo>
                            <a:pt x="11" y="91"/>
                          </a:lnTo>
                          <a:lnTo>
                            <a:pt x="11" y="103"/>
                          </a:lnTo>
                          <a:lnTo>
                            <a:pt x="0" y="114"/>
                          </a:lnTo>
                          <a:lnTo>
                            <a:pt x="11" y="114"/>
                          </a:lnTo>
                          <a:lnTo>
                            <a:pt x="23" y="103"/>
                          </a:lnTo>
                          <a:lnTo>
                            <a:pt x="23" y="80"/>
                          </a:lnTo>
                          <a:lnTo>
                            <a:pt x="23" y="68"/>
                          </a:lnTo>
                          <a:lnTo>
                            <a:pt x="34" y="57"/>
                          </a:lnTo>
                          <a:lnTo>
                            <a:pt x="34" y="34"/>
                          </a:lnTo>
                          <a:lnTo>
                            <a:pt x="57" y="23"/>
                          </a:lnTo>
                          <a:lnTo>
                            <a:pt x="68" y="11"/>
                          </a:lnTo>
                          <a:lnTo>
                            <a:pt x="8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45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2695" y="1277"/>
                      <a:ext cx="91" cy="148"/>
                    </a:xfrm>
                    <a:custGeom>
                      <a:avLst/>
                      <a:gdLst>
                        <a:gd name="T0" fmla="*/ 91 w 91"/>
                        <a:gd name="T1" fmla="*/ 0 h 148"/>
                        <a:gd name="T2" fmla="*/ 80 w 91"/>
                        <a:gd name="T3" fmla="*/ 23 h 148"/>
                        <a:gd name="T4" fmla="*/ 68 w 91"/>
                        <a:gd name="T5" fmla="*/ 34 h 148"/>
                        <a:gd name="T6" fmla="*/ 68 w 91"/>
                        <a:gd name="T7" fmla="*/ 34 h 148"/>
                        <a:gd name="T8" fmla="*/ 57 w 91"/>
                        <a:gd name="T9" fmla="*/ 46 h 148"/>
                        <a:gd name="T10" fmla="*/ 34 w 91"/>
                        <a:gd name="T11" fmla="*/ 68 h 148"/>
                        <a:gd name="T12" fmla="*/ 23 w 91"/>
                        <a:gd name="T13" fmla="*/ 80 h 148"/>
                        <a:gd name="T14" fmla="*/ 11 w 91"/>
                        <a:gd name="T15" fmla="*/ 91 h 148"/>
                        <a:gd name="T16" fmla="*/ 11 w 91"/>
                        <a:gd name="T17" fmla="*/ 103 h 148"/>
                        <a:gd name="T18" fmla="*/ 0 w 91"/>
                        <a:gd name="T19" fmla="*/ 103 h 148"/>
                        <a:gd name="T20" fmla="*/ 0 w 91"/>
                        <a:gd name="T21" fmla="*/ 114 h 148"/>
                        <a:gd name="T22" fmla="*/ 0 w 91"/>
                        <a:gd name="T23" fmla="*/ 114 h 148"/>
                        <a:gd name="T24" fmla="*/ 0 w 91"/>
                        <a:gd name="T25" fmla="*/ 125 h 148"/>
                        <a:gd name="T26" fmla="*/ 0 w 91"/>
                        <a:gd name="T27" fmla="*/ 125 h 148"/>
                        <a:gd name="T28" fmla="*/ 0 w 91"/>
                        <a:gd name="T29" fmla="*/ 114 h 148"/>
                        <a:gd name="T30" fmla="*/ 11 w 91"/>
                        <a:gd name="T31" fmla="*/ 114 h 148"/>
                        <a:gd name="T32" fmla="*/ 11 w 91"/>
                        <a:gd name="T33" fmla="*/ 103 h 148"/>
                        <a:gd name="T34" fmla="*/ 11 w 91"/>
                        <a:gd name="T35" fmla="*/ 114 h 148"/>
                        <a:gd name="T36" fmla="*/ 11 w 91"/>
                        <a:gd name="T37" fmla="*/ 125 h 148"/>
                        <a:gd name="T38" fmla="*/ 11 w 91"/>
                        <a:gd name="T39" fmla="*/ 125 h 148"/>
                        <a:gd name="T40" fmla="*/ 11 w 91"/>
                        <a:gd name="T41" fmla="*/ 137 h 148"/>
                        <a:gd name="T42" fmla="*/ 0 w 91"/>
                        <a:gd name="T43" fmla="*/ 137 h 148"/>
                        <a:gd name="T44" fmla="*/ 0 w 91"/>
                        <a:gd name="T45" fmla="*/ 148 h 148"/>
                        <a:gd name="T46" fmla="*/ 0 w 91"/>
                        <a:gd name="T47" fmla="*/ 148 h 148"/>
                        <a:gd name="T48" fmla="*/ 11 w 91"/>
                        <a:gd name="T49" fmla="*/ 148 h 148"/>
                        <a:gd name="T50" fmla="*/ 11 w 91"/>
                        <a:gd name="T51" fmla="*/ 137 h 148"/>
                        <a:gd name="T52" fmla="*/ 23 w 91"/>
                        <a:gd name="T53" fmla="*/ 125 h 148"/>
                        <a:gd name="T54" fmla="*/ 23 w 91"/>
                        <a:gd name="T55" fmla="*/ 114 h 148"/>
                        <a:gd name="T56" fmla="*/ 34 w 91"/>
                        <a:gd name="T57" fmla="*/ 103 h 148"/>
                        <a:gd name="T58" fmla="*/ 80 w 91"/>
                        <a:gd name="T59" fmla="*/ 57 h 148"/>
                        <a:gd name="T60" fmla="*/ 68 w 91"/>
                        <a:gd name="T61" fmla="*/ 46 h 148"/>
                        <a:gd name="T62" fmla="*/ 68 w 91"/>
                        <a:gd name="T63" fmla="*/ 34 h 148"/>
                        <a:gd name="T64" fmla="*/ 80 w 91"/>
                        <a:gd name="T65" fmla="*/ 34 h 148"/>
                        <a:gd name="T66" fmla="*/ 80 w 91"/>
                        <a:gd name="T67" fmla="*/ 34 h 148"/>
                        <a:gd name="T68" fmla="*/ 80 w 91"/>
                        <a:gd name="T69" fmla="*/ 34 h 148"/>
                        <a:gd name="T70" fmla="*/ 91 w 91"/>
                        <a:gd name="T71" fmla="*/ 11 h 148"/>
                        <a:gd name="T72" fmla="*/ 91 w 91"/>
                        <a:gd name="T73" fmla="*/ 0 h 148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w 91"/>
                        <a:gd name="T112" fmla="*/ 0 h 148"/>
                        <a:gd name="T113" fmla="*/ 91 w 91"/>
                        <a:gd name="T114" fmla="*/ 148 h 148"/>
                      </a:gdLst>
                      <a:ahLst/>
                      <a:cxnLst>
                        <a:cxn ang="T74">
                          <a:pos x="T0" y="T1"/>
                        </a:cxn>
                        <a:cxn ang="T75">
                          <a:pos x="T2" y="T3"/>
                        </a:cxn>
                        <a:cxn ang="T76">
                          <a:pos x="T4" y="T5"/>
                        </a:cxn>
                        <a:cxn ang="T77">
                          <a:pos x="T6" y="T7"/>
                        </a:cxn>
                        <a:cxn ang="T78">
                          <a:pos x="T8" y="T9"/>
                        </a:cxn>
                        <a:cxn ang="T79">
                          <a:pos x="T10" y="T11"/>
                        </a:cxn>
                        <a:cxn ang="T80">
                          <a:pos x="T12" y="T13"/>
                        </a:cxn>
                        <a:cxn ang="T81">
                          <a:pos x="T14" y="T15"/>
                        </a:cxn>
                        <a:cxn ang="T82">
                          <a:pos x="T16" y="T17"/>
                        </a:cxn>
                        <a:cxn ang="T83">
                          <a:pos x="T18" y="T19"/>
                        </a:cxn>
                        <a:cxn ang="T84">
                          <a:pos x="T20" y="T21"/>
                        </a:cxn>
                        <a:cxn ang="T85">
                          <a:pos x="T22" y="T23"/>
                        </a:cxn>
                        <a:cxn ang="T86">
                          <a:pos x="T24" y="T25"/>
                        </a:cxn>
                        <a:cxn ang="T87">
                          <a:pos x="T26" y="T27"/>
                        </a:cxn>
                        <a:cxn ang="T88">
                          <a:pos x="T28" y="T29"/>
                        </a:cxn>
                        <a:cxn ang="T89">
                          <a:pos x="T30" y="T31"/>
                        </a:cxn>
                        <a:cxn ang="T90">
                          <a:pos x="T32" y="T33"/>
                        </a:cxn>
                        <a:cxn ang="T91">
                          <a:pos x="T34" y="T35"/>
                        </a:cxn>
                        <a:cxn ang="T92">
                          <a:pos x="T36" y="T37"/>
                        </a:cxn>
                        <a:cxn ang="T93">
                          <a:pos x="T38" y="T39"/>
                        </a:cxn>
                        <a:cxn ang="T94">
                          <a:pos x="T40" y="T41"/>
                        </a:cxn>
                        <a:cxn ang="T95">
                          <a:pos x="T42" y="T43"/>
                        </a:cxn>
                        <a:cxn ang="T96">
                          <a:pos x="T44" y="T45"/>
                        </a:cxn>
                        <a:cxn ang="T97">
                          <a:pos x="T46" y="T47"/>
                        </a:cxn>
                        <a:cxn ang="T98">
                          <a:pos x="T48" y="T49"/>
                        </a:cxn>
                        <a:cxn ang="T99">
                          <a:pos x="T50" y="T51"/>
                        </a:cxn>
                        <a:cxn ang="T100">
                          <a:pos x="T52" y="T53"/>
                        </a:cxn>
                        <a:cxn ang="T101">
                          <a:pos x="T54" y="T55"/>
                        </a:cxn>
                        <a:cxn ang="T102">
                          <a:pos x="T56" y="T57"/>
                        </a:cxn>
                        <a:cxn ang="T103">
                          <a:pos x="T58" y="T59"/>
                        </a:cxn>
                        <a:cxn ang="T104">
                          <a:pos x="T60" y="T61"/>
                        </a:cxn>
                        <a:cxn ang="T105">
                          <a:pos x="T62" y="T63"/>
                        </a:cxn>
                        <a:cxn ang="T106">
                          <a:pos x="T64" y="T65"/>
                        </a:cxn>
                        <a:cxn ang="T107">
                          <a:pos x="T66" y="T67"/>
                        </a:cxn>
                        <a:cxn ang="T108">
                          <a:pos x="T68" y="T69"/>
                        </a:cxn>
                        <a:cxn ang="T109">
                          <a:pos x="T70" y="T71"/>
                        </a:cxn>
                        <a:cxn ang="T110">
                          <a:pos x="T72" y="T73"/>
                        </a:cxn>
                      </a:cxnLst>
                      <a:rect l="T111" t="T112" r="T113" b="T114"/>
                      <a:pathLst>
                        <a:path w="91" h="148">
                          <a:moveTo>
                            <a:pt x="91" y="0"/>
                          </a:moveTo>
                          <a:lnTo>
                            <a:pt x="80" y="23"/>
                          </a:lnTo>
                          <a:lnTo>
                            <a:pt x="68" y="34"/>
                          </a:lnTo>
                          <a:lnTo>
                            <a:pt x="57" y="46"/>
                          </a:lnTo>
                          <a:lnTo>
                            <a:pt x="34" y="68"/>
                          </a:lnTo>
                          <a:lnTo>
                            <a:pt x="23" y="80"/>
                          </a:lnTo>
                          <a:lnTo>
                            <a:pt x="11" y="91"/>
                          </a:lnTo>
                          <a:lnTo>
                            <a:pt x="11" y="103"/>
                          </a:lnTo>
                          <a:lnTo>
                            <a:pt x="0" y="103"/>
                          </a:lnTo>
                          <a:lnTo>
                            <a:pt x="0" y="114"/>
                          </a:lnTo>
                          <a:lnTo>
                            <a:pt x="0" y="125"/>
                          </a:lnTo>
                          <a:lnTo>
                            <a:pt x="0" y="114"/>
                          </a:lnTo>
                          <a:lnTo>
                            <a:pt x="11" y="114"/>
                          </a:lnTo>
                          <a:lnTo>
                            <a:pt x="11" y="103"/>
                          </a:lnTo>
                          <a:lnTo>
                            <a:pt x="11" y="114"/>
                          </a:lnTo>
                          <a:lnTo>
                            <a:pt x="11" y="125"/>
                          </a:lnTo>
                          <a:lnTo>
                            <a:pt x="11" y="137"/>
                          </a:lnTo>
                          <a:lnTo>
                            <a:pt x="0" y="137"/>
                          </a:lnTo>
                          <a:lnTo>
                            <a:pt x="0" y="148"/>
                          </a:lnTo>
                          <a:lnTo>
                            <a:pt x="11" y="148"/>
                          </a:lnTo>
                          <a:lnTo>
                            <a:pt x="11" y="137"/>
                          </a:lnTo>
                          <a:lnTo>
                            <a:pt x="23" y="125"/>
                          </a:lnTo>
                          <a:lnTo>
                            <a:pt x="23" y="114"/>
                          </a:lnTo>
                          <a:lnTo>
                            <a:pt x="34" y="103"/>
                          </a:lnTo>
                          <a:lnTo>
                            <a:pt x="80" y="57"/>
                          </a:lnTo>
                          <a:lnTo>
                            <a:pt x="68" y="46"/>
                          </a:lnTo>
                          <a:lnTo>
                            <a:pt x="68" y="34"/>
                          </a:lnTo>
                          <a:lnTo>
                            <a:pt x="80" y="34"/>
                          </a:lnTo>
                          <a:lnTo>
                            <a:pt x="91" y="11"/>
                          </a:lnTo>
                          <a:lnTo>
                            <a:pt x="91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  <p:sp>
                <p:nvSpPr>
                  <p:cNvPr id="143" name="Freeform 15"/>
                  <p:cNvSpPr>
                    <a:spLocks/>
                  </p:cNvSpPr>
                  <p:nvPr/>
                </p:nvSpPr>
                <p:spPr bwMode="auto">
                  <a:xfrm>
                    <a:off x="2718" y="1117"/>
                    <a:ext cx="45" cy="308"/>
                  </a:xfrm>
                  <a:custGeom>
                    <a:avLst/>
                    <a:gdLst>
                      <a:gd name="T0" fmla="*/ 11 w 45"/>
                      <a:gd name="T1" fmla="*/ 0 h 308"/>
                      <a:gd name="T2" fmla="*/ 22 w 45"/>
                      <a:gd name="T3" fmla="*/ 0 h 308"/>
                      <a:gd name="T4" fmla="*/ 22 w 45"/>
                      <a:gd name="T5" fmla="*/ 12 h 308"/>
                      <a:gd name="T6" fmla="*/ 34 w 45"/>
                      <a:gd name="T7" fmla="*/ 12 h 308"/>
                      <a:gd name="T8" fmla="*/ 34 w 45"/>
                      <a:gd name="T9" fmla="*/ 0 h 308"/>
                      <a:gd name="T10" fmla="*/ 34 w 45"/>
                      <a:gd name="T11" fmla="*/ 12 h 308"/>
                      <a:gd name="T12" fmla="*/ 34 w 45"/>
                      <a:gd name="T13" fmla="*/ 23 h 308"/>
                      <a:gd name="T14" fmla="*/ 34 w 45"/>
                      <a:gd name="T15" fmla="*/ 23 h 308"/>
                      <a:gd name="T16" fmla="*/ 34 w 45"/>
                      <a:gd name="T17" fmla="*/ 23 h 308"/>
                      <a:gd name="T18" fmla="*/ 34 w 45"/>
                      <a:gd name="T19" fmla="*/ 35 h 308"/>
                      <a:gd name="T20" fmla="*/ 34 w 45"/>
                      <a:gd name="T21" fmla="*/ 57 h 308"/>
                      <a:gd name="T22" fmla="*/ 45 w 45"/>
                      <a:gd name="T23" fmla="*/ 57 h 308"/>
                      <a:gd name="T24" fmla="*/ 45 w 45"/>
                      <a:gd name="T25" fmla="*/ 69 h 308"/>
                      <a:gd name="T26" fmla="*/ 45 w 45"/>
                      <a:gd name="T27" fmla="*/ 103 h 308"/>
                      <a:gd name="T28" fmla="*/ 45 w 45"/>
                      <a:gd name="T29" fmla="*/ 149 h 308"/>
                      <a:gd name="T30" fmla="*/ 45 w 45"/>
                      <a:gd name="T31" fmla="*/ 183 h 308"/>
                      <a:gd name="T32" fmla="*/ 45 w 45"/>
                      <a:gd name="T33" fmla="*/ 217 h 308"/>
                      <a:gd name="T34" fmla="*/ 45 w 45"/>
                      <a:gd name="T35" fmla="*/ 263 h 308"/>
                      <a:gd name="T36" fmla="*/ 45 w 45"/>
                      <a:gd name="T37" fmla="*/ 308 h 308"/>
                      <a:gd name="T38" fmla="*/ 11 w 45"/>
                      <a:gd name="T39" fmla="*/ 308 h 308"/>
                      <a:gd name="T40" fmla="*/ 0 w 45"/>
                      <a:gd name="T41" fmla="*/ 263 h 308"/>
                      <a:gd name="T42" fmla="*/ 11 w 45"/>
                      <a:gd name="T43" fmla="*/ 240 h 308"/>
                      <a:gd name="T44" fmla="*/ 11 w 45"/>
                      <a:gd name="T45" fmla="*/ 206 h 308"/>
                      <a:gd name="T46" fmla="*/ 11 w 45"/>
                      <a:gd name="T47" fmla="*/ 137 h 308"/>
                      <a:gd name="T48" fmla="*/ 11 w 45"/>
                      <a:gd name="T49" fmla="*/ 126 h 308"/>
                      <a:gd name="T50" fmla="*/ 11 w 45"/>
                      <a:gd name="T51" fmla="*/ 80 h 308"/>
                      <a:gd name="T52" fmla="*/ 11 w 45"/>
                      <a:gd name="T53" fmla="*/ 57 h 308"/>
                      <a:gd name="T54" fmla="*/ 11 w 45"/>
                      <a:gd name="T55" fmla="*/ 35 h 308"/>
                      <a:gd name="T56" fmla="*/ 11 w 45"/>
                      <a:gd name="T57" fmla="*/ 23 h 308"/>
                      <a:gd name="T58" fmla="*/ 11 w 45"/>
                      <a:gd name="T59" fmla="*/ 12 h 308"/>
                      <a:gd name="T60" fmla="*/ 11 w 45"/>
                      <a:gd name="T61" fmla="*/ 0 h 308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w 45"/>
                      <a:gd name="T94" fmla="*/ 0 h 308"/>
                      <a:gd name="T95" fmla="*/ 45 w 45"/>
                      <a:gd name="T96" fmla="*/ 308 h 308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T93" t="T94" r="T95" b="T96"/>
                    <a:pathLst>
                      <a:path w="45" h="308">
                        <a:moveTo>
                          <a:pt x="11" y="0"/>
                        </a:moveTo>
                        <a:lnTo>
                          <a:pt x="22" y="0"/>
                        </a:lnTo>
                        <a:lnTo>
                          <a:pt x="22" y="12"/>
                        </a:lnTo>
                        <a:lnTo>
                          <a:pt x="34" y="12"/>
                        </a:lnTo>
                        <a:lnTo>
                          <a:pt x="34" y="0"/>
                        </a:lnTo>
                        <a:lnTo>
                          <a:pt x="34" y="12"/>
                        </a:lnTo>
                        <a:lnTo>
                          <a:pt x="34" y="23"/>
                        </a:lnTo>
                        <a:lnTo>
                          <a:pt x="34" y="35"/>
                        </a:lnTo>
                        <a:lnTo>
                          <a:pt x="34" y="57"/>
                        </a:lnTo>
                        <a:lnTo>
                          <a:pt x="45" y="57"/>
                        </a:lnTo>
                        <a:lnTo>
                          <a:pt x="45" y="69"/>
                        </a:lnTo>
                        <a:lnTo>
                          <a:pt x="45" y="103"/>
                        </a:lnTo>
                        <a:lnTo>
                          <a:pt x="45" y="149"/>
                        </a:lnTo>
                        <a:lnTo>
                          <a:pt x="45" y="183"/>
                        </a:lnTo>
                        <a:lnTo>
                          <a:pt x="45" y="217"/>
                        </a:lnTo>
                        <a:lnTo>
                          <a:pt x="45" y="263"/>
                        </a:lnTo>
                        <a:lnTo>
                          <a:pt x="45" y="308"/>
                        </a:lnTo>
                        <a:lnTo>
                          <a:pt x="11" y="308"/>
                        </a:lnTo>
                        <a:lnTo>
                          <a:pt x="0" y="263"/>
                        </a:lnTo>
                        <a:lnTo>
                          <a:pt x="11" y="240"/>
                        </a:lnTo>
                        <a:lnTo>
                          <a:pt x="11" y="206"/>
                        </a:lnTo>
                        <a:lnTo>
                          <a:pt x="11" y="137"/>
                        </a:lnTo>
                        <a:lnTo>
                          <a:pt x="11" y="126"/>
                        </a:lnTo>
                        <a:lnTo>
                          <a:pt x="11" y="80"/>
                        </a:lnTo>
                        <a:lnTo>
                          <a:pt x="11" y="57"/>
                        </a:lnTo>
                        <a:lnTo>
                          <a:pt x="11" y="35"/>
                        </a:lnTo>
                        <a:lnTo>
                          <a:pt x="11" y="23"/>
                        </a:lnTo>
                        <a:lnTo>
                          <a:pt x="11" y="12"/>
                        </a:lnTo>
                        <a:lnTo>
                          <a:pt x="11" y="0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grpSp>
              <p:nvGrpSpPr>
                <p:cNvPr id="13" name="Group 16"/>
                <p:cNvGrpSpPr>
                  <a:grpSpLocks/>
                </p:cNvGrpSpPr>
                <p:nvPr/>
              </p:nvGrpSpPr>
              <p:grpSpPr bwMode="auto">
                <a:xfrm>
                  <a:off x="2547" y="1038"/>
                  <a:ext cx="387" cy="421"/>
                  <a:chOff x="2547" y="1038"/>
                  <a:chExt cx="387" cy="421"/>
                </a:xfrm>
              </p:grpSpPr>
              <p:grpSp>
                <p:nvGrpSpPr>
                  <p:cNvPr id="14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2547" y="1049"/>
                    <a:ext cx="159" cy="410"/>
                    <a:chOff x="2547" y="1049"/>
                    <a:chExt cx="159" cy="410"/>
                  </a:xfrm>
                </p:grpSpPr>
                <p:sp>
                  <p:nvSpPr>
                    <p:cNvPr id="133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2547" y="1060"/>
                      <a:ext cx="159" cy="399"/>
                    </a:xfrm>
                    <a:custGeom>
                      <a:avLst/>
                      <a:gdLst>
                        <a:gd name="T0" fmla="*/ 148 w 159"/>
                        <a:gd name="T1" fmla="*/ 0 h 399"/>
                        <a:gd name="T2" fmla="*/ 136 w 159"/>
                        <a:gd name="T3" fmla="*/ 12 h 399"/>
                        <a:gd name="T4" fmla="*/ 125 w 159"/>
                        <a:gd name="T5" fmla="*/ 23 h 399"/>
                        <a:gd name="T6" fmla="*/ 114 w 159"/>
                        <a:gd name="T7" fmla="*/ 23 h 399"/>
                        <a:gd name="T8" fmla="*/ 102 w 159"/>
                        <a:gd name="T9" fmla="*/ 23 h 399"/>
                        <a:gd name="T10" fmla="*/ 79 w 159"/>
                        <a:gd name="T11" fmla="*/ 35 h 399"/>
                        <a:gd name="T12" fmla="*/ 68 w 159"/>
                        <a:gd name="T13" fmla="*/ 35 h 399"/>
                        <a:gd name="T14" fmla="*/ 68 w 159"/>
                        <a:gd name="T15" fmla="*/ 35 h 399"/>
                        <a:gd name="T16" fmla="*/ 68 w 159"/>
                        <a:gd name="T17" fmla="*/ 46 h 399"/>
                        <a:gd name="T18" fmla="*/ 57 w 159"/>
                        <a:gd name="T19" fmla="*/ 80 h 399"/>
                        <a:gd name="T20" fmla="*/ 57 w 159"/>
                        <a:gd name="T21" fmla="*/ 103 h 399"/>
                        <a:gd name="T22" fmla="*/ 57 w 159"/>
                        <a:gd name="T23" fmla="*/ 126 h 399"/>
                        <a:gd name="T24" fmla="*/ 57 w 159"/>
                        <a:gd name="T25" fmla="*/ 137 h 399"/>
                        <a:gd name="T26" fmla="*/ 45 w 159"/>
                        <a:gd name="T27" fmla="*/ 137 h 399"/>
                        <a:gd name="T28" fmla="*/ 45 w 159"/>
                        <a:gd name="T29" fmla="*/ 137 h 399"/>
                        <a:gd name="T30" fmla="*/ 45 w 159"/>
                        <a:gd name="T31" fmla="*/ 149 h 399"/>
                        <a:gd name="T32" fmla="*/ 45 w 159"/>
                        <a:gd name="T33" fmla="*/ 160 h 399"/>
                        <a:gd name="T34" fmla="*/ 34 w 159"/>
                        <a:gd name="T35" fmla="*/ 194 h 399"/>
                        <a:gd name="T36" fmla="*/ 34 w 159"/>
                        <a:gd name="T37" fmla="*/ 206 h 399"/>
                        <a:gd name="T38" fmla="*/ 34 w 159"/>
                        <a:gd name="T39" fmla="*/ 217 h 399"/>
                        <a:gd name="T40" fmla="*/ 23 w 159"/>
                        <a:gd name="T41" fmla="*/ 240 h 399"/>
                        <a:gd name="T42" fmla="*/ 11 w 159"/>
                        <a:gd name="T43" fmla="*/ 251 h 399"/>
                        <a:gd name="T44" fmla="*/ 11 w 159"/>
                        <a:gd name="T45" fmla="*/ 251 h 399"/>
                        <a:gd name="T46" fmla="*/ 11 w 159"/>
                        <a:gd name="T47" fmla="*/ 263 h 399"/>
                        <a:gd name="T48" fmla="*/ 11 w 159"/>
                        <a:gd name="T49" fmla="*/ 274 h 399"/>
                        <a:gd name="T50" fmla="*/ 0 w 159"/>
                        <a:gd name="T51" fmla="*/ 285 h 399"/>
                        <a:gd name="T52" fmla="*/ 0 w 159"/>
                        <a:gd name="T53" fmla="*/ 297 h 399"/>
                        <a:gd name="T54" fmla="*/ 0 w 159"/>
                        <a:gd name="T55" fmla="*/ 308 h 399"/>
                        <a:gd name="T56" fmla="*/ 0 w 159"/>
                        <a:gd name="T57" fmla="*/ 320 h 399"/>
                        <a:gd name="T58" fmla="*/ 0 w 159"/>
                        <a:gd name="T59" fmla="*/ 331 h 399"/>
                        <a:gd name="T60" fmla="*/ 0 w 159"/>
                        <a:gd name="T61" fmla="*/ 342 h 399"/>
                        <a:gd name="T62" fmla="*/ 0 w 159"/>
                        <a:gd name="T63" fmla="*/ 342 h 399"/>
                        <a:gd name="T64" fmla="*/ 11 w 159"/>
                        <a:gd name="T65" fmla="*/ 354 h 399"/>
                        <a:gd name="T66" fmla="*/ 11 w 159"/>
                        <a:gd name="T67" fmla="*/ 365 h 399"/>
                        <a:gd name="T68" fmla="*/ 68 w 159"/>
                        <a:gd name="T69" fmla="*/ 365 h 399"/>
                        <a:gd name="T70" fmla="*/ 79 w 159"/>
                        <a:gd name="T71" fmla="*/ 320 h 399"/>
                        <a:gd name="T72" fmla="*/ 91 w 159"/>
                        <a:gd name="T73" fmla="*/ 285 h 399"/>
                        <a:gd name="T74" fmla="*/ 91 w 159"/>
                        <a:gd name="T75" fmla="*/ 251 h 399"/>
                        <a:gd name="T76" fmla="*/ 79 w 159"/>
                        <a:gd name="T77" fmla="*/ 320 h 399"/>
                        <a:gd name="T78" fmla="*/ 79 w 159"/>
                        <a:gd name="T79" fmla="*/ 354 h 399"/>
                        <a:gd name="T80" fmla="*/ 79 w 159"/>
                        <a:gd name="T81" fmla="*/ 377 h 399"/>
                        <a:gd name="T82" fmla="*/ 68 w 159"/>
                        <a:gd name="T83" fmla="*/ 399 h 399"/>
                        <a:gd name="T84" fmla="*/ 114 w 159"/>
                        <a:gd name="T85" fmla="*/ 399 h 399"/>
                        <a:gd name="T86" fmla="*/ 125 w 159"/>
                        <a:gd name="T87" fmla="*/ 365 h 399"/>
                        <a:gd name="T88" fmla="*/ 136 w 159"/>
                        <a:gd name="T89" fmla="*/ 342 h 399"/>
                        <a:gd name="T90" fmla="*/ 136 w 159"/>
                        <a:gd name="T91" fmla="*/ 320 h 399"/>
                        <a:gd name="T92" fmla="*/ 148 w 159"/>
                        <a:gd name="T93" fmla="*/ 285 h 399"/>
                        <a:gd name="T94" fmla="*/ 148 w 159"/>
                        <a:gd name="T95" fmla="*/ 263 h 399"/>
                        <a:gd name="T96" fmla="*/ 159 w 159"/>
                        <a:gd name="T97" fmla="*/ 240 h 399"/>
                        <a:gd name="T98" fmla="*/ 159 w 159"/>
                        <a:gd name="T99" fmla="*/ 206 h 399"/>
                        <a:gd name="T100" fmla="*/ 159 w 159"/>
                        <a:gd name="T101" fmla="*/ 183 h 399"/>
                        <a:gd name="T102" fmla="*/ 159 w 159"/>
                        <a:gd name="T103" fmla="*/ 149 h 399"/>
                        <a:gd name="T104" fmla="*/ 159 w 159"/>
                        <a:gd name="T105" fmla="*/ 137 h 399"/>
                        <a:gd name="T106" fmla="*/ 159 w 159"/>
                        <a:gd name="T107" fmla="*/ 114 h 399"/>
                        <a:gd name="T108" fmla="*/ 159 w 159"/>
                        <a:gd name="T109" fmla="*/ 80 h 399"/>
                        <a:gd name="T110" fmla="*/ 159 w 159"/>
                        <a:gd name="T111" fmla="*/ 69 h 399"/>
                        <a:gd name="T112" fmla="*/ 159 w 159"/>
                        <a:gd name="T113" fmla="*/ 0 h 399"/>
                        <a:gd name="T114" fmla="*/ 148 w 159"/>
                        <a:gd name="T115" fmla="*/ 0 h 399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w 159"/>
                        <a:gd name="T175" fmla="*/ 0 h 399"/>
                        <a:gd name="T176" fmla="*/ 159 w 159"/>
                        <a:gd name="T177" fmla="*/ 399 h 399"/>
                      </a:gdLst>
                      <a:ahLst/>
                      <a:cxnLst>
                        <a:cxn ang="T116">
                          <a:pos x="T0" y="T1"/>
                        </a:cxn>
                        <a:cxn ang="T117">
                          <a:pos x="T2" y="T3"/>
                        </a:cxn>
                        <a:cxn ang="T118">
                          <a:pos x="T4" y="T5"/>
                        </a:cxn>
                        <a:cxn ang="T119">
                          <a:pos x="T6" y="T7"/>
                        </a:cxn>
                        <a:cxn ang="T120">
                          <a:pos x="T8" y="T9"/>
                        </a:cxn>
                        <a:cxn ang="T121">
                          <a:pos x="T10" y="T11"/>
                        </a:cxn>
                        <a:cxn ang="T122">
                          <a:pos x="T12" y="T13"/>
                        </a:cxn>
                        <a:cxn ang="T123">
                          <a:pos x="T14" y="T15"/>
                        </a:cxn>
                        <a:cxn ang="T124">
                          <a:pos x="T16" y="T17"/>
                        </a:cxn>
                        <a:cxn ang="T125">
                          <a:pos x="T18" y="T19"/>
                        </a:cxn>
                        <a:cxn ang="T126">
                          <a:pos x="T20" y="T21"/>
                        </a:cxn>
                        <a:cxn ang="T127">
                          <a:pos x="T22" y="T23"/>
                        </a:cxn>
                        <a:cxn ang="T128">
                          <a:pos x="T24" y="T25"/>
                        </a:cxn>
                        <a:cxn ang="T129">
                          <a:pos x="T26" y="T27"/>
                        </a:cxn>
                        <a:cxn ang="T130">
                          <a:pos x="T28" y="T29"/>
                        </a:cxn>
                        <a:cxn ang="T131">
                          <a:pos x="T30" y="T31"/>
                        </a:cxn>
                        <a:cxn ang="T132">
                          <a:pos x="T32" y="T33"/>
                        </a:cxn>
                        <a:cxn ang="T133">
                          <a:pos x="T34" y="T35"/>
                        </a:cxn>
                        <a:cxn ang="T134">
                          <a:pos x="T36" y="T37"/>
                        </a:cxn>
                        <a:cxn ang="T135">
                          <a:pos x="T38" y="T39"/>
                        </a:cxn>
                        <a:cxn ang="T136">
                          <a:pos x="T40" y="T41"/>
                        </a:cxn>
                        <a:cxn ang="T137">
                          <a:pos x="T42" y="T43"/>
                        </a:cxn>
                        <a:cxn ang="T138">
                          <a:pos x="T44" y="T45"/>
                        </a:cxn>
                        <a:cxn ang="T139">
                          <a:pos x="T46" y="T47"/>
                        </a:cxn>
                        <a:cxn ang="T140">
                          <a:pos x="T48" y="T49"/>
                        </a:cxn>
                        <a:cxn ang="T141">
                          <a:pos x="T50" y="T51"/>
                        </a:cxn>
                        <a:cxn ang="T142">
                          <a:pos x="T52" y="T53"/>
                        </a:cxn>
                        <a:cxn ang="T143">
                          <a:pos x="T54" y="T55"/>
                        </a:cxn>
                        <a:cxn ang="T144">
                          <a:pos x="T56" y="T57"/>
                        </a:cxn>
                        <a:cxn ang="T145">
                          <a:pos x="T58" y="T59"/>
                        </a:cxn>
                        <a:cxn ang="T146">
                          <a:pos x="T60" y="T61"/>
                        </a:cxn>
                        <a:cxn ang="T147">
                          <a:pos x="T62" y="T63"/>
                        </a:cxn>
                        <a:cxn ang="T148">
                          <a:pos x="T64" y="T65"/>
                        </a:cxn>
                        <a:cxn ang="T149">
                          <a:pos x="T66" y="T67"/>
                        </a:cxn>
                        <a:cxn ang="T150">
                          <a:pos x="T68" y="T69"/>
                        </a:cxn>
                        <a:cxn ang="T151">
                          <a:pos x="T70" y="T71"/>
                        </a:cxn>
                        <a:cxn ang="T152">
                          <a:pos x="T72" y="T73"/>
                        </a:cxn>
                        <a:cxn ang="T153">
                          <a:pos x="T74" y="T75"/>
                        </a:cxn>
                        <a:cxn ang="T154">
                          <a:pos x="T76" y="T77"/>
                        </a:cxn>
                        <a:cxn ang="T155">
                          <a:pos x="T78" y="T79"/>
                        </a:cxn>
                        <a:cxn ang="T156">
                          <a:pos x="T80" y="T81"/>
                        </a:cxn>
                        <a:cxn ang="T157">
                          <a:pos x="T82" y="T83"/>
                        </a:cxn>
                        <a:cxn ang="T158">
                          <a:pos x="T84" y="T85"/>
                        </a:cxn>
                        <a:cxn ang="T159">
                          <a:pos x="T86" y="T87"/>
                        </a:cxn>
                        <a:cxn ang="T160">
                          <a:pos x="T88" y="T89"/>
                        </a:cxn>
                        <a:cxn ang="T161">
                          <a:pos x="T90" y="T91"/>
                        </a:cxn>
                        <a:cxn ang="T162">
                          <a:pos x="T92" y="T93"/>
                        </a:cxn>
                        <a:cxn ang="T163">
                          <a:pos x="T94" y="T95"/>
                        </a:cxn>
                        <a:cxn ang="T164">
                          <a:pos x="T96" y="T97"/>
                        </a:cxn>
                        <a:cxn ang="T165">
                          <a:pos x="T98" y="T99"/>
                        </a:cxn>
                        <a:cxn ang="T166">
                          <a:pos x="T100" y="T101"/>
                        </a:cxn>
                        <a:cxn ang="T167">
                          <a:pos x="T102" y="T103"/>
                        </a:cxn>
                        <a:cxn ang="T168">
                          <a:pos x="T104" y="T105"/>
                        </a:cxn>
                        <a:cxn ang="T169">
                          <a:pos x="T106" y="T107"/>
                        </a:cxn>
                        <a:cxn ang="T170">
                          <a:pos x="T108" y="T109"/>
                        </a:cxn>
                        <a:cxn ang="T171">
                          <a:pos x="T110" y="T111"/>
                        </a:cxn>
                        <a:cxn ang="T172">
                          <a:pos x="T112" y="T113"/>
                        </a:cxn>
                        <a:cxn ang="T173">
                          <a:pos x="T114" y="T115"/>
                        </a:cxn>
                      </a:cxnLst>
                      <a:rect l="T174" t="T175" r="T176" b="T177"/>
                      <a:pathLst>
                        <a:path w="159" h="399">
                          <a:moveTo>
                            <a:pt x="148" y="0"/>
                          </a:moveTo>
                          <a:lnTo>
                            <a:pt x="136" y="12"/>
                          </a:lnTo>
                          <a:lnTo>
                            <a:pt x="125" y="23"/>
                          </a:lnTo>
                          <a:lnTo>
                            <a:pt x="114" y="23"/>
                          </a:lnTo>
                          <a:lnTo>
                            <a:pt x="102" y="23"/>
                          </a:lnTo>
                          <a:lnTo>
                            <a:pt x="79" y="35"/>
                          </a:lnTo>
                          <a:lnTo>
                            <a:pt x="68" y="35"/>
                          </a:lnTo>
                          <a:lnTo>
                            <a:pt x="68" y="46"/>
                          </a:lnTo>
                          <a:lnTo>
                            <a:pt x="57" y="80"/>
                          </a:lnTo>
                          <a:lnTo>
                            <a:pt x="57" y="103"/>
                          </a:lnTo>
                          <a:lnTo>
                            <a:pt x="57" y="126"/>
                          </a:lnTo>
                          <a:lnTo>
                            <a:pt x="57" y="137"/>
                          </a:lnTo>
                          <a:lnTo>
                            <a:pt x="45" y="137"/>
                          </a:lnTo>
                          <a:lnTo>
                            <a:pt x="45" y="149"/>
                          </a:lnTo>
                          <a:lnTo>
                            <a:pt x="45" y="160"/>
                          </a:lnTo>
                          <a:lnTo>
                            <a:pt x="34" y="194"/>
                          </a:lnTo>
                          <a:lnTo>
                            <a:pt x="34" y="206"/>
                          </a:lnTo>
                          <a:lnTo>
                            <a:pt x="34" y="217"/>
                          </a:lnTo>
                          <a:lnTo>
                            <a:pt x="23" y="240"/>
                          </a:lnTo>
                          <a:lnTo>
                            <a:pt x="11" y="251"/>
                          </a:lnTo>
                          <a:lnTo>
                            <a:pt x="11" y="263"/>
                          </a:lnTo>
                          <a:lnTo>
                            <a:pt x="11" y="274"/>
                          </a:lnTo>
                          <a:lnTo>
                            <a:pt x="0" y="285"/>
                          </a:lnTo>
                          <a:lnTo>
                            <a:pt x="0" y="297"/>
                          </a:lnTo>
                          <a:lnTo>
                            <a:pt x="0" y="308"/>
                          </a:lnTo>
                          <a:lnTo>
                            <a:pt x="0" y="320"/>
                          </a:lnTo>
                          <a:lnTo>
                            <a:pt x="0" y="331"/>
                          </a:lnTo>
                          <a:lnTo>
                            <a:pt x="0" y="342"/>
                          </a:lnTo>
                          <a:lnTo>
                            <a:pt x="11" y="354"/>
                          </a:lnTo>
                          <a:lnTo>
                            <a:pt x="11" y="365"/>
                          </a:lnTo>
                          <a:lnTo>
                            <a:pt x="68" y="365"/>
                          </a:lnTo>
                          <a:lnTo>
                            <a:pt x="79" y="320"/>
                          </a:lnTo>
                          <a:lnTo>
                            <a:pt x="91" y="285"/>
                          </a:lnTo>
                          <a:lnTo>
                            <a:pt x="91" y="251"/>
                          </a:lnTo>
                          <a:lnTo>
                            <a:pt x="79" y="320"/>
                          </a:lnTo>
                          <a:lnTo>
                            <a:pt x="79" y="354"/>
                          </a:lnTo>
                          <a:lnTo>
                            <a:pt x="79" y="377"/>
                          </a:lnTo>
                          <a:lnTo>
                            <a:pt x="68" y="399"/>
                          </a:lnTo>
                          <a:lnTo>
                            <a:pt x="114" y="399"/>
                          </a:lnTo>
                          <a:lnTo>
                            <a:pt x="125" y="365"/>
                          </a:lnTo>
                          <a:lnTo>
                            <a:pt x="136" y="342"/>
                          </a:lnTo>
                          <a:lnTo>
                            <a:pt x="136" y="320"/>
                          </a:lnTo>
                          <a:lnTo>
                            <a:pt x="148" y="285"/>
                          </a:lnTo>
                          <a:lnTo>
                            <a:pt x="148" y="263"/>
                          </a:lnTo>
                          <a:lnTo>
                            <a:pt x="159" y="240"/>
                          </a:lnTo>
                          <a:lnTo>
                            <a:pt x="159" y="206"/>
                          </a:lnTo>
                          <a:lnTo>
                            <a:pt x="159" y="183"/>
                          </a:lnTo>
                          <a:lnTo>
                            <a:pt x="159" y="149"/>
                          </a:lnTo>
                          <a:lnTo>
                            <a:pt x="159" y="137"/>
                          </a:lnTo>
                          <a:lnTo>
                            <a:pt x="159" y="114"/>
                          </a:lnTo>
                          <a:lnTo>
                            <a:pt x="159" y="80"/>
                          </a:lnTo>
                          <a:lnTo>
                            <a:pt x="159" y="69"/>
                          </a:lnTo>
                          <a:lnTo>
                            <a:pt x="159" y="0"/>
                          </a:lnTo>
                          <a:lnTo>
                            <a:pt x="148" y="0"/>
                          </a:lnTo>
                          <a:close/>
                        </a:path>
                      </a:pathLst>
                    </a:custGeom>
                    <a:solidFill>
                      <a:srgbClr val="7F7F7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34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2581" y="1243"/>
                      <a:ext cx="80" cy="102"/>
                    </a:xfrm>
                    <a:custGeom>
                      <a:avLst/>
                      <a:gdLst>
                        <a:gd name="T0" fmla="*/ 34 w 80"/>
                        <a:gd name="T1" fmla="*/ 0 h 102"/>
                        <a:gd name="T2" fmla="*/ 34 w 80"/>
                        <a:gd name="T3" fmla="*/ 11 h 102"/>
                        <a:gd name="T4" fmla="*/ 45 w 80"/>
                        <a:gd name="T5" fmla="*/ 11 h 102"/>
                        <a:gd name="T6" fmla="*/ 45 w 80"/>
                        <a:gd name="T7" fmla="*/ 11 h 102"/>
                        <a:gd name="T8" fmla="*/ 45 w 80"/>
                        <a:gd name="T9" fmla="*/ 11 h 102"/>
                        <a:gd name="T10" fmla="*/ 57 w 80"/>
                        <a:gd name="T11" fmla="*/ 23 h 102"/>
                        <a:gd name="T12" fmla="*/ 57 w 80"/>
                        <a:gd name="T13" fmla="*/ 23 h 102"/>
                        <a:gd name="T14" fmla="*/ 57 w 80"/>
                        <a:gd name="T15" fmla="*/ 11 h 102"/>
                        <a:gd name="T16" fmla="*/ 57 w 80"/>
                        <a:gd name="T17" fmla="*/ 23 h 102"/>
                        <a:gd name="T18" fmla="*/ 68 w 80"/>
                        <a:gd name="T19" fmla="*/ 34 h 102"/>
                        <a:gd name="T20" fmla="*/ 68 w 80"/>
                        <a:gd name="T21" fmla="*/ 23 h 102"/>
                        <a:gd name="T22" fmla="*/ 68 w 80"/>
                        <a:gd name="T23" fmla="*/ 23 h 102"/>
                        <a:gd name="T24" fmla="*/ 80 w 80"/>
                        <a:gd name="T25" fmla="*/ 11 h 102"/>
                        <a:gd name="T26" fmla="*/ 80 w 80"/>
                        <a:gd name="T27" fmla="*/ 23 h 102"/>
                        <a:gd name="T28" fmla="*/ 68 w 80"/>
                        <a:gd name="T29" fmla="*/ 45 h 102"/>
                        <a:gd name="T30" fmla="*/ 68 w 80"/>
                        <a:gd name="T31" fmla="*/ 57 h 102"/>
                        <a:gd name="T32" fmla="*/ 68 w 80"/>
                        <a:gd name="T33" fmla="*/ 57 h 102"/>
                        <a:gd name="T34" fmla="*/ 57 w 80"/>
                        <a:gd name="T35" fmla="*/ 68 h 102"/>
                        <a:gd name="T36" fmla="*/ 57 w 80"/>
                        <a:gd name="T37" fmla="*/ 68 h 102"/>
                        <a:gd name="T38" fmla="*/ 57 w 80"/>
                        <a:gd name="T39" fmla="*/ 102 h 102"/>
                        <a:gd name="T40" fmla="*/ 45 w 80"/>
                        <a:gd name="T41" fmla="*/ 102 h 102"/>
                        <a:gd name="T42" fmla="*/ 34 w 80"/>
                        <a:gd name="T43" fmla="*/ 91 h 102"/>
                        <a:gd name="T44" fmla="*/ 34 w 80"/>
                        <a:gd name="T45" fmla="*/ 91 h 102"/>
                        <a:gd name="T46" fmla="*/ 34 w 80"/>
                        <a:gd name="T47" fmla="*/ 91 h 102"/>
                        <a:gd name="T48" fmla="*/ 45 w 80"/>
                        <a:gd name="T49" fmla="*/ 80 h 102"/>
                        <a:gd name="T50" fmla="*/ 23 w 80"/>
                        <a:gd name="T51" fmla="*/ 68 h 102"/>
                        <a:gd name="T52" fmla="*/ 23 w 80"/>
                        <a:gd name="T53" fmla="*/ 57 h 102"/>
                        <a:gd name="T54" fmla="*/ 11 w 80"/>
                        <a:gd name="T55" fmla="*/ 57 h 102"/>
                        <a:gd name="T56" fmla="*/ 11 w 80"/>
                        <a:gd name="T57" fmla="*/ 57 h 102"/>
                        <a:gd name="T58" fmla="*/ 0 w 80"/>
                        <a:gd name="T59" fmla="*/ 57 h 102"/>
                        <a:gd name="T60" fmla="*/ 0 w 80"/>
                        <a:gd name="T61" fmla="*/ 57 h 102"/>
                        <a:gd name="T62" fmla="*/ 23 w 80"/>
                        <a:gd name="T63" fmla="*/ 57 h 102"/>
                        <a:gd name="T64" fmla="*/ 23 w 80"/>
                        <a:gd name="T65" fmla="*/ 57 h 102"/>
                        <a:gd name="T66" fmla="*/ 23 w 80"/>
                        <a:gd name="T67" fmla="*/ 57 h 102"/>
                        <a:gd name="T68" fmla="*/ 34 w 80"/>
                        <a:gd name="T69" fmla="*/ 57 h 102"/>
                        <a:gd name="T70" fmla="*/ 34 w 80"/>
                        <a:gd name="T71" fmla="*/ 68 h 102"/>
                        <a:gd name="T72" fmla="*/ 45 w 80"/>
                        <a:gd name="T73" fmla="*/ 80 h 102"/>
                        <a:gd name="T74" fmla="*/ 45 w 80"/>
                        <a:gd name="T75" fmla="*/ 57 h 102"/>
                        <a:gd name="T76" fmla="*/ 45 w 80"/>
                        <a:gd name="T77" fmla="*/ 57 h 102"/>
                        <a:gd name="T78" fmla="*/ 45 w 80"/>
                        <a:gd name="T79" fmla="*/ 45 h 102"/>
                        <a:gd name="T80" fmla="*/ 57 w 80"/>
                        <a:gd name="T81" fmla="*/ 45 h 102"/>
                        <a:gd name="T82" fmla="*/ 57 w 80"/>
                        <a:gd name="T83" fmla="*/ 45 h 102"/>
                        <a:gd name="T84" fmla="*/ 45 w 80"/>
                        <a:gd name="T85" fmla="*/ 34 h 102"/>
                        <a:gd name="T86" fmla="*/ 45 w 80"/>
                        <a:gd name="T87" fmla="*/ 23 h 102"/>
                        <a:gd name="T88" fmla="*/ 34 w 80"/>
                        <a:gd name="T89" fmla="*/ 23 h 102"/>
                        <a:gd name="T90" fmla="*/ 34 w 80"/>
                        <a:gd name="T91" fmla="*/ 11 h 102"/>
                        <a:gd name="T92" fmla="*/ 34 w 80"/>
                        <a:gd name="T93" fmla="*/ 0 h 102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w 80"/>
                        <a:gd name="T142" fmla="*/ 0 h 102"/>
                        <a:gd name="T143" fmla="*/ 80 w 80"/>
                        <a:gd name="T144" fmla="*/ 102 h 102"/>
                      </a:gdLst>
                      <a:ahLst/>
                      <a:cxnLst>
                        <a:cxn ang="T94">
                          <a:pos x="T0" y="T1"/>
                        </a:cxn>
                        <a:cxn ang="T95">
                          <a:pos x="T2" y="T3"/>
                        </a:cxn>
                        <a:cxn ang="T96">
                          <a:pos x="T4" y="T5"/>
                        </a:cxn>
                        <a:cxn ang="T97">
                          <a:pos x="T6" y="T7"/>
                        </a:cxn>
                        <a:cxn ang="T98">
                          <a:pos x="T8" y="T9"/>
                        </a:cxn>
                        <a:cxn ang="T99">
                          <a:pos x="T10" y="T11"/>
                        </a:cxn>
                        <a:cxn ang="T100">
                          <a:pos x="T12" y="T13"/>
                        </a:cxn>
                        <a:cxn ang="T101">
                          <a:pos x="T14" y="T15"/>
                        </a:cxn>
                        <a:cxn ang="T102">
                          <a:pos x="T16" y="T17"/>
                        </a:cxn>
                        <a:cxn ang="T103">
                          <a:pos x="T18" y="T19"/>
                        </a:cxn>
                        <a:cxn ang="T104">
                          <a:pos x="T20" y="T21"/>
                        </a:cxn>
                        <a:cxn ang="T105">
                          <a:pos x="T22" y="T23"/>
                        </a:cxn>
                        <a:cxn ang="T106">
                          <a:pos x="T24" y="T25"/>
                        </a:cxn>
                        <a:cxn ang="T107">
                          <a:pos x="T26" y="T27"/>
                        </a:cxn>
                        <a:cxn ang="T108">
                          <a:pos x="T28" y="T29"/>
                        </a:cxn>
                        <a:cxn ang="T109">
                          <a:pos x="T30" y="T31"/>
                        </a:cxn>
                        <a:cxn ang="T110">
                          <a:pos x="T32" y="T33"/>
                        </a:cxn>
                        <a:cxn ang="T111">
                          <a:pos x="T34" y="T35"/>
                        </a:cxn>
                        <a:cxn ang="T112">
                          <a:pos x="T36" y="T37"/>
                        </a:cxn>
                        <a:cxn ang="T113">
                          <a:pos x="T38" y="T39"/>
                        </a:cxn>
                        <a:cxn ang="T114">
                          <a:pos x="T40" y="T41"/>
                        </a:cxn>
                        <a:cxn ang="T115">
                          <a:pos x="T42" y="T43"/>
                        </a:cxn>
                        <a:cxn ang="T116">
                          <a:pos x="T44" y="T45"/>
                        </a:cxn>
                        <a:cxn ang="T117">
                          <a:pos x="T46" y="T47"/>
                        </a:cxn>
                        <a:cxn ang="T118">
                          <a:pos x="T48" y="T49"/>
                        </a:cxn>
                        <a:cxn ang="T119">
                          <a:pos x="T50" y="T51"/>
                        </a:cxn>
                        <a:cxn ang="T120">
                          <a:pos x="T52" y="T53"/>
                        </a:cxn>
                        <a:cxn ang="T121">
                          <a:pos x="T54" y="T55"/>
                        </a:cxn>
                        <a:cxn ang="T122">
                          <a:pos x="T56" y="T57"/>
                        </a:cxn>
                        <a:cxn ang="T123">
                          <a:pos x="T58" y="T59"/>
                        </a:cxn>
                        <a:cxn ang="T124">
                          <a:pos x="T60" y="T61"/>
                        </a:cxn>
                        <a:cxn ang="T125">
                          <a:pos x="T62" y="T63"/>
                        </a:cxn>
                        <a:cxn ang="T126">
                          <a:pos x="T64" y="T65"/>
                        </a:cxn>
                        <a:cxn ang="T127">
                          <a:pos x="T66" y="T67"/>
                        </a:cxn>
                        <a:cxn ang="T128">
                          <a:pos x="T68" y="T69"/>
                        </a:cxn>
                        <a:cxn ang="T129">
                          <a:pos x="T70" y="T71"/>
                        </a:cxn>
                        <a:cxn ang="T130">
                          <a:pos x="T72" y="T73"/>
                        </a:cxn>
                        <a:cxn ang="T131">
                          <a:pos x="T74" y="T75"/>
                        </a:cxn>
                        <a:cxn ang="T132">
                          <a:pos x="T76" y="T77"/>
                        </a:cxn>
                        <a:cxn ang="T133">
                          <a:pos x="T78" y="T79"/>
                        </a:cxn>
                        <a:cxn ang="T134">
                          <a:pos x="T80" y="T81"/>
                        </a:cxn>
                        <a:cxn ang="T135">
                          <a:pos x="T82" y="T83"/>
                        </a:cxn>
                        <a:cxn ang="T136">
                          <a:pos x="T84" y="T85"/>
                        </a:cxn>
                        <a:cxn ang="T137">
                          <a:pos x="T86" y="T87"/>
                        </a:cxn>
                        <a:cxn ang="T138">
                          <a:pos x="T88" y="T89"/>
                        </a:cxn>
                        <a:cxn ang="T139">
                          <a:pos x="T90" y="T91"/>
                        </a:cxn>
                        <a:cxn ang="T140">
                          <a:pos x="T92" y="T93"/>
                        </a:cxn>
                      </a:cxnLst>
                      <a:rect l="T141" t="T142" r="T143" b="T144"/>
                      <a:pathLst>
                        <a:path w="80" h="102">
                          <a:moveTo>
                            <a:pt x="34" y="0"/>
                          </a:moveTo>
                          <a:lnTo>
                            <a:pt x="34" y="11"/>
                          </a:lnTo>
                          <a:lnTo>
                            <a:pt x="45" y="11"/>
                          </a:lnTo>
                          <a:lnTo>
                            <a:pt x="57" y="23"/>
                          </a:lnTo>
                          <a:lnTo>
                            <a:pt x="57" y="11"/>
                          </a:lnTo>
                          <a:lnTo>
                            <a:pt x="57" y="23"/>
                          </a:lnTo>
                          <a:lnTo>
                            <a:pt x="68" y="34"/>
                          </a:lnTo>
                          <a:lnTo>
                            <a:pt x="68" y="23"/>
                          </a:lnTo>
                          <a:lnTo>
                            <a:pt x="80" y="11"/>
                          </a:lnTo>
                          <a:lnTo>
                            <a:pt x="80" y="23"/>
                          </a:lnTo>
                          <a:lnTo>
                            <a:pt x="68" y="45"/>
                          </a:lnTo>
                          <a:lnTo>
                            <a:pt x="68" y="57"/>
                          </a:lnTo>
                          <a:lnTo>
                            <a:pt x="57" y="68"/>
                          </a:lnTo>
                          <a:lnTo>
                            <a:pt x="57" y="102"/>
                          </a:lnTo>
                          <a:lnTo>
                            <a:pt x="45" y="102"/>
                          </a:lnTo>
                          <a:lnTo>
                            <a:pt x="34" y="91"/>
                          </a:lnTo>
                          <a:lnTo>
                            <a:pt x="45" y="80"/>
                          </a:lnTo>
                          <a:lnTo>
                            <a:pt x="23" y="68"/>
                          </a:lnTo>
                          <a:lnTo>
                            <a:pt x="23" y="57"/>
                          </a:lnTo>
                          <a:lnTo>
                            <a:pt x="11" y="57"/>
                          </a:lnTo>
                          <a:lnTo>
                            <a:pt x="0" y="57"/>
                          </a:lnTo>
                          <a:lnTo>
                            <a:pt x="23" y="57"/>
                          </a:lnTo>
                          <a:lnTo>
                            <a:pt x="34" y="57"/>
                          </a:lnTo>
                          <a:lnTo>
                            <a:pt x="34" y="68"/>
                          </a:lnTo>
                          <a:lnTo>
                            <a:pt x="45" y="80"/>
                          </a:lnTo>
                          <a:lnTo>
                            <a:pt x="45" y="57"/>
                          </a:lnTo>
                          <a:lnTo>
                            <a:pt x="45" y="45"/>
                          </a:lnTo>
                          <a:lnTo>
                            <a:pt x="57" y="45"/>
                          </a:lnTo>
                          <a:lnTo>
                            <a:pt x="45" y="34"/>
                          </a:lnTo>
                          <a:lnTo>
                            <a:pt x="45" y="23"/>
                          </a:lnTo>
                          <a:lnTo>
                            <a:pt x="34" y="23"/>
                          </a:lnTo>
                          <a:lnTo>
                            <a:pt x="34" y="11"/>
                          </a:lnTo>
                          <a:lnTo>
                            <a:pt x="34" y="0"/>
                          </a:lnTo>
                          <a:close/>
                        </a:path>
                      </a:pathLst>
                    </a:custGeom>
                    <a:solidFill>
                      <a:srgbClr val="5F5F5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35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2604" y="1117"/>
                      <a:ext cx="34" cy="126"/>
                    </a:xfrm>
                    <a:custGeom>
                      <a:avLst/>
                      <a:gdLst>
                        <a:gd name="T0" fmla="*/ 11 w 34"/>
                        <a:gd name="T1" fmla="*/ 0 h 126"/>
                        <a:gd name="T2" fmla="*/ 34 w 34"/>
                        <a:gd name="T3" fmla="*/ 35 h 126"/>
                        <a:gd name="T4" fmla="*/ 34 w 34"/>
                        <a:gd name="T5" fmla="*/ 57 h 126"/>
                        <a:gd name="T6" fmla="*/ 34 w 34"/>
                        <a:gd name="T7" fmla="*/ 80 h 126"/>
                        <a:gd name="T8" fmla="*/ 34 w 34"/>
                        <a:gd name="T9" fmla="*/ 92 h 126"/>
                        <a:gd name="T10" fmla="*/ 34 w 34"/>
                        <a:gd name="T11" fmla="*/ 126 h 126"/>
                        <a:gd name="T12" fmla="*/ 34 w 34"/>
                        <a:gd name="T13" fmla="*/ 114 h 126"/>
                        <a:gd name="T14" fmla="*/ 22 w 34"/>
                        <a:gd name="T15" fmla="*/ 103 h 126"/>
                        <a:gd name="T16" fmla="*/ 22 w 34"/>
                        <a:gd name="T17" fmla="*/ 103 h 126"/>
                        <a:gd name="T18" fmla="*/ 11 w 34"/>
                        <a:gd name="T19" fmla="*/ 92 h 126"/>
                        <a:gd name="T20" fmla="*/ 0 w 34"/>
                        <a:gd name="T21" fmla="*/ 80 h 126"/>
                        <a:gd name="T22" fmla="*/ 11 w 34"/>
                        <a:gd name="T23" fmla="*/ 69 h 126"/>
                        <a:gd name="T24" fmla="*/ 22 w 34"/>
                        <a:gd name="T25" fmla="*/ 92 h 126"/>
                        <a:gd name="T26" fmla="*/ 22 w 34"/>
                        <a:gd name="T27" fmla="*/ 92 h 126"/>
                        <a:gd name="T28" fmla="*/ 34 w 34"/>
                        <a:gd name="T29" fmla="*/ 103 h 126"/>
                        <a:gd name="T30" fmla="*/ 34 w 34"/>
                        <a:gd name="T31" fmla="*/ 103 h 126"/>
                        <a:gd name="T32" fmla="*/ 34 w 34"/>
                        <a:gd name="T33" fmla="*/ 114 h 126"/>
                        <a:gd name="T34" fmla="*/ 34 w 34"/>
                        <a:gd name="T35" fmla="*/ 69 h 126"/>
                        <a:gd name="T36" fmla="*/ 22 w 34"/>
                        <a:gd name="T37" fmla="*/ 35 h 126"/>
                        <a:gd name="T38" fmla="*/ 22 w 34"/>
                        <a:gd name="T39" fmla="*/ 23 h 126"/>
                        <a:gd name="T40" fmla="*/ 11 w 34"/>
                        <a:gd name="T41" fmla="*/ 0 h 12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34"/>
                        <a:gd name="T64" fmla="*/ 0 h 126"/>
                        <a:gd name="T65" fmla="*/ 34 w 34"/>
                        <a:gd name="T66" fmla="*/ 126 h 126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34" h="126">
                          <a:moveTo>
                            <a:pt x="11" y="0"/>
                          </a:moveTo>
                          <a:lnTo>
                            <a:pt x="34" y="35"/>
                          </a:lnTo>
                          <a:lnTo>
                            <a:pt x="34" y="57"/>
                          </a:lnTo>
                          <a:lnTo>
                            <a:pt x="34" y="80"/>
                          </a:lnTo>
                          <a:lnTo>
                            <a:pt x="34" y="92"/>
                          </a:lnTo>
                          <a:lnTo>
                            <a:pt x="34" y="126"/>
                          </a:lnTo>
                          <a:lnTo>
                            <a:pt x="34" y="114"/>
                          </a:lnTo>
                          <a:lnTo>
                            <a:pt x="22" y="103"/>
                          </a:lnTo>
                          <a:lnTo>
                            <a:pt x="11" y="92"/>
                          </a:lnTo>
                          <a:lnTo>
                            <a:pt x="0" y="80"/>
                          </a:lnTo>
                          <a:lnTo>
                            <a:pt x="11" y="69"/>
                          </a:lnTo>
                          <a:lnTo>
                            <a:pt x="22" y="92"/>
                          </a:lnTo>
                          <a:lnTo>
                            <a:pt x="34" y="103"/>
                          </a:lnTo>
                          <a:lnTo>
                            <a:pt x="34" y="114"/>
                          </a:lnTo>
                          <a:lnTo>
                            <a:pt x="34" y="69"/>
                          </a:lnTo>
                          <a:lnTo>
                            <a:pt x="22" y="35"/>
                          </a:lnTo>
                          <a:lnTo>
                            <a:pt x="22" y="23"/>
                          </a:lnTo>
                          <a:lnTo>
                            <a:pt x="11" y="0"/>
                          </a:lnTo>
                          <a:close/>
                        </a:path>
                      </a:pathLst>
                    </a:custGeom>
                    <a:solidFill>
                      <a:srgbClr val="5F5F5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grpSp>
                  <p:nvGrpSpPr>
                    <p:cNvPr id="15" name="Group 2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38" y="1049"/>
                      <a:ext cx="68" cy="410"/>
                      <a:chOff x="2638" y="1049"/>
                      <a:chExt cx="68" cy="410"/>
                    </a:xfrm>
                  </p:grpSpPr>
                  <p:sp>
                    <p:nvSpPr>
                      <p:cNvPr id="137" name="Freeform 2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38" y="1060"/>
                        <a:ext cx="68" cy="399"/>
                      </a:xfrm>
                      <a:custGeom>
                        <a:avLst/>
                        <a:gdLst>
                          <a:gd name="T0" fmla="*/ 57 w 68"/>
                          <a:gd name="T1" fmla="*/ 0 h 399"/>
                          <a:gd name="T2" fmla="*/ 45 w 68"/>
                          <a:gd name="T3" fmla="*/ 12 h 399"/>
                          <a:gd name="T4" fmla="*/ 45 w 68"/>
                          <a:gd name="T5" fmla="*/ 23 h 399"/>
                          <a:gd name="T6" fmla="*/ 23 w 68"/>
                          <a:gd name="T7" fmla="*/ 46 h 399"/>
                          <a:gd name="T8" fmla="*/ 23 w 68"/>
                          <a:gd name="T9" fmla="*/ 69 h 399"/>
                          <a:gd name="T10" fmla="*/ 45 w 68"/>
                          <a:gd name="T11" fmla="*/ 80 h 399"/>
                          <a:gd name="T12" fmla="*/ 23 w 68"/>
                          <a:gd name="T13" fmla="*/ 103 h 399"/>
                          <a:gd name="T14" fmla="*/ 23 w 68"/>
                          <a:gd name="T15" fmla="*/ 126 h 399"/>
                          <a:gd name="T16" fmla="*/ 23 w 68"/>
                          <a:gd name="T17" fmla="*/ 137 h 399"/>
                          <a:gd name="T18" fmla="*/ 23 w 68"/>
                          <a:gd name="T19" fmla="*/ 149 h 399"/>
                          <a:gd name="T20" fmla="*/ 23 w 68"/>
                          <a:gd name="T21" fmla="*/ 160 h 399"/>
                          <a:gd name="T22" fmla="*/ 23 w 68"/>
                          <a:gd name="T23" fmla="*/ 183 h 399"/>
                          <a:gd name="T24" fmla="*/ 34 w 68"/>
                          <a:gd name="T25" fmla="*/ 194 h 399"/>
                          <a:gd name="T26" fmla="*/ 34 w 68"/>
                          <a:gd name="T27" fmla="*/ 217 h 399"/>
                          <a:gd name="T28" fmla="*/ 34 w 68"/>
                          <a:gd name="T29" fmla="*/ 228 h 399"/>
                          <a:gd name="T30" fmla="*/ 34 w 68"/>
                          <a:gd name="T31" fmla="*/ 240 h 399"/>
                          <a:gd name="T32" fmla="*/ 34 w 68"/>
                          <a:gd name="T33" fmla="*/ 263 h 399"/>
                          <a:gd name="T34" fmla="*/ 34 w 68"/>
                          <a:gd name="T35" fmla="*/ 274 h 399"/>
                          <a:gd name="T36" fmla="*/ 34 w 68"/>
                          <a:gd name="T37" fmla="*/ 285 h 399"/>
                          <a:gd name="T38" fmla="*/ 34 w 68"/>
                          <a:gd name="T39" fmla="*/ 308 h 399"/>
                          <a:gd name="T40" fmla="*/ 23 w 68"/>
                          <a:gd name="T41" fmla="*/ 320 h 399"/>
                          <a:gd name="T42" fmla="*/ 23 w 68"/>
                          <a:gd name="T43" fmla="*/ 342 h 399"/>
                          <a:gd name="T44" fmla="*/ 11 w 68"/>
                          <a:gd name="T45" fmla="*/ 365 h 399"/>
                          <a:gd name="T46" fmla="*/ 0 w 68"/>
                          <a:gd name="T47" fmla="*/ 399 h 399"/>
                          <a:gd name="T48" fmla="*/ 23 w 68"/>
                          <a:gd name="T49" fmla="*/ 399 h 399"/>
                          <a:gd name="T50" fmla="*/ 34 w 68"/>
                          <a:gd name="T51" fmla="*/ 365 h 399"/>
                          <a:gd name="T52" fmla="*/ 45 w 68"/>
                          <a:gd name="T53" fmla="*/ 342 h 399"/>
                          <a:gd name="T54" fmla="*/ 45 w 68"/>
                          <a:gd name="T55" fmla="*/ 320 h 399"/>
                          <a:gd name="T56" fmla="*/ 57 w 68"/>
                          <a:gd name="T57" fmla="*/ 285 h 399"/>
                          <a:gd name="T58" fmla="*/ 57 w 68"/>
                          <a:gd name="T59" fmla="*/ 263 h 399"/>
                          <a:gd name="T60" fmla="*/ 68 w 68"/>
                          <a:gd name="T61" fmla="*/ 240 h 399"/>
                          <a:gd name="T62" fmla="*/ 68 w 68"/>
                          <a:gd name="T63" fmla="*/ 206 h 399"/>
                          <a:gd name="T64" fmla="*/ 68 w 68"/>
                          <a:gd name="T65" fmla="*/ 183 h 399"/>
                          <a:gd name="T66" fmla="*/ 68 w 68"/>
                          <a:gd name="T67" fmla="*/ 149 h 399"/>
                          <a:gd name="T68" fmla="*/ 68 w 68"/>
                          <a:gd name="T69" fmla="*/ 137 h 399"/>
                          <a:gd name="T70" fmla="*/ 68 w 68"/>
                          <a:gd name="T71" fmla="*/ 114 h 399"/>
                          <a:gd name="T72" fmla="*/ 68 w 68"/>
                          <a:gd name="T73" fmla="*/ 80 h 399"/>
                          <a:gd name="T74" fmla="*/ 68 w 68"/>
                          <a:gd name="T75" fmla="*/ 69 h 399"/>
                          <a:gd name="T76" fmla="*/ 68 w 68"/>
                          <a:gd name="T77" fmla="*/ 0 h 399"/>
                          <a:gd name="T78" fmla="*/ 57 w 68"/>
                          <a:gd name="T79" fmla="*/ 0 h 399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w 68"/>
                          <a:gd name="T121" fmla="*/ 0 h 399"/>
                          <a:gd name="T122" fmla="*/ 68 w 68"/>
                          <a:gd name="T123" fmla="*/ 399 h 399"/>
                        </a:gdLst>
                        <a:ahLst/>
                        <a:cxnLst>
                          <a:cxn ang="T80">
                            <a:pos x="T0" y="T1"/>
                          </a:cxn>
                          <a:cxn ang="T81">
                            <a:pos x="T2" y="T3"/>
                          </a:cxn>
                          <a:cxn ang="T82">
                            <a:pos x="T4" y="T5"/>
                          </a:cxn>
                          <a:cxn ang="T83">
                            <a:pos x="T6" y="T7"/>
                          </a:cxn>
                          <a:cxn ang="T84">
                            <a:pos x="T8" y="T9"/>
                          </a:cxn>
                          <a:cxn ang="T85">
                            <a:pos x="T10" y="T11"/>
                          </a:cxn>
                          <a:cxn ang="T86">
                            <a:pos x="T12" y="T13"/>
                          </a:cxn>
                          <a:cxn ang="T87">
                            <a:pos x="T14" y="T15"/>
                          </a:cxn>
                          <a:cxn ang="T88">
                            <a:pos x="T16" y="T17"/>
                          </a:cxn>
                          <a:cxn ang="T89">
                            <a:pos x="T18" y="T19"/>
                          </a:cxn>
                          <a:cxn ang="T90">
                            <a:pos x="T20" y="T21"/>
                          </a:cxn>
                          <a:cxn ang="T91">
                            <a:pos x="T22" y="T23"/>
                          </a:cxn>
                          <a:cxn ang="T92">
                            <a:pos x="T24" y="T25"/>
                          </a:cxn>
                          <a:cxn ang="T93">
                            <a:pos x="T26" y="T27"/>
                          </a:cxn>
                          <a:cxn ang="T94">
                            <a:pos x="T28" y="T29"/>
                          </a:cxn>
                          <a:cxn ang="T95">
                            <a:pos x="T30" y="T31"/>
                          </a:cxn>
                          <a:cxn ang="T96">
                            <a:pos x="T32" y="T33"/>
                          </a:cxn>
                          <a:cxn ang="T97">
                            <a:pos x="T34" y="T35"/>
                          </a:cxn>
                          <a:cxn ang="T98">
                            <a:pos x="T36" y="T37"/>
                          </a:cxn>
                          <a:cxn ang="T99">
                            <a:pos x="T38" y="T39"/>
                          </a:cxn>
                          <a:cxn ang="T100">
                            <a:pos x="T40" y="T41"/>
                          </a:cxn>
                          <a:cxn ang="T101">
                            <a:pos x="T42" y="T43"/>
                          </a:cxn>
                          <a:cxn ang="T102">
                            <a:pos x="T44" y="T45"/>
                          </a:cxn>
                          <a:cxn ang="T103">
                            <a:pos x="T46" y="T47"/>
                          </a:cxn>
                          <a:cxn ang="T104">
                            <a:pos x="T48" y="T49"/>
                          </a:cxn>
                          <a:cxn ang="T105">
                            <a:pos x="T50" y="T51"/>
                          </a:cxn>
                          <a:cxn ang="T106">
                            <a:pos x="T52" y="T53"/>
                          </a:cxn>
                          <a:cxn ang="T107">
                            <a:pos x="T54" y="T55"/>
                          </a:cxn>
                          <a:cxn ang="T108">
                            <a:pos x="T56" y="T57"/>
                          </a:cxn>
                          <a:cxn ang="T109">
                            <a:pos x="T58" y="T59"/>
                          </a:cxn>
                          <a:cxn ang="T110">
                            <a:pos x="T60" y="T61"/>
                          </a:cxn>
                          <a:cxn ang="T111">
                            <a:pos x="T62" y="T63"/>
                          </a:cxn>
                          <a:cxn ang="T112">
                            <a:pos x="T64" y="T65"/>
                          </a:cxn>
                          <a:cxn ang="T113">
                            <a:pos x="T66" y="T67"/>
                          </a:cxn>
                          <a:cxn ang="T114">
                            <a:pos x="T68" y="T69"/>
                          </a:cxn>
                          <a:cxn ang="T115">
                            <a:pos x="T70" y="T71"/>
                          </a:cxn>
                          <a:cxn ang="T116">
                            <a:pos x="T72" y="T73"/>
                          </a:cxn>
                          <a:cxn ang="T117">
                            <a:pos x="T74" y="T75"/>
                          </a:cxn>
                          <a:cxn ang="T118">
                            <a:pos x="T76" y="T77"/>
                          </a:cxn>
                          <a:cxn ang="T119">
                            <a:pos x="T78" y="T79"/>
                          </a:cxn>
                        </a:cxnLst>
                        <a:rect l="T120" t="T121" r="T122" b="T123"/>
                        <a:pathLst>
                          <a:path w="68" h="399">
                            <a:moveTo>
                              <a:pt x="57" y="0"/>
                            </a:moveTo>
                            <a:lnTo>
                              <a:pt x="45" y="12"/>
                            </a:lnTo>
                            <a:lnTo>
                              <a:pt x="45" y="23"/>
                            </a:lnTo>
                            <a:lnTo>
                              <a:pt x="23" y="46"/>
                            </a:lnTo>
                            <a:lnTo>
                              <a:pt x="23" y="69"/>
                            </a:lnTo>
                            <a:lnTo>
                              <a:pt x="45" y="80"/>
                            </a:lnTo>
                            <a:lnTo>
                              <a:pt x="23" y="103"/>
                            </a:lnTo>
                            <a:lnTo>
                              <a:pt x="23" y="126"/>
                            </a:lnTo>
                            <a:lnTo>
                              <a:pt x="23" y="137"/>
                            </a:lnTo>
                            <a:lnTo>
                              <a:pt x="23" y="149"/>
                            </a:lnTo>
                            <a:lnTo>
                              <a:pt x="23" y="160"/>
                            </a:lnTo>
                            <a:lnTo>
                              <a:pt x="23" y="183"/>
                            </a:lnTo>
                            <a:lnTo>
                              <a:pt x="34" y="194"/>
                            </a:lnTo>
                            <a:lnTo>
                              <a:pt x="34" y="217"/>
                            </a:lnTo>
                            <a:lnTo>
                              <a:pt x="34" y="228"/>
                            </a:lnTo>
                            <a:lnTo>
                              <a:pt x="34" y="240"/>
                            </a:lnTo>
                            <a:lnTo>
                              <a:pt x="34" y="263"/>
                            </a:lnTo>
                            <a:lnTo>
                              <a:pt x="34" y="274"/>
                            </a:lnTo>
                            <a:lnTo>
                              <a:pt x="34" y="285"/>
                            </a:lnTo>
                            <a:lnTo>
                              <a:pt x="34" y="308"/>
                            </a:lnTo>
                            <a:lnTo>
                              <a:pt x="23" y="320"/>
                            </a:lnTo>
                            <a:lnTo>
                              <a:pt x="23" y="342"/>
                            </a:lnTo>
                            <a:lnTo>
                              <a:pt x="11" y="365"/>
                            </a:lnTo>
                            <a:lnTo>
                              <a:pt x="0" y="399"/>
                            </a:lnTo>
                            <a:lnTo>
                              <a:pt x="23" y="399"/>
                            </a:lnTo>
                            <a:lnTo>
                              <a:pt x="34" y="365"/>
                            </a:lnTo>
                            <a:lnTo>
                              <a:pt x="45" y="342"/>
                            </a:lnTo>
                            <a:lnTo>
                              <a:pt x="45" y="320"/>
                            </a:lnTo>
                            <a:lnTo>
                              <a:pt x="57" y="285"/>
                            </a:lnTo>
                            <a:lnTo>
                              <a:pt x="57" y="263"/>
                            </a:lnTo>
                            <a:lnTo>
                              <a:pt x="68" y="240"/>
                            </a:lnTo>
                            <a:lnTo>
                              <a:pt x="68" y="206"/>
                            </a:lnTo>
                            <a:lnTo>
                              <a:pt x="68" y="183"/>
                            </a:lnTo>
                            <a:lnTo>
                              <a:pt x="68" y="149"/>
                            </a:lnTo>
                            <a:lnTo>
                              <a:pt x="68" y="137"/>
                            </a:lnTo>
                            <a:lnTo>
                              <a:pt x="68" y="114"/>
                            </a:lnTo>
                            <a:lnTo>
                              <a:pt x="68" y="80"/>
                            </a:lnTo>
                            <a:lnTo>
                              <a:pt x="68" y="69"/>
                            </a:lnTo>
                            <a:lnTo>
                              <a:pt x="68" y="0"/>
                            </a:lnTo>
                            <a:lnTo>
                              <a:pt x="57" y="0"/>
                            </a:lnTo>
                            <a:close/>
                          </a:path>
                        </a:pathLst>
                      </a:custGeom>
                      <a:solidFill>
                        <a:srgbClr val="5F5F5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38" name="Freeform 2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38" y="1049"/>
                        <a:ext cx="68" cy="399"/>
                      </a:xfrm>
                      <a:custGeom>
                        <a:avLst/>
                        <a:gdLst>
                          <a:gd name="T0" fmla="*/ 57 w 68"/>
                          <a:gd name="T1" fmla="*/ 0 h 399"/>
                          <a:gd name="T2" fmla="*/ 45 w 68"/>
                          <a:gd name="T3" fmla="*/ 11 h 399"/>
                          <a:gd name="T4" fmla="*/ 45 w 68"/>
                          <a:gd name="T5" fmla="*/ 34 h 399"/>
                          <a:gd name="T6" fmla="*/ 34 w 68"/>
                          <a:gd name="T7" fmla="*/ 57 h 399"/>
                          <a:gd name="T8" fmla="*/ 23 w 68"/>
                          <a:gd name="T9" fmla="*/ 68 h 399"/>
                          <a:gd name="T10" fmla="*/ 45 w 68"/>
                          <a:gd name="T11" fmla="*/ 91 h 399"/>
                          <a:gd name="T12" fmla="*/ 23 w 68"/>
                          <a:gd name="T13" fmla="*/ 103 h 399"/>
                          <a:gd name="T14" fmla="*/ 23 w 68"/>
                          <a:gd name="T15" fmla="*/ 125 h 399"/>
                          <a:gd name="T16" fmla="*/ 23 w 68"/>
                          <a:gd name="T17" fmla="*/ 137 h 399"/>
                          <a:gd name="T18" fmla="*/ 23 w 68"/>
                          <a:gd name="T19" fmla="*/ 160 h 399"/>
                          <a:gd name="T20" fmla="*/ 23 w 68"/>
                          <a:gd name="T21" fmla="*/ 171 h 399"/>
                          <a:gd name="T22" fmla="*/ 23 w 68"/>
                          <a:gd name="T23" fmla="*/ 194 h 399"/>
                          <a:gd name="T24" fmla="*/ 34 w 68"/>
                          <a:gd name="T25" fmla="*/ 205 h 399"/>
                          <a:gd name="T26" fmla="*/ 34 w 68"/>
                          <a:gd name="T27" fmla="*/ 217 h 399"/>
                          <a:gd name="T28" fmla="*/ 34 w 68"/>
                          <a:gd name="T29" fmla="*/ 239 h 399"/>
                          <a:gd name="T30" fmla="*/ 34 w 68"/>
                          <a:gd name="T31" fmla="*/ 251 h 399"/>
                          <a:gd name="T32" fmla="*/ 34 w 68"/>
                          <a:gd name="T33" fmla="*/ 262 h 399"/>
                          <a:gd name="T34" fmla="*/ 34 w 68"/>
                          <a:gd name="T35" fmla="*/ 285 h 399"/>
                          <a:gd name="T36" fmla="*/ 34 w 68"/>
                          <a:gd name="T37" fmla="*/ 296 h 399"/>
                          <a:gd name="T38" fmla="*/ 34 w 68"/>
                          <a:gd name="T39" fmla="*/ 308 h 399"/>
                          <a:gd name="T40" fmla="*/ 23 w 68"/>
                          <a:gd name="T41" fmla="*/ 331 h 399"/>
                          <a:gd name="T42" fmla="*/ 23 w 68"/>
                          <a:gd name="T43" fmla="*/ 353 h 399"/>
                          <a:gd name="T44" fmla="*/ 11 w 68"/>
                          <a:gd name="T45" fmla="*/ 365 h 399"/>
                          <a:gd name="T46" fmla="*/ 0 w 68"/>
                          <a:gd name="T47" fmla="*/ 399 h 399"/>
                          <a:gd name="T48" fmla="*/ 23 w 68"/>
                          <a:gd name="T49" fmla="*/ 399 h 399"/>
                          <a:gd name="T50" fmla="*/ 34 w 68"/>
                          <a:gd name="T51" fmla="*/ 365 h 399"/>
                          <a:gd name="T52" fmla="*/ 45 w 68"/>
                          <a:gd name="T53" fmla="*/ 342 h 399"/>
                          <a:gd name="T54" fmla="*/ 45 w 68"/>
                          <a:gd name="T55" fmla="*/ 331 h 399"/>
                          <a:gd name="T56" fmla="*/ 57 w 68"/>
                          <a:gd name="T57" fmla="*/ 296 h 399"/>
                          <a:gd name="T58" fmla="*/ 57 w 68"/>
                          <a:gd name="T59" fmla="*/ 274 h 399"/>
                          <a:gd name="T60" fmla="*/ 68 w 68"/>
                          <a:gd name="T61" fmla="*/ 239 h 399"/>
                          <a:gd name="T62" fmla="*/ 68 w 68"/>
                          <a:gd name="T63" fmla="*/ 217 h 399"/>
                          <a:gd name="T64" fmla="*/ 68 w 68"/>
                          <a:gd name="T65" fmla="*/ 194 h 399"/>
                          <a:gd name="T66" fmla="*/ 68 w 68"/>
                          <a:gd name="T67" fmla="*/ 160 h 399"/>
                          <a:gd name="T68" fmla="*/ 68 w 68"/>
                          <a:gd name="T69" fmla="*/ 137 h 399"/>
                          <a:gd name="T70" fmla="*/ 68 w 68"/>
                          <a:gd name="T71" fmla="*/ 114 h 399"/>
                          <a:gd name="T72" fmla="*/ 68 w 68"/>
                          <a:gd name="T73" fmla="*/ 91 h 399"/>
                          <a:gd name="T74" fmla="*/ 68 w 68"/>
                          <a:gd name="T75" fmla="*/ 68 h 399"/>
                          <a:gd name="T76" fmla="*/ 68 w 68"/>
                          <a:gd name="T77" fmla="*/ 11 h 399"/>
                          <a:gd name="T78" fmla="*/ 57 w 68"/>
                          <a:gd name="T79" fmla="*/ 0 h 399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w 68"/>
                          <a:gd name="T121" fmla="*/ 0 h 399"/>
                          <a:gd name="T122" fmla="*/ 68 w 68"/>
                          <a:gd name="T123" fmla="*/ 399 h 399"/>
                        </a:gdLst>
                        <a:ahLst/>
                        <a:cxnLst>
                          <a:cxn ang="T80">
                            <a:pos x="T0" y="T1"/>
                          </a:cxn>
                          <a:cxn ang="T81">
                            <a:pos x="T2" y="T3"/>
                          </a:cxn>
                          <a:cxn ang="T82">
                            <a:pos x="T4" y="T5"/>
                          </a:cxn>
                          <a:cxn ang="T83">
                            <a:pos x="T6" y="T7"/>
                          </a:cxn>
                          <a:cxn ang="T84">
                            <a:pos x="T8" y="T9"/>
                          </a:cxn>
                          <a:cxn ang="T85">
                            <a:pos x="T10" y="T11"/>
                          </a:cxn>
                          <a:cxn ang="T86">
                            <a:pos x="T12" y="T13"/>
                          </a:cxn>
                          <a:cxn ang="T87">
                            <a:pos x="T14" y="T15"/>
                          </a:cxn>
                          <a:cxn ang="T88">
                            <a:pos x="T16" y="T17"/>
                          </a:cxn>
                          <a:cxn ang="T89">
                            <a:pos x="T18" y="T19"/>
                          </a:cxn>
                          <a:cxn ang="T90">
                            <a:pos x="T20" y="T21"/>
                          </a:cxn>
                          <a:cxn ang="T91">
                            <a:pos x="T22" y="T23"/>
                          </a:cxn>
                          <a:cxn ang="T92">
                            <a:pos x="T24" y="T25"/>
                          </a:cxn>
                          <a:cxn ang="T93">
                            <a:pos x="T26" y="T27"/>
                          </a:cxn>
                          <a:cxn ang="T94">
                            <a:pos x="T28" y="T29"/>
                          </a:cxn>
                          <a:cxn ang="T95">
                            <a:pos x="T30" y="T31"/>
                          </a:cxn>
                          <a:cxn ang="T96">
                            <a:pos x="T32" y="T33"/>
                          </a:cxn>
                          <a:cxn ang="T97">
                            <a:pos x="T34" y="T35"/>
                          </a:cxn>
                          <a:cxn ang="T98">
                            <a:pos x="T36" y="T37"/>
                          </a:cxn>
                          <a:cxn ang="T99">
                            <a:pos x="T38" y="T39"/>
                          </a:cxn>
                          <a:cxn ang="T100">
                            <a:pos x="T40" y="T41"/>
                          </a:cxn>
                          <a:cxn ang="T101">
                            <a:pos x="T42" y="T43"/>
                          </a:cxn>
                          <a:cxn ang="T102">
                            <a:pos x="T44" y="T45"/>
                          </a:cxn>
                          <a:cxn ang="T103">
                            <a:pos x="T46" y="T47"/>
                          </a:cxn>
                          <a:cxn ang="T104">
                            <a:pos x="T48" y="T49"/>
                          </a:cxn>
                          <a:cxn ang="T105">
                            <a:pos x="T50" y="T51"/>
                          </a:cxn>
                          <a:cxn ang="T106">
                            <a:pos x="T52" y="T53"/>
                          </a:cxn>
                          <a:cxn ang="T107">
                            <a:pos x="T54" y="T55"/>
                          </a:cxn>
                          <a:cxn ang="T108">
                            <a:pos x="T56" y="T57"/>
                          </a:cxn>
                          <a:cxn ang="T109">
                            <a:pos x="T58" y="T59"/>
                          </a:cxn>
                          <a:cxn ang="T110">
                            <a:pos x="T60" y="T61"/>
                          </a:cxn>
                          <a:cxn ang="T111">
                            <a:pos x="T62" y="T63"/>
                          </a:cxn>
                          <a:cxn ang="T112">
                            <a:pos x="T64" y="T65"/>
                          </a:cxn>
                          <a:cxn ang="T113">
                            <a:pos x="T66" y="T67"/>
                          </a:cxn>
                          <a:cxn ang="T114">
                            <a:pos x="T68" y="T69"/>
                          </a:cxn>
                          <a:cxn ang="T115">
                            <a:pos x="T70" y="T71"/>
                          </a:cxn>
                          <a:cxn ang="T116">
                            <a:pos x="T72" y="T73"/>
                          </a:cxn>
                          <a:cxn ang="T117">
                            <a:pos x="T74" y="T75"/>
                          </a:cxn>
                          <a:cxn ang="T118">
                            <a:pos x="T76" y="T77"/>
                          </a:cxn>
                          <a:cxn ang="T119">
                            <a:pos x="T78" y="T79"/>
                          </a:cxn>
                        </a:cxnLst>
                        <a:rect l="T120" t="T121" r="T122" b="T123"/>
                        <a:pathLst>
                          <a:path w="68" h="399">
                            <a:moveTo>
                              <a:pt x="57" y="0"/>
                            </a:moveTo>
                            <a:lnTo>
                              <a:pt x="45" y="11"/>
                            </a:lnTo>
                            <a:lnTo>
                              <a:pt x="45" y="34"/>
                            </a:lnTo>
                            <a:lnTo>
                              <a:pt x="34" y="57"/>
                            </a:lnTo>
                            <a:lnTo>
                              <a:pt x="23" y="68"/>
                            </a:lnTo>
                            <a:lnTo>
                              <a:pt x="45" y="91"/>
                            </a:lnTo>
                            <a:lnTo>
                              <a:pt x="23" y="103"/>
                            </a:lnTo>
                            <a:lnTo>
                              <a:pt x="23" y="125"/>
                            </a:lnTo>
                            <a:lnTo>
                              <a:pt x="23" y="137"/>
                            </a:lnTo>
                            <a:lnTo>
                              <a:pt x="23" y="160"/>
                            </a:lnTo>
                            <a:lnTo>
                              <a:pt x="23" y="171"/>
                            </a:lnTo>
                            <a:lnTo>
                              <a:pt x="23" y="194"/>
                            </a:lnTo>
                            <a:lnTo>
                              <a:pt x="34" y="205"/>
                            </a:lnTo>
                            <a:lnTo>
                              <a:pt x="34" y="217"/>
                            </a:lnTo>
                            <a:lnTo>
                              <a:pt x="34" y="239"/>
                            </a:lnTo>
                            <a:lnTo>
                              <a:pt x="34" y="251"/>
                            </a:lnTo>
                            <a:lnTo>
                              <a:pt x="34" y="262"/>
                            </a:lnTo>
                            <a:lnTo>
                              <a:pt x="34" y="285"/>
                            </a:lnTo>
                            <a:lnTo>
                              <a:pt x="34" y="296"/>
                            </a:lnTo>
                            <a:lnTo>
                              <a:pt x="34" y="308"/>
                            </a:lnTo>
                            <a:lnTo>
                              <a:pt x="23" y="331"/>
                            </a:lnTo>
                            <a:lnTo>
                              <a:pt x="23" y="353"/>
                            </a:lnTo>
                            <a:lnTo>
                              <a:pt x="11" y="365"/>
                            </a:lnTo>
                            <a:lnTo>
                              <a:pt x="0" y="399"/>
                            </a:lnTo>
                            <a:lnTo>
                              <a:pt x="23" y="399"/>
                            </a:lnTo>
                            <a:lnTo>
                              <a:pt x="34" y="365"/>
                            </a:lnTo>
                            <a:lnTo>
                              <a:pt x="45" y="342"/>
                            </a:lnTo>
                            <a:lnTo>
                              <a:pt x="45" y="331"/>
                            </a:lnTo>
                            <a:lnTo>
                              <a:pt x="57" y="296"/>
                            </a:lnTo>
                            <a:lnTo>
                              <a:pt x="57" y="274"/>
                            </a:lnTo>
                            <a:lnTo>
                              <a:pt x="68" y="239"/>
                            </a:lnTo>
                            <a:lnTo>
                              <a:pt x="68" y="217"/>
                            </a:lnTo>
                            <a:lnTo>
                              <a:pt x="68" y="194"/>
                            </a:lnTo>
                            <a:lnTo>
                              <a:pt x="68" y="160"/>
                            </a:lnTo>
                            <a:lnTo>
                              <a:pt x="68" y="137"/>
                            </a:lnTo>
                            <a:lnTo>
                              <a:pt x="68" y="114"/>
                            </a:lnTo>
                            <a:lnTo>
                              <a:pt x="68" y="91"/>
                            </a:lnTo>
                            <a:lnTo>
                              <a:pt x="68" y="68"/>
                            </a:lnTo>
                            <a:lnTo>
                              <a:pt x="68" y="11"/>
                            </a:lnTo>
                            <a:lnTo>
                              <a:pt x="57" y="0"/>
                            </a:lnTo>
                            <a:close/>
                          </a:path>
                        </a:pathLst>
                      </a:custGeom>
                      <a:solidFill>
                        <a:srgbClr val="7F7F7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</p:grpSp>
              <p:grpSp>
                <p:nvGrpSpPr>
                  <p:cNvPr id="16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2775" y="1038"/>
                    <a:ext cx="159" cy="399"/>
                    <a:chOff x="2775" y="1038"/>
                    <a:chExt cx="159" cy="399"/>
                  </a:xfrm>
                </p:grpSpPr>
                <p:sp>
                  <p:nvSpPr>
                    <p:cNvPr id="127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2775" y="1049"/>
                      <a:ext cx="159" cy="388"/>
                    </a:xfrm>
                    <a:custGeom>
                      <a:avLst/>
                      <a:gdLst>
                        <a:gd name="T0" fmla="*/ 22 w 159"/>
                        <a:gd name="T1" fmla="*/ 11 h 388"/>
                        <a:gd name="T2" fmla="*/ 0 w 159"/>
                        <a:gd name="T3" fmla="*/ 0 h 388"/>
                        <a:gd name="T4" fmla="*/ 0 w 159"/>
                        <a:gd name="T5" fmla="*/ 23 h 388"/>
                        <a:gd name="T6" fmla="*/ 0 w 159"/>
                        <a:gd name="T7" fmla="*/ 46 h 388"/>
                        <a:gd name="T8" fmla="*/ 0 w 159"/>
                        <a:gd name="T9" fmla="*/ 103 h 388"/>
                        <a:gd name="T10" fmla="*/ 0 w 159"/>
                        <a:gd name="T11" fmla="*/ 114 h 388"/>
                        <a:gd name="T12" fmla="*/ 11 w 159"/>
                        <a:gd name="T13" fmla="*/ 148 h 388"/>
                        <a:gd name="T14" fmla="*/ 11 w 159"/>
                        <a:gd name="T15" fmla="*/ 182 h 388"/>
                        <a:gd name="T16" fmla="*/ 11 w 159"/>
                        <a:gd name="T17" fmla="*/ 217 h 388"/>
                        <a:gd name="T18" fmla="*/ 11 w 159"/>
                        <a:gd name="T19" fmla="*/ 262 h 388"/>
                        <a:gd name="T20" fmla="*/ 11 w 159"/>
                        <a:gd name="T21" fmla="*/ 285 h 388"/>
                        <a:gd name="T22" fmla="*/ 22 w 159"/>
                        <a:gd name="T23" fmla="*/ 319 h 388"/>
                        <a:gd name="T24" fmla="*/ 22 w 159"/>
                        <a:gd name="T25" fmla="*/ 342 h 388"/>
                        <a:gd name="T26" fmla="*/ 22 w 159"/>
                        <a:gd name="T27" fmla="*/ 376 h 388"/>
                        <a:gd name="T28" fmla="*/ 34 w 159"/>
                        <a:gd name="T29" fmla="*/ 388 h 388"/>
                        <a:gd name="T30" fmla="*/ 148 w 159"/>
                        <a:gd name="T31" fmla="*/ 388 h 388"/>
                        <a:gd name="T32" fmla="*/ 159 w 159"/>
                        <a:gd name="T33" fmla="*/ 388 h 388"/>
                        <a:gd name="T34" fmla="*/ 159 w 159"/>
                        <a:gd name="T35" fmla="*/ 296 h 388"/>
                        <a:gd name="T36" fmla="*/ 148 w 159"/>
                        <a:gd name="T37" fmla="*/ 274 h 388"/>
                        <a:gd name="T38" fmla="*/ 148 w 159"/>
                        <a:gd name="T39" fmla="*/ 251 h 388"/>
                        <a:gd name="T40" fmla="*/ 148 w 159"/>
                        <a:gd name="T41" fmla="*/ 239 h 388"/>
                        <a:gd name="T42" fmla="*/ 148 w 159"/>
                        <a:gd name="T43" fmla="*/ 228 h 388"/>
                        <a:gd name="T44" fmla="*/ 148 w 159"/>
                        <a:gd name="T45" fmla="*/ 228 h 388"/>
                        <a:gd name="T46" fmla="*/ 136 w 159"/>
                        <a:gd name="T47" fmla="*/ 217 h 388"/>
                        <a:gd name="T48" fmla="*/ 136 w 159"/>
                        <a:gd name="T49" fmla="*/ 205 h 388"/>
                        <a:gd name="T50" fmla="*/ 136 w 159"/>
                        <a:gd name="T51" fmla="*/ 194 h 388"/>
                        <a:gd name="T52" fmla="*/ 136 w 159"/>
                        <a:gd name="T53" fmla="*/ 182 h 388"/>
                        <a:gd name="T54" fmla="*/ 125 w 159"/>
                        <a:gd name="T55" fmla="*/ 171 h 388"/>
                        <a:gd name="T56" fmla="*/ 125 w 159"/>
                        <a:gd name="T57" fmla="*/ 125 h 388"/>
                        <a:gd name="T58" fmla="*/ 114 w 159"/>
                        <a:gd name="T59" fmla="*/ 125 h 388"/>
                        <a:gd name="T60" fmla="*/ 114 w 159"/>
                        <a:gd name="T61" fmla="*/ 114 h 388"/>
                        <a:gd name="T62" fmla="*/ 114 w 159"/>
                        <a:gd name="T63" fmla="*/ 114 h 388"/>
                        <a:gd name="T64" fmla="*/ 114 w 159"/>
                        <a:gd name="T65" fmla="*/ 103 h 388"/>
                        <a:gd name="T66" fmla="*/ 114 w 159"/>
                        <a:gd name="T67" fmla="*/ 103 h 388"/>
                        <a:gd name="T68" fmla="*/ 102 w 159"/>
                        <a:gd name="T69" fmla="*/ 80 h 388"/>
                        <a:gd name="T70" fmla="*/ 102 w 159"/>
                        <a:gd name="T71" fmla="*/ 80 h 388"/>
                        <a:gd name="T72" fmla="*/ 114 w 159"/>
                        <a:gd name="T73" fmla="*/ 68 h 388"/>
                        <a:gd name="T74" fmla="*/ 114 w 159"/>
                        <a:gd name="T75" fmla="*/ 57 h 388"/>
                        <a:gd name="T76" fmla="*/ 102 w 159"/>
                        <a:gd name="T77" fmla="*/ 57 h 388"/>
                        <a:gd name="T78" fmla="*/ 102 w 159"/>
                        <a:gd name="T79" fmla="*/ 46 h 388"/>
                        <a:gd name="T80" fmla="*/ 102 w 159"/>
                        <a:gd name="T81" fmla="*/ 34 h 388"/>
                        <a:gd name="T82" fmla="*/ 102 w 159"/>
                        <a:gd name="T83" fmla="*/ 34 h 388"/>
                        <a:gd name="T84" fmla="*/ 102 w 159"/>
                        <a:gd name="T85" fmla="*/ 34 h 388"/>
                        <a:gd name="T86" fmla="*/ 91 w 159"/>
                        <a:gd name="T87" fmla="*/ 34 h 388"/>
                        <a:gd name="T88" fmla="*/ 79 w 159"/>
                        <a:gd name="T89" fmla="*/ 34 h 388"/>
                        <a:gd name="T90" fmla="*/ 68 w 159"/>
                        <a:gd name="T91" fmla="*/ 34 h 388"/>
                        <a:gd name="T92" fmla="*/ 45 w 159"/>
                        <a:gd name="T93" fmla="*/ 23 h 388"/>
                        <a:gd name="T94" fmla="*/ 34 w 159"/>
                        <a:gd name="T95" fmla="*/ 11 h 388"/>
                        <a:gd name="T96" fmla="*/ 22 w 159"/>
                        <a:gd name="T97" fmla="*/ 11 h 388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w 159"/>
                        <a:gd name="T148" fmla="*/ 0 h 388"/>
                        <a:gd name="T149" fmla="*/ 159 w 159"/>
                        <a:gd name="T150" fmla="*/ 388 h 388"/>
                      </a:gdLst>
                      <a:ahLst/>
                      <a:cxnLst>
                        <a:cxn ang="T98">
                          <a:pos x="T0" y="T1"/>
                        </a:cxn>
                        <a:cxn ang="T99">
                          <a:pos x="T2" y="T3"/>
                        </a:cxn>
                        <a:cxn ang="T100">
                          <a:pos x="T4" y="T5"/>
                        </a:cxn>
                        <a:cxn ang="T101">
                          <a:pos x="T6" y="T7"/>
                        </a:cxn>
                        <a:cxn ang="T102">
                          <a:pos x="T8" y="T9"/>
                        </a:cxn>
                        <a:cxn ang="T103">
                          <a:pos x="T10" y="T11"/>
                        </a:cxn>
                        <a:cxn ang="T104">
                          <a:pos x="T12" y="T13"/>
                        </a:cxn>
                        <a:cxn ang="T105">
                          <a:pos x="T14" y="T15"/>
                        </a:cxn>
                        <a:cxn ang="T106">
                          <a:pos x="T16" y="T17"/>
                        </a:cxn>
                        <a:cxn ang="T107">
                          <a:pos x="T18" y="T19"/>
                        </a:cxn>
                        <a:cxn ang="T108">
                          <a:pos x="T20" y="T21"/>
                        </a:cxn>
                        <a:cxn ang="T109">
                          <a:pos x="T22" y="T23"/>
                        </a:cxn>
                        <a:cxn ang="T110">
                          <a:pos x="T24" y="T25"/>
                        </a:cxn>
                        <a:cxn ang="T111">
                          <a:pos x="T26" y="T27"/>
                        </a:cxn>
                        <a:cxn ang="T112">
                          <a:pos x="T28" y="T29"/>
                        </a:cxn>
                        <a:cxn ang="T113">
                          <a:pos x="T30" y="T31"/>
                        </a:cxn>
                        <a:cxn ang="T114">
                          <a:pos x="T32" y="T33"/>
                        </a:cxn>
                        <a:cxn ang="T115">
                          <a:pos x="T34" y="T35"/>
                        </a:cxn>
                        <a:cxn ang="T116">
                          <a:pos x="T36" y="T37"/>
                        </a:cxn>
                        <a:cxn ang="T117">
                          <a:pos x="T38" y="T39"/>
                        </a:cxn>
                        <a:cxn ang="T118">
                          <a:pos x="T40" y="T41"/>
                        </a:cxn>
                        <a:cxn ang="T119">
                          <a:pos x="T42" y="T43"/>
                        </a:cxn>
                        <a:cxn ang="T120">
                          <a:pos x="T44" y="T45"/>
                        </a:cxn>
                        <a:cxn ang="T121">
                          <a:pos x="T46" y="T47"/>
                        </a:cxn>
                        <a:cxn ang="T122">
                          <a:pos x="T48" y="T49"/>
                        </a:cxn>
                        <a:cxn ang="T123">
                          <a:pos x="T50" y="T51"/>
                        </a:cxn>
                        <a:cxn ang="T124">
                          <a:pos x="T52" y="T53"/>
                        </a:cxn>
                        <a:cxn ang="T125">
                          <a:pos x="T54" y="T55"/>
                        </a:cxn>
                        <a:cxn ang="T126">
                          <a:pos x="T56" y="T57"/>
                        </a:cxn>
                        <a:cxn ang="T127">
                          <a:pos x="T58" y="T59"/>
                        </a:cxn>
                        <a:cxn ang="T128">
                          <a:pos x="T60" y="T61"/>
                        </a:cxn>
                        <a:cxn ang="T129">
                          <a:pos x="T62" y="T63"/>
                        </a:cxn>
                        <a:cxn ang="T130">
                          <a:pos x="T64" y="T65"/>
                        </a:cxn>
                        <a:cxn ang="T131">
                          <a:pos x="T66" y="T67"/>
                        </a:cxn>
                        <a:cxn ang="T132">
                          <a:pos x="T68" y="T69"/>
                        </a:cxn>
                        <a:cxn ang="T133">
                          <a:pos x="T70" y="T71"/>
                        </a:cxn>
                        <a:cxn ang="T134">
                          <a:pos x="T72" y="T73"/>
                        </a:cxn>
                        <a:cxn ang="T135">
                          <a:pos x="T74" y="T75"/>
                        </a:cxn>
                        <a:cxn ang="T136">
                          <a:pos x="T76" y="T77"/>
                        </a:cxn>
                        <a:cxn ang="T137">
                          <a:pos x="T78" y="T79"/>
                        </a:cxn>
                        <a:cxn ang="T138">
                          <a:pos x="T80" y="T81"/>
                        </a:cxn>
                        <a:cxn ang="T139">
                          <a:pos x="T82" y="T83"/>
                        </a:cxn>
                        <a:cxn ang="T140">
                          <a:pos x="T84" y="T85"/>
                        </a:cxn>
                        <a:cxn ang="T141">
                          <a:pos x="T86" y="T87"/>
                        </a:cxn>
                        <a:cxn ang="T142">
                          <a:pos x="T88" y="T89"/>
                        </a:cxn>
                        <a:cxn ang="T143">
                          <a:pos x="T90" y="T91"/>
                        </a:cxn>
                        <a:cxn ang="T144">
                          <a:pos x="T92" y="T93"/>
                        </a:cxn>
                        <a:cxn ang="T145">
                          <a:pos x="T94" y="T95"/>
                        </a:cxn>
                        <a:cxn ang="T146">
                          <a:pos x="T96" y="T97"/>
                        </a:cxn>
                      </a:cxnLst>
                      <a:rect l="T147" t="T148" r="T149" b="T150"/>
                      <a:pathLst>
                        <a:path w="159" h="388">
                          <a:moveTo>
                            <a:pt x="22" y="11"/>
                          </a:moveTo>
                          <a:lnTo>
                            <a:pt x="0" y="0"/>
                          </a:lnTo>
                          <a:lnTo>
                            <a:pt x="0" y="23"/>
                          </a:lnTo>
                          <a:lnTo>
                            <a:pt x="0" y="46"/>
                          </a:lnTo>
                          <a:lnTo>
                            <a:pt x="0" y="103"/>
                          </a:lnTo>
                          <a:lnTo>
                            <a:pt x="0" y="114"/>
                          </a:lnTo>
                          <a:lnTo>
                            <a:pt x="11" y="148"/>
                          </a:lnTo>
                          <a:lnTo>
                            <a:pt x="11" y="182"/>
                          </a:lnTo>
                          <a:lnTo>
                            <a:pt x="11" y="217"/>
                          </a:lnTo>
                          <a:lnTo>
                            <a:pt x="11" y="262"/>
                          </a:lnTo>
                          <a:lnTo>
                            <a:pt x="11" y="285"/>
                          </a:lnTo>
                          <a:lnTo>
                            <a:pt x="22" y="319"/>
                          </a:lnTo>
                          <a:lnTo>
                            <a:pt x="22" y="342"/>
                          </a:lnTo>
                          <a:lnTo>
                            <a:pt x="22" y="376"/>
                          </a:lnTo>
                          <a:lnTo>
                            <a:pt x="34" y="388"/>
                          </a:lnTo>
                          <a:lnTo>
                            <a:pt x="148" y="388"/>
                          </a:lnTo>
                          <a:lnTo>
                            <a:pt x="159" y="388"/>
                          </a:lnTo>
                          <a:lnTo>
                            <a:pt x="159" y="296"/>
                          </a:lnTo>
                          <a:lnTo>
                            <a:pt x="148" y="274"/>
                          </a:lnTo>
                          <a:lnTo>
                            <a:pt x="148" y="251"/>
                          </a:lnTo>
                          <a:lnTo>
                            <a:pt x="148" y="239"/>
                          </a:lnTo>
                          <a:lnTo>
                            <a:pt x="148" y="228"/>
                          </a:lnTo>
                          <a:lnTo>
                            <a:pt x="136" y="217"/>
                          </a:lnTo>
                          <a:lnTo>
                            <a:pt x="136" y="205"/>
                          </a:lnTo>
                          <a:lnTo>
                            <a:pt x="136" y="194"/>
                          </a:lnTo>
                          <a:lnTo>
                            <a:pt x="136" y="182"/>
                          </a:lnTo>
                          <a:lnTo>
                            <a:pt x="125" y="171"/>
                          </a:lnTo>
                          <a:lnTo>
                            <a:pt x="125" y="125"/>
                          </a:lnTo>
                          <a:lnTo>
                            <a:pt x="114" y="125"/>
                          </a:lnTo>
                          <a:lnTo>
                            <a:pt x="114" y="114"/>
                          </a:lnTo>
                          <a:lnTo>
                            <a:pt x="114" y="103"/>
                          </a:lnTo>
                          <a:lnTo>
                            <a:pt x="102" y="80"/>
                          </a:lnTo>
                          <a:lnTo>
                            <a:pt x="114" y="68"/>
                          </a:lnTo>
                          <a:lnTo>
                            <a:pt x="114" y="57"/>
                          </a:lnTo>
                          <a:lnTo>
                            <a:pt x="102" y="57"/>
                          </a:lnTo>
                          <a:lnTo>
                            <a:pt x="102" y="46"/>
                          </a:lnTo>
                          <a:lnTo>
                            <a:pt x="102" y="34"/>
                          </a:lnTo>
                          <a:lnTo>
                            <a:pt x="91" y="34"/>
                          </a:lnTo>
                          <a:lnTo>
                            <a:pt x="79" y="34"/>
                          </a:lnTo>
                          <a:lnTo>
                            <a:pt x="68" y="34"/>
                          </a:lnTo>
                          <a:lnTo>
                            <a:pt x="45" y="23"/>
                          </a:lnTo>
                          <a:lnTo>
                            <a:pt x="34" y="11"/>
                          </a:lnTo>
                          <a:lnTo>
                            <a:pt x="22" y="11"/>
                          </a:lnTo>
                          <a:close/>
                        </a:path>
                      </a:pathLst>
                    </a:custGeom>
                    <a:solidFill>
                      <a:srgbClr val="7F7F7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28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2832" y="1095"/>
                      <a:ext cx="79" cy="273"/>
                    </a:xfrm>
                    <a:custGeom>
                      <a:avLst/>
                      <a:gdLst>
                        <a:gd name="T0" fmla="*/ 34 w 79"/>
                        <a:gd name="T1" fmla="*/ 11 h 273"/>
                        <a:gd name="T2" fmla="*/ 34 w 79"/>
                        <a:gd name="T3" fmla="*/ 22 h 273"/>
                        <a:gd name="T4" fmla="*/ 34 w 79"/>
                        <a:gd name="T5" fmla="*/ 57 h 273"/>
                        <a:gd name="T6" fmla="*/ 45 w 79"/>
                        <a:gd name="T7" fmla="*/ 57 h 273"/>
                        <a:gd name="T8" fmla="*/ 34 w 79"/>
                        <a:gd name="T9" fmla="*/ 79 h 273"/>
                        <a:gd name="T10" fmla="*/ 34 w 79"/>
                        <a:gd name="T11" fmla="*/ 102 h 273"/>
                        <a:gd name="T12" fmla="*/ 45 w 79"/>
                        <a:gd name="T13" fmla="*/ 91 h 273"/>
                        <a:gd name="T14" fmla="*/ 57 w 79"/>
                        <a:gd name="T15" fmla="*/ 91 h 273"/>
                        <a:gd name="T16" fmla="*/ 57 w 79"/>
                        <a:gd name="T17" fmla="*/ 91 h 273"/>
                        <a:gd name="T18" fmla="*/ 45 w 79"/>
                        <a:gd name="T19" fmla="*/ 114 h 273"/>
                        <a:gd name="T20" fmla="*/ 34 w 79"/>
                        <a:gd name="T21" fmla="*/ 114 h 273"/>
                        <a:gd name="T22" fmla="*/ 22 w 79"/>
                        <a:gd name="T23" fmla="*/ 136 h 273"/>
                        <a:gd name="T24" fmla="*/ 22 w 79"/>
                        <a:gd name="T25" fmla="*/ 171 h 273"/>
                        <a:gd name="T26" fmla="*/ 34 w 79"/>
                        <a:gd name="T27" fmla="*/ 182 h 273"/>
                        <a:gd name="T28" fmla="*/ 34 w 79"/>
                        <a:gd name="T29" fmla="*/ 193 h 273"/>
                        <a:gd name="T30" fmla="*/ 22 w 79"/>
                        <a:gd name="T31" fmla="*/ 205 h 273"/>
                        <a:gd name="T32" fmla="*/ 34 w 79"/>
                        <a:gd name="T33" fmla="*/ 228 h 273"/>
                        <a:gd name="T34" fmla="*/ 45 w 79"/>
                        <a:gd name="T35" fmla="*/ 239 h 273"/>
                        <a:gd name="T36" fmla="*/ 68 w 79"/>
                        <a:gd name="T37" fmla="*/ 239 h 273"/>
                        <a:gd name="T38" fmla="*/ 79 w 79"/>
                        <a:gd name="T39" fmla="*/ 239 h 273"/>
                        <a:gd name="T40" fmla="*/ 68 w 79"/>
                        <a:gd name="T41" fmla="*/ 250 h 273"/>
                        <a:gd name="T42" fmla="*/ 57 w 79"/>
                        <a:gd name="T43" fmla="*/ 250 h 273"/>
                        <a:gd name="T44" fmla="*/ 45 w 79"/>
                        <a:gd name="T45" fmla="*/ 262 h 273"/>
                        <a:gd name="T46" fmla="*/ 34 w 79"/>
                        <a:gd name="T47" fmla="*/ 273 h 273"/>
                        <a:gd name="T48" fmla="*/ 22 w 79"/>
                        <a:gd name="T49" fmla="*/ 262 h 273"/>
                        <a:gd name="T50" fmla="*/ 22 w 79"/>
                        <a:gd name="T51" fmla="*/ 228 h 273"/>
                        <a:gd name="T52" fmla="*/ 22 w 79"/>
                        <a:gd name="T53" fmla="*/ 182 h 273"/>
                        <a:gd name="T54" fmla="*/ 22 w 79"/>
                        <a:gd name="T55" fmla="*/ 159 h 273"/>
                        <a:gd name="T56" fmla="*/ 11 w 79"/>
                        <a:gd name="T57" fmla="*/ 148 h 273"/>
                        <a:gd name="T58" fmla="*/ 22 w 79"/>
                        <a:gd name="T59" fmla="*/ 148 h 273"/>
                        <a:gd name="T60" fmla="*/ 22 w 79"/>
                        <a:gd name="T61" fmla="*/ 125 h 273"/>
                        <a:gd name="T62" fmla="*/ 22 w 79"/>
                        <a:gd name="T63" fmla="*/ 45 h 273"/>
                        <a:gd name="T64" fmla="*/ 34 w 79"/>
                        <a:gd name="T65" fmla="*/ 0 h 273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w 79"/>
                        <a:gd name="T100" fmla="*/ 0 h 273"/>
                        <a:gd name="T101" fmla="*/ 79 w 79"/>
                        <a:gd name="T102" fmla="*/ 273 h 273"/>
                      </a:gdLst>
                      <a:ahLst/>
                      <a:cxnLst>
                        <a:cxn ang="T66">
                          <a:pos x="T0" y="T1"/>
                        </a:cxn>
                        <a:cxn ang="T67">
                          <a:pos x="T2" y="T3"/>
                        </a:cxn>
                        <a:cxn ang="T68">
                          <a:pos x="T4" y="T5"/>
                        </a:cxn>
                        <a:cxn ang="T69">
                          <a:pos x="T6" y="T7"/>
                        </a:cxn>
                        <a:cxn ang="T70">
                          <a:pos x="T8" y="T9"/>
                        </a:cxn>
                        <a:cxn ang="T71">
                          <a:pos x="T10" y="T11"/>
                        </a:cxn>
                        <a:cxn ang="T72">
                          <a:pos x="T12" y="T13"/>
                        </a:cxn>
                        <a:cxn ang="T73">
                          <a:pos x="T14" y="T15"/>
                        </a:cxn>
                        <a:cxn ang="T74">
                          <a:pos x="T16" y="T17"/>
                        </a:cxn>
                        <a:cxn ang="T75">
                          <a:pos x="T18" y="T19"/>
                        </a:cxn>
                        <a:cxn ang="T76">
                          <a:pos x="T20" y="T21"/>
                        </a:cxn>
                        <a:cxn ang="T77">
                          <a:pos x="T22" y="T23"/>
                        </a:cxn>
                        <a:cxn ang="T78">
                          <a:pos x="T24" y="T25"/>
                        </a:cxn>
                        <a:cxn ang="T79">
                          <a:pos x="T26" y="T27"/>
                        </a:cxn>
                        <a:cxn ang="T80">
                          <a:pos x="T28" y="T29"/>
                        </a:cxn>
                        <a:cxn ang="T81">
                          <a:pos x="T30" y="T31"/>
                        </a:cxn>
                        <a:cxn ang="T82">
                          <a:pos x="T32" y="T33"/>
                        </a:cxn>
                        <a:cxn ang="T83">
                          <a:pos x="T34" y="T35"/>
                        </a:cxn>
                        <a:cxn ang="T84">
                          <a:pos x="T36" y="T37"/>
                        </a:cxn>
                        <a:cxn ang="T85">
                          <a:pos x="T38" y="T39"/>
                        </a:cxn>
                        <a:cxn ang="T86">
                          <a:pos x="T40" y="T41"/>
                        </a:cxn>
                        <a:cxn ang="T87">
                          <a:pos x="T42" y="T43"/>
                        </a:cxn>
                        <a:cxn ang="T88">
                          <a:pos x="T44" y="T45"/>
                        </a:cxn>
                        <a:cxn ang="T89">
                          <a:pos x="T46" y="T47"/>
                        </a:cxn>
                        <a:cxn ang="T90">
                          <a:pos x="T48" y="T49"/>
                        </a:cxn>
                        <a:cxn ang="T91">
                          <a:pos x="T50" y="T51"/>
                        </a:cxn>
                        <a:cxn ang="T92">
                          <a:pos x="T52" y="T53"/>
                        </a:cxn>
                        <a:cxn ang="T93">
                          <a:pos x="T54" y="T55"/>
                        </a:cxn>
                        <a:cxn ang="T94">
                          <a:pos x="T56" y="T57"/>
                        </a:cxn>
                        <a:cxn ang="T95">
                          <a:pos x="T58" y="T59"/>
                        </a:cxn>
                        <a:cxn ang="T96">
                          <a:pos x="T60" y="T61"/>
                        </a:cxn>
                        <a:cxn ang="T97">
                          <a:pos x="T62" y="T63"/>
                        </a:cxn>
                        <a:cxn ang="T98">
                          <a:pos x="T64" y="T65"/>
                        </a:cxn>
                      </a:cxnLst>
                      <a:rect l="T99" t="T100" r="T101" b="T102"/>
                      <a:pathLst>
                        <a:path w="79" h="273">
                          <a:moveTo>
                            <a:pt x="34" y="0"/>
                          </a:moveTo>
                          <a:lnTo>
                            <a:pt x="34" y="11"/>
                          </a:lnTo>
                          <a:lnTo>
                            <a:pt x="34" y="22"/>
                          </a:lnTo>
                          <a:lnTo>
                            <a:pt x="34" y="45"/>
                          </a:lnTo>
                          <a:lnTo>
                            <a:pt x="34" y="57"/>
                          </a:lnTo>
                          <a:lnTo>
                            <a:pt x="45" y="57"/>
                          </a:lnTo>
                          <a:lnTo>
                            <a:pt x="34" y="79"/>
                          </a:lnTo>
                          <a:lnTo>
                            <a:pt x="34" y="102"/>
                          </a:lnTo>
                          <a:lnTo>
                            <a:pt x="34" y="114"/>
                          </a:lnTo>
                          <a:lnTo>
                            <a:pt x="45" y="91"/>
                          </a:lnTo>
                          <a:lnTo>
                            <a:pt x="57" y="91"/>
                          </a:lnTo>
                          <a:lnTo>
                            <a:pt x="57" y="102"/>
                          </a:lnTo>
                          <a:lnTo>
                            <a:pt x="45" y="114"/>
                          </a:lnTo>
                          <a:lnTo>
                            <a:pt x="34" y="114"/>
                          </a:lnTo>
                          <a:lnTo>
                            <a:pt x="34" y="125"/>
                          </a:lnTo>
                          <a:lnTo>
                            <a:pt x="22" y="136"/>
                          </a:lnTo>
                          <a:lnTo>
                            <a:pt x="22" y="148"/>
                          </a:lnTo>
                          <a:lnTo>
                            <a:pt x="22" y="171"/>
                          </a:lnTo>
                          <a:lnTo>
                            <a:pt x="22" y="182"/>
                          </a:lnTo>
                          <a:lnTo>
                            <a:pt x="34" y="182"/>
                          </a:lnTo>
                          <a:lnTo>
                            <a:pt x="34" y="193"/>
                          </a:lnTo>
                          <a:lnTo>
                            <a:pt x="22" y="205"/>
                          </a:lnTo>
                          <a:lnTo>
                            <a:pt x="22" y="216"/>
                          </a:lnTo>
                          <a:lnTo>
                            <a:pt x="34" y="228"/>
                          </a:lnTo>
                          <a:lnTo>
                            <a:pt x="34" y="250"/>
                          </a:lnTo>
                          <a:lnTo>
                            <a:pt x="45" y="239"/>
                          </a:lnTo>
                          <a:lnTo>
                            <a:pt x="68" y="239"/>
                          </a:lnTo>
                          <a:lnTo>
                            <a:pt x="79" y="239"/>
                          </a:lnTo>
                          <a:lnTo>
                            <a:pt x="79" y="250"/>
                          </a:lnTo>
                          <a:lnTo>
                            <a:pt x="68" y="250"/>
                          </a:lnTo>
                          <a:lnTo>
                            <a:pt x="57" y="250"/>
                          </a:lnTo>
                          <a:lnTo>
                            <a:pt x="45" y="250"/>
                          </a:lnTo>
                          <a:lnTo>
                            <a:pt x="45" y="262"/>
                          </a:lnTo>
                          <a:lnTo>
                            <a:pt x="57" y="262"/>
                          </a:lnTo>
                          <a:lnTo>
                            <a:pt x="34" y="273"/>
                          </a:lnTo>
                          <a:lnTo>
                            <a:pt x="22" y="273"/>
                          </a:lnTo>
                          <a:lnTo>
                            <a:pt x="22" y="262"/>
                          </a:lnTo>
                          <a:lnTo>
                            <a:pt x="22" y="250"/>
                          </a:lnTo>
                          <a:lnTo>
                            <a:pt x="22" y="228"/>
                          </a:lnTo>
                          <a:lnTo>
                            <a:pt x="22" y="205"/>
                          </a:lnTo>
                          <a:lnTo>
                            <a:pt x="22" y="182"/>
                          </a:lnTo>
                          <a:lnTo>
                            <a:pt x="22" y="171"/>
                          </a:lnTo>
                          <a:lnTo>
                            <a:pt x="22" y="159"/>
                          </a:lnTo>
                          <a:lnTo>
                            <a:pt x="0" y="159"/>
                          </a:lnTo>
                          <a:lnTo>
                            <a:pt x="11" y="148"/>
                          </a:lnTo>
                          <a:lnTo>
                            <a:pt x="11" y="159"/>
                          </a:lnTo>
                          <a:lnTo>
                            <a:pt x="22" y="148"/>
                          </a:lnTo>
                          <a:lnTo>
                            <a:pt x="22" y="136"/>
                          </a:lnTo>
                          <a:lnTo>
                            <a:pt x="22" y="125"/>
                          </a:lnTo>
                          <a:lnTo>
                            <a:pt x="22" y="79"/>
                          </a:lnTo>
                          <a:lnTo>
                            <a:pt x="22" y="45"/>
                          </a:lnTo>
                          <a:lnTo>
                            <a:pt x="34" y="11"/>
                          </a:lnTo>
                          <a:lnTo>
                            <a:pt x="34" y="0"/>
                          </a:lnTo>
                          <a:close/>
                        </a:path>
                      </a:pathLst>
                    </a:custGeom>
                    <a:solidFill>
                      <a:srgbClr val="5F5F5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29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2809" y="1220"/>
                      <a:ext cx="45" cy="11"/>
                    </a:xfrm>
                    <a:custGeom>
                      <a:avLst/>
                      <a:gdLst>
                        <a:gd name="T0" fmla="*/ 45 w 45"/>
                        <a:gd name="T1" fmla="*/ 0 h 11"/>
                        <a:gd name="T2" fmla="*/ 0 w 45"/>
                        <a:gd name="T3" fmla="*/ 11 h 11"/>
                        <a:gd name="T4" fmla="*/ 23 w 45"/>
                        <a:gd name="T5" fmla="*/ 11 h 11"/>
                        <a:gd name="T6" fmla="*/ 45 w 45"/>
                        <a:gd name="T7" fmla="*/ 0 h 11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45"/>
                        <a:gd name="T13" fmla="*/ 0 h 11"/>
                        <a:gd name="T14" fmla="*/ 45 w 45"/>
                        <a:gd name="T15" fmla="*/ 11 h 11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45" h="11">
                          <a:moveTo>
                            <a:pt x="45" y="0"/>
                          </a:moveTo>
                          <a:lnTo>
                            <a:pt x="0" y="11"/>
                          </a:lnTo>
                          <a:lnTo>
                            <a:pt x="23" y="11"/>
                          </a:lnTo>
                          <a:lnTo>
                            <a:pt x="45" y="0"/>
                          </a:lnTo>
                          <a:close/>
                        </a:path>
                      </a:pathLst>
                    </a:custGeom>
                    <a:solidFill>
                      <a:srgbClr val="5F5F5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grpSp>
                  <p:nvGrpSpPr>
                    <p:cNvPr id="19" name="Group 2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75" y="1038"/>
                      <a:ext cx="57" cy="399"/>
                      <a:chOff x="2775" y="1038"/>
                      <a:chExt cx="57" cy="399"/>
                    </a:xfrm>
                  </p:grpSpPr>
                  <p:sp>
                    <p:nvSpPr>
                      <p:cNvPr id="131" name="Freeform 2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75" y="1049"/>
                        <a:ext cx="57" cy="388"/>
                      </a:xfrm>
                      <a:custGeom>
                        <a:avLst/>
                        <a:gdLst>
                          <a:gd name="T0" fmla="*/ 22 w 57"/>
                          <a:gd name="T1" fmla="*/ 11 h 388"/>
                          <a:gd name="T2" fmla="*/ 0 w 57"/>
                          <a:gd name="T3" fmla="*/ 0 h 388"/>
                          <a:gd name="T4" fmla="*/ 0 w 57"/>
                          <a:gd name="T5" fmla="*/ 23 h 388"/>
                          <a:gd name="T6" fmla="*/ 0 w 57"/>
                          <a:gd name="T7" fmla="*/ 46 h 388"/>
                          <a:gd name="T8" fmla="*/ 0 w 57"/>
                          <a:gd name="T9" fmla="*/ 103 h 388"/>
                          <a:gd name="T10" fmla="*/ 0 w 57"/>
                          <a:gd name="T11" fmla="*/ 114 h 388"/>
                          <a:gd name="T12" fmla="*/ 11 w 57"/>
                          <a:gd name="T13" fmla="*/ 148 h 388"/>
                          <a:gd name="T14" fmla="*/ 11 w 57"/>
                          <a:gd name="T15" fmla="*/ 182 h 388"/>
                          <a:gd name="T16" fmla="*/ 11 w 57"/>
                          <a:gd name="T17" fmla="*/ 217 h 388"/>
                          <a:gd name="T18" fmla="*/ 11 w 57"/>
                          <a:gd name="T19" fmla="*/ 262 h 388"/>
                          <a:gd name="T20" fmla="*/ 11 w 57"/>
                          <a:gd name="T21" fmla="*/ 285 h 388"/>
                          <a:gd name="T22" fmla="*/ 22 w 57"/>
                          <a:gd name="T23" fmla="*/ 319 h 388"/>
                          <a:gd name="T24" fmla="*/ 22 w 57"/>
                          <a:gd name="T25" fmla="*/ 342 h 388"/>
                          <a:gd name="T26" fmla="*/ 22 w 57"/>
                          <a:gd name="T27" fmla="*/ 376 h 388"/>
                          <a:gd name="T28" fmla="*/ 34 w 57"/>
                          <a:gd name="T29" fmla="*/ 388 h 388"/>
                          <a:gd name="T30" fmla="*/ 45 w 57"/>
                          <a:gd name="T31" fmla="*/ 388 h 388"/>
                          <a:gd name="T32" fmla="*/ 45 w 57"/>
                          <a:gd name="T33" fmla="*/ 388 h 388"/>
                          <a:gd name="T34" fmla="*/ 34 w 57"/>
                          <a:gd name="T35" fmla="*/ 353 h 388"/>
                          <a:gd name="T36" fmla="*/ 34 w 57"/>
                          <a:gd name="T37" fmla="*/ 342 h 388"/>
                          <a:gd name="T38" fmla="*/ 34 w 57"/>
                          <a:gd name="T39" fmla="*/ 319 h 388"/>
                          <a:gd name="T40" fmla="*/ 34 w 57"/>
                          <a:gd name="T41" fmla="*/ 296 h 388"/>
                          <a:gd name="T42" fmla="*/ 34 w 57"/>
                          <a:gd name="T43" fmla="*/ 274 h 388"/>
                          <a:gd name="T44" fmla="*/ 34 w 57"/>
                          <a:gd name="T45" fmla="*/ 262 h 388"/>
                          <a:gd name="T46" fmla="*/ 34 w 57"/>
                          <a:gd name="T47" fmla="*/ 228 h 388"/>
                          <a:gd name="T48" fmla="*/ 34 w 57"/>
                          <a:gd name="T49" fmla="*/ 205 h 388"/>
                          <a:gd name="T50" fmla="*/ 45 w 57"/>
                          <a:gd name="T51" fmla="*/ 182 h 388"/>
                          <a:gd name="T52" fmla="*/ 45 w 57"/>
                          <a:gd name="T53" fmla="*/ 148 h 388"/>
                          <a:gd name="T54" fmla="*/ 45 w 57"/>
                          <a:gd name="T55" fmla="*/ 137 h 388"/>
                          <a:gd name="T56" fmla="*/ 57 w 57"/>
                          <a:gd name="T57" fmla="*/ 114 h 388"/>
                          <a:gd name="T58" fmla="*/ 57 w 57"/>
                          <a:gd name="T59" fmla="*/ 103 h 388"/>
                          <a:gd name="T60" fmla="*/ 22 w 57"/>
                          <a:gd name="T61" fmla="*/ 103 h 388"/>
                          <a:gd name="T62" fmla="*/ 57 w 57"/>
                          <a:gd name="T63" fmla="*/ 68 h 388"/>
                          <a:gd name="T64" fmla="*/ 45 w 57"/>
                          <a:gd name="T65" fmla="*/ 57 h 388"/>
                          <a:gd name="T66" fmla="*/ 34 w 57"/>
                          <a:gd name="T67" fmla="*/ 46 h 388"/>
                          <a:gd name="T68" fmla="*/ 34 w 57"/>
                          <a:gd name="T69" fmla="*/ 23 h 388"/>
                          <a:gd name="T70" fmla="*/ 22 w 57"/>
                          <a:gd name="T71" fmla="*/ 11 h 388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w 57"/>
                          <a:gd name="T109" fmla="*/ 0 h 388"/>
                          <a:gd name="T110" fmla="*/ 57 w 57"/>
                          <a:gd name="T111" fmla="*/ 388 h 388"/>
                        </a:gdLst>
                        <a:ahLst/>
                        <a:cxnLst>
                          <a:cxn ang="T72">
                            <a:pos x="T0" y="T1"/>
                          </a:cxn>
                          <a:cxn ang="T73">
                            <a:pos x="T2" y="T3"/>
                          </a:cxn>
                          <a:cxn ang="T74">
                            <a:pos x="T4" y="T5"/>
                          </a:cxn>
                          <a:cxn ang="T75">
                            <a:pos x="T6" y="T7"/>
                          </a:cxn>
                          <a:cxn ang="T76">
                            <a:pos x="T8" y="T9"/>
                          </a:cxn>
                          <a:cxn ang="T77">
                            <a:pos x="T10" y="T11"/>
                          </a:cxn>
                          <a:cxn ang="T78">
                            <a:pos x="T12" y="T13"/>
                          </a:cxn>
                          <a:cxn ang="T79">
                            <a:pos x="T14" y="T15"/>
                          </a:cxn>
                          <a:cxn ang="T80">
                            <a:pos x="T16" y="T17"/>
                          </a:cxn>
                          <a:cxn ang="T81">
                            <a:pos x="T18" y="T19"/>
                          </a:cxn>
                          <a:cxn ang="T82">
                            <a:pos x="T20" y="T21"/>
                          </a:cxn>
                          <a:cxn ang="T83">
                            <a:pos x="T22" y="T23"/>
                          </a:cxn>
                          <a:cxn ang="T84">
                            <a:pos x="T24" y="T25"/>
                          </a:cxn>
                          <a:cxn ang="T85">
                            <a:pos x="T26" y="T27"/>
                          </a:cxn>
                          <a:cxn ang="T86">
                            <a:pos x="T28" y="T29"/>
                          </a:cxn>
                          <a:cxn ang="T87">
                            <a:pos x="T30" y="T31"/>
                          </a:cxn>
                          <a:cxn ang="T88">
                            <a:pos x="T32" y="T33"/>
                          </a:cxn>
                          <a:cxn ang="T89">
                            <a:pos x="T34" y="T35"/>
                          </a:cxn>
                          <a:cxn ang="T90">
                            <a:pos x="T36" y="T37"/>
                          </a:cxn>
                          <a:cxn ang="T91">
                            <a:pos x="T38" y="T39"/>
                          </a:cxn>
                          <a:cxn ang="T92">
                            <a:pos x="T40" y="T41"/>
                          </a:cxn>
                          <a:cxn ang="T93">
                            <a:pos x="T42" y="T43"/>
                          </a:cxn>
                          <a:cxn ang="T94">
                            <a:pos x="T44" y="T45"/>
                          </a:cxn>
                          <a:cxn ang="T95">
                            <a:pos x="T46" y="T47"/>
                          </a:cxn>
                          <a:cxn ang="T96">
                            <a:pos x="T48" y="T49"/>
                          </a:cxn>
                          <a:cxn ang="T97">
                            <a:pos x="T50" y="T51"/>
                          </a:cxn>
                          <a:cxn ang="T98">
                            <a:pos x="T52" y="T53"/>
                          </a:cxn>
                          <a:cxn ang="T99">
                            <a:pos x="T54" y="T55"/>
                          </a:cxn>
                          <a:cxn ang="T100">
                            <a:pos x="T56" y="T57"/>
                          </a:cxn>
                          <a:cxn ang="T101">
                            <a:pos x="T58" y="T59"/>
                          </a:cxn>
                          <a:cxn ang="T102">
                            <a:pos x="T60" y="T61"/>
                          </a:cxn>
                          <a:cxn ang="T103">
                            <a:pos x="T62" y="T63"/>
                          </a:cxn>
                          <a:cxn ang="T104">
                            <a:pos x="T64" y="T65"/>
                          </a:cxn>
                          <a:cxn ang="T105">
                            <a:pos x="T66" y="T67"/>
                          </a:cxn>
                          <a:cxn ang="T106">
                            <a:pos x="T68" y="T69"/>
                          </a:cxn>
                          <a:cxn ang="T107">
                            <a:pos x="T70" y="T71"/>
                          </a:cxn>
                        </a:cxnLst>
                        <a:rect l="T108" t="T109" r="T110" b="T111"/>
                        <a:pathLst>
                          <a:path w="57" h="388">
                            <a:moveTo>
                              <a:pt x="22" y="11"/>
                            </a:moveTo>
                            <a:lnTo>
                              <a:pt x="0" y="0"/>
                            </a:lnTo>
                            <a:lnTo>
                              <a:pt x="0" y="23"/>
                            </a:lnTo>
                            <a:lnTo>
                              <a:pt x="0" y="46"/>
                            </a:lnTo>
                            <a:lnTo>
                              <a:pt x="0" y="103"/>
                            </a:lnTo>
                            <a:lnTo>
                              <a:pt x="0" y="114"/>
                            </a:lnTo>
                            <a:lnTo>
                              <a:pt x="11" y="148"/>
                            </a:lnTo>
                            <a:lnTo>
                              <a:pt x="11" y="182"/>
                            </a:lnTo>
                            <a:lnTo>
                              <a:pt x="11" y="217"/>
                            </a:lnTo>
                            <a:lnTo>
                              <a:pt x="11" y="262"/>
                            </a:lnTo>
                            <a:lnTo>
                              <a:pt x="11" y="285"/>
                            </a:lnTo>
                            <a:lnTo>
                              <a:pt x="22" y="319"/>
                            </a:lnTo>
                            <a:lnTo>
                              <a:pt x="22" y="342"/>
                            </a:lnTo>
                            <a:lnTo>
                              <a:pt x="22" y="376"/>
                            </a:lnTo>
                            <a:lnTo>
                              <a:pt x="34" y="388"/>
                            </a:lnTo>
                            <a:lnTo>
                              <a:pt x="45" y="388"/>
                            </a:lnTo>
                            <a:lnTo>
                              <a:pt x="34" y="353"/>
                            </a:lnTo>
                            <a:lnTo>
                              <a:pt x="34" y="342"/>
                            </a:lnTo>
                            <a:lnTo>
                              <a:pt x="34" y="319"/>
                            </a:lnTo>
                            <a:lnTo>
                              <a:pt x="34" y="296"/>
                            </a:lnTo>
                            <a:lnTo>
                              <a:pt x="34" y="274"/>
                            </a:lnTo>
                            <a:lnTo>
                              <a:pt x="34" y="262"/>
                            </a:lnTo>
                            <a:lnTo>
                              <a:pt x="34" y="228"/>
                            </a:lnTo>
                            <a:lnTo>
                              <a:pt x="34" y="205"/>
                            </a:lnTo>
                            <a:lnTo>
                              <a:pt x="45" y="182"/>
                            </a:lnTo>
                            <a:lnTo>
                              <a:pt x="45" y="148"/>
                            </a:lnTo>
                            <a:lnTo>
                              <a:pt x="45" y="137"/>
                            </a:lnTo>
                            <a:lnTo>
                              <a:pt x="57" y="114"/>
                            </a:lnTo>
                            <a:lnTo>
                              <a:pt x="57" y="103"/>
                            </a:lnTo>
                            <a:lnTo>
                              <a:pt x="22" y="103"/>
                            </a:lnTo>
                            <a:lnTo>
                              <a:pt x="57" y="68"/>
                            </a:lnTo>
                            <a:lnTo>
                              <a:pt x="45" y="57"/>
                            </a:lnTo>
                            <a:lnTo>
                              <a:pt x="34" y="46"/>
                            </a:lnTo>
                            <a:lnTo>
                              <a:pt x="34" y="23"/>
                            </a:lnTo>
                            <a:lnTo>
                              <a:pt x="22" y="11"/>
                            </a:lnTo>
                            <a:close/>
                          </a:path>
                        </a:pathLst>
                      </a:custGeom>
                      <a:solidFill>
                        <a:srgbClr val="5F5F5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32" name="Freeform 3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75" y="1038"/>
                        <a:ext cx="57" cy="399"/>
                      </a:xfrm>
                      <a:custGeom>
                        <a:avLst/>
                        <a:gdLst>
                          <a:gd name="T0" fmla="*/ 22 w 57"/>
                          <a:gd name="T1" fmla="*/ 11 h 399"/>
                          <a:gd name="T2" fmla="*/ 0 w 57"/>
                          <a:gd name="T3" fmla="*/ 0 h 399"/>
                          <a:gd name="T4" fmla="*/ 0 w 57"/>
                          <a:gd name="T5" fmla="*/ 22 h 399"/>
                          <a:gd name="T6" fmla="*/ 0 w 57"/>
                          <a:gd name="T7" fmla="*/ 57 h 399"/>
                          <a:gd name="T8" fmla="*/ 0 w 57"/>
                          <a:gd name="T9" fmla="*/ 102 h 399"/>
                          <a:gd name="T10" fmla="*/ 0 w 57"/>
                          <a:gd name="T11" fmla="*/ 125 h 399"/>
                          <a:gd name="T12" fmla="*/ 0 w 57"/>
                          <a:gd name="T13" fmla="*/ 148 h 399"/>
                          <a:gd name="T14" fmla="*/ 0 w 57"/>
                          <a:gd name="T15" fmla="*/ 182 h 399"/>
                          <a:gd name="T16" fmla="*/ 11 w 57"/>
                          <a:gd name="T17" fmla="*/ 228 h 399"/>
                          <a:gd name="T18" fmla="*/ 11 w 57"/>
                          <a:gd name="T19" fmla="*/ 273 h 399"/>
                          <a:gd name="T20" fmla="*/ 11 w 57"/>
                          <a:gd name="T21" fmla="*/ 296 h 399"/>
                          <a:gd name="T22" fmla="*/ 11 w 57"/>
                          <a:gd name="T23" fmla="*/ 330 h 399"/>
                          <a:gd name="T24" fmla="*/ 22 w 57"/>
                          <a:gd name="T25" fmla="*/ 353 h 399"/>
                          <a:gd name="T26" fmla="*/ 22 w 57"/>
                          <a:gd name="T27" fmla="*/ 387 h 399"/>
                          <a:gd name="T28" fmla="*/ 34 w 57"/>
                          <a:gd name="T29" fmla="*/ 399 h 399"/>
                          <a:gd name="T30" fmla="*/ 45 w 57"/>
                          <a:gd name="T31" fmla="*/ 399 h 399"/>
                          <a:gd name="T32" fmla="*/ 45 w 57"/>
                          <a:gd name="T33" fmla="*/ 387 h 399"/>
                          <a:gd name="T34" fmla="*/ 34 w 57"/>
                          <a:gd name="T35" fmla="*/ 364 h 399"/>
                          <a:gd name="T36" fmla="*/ 34 w 57"/>
                          <a:gd name="T37" fmla="*/ 342 h 399"/>
                          <a:gd name="T38" fmla="*/ 34 w 57"/>
                          <a:gd name="T39" fmla="*/ 330 h 399"/>
                          <a:gd name="T40" fmla="*/ 34 w 57"/>
                          <a:gd name="T41" fmla="*/ 307 h 399"/>
                          <a:gd name="T42" fmla="*/ 34 w 57"/>
                          <a:gd name="T43" fmla="*/ 285 h 399"/>
                          <a:gd name="T44" fmla="*/ 34 w 57"/>
                          <a:gd name="T45" fmla="*/ 262 h 399"/>
                          <a:gd name="T46" fmla="*/ 34 w 57"/>
                          <a:gd name="T47" fmla="*/ 228 h 399"/>
                          <a:gd name="T48" fmla="*/ 34 w 57"/>
                          <a:gd name="T49" fmla="*/ 216 h 399"/>
                          <a:gd name="T50" fmla="*/ 45 w 57"/>
                          <a:gd name="T51" fmla="*/ 182 h 399"/>
                          <a:gd name="T52" fmla="*/ 45 w 57"/>
                          <a:gd name="T53" fmla="*/ 159 h 399"/>
                          <a:gd name="T54" fmla="*/ 45 w 57"/>
                          <a:gd name="T55" fmla="*/ 136 h 399"/>
                          <a:gd name="T56" fmla="*/ 45 w 57"/>
                          <a:gd name="T57" fmla="*/ 125 h 399"/>
                          <a:gd name="T58" fmla="*/ 57 w 57"/>
                          <a:gd name="T59" fmla="*/ 114 h 399"/>
                          <a:gd name="T60" fmla="*/ 22 w 57"/>
                          <a:gd name="T61" fmla="*/ 102 h 399"/>
                          <a:gd name="T62" fmla="*/ 57 w 57"/>
                          <a:gd name="T63" fmla="*/ 79 h 399"/>
                          <a:gd name="T64" fmla="*/ 45 w 57"/>
                          <a:gd name="T65" fmla="*/ 68 h 399"/>
                          <a:gd name="T66" fmla="*/ 34 w 57"/>
                          <a:gd name="T67" fmla="*/ 57 h 399"/>
                          <a:gd name="T68" fmla="*/ 22 w 57"/>
                          <a:gd name="T69" fmla="*/ 34 h 399"/>
                          <a:gd name="T70" fmla="*/ 22 w 57"/>
                          <a:gd name="T71" fmla="*/ 11 h 399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w 57"/>
                          <a:gd name="T109" fmla="*/ 0 h 399"/>
                          <a:gd name="T110" fmla="*/ 57 w 57"/>
                          <a:gd name="T111" fmla="*/ 399 h 399"/>
                        </a:gdLst>
                        <a:ahLst/>
                        <a:cxnLst>
                          <a:cxn ang="T72">
                            <a:pos x="T0" y="T1"/>
                          </a:cxn>
                          <a:cxn ang="T73">
                            <a:pos x="T2" y="T3"/>
                          </a:cxn>
                          <a:cxn ang="T74">
                            <a:pos x="T4" y="T5"/>
                          </a:cxn>
                          <a:cxn ang="T75">
                            <a:pos x="T6" y="T7"/>
                          </a:cxn>
                          <a:cxn ang="T76">
                            <a:pos x="T8" y="T9"/>
                          </a:cxn>
                          <a:cxn ang="T77">
                            <a:pos x="T10" y="T11"/>
                          </a:cxn>
                          <a:cxn ang="T78">
                            <a:pos x="T12" y="T13"/>
                          </a:cxn>
                          <a:cxn ang="T79">
                            <a:pos x="T14" y="T15"/>
                          </a:cxn>
                          <a:cxn ang="T80">
                            <a:pos x="T16" y="T17"/>
                          </a:cxn>
                          <a:cxn ang="T81">
                            <a:pos x="T18" y="T19"/>
                          </a:cxn>
                          <a:cxn ang="T82">
                            <a:pos x="T20" y="T21"/>
                          </a:cxn>
                          <a:cxn ang="T83">
                            <a:pos x="T22" y="T23"/>
                          </a:cxn>
                          <a:cxn ang="T84">
                            <a:pos x="T24" y="T25"/>
                          </a:cxn>
                          <a:cxn ang="T85">
                            <a:pos x="T26" y="T27"/>
                          </a:cxn>
                          <a:cxn ang="T86">
                            <a:pos x="T28" y="T29"/>
                          </a:cxn>
                          <a:cxn ang="T87">
                            <a:pos x="T30" y="T31"/>
                          </a:cxn>
                          <a:cxn ang="T88">
                            <a:pos x="T32" y="T33"/>
                          </a:cxn>
                          <a:cxn ang="T89">
                            <a:pos x="T34" y="T35"/>
                          </a:cxn>
                          <a:cxn ang="T90">
                            <a:pos x="T36" y="T37"/>
                          </a:cxn>
                          <a:cxn ang="T91">
                            <a:pos x="T38" y="T39"/>
                          </a:cxn>
                          <a:cxn ang="T92">
                            <a:pos x="T40" y="T41"/>
                          </a:cxn>
                          <a:cxn ang="T93">
                            <a:pos x="T42" y="T43"/>
                          </a:cxn>
                          <a:cxn ang="T94">
                            <a:pos x="T44" y="T45"/>
                          </a:cxn>
                          <a:cxn ang="T95">
                            <a:pos x="T46" y="T47"/>
                          </a:cxn>
                          <a:cxn ang="T96">
                            <a:pos x="T48" y="T49"/>
                          </a:cxn>
                          <a:cxn ang="T97">
                            <a:pos x="T50" y="T51"/>
                          </a:cxn>
                          <a:cxn ang="T98">
                            <a:pos x="T52" y="T53"/>
                          </a:cxn>
                          <a:cxn ang="T99">
                            <a:pos x="T54" y="T55"/>
                          </a:cxn>
                          <a:cxn ang="T100">
                            <a:pos x="T56" y="T57"/>
                          </a:cxn>
                          <a:cxn ang="T101">
                            <a:pos x="T58" y="T59"/>
                          </a:cxn>
                          <a:cxn ang="T102">
                            <a:pos x="T60" y="T61"/>
                          </a:cxn>
                          <a:cxn ang="T103">
                            <a:pos x="T62" y="T63"/>
                          </a:cxn>
                          <a:cxn ang="T104">
                            <a:pos x="T64" y="T65"/>
                          </a:cxn>
                          <a:cxn ang="T105">
                            <a:pos x="T66" y="T67"/>
                          </a:cxn>
                          <a:cxn ang="T106">
                            <a:pos x="T68" y="T69"/>
                          </a:cxn>
                          <a:cxn ang="T107">
                            <a:pos x="T70" y="T71"/>
                          </a:cxn>
                        </a:cxnLst>
                        <a:rect l="T108" t="T109" r="T110" b="T111"/>
                        <a:pathLst>
                          <a:path w="57" h="399">
                            <a:moveTo>
                              <a:pt x="22" y="11"/>
                            </a:moveTo>
                            <a:lnTo>
                              <a:pt x="0" y="0"/>
                            </a:lnTo>
                            <a:lnTo>
                              <a:pt x="0" y="22"/>
                            </a:lnTo>
                            <a:lnTo>
                              <a:pt x="0" y="57"/>
                            </a:lnTo>
                            <a:lnTo>
                              <a:pt x="0" y="102"/>
                            </a:lnTo>
                            <a:lnTo>
                              <a:pt x="0" y="125"/>
                            </a:lnTo>
                            <a:lnTo>
                              <a:pt x="0" y="148"/>
                            </a:lnTo>
                            <a:lnTo>
                              <a:pt x="0" y="182"/>
                            </a:lnTo>
                            <a:lnTo>
                              <a:pt x="11" y="228"/>
                            </a:lnTo>
                            <a:lnTo>
                              <a:pt x="11" y="273"/>
                            </a:lnTo>
                            <a:lnTo>
                              <a:pt x="11" y="296"/>
                            </a:lnTo>
                            <a:lnTo>
                              <a:pt x="11" y="330"/>
                            </a:lnTo>
                            <a:lnTo>
                              <a:pt x="22" y="353"/>
                            </a:lnTo>
                            <a:lnTo>
                              <a:pt x="22" y="387"/>
                            </a:lnTo>
                            <a:lnTo>
                              <a:pt x="34" y="399"/>
                            </a:lnTo>
                            <a:lnTo>
                              <a:pt x="45" y="399"/>
                            </a:lnTo>
                            <a:lnTo>
                              <a:pt x="45" y="387"/>
                            </a:lnTo>
                            <a:lnTo>
                              <a:pt x="34" y="364"/>
                            </a:lnTo>
                            <a:lnTo>
                              <a:pt x="34" y="342"/>
                            </a:lnTo>
                            <a:lnTo>
                              <a:pt x="34" y="330"/>
                            </a:lnTo>
                            <a:lnTo>
                              <a:pt x="34" y="307"/>
                            </a:lnTo>
                            <a:lnTo>
                              <a:pt x="34" y="285"/>
                            </a:lnTo>
                            <a:lnTo>
                              <a:pt x="34" y="262"/>
                            </a:lnTo>
                            <a:lnTo>
                              <a:pt x="34" y="228"/>
                            </a:lnTo>
                            <a:lnTo>
                              <a:pt x="34" y="216"/>
                            </a:lnTo>
                            <a:lnTo>
                              <a:pt x="45" y="182"/>
                            </a:lnTo>
                            <a:lnTo>
                              <a:pt x="45" y="159"/>
                            </a:lnTo>
                            <a:lnTo>
                              <a:pt x="45" y="136"/>
                            </a:lnTo>
                            <a:lnTo>
                              <a:pt x="45" y="125"/>
                            </a:lnTo>
                            <a:lnTo>
                              <a:pt x="57" y="114"/>
                            </a:lnTo>
                            <a:lnTo>
                              <a:pt x="22" y="102"/>
                            </a:lnTo>
                            <a:lnTo>
                              <a:pt x="57" y="79"/>
                            </a:lnTo>
                            <a:lnTo>
                              <a:pt x="45" y="68"/>
                            </a:lnTo>
                            <a:lnTo>
                              <a:pt x="34" y="57"/>
                            </a:lnTo>
                            <a:lnTo>
                              <a:pt x="22" y="34"/>
                            </a:lnTo>
                            <a:lnTo>
                              <a:pt x="22" y="11"/>
                            </a:lnTo>
                            <a:close/>
                          </a:path>
                        </a:pathLst>
                      </a:custGeom>
                      <a:solidFill>
                        <a:srgbClr val="7F7F7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</p:grpSp>
            </p:grpSp>
          </p:grpSp>
          <p:grpSp>
            <p:nvGrpSpPr>
              <p:cNvPr id="22" name="Group 31"/>
              <p:cNvGrpSpPr>
                <a:grpSpLocks/>
              </p:cNvGrpSpPr>
              <p:nvPr/>
            </p:nvGrpSpPr>
            <p:grpSpPr bwMode="auto">
              <a:xfrm>
                <a:off x="2661" y="855"/>
                <a:ext cx="136" cy="274"/>
                <a:chOff x="2661" y="855"/>
                <a:chExt cx="136" cy="274"/>
              </a:xfrm>
            </p:grpSpPr>
            <p:sp>
              <p:nvSpPr>
                <p:cNvPr id="94" name="Freeform 32"/>
                <p:cNvSpPr>
                  <a:spLocks/>
                </p:cNvSpPr>
                <p:nvPr/>
              </p:nvSpPr>
              <p:spPr bwMode="auto">
                <a:xfrm>
                  <a:off x="2672" y="867"/>
                  <a:ext cx="125" cy="262"/>
                </a:xfrm>
                <a:custGeom>
                  <a:avLst/>
                  <a:gdLst>
                    <a:gd name="T0" fmla="*/ 0 w 125"/>
                    <a:gd name="T1" fmla="*/ 136 h 262"/>
                    <a:gd name="T2" fmla="*/ 0 w 125"/>
                    <a:gd name="T3" fmla="*/ 148 h 262"/>
                    <a:gd name="T4" fmla="*/ 0 w 125"/>
                    <a:gd name="T5" fmla="*/ 171 h 262"/>
                    <a:gd name="T6" fmla="*/ 23 w 125"/>
                    <a:gd name="T7" fmla="*/ 193 h 262"/>
                    <a:gd name="T8" fmla="*/ 34 w 125"/>
                    <a:gd name="T9" fmla="*/ 205 h 262"/>
                    <a:gd name="T10" fmla="*/ 34 w 125"/>
                    <a:gd name="T11" fmla="*/ 205 h 262"/>
                    <a:gd name="T12" fmla="*/ 34 w 125"/>
                    <a:gd name="T13" fmla="*/ 216 h 262"/>
                    <a:gd name="T14" fmla="*/ 46 w 125"/>
                    <a:gd name="T15" fmla="*/ 228 h 262"/>
                    <a:gd name="T16" fmla="*/ 46 w 125"/>
                    <a:gd name="T17" fmla="*/ 239 h 262"/>
                    <a:gd name="T18" fmla="*/ 57 w 125"/>
                    <a:gd name="T19" fmla="*/ 250 h 262"/>
                    <a:gd name="T20" fmla="*/ 68 w 125"/>
                    <a:gd name="T21" fmla="*/ 262 h 262"/>
                    <a:gd name="T22" fmla="*/ 80 w 125"/>
                    <a:gd name="T23" fmla="*/ 262 h 262"/>
                    <a:gd name="T24" fmla="*/ 80 w 125"/>
                    <a:gd name="T25" fmla="*/ 250 h 262"/>
                    <a:gd name="T26" fmla="*/ 91 w 125"/>
                    <a:gd name="T27" fmla="*/ 250 h 262"/>
                    <a:gd name="T28" fmla="*/ 103 w 125"/>
                    <a:gd name="T29" fmla="*/ 239 h 262"/>
                    <a:gd name="T30" fmla="*/ 114 w 125"/>
                    <a:gd name="T31" fmla="*/ 216 h 262"/>
                    <a:gd name="T32" fmla="*/ 125 w 125"/>
                    <a:gd name="T33" fmla="*/ 205 h 262"/>
                    <a:gd name="T34" fmla="*/ 125 w 125"/>
                    <a:gd name="T35" fmla="*/ 171 h 262"/>
                    <a:gd name="T36" fmla="*/ 125 w 125"/>
                    <a:gd name="T37" fmla="*/ 148 h 262"/>
                    <a:gd name="T38" fmla="*/ 125 w 125"/>
                    <a:gd name="T39" fmla="*/ 125 h 262"/>
                    <a:gd name="T40" fmla="*/ 114 w 125"/>
                    <a:gd name="T41" fmla="*/ 91 h 262"/>
                    <a:gd name="T42" fmla="*/ 103 w 125"/>
                    <a:gd name="T43" fmla="*/ 79 h 262"/>
                    <a:gd name="T44" fmla="*/ 103 w 125"/>
                    <a:gd name="T45" fmla="*/ 45 h 262"/>
                    <a:gd name="T46" fmla="*/ 91 w 125"/>
                    <a:gd name="T47" fmla="*/ 22 h 262"/>
                    <a:gd name="T48" fmla="*/ 68 w 125"/>
                    <a:gd name="T49" fmla="*/ 0 h 262"/>
                    <a:gd name="T50" fmla="*/ 57 w 125"/>
                    <a:gd name="T51" fmla="*/ 0 h 262"/>
                    <a:gd name="T52" fmla="*/ 46 w 125"/>
                    <a:gd name="T53" fmla="*/ 0 h 262"/>
                    <a:gd name="T54" fmla="*/ 23 w 125"/>
                    <a:gd name="T55" fmla="*/ 22 h 262"/>
                    <a:gd name="T56" fmla="*/ 11 w 125"/>
                    <a:gd name="T57" fmla="*/ 34 h 262"/>
                    <a:gd name="T58" fmla="*/ 0 w 125"/>
                    <a:gd name="T59" fmla="*/ 57 h 262"/>
                    <a:gd name="T60" fmla="*/ 0 w 125"/>
                    <a:gd name="T61" fmla="*/ 91 h 262"/>
                    <a:gd name="T62" fmla="*/ 0 w 125"/>
                    <a:gd name="T63" fmla="*/ 136 h 262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125"/>
                    <a:gd name="T97" fmla="*/ 0 h 262"/>
                    <a:gd name="T98" fmla="*/ 125 w 125"/>
                    <a:gd name="T99" fmla="*/ 262 h 262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125" h="262">
                      <a:moveTo>
                        <a:pt x="0" y="136"/>
                      </a:moveTo>
                      <a:lnTo>
                        <a:pt x="0" y="136"/>
                      </a:lnTo>
                      <a:lnTo>
                        <a:pt x="0" y="148"/>
                      </a:lnTo>
                      <a:lnTo>
                        <a:pt x="0" y="171"/>
                      </a:lnTo>
                      <a:lnTo>
                        <a:pt x="11" y="182"/>
                      </a:lnTo>
                      <a:lnTo>
                        <a:pt x="23" y="193"/>
                      </a:lnTo>
                      <a:lnTo>
                        <a:pt x="34" y="205"/>
                      </a:lnTo>
                      <a:lnTo>
                        <a:pt x="34" y="216"/>
                      </a:lnTo>
                      <a:lnTo>
                        <a:pt x="46" y="228"/>
                      </a:lnTo>
                      <a:lnTo>
                        <a:pt x="46" y="239"/>
                      </a:lnTo>
                      <a:lnTo>
                        <a:pt x="57" y="239"/>
                      </a:lnTo>
                      <a:lnTo>
                        <a:pt x="57" y="250"/>
                      </a:lnTo>
                      <a:lnTo>
                        <a:pt x="68" y="250"/>
                      </a:lnTo>
                      <a:lnTo>
                        <a:pt x="68" y="262"/>
                      </a:lnTo>
                      <a:lnTo>
                        <a:pt x="80" y="262"/>
                      </a:lnTo>
                      <a:lnTo>
                        <a:pt x="80" y="250"/>
                      </a:lnTo>
                      <a:lnTo>
                        <a:pt x="91" y="250"/>
                      </a:lnTo>
                      <a:lnTo>
                        <a:pt x="103" y="239"/>
                      </a:lnTo>
                      <a:lnTo>
                        <a:pt x="114" y="239"/>
                      </a:lnTo>
                      <a:lnTo>
                        <a:pt x="114" y="216"/>
                      </a:lnTo>
                      <a:lnTo>
                        <a:pt x="125" y="205"/>
                      </a:lnTo>
                      <a:lnTo>
                        <a:pt x="125" y="182"/>
                      </a:lnTo>
                      <a:lnTo>
                        <a:pt x="125" y="171"/>
                      </a:lnTo>
                      <a:lnTo>
                        <a:pt x="125" y="159"/>
                      </a:lnTo>
                      <a:lnTo>
                        <a:pt x="125" y="148"/>
                      </a:lnTo>
                      <a:lnTo>
                        <a:pt x="125" y="136"/>
                      </a:lnTo>
                      <a:lnTo>
                        <a:pt x="125" y="125"/>
                      </a:lnTo>
                      <a:lnTo>
                        <a:pt x="114" y="102"/>
                      </a:lnTo>
                      <a:lnTo>
                        <a:pt x="114" y="91"/>
                      </a:lnTo>
                      <a:lnTo>
                        <a:pt x="114" y="79"/>
                      </a:lnTo>
                      <a:lnTo>
                        <a:pt x="103" y="79"/>
                      </a:lnTo>
                      <a:lnTo>
                        <a:pt x="103" y="57"/>
                      </a:lnTo>
                      <a:lnTo>
                        <a:pt x="103" y="45"/>
                      </a:lnTo>
                      <a:lnTo>
                        <a:pt x="91" y="34"/>
                      </a:lnTo>
                      <a:lnTo>
                        <a:pt x="91" y="22"/>
                      </a:lnTo>
                      <a:lnTo>
                        <a:pt x="80" y="11"/>
                      </a:lnTo>
                      <a:lnTo>
                        <a:pt x="68" y="0"/>
                      </a:lnTo>
                      <a:lnTo>
                        <a:pt x="57" y="0"/>
                      </a:lnTo>
                      <a:lnTo>
                        <a:pt x="46" y="0"/>
                      </a:lnTo>
                      <a:lnTo>
                        <a:pt x="34" y="11"/>
                      </a:lnTo>
                      <a:lnTo>
                        <a:pt x="23" y="22"/>
                      </a:lnTo>
                      <a:lnTo>
                        <a:pt x="11" y="22"/>
                      </a:lnTo>
                      <a:lnTo>
                        <a:pt x="11" y="34"/>
                      </a:lnTo>
                      <a:lnTo>
                        <a:pt x="0" y="45"/>
                      </a:lnTo>
                      <a:lnTo>
                        <a:pt x="0" y="57"/>
                      </a:lnTo>
                      <a:lnTo>
                        <a:pt x="0" y="79"/>
                      </a:lnTo>
                      <a:lnTo>
                        <a:pt x="0" y="91"/>
                      </a:lnTo>
                      <a:lnTo>
                        <a:pt x="0" y="114"/>
                      </a:lnTo>
                      <a:lnTo>
                        <a:pt x="0" y="136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23" name="Group 33"/>
                <p:cNvGrpSpPr>
                  <a:grpSpLocks/>
                </p:cNvGrpSpPr>
                <p:nvPr/>
              </p:nvGrpSpPr>
              <p:grpSpPr bwMode="auto">
                <a:xfrm>
                  <a:off x="2683" y="946"/>
                  <a:ext cx="103" cy="160"/>
                  <a:chOff x="2683" y="946"/>
                  <a:chExt cx="103" cy="160"/>
                </a:xfrm>
              </p:grpSpPr>
              <p:grpSp>
                <p:nvGrpSpPr>
                  <p:cNvPr id="24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2683" y="946"/>
                    <a:ext cx="103" cy="160"/>
                    <a:chOff x="2683" y="946"/>
                    <a:chExt cx="103" cy="160"/>
                  </a:xfrm>
                </p:grpSpPr>
                <p:sp>
                  <p:nvSpPr>
                    <p:cNvPr id="112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2752" y="946"/>
                      <a:ext cx="34" cy="80"/>
                    </a:xfrm>
                    <a:custGeom>
                      <a:avLst/>
                      <a:gdLst>
                        <a:gd name="T0" fmla="*/ 23 w 34"/>
                        <a:gd name="T1" fmla="*/ 0 h 80"/>
                        <a:gd name="T2" fmla="*/ 23 w 34"/>
                        <a:gd name="T3" fmla="*/ 12 h 80"/>
                        <a:gd name="T4" fmla="*/ 23 w 34"/>
                        <a:gd name="T5" fmla="*/ 12 h 80"/>
                        <a:gd name="T6" fmla="*/ 23 w 34"/>
                        <a:gd name="T7" fmla="*/ 12 h 80"/>
                        <a:gd name="T8" fmla="*/ 11 w 34"/>
                        <a:gd name="T9" fmla="*/ 23 h 80"/>
                        <a:gd name="T10" fmla="*/ 11 w 34"/>
                        <a:gd name="T11" fmla="*/ 23 h 80"/>
                        <a:gd name="T12" fmla="*/ 23 w 34"/>
                        <a:gd name="T13" fmla="*/ 23 h 80"/>
                        <a:gd name="T14" fmla="*/ 34 w 34"/>
                        <a:gd name="T15" fmla="*/ 23 h 80"/>
                        <a:gd name="T16" fmla="*/ 23 w 34"/>
                        <a:gd name="T17" fmla="*/ 23 h 80"/>
                        <a:gd name="T18" fmla="*/ 23 w 34"/>
                        <a:gd name="T19" fmla="*/ 23 h 80"/>
                        <a:gd name="T20" fmla="*/ 23 w 34"/>
                        <a:gd name="T21" fmla="*/ 35 h 80"/>
                        <a:gd name="T22" fmla="*/ 23 w 34"/>
                        <a:gd name="T23" fmla="*/ 35 h 80"/>
                        <a:gd name="T24" fmla="*/ 11 w 34"/>
                        <a:gd name="T25" fmla="*/ 35 h 80"/>
                        <a:gd name="T26" fmla="*/ 11 w 34"/>
                        <a:gd name="T27" fmla="*/ 35 h 80"/>
                        <a:gd name="T28" fmla="*/ 11 w 34"/>
                        <a:gd name="T29" fmla="*/ 35 h 80"/>
                        <a:gd name="T30" fmla="*/ 23 w 34"/>
                        <a:gd name="T31" fmla="*/ 35 h 80"/>
                        <a:gd name="T32" fmla="*/ 23 w 34"/>
                        <a:gd name="T33" fmla="*/ 35 h 80"/>
                        <a:gd name="T34" fmla="*/ 23 w 34"/>
                        <a:gd name="T35" fmla="*/ 35 h 80"/>
                        <a:gd name="T36" fmla="*/ 23 w 34"/>
                        <a:gd name="T37" fmla="*/ 35 h 80"/>
                        <a:gd name="T38" fmla="*/ 34 w 34"/>
                        <a:gd name="T39" fmla="*/ 23 h 80"/>
                        <a:gd name="T40" fmla="*/ 23 w 34"/>
                        <a:gd name="T41" fmla="*/ 35 h 80"/>
                        <a:gd name="T42" fmla="*/ 23 w 34"/>
                        <a:gd name="T43" fmla="*/ 35 h 80"/>
                        <a:gd name="T44" fmla="*/ 23 w 34"/>
                        <a:gd name="T45" fmla="*/ 35 h 80"/>
                        <a:gd name="T46" fmla="*/ 11 w 34"/>
                        <a:gd name="T47" fmla="*/ 35 h 80"/>
                        <a:gd name="T48" fmla="*/ 11 w 34"/>
                        <a:gd name="T49" fmla="*/ 35 h 80"/>
                        <a:gd name="T50" fmla="*/ 11 w 34"/>
                        <a:gd name="T51" fmla="*/ 35 h 80"/>
                        <a:gd name="T52" fmla="*/ 11 w 34"/>
                        <a:gd name="T53" fmla="*/ 35 h 80"/>
                        <a:gd name="T54" fmla="*/ 11 w 34"/>
                        <a:gd name="T55" fmla="*/ 46 h 80"/>
                        <a:gd name="T56" fmla="*/ 11 w 34"/>
                        <a:gd name="T57" fmla="*/ 57 h 80"/>
                        <a:gd name="T58" fmla="*/ 11 w 34"/>
                        <a:gd name="T59" fmla="*/ 57 h 80"/>
                        <a:gd name="T60" fmla="*/ 23 w 34"/>
                        <a:gd name="T61" fmla="*/ 57 h 80"/>
                        <a:gd name="T62" fmla="*/ 23 w 34"/>
                        <a:gd name="T63" fmla="*/ 69 h 80"/>
                        <a:gd name="T64" fmla="*/ 23 w 34"/>
                        <a:gd name="T65" fmla="*/ 69 h 80"/>
                        <a:gd name="T66" fmla="*/ 23 w 34"/>
                        <a:gd name="T67" fmla="*/ 69 h 80"/>
                        <a:gd name="T68" fmla="*/ 23 w 34"/>
                        <a:gd name="T69" fmla="*/ 80 h 80"/>
                        <a:gd name="T70" fmla="*/ 23 w 34"/>
                        <a:gd name="T71" fmla="*/ 69 h 80"/>
                        <a:gd name="T72" fmla="*/ 23 w 34"/>
                        <a:gd name="T73" fmla="*/ 69 h 80"/>
                        <a:gd name="T74" fmla="*/ 11 w 34"/>
                        <a:gd name="T75" fmla="*/ 57 h 80"/>
                        <a:gd name="T76" fmla="*/ 11 w 34"/>
                        <a:gd name="T77" fmla="*/ 57 h 80"/>
                        <a:gd name="T78" fmla="*/ 11 w 34"/>
                        <a:gd name="T79" fmla="*/ 57 h 80"/>
                        <a:gd name="T80" fmla="*/ 11 w 34"/>
                        <a:gd name="T81" fmla="*/ 57 h 80"/>
                        <a:gd name="T82" fmla="*/ 0 w 34"/>
                        <a:gd name="T83" fmla="*/ 46 h 80"/>
                        <a:gd name="T84" fmla="*/ 0 w 34"/>
                        <a:gd name="T85" fmla="*/ 46 h 80"/>
                        <a:gd name="T86" fmla="*/ 0 w 34"/>
                        <a:gd name="T87" fmla="*/ 46 h 80"/>
                        <a:gd name="T88" fmla="*/ 0 w 34"/>
                        <a:gd name="T89" fmla="*/ 35 h 80"/>
                        <a:gd name="T90" fmla="*/ 0 w 34"/>
                        <a:gd name="T91" fmla="*/ 35 h 80"/>
                        <a:gd name="T92" fmla="*/ 0 w 34"/>
                        <a:gd name="T93" fmla="*/ 23 h 80"/>
                        <a:gd name="T94" fmla="*/ 23 w 34"/>
                        <a:gd name="T95" fmla="*/ 0 h 80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w 34"/>
                        <a:gd name="T145" fmla="*/ 0 h 80"/>
                        <a:gd name="T146" fmla="*/ 34 w 34"/>
                        <a:gd name="T147" fmla="*/ 80 h 80"/>
                      </a:gdLst>
                      <a:ahLst/>
                      <a:cxnLst>
                        <a:cxn ang="T96">
                          <a:pos x="T0" y="T1"/>
                        </a:cxn>
                        <a:cxn ang="T97">
                          <a:pos x="T2" y="T3"/>
                        </a:cxn>
                        <a:cxn ang="T98">
                          <a:pos x="T4" y="T5"/>
                        </a:cxn>
                        <a:cxn ang="T99">
                          <a:pos x="T6" y="T7"/>
                        </a:cxn>
                        <a:cxn ang="T100">
                          <a:pos x="T8" y="T9"/>
                        </a:cxn>
                        <a:cxn ang="T101">
                          <a:pos x="T10" y="T11"/>
                        </a:cxn>
                        <a:cxn ang="T102">
                          <a:pos x="T12" y="T13"/>
                        </a:cxn>
                        <a:cxn ang="T103">
                          <a:pos x="T14" y="T15"/>
                        </a:cxn>
                        <a:cxn ang="T104">
                          <a:pos x="T16" y="T17"/>
                        </a:cxn>
                        <a:cxn ang="T105">
                          <a:pos x="T18" y="T19"/>
                        </a:cxn>
                        <a:cxn ang="T106">
                          <a:pos x="T20" y="T21"/>
                        </a:cxn>
                        <a:cxn ang="T107">
                          <a:pos x="T22" y="T23"/>
                        </a:cxn>
                        <a:cxn ang="T108">
                          <a:pos x="T24" y="T25"/>
                        </a:cxn>
                        <a:cxn ang="T109">
                          <a:pos x="T26" y="T27"/>
                        </a:cxn>
                        <a:cxn ang="T110">
                          <a:pos x="T28" y="T29"/>
                        </a:cxn>
                        <a:cxn ang="T111">
                          <a:pos x="T30" y="T31"/>
                        </a:cxn>
                        <a:cxn ang="T112">
                          <a:pos x="T32" y="T33"/>
                        </a:cxn>
                        <a:cxn ang="T113">
                          <a:pos x="T34" y="T35"/>
                        </a:cxn>
                        <a:cxn ang="T114">
                          <a:pos x="T36" y="T37"/>
                        </a:cxn>
                        <a:cxn ang="T115">
                          <a:pos x="T38" y="T39"/>
                        </a:cxn>
                        <a:cxn ang="T116">
                          <a:pos x="T40" y="T41"/>
                        </a:cxn>
                        <a:cxn ang="T117">
                          <a:pos x="T42" y="T43"/>
                        </a:cxn>
                        <a:cxn ang="T118">
                          <a:pos x="T44" y="T45"/>
                        </a:cxn>
                        <a:cxn ang="T119">
                          <a:pos x="T46" y="T47"/>
                        </a:cxn>
                        <a:cxn ang="T120">
                          <a:pos x="T48" y="T49"/>
                        </a:cxn>
                        <a:cxn ang="T121">
                          <a:pos x="T50" y="T51"/>
                        </a:cxn>
                        <a:cxn ang="T122">
                          <a:pos x="T52" y="T53"/>
                        </a:cxn>
                        <a:cxn ang="T123">
                          <a:pos x="T54" y="T55"/>
                        </a:cxn>
                        <a:cxn ang="T124">
                          <a:pos x="T56" y="T57"/>
                        </a:cxn>
                        <a:cxn ang="T125">
                          <a:pos x="T58" y="T59"/>
                        </a:cxn>
                        <a:cxn ang="T126">
                          <a:pos x="T60" y="T61"/>
                        </a:cxn>
                        <a:cxn ang="T127">
                          <a:pos x="T62" y="T63"/>
                        </a:cxn>
                        <a:cxn ang="T128">
                          <a:pos x="T64" y="T65"/>
                        </a:cxn>
                        <a:cxn ang="T129">
                          <a:pos x="T66" y="T67"/>
                        </a:cxn>
                        <a:cxn ang="T130">
                          <a:pos x="T68" y="T69"/>
                        </a:cxn>
                        <a:cxn ang="T131">
                          <a:pos x="T70" y="T71"/>
                        </a:cxn>
                        <a:cxn ang="T132">
                          <a:pos x="T72" y="T73"/>
                        </a:cxn>
                        <a:cxn ang="T133">
                          <a:pos x="T74" y="T75"/>
                        </a:cxn>
                        <a:cxn ang="T134">
                          <a:pos x="T76" y="T77"/>
                        </a:cxn>
                        <a:cxn ang="T135">
                          <a:pos x="T78" y="T79"/>
                        </a:cxn>
                        <a:cxn ang="T136">
                          <a:pos x="T80" y="T81"/>
                        </a:cxn>
                        <a:cxn ang="T137">
                          <a:pos x="T82" y="T83"/>
                        </a:cxn>
                        <a:cxn ang="T138">
                          <a:pos x="T84" y="T85"/>
                        </a:cxn>
                        <a:cxn ang="T139">
                          <a:pos x="T86" y="T87"/>
                        </a:cxn>
                        <a:cxn ang="T140">
                          <a:pos x="T88" y="T89"/>
                        </a:cxn>
                        <a:cxn ang="T141">
                          <a:pos x="T90" y="T91"/>
                        </a:cxn>
                        <a:cxn ang="T142">
                          <a:pos x="T92" y="T93"/>
                        </a:cxn>
                        <a:cxn ang="T143">
                          <a:pos x="T94" y="T95"/>
                        </a:cxn>
                      </a:cxnLst>
                      <a:rect l="T144" t="T145" r="T146" b="T147"/>
                      <a:pathLst>
                        <a:path w="34" h="80">
                          <a:moveTo>
                            <a:pt x="23" y="0"/>
                          </a:moveTo>
                          <a:lnTo>
                            <a:pt x="23" y="12"/>
                          </a:lnTo>
                          <a:lnTo>
                            <a:pt x="11" y="23"/>
                          </a:lnTo>
                          <a:lnTo>
                            <a:pt x="23" y="23"/>
                          </a:lnTo>
                          <a:lnTo>
                            <a:pt x="34" y="23"/>
                          </a:lnTo>
                          <a:lnTo>
                            <a:pt x="23" y="23"/>
                          </a:lnTo>
                          <a:lnTo>
                            <a:pt x="23" y="35"/>
                          </a:lnTo>
                          <a:lnTo>
                            <a:pt x="11" y="35"/>
                          </a:lnTo>
                          <a:lnTo>
                            <a:pt x="23" y="35"/>
                          </a:lnTo>
                          <a:lnTo>
                            <a:pt x="34" y="23"/>
                          </a:lnTo>
                          <a:lnTo>
                            <a:pt x="23" y="35"/>
                          </a:lnTo>
                          <a:lnTo>
                            <a:pt x="11" y="35"/>
                          </a:lnTo>
                          <a:lnTo>
                            <a:pt x="11" y="46"/>
                          </a:lnTo>
                          <a:lnTo>
                            <a:pt x="11" y="57"/>
                          </a:lnTo>
                          <a:lnTo>
                            <a:pt x="23" y="57"/>
                          </a:lnTo>
                          <a:lnTo>
                            <a:pt x="23" y="69"/>
                          </a:lnTo>
                          <a:lnTo>
                            <a:pt x="23" y="80"/>
                          </a:lnTo>
                          <a:lnTo>
                            <a:pt x="23" y="69"/>
                          </a:lnTo>
                          <a:lnTo>
                            <a:pt x="11" y="57"/>
                          </a:lnTo>
                          <a:lnTo>
                            <a:pt x="0" y="46"/>
                          </a:lnTo>
                          <a:lnTo>
                            <a:pt x="0" y="35"/>
                          </a:lnTo>
                          <a:lnTo>
                            <a:pt x="0" y="23"/>
                          </a:lnTo>
                          <a:lnTo>
                            <a:pt x="23" y="0"/>
                          </a:lnTo>
                          <a:close/>
                        </a:path>
                      </a:pathLst>
                    </a:custGeom>
                    <a:solidFill>
                      <a:srgbClr val="DF9F7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grpSp>
                  <p:nvGrpSpPr>
                    <p:cNvPr id="25" name="Group 3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83" y="992"/>
                      <a:ext cx="103" cy="114"/>
                      <a:chOff x="2683" y="992"/>
                      <a:chExt cx="103" cy="114"/>
                    </a:xfrm>
                  </p:grpSpPr>
                  <p:sp>
                    <p:nvSpPr>
                      <p:cNvPr id="115" name="Freeform 3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83" y="992"/>
                        <a:ext cx="92" cy="114"/>
                      </a:xfrm>
                      <a:custGeom>
                        <a:avLst/>
                        <a:gdLst>
                          <a:gd name="T0" fmla="*/ 12 w 92"/>
                          <a:gd name="T1" fmla="*/ 0 h 114"/>
                          <a:gd name="T2" fmla="*/ 12 w 92"/>
                          <a:gd name="T3" fmla="*/ 11 h 114"/>
                          <a:gd name="T4" fmla="*/ 12 w 92"/>
                          <a:gd name="T5" fmla="*/ 23 h 114"/>
                          <a:gd name="T6" fmla="*/ 23 w 92"/>
                          <a:gd name="T7" fmla="*/ 34 h 114"/>
                          <a:gd name="T8" fmla="*/ 23 w 92"/>
                          <a:gd name="T9" fmla="*/ 46 h 114"/>
                          <a:gd name="T10" fmla="*/ 23 w 92"/>
                          <a:gd name="T11" fmla="*/ 46 h 114"/>
                          <a:gd name="T12" fmla="*/ 35 w 92"/>
                          <a:gd name="T13" fmla="*/ 46 h 114"/>
                          <a:gd name="T14" fmla="*/ 35 w 92"/>
                          <a:gd name="T15" fmla="*/ 46 h 114"/>
                          <a:gd name="T16" fmla="*/ 46 w 92"/>
                          <a:gd name="T17" fmla="*/ 46 h 114"/>
                          <a:gd name="T18" fmla="*/ 46 w 92"/>
                          <a:gd name="T19" fmla="*/ 46 h 114"/>
                          <a:gd name="T20" fmla="*/ 57 w 92"/>
                          <a:gd name="T21" fmla="*/ 46 h 114"/>
                          <a:gd name="T22" fmla="*/ 57 w 92"/>
                          <a:gd name="T23" fmla="*/ 46 h 114"/>
                          <a:gd name="T24" fmla="*/ 57 w 92"/>
                          <a:gd name="T25" fmla="*/ 57 h 114"/>
                          <a:gd name="T26" fmla="*/ 46 w 92"/>
                          <a:gd name="T27" fmla="*/ 57 h 114"/>
                          <a:gd name="T28" fmla="*/ 46 w 92"/>
                          <a:gd name="T29" fmla="*/ 57 h 114"/>
                          <a:gd name="T30" fmla="*/ 46 w 92"/>
                          <a:gd name="T31" fmla="*/ 68 h 114"/>
                          <a:gd name="T32" fmla="*/ 46 w 92"/>
                          <a:gd name="T33" fmla="*/ 68 h 114"/>
                          <a:gd name="T34" fmla="*/ 46 w 92"/>
                          <a:gd name="T35" fmla="*/ 80 h 114"/>
                          <a:gd name="T36" fmla="*/ 46 w 92"/>
                          <a:gd name="T37" fmla="*/ 80 h 114"/>
                          <a:gd name="T38" fmla="*/ 57 w 92"/>
                          <a:gd name="T39" fmla="*/ 80 h 114"/>
                          <a:gd name="T40" fmla="*/ 57 w 92"/>
                          <a:gd name="T41" fmla="*/ 80 h 114"/>
                          <a:gd name="T42" fmla="*/ 69 w 92"/>
                          <a:gd name="T43" fmla="*/ 80 h 114"/>
                          <a:gd name="T44" fmla="*/ 69 w 92"/>
                          <a:gd name="T45" fmla="*/ 91 h 114"/>
                          <a:gd name="T46" fmla="*/ 69 w 92"/>
                          <a:gd name="T47" fmla="*/ 91 h 114"/>
                          <a:gd name="T48" fmla="*/ 80 w 92"/>
                          <a:gd name="T49" fmla="*/ 103 h 114"/>
                          <a:gd name="T50" fmla="*/ 80 w 92"/>
                          <a:gd name="T51" fmla="*/ 103 h 114"/>
                          <a:gd name="T52" fmla="*/ 80 w 92"/>
                          <a:gd name="T53" fmla="*/ 91 h 114"/>
                          <a:gd name="T54" fmla="*/ 92 w 92"/>
                          <a:gd name="T55" fmla="*/ 103 h 114"/>
                          <a:gd name="T56" fmla="*/ 92 w 92"/>
                          <a:gd name="T57" fmla="*/ 103 h 114"/>
                          <a:gd name="T58" fmla="*/ 80 w 92"/>
                          <a:gd name="T59" fmla="*/ 114 h 114"/>
                          <a:gd name="T60" fmla="*/ 80 w 92"/>
                          <a:gd name="T61" fmla="*/ 114 h 114"/>
                          <a:gd name="T62" fmla="*/ 69 w 92"/>
                          <a:gd name="T63" fmla="*/ 114 h 114"/>
                          <a:gd name="T64" fmla="*/ 69 w 92"/>
                          <a:gd name="T65" fmla="*/ 114 h 114"/>
                          <a:gd name="T66" fmla="*/ 69 w 92"/>
                          <a:gd name="T67" fmla="*/ 114 h 114"/>
                          <a:gd name="T68" fmla="*/ 57 w 92"/>
                          <a:gd name="T69" fmla="*/ 114 h 114"/>
                          <a:gd name="T70" fmla="*/ 57 w 92"/>
                          <a:gd name="T71" fmla="*/ 114 h 114"/>
                          <a:gd name="T72" fmla="*/ 46 w 92"/>
                          <a:gd name="T73" fmla="*/ 103 h 114"/>
                          <a:gd name="T74" fmla="*/ 35 w 92"/>
                          <a:gd name="T75" fmla="*/ 91 h 114"/>
                          <a:gd name="T76" fmla="*/ 23 w 92"/>
                          <a:gd name="T77" fmla="*/ 68 h 114"/>
                          <a:gd name="T78" fmla="*/ 12 w 92"/>
                          <a:gd name="T79" fmla="*/ 57 h 114"/>
                          <a:gd name="T80" fmla="*/ 12 w 92"/>
                          <a:gd name="T81" fmla="*/ 46 h 114"/>
                          <a:gd name="T82" fmla="*/ 12 w 92"/>
                          <a:gd name="T83" fmla="*/ 34 h 114"/>
                          <a:gd name="T84" fmla="*/ 0 w 92"/>
                          <a:gd name="T85" fmla="*/ 23 h 114"/>
                          <a:gd name="T86" fmla="*/ 12 w 92"/>
                          <a:gd name="T87" fmla="*/ 0 h 114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w 92"/>
                          <a:gd name="T133" fmla="*/ 0 h 114"/>
                          <a:gd name="T134" fmla="*/ 92 w 92"/>
                          <a:gd name="T135" fmla="*/ 114 h 114"/>
                        </a:gdLst>
                        <a:ahLst/>
                        <a:cxnLst>
                          <a:cxn ang="T88">
                            <a:pos x="T0" y="T1"/>
                          </a:cxn>
                          <a:cxn ang="T89">
                            <a:pos x="T2" y="T3"/>
                          </a:cxn>
                          <a:cxn ang="T90">
                            <a:pos x="T4" y="T5"/>
                          </a:cxn>
                          <a:cxn ang="T91">
                            <a:pos x="T6" y="T7"/>
                          </a:cxn>
                          <a:cxn ang="T92">
                            <a:pos x="T8" y="T9"/>
                          </a:cxn>
                          <a:cxn ang="T93">
                            <a:pos x="T10" y="T11"/>
                          </a:cxn>
                          <a:cxn ang="T94">
                            <a:pos x="T12" y="T13"/>
                          </a:cxn>
                          <a:cxn ang="T95">
                            <a:pos x="T14" y="T15"/>
                          </a:cxn>
                          <a:cxn ang="T96">
                            <a:pos x="T16" y="T17"/>
                          </a:cxn>
                          <a:cxn ang="T97">
                            <a:pos x="T18" y="T19"/>
                          </a:cxn>
                          <a:cxn ang="T98">
                            <a:pos x="T20" y="T21"/>
                          </a:cxn>
                          <a:cxn ang="T99">
                            <a:pos x="T22" y="T23"/>
                          </a:cxn>
                          <a:cxn ang="T100">
                            <a:pos x="T24" y="T25"/>
                          </a:cxn>
                          <a:cxn ang="T101">
                            <a:pos x="T26" y="T27"/>
                          </a:cxn>
                          <a:cxn ang="T102">
                            <a:pos x="T28" y="T29"/>
                          </a:cxn>
                          <a:cxn ang="T103">
                            <a:pos x="T30" y="T31"/>
                          </a:cxn>
                          <a:cxn ang="T104">
                            <a:pos x="T32" y="T33"/>
                          </a:cxn>
                          <a:cxn ang="T105">
                            <a:pos x="T34" y="T35"/>
                          </a:cxn>
                          <a:cxn ang="T106">
                            <a:pos x="T36" y="T37"/>
                          </a:cxn>
                          <a:cxn ang="T107">
                            <a:pos x="T38" y="T39"/>
                          </a:cxn>
                          <a:cxn ang="T108">
                            <a:pos x="T40" y="T41"/>
                          </a:cxn>
                          <a:cxn ang="T109">
                            <a:pos x="T42" y="T43"/>
                          </a:cxn>
                          <a:cxn ang="T110">
                            <a:pos x="T44" y="T45"/>
                          </a:cxn>
                          <a:cxn ang="T111">
                            <a:pos x="T46" y="T47"/>
                          </a:cxn>
                          <a:cxn ang="T112">
                            <a:pos x="T48" y="T49"/>
                          </a:cxn>
                          <a:cxn ang="T113">
                            <a:pos x="T50" y="T51"/>
                          </a:cxn>
                          <a:cxn ang="T114">
                            <a:pos x="T52" y="T53"/>
                          </a:cxn>
                          <a:cxn ang="T115">
                            <a:pos x="T54" y="T55"/>
                          </a:cxn>
                          <a:cxn ang="T116">
                            <a:pos x="T56" y="T57"/>
                          </a:cxn>
                          <a:cxn ang="T117">
                            <a:pos x="T58" y="T59"/>
                          </a:cxn>
                          <a:cxn ang="T118">
                            <a:pos x="T60" y="T61"/>
                          </a:cxn>
                          <a:cxn ang="T119">
                            <a:pos x="T62" y="T63"/>
                          </a:cxn>
                          <a:cxn ang="T120">
                            <a:pos x="T64" y="T65"/>
                          </a:cxn>
                          <a:cxn ang="T121">
                            <a:pos x="T66" y="T67"/>
                          </a:cxn>
                          <a:cxn ang="T122">
                            <a:pos x="T68" y="T69"/>
                          </a:cxn>
                          <a:cxn ang="T123">
                            <a:pos x="T70" y="T71"/>
                          </a:cxn>
                          <a:cxn ang="T124">
                            <a:pos x="T72" y="T73"/>
                          </a:cxn>
                          <a:cxn ang="T125">
                            <a:pos x="T74" y="T75"/>
                          </a:cxn>
                          <a:cxn ang="T126">
                            <a:pos x="T76" y="T77"/>
                          </a:cxn>
                          <a:cxn ang="T127">
                            <a:pos x="T78" y="T79"/>
                          </a:cxn>
                          <a:cxn ang="T128">
                            <a:pos x="T80" y="T81"/>
                          </a:cxn>
                          <a:cxn ang="T129">
                            <a:pos x="T82" y="T83"/>
                          </a:cxn>
                          <a:cxn ang="T130">
                            <a:pos x="T84" y="T85"/>
                          </a:cxn>
                          <a:cxn ang="T131">
                            <a:pos x="T86" y="T87"/>
                          </a:cxn>
                        </a:cxnLst>
                        <a:rect l="T132" t="T133" r="T134" b="T135"/>
                        <a:pathLst>
                          <a:path w="92" h="114">
                            <a:moveTo>
                              <a:pt x="12" y="0"/>
                            </a:moveTo>
                            <a:lnTo>
                              <a:pt x="12" y="11"/>
                            </a:lnTo>
                            <a:lnTo>
                              <a:pt x="12" y="23"/>
                            </a:lnTo>
                            <a:lnTo>
                              <a:pt x="23" y="34"/>
                            </a:lnTo>
                            <a:lnTo>
                              <a:pt x="23" y="46"/>
                            </a:lnTo>
                            <a:lnTo>
                              <a:pt x="35" y="46"/>
                            </a:lnTo>
                            <a:lnTo>
                              <a:pt x="46" y="46"/>
                            </a:lnTo>
                            <a:lnTo>
                              <a:pt x="57" y="46"/>
                            </a:lnTo>
                            <a:lnTo>
                              <a:pt x="57" y="57"/>
                            </a:lnTo>
                            <a:lnTo>
                              <a:pt x="46" y="57"/>
                            </a:lnTo>
                            <a:lnTo>
                              <a:pt x="46" y="68"/>
                            </a:lnTo>
                            <a:lnTo>
                              <a:pt x="46" y="80"/>
                            </a:lnTo>
                            <a:lnTo>
                              <a:pt x="57" y="80"/>
                            </a:lnTo>
                            <a:lnTo>
                              <a:pt x="69" y="80"/>
                            </a:lnTo>
                            <a:lnTo>
                              <a:pt x="69" y="91"/>
                            </a:lnTo>
                            <a:lnTo>
                              <a:pt x="80" y="103"/>
                            </a:lnTo>
                            <a:lnTo>
                              <a:pt x="80" y="91"/>
                            </a:lnTo>
                            <a:lnTo>
                              <a:pt x="92" y="103"/>
                            </a:lnTo>
                            <a:lnTo>
                              <a:pt x="80" y="114"/>
                            </a:lnTo>
                            <a:lnTo>
                              <a:pt x="69" y="114"/>
                            </a:lnTo>
                            <a:lnTo>
                              <a:pt x="57" y="114"/>
                            </a:lnTo>
                            <a:lnTo>
                              <a:pt x="46" y="103"/>
                            </a:lnTo>
                            <a:lnTo>
                              <a:pt x="35" y="91"/>
                            </a:lnTo>
                            <a:lnTo>
                              <a:pt x="23" y="68"/>
                            </a:lnTo>
                            <a:lnTo>
                              <a:pt x="12" y="57"/>
                            </a:lnTo>
                            <a:lnTo>
                              <a:pt x="12" y="46"/>
                            </a:lnTo>
                            <a:lnTo>
                              <a:pt x="12" y="34"/>
                            </a:lnTo>
                            <a:lnTo>
                              <a:pt x="0" y="23"/>
                            </a:lnTo>
                            <a:lnTo>
                              <a:pt x="12" y="0"/>
                            </a:lnTo>
                            <a:close/>
                          </a:path>
                        </a:pathLst>
                      </a:custGeom>
                      <a:solidFill>
                        <a:srgbClr val="DF9F7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16" name="Freeform 3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40" y="1015"/>
                        <a:ext cx="12" cy="57"/>
                      </a:xfrm>
                      <a:custGeom>
                        <a:avLst/>
                        <a:gdLst>
                          <a:gd name="T0" fmla="*/ 12 w 12"/>
                          <a:gd name="T1" fmla="*/ 0 h 57"/>
                          <a:gd name="T2" fmla="*/ 12 w 12"/>
                          <a:gd name="T3" fmla="*/ 0 h 57"/>
                          <a:gd name="T4" fmla="*/ 12 w 12"/>
                          <a:gd name="T5" fmla="*/ 0 h 57"/>
                          <a:gd name="T6" fmla="*/ 12 w 12"/>
                          <a:gd name="T7" fmla="*/ 0 h 57"/>
                          <a:gd name="T8" fmla="*/ 0 w 12"/>
                          <a:gd name="T9" fmla="*/ 11 h 57"/>
                          <a:gd name="T10" fmla="*/ 0 w 12"/>
                          <a:gd name="T11" fmla="*/ 11 h 57"/>
                          <a:gd name="T12" fmla="*/ 0 w 12"/>
                          <a:gd name="T13" fmla="*/ 23 h 57"/>
                          <a:gd name="T14" fmla="*/ 0 w 12"/>
                          <a:gd name="T15" fmla="*/ 34 h 57"/>
                          <a:gd name="T16" fmla="*/ 0 w 12"/>
                          <a:gd name="T17" fmla="*/ 45 h 57"/>
                          <a:gd name="T18" fmla="*/ 0 w 12"/>
                          <a:gd name="T19" fmla="*/ 45 h 57"/>
                          <a:gd name="T20" fmla="*/ 0 w 12"/>
                          <a:gd name="T21" fmla="*/ 57 h 57"/>
                          <a:gd name="T22" fmla="*/ 0 w 12"/>
                          <a:gd name="T23" fmla="*/ 45 h 57"/>
                          <a:gd name="T24" fmla="*/ 0 w 12"/>
                          <a:gd name="T25" fmla="*/ 34 h 57"/>
                          <a:gd name="T26" fmla="*/ 0 w 12"/>
                          <a:gd name="T27" fmla="*/ 23 h 57"/>
                          <a:gd name="T28" fmla="*/ 0 w 12"/>
                          <a:gd name="T29" fmla="*/ 23 h 57"/>
                          <a:gd name="T30" fmla="*/ 12 w 12"/>
                          <a:gd name="T31" fmla="*/ 23 h 57"/>
                          <a:gd name="T32" fmla="*/ 12 w 12"/>
                          <a:gd name="T33" fmla="*/ 23 h 57"/>
                          <a:gd name="T34" fmla="*/ 12 w 12"/>
                          <a:gd name="T35" fmla="*/ 23 h 57"/>
                          <a:gd name="T36" fmla="*/ 12 w 12"/>
                          <a:gd name="T37" fmla="*/ 11 h 57"/>
                          <a:gd name="T38" fmla="*/ 12 w 12"/>
                          <a:gd name="T39" fmla="*/ 11 h 57"/>
                          <a:gd name="T40" fmla="*/ 12 w 12"/>
                          <a:gd name="T41" fmla="*/ 11 h 57"/>
                          <a:gd name="T42" fmla="*/ 12 w 12"/>
                          <a:gd name="T43" fmla="*/ 0 h 57"/>
                          <a:gd name="T44" fmla="*/ 12 w 12"/>
                          <a:gd name="T45" fmla="*/ 0 h 57"/>
                          <a:gd name="T46" fmla="*/ 12 w 12"/>
                          <a:gd name="T47" fmla="*/ 0 h 57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w 12"/>
                          <a:gd name="T73" fmla="*/ 0 h 57"/>
                          <a:gd name="T74" fmla="*/ 12 w 12"/>
                          <a:gd name="T75" fmla="*/ 57 h 57"/>
                        </a:gdLst>
                        <a:ahLst/>
                        <a:cxnLst>
                          <a:cxn ang="T48">
                            <a:pos x="T0" y="T1"/>
                          </a:cxn>
                          <a:cxn ang="T49">
                            <a:pos x="T2" y="T3"/>
                          </a:cxn>
                          <a:cxn ang="T50">
                            <a:pos x="T4" y="T5"/>
                          </a:cxn>
                          <a:cxn ang="T51">
                            <a:pos x="T6" y="T7"/>
                          </a:cxn>
                          <a:cxn ang="T52">
                            <a:pos x="T8" y="T9"/>
                          </a:cxn>
                          <a:cxn ang="T53">
                            <a:pos x="T10" y="T11"/>
                          </a:cxn>
                          <a:cxn ang="T54">
                            <a:pos x="T12" y="T13"/>
                          </a:cxn>
                          <a:cxn ang="T55">
                            <a:pos x="T14" y="T15"/>
                          </a:cxn>
                          <a:cxn ang="T56">
                            <a:pos x="T16" y="T17"/>
                          </a:cxn>
                          <a:cxn ang="T57">
                            <a:pos x="T18" y="T19"/>
                          </a:cxn>
                          <a:cxn ang="T58">
                            <a:pos x="T20" y="T21"/>
                          </a:cxn>
                          <a:cxn ang="T59">
                            <a:pos x="T22" y="T23"/>
                          </a:cxn>
                          <a:cxn ang="T60">
                            <a:pos x="T24" y="T25"/>
                          </a:cxn>
                          <a:cxn ang="T61">
                            <a:pos x="T26" y="T27"/>
                          </a:cxn>
                          <a:cxn ang="T62">
                            <a:pos x="T28" y="T29"/>
                          </a:cxn>
                          <a:cxn ang="T63">
                            <a:pos x="T30" y="T31"/>
                          </a:cxn>
                          <a:cxn ang="T64">
                            <a:pos x="T32" y="T33"/>
                          </a:cxn>
                          <a:cxn ang="T65">
                            <a:pos x="T34" y="T35"/>
                          </a:cxn>
                          <a:cxn ang="T66">
                            <a:pos x="T36" y="T37"/>
                          </a:cxn>
                          <a:cxn ang="T67">
                            <a:pos x="T38" y="T39"/>
                          </a:cxn>
                          <a:cxn ang="T68">
                            <a:pos x="T40" y="T41"/>
                          </a:cxn>
                          <a:cxn ang="T69">
                            <a:pos x="T42" y="T43"/>
                          </a:cxn>
                          <a:cxn ang="T70">
                            <a:pos x="T44" y="T45"/>
                          </a:cxn>
                          <a:cxn ang="T71">
                            <a:pos x="T46" y="T47"/>
                          </a:cxn>
                        </a:cxnLst>
                        <a:rect l="T72" t="T73" r="T74" b="T75"/>
                        <a:pathLst>
                          <a:path w="12" h="57">
                            <a:moveTo>
                              <a:pt x="12" y="0"/>
                            </a:moveTo>
                            <a:lnTo>
                              <a:pt x="12" y="0"/>
                            </a:lnTo>
                            <a:lnTo>
                              <a:pt x="0" y="11"/>
                            </a:lnTo>
                            <a:lnTo>
                              <a:pt x="0" y="23"/>
                            </a:lnTo>
                            <a:lnTo>
                              <a:pt x="0" y="34"/>
                            </a:lnTo>
                            <a:lnTo>
                              <a:pt x="0" y="45"/>
                            </a:lnTo>
                            <a:lnTo>
                              <a:pt x="0" y="57"/>
                            </a:lnTo>
                            <a:lnTo>
                              <a:pt x="0" y="45"/>
                            </a:lnTo>
                            <a:lnTo>
                              <a:pt x="0" y="34"/>
                            </a:lnTo>
                            <a:lnTo>
                              <a:pt x="0" y="23"/>
                            </a:lnTo>
                            <a:lnTo>
                              <a:pt x="12" y="23"/>
                            </a:lnTo>
                            <a:lnTo>
                              <a:pt x="12" y="11"/>
                            </a:lnTo>
                            <a:lnTo>
                              <a:pt x="12" y="0"/>
                            </a:lnTo>
                            <a:close/>
                          </a:path>
                        </a:pathLst>
                      </a:custGeom>
                      <a:solidFill>
                        <a:srgbClr val="DF9F7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17" name="Freeform 3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52" y="1026"/>
                        <a:ext cx="11" cy="1"/>
                      </a:xfrm>
                      <a:custGeom>
                        <a:avLst/>
                        <a:gdLst>
                          <a:gd name="T0" fmla="*/ 0 w 11"/>
                          <a:gd name="T1" fmla="*/ 0 h 1"/>
                          <a:gd name="T2" fmla="*/ 0 w 11"/>
                          <a:gd name="T3" fmla="*/ 0 h 1"/>
                          <a:gd name="T4" fmla="*/ 0 w 11"/>
                          <a:gd name="T5" fmla="*/ 0 h 1"/>
                          <a:gd name="T6" fmla="*/ 0 w 11"/>
                          <a:gd name="T7" fmla="*/ 0 h 1"/>
                          <a:gd name="T8" fmla="*/ 0 w 11"/>
                          <a:gd name="T9" fmla="*/ 0 h 1"/>
                          <a:gd name="T10" fmla="*/ 11 w 11"/>
                          <a:gd name="T11" fmla="*/ 0 h 1"/>
                          <a:gd name="T12" fmla="*/ 11 w 11"/>
                          <a:gd name="T13" fmla="*/ 0 h 1"/>
                          <a:gd name="T14" fmla="*/ 0 w 11"/>
                          <a:gd name="T15" fmla="*/ 0 h 1"/>
                          <a:gd name="T16" fmla="*/ 0 w 11"/>
                          <a:gd name="T17" fmla="*/ 0 h 1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11"/>
                          <a:gd name="T28" fmla="*/ 0 h 1"/>
                          <a:gd name="T29" fmla="*/ 11 w 11"/>
                          <a:gd name="T30" fmla="*/ 1 h 1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11" h="1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11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DF9F7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18" name="Freeform 4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63" y="1026"/>
                        <a:ext cx="12" cy="1"/>
                      </a:xfrm>
                      <a:custGeom>
                        <a:avLst/>
                        <a:gdLst>
                          <a:gd name="T0" fmla="*/ 0 w 12"/>
                          <a:gd name="T1" fmla="*/ 0 h 1"/>
                          <a:gd name="T2" fmla="*/ 0 w 12"/>
                          <a:gd name="T3" fmla="*/ 0 h 1"/>
                          <a:gd name="T4" fmla="*/ 0 w 12"/>
                          <a:gd name="T5" fmla="*/ 0 h 1"/>
                          <a:gd name="T6" fmla="*/ 12 w 12"/>
                          <a:gd name="T7" fmla="*/ 0 h 1"/>
                          <a:gd name="T8" fmla="*/ 12 w 12"/>
                          <a:gd name="T9" fmla="*/ 0 h 1"/>
                          <a:gd name="T10" fmla="*/ 0 w 12"/>
                          <a:gd name="T11" fmla="*/ 0 h 1"/>
                          <a:gd name="T12" fmla="*/ 0 w 12"/>
                          <a:gd name="T13" fmla="*/ 0 h 1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12"/>
                          <a:gd name="T22" fmla="*/ 0 h 1"/>
                          <a:gd name="T23" fmla="*/ 12 w 12"/>
                          <a:gd name="T24" fmla="*/ 1 h 1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12" h="1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12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DF9F7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19" name="Freeform 4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75" y="1026"/>
                        <a:ext cx="11" cy="23"/>
                      </a:xfrm>
                      <a:custGeom>
                        <a:avLst/>
                        <a:gdLst>
                          <a:gd name="T0" fmla="*/ 0 w 11"/>
                          <a:gd name="T1" fmla="*/ 0 h 23"/>
                          <a:gd name="T2" fmla="*/ 0 w 11"/>
                          <a:gd name="T3" fmla="*/ 0 h 23"/>
                          <a:gd name="T4" fmla="*/ 0 w 11"/>
                          <a:gd name="T5" fmla="*/ 0 h 23"/>
                          <a:gd name="T6" fmla="*/ 11 w 11"/>
                          <a:gd name="T7" fmla="*/ 12 h 23"/>
                          <a:gd name="T8" fmla="*/ 11 w 11"/>
                          <a:gd name="T9" fmla="*/ 12 h 23"/>
                          <a:gd name="T10" fmla="*/ 11 w 11"/>
                          <a:gd name="T11" fmla="*/ 23 h 23"/>
                          <a:gd name="T12" fmla="*/ 11 w 11"/>
                          <a:gd name="T13" fmla="*/ 12 h 23"/>
                          <a:gd name="T14" fmla="*/ 11 w 11"/>
                          <a:gd name="T15" fmla="*/ 12 h 23"/>
                          <a:gd name="T16" fmla="*/ 11 w 11"/>
                          <a:gd name="T17" fmla="*/ 0 h 23"/>
                          <a:gd name="T18" fmla="*/ 0 w 11"/>
                          <a:gd name="T19" fmla="*/ 0 h 23"/>
                          <a:gd name="T20" fmla="*/ 0 w 11"/>
                          <a:gd name="T21" fmla="*/ 0 h 23"/>
                          <a:gd name="T22" fmla="*/ 0 w 11"/>
                          <a:gd name="T23" fmla="*/ 0 h 23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w 11"/>
                          <a:gd name="T37" fmla="*/ 0 h 23"/>
                          <a:gd name="T38" fmla="*/ 11 w 11"/>
                          <a:gd name="T39" fmla="*/ 23 h 23"/>
                        </a:gdLst>
                        <a:ahLst/>
                        <a:cxnLst>
                          <a:cxn ang="T24">
                            <a:pos x="T0" y="T1"/>
                          </a:cxn>
                          <a:cxn ang="T25">
                            <a:pos x="T2" y="T3"/>
                          </a:cxn>
                          <a:cxn ang="T26">
                            <a:pos x="T4" y="T5"/>
                          </a:cxn>
                          <a:cxn ang="T27">
                            <a:pos x="T6" y="T7"/>
                          </a:cxn>
                          <a:cxn ang="T28">
                            <a:pos x="T8" y="T9"/>
                          </a:cxn>
                          <a:cxn ang="T29">
                            <a:pos x="T10" y="T11"/>
                          </a:cxn>
                          <a:cxn ang="T30">
                            <a:pos x="T12" y="T13"/>
                          </a:cxn>
                          <a:cxn ang="T31">
                            <a:pos x="T14" y="T15"/>
                          </a:cxn>
                          <a:cxn ang="T32">
                            <a:pos x="T16" y="T17"/>
                          </a:cxn>
                          <a:cxn ang="T33">
                            <a:pos x="T18" y="T19"/>
                          </a:cxn>
                          <a:cxn ang="T34">
                            <a:pos x="T20" y="T21"/>
                          </a:cxn>
                          <a:cxn ang="T35">
                            <a:pos x="T22" y="T23"/>
                          </a:cxn>
                        </a:cxnLst>
                        <a:rect l="T36" t="T37" r="T38" b="T39"/>
                        <a:pathLst>
                          <a:path w="11" h="23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11" y="12"/>
                            </a:lnTo>
                            <a:lnTo>
                              <a:pt x="11" y="23"/>
                            </a:lnTo>
                            <a:lnTo>
                              <a:pt x="11" y="12"/>
                            </a:lnTo>
                            <a:lnTo>
                              <a:pt x="11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DF9F7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20" name="Freeform 4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63" y="1038"/>
                        <a:ext cx="1" cy="11"/>
                      </a:xfrm>
                      <a:custGeom>
                        <a:avLst/>
                        <a:gdLst>
                          <a:gd name="T0" fmla="*/ 0 w 1"/>
                          <a:gd name="T1" fmla="*/ 0 h 11"/>
                          <a:gd name="T2" fmla="*/ 0 w 1"/>
                          <a:gd name="T3" fmla="*/ 0 h 11"/>
                          <a:gd name="T4" fmla="*/ 0 w 1"/>
                          <a:gd name="T5" fmla="*/ 11 h 11"/>
                          <a:gd name="T6" fmla="*/ 0 w 1"/>
                          <a:gd name="T7" fmla="*/ 0 h 11"/>
                          <a:gd name="T8" fmla="*/ 0 w 1"/>
                          <a:gd name="T9" fmla="*/ 0 h 11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"/>
                          <a:gd name="T16" fmla="*/ 0 h 11"/>
                          <a:gd name="T17" fmla="*/ 1 w 1"/>
                          <a:gd name="T18" fmla="*/ 11 h 11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" h="11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0" y="1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DF9F7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21" name="Freeform 4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52" y="1038"/>
                        <a:ext cx="34" cy="22"/>
                      </a:xfrm>
                      <a:custGeom>
                        <a:avLst/>
                        <a:gdLst>
                          <a:gd name="T0" fmla="*/ 0 w 34"/>
                          <a:gd name="T1" fmla="*/ 22 h 22"/>
                          <a:gd name="T2" fmla="*/ 0 w 34"/>
                          <a:gd name="T3" fmla="*/ 22 h 22"/>
                          <a:gd name="T4" fmla="*/ 11 w 34"/>
                          <a:gd name="T5" fmla="*/ 22 h 22"/>
                          <a:gd name="T6" fmla="*/ 11 w 34"/>
                          <a:gd name="T7" fmla="*/ 11 h 22"/>
                          <a:gd name="T8" fmla="*/ 11 w 34"/>
                          <a:gd name="T9" fmla="*/ 11 h 22"/>
                          <a:gd name="T10" fmla="*/ 23 w 34"/>
                          <a:gd name="T11" fmla="*/ 11 h 22"/>
                          <a:gd name="T12" fmla="*/ 23 w 34"/>
                          <a:gd name="T13" fmla="*/ 11 h 22"/>
                          <a:gd name="T14" fmla="*/ 23 w 34"/>
                          <a:gd name="T15" fmla="*/ 11 h 22"/>
                          <a:gd name="T16" fmla="*/ 23 w 34"/>
                          <a:gd name="T17" fmla="*/ 0 h 22"/>
                          <a:gd name="T18" fmla="*/ 23 w 34"/>
                          <a:gd name="T19" fmla="*/ 0 h 22"/>
                          <a:gd name="T20" fmla="*/ 34 w 34"/>
                          <a:gd name="T21" fmla="*/ 0 h 22"/>
                          <a:gd name="T22" fmla="*/ 23 w 34"/>
                          <a:gd name="T23" fmla="*/ 11 h 22"/>
                          <a:gd name="T24" fmla="*/ 23 w 34"/>
                          <a:gd name="T25" fmla="*/ 11 h 22"/>
                          <a:gd name="T26" fmla="*/ 23 w 34"/>
                          <a:gd name="T27" fmla="*/ 11 h 22"/>
                          <a:gd name="T28" fmla="*/ 23 w 34"/>
                          <a:gd name="T29" fmla="*/ 11 h 22"/>
                          <a:gd name="T30" fmla="*/ 11 w 34"/>
                          <a:gd name="T31" fmla="*/ 22 h 22"/>
                          <a:gd name="T32" fmla="*/ 11 w 34"/>
                          <a:gd name="T33" fmla="*/ 22 h 22"/>
                          <a:gd name="T34" fmla="*/ 11 w 34"/>
                          <a:gd name="T35" fmla="*/ 22 h 22"/>
                          <a:gd name="T36" fmla="*/ 0 w 34"/>
                          <a:gd name="T37" fmla="*/ 22 h 22"/>
                          <a:gd name="T38" fmla="*/ 0 w 34"/>
                          <a:gd name="T39" fmla="*/ 22 h 22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w 34"/>
                          <a:gd name="T61" fmla="*/ 0 h 22"/>
                          <a:gd name="T62" fmla="*/ 34 w 34"/>
                          <a:gd name="T63" fmla="*/ 22 h 22"/>
                        </a:gdLst>
                        <a:ahLst/>
                        <a:cxnLst>
                          <a:cxn ang="T40">
                            <a:pos x="T0" y="T1"/>
                          </a:cxn>
                          <a:cxn ang="T41">
                            <a:pos x="T2" y="T3"/>
                          </a:cxn>
                          <a:cxn ang="T42">
                            <a:pos x="T4" y="T5"/>
                          </a:cxn>
                          <a:cxn ang="T43">
                            <a:pos x="T6" y="T7"/>
                          </a:cxn>
                          <a:cxn ang="T44">
                            <a:pos x="T8" y="T9"/>
                          </a:cxn>
                          <a:cxn ang="T45">
                            <a:pos x="T10" y="T11"/>
                          </a:cxn>
                          <a:cxn ang="T46">
                            <a:pos x="T12" y="T13"/>
                          </a:cxn>
                          <a:cxn ang="T47">
                            <a:pos x="T14" y="T15"/>
                          </a:cxn>
                          <a:cxn ang="T48">
                            <a:pos x="T16" y="T17"/>
                          </a:cxn>
                          <a:cxn ang="T49">
                            <a:pos x="T18" y="T19"/>
                          </a:cxn>
                          <a:cxn ang="T50">
                            <a:pos x="T20" y="T21"/>
                          </a:cxn>
                          <a:cxn ang="T51">
                            <a:pos x="T22" y="T23"/>
                          </a:cxn>
                          <a:cxn ang="T52">
                            <a:pos x="T24" y="T25"/>
                          </a:cxn>
                          <a:cxn ang="T53">
                            <a:pos x="T26" y="T27"/>
                          </a:cxn>
                          <a:cxn ang="T54">
                            <a:pos x="T28" y="T29"/>
                          </a:cxn>
                          <a:cxn ang="T55">
                            <a:pos x="T30" y="T31"/>
                          </a:cxn>
                          <a:cxn ang="T56">
                            <a:pos x="T32" y="T33"/>
                          </a:cxn>
                          <a:cxn ang="T57">
                            <a:pos x="T34" y="T35"/>
                          </a:cxn>
                          <a:cxn ang="T58">
                            <a:pos x="T36" y="T37"/>
                          </a:cxn>
                          <a:cxn ang="T59">
                            <a:pos x="T38" y="T39"/>
                          </a:cxn>
                        </a:cxnLst>
                        <a:rect l="T60" t="T61" r="T62" b="T63"/>
                        <a:pathLst>
                          <a:path w="34" h="22">
                            <a:moveTo>
                              <a:pt x="0" y="22"/>
                            </a:moveTo>
                            <a:lnTo>
                              <a:pt x="0" y="22"/>
                            </a:lnTo>
                            <a:lnTo>
                              <a:pt x="11" y="22"/>
                            </a:lnTo>
                            <a:lnTo>
                              <a:pt x="11" y="11"/>
                            </a:lnTo>
                            <a:lnTo>
                              <a:pt x="23" y="11"/>
                            </a:lnTo>
                            <a:lnTo>
                              <a:pt x="23" y="0"/>
                            </a:lnTo>
                            <a:lnTo>
                              <a:pt x="34" y="0"/>
                            </a:lnTo>
                            <a:lnTo>
                              <a:pt x="23" y="11"/>
                            </a:lnTo>
                            <a:lnTo>
                              <a:pt x="11" y="22"/>
                            </a:lnTo>
                            <a:lnTo>
                              <a:pt x="0" y="22"/>
                            </a:lnTo>
                            <a:close/>
                          </a:path>
                        </a:pathLst>
                      </a:custGeom>
                      <a:solidFill>
                        <a:srgbClr val="DF9F7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22" name="Freeform 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52" y="1049"/>
                        <a:ext cx="23" cy="23"/>
                      </a:xfrm>
                      <a:custGeom>
                        <a:avLst/>
                        <a:gdLst>
                          <a:gd name="T0" fmla="*/ 0 w 23"/>
                          <a:gd name="T1" fmla="*/ 23 h 23"/>
                          <a:gd name="T2" fmla="*/ 11 w 23"/>
                          <a:gd name="T3" fmla="*/ 23 h 23"/>
                          <a:gd name="T4" fmla="*/ 11 w 23"/>
                          <a:gd name="T5" fmla="*/ 23 h 23"/>
                          <a:gd name="T6" fmla="*/ 11 w 23"/>
                          <a:gd name="T7" fmla="*/ 11 h 23"/>
                          <a:gd name="T8" fmla="*/ 23 w 23"/>
                          <a:gd name="T9" fmla="*/ 11 h 23"/>
                          <a:gd name="T10" fmla="*/ 23 w 23"/>
                          <a:gd name="T11" fmla="*/ 11 h 23"/>
                          <a:gd name="T12" fmla="*/ 23 w 23"/>
                          <a:gd name="T13" fmla="*/ 11 h 23"/>
                          <a:gd name="T14" fmla="*/ 23 w 23"/>
                          <a:gd name="T15" fmla="*/ 0 h 23"/>
                          <a:gd name="T16" fmla="*/ 23 w 23"/>
                          <a:gd name="T17" fmla="*/ 11 h 23"/>
                          <a:gd name="T18" fmla="*/ 23 w 23"/>
                          <a:gd name="T19" fmla="*/ 11 h 23"/>
                          <a:gd name="T20" fmla="*/ 23 w 23"/>
                          <a:gd name="T21" fmla="*/ 11 h 23"/>
                          <a:gd name="T22" fmla="*/ 11 w 23"/>
                          <a:gd name="T23" fmla="*/ 23 h 23"/>
                          <a:gd name="T24" fmla="*/ 11 w 23"/>
                          <a:gd name="T25" fmla="*/ 23 h 23"/>
                          <a:gd name="T26" fmla="*/ 11 w 23"/>
                          <a:gd name="T27" fmla="*/ 23 h 23"/>
                          <a:gd name="T28" fmla="*/ 11 w 23"/>
                          <a:gd name="T29" fmla="*/ 23 h 23"/>
                          <a:gd name="T30" fmla="*/ 0 w 23"/>
                          <a:gd name="T31" fmla="*/ 23 h 23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w 23"/>
                          <a:gd name="T49" fmla="*/ 0 h 23"/>
                          <a:gd name="T50" fmla="*/ 23 w 23"/>
                          <a:gd name="T51" fmla="*/ 23 h 23"/>
                        </a:gdLst>
                        <a:ahLst/>
                        <a:cxnLst>
                          <a:cxn ang="T32">
                            <a:pos x="T0" y="T1"/>
                          </a:cxn>
                          <a:cxn ang="T33">
                            <a:pos x="T2" y="T3"/>
                          </a:cxn>
                          <a:cxn ang="T34">
                            <a:pos x="T4" y="T5"/>
                          </a:cxn>
                          <a:cxn ang="T35">
                            <a:pos x="T6" y="T7"/>
                          </a:cxn>
                          <a:cxn ang="T36">
                            <a:pos x="T8" y="T9"/>
                          </a:cxn>
                          <a:cxn ang="T37">
                            <a:pos x="T10" y="T11"/>
                          </a:cxn>
                          <a:cxn ang="T38">
                            <a:pos x="T12" y="T13"/>
                          </a:cxn>
                          <a:cxn ang="T39">
                            <a:pos x="T14" y="T15"/>
                          </a:cxn>
                          <a:cxn ang="T40">
                            <a:pos x="T16" y="T17"/>
                          </a:cxn>
                          <a:cxn ang="T41">
                            <a:pos x="T18" y="T19"/>
                          </a:cxn>
                          <a:cxn ang="T42">
                            <a:pos x="T20" y="T21"/>
                          </a:cxn>
                          <a:cxn ang="T43">
                            <a:pos x="T22" y="T23"/>
                          </a:cxn>
                          <a:cxn ang="T44">
                            <a:pos x="T24" y="T25"/>
                          </a:cxn>
                          <a:cxn ang="T45">
                            <a:pos x="T26" y="T27"/>
                          </a:cxn>
                          <a:cxn ang="T46">
                            <a:pos x="T28" y="T29"/>
                          </a:cxn>
                          <a:cxn ang="T47">
                            <a:pos x="T30" y="T31"/>
                          </a:cxn>
                        </a:cxnLst>
                        <a:rect l="T48" t="T49" r="T50" b="T51"/>
                        <a:pathLst>
                          <a:path w="23" h="23">
                            <a:moveTo>
                              <a:pt x="0" y="23"/>
                            </a:moveTo>
                            <a:lnTo>
                              <a:pt x="11" y="23"/>
                            </a:lnTo>
                            <a:lnTo>
                              <a:pt x="11" y="11"/>
                            </a:lnTo>
                            <a:lnTo>
                              <a:pt x="23" y="11"/>
                            </a:lnTo>
                            <a:lnTo>
                              <a:pt x="23" y="0"/>
                            </a:lnTo>
                            <a:lnTo>
                              <a:pt x="23" y="11"/>
                            </a:lnTo>
                            <a:lnTo>
                              <a:pt x="11" y="23"/>
                            </a:lnTo>
                            <a:lnTo>
                              <a:pt x="0" y="23"/>
                            </a:lnTo>
                            <a:close/>
                          </a:path>
                        </a:pathLst>
                      </a:custGeom>
                      <a:solidFill>
                        <a:srgbClr val="DF9F7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  <p:sp>
                  <p:nvSpPr>
                    <p:cNvPr id="114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2718" y="992"/>
                      <a:ext cx="22" cy="34"/>
                    </a:xfrm>
                    <a:custGeom>
                      <a:avLst/>
                      <a:gdLst>
                        <a:gd name="T0" fmla="*/ 22 w 22"/>
                        <a:gd name="T1" fmla="*/ 0 h 34"/>
                        <a:gd name="T2" fmla="*/ 22 w 22"/>
                        <a:gd name="T3" fmla="*/ 11 h 34"/>
                        <a:gd name="T4" fmla="*/ 22 w 22"/>
                        <a:gd name="T5" fmla="*/ 23 h 34"/>
                        <a:gd name="T6" fmla="*/ 11 w 22"/>
                        <a:gd name="T7" fmla="*/ 23 h 34"/>
                        <a:gd name="T8" fmla="*/ 11 w 22"/>
                        <a:gd name="T9" fmla="*/ 34 h 34"/>
                        <a:gd name="T10" fmla="*/ 11 w 22"/>
                        <a:gd name="T11" fmla="*/ 34 h 34"/>
                        <a:gd name="T12" fmla="*/ 0 w 22"/>
                        <a:gd name="T13" fmla="*/ 34 h 34"/>
                        <a:gd name="T14" fmla="*/ 0 w 22"/>
                        <a:gd name="T15" fmla="*/ 23 h 34"/>
                        <a:gd name="T16" fmla="*/ 0 w 22"/>
                        <a:gd name="T17" fmla="*/ 23 h 34"/>
                        <a:gd name="T18" fmla="*/ 0 w 22"/>
                        <a:gd name="T19" fmla="*/ 23 h 34"/>
                        <a:gd name="T20" fmla="*/ 0 w 22"/>
                        <a:gd name="T21" fmla="*/ 23 h 34"/>
                        <a:gd name="T22" fmla="*/ 0 w 22"/>
                        <a:gd name="T23" fmla="*/ 23 h 34"/>
                        <a:gd name="T24" fmla="*/ 0 w 22"/>
                        <a:gd name="T25" fmla="*/ 23 h 34"/>
                        <a:gd name="T26" fmla="*/ 11 w 22"/>
                        <a:gd name="T27" fmla="*/ 34 h 34"/>
                        <a:gd name="T28" fmla="*/ 11 w 22"/>
                        <a:gd name="T29" fmla="*/ 23 h 34"/>
                        <a:gd name="T30" fmla="*/ 11 w 22"/>
                        <a:gd name="T31" fmla="*/ 23 h 34"/>
                        <a:gd name="T32" fmla="*/ 11 w 22"/>
                        <a:gd name="T33" fmla="*/ 23 h 34"/>
                        <a:gd name="T34" fmla="*/ 22 w 22"/>
                        <a:gd name="T35" fmla="*/ 11 h 34"/>
                        <a:gd name="T36" fmla="*/ 22 w 22"/>
                        <a:gd name="T37" fmla="*/ 11 h 34"/>
                        <a:gd name="T38" fmla="*/ 11 w 22"/>
                        <a:gd name="T39" fmla="*/ 11 h 34"/>
                        <a:gd name="T40" fmla="*/ 11 w 22"/>
                        <a:gd name="T41" fmla="*/ 11 h 34"/>
                        <a:gd name="T42" fmla="*/ 11 w 22"/>
                        <a:gd name="T43" fmla="*/ 11 h 34"/>
                        <a:gd name="T44" fmla="*/ 0 w 22"/>
                        <a:gd name="T45" fmla="*/ 11 h 34"/>
                        <a:gd name="T46" fmla="*/ 11 w 22"/>
                        <a:gd name="T47" fmla="*/ 11 h 34"/>
                        <a:gd name="T48" fmla="*/ 22 w 22"/>
                        <a:gd name="T49" fmla="*/ 0 h 34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w 22"/>
                        <a:gd name="T76" fmla="*/ 0 h 34"/>
                        <a:gd name="T77" fmla="*/ 22 w 22"/>
                        <a:gd name="T78" fmla="*/ 34 h 34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T75" t="T76" r="T77" b="T78"/>
                      <a:pathLst>
                        <a:path w="22" h="34">
                          <a:moveTo>
                            <a:pt x="22" y="0"/>
                          </a:moveTo>
                          <a:lnTo>
                            <a:pt x="22" y="11"/>
                          </a:lnTo>
                          <a:lnTo>
                            <a:pt x="22" y="23"/>
                          </a:lnTo>
                          <a:lnTo>
                            <a:pt x="11" y="23"/>
                          </a:lnTo>
                          <a:lnTo>
                            <a:pt x="11" y="34"/>
                          </a:lnTo>
                          <a:lnTo>
                            <a:pt x="0" y="34"/>
                          </a:lnTo>
                          <a:lnTo>
                            <a:pt x="0" y="23"/>
                          </a:lnTo>
                          <a:lnTo>
                            <a:pt x="11" y="34"/>
                          </a:lnTo>
                          <a:lnTo>
                            <a:pt x="11" y="23"/>
                          </a:lnTo>
                          <a:lnTo>
                            <a:pt x="22" y="11"/>
                          </a:lnTo>
                          <a:lnTo>
                            <a:pt x="11" y="11"/>
                          </a:lnTo>
                          <a:lnTo>
                            <a:pt x="0" y="11"/>
                          </a:lnTo>
                          <a:lnTo>
                            <a:pt x="11" y="11"/>
                          </a:lnTo>
                          <a:lnTo>
                            <a:pt x="22" y="0"/>
                          </a:lnTo>
                          <a:close/>
                        </a:path>
                      </a:pathLst>
                    </a:custGeom>
                    <a:solidFill>
                      <a:srgbClr val="DF9F7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  <p:grpSp>
                <p:nvGrpSpPr>
                  <p:cNvPr id="27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2763" y="958"/>
                    <a:ext cx="12" cy="23"/>
                    <a:chOff x="2763" y="958"/>
                    <a:chExt cx="12" cy="23"/>
                  </a:xfrm>
                </p:grpSpPr>
                <p:sp>
                  <p:nvSpPr>
                    <p:cNvPr id="110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2763" y="969"/>
                      <a:ext cx="12" cy="12"/>
                    </a:xfrm>
                    <a:custGeom>
                      <a:avLst/>
                      <a:gdLst>
                        <a:gd name="T0" fmla="*/ 0 w 12"/>
                        <a:gd name="T1" fmla="*/ 12 h 12"/>
                        <a:gd name="T2" fmla="*/ 0 w 12"/>
                        <a:gd name="T3" fmla="*/ 0 h 12"/>
                        <a:gd name="T4" fmla="*/ 0 w 12"/>
                        <a:gd name="T5" fmla="*/ 0 h 12"/>
                        <a:gd name="T6" fmla="*/ 0 w 12"/>
                        <a:gd name="T7" fmla="*/ 0 h 12"/>
                        <a:gd name="T8" fmla="*/ 12 w 12"/>
                        <a:gd name="T9" fmla="*/ 0 h 12"/>
                        <a:gd name="T10" fmla="*/ 12 w 12"/>
                        <a:gd name="T11" fmla="*/ 0 h 12"/>
                        <a:gd name="T12" fmla="*/ 12 w 12"/>
                        <a:gd name="T13" fmla="*/ 0 h 12"/>
                        <a:gd name="T14" fmla="*/ 12 w 12"/>
                        <a:gd name="T15" fmla="*/ 0 h 12"/>
                        <a:gd name="T16" fmla="*/ 12 w 12"/>
                        <a:gd name="T17" fmla="*/ 0 h 12"/>
                        <a:gd name="T18" fmla="*/ 12 w 12"/>
                        <a:gd name="T19" fmla="*/ 0 h 12"/>
                        <a:gd name="T20" fmla="*/ 12 w 12"/>
                        <a:gd name="T21" fmla="*/ 12 h 12"/>
                        <a:gd name="T22" fmla="*/ 12 w 12"/>
                        <a:gd name="T23" fmla="*/ 12 h 12"/>
                        <a:gd name="T24" fmla="*/ 0 w 12"/>
                        <a:gd name="T25" fmla="*/ 12 h 12"/>
                        <a:gd name="T26" fmla="*/ 0 w 12"/>
                        <a:gd name="T27" fmla="*/ 12 h 12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12"/>
                        <a:gd name="T43" fmla="*/ 0 h 12"/>
                        <a:gd name="T44" fmla="*/ 12 w 12"/>
                        <a:gd name="T45" fmla="*/ 12 h 12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12" h="12">
                          <a:moveTo>
                            <a:pt x="0" y="12"/>
                          </a:moveTo>
                          <a:lnTo>
                            <a:pt x="0" y="0"/>
                          </a:lnTo>
                          <a:lnTo>
                            <a:pt x="12" y="0"/>
                          </a:lnTo>
                          <a:lnTo>
                            <a:pt x="12" y="12"/>
                          </a:lnTo>
                          <a:lnTo>
                            <a:pt x="0" y="1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11" name="Freeform 48"/>
                    <p:cNvSpPr>
                      <a:spLocks/>
                    </p:cNvSpPr>
                    <p:nvPr/>
                  </p:nvSpPr>
                  <p:spPr bwMode="auto">
                    <a:xfrm>
                      <a:off x="2763" y="958"/>
                      <a:ext cx="12" cy="23"/>
                    </a:xfrm>
                    <a:custGeom>
                      <a:avLst/>
                      <a:gdLst>
                        <a:gd name="T0" fmla="*/ 0 w 12"/>
                        <a:gd name="T1" fmla="*/ 23 h 23"/>
                        <a:gd name="T2" fmla="*/ 0 w 12"/>
                        <a:gd name="T3" fmla="*/ 11 h 23"/>
                        <a:gd name="T4" fmla="*/ 0 w 12"/>
                        <a:gd name="T5" fmla="*/ 11 h 23"/>
                        <a:gd name="T6" fmla="*/ 0 w 12"/>
                        <a:gd name="T7" fmla="*/ 11 h 23"/>
                        <a:gd name="T8" fmla="*/ 12 w 12"/>
                        <a:gd name="T9" fmla="*/ 11 h 23"/>
                        <a:gd name="T10" fmla="*/ 12 w 12"/>
                        <a:gd name="T11" fmla="*/ 0 h 23"/>
                        <a:gd name="T12" fmla="*/ 12 w 12"/>
                        <a:gd name="T13" fmla="*/ 11 h 23"/>
                        <a:gd name="T14" fmla="*/ 12 w 12"/>
                        <a:gd name="T15" fmla="*/ 11 h 23"/>
                        <a:gd name="T16" fmla="*/ 12 w 12"/>
                        <a:gd name="T17" fmla="*/ 11 h 23"/>
                        <a:gd name="T18" fmla="*/ 12 w 12"/>
                        <a:gd name="T19" fmla="*/ 11 h 23"/>
                        <a:gd name="T20" fmla="*/ 12 w 12"/>
                        <a:gd name="T21" fmla="*/ 11 h 23"/>
                        <a:gd name="T22" fmla="*/ 12 w 12"/>
                        <a:gd name="T23" fmla="*/ 23 h 23"/>
                        <a:gd name="T24" fmla="*/ 0 w 12"/>
                        <a:gd name="T25" fmla="*/ 23 h 23"/>
                        <a:gd name="T26" fmla="*/ 0 w 12"/>
                        <a:gd name="T27" fmla="*/ 23 h 23"/>
                        <a:gd name="T28" fmla="*/ 0 w 12"/>
                        <a:gd name="T29" fmla="*/ 11 h 23"/>
                        <a:gd name="T30" fmla="*/ 0 w 12"/>
                        <a:gd name="T31" fmla="*/ 11 h 23"/>
                        <a:gd name="T32" fmla="*/ 0 w 12"/>
                        <a:gd name="T33" fmla="*/ 23 h 23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w 12"/>
                        <a:gd name="T52" fmla="*/ 0 h 23"/>
                        <a:gd name="T53" fmla="*/ 12 w 12"/>
                        <a:gd name="T54" fmla="*/ 23 h 23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T51" t="T52" r="T53" b="T54"/>
                      <a:pathLst>
                        <a:path w="12" h="23">
                          <a:moveTo>
                            <a:pt x="0" y="23"/>
                          </a:moveTo>
                          <a:lnTo>
                            <a:pt x="0" y="11"/>
                          </a:lnTo>
                          <a:lnTo>
                            <a:pt x="12" y="11"/>
                          </a:lnTo>
                          <a:lnTo>
                            <a:pt x="12" y="0"/>
                          </a:lnTo>
                          <a:lnTo>
                            <a:pt x="12" y="11"/>
                          </a:lnTo>
                          <a:lnTo>
                            <a:pt x="12" y="23"/>
                          </a:lnTo>
                          <a:lnTo>
                            <a:pt x="0" y="23"/>
                          </a:lnTo>
                          <a:lnTo>
                            <a:pt x="0" y="11"/>
                          </a:lnTo>
                          <a:lnTo>
                            <a:pt x="0" y="23"/>
                          </a:lnTo>
                          <a:close/>
                        </a:path>
                      </a:pathLst>
                    </a:custGeom>
                    <a:solidFill>
                      <a:srgbClr val="7F3F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  <p:grpSp>
                <p:nvGrpSpPr>
                  <p:cNvPr id="31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2706" y="992"/>
                    <a:ext cx="34" cy="11"/>
                    <a:chOff x="2706" y="992"/>
                    <a:chExt cx="34" cy="11"/>
                  </a:xfrm>
                </p:grpSpPr>
                <p:sp>
                  <p:nvSpPr>
                    <p:cNvPr id="108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2706" y="992"/>
                      <a:ext cx="34" cy="11"/>
                    </a:xfrm>
                    <a:custGeom>
                      <a:avLst/>
                      <a:gdLst>
                        <a:gd name="T0" fmla="*/ 0 w 34"/>
                        <a:gd name="T1" fmla="*/ 11 h 11"/>
                        <a:gd name="T2" fmla="*/ 12 w 34"/>
                        <a:gd name="T3" fmla="*/ 11 h 11"/>
                        <a:gd name="T4" fmla="*/ 23 w 34"/>
                        <a:gd name="T5" fmla="*/ 11 h 11"/>
                        <a:gd name="T6" fmla="*/ 23 w 34"/>
                        <a:gd name="T7" fmla="*/ 0 h 11"/>
                        <a:gd name="T8" fmla="*/ 23 w 34"/>
                        <a:gd name="T9" fmla="*/ 0 h 11"/>
                        <a:gd name="T10" fmla="*/ 34 w 34"/>
                        <a:gd name="T11" fmla="*/ 0 h 11"/>
                        <a:gd name="T12" fmla="*/ 34 w 34"/>
                        <a:gd name="T13" fmla="*/ 0 h 11"/>
                        <a:gd name="T14" fmla="*/ 34 w 34"/>
                        <a:gd name="T15" fmla="*/ 11 h 11"/>
                        <a:gd name="T16" fmla="*/ 34 w 34"/>
                        <a:gd name="T17" fmla="*/ 11 h 11"/>
                        <a:gd name="T18" fmla="*/ 23 w 34"/>
                        <a:gd name="T19" fmla="*/ 11 h 11"/>
                        <a:gd name="T20" fmla="*/ 23 w 34"/>
                        <a:gd name="T21" fmla="*/ 11 h 11"/>
                        <a:gd name="T22" fmla="*/ 23 w 34"/>
                        <a:gd name="T23" fmla="*/ 11 h 11"/>
                        <a:gd name="T24" fmla="*/ 23 w 34"/>
                        <a:gd name="T25" fmla="*/ 11 h 11"/>
                        <a:gd name="T26" fmla="*/ 12 w 34"/>
                        <a:gd name="T27" fmla="*/ 11 h 11"/>
                        <a:gd name="T28" fmla="*/ 0 w 34"/>
                        <a:gd name="T29" fmla="*/ 11 h 11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34"/>
                        <a:gd name="T46" fmla="*/ 0 h 11"/>
                        <a:gd name="T47" fmla="*/ 34 w 34"/>
                        <a:gd name="T48" fmla="*/ 11 h 11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34" h="11">
                          <a:moveTo>
                            <a:pt x="0" y="11"/>
                          </a:moveTo>
                          <a:lnTo>
                            <a:pt x="12" y="11"/>
                          </a:lnTo>
                          <a:lnTo>
                            <a:pt x="23" y="11"/>
                          </a:lnTo>
                          <a:lnTo>
                            <a:pt x="23" y="0"/>
                          </a:lnTo>
                          <a:lnTo>
                            <a:pt x="34" y="0"/>
                          </a:lnTo>
                          <a:lnTo>
                            <a:pt x="34" y="11"/>
                          </a:lnTo>
                          <a:lnTo>
                            <a:pt x="23" y="11"/>
                          </a:lnTo>
                          <a:lnTo>
                            <a:pt x="12" y="11"/>
                          </a:lnTo>
                          <a:lnTo>
                            <a:pt x="0" y="1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09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2706" y="992"/>
                      <a:ext cx="34" cy="11"/>
                    </a:xfrm>
                    <a:custGeom>
                      <a:avLst/>
                      <a:gdLst>
                        <a:gd name="T0" fmla="*/ 0 w 34"/>
                        <a:gd name="T1" fmla="*/ 11 h 11"/>
                        <a:gd name="T2" fmla="*/ 12 w 34"/>
                        <a:gd name="T3" fmla="*/ 11 h 11"/>
                        <a:gd name="T4" fmla="*/ 23 w 34"/>
                        <a:gd name="T5" fmla="*/ 11 h 11"/>
                        <a:gd name="T6" fmla="*/ 23 w 34"/>
                        <a:gd name="T7" fmla="*/ 0 h 11"/>
                        <a:gd name="T8" fmla="*/ 23 w 34"/>
                        <a:gd name="T9" fmla="*/ 0 h 11"/>
                        <a:gd name="T10" fmla="*/ 34 w 34"/>
                        <a:gd name="T11" fmla="*/ 0 h 11"/>
                        <a:gd name="T12" fmla="*/ 34 w 34"/>
                        <a:gd name="T13" fmla="*/ 0 h 11"/>
                        <a:gd name="T14" fmla="*/ 23 w 34"/>
                        <a:gd name="T15" fmla="*/ 0 h 11"/>
                        <a:gd name="T16" fmla="*/ 34 w 34"/>
                        <a:gd name="T17" fmla="*/ 0 h 11"/>
                        <a:gd name="T18" fmla="*/ 34 w 34"/>
                        <a:gd name="T19" fmla="*/ 11 h 11"/>
                        <a:gd name="T20" fmla="*/ 23 w 34"/>
                        <a:gd name="T21" fmla="*/ 11 h 11"/>
                        <a:gd name="T22" fmla="*/ 23 w 34"/>
                        <a:gd name="T23" fmla="*/ 11 h 11"/>
                        <a:gd name="T24" fmla="*/ 23 w 34"/>
                        <a:gd name="T25" fmla="*/ 11 h 11"/>
                        <a:gd name="T26" fmla="*/ 23 w 34"/>
                        <a:gd name="T27" fmla="*/ 11 h 11"/>
                        <a:gd name="T28" fmla="*/ 12 w 34"/>
                        <a:gd name="T29" fmla="*/ 11 h 11"/>
                        <a:gd name="T30" fmla="*/ 12 w 34"/>
                        <a:gd name="T31" fmla="*/ 11 h 11"/>
                        <a:gd name="T32" fmla="*/ 0 w 34"/>
                        <a:gd name="T33" fmla="*/ 11 h 11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w 34"/>
                        <a:gd name="T52" fmla="*/ 0 h 11"/>
                        <a:gd name="T53" fmla="*/ 34 w 34"/>
                        <a:gd name="T54" fmla="*/ 11 h 11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T51" t="T52" r="T53" b="T54"/>
                      <a:pathLst>
                        <a:path w="34" h="11">
                          <a:moveTo>
                            <a:pt x="0" y="11"/>
                          </a:moveTo>
                          <a:lnTo>
                            <a:pt x="12" y="11"/>
                          </a:lnTo>
                          <a:lnTo>
                            <a:pt x="23" y="11"/>
                          </a:lnTo>
                          <a:lnTo>
                            <a:pt x="23" y="0"/>
                          </a:lnTo>
                          <a:lnTo>
                            <a:pt x="34" y="0"/>
                          </a:lnTo>
                          <a:lnTo>
                            <a:pt x="23" y="0"/>
                          </a:lnTo>
                          <a:lnTo>
                            <a:pt x="34" y="0"/>
                          </a:lnTo>
                          <a:lnTo>
                            <a:pt x="34" y="11"/>
                          </a:lnTo>
                          <a:lnTo>
                            <a:pt x="23" y="11"/>
                          </a:lnTo>
                          <a:lnTo>
                            <a:pt x="12" y="11"/>
                          </a:lnTo>
                          <a:lnTo>
                            <a:pt x="0" y="11"/>
                          </a:lnTo>
                          <a:close/>
                        </a:path>
                      </a:pathLst>
                    </a:custGeom>
                    <a:solidFill>
                      <a:srgbClr val="7F3F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</p:grpSp>
            <p:grpSp>
              <p:nvGrpSpPr>
                <p:cNvPr id="34" name="Group 52"/>
                <p:cNvGrpSpPr>
                  <a:grpSpLocks/>
                </p:cNvGrpSpPr>
                <p:nvPr/>
              </p:nvGrpSpPr>
              <p:grpSpPr bwMode="auto">
                <a:xfrm>
                  <a:off x="2661" y="855"/>
                  <a:ext cx="125" cy="171"/>
                  <a:chOff x="2661" y="855"/>
                  <a:chExt cx="125" cy="171"/>
                </a:xfrm>
              </p:grpSpPr>
              <p:grpSp>
                <p:nvGrpSpPr>
                  <p:cNvPr id="39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2706" y="935"/>
                    <a:ext cx="69" cy="68"/>
                    <a:chOff x="2706" y="935"/>
                    <a:chExt cx="69" cy="68"/>
                  </a:xfrm>
                </p:grpSpPr>
                <p:sp>
                  <p:nvSpPr>
                    <p:cNvPr id="103" name="Freeform 54"/>
                    <p:cNvSpPr>
                      <a:spLocks/>
                    </p:cNvSpPr>
                    <p:nvPr/>
                  </p:nvSpPr>
                  <p:spPr bwMode="auto">
                    <a:xfrm>
                      <a:off x="2706" y="981"/>
                      <a:ext cx="34" cy="22"/>
                    </a:xfrm>
                    <a:custGeom>
                      <a:avLst/>
                      <a:gdLst>
                        <a:gd name="T0" fmla="*/ 34 w 34"/>
                        <a:gd name="T1" fmla="*/ 0 h 22"/>
                        <a:gd name="T2" fmla="*/ 34 w 34"/>
                        <a:gd name="T3" fmla="*/ 0 h 22"/>
                        <a:gd name="T4" fmla="*/ 23 w 34"/>
                        <a:gd name="T5" fmla="*/ 0 h 22"/>
                        <a:gd name="T6" fmla="*/ 23 w 34"/>
                        <a:gd name="T7" fmla="*/ 0 h 22"/>
                        <a:gd name="T8" fmla="*/ 23 w 34"/>
                        <a:gd name="T9" fmla="*/ 0 h 22"/>
                        <a:gd name="T10" fmla="*/ 12 w 34"/>
                        <a:gd name="T11" fmla="*/ 0 h 22"/>
                        <a:gd name="T12" fmla="*/ 12 w 34"/>
                        <a:gd name="T13" fmla="*/ 0 h 22"/>
                        <a:gd name="T14" fmla="*/ 12 w 34"/>
                        <a:gd name="T15" fmla="*/ 0 h 22"/>
                        <a:gd name="T16" fmla="*/ 0 w 34"/>
                        <a:gd name="T17" fmla="*/ 0 h 22"/>
                        <a:gd name="T18" fmla="*/ 0 w 34"/>
                        <a:gd name="T19" fmla="*/ 0 h 22"/>
                        <a:gd name="T20" fmla="*/ 0 w 34"/>
                        <a:gd name="T21" fmla="*/ 0 h 22"/>
                        <a:gd name="T22" fmla="*/ 0 w 34"/>
                        <a:gd name="T23" fmla="*/ 11 h 22"/>
                        <a:gd name="T24" fmla="*/ 0 w 34"/>
                        <a:gd name="T25" fmla="*/ 11 h 22"/>
                        <a:gd name="T26" fmla="*/ 0 w 34"/>
                        <a:gd name="T27" fmla="*/ 11 h 22"/>
                        <a:gd name="T28" fmla="*/ 0 w 34"/>
                        <a:gd name="T29" fmla="*/ 22 h 22"/>
                        <a:gd name="T30" fmla="*/ 0 w 34"/>
                        <a:gd name="T31" fmla="*/ 22 h 22"/>
                        <a:gd name="T32" fmla="*/ 0 w 34"/>
                        <a:gd name="T33" fmla="*/ 22 h 22"/>
                        <a:gd name="T34" fmla="*/ 12 w 34"/>
                        <a:gd name="T35" fmla="*/ 11 h 22"/>
                        <a:gd name="T36" fmla="*/ 12 w 34"/>
                        <a:gd name="T37" fmla="*/ 11 h 22"/>
                        <a:gd name="T38" fmla="*/ 12 w 34"/>
                        <a:gd name="T39" fmla="*/ 11 h 22"/>
                        <a:gd name="T40" fmla="*/ 12 w 34"/>
                        <a:gd name="T41" fmla="*/ 11 h 22"/>
                        <a:gd name="T42" fmla="*/ 23 w 34"/>
                        <a:gd name="T43" fmla="*/ 11 h 22"/>
                        <a:gd name="T44" fmla="*/ 23 w 34"/>
                        <a:gd name="T45" fmla="*/ 11 h 22"/>
                        <a:gd name="T46" fmla="*/ 23 w 34"/>
                        <a:gd name="T47" fmla="*/ 0 h 22"/>
                        <a:gd name="T48" fmla="*/ 23 w 34"/>
                        <a:gd name="T49" fmla="*/ 0 h 22"/>
                        <a:gd name="T50" fmla="*/ 34 w 34"/>
                        <a:gd name="T51" fmla="*/ 0 h 22"/>
                        <a:gd name="T52" fmla="*/ 34 w 34"/>
                        <a:gd name="T53" fmla="*/ 0 h 22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w 34"/>
                        <a:gd name="T82" fmla="*/ 0 h 22"/>
                        <a:gd name="T83" fmla="*/ 34 w 34"/>
                        <a:gd name="T84" fmla="*/ 22 h 22"/>
                      </a:gdLst>
                      <a:ahLst/>
                      <a:cxnLst>
                        <a:cxn ang="T54">
                          <a:pos x="T0" y="T1"/>
                        </a:cxn>
                        <a:cxn ang="T55">
                          <a:pos x="T2" y="T3"/>
                        </a:cxn>
                        <a:cxn ang="T56">
                          <a:pos x="T4" y="T5"/>
                        </a:cxn>
                        <a:cxn ang="T57">
                          <a:pos x="T6" y="T7"/>
                        </a:cxn>
                        <a:cxn ang="T58">
                          <a:pos x="T8" y="T9"/>
                        </a:cxn>
                        <a:cxn ang="T59">
                          <a:pos x="T10" y="T11"/>
                        </a:cxn>
                        <a:cxn ang="T60">
                          <a:pos x="T12" y="T13"/>
                        </a:cxn>
                        <a:cxn ang="T61">
                          <a:pos x="T14" y="T15"/>
                        </a:cxn>
                        <a:cxn ang="T62">
                          <a:pos x="T16" y="T17"/>
                        </a:cxn>
                        <a:cxn ang="T63">
                          <a:pos x="T18" y="T19"/>
                        </a:cxn>
                        <a:cxn ang="T64">
                          <a:pos x="T20" y="T21"/>
                        </a:cxn>
                        <a:cxn ang="T65">
                          <a:pos x="T22" y="T23"/>
                        </a:cxn>
                        <a:cxn ang="T66">
                          <a:pos x="T24" y="T25"/>
                        </a:cxn>
                        <a:cxn ang="T67">
                          <a:pos x="T26" y="T27"/>
                        </a:cxn>
                        <a:cxn ang="T68">
                          <a:pos x="T28" y="T29"/>
                        </a:cxn>
                        <a:cxn ang="T69">
                          <a:pos x="T30" y="T31"/>
                        </a:cxn>
                        <a:cxn ang="T70">
                          <a:pos x="T32" y="T33"/>
                        </a:cxn>
                        <a:cxn ang="T71">
                          <a:pos x="T34" y="T35"/>
                        </a:cxn>
                        <a:cxn ang="T72">
                          <a:pos x="T36" y="T37"/>
                        </a:cxn>
                        <a:cxn ang="T73">
                          <a:pos x="T38" y="T39"/>
                        </a:cxn>
                        <a:cxn ang="T74">
                          <a:pos x="T40" y="T41"/>
                        </a:cxn>
                        <a:cxn ang="T75">
                          <a:pos x="T42" y="T43"/>
                        </a:cxn>
                        <a:cxn ang="T76">
                          <a:pos x="T44" y="T45"/>
                        </a:cxn>
                        <a:cxn ang="T77">
                          <a:pos x="T46" y="T47"/>
                        </a:cxn>
                        <a:cxn ang="T78">
                          <a:pos x="T48" y="T49"/>
                        </a:cxn>
                        <a:cxn ang="T79">
                          <a:pos x="T50" y="T51"/>
                        </a:cxn>
                        <a:cxn ang="T80">
                          <a:pos x="T52" y="T53"/>
                        </a:cxn>
                      </a:cxnLst>
                      <a:rect l="T81" t="T82" r="T83" b="T84"/>
                      <a:pathLst>
                        <a:path w="34" h="22">
                          <a:moveTo>
                            <a:pt x="34" y="0"/>
                          </a:moveTo>
                          <a:lnTo>
                            <a:pt x="34" y="0"/>
                          </a:lnTo>
                          <a:lnTo>
                            <a:pt x="23" y="0"/>
                          </a:lnTo>
                          <a:lnTo>
                            <a:pt x="12" y="0"/>
                          </a:lnTo>
                          <a:lnTo>
                            <a:pt x="0" y="0"/>
                          </a:lnTo>
                          <a:lnTo>
                            <a:pt x="0" y="11"/>
                          </a:lnTo>
                          <a:lnTo>
                            <a:pt x="0" y="22"/>
                          </a:lnTo>
                          <a:lnTo>
                            <a:pt x="12" y="11"/>
                          </a:lnTo>
                          <a:lnTo>
                            <a:pt x="23" y="11"/>
                          </a:lnTo>
                          <a:lnTo>
                            <a:pt x="23" y="0"/>
                          </a:lnTo>
                          <a:lnTo>
                            <a:pt x="34" y="0"/>
                          </a:lnTo>
                          <a:close/>
                        </a:path>
                      </a:pathLst>
                    </a:custGeom>
                    <a:solidFill>
                      <a:srgbClr val="5F5F5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04" name="Freeform 55"/>
                    <p:cNvSpPr>
                      <a:spLocks/>
                    </p:cNvSpPr>
                    <p:nvPr/>
                  </p:nvSpPr>
                  <p:spPr bwMode="auto">
                    <a:xfrm>
                      <a:off x="2752" y="935"/>
                      <a:ext cx="23" cy="46"/>
                    </a:xfrm>
                    <a:custGeom>
                      <a:avLst/>
                      <a:gdLst>
                        <a:gd name="T0" fmla="*/ 0 w 23"/>
                        <a:gd name="T1" fmla="*/ 46 h 46"/>
                        <a:gd name="T2" fmla="*/ 0 w 23"/>
                        <a:gd name="T3" fmla="*/ 34 h 46"/>
                        <a:gd name="T4" fmla="*/ 11 w 23"/>
                        <a:gd name="T5" fmla="*/ 23 h 46"/>
                        <a:gd name="T6" fmla="*/ 11 w 23"/>
                        <a:gd name="T7" fmla="*/ 23 h 46"/>
                        <a:gd name="T8" fmla="*/ 23 w 23"/>
                        <a:gd name="T9" fmla="*/ 23 h 46"/>
                        <a:gd name="T10" fmla="*/ 23 w 23"/>
                        <a:gd name="T11" fmla="*/ 11 h 46"/>
                        <a:gd name="T12" fmla="*/ 23 w 23"/>
                        <a:gd name="T13" fmla="*/ 11 h 46"/>
                        <a:gd name="T14" fmla="*/ 23 w 23"/>
                        <a:gd name="T15" fmla="*/ 11 h 46"/>
                        <a:gd name="T16" fmla="*/ 23 w 23"/>
                        <a:gd name="T17" fmla="*/ 11 h 46"/>
                        <a:gd name="T18" fmla="*/ 23 w 23"/>
                        <a:gd name="T19" fmla="*/ 0 h 46"/>
                        <a:gd name="T20" fmla="*/ 23 w 23"/>
                        <a:gd name="T21" fmla="*/ 0 h 46"/>
                        <a:gd name="T22" fmla="*/ 23 w 23"/>
                        <a:gd name="T23" fmla="*/ 0 h 46"/>
                        <a:gd name="T24" fmla="*/ 23 w 23"/>
                        <a:gd name="T25" fmla="*/ 0 h 46"/>
                        <a:gd name="T26" fmla="*/ 11 w 23"/>
                        <a:gd name="T27" fmla="*/ 11 h 46"/>
                        <a:gd name="T28" fmla="*/ 11 w 23"/>
                        <a:gd name="T29" fmla="*/ 11 h 46"/>
                        <a:gd name="T30" fmla="*/ 11 w 23"/>
                        <a:gd name="T31" fmla="*/ 11 h 46"/>
                        <a:gd name="T32" fmla="*/ 11 w 23"/>
                        <a:gd name="T33" fmla="*/ 23 h 46"/>
                        <a:gd name="T34" fmla="*/ 11 w 23"/>
                        <a:gd name="T35" fmla="*/ 23 h 46"/>
                        <a:gd name="T36" fmla="*/ 0 w 23"/>
                        <a:gd name="T37" fmla="*/ 34 h 46"/>
                        <a:gd name="T38" fmla="*/ 0 w 23"/>
                        <a:gd name="T39" fmla="*/ 34 h 46"/>
                        <a:gd name="T40" fmla="*/ 0 w 23"/>
                        <a:gd name="T41" fmla="*/ 46 h 4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23"/>
                        <a:gd name="T64" fmla="*/ 0 h 46"/>
                        <a:gd name="T65" fmla="*/ 23 w 23"/>
                        <a:gd name="T66" fmla="*/ 46 h 46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23" h="46">
                          <a:moveTo>
                            <a:pt x="0" y="46"/>
                          </a:moveTo>
                          <a:lnTo>
                            <a:pt x="0" y="34"/>
                          </a:lnTo>
                          <a:lnTo>
                            <a:pt x="11" y="23"/>
                          </a:lnTo>
                          <a:lnTo>
                            <a:pt x="23" y="23"/>
                          </a:lnTo>
                          <a:lnTo>
                            <a:pt x="23" y="11"/>
                          </a:lnTo>
                          <a:lnTo>
                            <a:pt x="23" y="0"/>
                          </a:lnTo>
                          <a:lnTo>
                            <a:pt x="11" y="11"/>
                          </a:lnTo>
                          <a:lnTo>
                            <a:pt x="11" y="23"/>
                          </a:lnTo>
                          <a:lnTo>
                            <a:pt x="0" y="34"/>
                          </a:lnTo>
                          <a:lnTo>
                            <a:pt x="0" y="46"/>
                          </a:lnTo>
                          <a:close/>
                        </a:path>
                      </a:pathLst>
                    </a:custGeom>
                    <a:solidFill>
                      <a:srgbClr val="5F5F5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  <p:grpSp>
                <p:nvGrpSpPr>
                  <p:cNvPr id="51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2661" y="855"/>
                    <a:ext cx="125" cy="171"/>
                    <a:chOff x="2661" y="855"/>
                    <a:chExt cx="125" cy="171"/>
                  </a:xfrm>
                </p:grpSpPr>
                <p:grpSp>
                  <p:nvGrpSpPr>
                    <p:cNvPr id="53" name="Group 5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61" y="855"/>
                      <a:ext cx="125" cy="171"/>
                      <a:chOff x="2661" y="855"/>
                      <a:chExt cx="125" cy="171"/>
                    </a:xfrm>
                  </p:grpSpPr>
                  <p:sp>
                    <p:nvSpPr>
                      <p:cNvPr id="101" name="Freeform 5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61" y="855"/>
                        <a:ext cx="125" cy="171"/>
                      </a:xfrm>
                      <a:custGeom>
                        <a:avLst/>
                        <a:gdLst>
                          <a:gd name="T0" fmla="*/ 11 w 125"/>
                          <a:gd name="T1" fmla="*/ 148 h 171"/>
                          <a:gd name="T2" fmla="*/ 22 w 125"/>
                          <a:gd name="T3" fmla="*/ 148 h 171"/>
                          <a:gd name="T4" fmla="*/ 22 w 125"/>
                          <a:gd name="T5" fmla="*/ 160 h 171"/>
                          <a:gd name="T6" fmla="*/ 22 w 125"/>
                          <a:gd name="T7" fmla="*/ 171 h 171"/>
                          <a:gd name="T8" fmla="*/ 34 w 125"/>
                          <a:gd name="T9" fmla="*/ 171 h 171"/>
                          <a:gd name="T10" fmla="*/ 34 w 125"/>
                          <a:gd name="T11" fmla="*/ 160 h 171"/>
                          <a:gd name="T12" fmla="*/ 34 w 125"/>
                          <a:gd name="T13" fmla="*/ 137 h 171"/>
                          <a:gd name="T14" fmla="*/ 34 w 125"/>
                          <a:gd name="T15" fmla="*/ 126 h 171"/>
                          <a:gd name="T16" fmla="*/ 34 w 125"/>
                          <a:gd name="T17" fmla="*/ 114 h 171"/>
                          <a:gd name="T18" fmla="*/ 34 w 125"/>
                          <a:gd name="T19" fmla="*/ 103 h 171"/>
                          <a:gd name="T20" fmla="*/ 34 w 125"/>
                          <a:gd name="T21" fmla="*/ 91 h 171"/>
                          <a:gd name="T22" fmla="*/ 34 w 125"/>
                          <a:gd name="T23" fmla="*/ 91 h 171"/>
                          <a:gd name="T24" fmla="*/ 34 w 125"/>
                          <a:gd name="T25" fmla="*/ 91 h 171"/>
                          <a:gd name="T26" fmla="*/ 45 w 125"/>
                          <a:gd name="T27" fmla="*/ 91 h 171"/>
                          <a:gd name="T28" fmla="*/ 57 w 125"/>
                          <a:gd name="T29" fmla="*/ 91 h 171"/>
                          <a:gd name="T30" fmla="*/ 57 w 125"/>
                          <a:gd name="T31" fmla="*/ 80 h 171"/>
                          <a:gd name="T32" fmla="*/ 68 w 125"/>
                          <a:gd name="T33" fmla="*/ 80 h 171"/>
                          <a:gd name="T34" fmla="*/ 68 w 125"/>
                          <a:gd name="T35" fmla="*/ 80 h 171"/>
                          <a:gd name="T36" fmla="*/ 79 w 125"/>
                          <a:gd name="T37" fmla="*/ 69 h 171"/>
                          <a:gd name="T38" fmla="*/ 79 w 125"/>
                          <a:gd name="T39" fmla="*/ 57 h 171"/>
                          <a:gd name="T40" fmla="*/ 79 w 125"/>
                          <a:gd name="T41" fmla="*/ 57 h 171"/>
                          <a:gd name="T42" fmla="*/ 91 w 125"/>
                          <a:gd name="T43" fmla="*/ 46 h 171"/>
                          <a:gd name="T44" fmla="*/ 91 w 125"/>
                          <a:gd name="T45" fmla="*/ 46 h 171"/>
                          <a:gd name="T46" fmla="*/ 91 w 125"/>
                          <a:gd name="T47" fmla="*/ 46 h 171"/>
                          <a:gd name="T48" fmla="*/ 102 w 125"/>
                          <a:gd name="T49" fmla="*/ 46 h 171"/>
                          <a:gd name="T50" fmla="*/ 114 w 125"/>
                          <a:gd name="T51" fmla="*/ 57 h 171"/>
                          <a:gd name="T52" fmla="*/ 114 w 125"/>
                          <a:gd name="T53" fmla="*/ 69 h 171"/>
                          <a:gd name="T54" fmla="*/ 114 w 125"/>
                          <a:gd name="T55" fmla="*/ 80 h 171"/>
                          <a:gd name="T56" fmla="*/ 125 w 125"/>
                          <a:gd name="T57" fmla="*/ 80 h 171"/>
                          <a:gd name="T58" fmla="*/ 125 w 125"/>
                          <a:gd name="T59" fmla="*/ 91 h 171"/>
                          <a:gd name="T60" fmla="*/ 125 w 125"/>
                          <a:gd name="T61" fmla="*/ 103 h 171"/>
                          <a:gd name="T62" fmla="*/ 125 w 125"/>
                          <a:gd name="T63" fmla="*/ 91 h 171"/>
                          <a:gd name="T64" fmla="*/ 125 w 125"/>
                          <a:gd name="T65" fmla="*/ 80 h 171"/>
                          <a:gd name="T66" fmla="*/ 114 w 125"/>
                          <a:gd name="T67" fmla="*/ 69 h 171"/>
                          <a:gd name="T68" fmla="*/ 114 w 125"/>
                          <a:gd name="T69" fmla="*/ 57 h 171"/>
                          <a:gd name="T70" fmla="*/ 114 w 125"/>
                          <a:gd name="T71" fmla="*/ 46 h 171"/>
                          <a:gd name="T72" fmla="*/ 102 w 125"/>
                          <a:gd name="T73" fmla="*/ 23 h 171"/>
                          <a:gd name="T74" fmla="*/ 102 w 125"/>
                          <a:gd name="T75" fmla="*/ 23 h 171"/>
                          <a:gd name="T76" fmla="*/ 91 w 125"/>
                          <a:gd name="T77" fmla="*/ 12 h 171"/>
                          <a:gd name="T78" fmla="*/ 91 w 125"/>
                          <a:gd name="T79" fmla="*/ 12 h 171"/>
                          <a:gd name="T80" fmla="*/ 79 w 125"/>
                          <a:gd name="T81" fmla="*/ 12 h 171"/>
                          <a:gd name="T82" fmla="*/ 79 w 125"/>
                          <a:gd name="T83" fmla="*/ 12 h 171"/>
                          <a:gd name="T84" fmla="*/ 79 w 125"/>
                          <a:gd name="T85" fmla="*/ 12 h 171"/>
                          <a:gd name="T86" fmla="*/ 68 w 125"/>
                          <a:gd name="T87" fmla="*/ 0 h 171"/>
                          <a:gd name="T88" fmla="*/ 57 w 125"/>
                          <a:gd name="T89" fmla="*/ 0 h 171"/>
                          <a:gd name="T90" fmla="*/ 45 w 125"/>
                          <a:gd name="T91" fmla="*/ 12 h 171"/>
                          <a:gd name="T92" fmla="*/ 34 w 125"/>
                          <a:gd name="T93" fmla="*/ 12 h 171"/>
                          <a:gd name="T94" fmla="*/ 34 w 125"/>
                          <a:gd name="T95" fmla="*/ 23 h 171"/>
                          <a:gd name="T96" fmla="*/ 22 w 125"/>
                          <a:gd name="T97" fmla="*/ 23 h 171"/>
                          <a:gd name="T98" fmla="*/ 22 w 125"/>
                          <a:gd name="T99" fmla="*/ 23 h 171"/>
                          <a:gd name="T100" fmla="*/ 11 w 125"/>
                          <a:gd name="T101" fmla="*/ 34 h 171"/>
                          <a:gd name="T102" fmla="*/ 11 w 125"/>
                          <a:gd name="T103" fmla="*/ 34 h 171"/>
                          <a:gd name="T104" fmla="*/ 11 w 125"/>
                          <a:gd name="T105" fmla="*/ 46 h 171"/>
                          <a:gd name="T106" fmla="*/ 11 w 125"/>
                          <a:gd name="T107" fmla="*/ 57 h 171"/>
                          <a:gd name="T108" fmla="*/ 0 w 125"/>
                          <a:gd name="T109" fmla="*/ 69 h 171"/>
                          <a:gd name="T110" fmla="*/ 0 w 125"/>
                          <a:gd name="T111" fmla="*/ 80 h 171"/>
                          <a:gd name="T112" fmla="*/ 0 w 125"/>
                          <a:gd name="T113" fmla="*/ 91 h 171"/>
                          <a:gd name="T114" fmla="*/ 11 w 125"/>
                          <a:gd name="T115" fmla="*/ 103 h 171"/>
                          <a:gd name="T116" fmla="*/ 11 w 125"/>
                          <a:gd name="T117" fmla="*/ 114 h 171"/>
                          <a:gd name="T118" fmla="*/ 11 w 125"/>
                          <a:gd name="T119" fmla="*/ 126 h 171"/>
                          <a:gd name="T120" fmla="*/ 11 w 125"/>
                          <a:gd name="T121" fmla="*/ 137 h 171"/>
                          <a:gd name="T122" fmla="*/ 11 w 125"/>
                          <a:gd name="T123" fmla="*/ 148 h 171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  <a:gd name="T147" fmla="*/ 0 60000 65536"/>
                          <a:gd name="T148" fmla="*/ 0 60000 65536"/>
                          <a:gd name="T149" fmla="*/ 0 60000 65536"/>
                          <a:gd name="T150" fmla="*/ 0 60000 65536"/>
                          <a:gd name="T151" fmla="*/ 0 60000 65536"/>
                          <a:gd name="T152" fmla="*/ 0 60000 65536"/>
                          <a:gd name="T153" fmla="*/ 0 60000 65536"/>
                          <a:gd name="T154" fmla="*/ 0 60000 65536"/>
                          <a:gd name="T155" fmla="*/ 0 60000 65536"/>
                          <a:gd name="T156" fmla="*/ 0 60000 65536"/>
                          <a:gd name="T157" fmla="*/ 0 60000 65536"/>
                          <a:gd name="T158" fmla="*/ 0 60000 65536"/>
                          <a:gd name="T159" fmla="*/ 0 60000 65536"/>
                          <a:gd name="T160" fmla="*/ 0 60000 65536"/>
                          <a:gd name="T161" fmla="*/ 0 60000 65536"/>
                          <a:gd name="T162" fmla="*/ 0 60000 65536"/>
                          <a:gd name="T163" fmla="*/ 0 60000 65536"/>
                          <a:gd name="T164" fmla="*/ 0 60000 65536"/>
                          <a:gd name="T165" fmla="*/ 0 60000 65536"/>
                          <a:gd name="T166" fmla="*/ 0 60000 65536"/>
                          <a:gd name="T167" fmla="*/ 0 60000 65536"/>
                          <a:gd name="T168" fmla="*/ 0 60000 65536"/>
                          <a:gd name="T169" fmla="*/ 0 60000 65536"/>
                          <a:gd name="T170" fmla="*/ 0 60000 65536"/>
                          <a:gd name="T171" fmla="*/ 0 60000 65536"/>
                          <a:gd name="T172" fmla="*/ 0 60000 65536"/>
                          <a:gd name="T173" fmla="*/ 0 60000 65536"/>
                          <a:gd name="T174" fmla="*/ 0 60000 65536"/>
                          <a:gd name="T175" fmla="*/ 0 60000 65536"/>
                          <a:gd name="T176" fmla="*/ 0 60000 65536"/>
                          <a:gd name="T177" fmla="*/ 0 60000 65536"/>
                          <a:gd name="T178" fmla="*/ 0 60000 65536"/>
                          <a:gd name="T179" fmla="*/ 0 60000 65536"/>
                          <a:gd name="T180" fmla="*/ 0 60000 65536"/>
                          <a:gd name="T181" fmla="*/ 0 60000 65536"/>
                          <a:gd name="T182" fmla="*/ 0 60000 65536"/>
                          <a:gd name="T183" fmla="*/ 0 60000 65536"/>
                          <a:gd name="T184" fmla="*/ 0 60000 65536"/>
                          <a:gd name="T185" fmla="*/ 0 60000 65536"/>
                          <a:gd name="T186" fmla="*/ 0 w 125"/>
                          <a:gd name="T187" fmla="*/ 0 h 171"/>
                          <a:gd name="T188" fmla="*/ 125 w 125"/>
                          <a:gd name="T189" fmla="*/ 171 h 171"/>
                        </a:gdLst>
                        <a:ahLst/>
                        <a:cxnLst>
                          <a:cxn ang="T124">
                            <a:pos x="T0" y="T1"/>
                          </a:cxn>
                          <a:cxn ang="T125">
                            <a:pos x="T2" y="T3"/>
                          </a:cxn>
                          <a:cxn ang="T126">
                            <a:pos x="T4" y="T5"/>
                          </a:cxn>
                          <a:cxn ang="T127">
                            <a:pos x="T6" y="T7"/>
                          </a:cxn>
                          <a:cxn ang="T128">
                            <a:pos x="T8" y="T9"/>
                          </a:cxn>
                          <a:cxn ang="T129">
                            <a:pos x="T10" y="T11"/>
                          </a:cxn>
                          <a:cxn ang="T130">
                            <a:pos x="T12" y="T13"/>
                          </a:cxn>
                          <a:cxn ang="T131">
                            <a:pos x="T14" y="T15"/>
                          </a:cxn>
                          <a:cxn ang="T132">
                            <a:pos x="T16" y="T17"/>
                          </a:cxn>
                          <a:cxn ang="T133">
                            <a:pos x="T18" y="T19"/>
                          </a:cxn>
                          <a:cxn ang="T134">
                            <a:pos x="T20" y="T21"/>
                          </a:cxn>
                          <a:cxn ang="T135">
                            <a:pos x="T22" y="T23"/>
                          </a:cxn>
                          <a:cxn ang="T136">
                            <a:pos x="T24" y="T25"/>
                          </a:cxn>
                          <a:cxn ang="T137">
                            <a:pos x="T26" y="T27"/>
                          </a:cxn>
                          <a:cxn ang="T138">
                            <a:pos x="T28" y="T29"/>
                          </a:cxn>
                          <a:cxn ang="T139">
                            <a:pos x="T30" y="T31"/>
                          </a:cxn>
                          <a:cxn ang="T140">
                            <a:pos x="T32" y="T33"/>
                          </a:cxn>
                          <a:cxn ang="T141">
                            <a:pos x="T34" y="T35"/>
                          </a:cxn>
                          <a:cxn ang="T142">
                            <a:pos x="T36" y="T37"/>
                          </a:cxn>
                          <a:cxn ang="T143">
                            <a:pos x="T38" y="T39"/>
                          </a:cxn>
                          <a:cxn ang="T144">
                            <a:pos x="T40" y="T41"/>
                          </a:cxn>
                          <a:cxn ang="T145">
                            <a:pos x="T42" y="T43"/>
                          </a:cxn>
                          <a:cxn ang="T146">
                            <a:pos x="T44" y="T45"/>
                          </a:cxn>
                          <a:cxn ang="T147">
                            <a:pos x="T46" y="T47"/>
                          </a:cxn>
                          <a:cxn ang="T148">
                            <a:pos x="T48" y="T49"/>
                          </a:cxn>
                          <a:cxn ang="T149">
                            <a:pos x="T50" y="T51"/>
                          </a:cxn>
                          <a:cxn ang="T150">
                            <a:pos x="T52" y="T53"/>
                          </a:cxn>
                          <a:cxn ang="T151">
                            <a:pos x="T54" y="T55"/>
                          </a:cxn>
                          <a:cxn ang="T152">
                            <a:pos x="T56" y="T57"/>
                          </a:cxn>
                          <a:cxn ang="T153">
                            <a:pos x="T58" y="T59"/>
                          </a:cxn>
                          <a:cxn ang="T154">
                            <a:pos x="T60" y="T61"/>
                          </a:cxn>
                          <a:cxn ang="T155">
                            <a:pos x="T62" y="T63"/>
                          </a:cxn>
                          <a:cxn ang="T156">
                            <a:pos x="T64" y="T65"/>
                          </a:cxn>
                          <a:cxn ang="T157">
                            <a:pos x="T66" y="T67"/>
                          </a:cxn>
                          <a:cxn ang="T158">
                            <a:pos x="T68" y="T69"/>
                          </a:cxn>
                          <a:cxn ang="T159">
                            <a:pos x="T70" y="T71"/>
                          </a:cxn>
                          <a:cxn ang="T160">
                            <a:pos x="T72" y="T73"/>
                          </a:cxn>
                          <a:cxn ang="T161">
                            <a:pos x="T74" y="T75"/>
                          </a:cxn>
                          <a:cxn ang="T162">
                            <a:pos x="T76" y="T77"/>
                          </a:cxn>
                          <a:cxn ang="T163">
                            <a:pos x="T78" y="T79"/>
                          </a:cxn>
                          <a:cxn ang="T164">
                            <a:pos x="T80" y="T81"/>
                          </a:cxn>
                          <a:cxn ang="T165">
                            <a:pos x="T82" y="T83"/>
                          </a:cxn>
                          <a:cxn ang="T166">
                            <a:pos x="T84" y="T85"/>
                          </a:cxn>
                          <a:cxn ang="T167">
                            <a:pos x="T86" y="T87"/>
                          </a:cxn>
                          <a:cxn ang="T168">
                            <a:pos x="T88" y="T89"/>
                          </a:cxn>
                          <a:cxn ang="T169">
                            <a:pos x="T90" y="T91"/>
                          </a:cxn>
                          <a:cxn ang="T170">
                            <a:pos x="T92" y="T93"/>
                          </a:cxn>
                          <a:cxn ang="T171">
                            <a:pos x="T94" y="T95"/>
                          </a:cxn>
                          <a:cxn ang="T172">
                            <a:pos x="T96" y="T97"/>
                          </a:cxn>
                          <a:cxn ang="T173">
                            <a:pos x="T98" y="T99"/>
                          </a:cxn>
                          <a:cxn ang="T174">
                            <a:pos x="T100" y="T101"/>
                          </a:cxn>
                          <a:cxn ang="T175">
                            <a:pos x="T102" y="T103"/>
                          </a:cxn>
                          <a:cxn ang="T176">
                            <a:pos x="T104" y="T105"/>
                          </a:cxn>
                          <a:cxn ang="T177">
                            <a:pos x="T106" y="T107"/>
                          </a:cxn>
                          <a:cxn ang="T178">
                            <a:pos x="T108" y="T109"/>
                          </a:cxn>
                          <a:cxn ang="T179">
                            <a:pos x="T110" y="T111"/>
                          </a:cxn>
                          <a:cxn ang="T180">
                            <a:pos x="T112" y="T113"/>
                          </a:cxn>
                          <a:cxn ang="T181">
                            <a:pos x="T114" y="T115"/>
                          </a:cxn>
                          <a:cxn ang="T182">
                            <a:pos x="T116" y="T117"/>
                          </a:cxn>
                          <a:cxn ang="T183">
                            <a:pos x="T118" y="T119"/>
                          </a:cxn>
                          <a:cxn ang="T184">
                            <a:pos x="T120" y="T121"/>
                          </a:cxn>
                          <a:cxn ang="T185">
                            <a:pos x="T122" y="T123"/>
                          </a:cxn>
                        </a:cxnLst>
                        <a:rect l="T186" t="T187" r="T188" b="T189"/>
                        <a:pathLst>
                          <a:path w="125" h="171">
                            <a:moveTo>
                              <a:pt x="11" y="148"/>
                            </a:moveTo>
                            <a:lnTo>
                              <a:pt x="22" y="148"/>
                            </a:lnTo>
                            <a:lnTo>
                              <a:pt x="22" y="160"/>
                            </a:lnTo>
                            <a:lnTo>
                              <a:pt x="22" y="171"/>
                            </a:lnTo>
                            <a:lnTo>
                              <a:pt x="34" y="171"/>
                            </a:lnTo>
                            <a:lnTo>
                              <a:pt x="34" y="160"/>
                            </a:lnTo>
                            <a:lnTo>
                              <a:pt x="34" y="137"/>
                            </a:lnTo>
                            <a:lnTo>
                              <a:pt x="34" y="126"/>
                            </a:lnTo>
                            <a:lnTo>
                              <a:pt x="34" y="114"/>
                            </a:lnTo>
                            <a:lnTo>
                              <a:pt x="34" y="103"/>
                            </a:lnTo>
                            <a:lnTo>
                              <a:pt x="34" y="91"/>
                            </a:lnTo>
                            <a:lnTo>
                              <a:pt x="45" y="91"/>
                            </a:lnTo>
                            <a:lnTo>
                              <a:pt x="57" y="91"/>
                            </a:lnTo>
                            <a:lnTo>
                              <a:pt x="57" y="80"/>
                            </a:lnTo>
                            <a:lnTo>
                              <a:pt x="68" y="80"/>
                            </a:lnTo>
                            <a:lnTo>
                              <a:pt x="79" y="69"/>
                            </a:lnTo>
                            <a:lnTo>
                              <a:pt x="79" y="57"/>
                            </a:lnTo>
                            <a:lnTo>
                              <a:pt x="91" y="46"/>
                            </a:lnTo>
                            <a:lnTo>
                              <a:pt x="102" y="46"/>
                            </a:lnTo>
                            <a:lnTo>
                              <a:pt x="114" y="57"/>
                            </a:lnTo>
                            <a:lnTo>
                              <a:pt x="114" y="69"/>
                            </a:lnTo>
                            <a:lnTo>
                              <a:pt x="114" y="80"/>
                            </a:lnTo>
                            <a:lnTo>
                              <a:pt x="125" y="80"/>
                            </a:lnTo>
                            <a:lnTo>
                              <a:pt x="125" y="91"/>
                            </a:lnTo>
                            <a:lnTo>
                              <a:pt x="125" y="103"/>
                            </a:lnTo>
                            <a:lnTo>
                              <a:pt x="125" y="91"/>
                            </a:lnTo>
                            <a:lnTo>
                              <a:pt x="125" y="80"/>
                            </a:lnTo>
                            <a:lnTo>
                              <a:pt x="114" y="69"/>
                            </a:lnTo>
                            <a:lnTo>
                              <a:pt x="114" y="57"/>
                            </a:lnTo>
                            <a:lnTo>
                              <a:pt x="114" y="46"/>
                            </a:lnTo>
                            <a:lnTo>
                              <a:pt x="102" y="23"/>
                            </a:lnTo>
                            <a:lnTo>
                              <a:pt x="91" y="12"/>
                            </a:lnTo>
                            <a:lnTo>
                              <a:pt x="79" y="12"/>
                            </a:lnTo>
                            <a:lnTo>
                              <a:pt x="68" y="0"/>
                            </a:lnTo>
                            <a:lnTo>
                              <a:pt x="57" y="0"/>
                            </a:lnTo>
                            <a:lnTo>
                              <a:pt x="45" y="12"/>
                            </a:lnTo>
                            <a:lnTo>
                              <a:pt x="34" y="12"/>
                            </a:lnTo>
                            <a:lnTo>
                              <a:pt x="34" y="23"/>
                            </a:lnTo>
                            <a:lnTo>
                              <a:pt x="22" y="23"/>
                            </a:lnTo>
                            <a:lnTo>
                              <a:pt x="11" y="34"/>
                            </a:lnTo>
                            <a:lnTo>
                              <a:pt x="11" y="46"/>
                            </a:lnTo>
                            <a:lnTo>
                              <a:pt x="11" y="57"/>
                            </a:lnTo>
                            <a:lnTo>
                              <a:pt x="0" y="69"/>
                            </a:lnTo>
                            <a:lnTo>
                              <a:pt x="0" y="80"/>
                            </a:lnTo>
                            <a:lnTo>
                              <a:pt x="0" y="91"/>
                            </a:lnTo>
                            <a:lnTo>
                              <a:pt x="11" y="103"/>
                            </a:lnTo>
                            <a:lnTo>
                              <a:pt x="11" y="114"/>
                            </a:lnTo>
                            <a:lnTo>
                              <a:pt x="11" y="126"/>
                            </a:lnTo>
                            <a:lnTo>
                              <a:pt x="11" y="137"/>
                            </a:lnTo>
                            <a:lnTo>
                              <a:pt x="11" y="148"/>
                            </a:lnTo>
                            <a:close/>
                          </a:path>
                        </a:pathLst>
                      </a:custGeom>
                      <a:solidFill>
                        <a:srgbClr val="5F5F5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02" name="Freeform 5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72" y="867"/>
                        <a:ext cx="68" cy="148"/>
                      </a:xfrm>
                      <a:custGeom>
                        <a:avLst/>
                        <a:gdLst>
                          <a:gd name="T0" fmla="*/ 46 w 68"/>
                          <a:gd name="T1" fmla="*/ 0 h 148"/>
                          <a:gd name="T2" fmla="*/ 57 w 68"/>
                          <a:gd name="T3" fmla="*/ 0 h 148"/>
                          <a:gd name="T4" fmla="*/ 68 w 68"/>
                          <a:gd name="T5" fmla="*/ 0 h 148"/>
                          <a:gd name="T6" fmla="*/ 68 w 68"/>
                          <a:gd name="T7" fmla="*/ 11 h 148"/>
                          <a:gd name="T8" fmla="*/ 68 w 68"/>
                          <a:gd name="T9" fmla="*/ 22 h 148"/>
                          <a:gd name="T10" fmla="*/ 68 w 68"/>
                          <a:gd name="T11" fmla="*/ 34 h 148"/>
                          <a:gd name="T12" fmla="*/ 57 w 68"/>
                          <a:gd name="T13" fmla="*/ 45 h 148"/>
                          <a:gd name="T14" fmla="*/ 57 w 68"/>
                          <a:gd name="T15" fmla="*/ 57 h 148"/>
                          <a:gd name="T16" fmla="*/ 46 w 68"/>
                          <a:gd name="T17" fmla="*/ 68 h 148"/>
                          <a:gd name="T18" fmla="*/ 34 w 68"/>
                          <a:gd name="T19" fmla="*/ 68 h 148"/>
                          <a:gd name="T20" fmla="*/ 34 w 68"/>
                          <a:gd name="T21" fmla="*/ 68 h 148"/>
                          <a:gd name="T22" fmla="*/ 34 w 68"/>
                          <a:gd name="T23" fmla="*/ 68 h 148"/>
                          <a:gd name="T24" fmla="*/ 23 w 68"/>
                          <a:gd name="T25" fmla="*/ 79 h 148"/>
                          <a:gd name="T26" fmla="*/ 11 w 68"/>
                          <a:gd name="T27" fmla="*/ 79 h 148"/>
                          <a:gd name="T28" fmla="*/ 23 w 68"/>
                          <a:gd name="T29" fmla="*/ 91 h 148"/>
                          <a:gd name="T30" fmla="*/ 23 w 68"/>
                          <a:gd name="T31" fmla="*/ 102 h 148"/>
                          <a:gd name="T32" fmla="*/ 23 w 68"/>
                          <a:gd name="T33" fmla="*/ 125 h 148"/>
                          <a:gd name="T34" fmla="*/ 11 w 68"/>
                          <a:gd name="T35" fmla="*/ 148 h 148"/>
                          <a:gd name="T36" fmla="*/ 11 w 68"/>
                          <a:gd name="T37" fmla="*/ 136 h 148"/>
                          <a:gd name="T38" fmla="*/ 0 w 68"/>
                          <a:gd name="T39" fmla="*/ 125 h 148"/>
                          <a:gd name="T40" fmla="*/ 0 w 68"/>
                          <a:gd name="T41" fmla="*/ 114 h 148"/>
                          <a:gd name="T42" fmla="*/ 0 w 68"/>
                          <a:gd name="T43" fmla="*/ 102 h 148"/>
                          <a:gd name="T44" fmla="*/ 0 w 68"/>
                          <a:gd name="T45" fmla="*/ 102 h 148"/>
                          <a:gd name="T46" fmla="*/ 0 w 68"/>
                          <a:gd name="T47" fmla="*/ 91 h 148"/>
                          <a:gd name="T48" fmla="*/ 0 w 68"/>
                          <a:gd name="T49" fmla="*/ 68 h 148"/>
                          <a:gd name="T50" fmla="*/ 0 w 68"/>
                          <a:gd name="T51" fmla="*/ 57 h 148"/>
                          <a:gd name="T52" fmla="*/ 11 w 68"/>
                          <a:gd name="T53" fmla="*/ 57 h 148"/>
                          <a:gd name="T54" fmla="*/ 11 w 68"/>
                          <a:gd name="T55" fmla="*/ 57 h 148"/>
                          <a:gd name="T56" fmla="*/ 0 w 68"/>
                          <a:gd name="T57" fmla="*/ 45 h 148"/>
                          <a:gd name="T58" fmla="*/ 11 w 68"/>
                          <a:gd name="T59" fmla="*/ 45 h 148"/>
                          <a:gd name="T60" fmla="*/ 23 w 68"/>
                          <a:gd name="T61" fmla="*/ 57 h 148"/>
                          <a:gd name="T62" fmla="*/ 34 w 68"/>
                          <a:gd name="T63" fmla="*/ 45 h 148"/>
                          <a:gd name="T64" fmla="*/ 46 w 68"/>
                          <a:gd name="T65" fmla="*/ 45 h 148"/>
                          <a:gd name="T66" fmla="*/ 34 w 68"/>
                          <a:gd name="T67" fmla="*/ 45 h 148"/>
                          <a:gd name="T68" fmla="*/ 11 w 68"/>
                          <a:gd name="T69" fmla="*/ 45 h 148"/>
                          <a:gd name="T70" fmla="*/ 11 w 68"/>
                          <a:gd name="T71" fmla="*/ 34 h 148"/>
                          <a:gd name="T72" fmla="*/ 11 w 68"/>
                          <a:gd name="T73" fmla="*/ 34 h 148"/>
                          <a:gd name="T74" fmla="*/ 11 w 68"/>
                          <a:gd name="T75" fmla="*/ 34 h 148"/>
                          <a:gd name="T76" fmla="*/ 23 w 68"/>
                          <a:gd name="T77" fmla="*/ 34 h 148"/>
                          <a:gd name="T78" fmla="*/ 11 w 68"/>
                          <a:gd name="T79" fmla="*/ 22 h 148"/>
                          <a:gd name="T80" fmla="*/ 23 w 68"/>
                          <a:gd name="T81" fmla="*/ 22 h 148"/>
                          <a:gd name="T82" fmla="*/ 23 w 68"/>
                          <a:gd name="T83" fmla="*/ 22 h 148"/>
                          <a:gd name="T84" fmla="*/ 34 w 68"/>
                          <a:gd name="T85" fmla="*/ 22 h 148"/>
                          <a:gd name="T86" fmla="*/ 46 w 68"/>
                          <a:gd name="T87" fmla="*/ 22 h 148"/>
                          <a:gd name="T88" fmla="*/ 46 w 68"/>
                          <a:gd name="T89" fmla="*/ 22 h 148"/>
                          <a:gd name="T90" fmla="*/ 57 w 68"/>
                          <a:gd name="T91" fmla="*/ 11 h 148"/>
                          <a:gd name="T92" fmla="*/ 46 w 68"/>
                          <a:gd name="T93" fmla="*/ 11 h 148"/>
                          <a:gd name="T94" fmla="*/ 46 w 68"/>
                          <a:gd name="T95" fmla="*/ 11 h 148"/>
                          <a:gd name="T96" fmla="*/ 57 w 68"/>
                          <a:gd name="T97" fmla="*/ 11 h 148"/>
                          <a:gd name="T98" fmla="*/ 57 w 68"/>
                          <a:gd name="T99" fmla="*/ 11 h 148"/>
                          <a:gd name="T100" fmla="*/ 57 w 68"/>
                          <a:gd name="T101" fmla="*/ 0 h 148"/>
                          <a:gd name="T102" fmla="*/ 46 w 68"/>
                          <a:gd name="T103" fmla="*/ 0 h 148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  <a:gd name="T147" fmla="*/ 0 60000 65536"/>
                          <a:gd name="T148" fmla="*/ 0 60000 65536"/>
                          <a:gd name="T149" fmla="*/ 0 60000 65536"/>
                          <a:gd name="T150" fmla="*/ 0 60000 65536"/>
                          <a:gd name="T151" fmla="*/ 0 60000 65536"/>
                          <a:gd name="T152" fmla="*/ 0 60000 65536"/>
                          <a:gd name="T153" fmla="*/ 0 60000 65536"/>
                          <a:gd name="T154" fmla="*/ 0 60000 65536"/>
                          <a:gd name="T155" fmla="*/ 0 60000 65536"/>
                          <a:gd name="T156" fmla="*/ 0 w 68"/>
                          <a:gd name="T157" fmla="*/ 0 h 148"/>
                          <a:gd name="T158" fmla="*/ 68 w 68"/>
                          <a:gd name="T159" fmla="*/ 148 h 148"/>
                        </a:gdLst>
                        <a:ahLst/>
                        <a:cxnLst>
                          <a:cxn ang="T104">
                            <a:pos x="T0" y="T1"/>
                          </a:cxn>
                          <a:cxn ang="T105">
                            <a:pos x="T2" y="T3"/>
                          </a:cxn>
                          <a:cxn ang="T106">
                            <a:pos x="T4" y="T5"/>
                          </a:cxn>
                          <a:cxn ang="T107">
                            <a:pos x="T6" y="T7"/>
                          </a:cxn>
                          <a:cxn ang="T108">
                            <a:pos x="T8" y="T9"/>
                          </a:cxn>
                          <a:cxn ang="T109">
                            <a:pos x="T10" y="T11"/>
                          </a:cxn>
                          <a:cxn ang="T110">
                            <a:pos x="T12" y="T13"/>
                          </a:cxn>
                          <a:cxn ang="T111">
                            <a:pos x="T14" y="T15"/>
                          </a:cxn>
                          <a:cxn ang="T112">
                            <a:pos x="T16" y="T17"/>
                          </a:cxn>
                          <a:cxn ang="T113">
                            <a:pos x="T18" y="T19"/>
                          </a:cxn>
                          <a:cxn ang="T114">
                            <a:pos x="T20" y="T21"/>
                          </a:cxn>
                          <a:cxn ang="T115">
                            <a:pos x="T22" y="T23"/>
                          </a:cxn>
                          <a:cxn ang="T116">
                            <a:pos x="T24" y="T25"/>
                          </a:cxn>
                          <a:cxn ang="T117">
                            <a:pos x="T26" y="T27"/>
                          </a:cxn>
                          <a:cxn ang="T118">
                            <a:pos x="T28" y="T29"/>
                          </a:cxn>
                          <a:cxn ang="T119">
                            <a:pos x="T30" y="T31"/>
                          </a:cxn>
                          <a:cxn ang="T120">
                            <a:pos x="T32" y="T33"/>
                          </a:cxn>
                          <a:cxn ang="T121">
                            <a:pos x="T34" y="T35"/>
                          </a:cxn>
                          <a:cxn ang="T122">
                            <a:pos x="T36" y="T37"/>
                          </a:cxn>
                          <a:cxn ang="T123">
                            <a:pos x="T38" y="T39"/>
                          </a:cxn>
                          <a:cxn ang="T124">
                            <a:pos x="T40" y="T41"/>
                          </a:cxn>
                          <a:cxn ang="T125">
                            <a:pos x="T42" y="T43"/>
                          </a:cxn>
                          <a:cxn ang="T126">
                            <a:pos x="T44" y="T45"/>
                          </a:cxn>
                          <a:cxn ang="T127">
                            <a:pos x="T46" y="T47"/>
                          </a:cxn>
                          <a:cxn ang="T128">
                            <a:pos x="T48" y="T49"/>
                          </a:cxn>
                          <a:cxn ang="T129">
                            <a:pos x="T50" y="T51"/>
                          </a:cxn>
                          <a:cxn ang="T130">
                            <a:pos x="T52" y="T53"/>
                          </a:cxn>
                          <a:cxn ang="T131">
                            <a:pos x="T54" y="T55"/>
                          </a:cxn>
                          <a:cxn ang="T132">
                            <a:pos x="T56" y="T57"/>
                          </a:cxn>
                          <a:cxn ang="T133">
                            <a:pos x="T58" y="T59"/>
                          </a:cxn>
                          <a:cxn ang="T134">
                            <a:pos x="T60" y="T61"/>
                          </a:cxn>
                          <a:cxn ang="T135">
                            <a:pos x="T62" y="T63"/>
                          </a:cxn>
                          <a:cxn ang="T136">
                            <a:pos x="T64" y="T65"/>
                          </a:cxn>
                          <a:cxn ang="T137">
                            <a:pos x="T66" y="T67"/>
                          </a:cxn>
                          <a:cxn ang="T138">
                            <a:pos x="T68" y="T69"/>
                          </a:cxn>
                          <a:cxn ang="T139">
                            <a:pos x="T70" y="T71"/>
                          </a:cxn>
                          <a:cxn ang="T140">
                            <a:pos x="T72" y="T73"/>
                          </a:cxn>
                          <a:cxn ang="T141">
                            <a:pos x="T74" y="T75"/>
                          </a:cxn>
                          <a:cxn ang="T142">
                            <a:pos x="T76" y="T77"/>
                          </a:cxn>
                          <a:cxn ang="T143">
                            <a:pos x="T78" y="T79"/>
                          </a:cxn>
                          <a:cxn ang="T144">
                            <a:pos x="T80" y="T81"/>
                          </a:cxn>
                          <a:cxn ang="T145">
                            <a:pos x="T82" y="T83"/>
                          </a:cxn>
                          <a:cxn ang="T146">
                            <a:pos x="T84" y="T85"/>
                          </a:cxn>
                          <a:cxn ang="T147">
                            <a:pos x="T86" y="T87"/>
                          </a:cxn>
                          <a:cxn ang="T148">
                            <a:pos x="T88" y="T89"/>
                          </a:cxn>
                          <a:cxn ang="T149">
                            <a:pos x="T90" y="T91"/>
                          </a:cxn>
                          <a:cxn ang="T150">
                            <a:pos x="T92" y="T93"/>
                          </a:cxn>
                          <a:cxn ang="T151">
                            <a:pos x="T94" y="T95"/>
                          </a:cxn>
                          <a:cxn ang="T152">
                            <a:pos x="T96" y="T97"/>
                          </a:cxn>
                          <a:cxn ang="T153">
                            <a:pos x="T98" y="T99"/>
                          </a:cxn>
                          <a:cxn ang="T154">
                            <a:pos x="T100" y="T101"/>
                          </a:cxn>
                          <a:cxn ang="T155">
                            <a:pos x="T102" y="T103"/>
                          </a:cxn>
                        </a:cxnLst>
                        <a:rect l="T156" t="T157" r="T158" b="T159"/>
                        <a:pathLst>
                          <a:path w="68" h="148">
                            <a:moveTo>
                              <a:pt x="46" y="0"/>
                            </a:moveTo>
                            <a:lnTo>
                              <a:pt x="46" y="0"/>
                            </a:lnTo>
                            <a:lnTo>
                              <a:pt x="57" y="0"/>
                            </a:lnTo>
                            <a:lnTo>
                              <a:pt x="68" y="0"/>
                            </a:lnTo>
                            <a:lnTo>
                              <a:pt x="68" y="11"/>
                            </a:lnTo>
                            <a:lnTo>
                              <a:pt x="68" y="22"/>
                            </a:lnTo>
                            <a:lnTo>
                              <a:pt x="68" y="34"/>
                            </a:lnTo>
                            <a:lnTo>
                              <a:pt x="68" y="45"/>
                            </a:lnTo>
                            <a:lnTo>
                              <a:pt x="57" y="45"/>
                            </a:lnTo>
                            <a:lnTo>
                              <a:pt x="57" y="57"/>
                            </a:lnTo>
                            <a:lnTo>
                              <a:pt x="46" y="57"/>
                            </a:lnTo>
                            <a:lnTo>
                              <a:pt x="46" y="68"/>
                            </a:lnTo>
                            <a:lnTo>
                              <a:pt x="34" y="68"/>
                            </a:lnTo>
                            <a:lnTo>
                              <a:pt x="34" y="79"/>
                            </a:lnTo>
                            <a:lnTo>
                              <a:pt x="23" y="79"/>
                            </a:lnTo>
                            <a:lnTo>
                              <a:pt x="11" y="79"/>
                            </a:lnTo>
                            <a:lnTo>
                              <a:pt x="23" y="91"/>
                            </a:lnTo>
                            <a:lnTo>
                              <a:pt x="23" y="102"/>
                            </a:lnTo>
                            <a:lnTo>
                              <a:pt x="23" y="114"/>
                            </a:lnTo>
                            <a:lnTo>
                              <a:pt x="23" y="125"/>
                            </a:lnTo>
                            <a:lnTo>
                              <a:pt x="23" y="136"/>
                            </a:lnTo>
                            <a:lnTo>
                              <a:pt x="11" y="148"/>
                            </a:lnTo>
                            <a:lnTo>
                              <a:pt x="11" y="136"/>
                            </a:lnTo>
                            <a:lnTo>
                              <a:pt x="11" y="125"/>
                            </a:lnTo>
                            <a:lnTo>
                              <a:pt x="0" y="125"/>
                            </a:lnTo>
                            <a:lnTo>
                              <a:pt x="11" y="125"/>
                            </a:lnTo>
                            <a:lnTo>
                              <a:pt x="0" y="114"/>
                            </a:lnTo>
                            <a:lnTo>
                              <a:pt x="0" y="102"/>
                            </a:lnTo>
                            <a:lnTo>
                              <a:pt x="0" y="91"/>
                            </a:lnTo>
                            <a:lnTo>
                              <a:pt x="0" y="79"/>
                            </a:lnTo>
                            <a:lnTo>
                              <a:pt x="0" y="68"/>
                            </a:lnTo>
                            <a:lnTo>
                              <a:pt x="0" y="57"/>
                            </a:lnTo>
                            <a:lnTo>
                              <a:pt x="11" y="68"/>
                            </a:lnTo>
                            <a:lnTo>
                              <a:pt x="11" y="57"/>
                            </a:lnTo>
                            <a:lnTo>
                              <a:pt x="11" y="45"/>
                            </a:lnTo>
                            <a:lnTo>
                              <a:pt x="0" y="45"/>
                            </a:lnTo>
                            <a:lnTo>
                              <a:pt x="11" y="45"/>
                            </a:lnTo>
                            <a:lnTo>
                              <a:pt x="23" y="45"/>
                            </a:lnTo>
                            <a:lnTo>
                              <a:pt x="23" y="57"/>
                            </a:lnTo>
                            <a:lnTo>
                              <a:pt x="34" y="57"/>
                            </a:lnTo>
                            <a:lnTo>
                              <a:pt x="34" y="45"/>
                            </a:lnTo>
                            <a:lnTo>
                              <a:pt x="46" y="45"/>
                            </a:lnTo>
                            <a:lnTo>
                              <a:pt x="34" y="45"/>
                            </a:lnTo>
                            <a:lnTo>
                              <a:pt x="23" y="45"/>
                            </a:lnTo>
                            <a:lnTo>
                              <a:pt x="11" y="45"/>
                            </a:lnTo>
                            <a:lnTo>
                              <a:pt x="23" y="34"/>
                            </a:lnTo>
                            <a:lnTo>
                              <a:pt x="11" y="34"/>
                            </a:lnTo>
                            <a:lnTo>
                              <a:pt x="0" y="34"/>
                            </a:lnTo>
                            <a:lnTo>
                              <a:pt x="11" y="34"/>
                            </a:lnTo>
                            <a:lnTo>
                              <a:pt x="23" y="34"/>
                            </a:lnTo>
                            <a:lnTo>
                              <a:pt x="23" y="22"/>
                            </a:lnTo>
                            <a:lnTo>
                              <a:pt x="11" y="22"/>
                            </a:lnTo>
                            <a:lnTo>
                              <a:pt x="23" y="22"/>
                            </a:lnTo>
                            <a:lnTo>
                              <a:pt x="11" y="22"/>
                            </a:lnTo>
                            <a:lnTo>
                              <a:pt x="23" y="22"/>
                            </a:lnTo>
                            <a:lnTo>
                              <a:pt x="34" y="22"/>
                            </a:lnTo>
                            <a:lnTo>
                              <a:pt x="46" y="22"/>
                            </a:lnTo>
                            <a:lnTo>
                              <a:pt x="57" y="11"/>
                            </a:lnTo>
                            <a:lnTo>
                              <a:pt x="46" y="11"/>
                            </a:lnTo>
                            <a:lnTo>
                              <a:pt x="34" y="11"/>
                            </a:lnTo>
                            <a:lnTo>
                              <a:pt x="46" y="11"/>
                            </a:lnTo>
                            <a:lnTo>
                              <a:pt x="57" y="11"/>
                            </a:lnTo>
                            <a:lnTo>
                              <a:pt x="57" y="0"/>
                            </a:lnTo>
                            <a:lnTo>
                              <a:pt x="46" y="0"/>
                            </a:lnTo>
                            <a:close/>
                          </a:path>
                        </a:pathLst>
                      </a:custGeom>
                      <a:solidFill>
                        <a:srgbClr val="3F3F3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  <p:sp>
                  <p:nvSpPr>
                    <p:cNvPr id="100" name="Freeform 60"/>
                    <p:cNvSpPr>
                      <a:spLocks/>
                    </p:cNvSpPr>
                    <p:nvPr/>
                  </p:nvSpPr>
                  <p:spPr bwMode="auto">
                    <a:xfrm>
                      <a:off x="2740" y="867"/>
                      <a:ext cx="23" cy="34"/>
                    </a:xfrm>
                    <a:custGeom>
                      <a:avLst/>
                      <a:gdLst>
                        <a:gd name="T0" fmla="*/ 0 w 23"/>
                        <a:gd name="T1" fmla="*/ 0 h 34"/>
                        <a:gd name="T2" fmla="*/ 12 w 23"/>
                        <a:gd name="T3" fmla="*/ 0 h 34"/>
                        <a:gd name="T4" fmla="*/ 12 w 23"/>
                        <a:gd name="T5" fmla="*/ 11 h 34"/>
                        <a:gd name="T6" fmla="*/ 12 w 23"/>
                        <a:gd name="T7" fmla="*/ 11 h 34"/>
                        <a:gd name="T8" fmla="*/ 23 w 23"/>
                        <a:gd name="T9" fmla="*/ 11 h 34"/>
                        <a:gd name="T10" fmla="*/ 23 w 23"/>
                        <a:gd name="T11" fmla="*/ 11 h 34"/>
                        <a:gd name="T12" fmla="*/ 12 w 23"/>
                        <a:gd name="T13" fmla="*/ 11 h 34"/>
                        <a:gd name="T14" fmla="*/ 12 w 23"/>
                        <a:gd name="T15" fmla="*/ 11 h 34"/>
                        <a:gd name="T16" fmla="*/ 12 w 23"/>
                        <a:gd name="T17" fmla="*/ 11 h 34"/>
                        <a:gd name="T18" fmla="*/ 12 w 23"/>
                        <a:gd name="T19" fmla="*/ 22 h 34"/>
                        <a:gd name="T20" fmla="*/ 12 w 23"/>
                        <a:gd name="T21" fmla="*/ 22 h 34"/>
                        <a:gd name="T22" fmla="*/ 23 w 23"/>
                        <a:gd name="T23" fmla="*/ 22 h 34"/>
                        <a:gd name="T24" fmla="*/ 23 w 23"/>
                        <a:gd name="T25" fmla="*/ 34 h 34"/>
                        <a:gd name="T26" fmla="*/ 23 w 23"/>
                        <a:gd name="T27" fmla="*/ 22 h 34"/>
                        <a:gd name="T28" fmla="*/ 12 w 23"/>
                        <a:gd name="T29" fmla="*/ 22 h 34"/>
                        <a:gd name="T30" fmla="*/ 12 w 23"/>
                        <a:gd name="T31" fmla="*/ 22 h 34"/>
                        <a:gd name="T32" fmla="*/ 12 w 23"/>
                        <a:gd name="T33" fmla="*/ 22 h 34"/>
                        <a:gd name="T34" fmla="*/ 12 w 23"/>
                        <a:gd name="T35" fmla="*/ 11 h 34"/>
                        <a:gd name="T36" fmla="*/ 12 w 23"/>
                        <a:gd name="T37" fmla="*/ 0 h 34"/>
                        <a:gd name="T38" fmla="*/ 0 w 23"/>
                        <a:gd name="T39" fmla="*/ 0 h 34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w 23"/>
                        <a:gd name="T61" fmla="*/ 0 h 34"/>
                        <a:gd name="T62" fmla="*/ 23 w 23"/>
                        <a:gd name="T63" fmla="*/ 34 h 34"/>
                      </a:gdLst>
                      <a:ahLst/>
                      <a:cxnLst>
                        <a:cxn ang="T40">
                          <a:pos x="T0" y="T1"/>
                        </a:cxn>
                        <a:cxn ang="T41">
                          <a:pos x="T2" y="T3"/>
                        </a:cxn>
                        <a:cxn ang="T42">
                          <a:pos x="T4" y="T5"/>
                        </a:cxn>
                        <a:cxn ang="T43">
                          <a:pos x="T6" y="T7"/>
                        </a:cxn>
                        <a:cxn ang="T44">
                          <a:pos x="T8" y="T9"/>
                        </a:cxn>
                        <a:cxn ang="T45">
                          <a:pos x="T10" y="T11"/>
                        </a:cxn>
                        <a:cxn ang="T46">
                          <a:pos x="T12" y="T13"/>
                        </a:cxn>
                        <a:cxn ang="T47">
                          <a:pos x="T14" y="T15"/>
                        </a:cxn>
                        <a:cxn ang="T48">
                          <a:pos x="T16" y="T17"/>
                        </a:cxn>
                        <a:cxn ang="T49">
                          <a:pos x="T18" y="T19"/>
                        </a:cxn>
                        <a:cxn ang="T50">
                          <a:pos x="T20" y="T21"/>
                        </a:cxn>
                        <a:cxn ang="T51">
                          <a:pos x="T22" y="T23"/>
                        </a:cxn>
                        <a:cxn ang="T52">
                          <a:pos x="T24" y="T25"/>
                        </a:cxn>
                        <a:cxn ang="T53">
                          <a:pos x="T26" y="T27"/>
                        </a:cxn>
                        <a:cxn ang="T54">
                          <a:pos x="T28" y="T29"/>
                        </a:cxn>
                        <a:cxn ang="T55">
                          <a:pos x="T30" y="T31"/>
                        </a:cxn>
                        <a:cxn ang="T56">
                          <a:pos x="T32" y="T33"/>
                        </a:cxn>
                        <a:cxn ang="T57">
                          <a:pos x="T34" y="T35"/>
                        </a:cxn>
                        <a:cxn ang="T58">
                          <a:pos x="T36" y="T37"/>
                        </a:cxn>
                        <a:cxn ang="T59">
                          <a:pos x="T38" y="T39"/>
                        </a:cxn>
                      </a:cxnLst>
                      <a:rect l="T60" t="T61" r="T62" b="T63"/>
                      <a:pathLst>
                        <a:path w="23" h="34">
                          <a:moveTo>
                            <a:pt x="0" y="0"/>
                          </a:moveTo>
                          <a:lnTo>
                            <a:pt x="12" y="0"/>
                          </a:lnTo>
                          <a:lnTo>
                            <a:pt x="12" y="11"/>
                          </a:lnTo>
                          <a:lnTo>
                            <a:pt x="23" y="11"/>
                          </a:lnTo>
                          <a:lnTo>
                            <a:pt x="12" y="11"/>
                          </a:lnTo>
                          <a:lnTo>
                            <a:pt x="12" y="22"/>
                          </a:lnTo>
                          <a:lnTo>
                            <a:pt x="23" y="22"/>
                          </a:lnTo>
                          <a:lnTo>
                            <a:pt x="23" y="34"/>
                          </a:lnTo>
                          <a:lnTo>
                            <a:pt x="23" y="22"/>
                          </a:lnTo>
                          <a:lnTo>
                            <a:pt x="12" y="22"/>
                          </a:lnTo>
                          <a:lnTo>
                            <a:pt x="12" y="11"/>
                          </a:lnTo>
                          <a:lnTo>
                            <a:pt x="1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F3F3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</p:grpSp>
          </p:grpSp>
        </p:grpSp>
        <p:sp>
          <p:nvSpPr>
            <p:cNvPr id="10" name="Freeform 61"/>
            <p:cNvSpPr>
              <a:spLocks/>
            </p:cNvSpPr>
            <p:nvPr/>
          </p:nvSpPr>
          <p:spPr bwMode="auto">
            <a:xfrm>
              <a:off x="2102" y="1414"/>
              <a:ext cx="1288" cy="365"/>
            </a:xfrm>
            <a:custGeom>
              <a:avLst/>
              <a:gdLst>
                <a:gd name="T0" fmla="*/ 160 w 1288"/>
                <a:gd name="T1" fmla="*/ 0 h 365"/>
                <a:gd name="T2" fmla="*/ 0 w 1288"/>
                <a:gd name="T3" fmla="*/ 365 h 365"/>
                <a:gd name="T4" fmla="*/ 1288 w 1288"/>
                <a:gd name="T5" fmla="*/ 365 h 365"/>
                <a:gd name="T6" fmla="*/ 1174 w 1288"/>
                <a:gd name="T7" fmla="*/ 0 h 365"/>
                <a:gd name="T8" fmla="*/ 160 w 1288"/>
                <a:gd name="T9" fmla="*/ 0 h 3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8"/>
                <a:gd name="T16" fmla="*/ 0 h 365"/>
                <a:gd name="T17" fmla="*/ 1288 w 1288"/>
                <a:gd name="T18" fmla="*/ 365 h 3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8" h="365">
                  <a:moveTo>
                    <a:pt x="160" y="0"/>
                  </a:moveTo>
                  <a:lnTo>
                    <a:pt x="0" y="365"/>
                  </a:lnTo>
                  <a:lnTo>
                    <a:pt x="1288" y="365"/>
                  </a:lnTo>
                  <a:lnTo>
                    <a:pt x="1174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3F1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54" name="Group 62"/>
            <p:cNvGrpSpPr>
              <a:grpSpLocks/>
            </p:cNvGrpSpPr>
            <p:nvPr/>
          </p:nvGrpSpPr>
          <p:grpSpPr bwMode="auto">
            <a:xfrm>
              <a:off x="2547" y="1334"/>
              <a:ext cx="68" cy="103"/>
              <a:chOff x="2547" y="1334"/>
              <a:chExt cx="68" cy="103"/>
            </a:xfrm>
          </p:grpSpPr>
          <p:sp>
            <p:nvSpPr>
              <p:cNvPr id="88" name="Freeform 63"/>
              <p:cNvSpPr>
                <a:spLocks/>
              </p:cNvSpPr>
              <p:nvPr/>
            </p:nvSpPr>
            <p:spPr bwMode="auto">
              <a:xfrm>
                <a:off x="2547" y="1334"/>
                <a:ext cx="68" cy="103"/>
              </a:xfrm>
              <a:custGeom>
                <a:avLst/>
                <a:gdLst>
                  <a:gd name="T0" fmla="*/ 11 w 68"/>
                  <a:gd name="T1" fmla="*/ 11 h 103"/>
                  <a:gd name="T2" fmla="*/ 23 w 68"/>
                  <a:gd name="T3" fmla="*/ 0 h 103"/>
                  <a:gd name="T4" fmla="*/ 34 w 68"/>
                  <a:gd name="T5" fmla="*/ 0 h 103"/>
                  <a:gd name="T6" fmla="*/ 34 w 68"/>
                  <a:gd name="T7" fmla="*/ 0 h 103"/>
                  <a:gd name="T8" fmla="*/ 45 w 68"/>
                  <a:gd name="T9" fmla="*/ 0 h 103"/>
                  <a:gd name="T10" fmla="*/ 57 w 68"/>
                  <a:gd name="T11" fmla="*/ 11 h 103"/>
                  <a:gd name="T12" fmla="*/ 57 w 68"/>
                  <a:gd name="T13" fmla="*/ 11 h 103"/>
                  <a:gd name="T14" fmla="*/ 57 w 68"/>
                  <a:gd name="T15" fmla="*/ 11 h 103"/>
                  <a:gd name="T16" fmla="*/ 68 w 68"/>
                  <a:gd name="T17" fmla="*/ 23 h 103"/>
                  <a:gd name="T18" fmla="*/ 57 w 68"/>
                  <a:gd name="T19" fmla="*/ 23 h 103"/>
                  <a:gd name="T20" fmla="*/ 68 w 68"/>
                  <a:gd name="T21" fmla="*/ 23 h 103"/>
                  <a:gd name="T22" fmla="*/ 68 w 68"/>
                  <a:gd name="T23" fmla="*/ 34 h 103"/>
                  <a:gd name="T24" fmla="*/ 68 w 68"/>
                  <a:gd name="T25" fmla="*/ 34 h 103"/>
                  <a:gd name="T26" fmla="*/ 68 w 68"/>
                  <a:gd name="T27" fmla="*/ 46 h 103"/>
                  <a:gd name="T28" fmla="*/ 68 w 68"/>
                  <a:gd name="T29" fmla="*/ 46 h 103"/>
                  <a:gd name="T30" fmla="*/ 68 w 68"/>
                  <a:gd name="T31" fmla="*/ 46 h 103"/>
                  <a:gd name="T32" fmla="*/ 68 w 68"/>
                  <a:gd name="T33" fmla="*/ 57 h 103"/>
                  <a:gd name="T34" fmla="*/ 68 w 68"/>
                  <a:gd name="T35" fmla="*/ 57 h 103"/>
                  <a:gd name="T36" fmla="*/ 68 w 68"/>
                  <a:gd name="T37" fmla="*/ 68 h 103"/>
                  <a:gd name="T38" fmla="*/ 68 w 68"/>
                  <a:gd name="T39" fmla="*/ 80 h 103"/>
                  <a:gd name="T40" fmla="*/ 57 w 68"/>
                  <a:gd name="T41" fmla="*/ 80 h 103"/>
                  <a:gd name="T42" fmla="*/ 57 w 68"/>
                  <a:gd name="T43" fmla="*/ 91 h 103"/>
                  <a:gd name="T44" fmla="*/ 57 w 68"/>
                  <a:gd name="T45" fmla="*/ 91 h 103"/>
                  <a:gd name="T46" fmla="*/ 57 w 68"/>
                  <a:gd name="T47" fmla="*/ 103 h 103"/>
                  <a:gd name="T48" fmla="*/ 34 w 68"/>
                  <a:gd name="T49" fmla="*/ 103 h 103"/>
                  <a:gd name="T50" fmla="*/ 23 w 68"/>
                  <a:gd name="T51" fmla="*/ 91 h 103"/>
                  <a:gd name="T52" fmla="*/ 11 w 68"/>
                  <a:gd name="T53" fmla="*/ 68 h 103"/>
                  <a:gd name="T54" fmla="*/ 0 w 68"/>
                  <a:gd name="T55" fmla="*/ 57 h 103"/>
                  <a:gd name="T56" fmla="*/ 0 w 68"/>
                  <a:gd name="T57" fmla="*/ 46 h 103"/>
                  <a:gd name="T58" fmla="*/ 0 w 68"/>
                  <a:gd name="T59" fmla="*/ 46 h 103"/>
                  <a:gd name="T60" fmla="*/ 11 w 68"/>
                  <a:gd name="T61" fmla="*/ 34 h 103"/>
                  <a:gd name="T62" fmla="*/ 11 w 68"/>
                  <a:gd name="T63" fmla="*/ 23 h 103"/>
                  <a:gd name="T64" fmla="*/ 11 w 68"/>
                  <a:gd name="T65" fmla="*/ 11 h 10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8"/>
                  <a:gd name="T100" fmla="*/ 0 h 103"/>
                  <a:gd name="T101" fmla="*/ 68 w 68"/>
                  <a:gd name="T102" fmla="*/ 103 h 10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8" h="103">
                    <a:moveTo>
                      <a:pt x="11" y="11"/>
                    </a:moveTo>
                    <a:lnTo>
                      <a:pt x="23" y="0"/>
                    </a:lnTo>
                    <a:lnTo>
                      <a:pt x="34" y="0"/>
                    </a:lnTo>
                    <a:lnTo>
                      <a:pt x="45" y="0"/>
                    </a:lnTo>
                    <a:lnTo>
                      <a:pt x="57" y="11"/>
                    </a:lnTo>
                    <a:lnTo>
                      <a:pt x="68" y="23"/>
                    </a:lnTo>
                    <a:lnTo>
                      <a:pt x="57" y="23"/>
                    </a:lnTo>
                    <a:lnTo>
                      <a:pt x="68" y="23"/>
                    </a:lnTo>
                    <a:lnTo>
                      <a:pt x="68" y="34"/>
                    </a:lnTo>
                    <a:lnTo>
                      <a:pt x="68" y="46"/>
                    </a:lnTo>
                    <a:lnTo>
                      <a:pt x="68" y="57"/>
                    </a:lnTo>
                    <a:lnTo>
                      <a:pt x="68" y="68"/>
                    </a:lnTo>
                    <a:lnTo>
                      <a:pt x="68" y="80"/>
                    </a:lnTo>
                    <a:lnTo>
                      <a:pt x="57" y="80"/>
                    </a:lnTo>
                    <a:lnTo>
                      <a:pt x="57" y="91"/>
                    </a:lnTo>
                    <a:lnTo>
                      <a:pt x="57" y="103"/>
                    </a:lnTo>
                    <a:lnTo>
                      <a:pt x="34" y="103"/>
                    </a:lnTo>
                    <a:lnTo>
                      <a:pt x="23" y="91"/>
                    </a:lnTo>
                    <a:lnTo>
                      <a:pt x="11" y="68"/>
                    </a:lnTo>
                    <a:lnTo>
                      <a:pt x="0" y="57"/>
                    </a:lnTo>
                    <a:lnTo>
                      <a:pt x="0" y="46"/>
                    </a:lnTo>
                    <a:lnTo>
                      <a:pt x="11" y="34"/>
                    </a:lnTo>
                    <a:lnTo>
                      <a:pt x="11" y="23"/>
                    </a:lnTo>
                    <a:lnTo>
                      <a:pt x="11" y="11"/>
                    </a:lnTo>
                    <a:close/>
                  </a:path>
                </a:pathLst>
              </a:custGeom>
              <a:solidFill>
                <a:srgbClr val="F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65" name="Group 64"/>
              <p:cNvGrpSpPr>
                <a:grpSpLocks/>
              </p:cNvGrpSpPr>
              <p:nvPr/>
            </p:nvGrpSpPr>
            <p:grpSpPr bwMode="auto">
              <a:xfrm>
                <a:off x="2570" y="1345"/>
                <a:ext cx="45" cy="92"/>
                <a:chOff x="2570" y="1345"/>
                <a:chExt cx="45" cy="92"/>
              </a:xfrm>
            </p:grpSpPr>
            <p:sp>
              <p:nvSpPr>
                <p:cNvPr id="90" name="Freeform 65"/>
                <p:cNvSpPr>
                  <a:spLocks/>
                </p:cNvSpPr>
                <p:nvPr/>
              </p:nvSpPr>
              <p:spPr bwMode="auto">
                <a:xfrm>
                  <a:off x="2570" y="1368"/>
                  <a:ext cx="45" cy="69"/>
                </a:xfrm>
                <a:custGeom>
                  <a:avLst/>
                  <a:gdLst>
                    <a:gd name="T0" fmla="*/ 11 w 45"/>
                    <a:gd name="T1" fmla="*/ 12 h 69"/>
                    <a:gd name="T2" fmla="*/ 22 w 45"/>
                    <a:gd name="T3" fmla="*/ 0 h 69"/>
                    <a:gd name="T4" fmla="*/ 22 w 45"/>
                    <a:gd name="T5" fmla="*/ 12 h 69"/>
                    <a:gd name="T6" fmla="*/ 34 w 45"/>
                    <a:gd name="T7" fmla="*/ 12 h 69"/>
                    <a:gd name="T8" fmla="*/ 34 w 45"/>
                    <a:gd name="T9" fmla="*/ 0 h 69"/>
                    <a:gd name="T10" fmla="*/ 45 w 45"/>
                    <a:gd name="T11" fmla="*/ 0 h 69"/>
                    <a:gd name="T12" fmla="*/ 45 w 45"/>
                    <a:gd name="T13" fmla="*/ 12 h 69"/>
                    <a:gd name="T14" fmla="*/ 45 w 45"/>
                    <a:gd name="T15" fmla="*/ 12 h 69"/>
                    <a:gd name="T16" fmla="*/ 45 w 45"/>
                    <a:gd name="T17" fmla="*/ 23 h 69"/>
                    <a:gd name="T18" fmla="*/ 45 w 45"/>
                    <a:gd name="T19" fmla="*/ 46 h 69"/>
                    <a:gd name="T20" fmla="*/ 34 w 45"/>
                    <a:gd name="T21" fmla="*/ 57 h 69"/>
                    <a:gd name="T22" fmla="*/ 34 w 45"/>
                    <a:gd name="T23" fmla="*/ 69 h 69"/>
                    <a:gd name="T24" fmla="*/ 0 w 45"/>
                    <a:gd name="T25" fmla="*/ 57 h 69"/>
                    <a:gd name="T26" fmla="*/ 11 w 45"/>
                    <a:gd name="T27" fmla="*/ 69 h 69"/>
                    <a:gd name="T28" fmla="*/ 22 w 45"/>
                    <a:gd name="T29" fmla="*/ 57 h 69"/>
                    <a:gd name="T30" fmla="*/ 22 w 45"/>
                    <a:gd name="T31" fmla="*/ 69 h 69"/>
                    <a:gd name="T32" fmla="*/ 34 w 45"/>
                    <a:gd name="T33" fmla="*/ 57 h 69"/>
                    <a:gd name="T34" fmla="*/ 34 w 45"/>
                    <a:gd name="T35" fmla="*/ 57 h 69"/>
                    <a:gd name="T36" fmla="*/ 34 w 45"/>
                    <a:gd name="T37" fmla="*/ 46 h 69"/>
                    <a:gd name="T38" fmla="*/ 34 w 45"/>
                    <a:gd name="T39" fmla="*/ 46 h 69"/>
                    <a:gd name="T40" fmla="*/ 22 w 45"/>
                    <a:gd name="T41" fmla="*/ 46 h 69"/>
                    <a:gd name="T42" fmla="*/ 11 w 45"/>
                    <a:gd name="T43" fmla="*/ 46 h 69"/>
                    <a:gd name="T44" fmla="*/ 0 w 45"/>
                    <a:gd name="T45" fmla="*/ 46 h 69"/>
                    <a:gd name="T46" fmla="*/ 0 w 45"/>
                    <a:gd name="T47" fmla="*/ 46 h 69"/>
                    <a:gd name="T48" fmla="*/ 11 w 45"/>
                    <a:gd name="T49" fmla="*/ 46 h 69"/>
                    <a:gd name="T50" fmla="*/ 22 w 45"/>
                    <a:gd name="T51" fmla="*/ 46 h 69"/>
                    <a:gd name="T52" fmla="*/ 22 w 45"/>
                    <a:gd name="T53" fmla="*/ 46 h 69"/>
                    <a:gd name="T54" fmla="*/ 34 w 45"/>
                    <a:gd name="T55" fmla="*/ 46 h 69"/>
                    <a:gd name="T56" fmla="*/ 34 w 45"/>
                    <a:gd name="T57" fmla="*/ 46 h 69"/>
                    <a:gd name="T58" fmla="*/ 34 w 45"/>
                    <a:gd name="T59" fmla="*/ 34 h 69"/>
                    <a:gd name="T60" fmla="*/ 45 w 45"/>
                    <a:gd name="T61" fmla="*/ 34 h 69"/>
                    <a:gd name="T62" fmla="*/ 45 w 45"/>
                    <a:gd name="T63" fmla="*/ 23 h 69"/>
                    <a:gd name="T64" fmla="*/ 34 w 45"/>
                    <a:gd name="T65" fmla="*/ 34 h 69"/>
                    <a:gd name="T66" fmla="*/ 22 w 45"/>
                    <a:gd name="T67" fmla="*/ 34 h 69"/>
                    <a:gd name="T68" fmla="*/ 11 w 45"/>
                    <a:gd name="T69" fmla="*/ 34 h 69"/>
                    <a:gd name="T70" fmla="*/ 0 w 45"/>
                    <a:gd name="T71" fmla="*/ 34 h 69"/>
                    <a:gd name="T72" fmla="*/ 0 w 45"/>
                    <a:gd name="T73" fmla="*/ 23 h 69"/>
                    <a:gd name="T74" fmla="*/ 11 w 45"/>
                    <a:gd name="T75" fmla="*/ 34 h 69"/>
                    <a:gd name="T76" fmla="*/ 11 w 45"/>
                    <a:gd name="T77" fmla="*/ 34 h 69"/>
                    <a:gd name="T78" fmla="*/ 22 w 45"/>
                    <a:gd name="T79" fmla="*/ 23 h 69"/>
                    <a:gd name="T80" fmla="*/ 22 w 45"/>
                    <a:gd name="T81" fmla="*/ 23 h 69"/>
                    <a:gd name="T82" fmla="*/ 22 w 45"/>
                    <a:gd name="T83" fmla="*/ 23 h 69"/>
                    <a:gd name="T84" fmla="*/ 34 w 45"/>
                    <a:gd name="T85" fmla="*/ 23 h 69"/>
                    <a:gd name="T86" fmla="*/ 34 w 45"/>
                    <a:gd name="T87" fmla="*/ 23 h 69"/>
                    <a:gd name="T88" fmla="*/ 45 w 45"/>
                    <a:gd name="T89" fmla="*/ 12 h 69"/>
                    <a:gd name="T90" fmla="*/ 45 w 45"/>
                    <a:gd name="T91" fmla="*/ 0 h 69"/>
                    <a:gd name="T92" fmla="*/ 34 w 45"/>
                    <a:gd name="T93" fmla="*/ 12 h 69"/>
                    <a:gd name="T94" fmla="*/ 22 w 45"/>
                    <a:gd name="T95" fmla="*/ 12 h 69"/>
                    <a:gd name="T96" fmla="*/ 11 w 45"/>
                    <a:gd name="T97" fmla="*/ 12 h 69"/>
                    <a:gd name="T98" fmla="*/ 11 w 45"/>
                    <a:gd name="T99" fmla="*/ 12 h 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45"/>
                    <a:gd name="T151" fmla="*/ 0 h 69"/>
                    <a:gd name="T152" fmla="*/ 45 w 45"/>
                    <a:gd name="T153" fmla="*/ 69 h 69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45" h="69">
                      <a:moveTo>
                        <a:pt x="11" y="12"/>
                      </a:moveTo>
                      <a:lnTo>
                        <a:pt x="11" y="12"/>
                      </a:lnTo>
                      <a:lnTo>
                        <a:pt x="22" y="12"/>
                      </a:lnTo>
                      <a:lnTo>
                        <a:pt x="22" y="0"/>
                      </a:lnTo>
                      <a:lnTo>
                        <a:pt x="22" y="12"/>
                      </a:lnTo>
                      <a:lnTo>
                        <a:pt x="34" y="12"/>
                      </a:lnTo>
                      <a:lnTo>
                        <a:pt x="34" y="0"/>
                      </a:lnTo>
                      <a:lnTo>
                        <a:pt x="45" y="0"/>
                      </a:lnTo>
                      <a:lnTo>
                        <a:pt x="45" y="12"/>
                      </a:lnTo>
                      <a:lnTo>
                        <a:pt x="45" y="23"/>
                      </a:lnTo>
                      <a:lnTo>
                        <a:pt x="45" y="34"/>
                      </a:lnTo>
                      <a:lnTo>
                        <a:pt x="45" y="46"/>
                      </a:lnTo>
                      <a:lnTo>
                        <a:pt x="34" y="46"/>
                      </a:lnTo>
                      <a:lnTo>
                        <a:pt x="34" y="57"/>
                      </a:lnTo>
                      <a:lnTo>
                        <a:pt x="34" y="69"/>
                      </a:lnTo>
                      <a:lnTo>
                        <a:pt x="11" y="69"/>
                      </a:lnTo>
                      <a:lnTo>
                        <a:pt x="0" y="57"/>
                      </a:lnTo>
                      <a:lnTo>
                        <a:pt x="0" y="69"/>
                      </a:lnTo>
                      <a:lnTo>
                        <a:pt x="11" y="69"/>
                      </a:lnTo>
                      <a:lnTo>
                        <a:pt x="22" y="57"/>
                      </a:lnTo>
                      <a:lnTo>
                        <a:pt x="22" y="69"/>
                      </a:lnTo>
                      <a:lnTo>
                        <a:pt x="34" y="57"/>
                      </a:lnTo>
                      <a:lnTo>
                        <a:pt x="34" y="46"/>
                      </a:lnTo>
                      <a:lnTo>
                        <a:pt x="22" y="46"/>
                      </a:lnTo>
                      <a:lnTo>
                        <a:pt x="11" y="46"/>
                      </a:lnTo>
                      <a:lnTo>
                        <a:pt x="0" y="46"/>
                      </a:lnTo>
                      <a:lnTo>
                        <a:pt x="0" y="34"/>
                      </a:lnTo>
                      <a:lnTo>
                        <a:pt x="0" y="46"/>
                      </a:lnTo>
                      <a:lnTo>
                        <a:pt x="11" y="46"/>
                      </a:lnTo>
                      <a:lnTo>
                        <a:pt x="22" y="46"/>
                      </a:lnTo>
                      <a:lnTo>
                        <a:pt x="34" y="46"/>
                      </a:lnTo>
                      <a:lnTo>
                        <a:pt x="34" y="34"/>
                      </a:lnTo>
                      <a:lnTo>
                        <a:pt x="45" y="34"/>
                      </a:lnTo>
                      <a:lnTo>
                        <a:pt x="45" y="23"/>
                      </a:lnTo>
                      <a:lnTo>
                        <a:pt x="34" y="23"/>
                      </a:lnTo>
                      <a:lnTo>
                        <a:pt x="34" y="34"/>
                      </a:lnTo>
                      <a:lnTo>
                        <a:pt x="22" y="34"/>
                      </a:lnTo>
                      <a:lnTo>
                        <a:pt x="11" y="34"/>
                      </a:lnTo>
                      <a:lnTo>
                        <a:pt x="0" y="34"/>
                      </a:lnTo>
                      <a:lnTo>
                        <a:pt x="0" y="23"/>
                      </a:lnTo>
                      <a:lnTo>
                        <a:pt x="11" y="34"/>
                      </a:lnTo>
                      <a:lnTo>
                        <a:pt x="22" y="34"/>
                      </a:lnTo>
                      <a:lnTo>
                        <a:pt x="22" y="23"/>
                      </a:lnTo>
                      <a:lnTo>
                        <a:pt x="34" y="23"/>
                      </a:lnTo>
                      <a:lnTo>
                        <a:pt x="45" y="23"/>
                      </a:lnTo>
                      <a:lnTo>
                        <a:pt x="45" y="12"/>
                      </a:lnTo>
                      <a:lnTo>
                        <a:pt x="45" y="0"/>
                      </a:lnTo>
                      <a:lnTo>
                        <a:pt x="34" y="0"/>
                      </a:lnTo>
                      <a:lnTo>
                        <a:pt x="34" y="12"/>
                      </a:lnTo>
                      <a:lnTo>
                        <a:pt x="22" y="12"/>
                      </a:lnTo>
                      <a:lnTo>
                        <a:pt x="11" y="12"/>
                      </a:lnTo>
                      <a:lnTo>
                        <a:pt x="0" y="12"/>
                      </a:lnTo>
                      <a:lnTo>
                        <a:pt x="11" y="12"/>
                      </a:lnTo>
                      <a:close/>
                    </a:path>
                  </a:pathLst>
                </a:custGeom>
                <a:solidFill>
                  <a:srgbClr val="DF9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91" name="Freeform 66"/>
                <p:cNvSpPr>
                  <a:spLocks/>
                </p:cNvSpPr>
                <p:nvPr/>
              </p:nvSpPr>
              <p:spPr bwMode="auto">
                <a:xfrm>
                  <a:off x="2570" y="1345"/>
                  <a:ext cx="34" cy="12"/>
                </a:xfrm>
                <a:custGeom>
                  <a:avLst/>
                  <a:gdLst>
                    <a:gd name="T0" fmla="*/ 34 w 34"/>
                    <a:gd name="T1" fmla="*/ 0 h 12"/>
                    <a:gd name="T2" fmla="*/ 22 w 34"/>
                    <a:gd name="T3" fmla="*/ 0 h 12"/>
                    <a:gd name="T4" fmla="*/ 22 w 34"/>
                    <a:gd name="T5" fmla="*/ 12 h 12"/>
                    <a:gd name="T6" fmla="*/ 22 w 34"/>
                    <a:gd name="T7" fmla="*/ 12 h 12"/>
                    <a:gd name="T8" fmla="*/ 22 w 34"/>
                    <a:gd name="T9" fmla="*/ 0 h 12"/>
                    <a:gd name="T10" fmla="*/ 11 w 34"/>
                    <a:gd name="T11" fmla="*/ 0 h 12"/>
                    <a:gd name="T12" fmla="*/ 11 w 34"/>
                    <a:gd name="T13" fmla="*/ 12 h 12"/>
                    <a:gd name="T14" fmla="*/ 0 w 34"/>
                    <a:gd name="T15" fmla="*/ 12 h 12"/>
                    <a:gd name="T16" fmla="*/ 11 w 34"/>
                    <a:gd name="T17" fmla="*/ 12 h 12"/>
                    <a:gd name="T18" fmla="*/ 0 w 34"/>
                    <a:gd name="T19" fmla="*/ 0 h 12"/>
                    <a:gd name="T20" fmla="*/ 0 w 34"/>
                    <a:gd name="T21" fmla="*/ 0 h 12"/>
                    <a:gd name="T22" fmla="*/ 0 w 34"/>
                    <a:gd name="T23" fmla="*/ 0 h 12"/>
                    <a:gd name="T24" fmla="*/ 11 w 34"/>
                    <a:gd name="T25" fmla="*/ 0 h 12"/>
                    <a:gd name="T26" fmla="*/ 11 w 34"/>
                    <a:gd name="T27" fmla="*/ 0 h 12"/>
                    <a:gd name="T28" fmla="*/ 11 w 34"/>
                    <a:gd name="T29" fmla="*/ 0 h 12"/>
                    <a:gd name="T30" fmla="*/ 22 w 34"/>
                    <a:gd name="T31" fmla="*/ 0 h 12"/>
                    <a:gd name="T32" fmla="*/ 22 w 34"/>
                    <a:gd name="T33" fmla="*/ 0 h 12"/>
                    <a:gd name="T34" fmla="*/ 22 w 34"/>
                    <a:gd name="T35" fmla="*/ 12 h 12"/>
                    <a:gd name="T36" fmla="*/ 34 w 34"/>
                    <a:gd name="T37" fmla="*/ 0 h 1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34"/>
                    <a:gd name="T58" fmla="*/ 0 h 12"/>
                    <a:gd name="T59" fmla="*/ 34 w 34"/>
                    <a:gd name="T60" fmla="*/ 12 h 12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34" h="12">
                      <a:moveTo>
                        <a:pt x="34" y="0"/>
                      </a:moveTo>
                      <a:lnTo>
                        <a:pt x="22" y="0"/>
                      </a:lnTo>
                      <a:lnTo>
                        <a:pt x="22" y="12"/>
                      </a:lnTo>
                      <a:lnTo>
                        <a:pt x="22" y="0"/>
                      </a:lnTo>
                      <a:lnTo>
                        <a:pt x="11" y="0"/>
                      </a:lnTo>
                      <a:lnTo>
                        <a:pt x="11" y="12"/>
                      </a:lnTo>
                      <a:lnTo>
                        <a:pt x="0" y="12"/>
                      </a:lnTo>
                      <a:lnTo>
                        <a:pt x="11" y="12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22" y="12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rgbClr val="DF9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  <p:grpSp>
          <p:nvGrpSpPr>
            <p:cNvPr id="70" name="Group 67"/>
            <p:cNvGrpSpPr>
              <a:grpSpLocks/>
            </p:cNvGrpSpPr>
            <p:nvPr/>
          </p:nvGrpSpPr>
          <p:grpSpPr bwMode="auto">
            <a:xfrm>
              <a:off x="2592" y="1425"/>
              <a:ext cx="411" cy="217"/>
              <a:chOff x="2592" y="1425"/>
              <a:chExt cx="411" cy="217"/>
            </a:xfrm>
          </p:grpSpPr>
          <p:sp>
            <p:nvSpPr>
              <p:cNvPr id="85" name="Freeform 68"/>
              <p:cNvSpPr>
                <a:spLocks/>
              </p:cNvSpPr>
              <p:nvPr/>
            </p:nvSpPr>
            <p:spPr bwMode="auto">
              <a:xfrm>
                <a:off x="2592" y="1437"/>
                <a:ext cx="160" cy="205"/>
              </a:xfrm>
              <a:custGeom>
                <a:avLst/>
                <a:gdLst>
                  <a:gd name="T0" fmla="*/ 34 w 160"/>
                  <a:gd name="T1" fmla="*/ 0 h 205"/>
                  <a:gd name="T2" fmla="*/ 0 w 160"/>
                  <a:gd name="T3" fmla="*/ 182 h 205"/>
                  <a:gd name="T4" fmla="*/ 126 w 160"/>
                  <a:gd name="T5" fmla="*/ 205 h 205"/>
                  <a:gd name="T6" fmla="*/ 160 w 160"/>
                  <a:gd name="T7" fmla="*/ 11 h 205"/>
                  <a:gd name="T8" fmla="*/ 34 w 160"/>
                  <a:gd name="T9" fmla="*/ 0 h 2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"/>
                  <a:gd name="T16" fmla="*/ 0 h 205"/>
                  <a:gd name="T17" fmla="*/ 160 w 160"/>
                  <a:gd name="T18" fmla="*/ 205 h 2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" h="205">
                    <a:moveTo>
                      <a:pt x="34" y="0"/>
                    </a:moveTo>
                    <a:lnTo>
                      <a:pt x="0" y="182"/>
                    </a:lnTo>
                    <a:lnTo>
                      <a:pt x="126" y="205"/>
                    </a:lnTo>
                    <a:lnTo>
                      <a:pt x="160" y="11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6" name="Freeform 69"/>
              <p:cNvSpPr>
                <a:spLocks/>
              </p:cNvSpPr>
              <p:nvPr/>
            </p:nvSpPr>
            <p:spPr bwMode="auto">
              <a:xfrm>
                <a:off x="2661" y="1425"/>
                <a:ext cx="182" cy="160"/>
              </a:xfrm>
              <a:custGeom>
                <a:avLst/>
                <a:gdLst>
                  <a:gd name="T0" fmla="*/ 0 w 182"/>
                  <a:gd name="T1" fmla="*/ 34 h 160"/>
                  <a:gd name="T2" fmla="*/ 57 w 182"/>
                  <a:gd name="T3" fmla="*/ 160 h 160"/>
                  <a:gd name="T4" fmla="*/ 182 w 182"/>
                  <a:gd name="T5" fmla="*/ 103 h 160"/>
                  <a:gd name="T6" fmla="*/ 125 w 182"/>
                  <a:gd name="T7" fmla="*/ 0 h 160"/>
                  <a:gd name="T8" fmla="*/ 0 w 182"/>
                  <a:gd name="T9" fmla="*/ 34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160"/>
                  <a:gd name="T17" fmla="*/ 182 w 182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160">
                    <a:moveTo>
                      <a:pt x="0" y="34"/>
                    </a:moveTo>
                    <a:lnTo>
                      <a:pt x="57" y="160"/>
                    </a:lnTo>
                    <a:lnTo>
                      <a:pt x="182" y="103"/>
                    </a:lnTo>
                    <a:lnTo>
                      <a:pt x="125" y="0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9F9F9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7" name="Freeform 70"/>
              <p:cNvSpPr>
                <a:spLocks/>
              </p:cNvSpPr>
              <p:nvPr/>
            </p:nvSpPr>
            <p:spPr bwMode="auto">
              <a:xfrm>
                <a:off x="2786" y="1437"/>
                <a:ext cx="217" cy="136"/>
              </a:xfrm>
              <a:custGeom>
                <a:avLst/>
                <a:gdLst>
                  <a:gd name="T0" fmla="*/ 0 w 217"/>
                  <a:gd name="T1" fmla="*/ 11 h 136"/>
                  <a:gd name="T2" fmla="*/ 160 w 217"/>
                  <a:gd name="T3" fmla="*/ 0 h 136"/>
                  <a:gd name="T4" fmla="*/ 217 w 217"/>
                  <a:gd name="T5" fmla="*/ 91 h 136"/>
                  <a:gd name="T6" fmla="*/ 46 w 217"/>
                  <a:gd name="T7" fmla="*/ 136 h 136"/>
                  <a:gd name="T8" fmla="*/ 0 w 217"/>
                  <a:gd name="T9" fmla="*/ 11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7"/>
                  <a:gd name="T16" fmla="*/ 0 h 136"/>
                  <a:gd name="T17" fmla="*/ 217 w 217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7" h="136">
                    <a:moveTo>
                      <a:pt x="0" y="11"/>
                    </a:moveTo>
                    <a:lnTo>
                      <a:pt x="160" y="0"/>
                    </a:lnTo>
                    <a:lnTo>
                      <a:pt x="217" y="91"/>
                    </a:lnTo>
                    <a:lnTo>
                      <a:pt x="46" y="136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DFDFD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73" name="Group 71"/>
            <p:cNvGrpSpPr>
              <a:grpSpLocks/>
            </p:cNvGrpSpPr>
            <p:nvPr/>
          </p:nvGrpSpPr>
          <p:grpSpPr bwMode="auto">
            <a:xfrm>
              <a:off x="2832" y="775"/>
              <a:ext cx="433" cy="684"/>
              <a:chOff x="2832" y="775"/>
              <a:chExt cx="433" cy="684"/>
            </a:xfrm>
          </p:grpSpPr>
          <p:grpSp>
            <p:nvGrpSpPr>
              <p:cNvPr id="74" name="Group 72"/>
              <p:cNvGrpSpPr>
                <a:grpSpLocks/>
              </p:cNvGrpSpPr>
              <p:nvPr/>
            </p:nvGrpSpPr>
            <p:grpSpPr bwMode="auto">
              <a:xfrm>
                <a:off x="2889" y="775"/>
                <a:ext cx="376" cy="662"/>
                <a:chOff x="2889" y="775"/>
                <a:chExt cx="376" cy="662"/>
              </a:xfrm>
            </p:grpSpPr>
            <p:sp>
              <p:nvSpPr>
                <p:cNvPr id="61" name="Freeform 73"/>
                <p:cNvSpPr>
                  <a:spLocks/>
                </p:cNvSpPr>
                <p:nvPr/>
              </p:nvSpPr>
              <p:spPr bwMode="auto">
                <a:xfrm>
                  <a:off x="2889" y="1026"/>
                  <a:ext cx="376" cy="411"/>
                </a:xfrm>
                <a:custGeom>
                  <a:avLst/>
                  <a:gdLst>
                    <a:gd name="T0" fmla="*/ 227 w 376"/>
                    <a:gd name="T1" fmla="*/ 0 h 411"/>
                    <a:gd name="T2" fmla="*/ 239 w 376"/>
                    <a:gd name="T3" fmla="*/ 0 h 411"/>
                    <a:gd name="T4" fmla="*/ 262 w 376"/>
                    <a:gd name="T5" fmla="*/ 0 h 411"/>
                    <a:gd name="T6" fmla="*/ 273 w 376"/>
                    <a:gd name="T7" fmla="*/ 12 h 411"/>
                    <a:gd name="T8" fmla="*/ 296 w 376"/>
                    <a:gd name="T9" fmla="*/ 34 h 411"/>
                    <a:gd name="T10" fmla="*/ 307 w 376"/>
                    <a:gd name="T11" fmla="*/ 57 h 411"/>
                    <a:gd name="T12" fmla="*/ 319 w 376"/>
                    <a:gd name="T13" fmla="*/ 91 h 411"/>
                    <a:gd name="T14" fmla="*/ 330 w 376"/>
                    <a:gd name="T15" fmla="*/ 114 h 411"/>
                    <a:gd name="T16" fmla="*/ 341 w 376"/>
                    <a:gd name="T17" fmla="*/ 148 h 411"/>
                    <a:gd name="T18" fmla="*/ 353 w 376"/>
                    <a:gd name="T19" fmla="*/ 160 h 411"/>
                    <a:gd name="T20" fmla="*/ 353 w 376"/>
                    <a:gd name="T21" fmla="*/ 194 h 411"/>
                    <a:gd name="T22" fmla="*/ 364 w 376"/>
                    <a:gd name="T23" fmla="*/ 262 h 411"/>
                    <a:gd name="T24" fmla="*/ 364 w 376"/>
                    <a:gd name="T25" fmla="*/ 297 h 411"/>
                    <a:gd name="T26" fmla="*/ 376 w 376"/>
                    <a:gd name="T27" fmla="*/ 354 h 411"/>
                    <a:gd name="T28" fmla="*/ 376 w 376"/>
                    <a:gd name="T29" fmla="*/ 399 h 411"/>
                    <a:gd name="T30" fmla="*/ 296 w 376"/>
                    <a:gd name="T31" fmla="*/ 411 h 411"/>
                    <a:gd name="T32" fmla="*/ 250 w 376"/>
                    <a:gd name="T33" fmla="*/ 411 h 411"/>
                    <a:gd name="T34" fmla="*/ 205 w 376"/>
                    <a:gd name="T35" fmla="*/ 411 h 411"/>
                    <a:gd name="T36" fmla="*/ 102 w 376"/>
                    <a:gd name="T37" fmla="*/ 399 h 411"/>
                    <a:gd name="T38" fmla="*/ 57 w 376"/>
                    <a:gd name="T39" fmla="*/ 399 h 411"/>
                    <a:gd name="T40" fmla="*/ 22 w 376"/>
                    <a:gd name="T41" fmla="*/ 399 h 411"/>
                    <a:gd name="T42" fmla="*/ 22 w 376"/>
                    <a:gd name="T43" fmla="*/ 376 h 411"/>
                    <a:gd name="T44" fmla="*/ 22 w 376"/>
                    <a:gd name="T45" fmla="*/ 365 h 411"/>
                    <a:gd name="T46" fmla="*/ 11 w 376"/>
                    <a:gd name="T47" fmla="*/ 342 h 411"/>
                    <a:gd name="T48" fmla="*/ 0 w 376"/>
                    <a:gd name="T49" fmla="*/ 342 h 411"/>
                    <a:gd name="T50" fmla="*/ 45 w 376"/>
                    <a:gd name="T51" fmla="*/ 308 h 411"/>
                    <a:gd name="T52" fmla="*/ 79 w 376"/>
                    <a:gd name="T53" fmla="*/ 285 h 411"/>
                    <a:gd name="T54" fmla="*/ 102 w 376"/>
                    <a:gd name="T55" fmla="*/ 274 h 411"/>
                    <a:gd name="T56" fmla="*/ 114 w 376"/>
                    <a:gd name="T57" fmla="*/ 262 h 411"/>
                    <a:gd name="T58" fmla="*/ 125 w 376"/>
                    <a:gd name="T59" fmla="*/ 251 h 411"/>
                    <a:gd name="T60" fmla="*/ 125 w 376"/>
                    <a:gd name="T61" fmla="*/ 240 h 411"/>
                    <a:gd name="T62" fmla="*/ 125 w 376"/>
                    <a:gd name="T63" fmla="*/ 217 h 411"/>
                    <a:gd name="T64" fmla="*/ 125 w 376"/>
                    <a:gd name="T65" fmla="*/ 205 h 411"/>
                    <a:gd name="T66" fmla="*/ 136 w 376"/>
                    <a:gd name="T67" fmla="*/ 183 h 411"/>
                    <a:gd name="T68" fmla="*/ 136 w 376"/>
                    <a:gd name="T69" fmla="*/ 171 h 411"/>
                    <a:gd name="T70" fmla="*/ 136 w 376"/>
                    <a:gd name="T71" fmla="*/ 160 h 411"/>
                    <a:gd name="T72" fmla="*/ 136 w 376"/>
                    <a:gd name="T73" fmla="*/ 137 h 411"/>
                    <a:gd name="T74" fmla="*/ 148 w 376"/>
                    <a:gd name="T75" fmla="*/ 114 h 411"/>
                    <a:gd name="T76" fmla="*/ 148 w 376"/>
                    <a:gd name="T77" fmla="*/ 103 h 411"/>
                    <a:gd name="T78" fmla="*/ 170 w 376"/>
                    <a:gd name="T79" fmla="*/ 57 h 411"/>
                    <a:gd name="T80" fmla="*/ 170 w 376"/>
                    <a:gd name="T81" fmla="*/ 69 h 411"/>
                    <a:gd name="T82" fmla="*/ 227 w 376"/>
                    <a:gd name="T83" fmla="*/ 0 h 411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376"/>
                    <a:gd name="T127" fmla="*/ 0 h 411"/>
                    <a:gd name="T128" fmla="*/ 376 w 376"/>
                    <a:gd name="T129" fmla="*/ 411 h 411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376" h="411">
                      <a:moveTo>
                        <a:pt x="227" y="0"/>
                      </a:moveTo>
                      <a:lnTo>
                        <a:pt x="239" y="0"/>
                      </a:lnTo>
                      <a:lnTo>
                        <a:pt x="262" y="0"/>
                      </a:lnTo>
                      <a:lnTo>
                        <a:pt x="273" y="12"/>
                      </a:lnTo>
                      <a:lnTo>
                        <a:pt x="296" y="34"/>
                      </a:lnTo>
                      <a:lnTo>
                        <a:pt x="307" y="57"/>
                      </a:lnTo>
                      <a:lnTo>
                        <a:pt x="319" y="91"/>
                      </a:lnTo>
                      <a:lnTo>
                        <a:pt x="330" y="114"/>
                      </a:lnTo>
                      <a:lnTo>
                        <a:pt x="341" y="148"/>
                      </a:lnTo>
                      <a:lnTo>
                        <a:pt x="353" y="160"/>
                      </a:lnTo>
                      <a:lnTo>
                        <a:pt x="353" y="194"/>
                      </a:lnTo>
                      <a:lnTo>
                        <a:pt x="364" y="262"/>
                      </a:lnTo>
                      <a:lnTo>
                        <a:pt x="364" y="297"/>
                      </a:lnTo>
                      <a:lnTo>
                        <a:pt x="376" y="354"/>
                      </a:lnTo>
                      <a:lnTo>
                        <a:pt x="376" y="399"/>
                      </a:lnTo>
                      <a:lnTo>
                        <a:pt x="296" y="411"/>
                      </a:lnTo>
                      <a:lnTo>
                        <a:pt x="250" y="411"/>
                      </a:lnTo>
                      <a:lnTo>
                        <a:pt x="205" y="411"/>
                      </a:lnTo>
                      <a:lnTo>
                        <a:pt x="102" y="399"/>
                      </a:lnTo>
                      <a:lnTo>
                        <a:pt x="57" y="399"/>
                      </a:lnTo>
                      <a:lnTo>
                        <a:pt x="22" y="399"/>
                      </a:lnTo>
                      <a:lnTo>
                        <a:pt x="22" y="376"/>
                      </a:lnTo>
                      <a:lnTo>
                        <a:pt x="22" y="365"/>
                      </a:lnTo>
                      <a:lnTo>
                        <a:pt x="11" y="342"/>
                      </a:lnTo>
                      <a:lnTo>
                        <a:pt x="0" y="342"/>
                      </a:lnTo>
                      <a:lnTo>
                        <a:pt x="45" y="308"/>
                      </a:lnTo>
                      <a:lnTo>
                        <a:pt x="79" y="285"/>
                      </a:lnTo>
                      <a:lnTo>
                        <a:pt x="102" y="274"/>
                      </a:lnTo>
                      <a:lnTo>
                        <a:pt x="114" y="262"/>
                      </a:lnTo>
                      <a:lnTo>
                        <a:pt x="125" y="251"/>
                      </a:lnTo>
                      <a:lnTo>
                        <a:pt x="125" y="240"/>
                      </a:lnTo>
                      <a:lnTo>
                        <a:pt x="125" y="217"/>
                      </a:lnTo>
                      <a:lnTo>
                        <a:pt x="125" y="205"/>
                      </a:lnTo>
                      <a:lnTo>
                        <a:pt x="136" y="183"/>
                      </a:lnTo>
                      <a:lnTo>
                        <a:pt x="136" y="171"/>
                      </a:lnTo>
                      <a:lnTo>
                        <a:pt x="136" y="160"/>
                      </a:lnTo>
                      <a:lnTo>
                        <a:pt x="136" y="137"/>
                      </a:lnTo>
                      <a:lnTo>
                        <a:pt x="148" y="114"/>
                      </a:lnTo>
                      <a:lnTo>
                        <a:pt x="148" y="103"/>
                      </a:lnTo>
                      <a:lnTo>
                        <a:pt x="170" y="57"/>
                      </a:lnTo>
                      <a:lnTo>
                        <a:pt x="170" y="69"/>
                      </a:lnTo>
                      <a:lnTo>
                        <a:pt x="227" y="0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62" name="Freeform 74"/>
                <p:cNvSpPr>
                  <a:spLocks/>
                </p:cNvSpPr>
                <p:nvPr/>
              </p:nvSpPr>
              <p:spPr bwMode="auto">
                <a:xfrm>
                  <a:off x="3139" y="1117"/>
                  <a:ext cx="69" cy="320"/>
                </a:xfrm>
                <a:custGeom>
                  <a:avLst/>
                  <a:gdLst>
                    <a:gd name="T0" fmla="*/ 57 w 69"/>
                    <a:gd name="T1" fmla="*/ 0 h 320"/>
                    <a:gd name="T2" fmla="*/ 69 w 69"/>
                    <a:gd name="T3" fmla="*/ 12 h 320"/>
                    <a:gd name="T4" fmla="*/ 69 w 69"/>
                    <a:gd name="T5" fmla="*/ 46 h 320"/>
                    <a:gd name="T6" fmla="*/ 69 w 69"/>
                    <a:gd name="T7" fmla="*/ 69 h 320"/>
                    <a:gd name="T8" fmla="*/ 69 w 69"/>
                    <a:gd name="T9" fmla="*/ 92 h 320"/>
                    <a:gd name="T10" fmla="*/ 69 w 69"/>
                    <a:gd name="T11" fmla="*/ 103 h 320"/>
                    <a:gd name="T12" fmla="*/ 69 w 69"/>
                    <a:gd name="T13" fmla="*/ 103 h 320"/>
                    <a:gd name="T14" fmla="*/ 69 w 69"/>
                    <a:gd name="T15" fmla="*/ 126 h 320"/>
                    <a:gd name="T16" fmla="*/ 69 w 69"/>
                    <a:gd name="T17" fmla="*/ 137 h 320"/>
                    <a:gd name="T18" fmla="*/ 57 w 69"/>
                    <a:gd name="T19" fmla="*/ 149 h 320"/>
                    <a:gd name="T20" fmla="*/ 57 w 69"/>
                    <a:gd name="T21" fmla="*/ 149 h 320"/>
                    <a:gd name="T22" fmla="*/ 57 w 69"/>
                    <a:gd name="T23" fmla="*/ 171 h 320"/>
                    <a:gd name="T24" fmla="*/ 57 w 69"/>
                    <a:gd name="T25" fmla="*/ 183 h 320"/>
                    <a:gd name="T26" fmla="*/ 57 w 69"/>
                    <a:gd name="T27" fmla="*/ 217 h 320"/>
                    <a:gd name="T28" fmla="*/ 46 w 69"/>
                    <a:gd name="T29" fmla="*/ 240 h 320"/>
                    <a:gd name="T30" fmla="*/ 46 w 69"/>
                    <a:gd name="T31" fmla="*/ 251 h 320"/>
                    <a:gd name="T32" fmla="*/ 46 w 69"/>
                    <a:gd name="T33" fmla="*/ 263 h 320"/>
                    <a:gd name="T34" fmla="*/ 46 w 69"/>
                    <a:gd name="T35" fmla="*/ 263 h 320"/>
                    <a:gd name="T36" fmla="*/ 46 w 69"/>
                    <a:gd name="T37" fmla="*/ 263 h 320"/>
                    <a:gd name="T38" fmla="*/ 34 w 69"/>
                    <a:gd name="T39" fmla="*/ 274 h 320"/>
                    <a:gd name="T40" fmla="*/ 34 w 69"/>
                    <a:gd name="T41" fmla="*/ 285 h 320"/>
                    <a:gd name="T42" fmla="*/ 23 w 69"/>
                    <a:gd name="T43" fmla="*/ 308 h 320"/>
                    <a:gd name="T44" fmla="*/ 23 w 69"/>
                    <a:gd name="T45" fmla="*/ 320 h 320"/>
                    <a:gd name="T46" fmla="*/ 0 w 69"/>
                    <a:gd name="T47" fmla="*/ 320 h 320"/>
                    <a:gd name="T48" fmla="*/ 34 w 69"/>
                    <a:gd name="T49" fmla="*/ 274 h 320"/>
                    <a:gd name="T50" fmla="*/ 34 w 69"/>
                    <a:gd name="T51" fmla="*/ 263 h 320"/>
                    <a:gd name="T52" fmla="*/ 34 w 69"/>
                    <a:gd name="T53" fmla="*/ 251 h 320"/>
                    <a:gd name="T54" fmla="*/ 46 w 69"/>
                    <a:gd name="T55" fmla="*/ 240 h 320"/>
                    <a:gd name="T56" fmla="*/ 46 w 69"/>
                    <a:gd name="T57" fmla="*/ 183 h 320"/>
                    <a:gd name="T58" fmla="*/ 23 w 69"/>
                    <a:gd name="T59" fmla="*/ 183 h 320"/>
                    <a:gd name="T60" fmla="*/ 12 w 69"/>
                    <a:gd name="T61" fmla="*/ 171 h 320"/>
                    <a:gd name="T62" fmla="*/ 0 w 69"/>
                    <a:gd name="T63" fmla="*/ 171 h 320"/>
                    <a:gd name="T64" fmla="*/ 34 w 69"/>
                    <a:gd name="T65" fmla="*/ 171 h 320"/>
                    <a:gd name="T66" fmla="*/ 46 w 69"/>
                    <a:gd name="T67" fmla="*/ 160 h 320"/>
                    <a:gd name="T68" fmla="*/ 46 w 69"/>
                    <a:gd name="T69" fmla="*/ 149 h 320"/>
                    <a:gd name="T70" fmla="*/ 34 w 69"/>
                    <a:gd name="T71" fmla="*/ 149 h 320"/>
                    <a:gd name="T72" fmla="*/ 23 w 69"/>
                    <a:gd name="T73" fmla="*/ 149 h 320"/>
                    <a:gd name="T74" fmla="*/ 34 w 69"/>
                    <a:gd name="T75" fmla="*/ 137 h 320"/>
                    <a:gd name="T76" fmla="*/ 46 w 69"/>
                    <a:gd name="T77" fmla="*/ 137 h 320"/>
                    <a:gd name="T78" fmla="*/ 23 w 69"/>
                    <a:gd name="T79" fmla="*/ 114 h 320"/>
                    <a:gd name="T80" fmla="*/ 12 w 69"/>
                    <a:gd name="T81" fmla="*/ 103 h 320"/>
                    <a:gd name="T82" fmla="*/ 0 w 69"/>
                    <a:gd name="T83" fmla="*/ 92 h 320"/>
                    <a:gd name="T84" fmla="*/ 0 w 69"/>
                    <a:gd name="T85" fmla="*/ 80 h 320"/>
                    <a:gd name="T86" fmla="*/ 12 w 69"/>
                    <a:gd name="T87" fmla="*/ 80 h 320"/>
                    <a:gd name="T88" fmla="*/ 23 w 69"/>
                    <a:gd name="T89" fmla="*/ 92 h 320"/>
                    <a:gd name="T90" fmla="*/ 34 w 69"/>
                    <a:gd name="T91" fmla="*/ 103 h 320"/>
                    <a:gd name="T92" fmla="*/ 46 w 69"/>
                    <a:gd name="T93" fmla="*/ 114 h 320"/>
                    <a:gd name="T94" fmla="*/ 57 w 69"/>
                    <a:gd name="T95" fmla="*/ 114 h 320"/>
                    <a:gd name="T96" fmla="*/ 57 w 69"/>
                    <a:gd name="T97" fmla="*/ 92 h 320"/>
                    <a:gd name="T98" fmla="*/ 57 w 69"/>
                    <a:gd name="T99" fmla="*/ 69 h 320"/>
                    <a:gd name="T100" fmla="*/ 57 w 69"/>
                    <a:gd name="T101" fmla="*/ 0 h 32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69"/>
                    <a:gd name="T154" fmla="*/ 0 h 320"/>
                    <a:gd name="T155" fmla="*/ 69 w 69"/>
                    <a:gd name="T156" fmla="*/ 320 h 32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69" h="320">
                      <a:moveTo>
                        <a:pt x="57" y="0"/>
                      </a:moveTo>
                      <a:lnTo>
                        <a:pt x="69" y="12"/>
                      </a:lnTo>
                      <a:lnTo>
                        <a:pt x="69" y="46"/>
                      </a:lnTo>
                      <a:lnTo>
                        <a:pt x="69" y="69"/>
                      </a:lnTo>
                      <a:lnTo>
                        <a:pt x="69" y="92"/>
                      </a:lnTo>
                      <a:lnTo>
                        <a:pt x="69" y="103"/>
                      </a:lnTo>
                      <a:lnTo>
                        <a:pt x="69" y="126"/>
                      </a:lnTo>
                      <a:lnTo>
                        <a:pt x="69" y="137"/>
                      </a:lnTo>
                      <a:lnTo>
                        <a:pt x="57" y="149"/>
                      </a:lnTo>
                      <a:lnTo>
                        <a:pt x="57" y="171"/>
                      </a:lnTo>
                      <a:lnTo>
                        <a:pt x="57" y="183"/>
                      </a:lnTo>
                      <a:lnTo>
                        <a:pt x="57" y="217"/>
                      </a:lnTo>
                      <a:lnTo>
                        <a:pt x="46" y="240"/>
                      </a:lnTo>
                      <a:lnTo>
                        <a:pt x="46" y="251"/>
                      </a:lnTo>
                      <a:lnTo>
                        <a:pt x="46" y="263"/>
                      </a:lnTo>
                      <a:lnTo>
                        <a:pt x="34" y="274"/>
                      </a:lnTo>
                      <a:lnTo>
                        <a:pt x="34" y="285"/>
                      </a:lnTo>
                      <a:lnTo>
                        <a:pt x="23" y="308"/>
                      </a:lnTo>
                      <a:lnTo>
                        <a:pt x="23" y="320"/>
                      </a:lnTo>
                      <a:lnTo>
                        <a:pt x="0" y="320"/>
                      </a:lnTo>
                      <a:lnTo>
                        <a:pt x="34" y="274"/>
                      </a:lnTo>
                      <a:lnTo>
                        <a:pt x="34" y="263"/>
                      </a:lnTo>
                      <a:lnTo>
                        <a:pt x="34" y="251"/>
                      </a:lnTo>
                      <a:lnTo>
                        <a:pt x="46" y="240"/>
                      </a:lnTo>
                      <a:lnTo>
                        <a:pt x="46" y="183"/>
                      </a:lnTo>
                      <a:lnTo>
                        <a:pt x="23" y="183"/>
                      </a:lnTo>
                      <a:lnTo>
                        <a:pt x="12" y="171"/>
                      </a:lnTo>
                      <a:lnTo>
                        <a:pt x="0" y="171"/>
                      </a:lnTo>
                      <a:lnTo>
                        <a:pt x="34" y="171"/>
                      </a:lnTo>
                      <a:lnTo>
                        <a:pt x="46" y="160"/>
                      </a:lnTo>
                      <a:lnTo>
                        <a:pt x="46" y="149"/>
                      </a:lnTo>
                      <a:lnTo>
                        <a:pt x="34" y="149"/>
                      </a:lnTo>
                      <a:lnTo>
                        <a:pt x="23" y="149"/>
                      </a:lnTo>
                      <a:lnTo>
                        <a:pt x="34" y="137"/>
                      </a:lnTo>
                      <a:lnTo>
                        <a:pt x="46" y="137"/>
                      </a:lnTo>
                      <a:lnTo>
                        <a:pt x="23" y="114"/>
                      </a:lnTo>
                      <a:lnTo>
                        <a:pt x="12" y="103"/>
                      </a:lnTo>
                      <a:lnTo>
                        <a:pt x="0" y="92"/>
                      </a:lnTo>
                      <a:lnTo>
                        <a:pt x="0" y="80"/>
                      </a:lnTo>
                      <a:lnTo>
                        <a:pt x="12" y="80"/>
                      </a:lnTo>
                      <a:lnTo>
                        <a:pt x="23" y="92"/>
                      </a:lnTo>
                      <a:lnTo>
                        <a:pt x="34" y="103"/>
                      </a:lnTo>
                      <a:lnTo>
                        <a:pt x="46" y="114"/>
                      </a:lnTo>
                      <a:lnTo>
                        <a:pt x="57" y="114"/>
                      </a:lnTo>
                      <a:lnTo>
                        <a:pt x="57" y="92"/>
                      </a:lnTo>
                      <a:lnTo>
                        <a:pt x="57" y="69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63" name="Freeform 75"/>
                <p:cNvSpPr>
                  <a:spLocks/>
                </p:cNvSpPr>
                <p:nvPr/>
              </p:nvSpPr>
              <p:spPr bwMode="auto">
                <a:xfrm>
                  <a:off x="2934" y="1209"/>
                  <a:ext cx="148" cy="216"/>
                </a:xfrm>
                <a:custGeom>
                  <a:avLst/>
                  <a:gdLst>
                    <a:gd name="T0" fmla="*/ 0 w 148"/>
                    <a:gd name="T1" fmla="*/ 216 h 216"/>
                    <a:gd name="T2" fmla="*/ 91 w 148"/>
                    <a:gd name="T3" fmla="*/ 159 h 216"/>
                    <a:gd name="T4" fmla="*/ 103 w 148"/>
                    <a:gd name="T5" fmla="*/ 148 h 216"/>
                    <a:gd name="T6" fmla="*/ 103 w 148"/>
                    <a:gd name="T7" fmla="*/ 136 h 216"/>
                    <a:gd name="T8" fmla="*/ 103 w 148"/>
                    <a:gd name="T9" fmla="*/ 125 h 216"/>
                    <a:gd name="T10" fmla="*/ 114 w 148"/>
                    <a:gd name="T11" fmla="*/ 68 h 216"/>
                    <a:gd name="T12" fmla="*/ 114 w 148"/>
                    <a:gd name="T13" fmla="*/ 102 h 216"/>
                    <a:gd name="T14" fmla="*/ 114 w 148"/>
                    <a:gd name="T15" fmla="*/ 114 h 216"/>
                    <a:gd name="T16" fmla="*/ 125 w 148"/>
                    <a:gd name="T17" fmla="*/ 91 h 216"/>
                    <a:gd name="T18" fmla="*/ 125 w 148"/>
                    <a:gd name="T19" fmla="*/ 57 h 216"/>
                    <a:gd name="T20" fmla="*/ 137 w 148"/>
                    <a:gd name="T21" fmla="*/ 0 h 216"/>
                    <a:gd name="T22" fmla="*/ 137 w 148"/>
                    <a:gd name="T23" fmla="*/ 57 h 216"/>
                    <a:gd name="T24" fmla="*/ 125 w 148"/>
                    <a:gd name="T25" fmla="*/ 91 h 216"/>
                    <a:gd name="T26" fmla="*/ 125 w 148"/>
                    <a:gd name="T27" fmla="*/ 114 h 216"/>
                    <a:gd name="T28" fmla="*/ 114 w 148"/>
                    <a:gd name="T29" fmla="*/ 125 h 216"/>
                    <a:gd name="T30" fmla="*/ 114 w 148"/>
                    <a:gd name="T31" fmla="*/ 148 h 216"/>
                    <a:gd name="T32" fmla="*/ 114 w 148"/>
                    <a:gd name="T33" fmla="*/ 148 h 216"/>
                    <a:gd name="T34" fmla="*/ 125 w 148"/>
                    <a:gd name="T35" fmla="*/ 148 h 216"/>
                    <a:gd name="T36" fmla="*/ 148 w 148"/>
                    <a:gd name="T37" fmla="*/ 125 h 216"/>
                    <a:gd name="T38" fmla="*/ 125 w 148"/>
                    <a:gd name="T39" fmla="*/ 171 h 216"/>
                    <a:gd name="T40" fmla="*/ 103 w 148"/>
                    <a:gd name="T41" fmla="*/ 182 h 216"/>
                    <a:gd name="T42" fmla="*/ 69 w 148"/>
                    <a:gd name="T43" fmla="*/ 182 h 216"/>
                    <a:gd name="T44" fmla="*/ 46 w 148"/>
                    <a:gd name="T45" fmla="*/ 193 h 216"/>
                    <a:gd name="T46" fmla="*/ 23 w 148"/>
                    <a:gd name="T47" fmla="*/ 205 h 216"/>
                    <a:gd name="T48" fmla="*/ 0 w 148"/>
                    <a:gd name="T49" fmla="*/ 216 h 21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148"/>
                    <a:gd name="T76" fmla="*/ 0 h 216"/>
                    <a:gd name="T77" fmla="*/ 148 w 148"/>
                    <a:gd name="T78" fmla="*/ 216 h 21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148" h="216">
                      <a:moveTo>
                        <a:pt x="0" y="216"/>
                      </a:moveTo>
                      <a:lnTo>
                        <a:pt x="91" y="159"/>
                      </a:lnTo>
                      <a:lnTo>
                        <a:pt x="103" y="148"/>
                      </a:lnTo>
                      <a:lnTo>
                        <a:pt x="103" y="136"/>
                      </a:lnTo>
                      <a:lnTo>
                        <a:pt x="103" y="125"/>
                      </a:lnTo>
                      <a:lnTo>
                        <a:pt x="114" y="68"/>
                      </a:lnTo>
                      <a:lnTo>
                        <a:pt x="114" y="102"/>
                      </a:lnTo>
                      <a:lnTo>
                        <a:pt x="114" y="114"/>
                      </a:lnTo>
                      <a:lnTo>
                        <a:pt x="125" y="91"/>
                      </a:lnTo>
                      <a:lnTo>
                        <a:pt x="125" y="57"/>
                      </a:lnTo>
                      <a:lnTo>
                        <a:pt x="137" y="0"/>
                      </a:lnTo>
                      <a:lnTo>
                        <a:pt x="137" y="57"/>
                      </a:lnTo>
                      <a:lnTo>
                        <a:pt x="125" y="91"/>
                      </a:lnTo>
                      <a:lnTo>
                        <a:pt x="125" y="114"/>
                      </a:lnTo>
                      <a:lnTo>
                        <a:pt x="114" y="125"/>
                      </a:lnTo>
                      <a:lnTo>
                        <a:pt x="114" y="148"/>
                      </a:lnTo>
                      <a:lnTo>
                        <a:pt x="125" y="148"/>
                      </a:lnTo>
                      <a:lnTo>
                        <a:pt x="148" y="125"/>
                      </a:lnTo>
                      <a:lnTo>
                        <a:pt x="125" y="171"/>
                      </a:lnTo>
                      <a:lnTo>
                        <a:pt x="103" y="182"/>
                      </a:lnTo>
                      <a:lnTo>
                        <a:pt x="69" y="182"/>
                      </a:lnTo>
                      <a:lnTo>
                        <a:pt x="46" y="193"/>
                      </a:lnTo>
                      <a:lnTo>
                        <a:pt x="23" y="205"/>
                      </a:lnTo>
                      <a:lnTo>
                        <a:pt x="0" y="216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64" name="Freeform 76"/>
                <p:cNvSpPr>
                  <a:spLocks/>
                </p:cNvSpPr>
                <p:nvPr/>
              </p:nvSpPr>
              <p:spPr bwMode="auto">
                <a:xfrm>
                  <a:off x="3059" y="1049"/>
                  <a:ext cx="114" cy="365"/>
                </a:xfrm>
                <a:custGeom>
                  <a:avLst/>
                  <a:gdLst>
                    <a:gd name="T0" fmla="*/ 114 w 114"/>
                    <a:gd name="T1" fmla="*/ 11 h 365"/>
                    <a:gd name="T2" fmla="*/ 92 w 114"/>
                    <a:gd name="T3" fmla="*/ 0 h 365"/>
                    <a:gd name="T4" fmla="*/ 80 w 114"/>
                    <a:gd name="T5" fmla="*/ 11 h 365"/>
                    <a:gd name="T6" fmla="*/ 57 w 114"/>
                    <a:gd name="T7" fmla="*/ 46 h 365"/>
                    <a:gd name="T8" fmla="*/ 46 w 114"/>
                    <a:gd name="T9" fmla="*/ 80 h 365"/>
                    <a:gd name="T10" fmla="*/ 35 w 114"/>
                    <a:gd name="T11" fmla="*/ 160 h 365"/>
                    <a:gd name="T12" fmla="*/ 23 w 114"/>
                    <a:gd name="T13" fmla="*/ 182 h 365"/>
                    <a:gd name="T14" fmla="*/ 23 w 114"/>
                    <a:gd name="T15" fmla="*/ 239 h 365"/>
                    <a:gd name="T16" fmla="*/ 23 w 114"/>
                    <a:gd name="T17" fmla="*/ 285 h 365"/>
                    <a:gd name="T18" fmla="*/ 0 w 114"/>
                    <a:gd name="T19" fmla="*/ 319 h 365"/>
                    <a:gd name="T20" fmla="*/ 35 w 114"/>
                    <a:gd name="T21" fmla="*/ 365 h 365"/>
                    <a:gd name="T22" fmla="*/ 23 w 114"/>
                    <a:gd name="T23" fmla="*/ 331 h 365"/>
                    <a:gd name="T24" fmla="*/ 23 w 114"/>
                    <a:gd name="T25" fmla="*/ 331 h 365"/>
                    <a:gd name="T26" fmla="*/ 46 w 114"/>
                    <a:gd name="T27" fmla="*/ 342 h 365"/>
                    <a:gd name="T28" fmla="*/ 69 w 114"/>
                    <a:gd name="T29" fmla="*/ 353 h 365"/>
                    <a:gd name="T30" fmla="*/ 35 w 114"/>
                    <a:gd name="T31" fmla="*/ 331 h 365"/>
                    <a:gd name="T32" fmla="*/ 23 w 114"/>
                    <a:gd name="T33" fmla="*/ 319 h 365"/>
                    <a:gd name="T34" fmla="*/ 23 w 114"/>
                    <a:gd name="T35" fmla="*/ 296 h 365"/>
                    <a:gd name="T36" fmla="*/ 46 w 114"/>
                    <a:gd name="T37" fmla="*/ 296 h 365"/>
                    <a:gd name="T38" fmla="*/ 23 w 114"/>
                    <a:gd name="T39" fmla="*/ 285 h 365"/>
                    <a:gd name="T40" fmla="*/ 23 w 114"/>
                    <a:gd name="T41" fmla="*/ 239 h 365"/>
                    <a:gd name="T42" fmla="*/ 35 w 114"/>
                    <a:gd name="T43" fmla="*/ 171 h 365"/>
                    <a:gd name="T44" fmla="*/ 46 w 114"/>
                    <a:gd name="T45" fmla="*/ 80 h 365"/>
                    <a:gd name="T46" fmla="*/ 57 w 114"/>
                    <a:gd name="T47" fmla="*/ 57 h 365"/>
                    <a:gd name="T48" fmla="*/ 80 w 114"/>
                    <a:gd name="T49" fmla="*/ 23 h 365"/>
                    <a:gd name="T50" fmla="*/ 92 w 114"/>
                    <a:gd name="T51" fmla="*/ 11 h 365"/>
                    <a:gd name="T52" fmla="*/ 114 w 114"/>
                    <a:gd name="T53" fmla="*/ 11 h 365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114"/>
                    <a:gd name="T82" fmla="*/ 0 h 365"/>
                    <a:gd name="T83" fmla="*/ 114 w 114"/>
                    <a:gd name="T84" fmla="*/ 365 h 365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114" h="365">
                      <a:moveTo>
                        <a:pt x="114" y="11"/>
                      </a:moveTo>
                      <a:lnTo>
                        <a:pt x="92" y="0"/>
                      </a:lnTo>
                      <a:lnTo>
                        <a:pt x="80" y="11"/>
                      </a:lnTo>
                      <a:lnTo>
                        <a:pt x="57" y="46"/>
                      </a:lnTo>
                      <a:lnTo>
                        <a:pt x="46" y="80"/>
                      </a:lnTo>
                      <a:lnTo>
                        <a:pt x="35" y="160"/>
                      </a:lnTo>
                      <a:lnTo>
                        <a:pt x="23" y="182"/>
                      </a:lnTo>
                      <a:lnTo>
                        <a:pt x="23" y="239"/>
                      </a:lnTo>
                      <a:lnTo>
                        <a:pt x="23" y="285"/>
                      </a:lnTo>
                      <a:lnTo>
                        <a:pt x="0" y="319"/>
                      </a:lnTo>
                      <a:lnTo>
                        <a:pt x="35" y="365"/>
                      </a:lnTo>
                      <a:lnTo>
                        <a:pt x="23" y="331"/>
                      </a:lnTo>
                      <a:lnTo>
                        <a:pt x="46" y="342"/>
                      </a:lnTo>
                      <a:lnTo>
                        <a:pt x="69" y="353"/>
                      </a:lnTo>
                      <a:lnTo>
                        <a:pt x="35" y="331"/>
                      </a:lnTo>
                      <a:lnTo>
                        <a:pt x="23" y="319"/>
                      </a:lnTo>
                      <a:lnTo>
                        <a:pt x="23" y="296"/>
                      </a:lnTo>
                      <a:lnTo>
                        <a:pt x="46" y="296"/>
                      </a:lnTo>
                      <a:lnTo>
                        <a:pt x="23" y="285"/>
                      </a:lnTo>
                      <a:lnTo>
                        <a:pt x="23" y="239"/>
                      </a:lnTo>
                      <a:lnTo>
                        <a:pt x="35" y="171"/>
                      </a:lnTo>
                      <a:lnTo>
                        <a:pt x="46" y="80"/>
                      </a:lnTo>
                      <a:lnTo>
                        <a:pt x="57" y="57"/>
                      </a:lnTo>
                      <a:lnTo>
                        <a:pt x="80" y="23"/>
                      </a:lnTo>
                      <a:lnTo>
                        <a:pt x="92" y="11"/>
                      </a:lnTo>
                      <a:lnTo>
                        <a:pt x="114" y="11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81" name="Group 77"/>
                <p:cNvGrpSpPr>
                  <a:grpSpLocks/>
                </p:cNvGrpSpPr>
                <p:nvPr/>
              </p:nvGrpSpPr>
              <p:grpSpPr bwMode="auto">
                <a:xfrm>
                  <a:off x="2968" y="775"/>
                  <a:ext cx="183" cy="456"/>
                  <a:chOff x="2968" y="775"/>
                  <a:chExt cx="183" cy="456"/>
                </a:xfrm>
              </p:grpSpPr>
              <p:sp>
                <p:nvSpPr>
                  <p:cNvPr id="67" name="Freeform 78"/>
                  <p:cNvSpPr>
                    <a:spLocks/>
                  </p:cNvSpPr>
                  <p:nvPr/>
                </p:nvSpPr>
                <p:spPr bwMode="auto">
                  <a:xfrm>
                    <a:off x="3048" y="1015"/>
                    <a:ext cx="68" cy="114"/>
                  </a:xfrm>
                  <a:custGeom>
                    <a:avLst/>
                    <a:gdLst>
                      <a:gd name="T0" fmla="*/ 57 w 68"/>
                      <a:gd name="T1" fmla="*/ 0 h 114"/>
                      <a:gd name="T2" fmla="*/ 11 w 68"/>
                      <a:gd name="T3" fmla="*/ 68 h 114"/>
                      <a:gd name="T4" fmla="*/ 11 w 68"/>
                      <a:gd name="T5" fmla="*/ 57 h 114"/>
                      <a:gd name="T6" fmla="*/ 0 w 68"/>
                      <a:gd name="T7" fmla="*/ 91 h 114"/>
                      <a:gd name="T8" fmla="*/ 0 w 68"/>
                      <a:gd name="T9" fmla="*/ 102 h 114"/>
                      <a:gd name="T10" fmla="*/ 0 w 68"/>
                      <a:gd name="T11" fmla="*/ 91 h 114"/>
                      <a:gd name="T12" fmla="*/ 11 w 68"/>
                      <a:gd name="T13" fmla="*/ 80 h 114"/>
                      <a:gd name="T14" fmla="*/ 23 w 68"/>
                      <a:gd name="T15" fmla="*/ 114 h 114"/>
                      <a:gd name="T16" fmla="*/ 34 w 68"/>
                      <a:gd name="T17" fmla="*/ 91 h 114"/>
                      <a:gd name="T18" fmla="*/ 57 w 68"/>
                      <a:gd name="T19" fmla="*/ 45 h 114"/>
                      <a:gd name="T20" fmla="*/ 68 w 68"/>
                      <a:gd name="T21" fmla="*/ 11 h 114"/>
                      <a:gd name="T22" fmla="*/ 57 w 68"/>
                      <a:gd name="T23" fmla="*/ 0 h 114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68"/>
                      <a:gd name="T37" fmla="*/ 0 h 114"/>
                      <a:gd name="T38" fmla="*/ 68 w 68"/>
                      <a:gd name="T39" fmla="*/ 114 h 114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68" h="114">
                        <a:moveTo>
                          <a:pt x="57" y="0"/>
                        </a:moveTo>
                        <a:lnTo>
                          <a:pt x="11" y="68"/>
                        </a:lnTo>
                        <a:lnTo>
                          <a:pt x="11" y="57"/>
                        </a:lnTo>
                        <a:lnTo>
                          <a:pt x="0" y="91"/>
                        </a:lnTo>
                        <a:lnTo>
                          <a:pt x="0" y="102"/>
                        </a:lnTo>
                        <a:lnTo>
                          <a:pt x="0" y="91"/>
                        </a:lnTo>
                        <a:lnTo>
                          <a:pt x="11" y="80"/>
                        </a:lnTo>
                        <a:lnTo>
                          <a:pt x="23" y="114"/>
                        </a:lnTo>
                        <a:lnTo>
                          <a:pt x="34" y="91"/>
                        </a:lnTo>
                        <a:lnTo>
                          <a:pt x="57" y="45"/>
                        </a:lnTo>
                        <a:lnTo>
                          <a:pt x="68" y="11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68" name="Freeform 79"/>
                  <p:cNvSpPr>
                    <a:spLocks/>
                  </p:cNvSpPr>
                  <p:nvPr/>
                </p:nvSpPr>
                <p:spPr bwMode="auto">
                  <a:xfrm>
                    <a:off x="3048" y="1095"/>
                    <a:ext cx="23" cy="125"/>
                  </a:xfrm>
                  <a:custGeom>
                    <a:avLst/>
                    <a:gdLst>
                      <a:gd name="T0" fmla="*/ 11 w 23"/>
                      <a:gd name="T1" fmla="*/ 0 h 125"/>
                      <a:gd name="T2" fmla="*/ 11 w 23"/>
                      <a:gd name="T3" fmla="*/ 0 h 125"/>
                      <a:gd name="T4" fmla="*/ 0 w 23"/>
                      <a:gd name="T5" fmla="*/ 11 h 125"/>
                      <a:gd name="T6" fmla="*/ 0 w 23"/>
                      <a:gd name="T7" fmla="*/ 11 h 125"/>
                      <a:gd name="T8" fmla="*/ 0 w 23"/>
                      <a:gd name="T9" fmla="*/ 22 h 125"/>
                      <a:gd name="T10" fmla="*/ 0 w 23"/>
                      <a:gd name="T11" fmla="*/ 34 h 125"/>
                      <a:gd name="T12" fmla="*/ 0 w 23"/>
                      <a:gd name="T13" fmla="*/ 45 h 125"/>
                      <a:gd name="T14" fmla="*/ 0 w 23"/>
                      <a:gd name="T15" fmla="*/ 57 h 125"/>
                      <a:gd name="T16" fmla="*/ 0 w 23"/>
                      <a:gd name="T17" fmla="*/ 68 h 125"/>
                      <a:gd name="T18" fmla="*/ 0 w 23"/>
                      <a:gd name="T19" fmla="*/ 91 h 125"/>
                      <a:gd name="T20" fmla="*/ 0 w 23"/>
                      <a:gd name="T21" fmla="*/ 102 h 125"/>
                      <a:gd name="T22" fmla="*/ 0 w 23"/>
                      <a:gd name="T23" fmla="*/ 114 h 125"/>
                      <a:gd name="T24" fmla="*/ 0 w 23"/>
                      <a:gd name="T25" fmla="*/ 125 h 125"/>
                      <a:gd name="T26" fmla="*/ 11 w 23"/>
                      <a:gd name="T27" fmla="*/ 91 h 125"/>
                      <a:gd name="T28" fmla="*/ 11 w 23"/>
                      <a:gd name="T29" fmla="*/ 57 h 125"/>
                      <a:gd name="T30" fmla="*/ 23 w 23"/>
                      <a:gd name="T31" fmla="*/ 22 h 125"/>
                      <a:gd name="T32" fmla="*/ 11 w 23"/>
                      <a:gd name="T33" fmla="*/ 0 h 12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3"/>
                      <a:gd name="T52" fmla="*/ 0 h 125"/>
                      <a:gd name="T53" fmla="*/ 23 w 23"/>
                      <a:gd name="T54" fmla="*/ 125 h 125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3" h="125">
                        <a:moveTo>
                          <a:pt x="11" y="0"/>
                        </a:moveTo>
                        <a:lnTo>
                          <a:pt x="11" y="0"/>
                        </a:lnTo>
                        <a:lnTo>
                          <a:pt x="0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0" y="45"/>
                        </a:lnTo>
                        <a:lnTo>
                          <a:pt x="0" y="57"/>
                        </a:lnTo>
                        <a:lnTo>
                          <a:pt x="0" y="68"/>
                        </a:lnTo>
                        <a:lnTo>
                          <a:pt x="0" y="91"/>
                        </a:lnTo>
                        <a:lnTo>
                          <a:pt x="0" y="102"/>
                        </a:lnTo>
                        <a:lnTo>
                          <a:pt x="0" y="114"/>
                        </a:lnTo>
                        <a:lnTo>
                          <a:pt x="0" y="125"/>
                        </a:lnTo>
                        <a:lnTo>
                          <a:pt x="11" y="91"/>
                        </a:lnTo>
                        <a:lnTo>
                          <a:pt x="11" y="57"/>
                        </a:lnTo>
                        <a:lnTo>
                          <a:pt x="23" y="22"/>
                        </a:lnTo>
                        <a:lnTo>
                          <a:pt x="11" y="0"/>
                        </a:lnTo>
                        <a:close/>
                      </a:path>
                    </a:pathLst>
                  </a:custGeom>
                  <a:solidFill>
                    <a:srgbClr val="00008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69" name="Freeform 80"/>
                  <p:cNvSpPr>
                    <a:spLocks/>
                  </p:cNvSpPr>
                  <p:nvPr/>
                </p:nvSpPr>
                <p:spPr bwMode="auto">
                  <a:xfrm>
                    <a:off x="3048" y="1095"/>
                    <a:ext cx="23" cy="68"/>
                  </a:xfrm>
                  <a:custGeom>
                    <a:avLst/>
                    <a:gdLst>
                      <a:gd name="T0" fmla="*/ 11 w 23"/>
                      <a:gd name="T1" fmla="*/ 0 h 68"/>
                      <a:gd name="T2" fmla="*/ 11 w 23"/>
                      <a:gd name="T3" fmla="*/ 0 h 68"/>
                      <a:gd name="T4" fmla="*/ 0 w 23"/>
                      <a:gd name="T5" fmla="*/ 11 h 68"/>
                      <a:gd name="T6" fmla="*/ 0 w 23"/>
                      <a:gd name="T7" fmla="*/ 11 h 68"/>
                      <a:gd name="T8" fmla="*/ 0 w 23"/>
                      <a:gd name="T9" fmla="*/ 22 h 68"/>
                      <a:gd name="T10" fmla="*/ 0 w 23"/>
                      <a:gd name="T11" fmla="*/ 34 h 68"/>
                      <a:gd name="T12" fmla="*/ 0 w 23"/>
                      <a:gd name="T13" fmla="*/ 45 h 68"/>
                      <a:gd name="T14" fmla="*/ 0 w 23"/>
                      <a:gd name="T15" fmla="*/ 57 h 68"/>
                      <a:gd name="T16" fmla="*/ 0 w 23"/>
                      <a:gd name="T17" fmla="*/ 68 h 68"/>
                      <a:gd name="T18" fmla="*/ 11 w 23"/>
                      <a:gd name="T19" fmla="*/ 68 h 68"/>
                      <a:gd name="T20" fmla="*/ 11 w 23"/>
                      <a:gd name="T21" fmla="*/ 57 h 68"/>
                      <a:gd name="T22" fmla="*/ 23 w 23"/>
                      <a:gd name="T23" fmla="*/ 34 h 68"/>
                      <a:gd name="T24" fmla="*/ 11 w 23"/>
                      <a:gd name="T25" fmla="*/ 0 h 6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3"/>
                      <a:gd name="T40" fmla="*/ 0 h 68"/>
                      <a:gd name="T41" fmla="*/ 23 w 23"/>
                      <a:gd name="T42" fmla="*/ 68 h 6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3" h="68">
                        <a:moveTo>
                          <a:pt x="11" y="0"/>
                        </a:moveTo>
                        <a:lnTo>
                          <a:pt x="11" y="0"/>
                        </a:lnTo>
                        <a:lnTo>
                          <a:pt x="0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0" y="45"/>
                        </a:lnTo>
                        <a:lnTo>
                          <a:pt x="0" y="57"/>
                        </a:lnTo>
                        <a:lnTo>
                          <a:pt x="0" y="68"/>
                        </a:lnTo>
                        <a:lnTo>
                          <a:pt x="11" y="68"/>
                        </a:lnTo>
                        <a:lnTo>
                          <a:pt x="11" y="57"/>
                        </a:lnTo>
                        <a:lnTo>
                          <a:pt x="23" y="34"/>
                        </a:lnTo>
                        <a:lnTo>
                          <a:pt x="11" y="0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grpSp>
                <p:nvGrpSpPr>
                  <p:cNvPr id="89" name="Group 81"/>
                  <p:cNvGrpSpPr>
                    <a:grpSpLocks/>
                  </p:cNvGrpSpPr>
                  <p:nvPr/>
                </p:nvGrpSpPr>
                <p:grpSpPr bwMode="auto">
                  <a:xfrm>
                    <a:off x="2968" y="775"/>
                    <a:ext cx="183" cy="320"/>
                    <a:chOff x="2968" y="775"/>
                    <a:chExt cx="183" cy="320"/>
                  </a:xfrm>
                </p:grpSpPr>
                <p:grpSp>
                  <p:nvGrpSpPr>
                    <p:cNvPr id="92" name="Group 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91" y="810"/>
                      <a:ext cx="137" cy="285"/>
                      <a:chOff x="2991" y="810"/>
                      <a:chExt cx="137" cy="285"/>
                    </a:xfrm>
                  </p:grpSpPr>
                  <p:sp>
                    <p:nvSpPr>
                      <p:cNvPr id="80" name="Freeform 8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91" y="810"/>
                        <a:ext cx="137" cy="285"/>
                      </a:xfrm>
                      <a:custGeom>
                        <a:avLst/>
                        <a:gdLst>
                          <a:gd name="T0" fmla="*/ 46 w 137"/>
                          <a:gd name="T1" fmla="*/ 11 h 285"/>
                          <a:gd name="T2" fmla="*/ 34 w 137"/>
                          <a:gd name="T3" fmla="*/ 11 h 285"/>
                          <a:gd name="T4" fmla="*/ 23 w 137"/>
                          <a:gd name="T5" fmla="*/ 22 h 285"/>
                          <a:gd name="T6" fmla="*/ 12 w 137"/>
                          <a:gd name="T7" fmla="*/ 34 h 285"/>
                          <a:gd name="T8" fmla="*/ 12 w 137"/>
                          <a:gd name="T9" fmla="*/ 45 h 285"/>
                          <a:gd name="T10" fmla="*/ 0 w 137"/>
                          <a:gd name="T11" fmla="*/ 57 h 285"/>
                          <a:gd name="T12" fmla="*/ 0 w 137"/>
                          <a:gd name="T13" fmla="*/ 68 h 285"/>
                          <a:gd name="T14" fmla="*/ 0 w 137"/>
                          <a:gd name="T15" fmla="*/ 79 h 285"/>
                          <a:gd name="T16" fmla="*/ 0 w 137"/>
                          <a:gd name="T17" fmla="*/ 91 h 285"/>
                          <a:gd name="T18" fmla="*/ 0 w 137"/>
                          <a:gd name="T19" fmla="*/ 102 h 285"/>
                          <a:gd name="T20" fmla="*/ 0 w 137"/>
                          <a:gd name="T21" fmla="*/ 114 h 285"/>
                          <a:gd name="T22" fmla="*/ 0 w 137"/>
                          <a:gd name="T23" fmla="*/ 136 h 285"/>
                          <a:gd name="T24" fmla="*/ 0 w 137"/>
                          <a:gd name="T25" fmla="*/ 136 h 285"/>
                          <a:gd name="T26" fmla="*/ 12 w 137"/>
                          <a:gd name="T27" fmla="*/ 148 h 285"/>
                          <a:gd name="T28" fmla="*/ 12 w 137"/>
                          <a:gd name="T29" fmla="*/ 148 h 285"/>
                          <a:gd name="T30" fmla="*/ 12 w 137"/>
                          <a:gd name="T31" fmla="*/ 159 h 285"/>
                          <a:gd name="T32" fmla="*/ 0 w 137"/>
                          <a:gd name="T33" fmla="*/ 159 h 285"/>
                          <a:gd name="T34" fmla="*/ 0 w 137"/>
                          <a:gd name="T35" fmla="*/ 182 h 285"/>
                          <a:gd name="T36" fmla="*/ 0 w 137"/>
                          <a:gd name="T37" fmla="*/ 193 h 285"/>
                          <a:gd name="T38" fmla="*/ 0 w 137"/>
                          <a:gd name="T39" fmla="*/ 193 h 285"/>
                          <a:gd name="T40" fmla="*/ 12 w 137"/>
                          <a:gd name="T41" fmla="*/ 193 h 285"/>
                          <a:gd name="T42" fmla="*/ 12 w 137"/>
                          <a:gd name="T43" fmla="*/ 193 h 285"/>
                          <a:gd name="T44" fmla="*/ 23 w 137"/>
                          <a:gd name="T45" fmla="*/ 228 h 285"/>
                          <a:gd name="T46" fmla="*/ 23 w 137"/>
                          <a:gd name="T47" fmla="*/ 239 h 285"/>
                          <a:gd name="T48" fmla="*/ 23 w 137"/>
                          <a:gd name="T49" fmla="*/ 239 h 285"/>
                          <a:gd name="T50" fmla="*/ 23 w 137"/>
                          <a:gd name="T51" fmla="*/ 239 h 285"/>
                          <a:gd name="T52" fmla="*/ 23 w 137"/>
                          <a:gd name="T53" fmla="*/ 250 h 285"/>
                          <a:gd name="T54" fmla="*/ 23 w 137"/>
                          <a:gd name="T55" fmla="*/ 250 h 285"/>
                          <a:gd name="T56" fmla="*/ 23 w 137"/>
                          <a:gd name="T57" fmla="*/ 262 h 285"/>
                          <a:gd name="T58" fmla="*/ 34 w 137"/>
                          <a:gd name="T59" fmla="*/ 273 h 285"/>
                          <a:gd name="T60" fmla="*/ 34 w 137"/>
                          <a:gd name="T61" fmla="*/ 273 h 285"/>
                          <a:gd name="T62" fmla="*/ 46 w 137"/>
                          <a:gd name="T63" fmla="*/ 285 h 285"/>
                          <a:gd name="T64" fmla="*/ 46 w 137"/>
                          <a:gd name="T65" fmla="*/ 285 h 285"/>
                          <a:gd name="T66" fmla="*/ 57 w 137"/>
                          <a:gd name="T67" fmla="*/ 273 h 285"/>
                          <a:gd name="T68" fmla="*/ 68 w 137"/>
                          <a:gd name="T69" fmla="*/ 262 h 285"/>
                          <a:gd name="T70" fmla="*/ 68 w 137"/>
                          <a:gd name="T71" fmla="*/ 273 h 285"/>
                          <a:gd name="T72" fmla="*/ 125 w 137"/>
                          <a:gd name="T73" fmla="*/ 193 h 285"/>
                          <a:gd name="T74" fmla="*/ 125 w 137"/>
                          <a:gd name="T75" fmla="*/ 182 h 285"/>
                          <a:gd name="T76" fmla="*/ 125 w 137"/>
                          <a:gd name="T77" fmla="*/ 171 h 285"/>
                          <a:gd name="T78" fmla="*/ 137 w 137"/>
                          <a:gd name="T79" fmla="*/ 148 h 285"/>
                          <a:gd name="T80" fmla="*/ 137 w 137"/>
                          <a:gd name="T81" fmla="*/ 114 h 285"/>
                          <a:gd name="T82" fmla="*/ 137 w 137"/>
                          <a:gd name="T83" fmla="*/ 91 h 285"/>
                          <a:gd name="T84" fmla="*/ 125 w 137"/>
                          <a:gd name="T85" fmla="*/ 57 h 285"/>
                          <a:gd name="T86" fmla="*/ 125 w 137"/>
                          <a:gd name="T87" fmla="*/ 22 h 285"/>
                          <a:gd name="T88" fmla="*/ 114 w 137"/>
                          <a:gd name="T89" fmla="*/ 0 h 285"/>
                          <a:gd name="T90" fmla="*/ 91 w 137"/>
                          <a:gd name="T91" fmla="*/ 0 h 285"/>
                          <a:gd name="T92" fmla="*/ 57 w 137"/>
                          <a:gd name="T93" fmla="*/ 0 h 285"/>
                          <a:gd name="T94" fmla="*/ 46 w 137"/>
                          <a:gd name="T95" fmla="*/ 11 h 285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w 137"/>
                          <a:gd name="T145" fmla="*/ 0 h 285"/>
                          <a:gd name="T146" fmla="*/ 137 w 137"/>
                          <a:gd name="T147" fmla="*/ 285 h 285"/>
                        </a:gdLst>
                        <a:ahLst/>
                        <a:cxnLst>
                          <a:cxn ang="T96">
                            <a:pos x="T0" y="T1"/>
                          </a:cxn>
                          <a:cxn ang="T97">
                            <a:pos x="T2" y="T3"/>
                          </a:cxn>
                          <a:cxn ang="T98">
                            <a:pos x="T4" y="T5"/>
                          </a:cxn>
                          <a:cxn ang="T99">
                            <a:pos x="T6" y="T7"/>
                          </a:cxn>
                          <a:cxn ang="T100">
                            <a:pos x="T8" y="T9"/>
                          </a:cxn>
                          <a:cxn ang="T101">
                            <a:pos x="T10" y="T11"/>
                          </a:cxn>
                          <a:cxn ang="T102">
                            <a:pos x="T12" y="T13"/>
                          </a:cxn>
                          <a:cxn ang="T103">
                            <a:pos x="T14" y="T15"/>
                          </a:cxn>
                          <a:cxn ang="T104">
                            <a:pos x="T16" y="T17"/>
                          </a:cxn>
                          <a:cxn ang="T105">
                            <a:pos x="T18" y="T19"/>
                          </a:cxn>
                          <a:cxn ang="T106">
                            <a:pos x="T20" y="T21"/>
                          </a:cxn>
                          <a:cxn ang="T107">
                            <a:pos x="T22" y="T23"/>
                          </a:cxn>
                          <a:cxn ang="T108">
                            <a:pos x="T24" y="T25"/>
                          </a:cxn>
                          <a:cxn ang="T109">
                            <a:pos x="T26" y="T27"/>
                          </a:cxn>
                          <a:cxn ang="T110">
                            <a:pos x="T28" y="T29"/>
                          </a:cxn>
                          <a:cxn ang="T111">
                            <a:pos x="T30" y="T31"/>
                          </a:cxn>
                          <a:cxn ang="T112">
                            <a:pos x="T32" y="T33"/>
                          </a:cxn>
                          <a:cxn ang="T113">
                            <a:pos x="T34" y="T35"/>
                          </a:cxn>
                          <a:cxn ang="T114">
                            <a:pos x="T36" y="T37"/>
                          </a:cxn>
                          <a:cxn ang="T115">
                            <a:pos x="T38" y="T39"/>
                          </a:cxn>
                          <a:cxn ang="T116">
                            <a:pos x="T40" y="T41"/>
                          </a:cxn>
                          <a:cxn ang="T117">
                            <a:pos x="T42" y="T43"/>
                          </a:cxn>
                          <a:cxn ang="T118">
                            <a:pos x="T44" y="T45"/>
                          </a:cxn>
                          <a:cxn ang="T119">
                            <a:pos x="T46" y="T47"/>
                          </a:cxn>
                          <a:cxn ang="T120">
                            <a:pos x="T48" y="T49"/>
                          </a:cxn>
                          <a:cxn ang="T121">
                            <a:pos x="T50" y="T51"/>
                          </a:cxn>
                          <a:cxn ang="T122">
                            <a:pos x="T52" y="T53"/>
                          </a:cxn>
                          <a:cxn ang="T123">
                            <a:pos x="T54" y="T55"/>
                          </a:cxn>
                          <a:cxn ang="T124">
                            <a:pos x="T56" y="T57"/>
                          </a:cxn>
                          <a:cxn ang="T125">
                            <a:pos x="T58" y="T59"/>
                          </a:cxn>
                          <a:cxn ang="T126">
                            <a:pos x="T60" y="T61"/>
                          </a:cxn>
                          <a:cxn ang="T127">
                            <a:pos x="T62" y="T63"/>
                          </a:cxn>
                          <a:cxn ang="T128">
                            <a:pos x="T64" y="T65"/>
                          </a:cxn>
                          <a:cxn ang="T129">
                            <a:pos x="T66" y="T67"/>
                          </a:cxn>
                          <a:cxn ang="T130">
                            <a:pos x="T68" y="T69"/>
                          </a:cxn>
                          <a:cxn ang="T131">
                            <a:pos x="T70" y="T71"/>
                          </a:cxn>
                          <a:cxn ang="T132">
                            <a:pos x="T72" y="T73"/>
                          </a:cxn>
                          <a:cxn ang="T133">
                            <a:pos x="T74" y="T75"/>
                          </a:cxn>
                          <a:cxn ang="T134">
                            <a:pos x="T76" y="T77"/>
                          </a:cxn>
                          <a:cxn ang="T135">
                            <a:pos x="T78" y="T79"/>
                          </a:cxn>
                          <a:cxn ang="T136">
                            <a:pos x="T80" y="T81"/>
                          </a:cxn>
                          <a:cxn ang="T137">
                            <a:pos x="T82" y="T83"/>
                          </a:cxn>
                          <a:cxn ang="T138">
                            <a:pos x="T84" y="T85"/>
                          </a:cxn>
                          <a:cxn ang="T139">
                            <a:pos x="T86" y="T87"/>
                          </a:cxn>
                          <a:cxn ang="T140">
                            <a:pos x="T88" y="T89"/>
                          </a:cxn>
                          <a:cxn ang="T141">
                            <a:pos x="T90" y="T91"/>
                          </a:cxn>
                          <a:cxn ang="T142">
                            <a:pos x="T92" y="T93"/>
                          </a:cxn>
                          <a:cxn ang="T143">
                            <a:pos x="T94" y="T95"/>
                          </a:cxn>
                        </a:cxnLst>
                        <a:rect l="T144" t="T145" r="T146" b="T147"/>
                        <a:pathLst>
                          <a:path w="137" h="285">
                            <a:moveTo>
                              <a:pt x="46" y="11"/>
                            </a:moveTo>
                            <a:lnTo>
                              <a:pt x="34" y="11"/>
                            </a:lnTo>
                            <a:lnTo>
                              <a:pt x="23" y="22"/>
                            </a:lnTo>
                            <a:lnTo>
                              <a:pt x="12" y="34"/>
                            </a:lnTo>
                            <a:lnTo>
                              <a:pt x="12" y="45"/>
                            </a:lnTo>
                            <a:lnTo>
                              <a:pt x="0" y="57"/>
                            </a:lnTo>
                            <a:lnTo>
                              <a:pt x="0" y="68"/>
                            </a:lnTo>
                            <a:lnTo>
                              <a:pt x="0" y="79"/>
                            </a:lnTo>
                            <a:lnTo>
                              <a:pt x="0" y="91"/>
                            </a:lnTo>
                            <a:lnTo>
                              <a:pt x="0" y="102"/>
                            </a:lnTo>
                            <a:lnTo>
                              <a:pt x="0" y="114"/>
                            </a:lnTo>
                            <a:lnTo>
                              <a:pt x="0" y="136"/>
                            </a:lnTo>
                            <a:lnTo>
                              <a:pt x="12" y="148"/>
                            </a:lnTo>
                            <a:lnTo>
                              <a:pt x="12" y="159"/>
                            </a:lnTo>
                            <a:lnTo>
                              <a:pt x="0" y="159"/>
                            </a:lnTo>
                            <a:lnTo>
                              <a:pt x="0" y="182"/>
                            </a:lnTo>
                            <a:lnTo>
                              <a:pt x="0" y="193"/>
                            </a:lnTo>
                            <a:lnTo>
                              <a:pt x="12" y="193"/>
                            </a:lnTo>
                            <a:lnTo>
                              <a:pt x="23" y="228"/>
                            </a:lnTo>
                            <a:lnTo>
                              <a:pt x="23" y="239"/>
                            </a:lnTo>
                            <a:lnTo>
                              <a:pt x="23" y="250"/>
                            </a:lnTo>
                            <a:lnTo>
                              <a:pt x="23" y="262"/>
                            </a:lnTo>
                            <a:lnTo>
                              <a:pt x="34" y="273"/>
                            </a:lnTo>
                            <a:lnTo>
                              <a:pt x="46" y="285"/>
                            </a:lnTo>
                            <a:lnTo>
                              <a:pt x="57" y="273"/>
                            </a:lnTo>
                            <a:lnTo>
                              <a:pt x="68" y="262"/>
                            </a:lnTo>
                            <a:lnTo>
                              <a:pt x="68" y="273"/>
                            </a:lnTo>
                            <a:lnTo>
                              <a:pt x="125" y="193"/>
                            </a:lnTo>
                            <a:lnTo>
                              <a:pt x="125" y="182"/>
                            </a:lnTo>
                            <a:lnTo>
                              <a:pt x="125" y="171"/>
                            </a:lnTo>
                            <a:lnTo>
                              <a:pt x="137" y="148"/>
                            </a:lnTo>
                            <a:lnTo>
                              <a:pt x="137" y="114"/>
                            </a:lnTo>
                            <a:lnTo>
                              <a:pt x="137" y="91"/>
                            </a:lnTo>
                            <a:lnTo>
                              <a:pt x="125" y="57"/>
                            </a:lnTo>
                            <a:lnTo>
                              <a:pt x="125" y="22"/>
                            </a:lnTo>
                            <a:lnTo>
                              <a:pt x="114" y="0"/>
                            </a:lnTo>
                            <a:lnTo>
                              <a:pt x="91" y="0"/>
                            </a:lnTo>
                            <a:lnTo>
                              <a:pt x="57" y="0"/>
                            </a:lnTo>
                            <a:lnTo>
                              <a:pt x="46" y="11"/>
                            </a:lnTo>
                            <a:close/>
                          </a:path>
                        </a:pathLst>
                      </a:custGeom>
                      <a:solidFill>
                        <a:srgbClr val="FFBFB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grpSp>
                    <p:nvGrpSpPr>
                      <p:cNvPr id="93" name="Group 8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048" y="946"/>
                        <a:ext cx="23" cy="69"/>
                        <a:chOff x="3048" y="946"/>
                        <a:chExt cx="23" cy="69"/>
                      </a:xfrm>
                    </p:grpSpPr>
                    <p:sp>
                      <p:nvSpPr>
                        <p:cNvPr id="83" name="Freeform 8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48" y="946"/>
                          <a:ext cx="11" cy="46"/>
                        </a:xfrm>
                        <a:custGeom>
                          <a:avLst/>
                          <a:gdLst>
                            <a:gd name="T0" fmla="*/ 0 w 11"/>
                            <a:gd name="T1" fmla="*/ 23 h 46"/>
                            <a:gd name="T2" fmla="*/ 0 w 11"/>
                            <a:gd name="T3" fmla="*/ 12 h 46"/>
                            <a:gd name="T4" fmla="*/ 0 w 11"/>
                            <a:gd name="T5" fmla="*/ 12 h 46"/>
                            <a:gd name="T6" fmla="*/ 0 w 11"/>
                            <a:gd name="T7" fmla="*/ 12 h 46"/>
                            <a:gd name="T8" fmla="*/ 0 w 11"/>
                            <a:gd name="T9" fmla="*/ 0 h 46"/>
                            <a:gd name="T10" fmla="*/ 11 w 11"/>
                            <a:gd name="T11" fmla="*/ 0 h 46"/>
                            <a:gd name="T12" fmla="*/ 11 w 11"/>
                            <a:gd name="T13" fmla="*/ 12 h 46"/>
                            <a:gd name="T14" fmla="*/ 11 w 11"/>
                            <a:gd name="T15" fmla="*/ 12 h 46"/>
                            <a:gd name="T16" fmla="*/ 11 w 11"/>
                            <a:gd name="T17" fmla="*/ 12 h 46"/>
                            <a:gd name="T18" fmla="*/ 11 w 11"/>
                            <a:gd name="T19" fmla="*/ 23 h 46"/>
                            <a:gd name="T20" fmla="*/ 11 w 11"/>
                            <a:gd name="T21" fmla="*/ 23 h 46"/>
                            <a:gd name="T22" fmla="*/ 11 w 11"/>
                            <a:gd name="T23" fmla="*/ 35 h 46"/>
                            <a:gd name="T24" fmla="*/ 11 w 11"/>
                            <a:gd name="T25" fmla="*/ 46 h 46"/>
                            <a:gd name="T26" fmla="*/ 11 w 11"/>
                            <a:gd name="T27" fmla="*/ 46 h 46"/>
                            <a:gd name="T28" fmla="*/ 11 w 11"/>
                            <a:gd name="T29" fmla="*/ 46 h 46"/>
                            <a:gd name="T30" fmla="*/ 11 w 11"/>
                            <a:gd name="T31" fmla="*/ 35 h 46"/>
                            <a:gd name="T32" fmla="*/ 11 w 11"/>
                            <a:gd name="T33" fmla="*/ 35 h 46"/>
                            <a:gd name="T34" fmla="*/ 11 w 11"/>
                            <a:gd name="T35" fmla="*/ 35 h 46"/>
                            <a:gd name="T36" fmla="*/ 0 w 11"/>
                            <a:gd name="T37" fmla="*/ 35 h 46"/>
                            <a:gd name="T38" fmla="*/ 0 w 11"/>
                            <a:gd name="T39" fmla="*/ 23 h 46"/>
                            <a:gd name="T40" fmla="*/ 0 w 11"/>
                            <a:gd name="T41" fmla="*/ 23 h 46"/>
                            <a:gd name="T42" fmla="*/ 11 w 11"/>
                            <a:gd name="T43" fmla="*/ 23 h 46"/>
                            <a:gd name="T44" fmla="*/ 11 w 11"/>
                            <a:gd name="T45" fmla="*/ 23 h 46"/>
                            <a:gd name="T46" fmla="*/ 11 w 11"/>
                            <a:gd name="T47" fmla="*/ 12 h 46"/>
                            <a:gd name="T48" fmla="*/ 11 w 11"/>
                            <a:gd name="T49" fmla="*/ 12 h 46"/>
                            <a:gd name="T50" fmla="*/ 11 w 11"/>
                            <a:gd name="T51" fmla="*/ 12 h 46"/>
                            <a:gd name="T52" fmla="*/ 11 w 11"/>
                            <a:gd name="T53" fmla="*/ 12 h 46"/>
                            <a:gd name="T54" fmla="*/ 11 w 11"/>
                            <a:gd name="T55" fmla="*/ 12 h 46"/>
                            <a:gd name="T56" fmla="*/ 0 w 11"/>
                            <a:gd name="T57" fmla="*/ 12 h 46"/>
                            <a:gd name="T58" fmla="*/ 0 w 11"/>
                            <a:gd name="T59" fmla="*/ 12 h 46"/>
                            <a:gd name="T60" fmla="*/ 0 w 11"/>
                            <a:gd name="T61" fmla="*/ 23 h 4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60000 65536"/>
                            <a:gd name="T85" fmla="*/ 0 60000 65536"/>
                            <a:gd name="T86" fmla="*/ 0 60000 65536"/>
                            <a:gd name="T87" fmla="*/ 0 60000 65536"/>
                            <a:gd name="T88" fmla="*/ 0 60000 65536"/>
                            <a:gd name="T89" fmla="*/ 0 60000 65536"/>
                            <a:gd name="T90" fmla="*/ 0 60000 65536"/>
                            <a:gd name="T91" fmla="*/ 0 60000 65536"/>
                            <a:gd name="T92" fmla="*/ 0 60000 65536"/>
                            <a:gd name="T93" fmla="*/ 0 w 11"/>
                            <a:gd name="T94" fmla="*/ 0 h 46"/>
                            <a:gd name="T95" fmla="*/ 11 w 11"/>
                            <a:gd name="T96" fmla="*/ 46 h 46"/>
                          </a:gdLst>
                          <a:ahLst/>
                          <a:cxnLst>
                            <a:cxn ang="T62">
                              <a:pos x="T0" y="T1"/>
                            </a:cxn>
                            <a:cxn ang="T63">
                              <a:pos x="T2" y="T3"/>
                            </a:cxn>
                            <a:cxn ang="T64">
                              <a:pos x="T4" y="T5"/>
                            </a:cxn>
                            <a:cxn ang="T65">
                              <a:pos x="T6" y="T7"/>
                            </a:cxn>
                            <a:cxn ang="T66">
                              <a:pos x="T8" y="T9"/>
                            </a:cxn>
                            <a:cxn ang="T67">
                              <a:pos x="T10" y="T11"/>
                            </a:cxn>
                            <a:cxn ang="T68">
                              <a:pos x="T12" y="T13"/>
                            </a:cxn>
                            <a:cxn ang="T69">
                              <a:pos x="T14" y="T15"/>
                            </a:cxn>
                            <a:cxn ang="T70">
                              <a:pos x="T16" y="T17"/>
                            </a:cxn>
                            <a:cxn ang="T71">
                              <a:pos x="T18" y="T19"/>
                            </a:cxn>
                            <a:cxn ang="T72">
                              <a:pos x="T20" y="T21"/>
                            </a:cxn>
                            <a:cxn ang="T73">
                              <a:pos x="T22" y="T23"/>
                            </a:cxn>
                            <a:cxn ang="T74">
                              <a:pos x="T24" y="T25"/>
                            </a:cxn>
                            <a:cxn ang="T75">
                              <a:pos x="T26" y="T27"/>
                            </a:cxn>
                            <a:cxn ang="T76">
                              <a:pos x="T28" y="T29"/>
                            </a:cxn>
                            <a:cxn ang="T77">
                              <a:pos x="T30" y="T31"/>
                            </a:cxn>
                            <a:cxn ang="T78">
                              <a:pos x="T32" y="T33"/>
                            </a:cxn>
                            <a:cxn ang="T79">
                              <a:pos x="T34" y="T35"/>
                            </a:cxn>
                            <a:cxn ang="T80">
                              <a:pos x="T36" y="T37"/>
                            </a:cxn>
                            <a:cxn ang="T81">
                              <a:pos x="T38" y="T39"/>
                            </a:cxn>
                            <a:cxn ang="T82">
                              <a:pos x="T40" y="T41"/>
                            </a:cxn>
                            <a:cxn ang="T83">
                              <a:pos x="T42" y="T43"/>
                            </a:cxn>
                            <a:cxn ang="T84">
                              <a:pos x="T44" y="T45"/>
                            </a:cxn>
                            <a:cxn ang="T85">
                              <a:pos x="T46" y="T47"/>
                            </a:cxn>
                            <a:cxn ang="T86">
                              <a:pos x="T48" y="T49"/>
                            </a:cxn>
                            <a:cxn ang="T87">
                              <a:pos x="T50" y="T51"/>
                            </a:cxn>
                            <a:cxn ang="T88">
                              <a:pos x="T52" y="T53"/>
                            </a:cxn>
                            <a:cxn ang="T89">
                              <a:pos x="T54" y="T55"/>
                            </a:cxn>
                            <a:cxn ang="T90">
                              <a:pos x="T56" y="T57"/>
                            </a:cxn>
                            <a:cxn ang="T91">
                              <a:pos x="T58" y="T59"/>
                            </a:cxn>
                            <a:cxn ang="T92">
                              <a:pos x="T60" y="T61"/>
                            </a:cxn>
                          </a:cxnLst>
                          <a:rect l="T93" t="T94" r="T95" b="T96"/>
                          <a:pathLst>
                            <a:path w="11" h="46">
                              <a:moveTo>
                                <a:pt x="0" y="23"/>
                              </a:moveTo>
                              <a:lnTo>
                                <a:pt x="0" y="12"/>
                              </a:lnTo>
                              <a:lnTo>
                                <a:pt x="0" y="0"/>
                              </a:lnTo>
                              <a:lnTo>
                                <a:pt x="11" y="0"/>
                              </a:lnTo>
                              <a:lnTo>
                                <a:pt x="11" y="12"/>
                              </a:lnTo>
                              <a:lnTo>
                                <a:pt x="11" y="23"/>
                              </a:lnTo>
                              <a:lnTo>
                                <a:pt x="11" y="35"/>
                              </a:lnTo>
                              <a:lnTo>
                                <a:pt x="11" y="46"/>
                              </a:lnTo>
                              <a:lnTo>
                                <a:pt x="11" y="35"/>
                              </a:lnTo>
                              <a:lnTo>
                                <a:pt x="0" y="35"/>
                              </a:lnTo>
                              <a:lnTo>
                                <a:pt x="0" y="23"/>
                              </a:lnTo>
                              <a:lnTo>
                                <a:pt x="11" y="23"/>
                              </a:lnTo>
                              <a:lnTo>
                                <a:pt x="11" y="12"/>
                              </a:lnTo>
                              <a:lnTo>
                                <a:pt x="0" y="12"/>
                              </a:lnTo>
                              <a:lnTo>
                                <a:pt x="0" y="2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F9F7F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84" name="Freeform 8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48" y="992"/>
                          <a:ext cx="23" cy="23"/>
                        </a:xfrm>
                        <a:custGeom>
                          <a:avLst/>
                          <a:gdLst>
                            <a:gd name="T0" fmla="*/ 11 w 23"/>
                            <a:gd name="T1" fmla="*/ 0 h 23"/>
                            <a:gd name="T2" fmla="*/ 11 w 23"/>
                            <a:gd name="T3" fmla="*/ 11 h 23"/>
                            <a:gd name="T4" fmla="*/ 11 w 23"/>
                            <a:gd name="T5" fmla="*/ 11 h 23"/>
                            <a:gd name="T6" fmla="*/ 11 w 23"/>
                            <a:gd name="T7" fmla="*/ 23 h 23"/>
                            <a:gd name="T8" fmla="*/ 11 w 23"/>
                            <a:gd name="T9" fmla="*/ 23 h 23"/>
                            <a:gd name="T10" fmla="*/ 0 w 23"/>
                            <a:gd name="T11" fmla="*/ 23 h 23"/>
                            <a:gd name="T12" fmla="*/ 11 w 23"/>
                            <a:gd name="T13" fmla="*/ 23 h 23"/>
                            <a:gd name="T14" fmla="*/ 11 w 23"/>
                            <a:gd name="T15" fmla="*/ 23 h 23"/>
                            <a:gd name="T16" fmla="*/ 23 w 23"/>
                            <a:gd name="T17" fmla="*/ 23 h 23"/>
                            <a:gd name="T18" fmla="*/ 11 w 23"/>
                            <a:gd name="T19" fmla="*/ 23 h 23"/>
                            <a:gd name="T20" fmla="*/ 11 w 23"/>
                            <a:gd name="T21" fmla="*/ 11 h 23"/>
                            <a:gd name="T22" fmla="*/ 11 w 23"/>
                            <a:gd name="T23" fmla="*/ 0 h 23"/>
                            <a:gd name="T24" fmla="*/ 0 60000 65536"/>
                            <a:gd name="T25" fmla="*/ 0 60000 6553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w 23"/>
                            <a:gd name="T37" fmla="*/ 0 h 23"/>
                            <a:gd name="T38" fmla="*/ 23 w 23"/>
                            <a:gd name="T39" fmla="*/ 23 h 23"/>
                          </a:gdLst>
                          <a:ahLst/>
                          <a:cxnLst>
                            <a:cxn ang="T24">
                              <a:pos x="T0" y="T1"/>
                            </a:cxn>
                            <a:cxn ang="T25">
                              <a:pos x="T2" y="T3"/>
                            </a:cxn>
                            <a:cxn ang="T26">
                              <a:pos x="T4" y="T5"/>
                            </a:cxn>
                            <a:cxn ang="T27">
                              <a:pos x="T6" y="T7"/>
                            </a:cxn>
                            <a:cxn ang="T28">
                              <a:pos x="T8" y="T9"/>
                            </a:cxn>
                            <a:cxn ang="T29">
                              <a:pos x="T10" y="T11"/>
                            </a:cxn>
                            <a:cxn ang="T30">
                              <a:pos x="T12" y="T13"/>
                            </a:cxn>
                            <a:cxn ang="T31">
                              <a:pos x="T14" y="T15"/>
                            </a:cxn>
                            <a:cxn ang="T32">
                              <a:pos x="T16" y="T17"/>
                            </a:cxn>
                            <a:cxn ang="T33">
                              <a:pos x="T18" y="T19"/>
                            </a:cxn>
                            <a:cxn ang="T34">
                              <a:pos x="T20" y="T21"/>
                            </a:cxn>
                            <a:cxn ang="T35">
                              <a:pos x="T22" y="T23"/>
                            </a:cxn>
                          </a:cxnLst>
                          <a:rect l="T36" t="T37" r="T38" b="T39"/>
                          <a:pathLst>
                            <a:path w="23" h="23">
                              <a:moveTo>
                                <a:pt x="11" y="0"/>
                              </a:moveTo>
                              <a:lnTo>
                                <a:pt x="11" y="11"/>
                              </a:lnTo>
                              <a:lnTo>
                                <a:pt x="11" y="23"/>
                              </a:lnTo>
                              <a:lnTo>
                                <a:pt x="0" y="23"/>
                              </a:lnTo>
                              <a:lnTo>
                                <a:pt x="11" y="23"/>
                              </a:lnTo>
                              <a:lnTo>
                                <a:pt x="23" y="23"/>
                              </a:lnTo>
                              <a:lnTo>
                                <a:pt x="11" y="23"/>
                              </a:lnTo>
                              <a:lnTo>
                                <a:pt x="11" y="11"/>
                              </a:lnTo>
                              <a:lnTo>
                                <a:pt x="11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F9F7F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</p:grpSp>
                  <p:sp>
                    <p:nvSpPr>
                      <p:cNvPr id="82" name="Freeform 8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14" y="992"/>
                        <a:ext cx="11" cy="34"/>
                      </a:xfrm>
                      <a:custGeom>
                        <a:avLst/>
                        <a:gdLst>
                          <a:gd name="T0" fmla="*/ 0 w 11"/>
                          <a:gd name="T1" fmla="*/ 0 h 34"/>
                          <a:gd name="T2" fmla="*/ 0 w 11"/>
                          <a:gd name="T3" fmla="*/ 0 h 34"/>
                          <a:gd name="T4" fmla="*/ 0 w 11"/>
                          <a:gd name="T5" fmla="*/ 0 h 34"/>
                          <a:gd name="T6" fmla="*/ 0 w 11"/>
                          <a:gd name="T7" fmla="*/ 11 h 34"/>
                          <a:gd name="T8" fmla="*/ 0 w 11"/>
                          <a:gd name="T9" fmla="*/ 11 h 34"/>
                          <a:gd name="T10" fmla="*/ 0 w 11"/>
                          <a:gd name="T11" fmla="*/ 11 h 34"/>
                          <a:gd name="T12" fmla="*/ 0 w 11"/>
                          <a:gd name="T13" fmla="*/ 11 h 34"/>
                          <a:gd name="T14" fmla="*/ 0 w 11"/>
                          <a:gd name="T15" fmla="*/ 11 h 34"/>
                          <a:gd name="T16" fmla="*/ 11 w 11"/>
                          <a:gd name="T17" fmla="*/ 23 h 34"/>
                          <a:gd name="T18" fmla="*/ 11 w 11"/>
                          <a:gd name="T19" fmla="*/ 34 h 34"/>
                          <a:gd name="T20" fmla="*/ 0 w 11"/>
                          <a:gd name="T21" fmla="*/ 11 h 34"/>
                          <a:gd name="T22" fmla="*/ 0 w 11"/>
                          <a:gd name="T23" fmla="*/ 11 h 34"/>
                          <a:gd name="T24" fmla="*/ 0 w 11"/>
                          <a:gd name="T25" fmla="*/ 0 h 34"/>
                          <a:gd name="T26" fmla="*/ 0 w 11"/>
                          <a:gd name="T27" fmla="*/ 0 h 34"/>
                          <a:gd name="T28" fmla="*/ 0 w 11"/>
                          <a:gd name="T29" fmla="*/ 0 h 34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w 11"/>
                          <a:gd name="T46" fmla="*/ 0 h 34"/>
                          <a:gd name="T47" fmla="*/ 11 w 11"/>
                          <a:gd name="T48" fmla="*/ 34 h 34"/>
                        </a:gdLst>
                        <a:ahLst/>
                        <a:cxnLst>
                          <a:cxn ang="T30">
                            <a:pos x="T0" y="T1"/>
                          </a:cxn>
                          <a:cxn ang="T31">
                            <a:pos x="T2" y="T3"/>
                          </a:cxn>
                          <a:cxn ang="T32">
                            <a:pos x="T4" y="T5"/>
                          </a:cxn>
                          <a:cxn ang="T33">
                            <a:pos x="T6" y="T7"/>
                          </a:cxn>
                          <a:cxn ang="T34">
                            <a:pos x="T8" y="T9"/>
                          </a:cxn>
                          <a:cxn ang="T35">
                            <a:pos x="T10" y="T11"/>
                          </a:cxn>
                          <a:cxn ang="T36">
                            <a:pos x="T12" y="T13"/>
                          </a:cxn>
                          <a:cxn ang="T37">
                            <a:pos x="T14" y="T15"/>
                          </a:cxn>
                          <a:cxn ang="T38">
                            <a:pos x="T16" y="T17"/>
                          </a:cxn>
                          <a:cxn ang="T39">
                            <a:pos x="T18" y="T19"/>
                          </a:cxn>
                          <a:cxn ang="T40">
                            <a:pos x="T20" y="T21"/>
                          </a:cxn>
                          <a:cxn ang="T41">
                            <a:pos x="T22" y="T23"/>
                          </a:cxn>
                          <a:cxn ang="T42">
                            <a:pos x="T24" y="T25"/>
                          </a:cxn>
                          <a:cxn ang="T43">
                            <a:pos x="T26" y="T27"/>
                          </a:cxn>
                          <a:cxn ang="T44">
                            <a:pos x="T28" y="T29"/>
                          </a:cxn>
                        </a:cxnLst>
                        <a:rect l="T45" t="T46" r="T47" b="T48"/>
                        <a:pathLst>
                          <a:path w="11" h="34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0" y="11"/>
                            </a:lnTo>
                            <a:lnTo>
                              <a:pt x="11" y="23"/>
                            </a:lnTo>
                            <a:lnTo>
                              <a:pt x="11" y="34"/>
                            </a:lnTo>
                            <a:lnTo>
                              <a:pt x="0" y="1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DF9F7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  <p:grpSp>
                  <p:nvGrpSpPr>
                    <p:cNvPr id="95" name="Group 8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8" y="775"/>
                      <a:ext cx="183" cy="320"/>
                      <a:chOff x="2968" y="775"/>
                      <a:chExt cx="183" cy="320"/>
                    </a:xfrm>
                  </p:grpSpPr>
                  <p:sp>
                    <p:nvSpPr>
                      <p:cNvPr id="75" name="Freeform 8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68" y="775"/>
                        <a:ext cx="183" cy="320"/>
                      </a:xfrm>
                      <a:custGeom>
                        <a:avLst/>
                        <a:gdLst>
                          <a:gd name="T0" fmla="*/ 80 w 183"/>
                          <a:gd name="T1" fmla="*/ 0 h 320"/>
                          <a:gd name="T2" fmla="*/ 69 w 183"/>
                          <a:gd name="T3" fmla="*/ 0 h 320"/>
                          <a:gd name="T4" fmla="*/ 57 w 183"/>
                          <a:gd name="T5" fmla="*/ 12 h 320"/>
                          <a:gd name="T6" fmla="*/ 35 w 183"/>
                          <a:gd name="T7" fmla="*/ 35 h 320"/>
                          <a:gd name="T8" fmla="*/ 23 w 183"/>
                          <a:gd name="T9" fmla="*/ 57 h 320"/>
                          <a:gd name="T10" fmla="*/ 12 w 183"/>
                          <a:gd name="T11" fmla="*/ 69 h 320"/>
                          <a:gd name="T12" fmla="*/ 0 w 183"/>
                          <a:gd name="T13" fmla="*/ 80 h 320"/>
                          <a:gd name="T14" fmla="*/ 0 w 183"/>
                          <a:gd name="T15" fmla="*/ 103 h 320"/>
                          <a:gd name="T16" fmla="*/ 0 w 183"/>
                          <a:gd name="T17" fmla="*/ 114 h 320"/>
                          <a:gd name="T18" fmla="*/ 12 w 183"/>
                          <a:gd name="T19" fmla="*/ 126 h 320"/>
                          <a:gd name="T20" fmla="*/ 12 w 183"/>
                          <a:gd name="T21" fmla="*/ 137 h 320"/>
                          <a:gd name="T22" fmla="*/ 23 w 183"/>
                          <a:gd name="T23" fmla="*/ 137 h 320"/>
                          <a:gd name="T24" fmla="*/ 23 w 183"/>
                          <a:gd name="T25" fmla="*/ 126 h 320"/>
                          <a:gd name="T26" fmla="*/ 23 w 183"/>
                          <a:gd name="T27" fmla="*/ 103 h 320"/>
                          <a:gd name="T28" fmla="*/ 35 w 183"/>
                          <a:gd name="T29" fmla="*/ 92 h 320"/>
                          <a:gd name="T30" fmla="*/ 35 w 183"/>
                          <a:gd name="T31" fmla="*/ 80 h 320"/>
                          <a:gd name="T32" fmla="*/ 57 w 183"/>
                          <a:gd name="T33" fmla="*/ 69 h 320"/>
                          <a:gd name="T34" fmla="*/ 57 w 183"/>
                          <a:gd name="T35" fmla="*/ 80 h 320"/>
                          <a:gd name="T36" fmla="*/ 46 w 183"/>
                          <a:gd name="T37" fmla="*/ 80 h 320"/>
                          <a:gd name="T38" fmla="*/ 35 w 183"/>
                          <a:gd name="T39" fmla="*/ 80 h 320"/>
                          <a:gd name="T40" fmla="*/ 35 w 183"/>
                          <a:gd name="T41" fmla="*/ 92 h 320"/>
                          <a:gd name="T42" fmla="*/ 35 w 183"/>
                          <a:gd name="T43" fmla="*/ 103 h 320"/>
                          <a:gd name="T44" fmla="*/ 35 w 183"/>
                          <a:gd name="T45" fmla="*/ 126 h 320"/>
                          <a:gd name="T46" fmla="*/ 46 w 183"/>
                          <a:gd name="T47" fmla="*/ 149 h 320"/>
                          <a:gd name="T48" fmla="*/ 57 w 183"/>
                          <a:gd name="T49" fmla="*/ 194 h 320"/>
                          <a:gd name="T50" fmla="*/ 57 w 183"/>
                          <a:gd name="T51" fmla="*/ 206 h 320"/>
                          <a:gd name="T52" fmla="*/ 69 w 183"/>
                          <a:gd name="T53" fmla="*/ 251 h 320"/>
                          <a:gd name="T54" fmla="*/ 69 w 183"/>
                          <a:gd name="T55" fmla="*/ 263 h 320"/>
                          <a:gd name="T56" fmla="*/ 57 w 183"/>
                          <a:gd name="T57" fmla="*/ 274 h 320"/>
                          <a:gd name="T58" fmla="*/ 46 w 183"/>
                          <a:gd name="T59" fmla="*/ 285 h 320"/>
                          <a:gd name="T60" fmla="*/ 46 w 183"/>
                          <a:gd name="T61" fmla="*/ 297 h 320"/>
                          <a:gd name="T62" fmla="*/ 46 w 183"/>
                          <a:gd name="T63" fmla="*/ 297 h 320"/>
                          <a:gd name="T64" fmla="*/ 57 w 183"/>
                          <a:gd name="T65" fmla="*/ 308 h 320"/>
                          <a:gd name="T66" fmla="*/ 57 w 183"/>
                          <a:gd name="T67" fmla="*/ 320 h 320"/>
                          <a:gd name="T68" fmla="*/ 69 w 183"/>
                          <a:gd name="T69" fmla="*/ 320 h 320"/>
                          <a:gd name="T70" fmla="*/ 69 w 183"/>
                          <a:gd name="T71" fmla="*/ 308 h 320"/>
                          <a:gd name="T72" fmla="*/ 80 w 183"/>
                          <a:gd name="T73" fmla="*/ 308 h 320"/>
                          <a:gd name="T74" fmla="*/ 91 w 183"/>
                          <a:gd name="T75" fmla="*/ 297 h 320"/>
                          <a:gd name="T76" fmla="*/ 80 w 183"/>
                          <a:gd name="T77" fmla="*/ 240 h 320"/>
                          <a:gd name="T78" fmla="*/ 69 w 183"/>
                          <a:gd name="T79" fmla="*/ 206 h 320"/>
                          <a:gd name="T80" fmla="*/ 69 w 183"/>
                          <a:gd name="T81" fmla="*/ 183 h 320"/>
                          <a:gd name="T82" fmla="*/ 80 w 183"/>
                          <a:gd name="T83" fmla="*/ 171 h 320"/>
                          <a:gd name="T84" fmla="*/ 91 w 183"/>
                          <a:gd name="T85" fmla="*/ 171 h 320"/>
                          <a:gd name="T86" fmla="*/ 91 w 183"/>
                          <a:gd name="T87" fmla="*/ 183 h 320"/>
                          <a:gd name="T88" fmla="*/ 103 w 183"/>
                          <a:gd name="T89" fmla="*/ 194 h 320"/>
                          <a:gd name="T90" fmla="*/ 103 w 183"/>
                          <a:gd name="T91" fmla="*/ 206 h 320"/>
                          <a:gd name="T92" fmla="*/ 91 w 183"/>
                          <a:gd name="T93" fmla="*/ 217 h 320"/>
                          <a:gd name="T94" fmla="*/ 137 w 183"/>
                          <a:gd name="T95" fmla="*/ 263 h 320"/>
                          <a:gd name="T96" fmla="*/ 160 w 183"/>
                          <a:gd name="T97" fmla="*/ 263 h 320"/>
                          <a:gd name="T98" fmla="*/ 183 w 183"/>
                          <a:gd name="T99" fmla="*/ 240 h 320"/>
                          <a:gd name="T100" fmla="*/ 183 w 183"/>
                          <a:gd name="T101" fmla="*/ 228 h 320"/>
                          <a:gd name="T102" fmla="*/ 183 w 183"/>
                          <a:gd name="T103" fmla="*/ 206 h 320"/>
                          <a:gd name="T104" fmla="*/ 183 w 183"/>
                          <a:gd name="T105" fmla="*/ 171 h 320"/>
                          <a:gd name="T106" fmla="*/ 171 w 183"/>
                          <a:gd name="T107" fmla="*/ 103 h 320"/>
                          <a:gd name="T108" fmla="*/ 160 w 183"/>
                          <a:gd name="T109" fmla="*/ 57 h 320"/>
                          <a:gd name="T110" fmla="*/ 148 w 183"/>
                          <a:gd name="T111" fmla="*/ 23 h 320"/>
                          <a:gd name="T112" fmla="*/ 126 w 183"/>
                          <a:gd name="T113" fmla="*/ 12 h 320"/>
                          <a:gd name="T114" fmla="*/ 114 w 183"/>
                          <a:gd name="T115" fmla="*/ 0 h 320"/>
                          <a:gd name="T116" fmla="*/ 91 w 183"/>
                          <a:gd name="T117" fmla="*/ 0 h 320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  <a:gd name="T147" fmla="*/ 0 60000 65536"/>
                          <a:gd name="T148" fmla="*/ 0 60000 65536"/>
                          <a:gd name="T149" fmla="*/ 0 60000 65536"/>
                          <a:gd name="T150" fmla="*/ 0 60000 65536"/>
                          <a:gd name="T151" fmla="*/ 0 60000 65536"/>
                          <a:gd name="T152" fmla="*/ 0 60000 65536"/>
                          <a:gd name="T153" fmla="*/ 0 60000 65536"/>
                          <a:gd name="T154" fmla="*/ 0 60000 65536"/>
                          <a:gd name="T155" fmla="*/ 0 60000 65536"/>
                          <a:gd name="T156" fmla="*/ 0 60000 65536"/>
                          <a:gd name="T157" fmla="*/ 0 60000 65536"/>
                          <a:gd name="T158" fmla="*/ 0 60000 65536"/>
                          <a:gd name="T159" fmla="*/ 0 60000 65536"/>
                          <a:gd name="T160" fmla="*/ 0 60000 65536"/>
                          <a:gd name="T161" fmla="*/ 0 60000 65536"/>
                          <a:gd name="T162" fmla="*/ 0 60000 65536"/>
                          <a:gd name="T163" fmla="*/ 0 60000 65536"/>
                          <a:gd name="T164" fmla="*/ 0 60000 65536"/>
                          <a:gd name="T165" fmla="*/ 0 60000 65536"/>
                          <a:gd name="T166" fmla="*/ 0 60000 65536"/>
                          <a:gd name="T167" fmla="*/ 0 60000 65536"/>
                          <a:gd name="T168" fmla="*/ 0 60000 65536"/>
                          <a:gd name="T169" fmla="*/ 0 60000 65536"/>
                          <a:gd name="T170" fmla="*/ 0 60000 65536"/>
                          <a:gd name="T171" fmla="*/ 0 60000 65536"/>
                          <a:gd name="T172" fmla="*/ 0 60000 65536"/>
                          <a:gd name="T173" fmla="*/ 0 60000 65536"/>
                          <a:gd name="T174" fmla="*/ 0 60000 65536"/>
                          <a:gd name="T175" fmla="*/ 0 60000 65536"/>
                          <a:gd name="T176" fmla="*/ 0 60000 65536"/>
                          <a:gd name="T177" fmla="*/ 0 w 183"/>
                          <a:gd name="T178" fmla="*/ 0 h 320"/>
                          <a:gd name="T179" fmla="*/ 183 w 183"/>
                          <a:gd name="T180" fmla="*/ 320 h 320"/>
                        </a:gdLst>
                        <a:ahLst/>
                        <a:cxnLst>
                          <a:cxn ang="T118">
                            <a:pos x="T0" y="T1"/>
                          </a:cxn>
                          <a:cxn ang="T119">
                            <a:pos x="T2" y="T3"/>
                          </a:cxn>
                          <a:cxn ang="T120">
                            <a:pos x="T4" y="T5"/>
                          </a:cxn>
                          <a:cxn ang="T121">
                            <a:pos x="T6" y="T7"/>
                          </a:cxn>
                          <a:cxn ang="T122">
                            <a:pos x="T8" y="T9"/>
                          </a:cxn>
                          <a:cxn ang="T123">
                            <a:pos x="T10" y="T11"/>
                          </a:cxn>
                          <a:cxn ang="T124">
                            <a:pos x="T12" y="T13"/>
                          </a:cxn>
                          <a:cxn ang="T125">
                            <a:pos x="T14" y="T15"/>
                          </a:cxn>
                          <a:cxn ang="T126">
                            <a:pos x="T16" y="T17"/>
                          </a:cxn>
                          <a:cxn ang="T127">
                            <a:pos x="T18" y="T19"/>
                          </a:cxn>
                          <a:cxn ang="T128">
                            <a:pos x="T20" y="T21"/>
                          </a:cxn>
                          <a:cxn ang="T129">
                            <a:pos x="T22" y="T23"/>
                          </a:cxn>
                          <a:cxn ang="T130">
                            <a:pos x="T24" y="T25"/>
                          </a:cxn>
                          <a:cxn ang="T131">
                            <a:pos x="T26" y="T27"/>
                          </a:cxn>
                          <a:cxn ang="T132">
                            <a:pos x="T28" y="T29"/>
                          </a:cxn>
                          <a:cxn ang="T133">
                            <a:pos x="T30" y="T31"/>
                          </a:cxn>
                          <a:cxn ang="T134">
                            <a:pos x="T32" y="T33"/>
                          </a:cxn>
                          <a:cxn ang="T135">
                            <a:pos x="T34" y="T35"/>
                          </a:cxn>
                          <a:cxn ang="T136">
                            <a:pos x="T36" y="T37"/>
                          </a:cxn>
                          <a:cxn ang="T137">
                            <a:pos x="T38" y="T39"/>
                          </a:cxn>
                          <a:cxn ang="T138">
                            <a:pos x="T40" y="T41"/>
                          </a:cxn>
                          <a:cxn ang="T139">
                            <a:pos x="T42" y="T43"/>
                          </a:cxn>
                          <a:cxn ang="T140">
                            <a:pos x="T44" y="T45"/>
                          </a:cxn>
                          <a:cxn ang="T141">
                            <a:pos x="T46" y="T47"/>
                          </a:cxn>
                          <a:cxn ang="T142">
                            <a:pos x="T48" y="T49"/>
                          </a:cxn>
                          <a:cxn ang="T143">
                            <a:pos x="T50" y="T51"/>
                          </a:cxn>
                          <a:cxn ang="T144">
                            <a:pos x="T52" y="T53"/>
                          </a:cxn>
                          <a:cxn ang="T145">
                            <a:pos x="T54" y="T55"/>
                          </a:cxn>
                          <a:cxn ang="T146">
                            <a:pos x="T56" y="T57"/>
                          </a:cxn>
                          <a:cxn ang="T147">
                            <a:pos x="T58" y="T59"/>
                          </a:cxn>
                          <a:cxn ang="T148">
                            <a:pos x="T60" y="T61"/>
                          </a:cxn>
                          <a:cxn ang="T149">
                            <a:pos x="T62" y="T63"/>
                          </a:cxn>
                          <a:cxn ang="T150">
                            <a:pos x="T64" y="T65"/>
                          </a:cxn>
                          <a:cxn ang="T151">
                            <a:pos x="T66" y="T67"/>
                          </a:cxn>
                          <a:cxn ang="T152">
                            <a:pos x="T68" y="T69"/>
                          </a:cxn>
                          <a:cxn ang="T153">
                            <a:pos x="T70" y="T71"/>
                          </a:cxn>
                          <a:cxn ang="T154">
                            <a:pos x="T72" y="T73"/>
                          </a:cxn>
                          <a:cxn ang="T155">
                            <a:pos x="T74" y="T75"/>
                          </a:cxn>
                          <a:cxn ang="T156">
                            <a:pos x="T76" y="T77"/>
                          </a:cxn>
                          <a:cxn ang="T157">
                            <a:pos x="T78" y="T79"/>
                          </a:cxn>
                          <a:cxn ang="T158">
                            <a:pos x="T80" y="T81"/>
                          </a:cxn>
                          <a:cxn ang="T159">
                            <a:pos x="T82" y="T83"/>
                          </a:cxn>
                          <a:cxn ang="T160">
                            <a:pos x="T84" y="T85"/>
                          </a:cxn>
                          <a:cxn ang="T161">
                            <a:pos x="T86" y="T87"/>
                          </a:cxn>
                          <a:cxn ang="T162">
                            <a:pos x="T88" y="T89"/>
                          </a:cxn>
                          <a:cxn ang="T163">
                            <a:pos x="T90" y="T91"/>
                          </a:cxn>
                          <a:cxn ang="T164">
                            <a:pos x="T92" y="T93"/>
                          </a:cxn>
                          <a:cxn ang="T165">
                            <a:pos x="T94" y="T95"/>
                          </a:cxn>
                          <a:cxn ang="T166">
                            <a:pos x="T96" y="T97"/>
                          </a:cxn>
                          <a:cxn ang="T167">
                            <a:pos x="T98" y="T99"/>
                          </a:cxn>
                          <a:cxn ang="T168">
                            <a:pos x="T100" y="T101"/>
                          </a:cxn>
                          <a:cxn ang="T169">
                            <a:pos x="T102" y="T103"/>
                          </a:cxn>
                          <a:cxn ang="T170">
                            <a:pos x="T104" y="T105"/>
                          </a:cxn>
                          <a:cxn ang="T171">
                            <a:pos x="T106" y="T107"/>
                          </a:cxn>
                          <a:cxn ang="T172">
                            <a:pos x="T108" y="T109"/>
                          </a:cxn>
                          <a:cxn ang="T173">
                            <a:pos x="T110" y="T111"/>
                          </a:cxn>
                          <a:cxn ang="T174">
                            <a:pos x="T112" y="T113"/>
                          </a:cxn>
                          <a:cxn ang="T175">
                            <a:pos x="T114" y="T115"/>
                          </a:cxn>
                          <a:cxn ang="T176">
                            <a:pos x="T116" y="T117"/>
                          </a:cxn>
                        </a:cxnLst>
                        <a:rect l="T177" t="T178" r="T179" b="T180"/>
                        <a:pathLst>
                          <a:path w="183" h="320">
                            <a:moveTo>
                              <a:pt x="91" y="0"/>
                            </a:moveTo>
                            <a:lnTo>
                              <a:pt x="80" y="0"/>
                            </a:lnTo>
                            <a:lnTo>
                              <a:pt x="69" y="0"/>
                            </a:lnTo>
                            <a:lnTo>
                              <a:pt x="57" y="12"/>
                            </a:lnTo>
                            <a:lnTo>
                              <a:pt x="46" y="23"/>
                            </a:lnTo>
                            <a:lnTo>
                              <a:pt x="35" y="35"/>
                            </a:lnTo>
                            <a:lnTo>
                              <a:pt x="35" y="46"/>
                            </a:lnTo>
                            <a:lnTo>
                              <a:pt x="23" y="57"/>
                            </a:lnTo>
                            <a:lnTo>
                              <a:pt x="12" y="69"/>
                            </a:lnTo>
                            <a:lnTo>
                              <a:pt x="12" y="80"/>
                            </a:lnTo>
                            <a:lnTo>
                              <a:pt x="0" y="80"/>
                            </a:lnTo>
                            <a:lnTo>
                              <a:pt x="0" y="92"/>
                            </a:lnTo>
                            <a:lnTo>
                              <a:pt x="0" y="103"/>
                            </a:lnTo>
                            <a:lnTo>
                              <a:pt x="0" y="114"/>
                            </a:lnTo>
                            <a:lnTo>
                              <a:pt x="0" y="126"/>
                            </a:lnTo>
                            <a:lnTo>
                              <a:pt x="12" y="126"/>
                            </a:lnTo>
                            <a:lnTo>
                              <a:pt x="12" y="137"/>
                            </a:lnTo>
                            <a:lnTo>
                              <a:pt x="23" y="137"/>
                            </a:lnTo>
                            <a:lnTo>
                              <a:pt x="23" y="126"/>
                            </a:lnTo>
                            <a:lnTo>
                              <a:pt x="23" y="114"/>
                            </a:lnTo>
                            <a:lnTo>
                              <a:pt x="23" y="103"/>
                            </a:lnTo>
                            <a:lnTo>
                              <a:pt x="23" y="92"/>
                            </a:lnTo>
                            <a:lnTo>
                              <a:pt x="35" y="92"/>
                            </a:lnTo>
                            <a:lnTo>
                              <a:pt x="35" y="80"/>
                            </a:lnTo>
                            <a:lnTo>
                              <a:pt x="46" y="69"/>
                            </a:lnTo>
                            <a:lnTo>
                              <a:pt x="57" y="69"/>
                            </a:lnTo>
                            <a:lnTo>
                              <a:pt x="57" y="80"/>
                            </a:lnTo>
                            <a:lnTo>
                              <a:pt x="46" y="80"/>
                            </a:lnTo>
                            <a:lnTo>
                              <a:pt x="35" y="80"/>
                            </a:lnTo>
                            <a:lnTo>
                              <a:pt x="35" y="92"/>
                            </a:lnTo>
                            <a:lnTo>
                              <a:pt x="35" y="103"/>
                            </a:lnTo>
                            <a:lnTo>
                              <a:pt x="35" y="114"/>
                            </a:lnTo>
                            <a:lnTo>
                              <a:pt x="35" y="126"/>
                            </a:lnTo>
                            <a:lnTo>
                              <a:pt x="35" y="137"/>
                            </a:lnTo>
                            <a:lnTo>
                              <a:pt x="46" y="149"/>
                            </a:lnTo>
                            <a:lnTo>
                              <a:pt x="46" y="171"/>
                            </a:lnTo>
                            <a:lnTo>
                              <a:pt x="57" y="194"/>
                            </a:lnTo>
                            <a:lnTo>
                              <a:pt x="57" y="206"/>
                            </a:lnTo>
                            <a:lnTo>
                              <a:pt x="69" y="240"/>
                            </a:lnTo>
                            <a:lnTo>
                              <a:pt x="69" y="251"/>
                            </a:lnTo>
                            <a:lnTo>
                              <a:pt x="69" y="263"/>
                            </a:lnTo>
                            <a:lnTo>
                              <a:pt x="57" y="274"/>
                            </a:lnTo>
                            <a:lnTo>
                              <a:pt x="57" y="285"/>
                            </a:lnTo>
                            <a:lnTo>
                              <a:pt x="46" y="285"/>
                            </a:lnTo>
                            <a:lnTo>
                              <a:pt x="46" y="297"/>
                            </a:lnTo>
                            <a:lnTo>
                              <a:pt x="57" y="308"/>
                            </a:lnTo>
                            <a:lnTo>
                              <a:pt x="57" y="320"/>
                            </a:lnTo>
                            <a:lnTo>
                              <a:pt x="69" y="320"/>
                            </a:lnTo>
                            <a:lnTo>
                              <a:pt x="69" y="308"/>
                            </a:lnTo>
                            <a:lnTo>
                              <a:pt x="80" y="308"/>
                            </a:lnTo>
                            <a:lnTo>
                              <a:pt x="91" y="297"/>
                            </a:lnTo>
                            <a:lnTo>
                              <a:pt x="91" y="285"/>
                            </a:lnTo>
                            <a:lnTo>
                              <a:pt x="80" y="240"/>
                            </a:lnTo>
                            <a:lnTo>
                              <a:pt x="80" y="217"/>
                            </a:lnTo>
                            <a:lnTo>
                              <a:pt x="69" y="206"/>
                            </a:lnTo>
                            <a:lnTo>
                              <a:pt x="69" y="194"/>
                            </a:lnTo>
                            <a:lnTo>
                              <a:pt x="69" y="183"/>
                            </a:lnTo>
                            <a:lnTo>
                              <a:pt x="80" y="183"/>
                            </a:lnTo>
                            <a:lnTo>
                              <a:pt x="80" y="171"/>
                            </a:lnTo>
                            <a:lnTo>
                              <a:pt x="91" y="171"/>
                            </a:lnTo>
                            <a:lnTo>
                              <a:pt x="91" y="183"/>
                            </a:lnTo>
                            <a:lnTo>
                              <a:pt x="103" y="194"/>
                            </a:lnTo>
                            <a:lnTo>
                              <a:pt x="103" y="206"/>
                            </a:lnTo>
                            <a:lnTo>
                              <a:pt x="91" y="217"/>
                            </a:lnTo>
                            <a:lnTo>
                              <a:pt x="103" y="228"/>
                            </a:lnTo>
                            <a:lnTo>
                              <a:pt x="137" y="263"/>
                            </a:lnTo>
                            <a:lnTo>
                              <a:pt x="148" y="263"/>
                            </a:lnTo>
                            <a:lnTo>
                              <a:pt x="160" y="263"/>
                            </a:lnTo>
                            <a:lnTo>
                              <a:pt x="171" y="251"/>
                            </a:lnTo>
                            <a:lnTo>
                              <a:pt x="183" y="240"/>
                            </a:lnTo>
                            <a:lnTo>
                              <a:pt x="183" y="228"/>
                            </a:lnTo>
                            <a:lnTo>
                              <a:pt x="183" y="217"/>
                            </a:lnTo>
                            <a:lnTo>
                              <a:pt x="183" y="206"/>
                            </a:lnTo>
                            <a:lnTo>
                              <a:pt x="183" y="194"/>
                            </a:lnTo>
                            <a:lnTo>
                              <a:pt x="183" y="171"/>
                            </a:lnTo>
                            <a:lnTo>
                              <a:pt x="171" y="137"/>
                            </a:lnTo>
                            <a:lnTo>
                              <a:pt x="171" y="103"/>
                            </a:lnTo>
                            <a:lnTo>
                              <a:pt x="160" y="80"/>
                            </a:lnTo>
                            <a:lnTo>
                              <a:pt x="160" y="57"/>
                            </a:lnTo>
                            <a:lnTo>
                              <a:pt x="148" y="46"/>
                            </a:lnTo>
                            <a:lnTo>
                              <a:pt x="148" y="23"/>
                            </a:lnTo>
                            <a:lnTo>
                              <a:pt x="137" y="23"/>
                            </a:lnTo>
                            <a:lnTo>
                              <a:pt x="126" y="12"/>
                            </a:lnTo>
                            <a:lnTo>
                              <a:pt x="126" y="0"/>
                            </a:lnTo>
                            <a:lnTo>
                              <a:pt x="114" y="0"/>
                            </a:lnTo>
                            <a:lnTo>
                              <a:pt x="103" y="0"/>
                            </a:lnTo>
                            <a:lnTo>
                              <a:pt x="91" y="0"/>
                            </a:lnTo>
                            <a:close/>
                          </a:path>
                        </a:pathLst>
                      </a:custGeom>
                      <a:solidFill>
                        <a:srgbClr val="5F3F1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76" name="Freeform 9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91" y="935"/>
                        <a:ext cx="12" cy="23"/>
                      </a:xfrm>
                      <a:custGeom>
                        <a:avLst/>
                        <a:gdLst>
                          <a:gd name="T0" fmla="*/ 0 w 12"/>
                          <a:gd name="T1" fmla="*/ 0 h 23"/>
                          <a:gd name="T2" fmla="*/ 0 w 12"/>
                          <a:gd name="T3" fmla="*/ 0 h 23"/>
                          <a:gd name="T4" fmla="*/ 0 w 12"/>
                          <a:gd name="T5" fmla="*/ 11 h 23"/>
                          <a:gd name="T6" fmla="*/ 0 w 12"/>
                          <a:gd name="T7" fmla="*/ 11 h 23"/>
                          <a:gd name="T8" fmla="*/ 0 w 12"/>
                          <a:gd name="T9" fmla="*/ 11 h 23"/>
                          <a:gd name="T10" fmla="*/ 0 w 12"/>
                          <a:gd name="T11" fmla="*/ 11 h 23"/>
                          <a:gd name="T12" fmla="*/ 12 w 12"/>
                          <a:gd name="T13" fmla="*/ 11 h 23"/>
                          <a:gd name="T14" fmla="*/ 12 w 12"/>
                          <a:gd name="T15" fmla="*/ 23 h 23"/>
                          <a:gd name="T16" fmla="*/ 12 w 12"/>
                          <a:gd name="T17" fmla="*/ 23 h 23"/>
                          <a:gd name="T18" fmla="*/ 12 w 12"/>
                          <a:gd name="T19" fmla="*/ 11 h 23"/>
                          <a:gd name="T20" fmla="*/ 12 w 12"/>
                          <a:gd name="T21" fmla="*/ 11 h 23"/>
                          <a:gd name="T22" fmla="*/ 12 w 12"/>
                          <a:gd name="T23" fmla="*/ 11 h 23"/>
                          <a:gd name="T24" fmla="*/ 0 w 12"/>
                          <a:gd name="T25" fmla="*/ 0 h 23"/>
                          <a:gd name="T26" fmla="*/ 0 w 12"/>
                          <a:gd name="T27" fmla="*/ 0 h 23"/>
                          <a:gd name="T28" fmla="*/ 0 w 12"/>
                          <a:gd name="T29" fmla="*/ 0 h 23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w 12"/>
                          <a:gd name="T46" fmla="*/ 0 h 23"/>
                          <a:gd name="T47" fmla="*/ 12 w 12"/>
                          <a:gd name="T48" fmla="*/ 23 h 23"/>
                        </a:gdLst>
                        <a:ahLst/>
                        <a:cxnLst>
                          <a:cxn ang="T30">
                            <a:pos x="T0" y="T1"/>
                          </a:cxn>
                          <a:cxn ang="T31">
                            <a:pos x="T2" y="T3"/>
                          </a:cxn>
                          <a:cxn ang="T32">
                            <a:pos x="T4" y="T5"/>
                          </a:cxn>
                          <a:cxn ang="T33">
                            <a:pos x="T6" y="T7"/>
                          </a:cxn>
                          <a:cxn ang="T34">
                            <a:pos x="T8" y="T9"/>
                          </a:cxn>
                          <a:cxn ang="T35">
                            <a:pos x="T10" y="T11"/>
                          </a:cxn>
                          <a:cxn ang="T36">
                            <a:pos x="T12" y="T13"/>
                          </a:cxn>
                          <a:cxn ang="T37">
                            <a:pos x="T14" y="T15"/>
                          </a:cxn>
                          <a:cxn ang="T38">
                            <a:pos x="T16" y="T17"/>
                          </a:cxn>
                          <a:cxn ang="T39">
                            <a:pos x="T18" y="T19"/>
                          </a:cxn>
                          <a:cxn ang="T40">
                            <a:pos x="T20" y="T21"/>
                          </a:cxn>
                          <a:cxn ang="T41">
                            <a:pos x="T22" y="T23"/>
                          </a:cxn>
                          <a:cxn ang="T42">
                            <a:pos x="T24" y="T25"/>
                          </a:cxn>
                          <a:cxn ang="T43">
                            <a:pos x="T26" y="T27"/>
                          </a:cxn>
                          <a:cxn ang="T44">
                            <a:pos x="T28" y="T29"/>
                          </a:cxn>
                        </a:cxnLst>
                        <a:rect l="T45" t="T46" r="T47" b="T48"/>
                        <a:pathLst>
                          <a:path w="12" h="23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0" y="11"/>
                            </a:lnTo>
                            <a:lnTo>
                              <a:pt x="12" y="11"/>
                            </a:lnTo>
                            <a:lnTo>
                              <a:pt x="12" y="23"/>
                            </a:lnTo>
                            <a:lnTo>
                              <a:pt x="12" y="1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5F3F1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77" name="Freeform 9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91" y="958"/>
                        <a:ext cx="12" cy="1"/>
                      </a:xfrm>
                      <a:custGeom>
                        <a:avLst/>
                        <a:gdLst>
                          <a:gd name="T0" fmla="*/ 12 w 12"/>
                          <a:gd name="T1" fmla="*/ 0 h 1"/>
                          <a:gd name="T2" fmla="*/ 12 w 12"/>
                          <a:gd name="T3" fmla="*/ 0 h 1"/>
                          <a:gd name="T4" fmla="*/ 12 w 12"/>
                          <a:gd name="T5" fmla="*/ 0 h 1"/>
                          <a:gd name="T6" fmla="*/ 0 w 12"/>
                          <a:gd name="T7" fmla="*/ 0 h 1"/>
                          <a:gd name="T8" fmla="*/ 12 w 12"/>
                          <a:gd name="T9" fmla="*/ 0 h 1"/>
                          <a:gd name="T10" fmla="*/ 12 w 12"/>
                          <a:gd name="T11" fmla="*/ 0 h 1"/>
                          <a:gd name="T12" fmla="*/ 12 w 12"/>
                          <a:gd name="T13" fmla="*/ 0 h 1"/>
                          <a:gd name="T14" fmla="*/ 12 w 12"/>
                          <a:gd name="T15" fmla="*/ 0 h 1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12"/>
                          <a:gd name="T25" fmla="*/ 0 h 1"/>
                          <a:gd name="T26" fmla="*/ 12 w 12"/>
                          <a:gd name="T27" fmla="*/ 1 h 1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12" h="1">
                            <a:moveTo>
                              <a:pt x="12" y="0"/>
                            </a:moveTo>
                            <a:lnTo>
                              <a:pt x="12" y="0"/>
                            </a:lnTo>
                            <a:lnTo>
                              <a:pt x="0" y="0"/>
                            </a:lnTo>
                            <a:lnTo>
                              <a:pt x="12" y="0"/>
                            </a:lnTo>
                            <a:close/>
                          </a:path>
                        </a:pathLst>
                      </a:custGeom>
                      <a:solidFill>
                        <a:srgbClr val="5F3F1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78" name="Freeform 9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03" y="1003"/>
                        <a:ext cx="11" cy="35"/>
                      </a:xfrm>
                      <a:custGeom>
                        <a:avLst/>
                        <a:gdLst>
                          <a:gd name="T0" fmla="*/ 0 w 11"/>
                          <a:gd name="T1" fmla="*/ 0 h 35"/>
                          <a:gd name="T2" fmla="*/ 0 w 11"/>
                          <a:gd name="T3" fmla="*/ 12 h 35"/>
                          <a:gd name="T4" fmla="*/ 0 w 11"/>
                          <a:gd name="T5" fmla="*/ 12 h 35"/>
                          <a:gd name="T6" fmla="*/ 0 w 11"/>
                          <a:gd name="T7" fmla="*/ 12 h 35"/>
                          <a:gd name="T8" fmla="*/ 0 w 11"/>
                          <a:gd name="T9" fmla="*/ 23 h 35"/>
                          <a:gd name="T10" fmla="*/ 0 w 11"/>
                          <a:gd name="T11" fmla="*/ 23 h 35"/>
                          <a:gd name="T12" fmla="*/ 0 w 11"/>
                          <a:gd name="T13" fmla="*/ 23 h 35"/>
                          <a:gd name="T14" fmla="*/ 0 w 11"/>
                          <a:gd name="T15" fmla="*/ 35 h 35"/>
                          <a:gd name="T16" fmla="*/ 0 w 11"/>
                          <a:gd name="T17" fmla="*/ 35 h 35"/>
                          <a:gd name="T18" fmla="*/ 11 w 11"/>
                          <a:gd name="T19" fmla="*/ 35 h 35"/>
                          <a:gd name="T20" fmla="*/ 11 w 11"/>
                          <a:gd name="T21" fmla="*/ 35 h 35"/>
                          <a:gd name="T22" fmla="*/ 11 w 11"/>
                          <a:gd name="T23" fmla="*/ 35 h 35"/>
                          <a:gd name="T24" fmla="*/ 11 w 11"/>
                          <a:gd name="T25" fmla="*/ 35 h 35"/>
                          <a:gd name="T26" fmla="*/ 11 w 11"/>
                          <a:gd name="T27" fmla="*/ 35 h 35"/>
                          <a:gd name="T28" fmla="*/ 11 w 11"/>
                          <a:gd name="T29" fmla="*/ 23 h 35"/>
                          <a:gd name="T30" fmla="*/ 11 w 11"/>
                          <a:gd name="T31" fmla="*/ 23 h 35"/>
                          <a:gd name="T32" fmla="*/ 11 w 11"/>
                          <a:gd name="T33" fmla="*/ 12 h 35"/>
                          <a:gd name="T34" fmla="*/ 11 w 11"/>
                          <a:gd name="T35" fmla="*/ 12 h 35"/>
                          <a:gd name="T36" fmla="*/ 11 w 11"/>
                          <a:gd name="T37" fmla="*/ 12 h 35"/>
                          <a:gd name="T38" fmla="*/ 11 w 11"/>
                          <a:gd name="T39" fmla="*/ 12 h 35"/>
                          <a:gd name="T40" fmla="*/ 11 w 11"/>
                          <a:gd name="T41" fmla="*/ 0 h 35"/>
                          <a:gd name="T42" fmla="*/ 11 w 11"/>
                          <a:gd name="T43" fmla="*/ 0 h 35"/>
                          <a:gd name="T44" fmla="*/ 0 w 11"/>
                          <a:gd name="T45" fmla="*/ 0 h 35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w 11"/>
                          <a:gd name="T70" fmla="*/ 0 h 35"/>
                          <a:gd name="T71" fmla="*/ 11 w 11"/>
                          <a:gd name="T72" fmla="*/ 35 h 35"/>
                        </a:gdLst>
                        <a:ahLst/>
                        <a:cxnLst>
                          <a:cxn ang="T46">
                            <a:pos x="T0" y="T1"/>
                          </a:cxn>
                          <a:cxn ang="T47">
                            <a:pos x="T2" y="T3"/>
                          </a:cxn>
                          <a:cxn ang="T48">
                            <a:pos x="T4" y="T5"/>
                          </a:cxn>
                          <a:cxn ang="T49">
                            <a:pos x="T6" y="T7"/>
                          </a:cxn>
                          <a:cxn ang="T50">
                            <a:pos x="T8" y="T9"/>
                          </a:cxn>
                          <a:cxn ang="T51">
                            <a:pos x="T10" y="T11"/>
                          </a:cxn>
                          <a:cxn ang="T52">
                            <a:pos x="T12" y="T13"/>
                          </a:cxn>
                          <a:cxn ang="T53">
                            <a:pos x="T14" y="T15"/>
                          </a:cxn>
                          <a:cxn ang="T54">
                            <a:pos x="T16" y="T17"/>
                          </a:cxn>
                          <a:cxn ang="T55">
                            <a:pos x="T18" y="T19"/>
                          </a:cxn>
                          <a:cxn ang="T56">
                            <a:pos x="T20" y="T21"/>
                          </a:cxn>
                          <a:cxn ang="T57">
                            <a:pos x="T22" y="T23"/>
                          </a:cxn>
                          <a:cxn ang="T58">
                            <a:pos x="T24" y="T25"/>
                          </a:cxn>
                          <a:cxn ang="T59">
                            <a:pos x="T26" y="T27"/>
                          </a:cxn>
                          <a:cxn ang="T60">
                            <a:pos x="T28" y="T29"/>
                          </a:cxn>
                          <a:cxn ang="T61">
                            <a:pos x="T30" y="T31"/>
                          </a:cxn>
                          <a:cxn ang="T62">
                            <a:pos x="T32" y="T33"/>
                          </a:cxn>
                          <a:cxn ang="T63">
                            <a:pos x="T34" y="T35"/>
                          </a:cxn>
                          <a:cxn ang="T64">
                            <a:pos x="T36" y="T37"/>
                          </a:cxn>
                          <a:cxn ang="T65">
                            <a:pos x="T38" y="T39"/>
                          </a:cxn>
                          <a:cxn ang="T66">
                            <a:pos x="T40" y="T41"/>
                          </a:cxn>
                          <a:cxn ang="T67">
                            <a:pos x="T42" y="T43"/>
                          </a:cxn>
                          <a:cxn ang="T68">
                            <a:pos x="T44" y="T45"/>
                          </a:cxn>
                        </a:cxnLst>
                        <a:rect l="T69" t="T70" r="T71" b="T72"/>
                        <a:pathLst>
                          <a:path w="11" h="35">
                            <a:moveTo>
                              <a:pt x="0" y="0"/>
                            </a:moveTo>
                            <a:lnTo>
                              <a:pt x="0" y="12"/>
                            </a:lnTo>
                            <a:lnTo>
                              <a:pt x="0" y="23"/>
                            </a:lnTo>
                            <a:lnTo>
                              <a:pt x="0" y="35"/>
                            </a:lnTo>
                            <a:lnTo>
                              <a:pt x="11" y="35"/>
                            </a:lnTo>
                            <a:lnTo>
                              <a:pt x="11" y="23"/>
                            </a:lnTo>
                            <a:lnTo>
                              <a:pt x="11" y="12"/>
                            </a:lnTo>
                            <a:lnTo>
                              <a:pt x="11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5F3F1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79" name="Freeform 9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68" y="832"/>
                        <a:ext cx="46" cy="69"/>
                      </a:xfrm>
                      <a:custGeom>
                        <a:avLst/>
                        <a:gdLst>
                          <a:gd name="T0" fmla="*/ 46 w 46"/>
                          <a:gd name="T1" fmla="*/ 0 h 69"/>
                          <a:gd name="T2" fmla="*/ 46 w 46"/>
                          <a:gd name="T3" fmla="*/ 0 h 69"/>
                          <a:gd name="T4" fmla="*/ 35 w 46"/>
                          <a:gd name="T5" fmla="*/ 0 h 69"/>
                          <a:gd name="T6" fmla="*/ 23 w 46"/>
                          <a:gd name="T7" fmla="*/ 12 h 69"/>
                          <a:gd name="T8" fmla="*/ 23 w 46"/>
                          <a:gd name="T9" fmla="*/ 12 h 69"/>
                          <a:gd name="T10" fmla="*/ 12 w 46"/>
                          <a:gd name="T11" fmla="*/ 12 h 69"/>
                          <a:gd name="T12" fmla="*/ 12 w 46"/>
                          <a:gd name="T13" fmla="*/ 23 h 69"/>
                          <a:gd name="T14" fmla="*/ 12 w 46"/>
                          <a:gd name="T15" fmla="*/ 23 h 69"/>
                          <a:gd name="T16" fmla="*/ 12 w 46"/>
                          <a:gd name="T17" fmla="*/ 35 h 69"/>
                          <a:gd name="T18" fmla="*/ 0 w 46"/>
                          <a:gd name="T19" fmla="*/ 35 h 69"/>
                          <a:gd name="T20" fmla="*/ 0 w 46"/>
                          <a:gd name="T21" fmla="*/ 46 h 69"/>
                          <a:gd name="T22" fmla="*/ 12 w 46"/>
                          <a:gd name="T23" fmla="*/ 35 h 69"/>
                          <a:gd name="T24" fmla="*/ 12 w 46"/>
                          <a:gd name="T25" fmla="*/ 46 h 69"/>
                          <a:gd name="T26" fmla="*/ 12 w 46"/>
                          <a:gd name="T27" fmla="*/ 57 h 69"/>
                          <a:gd name="T28" fmla="*/ 12 w 46"/>
                          <a:gd name="T29" fmla="*/ 57 h 69"/>
                          <a:gd name="T30" fmla="*/ 12 w 46"/>
                          <a:gd name="T31" fmla="*/ 69 h 69"/>
                          <a:gd name="T32" fmla="*/ 12 w 46"/>
                          <a:gd name="T33" fmla="*/ 57 h 69"/>
                          <a:gd name="T34" fmla="*/ 12 w 46"/>
                          <a:gd name="T35" fmla="*/ 46 h 69"/>
                          <a:gd name="T36" fmla="*/ 12 w 46"/>
                          <a:gd name="T37" fmla="*/ 35 h 69"/>
                          <a:gd name="T38" fmla="*/ 23 w 46"/>
                          <a:gd name="T39" fmla="*/ 23 h 69"/>
                          <a:gd name="T40" fmla="*/ 23 w 46"/>
                          <a:gd name="T41" fmla="*/ 12 h 69"/>
                          <a:gd name="T42" fmla="*/ 35 w 46"/>
                          <a:gd name="T43" fmla="*/ 12 h 69"/>
                          <a:gd name="T44" fmla="*/ 35 w 46"/>
                          <a:gd name="T45" fmla="*/ 12 h 69"/>
                          <a:gd name="T46" fmla="*/ 46 w 46"/>
                          <a:gd name="T47" fmla="*/ 0 h 69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w 46"/>
                          <a:gd name="T73" fmla="*/ 0 h 69"/>
                          <a:gd name="T74" fmla="*/ 46 w 46"/>
                          <a:gd name="T75" fmla="*/ 69 h 69"/>
                        </a:gdLst>
                        <a:ahLst/>
                        <a:cxnLst>
                          <a:cxn ang="T48">
                            <a:pos x="T0" y="T1"/>
                          </a:cxn>
                          <a:cxn ang="T49">
                            <a:pos x="T2" y="T3"/>
                          </a:cxn>
                          <a:cxn ang="T50">
                            <a:pos x="T4" y="T5"/>
                          </a:cxn>
                          <a:cxn ang="T51">
                            <a:pos x="T6" y="T7"/>
                          </a:cxn>
                          <a:cxn ang="T52">
                            <a:pos x="T8" y="T9"/>
                          </a:cxn>
                          <a:cxn ang="T53">
                            <a:pos x="T10" y="T11"/>
                          </a:cxn>
                          <a:cxn ang="T54">
                            <a:pos x="T12" y="T13"/>
                          </a:cxn>
                          <a:cxn ang="T55">
                            <a:pos x="T14" y="T15"/>
                          </a:cxn>
                          <a:cxn ang="T56">
                            <a:pos x="T16" y="T17"/>
                          </a:cxn>
                          <a:cxn ang="T57">
                            <a:pos x="T18" y="T19"/>
                          </a:cxn>
                          <a:cxn ang="T58">
                            <a:pos x="T20" y="T21"/>
                          </a:cxn>
                          <a:cxn ang="T59">
                            <a:pos x="T22" y="T23"/>
                          </a:cxn>
                          <a:cxn ang="T60">
                            <a:pos x="T24" y="T25"/>
                          </a:cxn>
                          <a:cxn ang="T61">
                            <a:pos x="T26" y="T27"/>
                          </a:cxn>
                          <a:cxn ang="T62">
                            <a:pos x="T28" y="T29"/>
                          </a:cxn>
                          <a:cxn ang="T63">
                            <a:pos x="T30" y="T31"/>
                          </a:cxn>
                          <a:cxn ang="T64">
                            <a:pos x="T32" y="T33"/>
                          </a:cxn>
                          <a:cxn ang="T65">
                            <a:pos x="T34" y="T35"/>
                          </a:cxn>
                          <a:cxn ang="T66">
                            <a:pos x="T36" y="T37"/>
                          </a:cxn>
                          <a:cxn ang="T67">
                            <a:pos x="T38" y="T39"/>
                          </a:cxn>
                          <a:cxn ang="T68">
                            <a:pos x="T40" y="T41"/>
                          </a:cxn>
                          <a:cxn ang="T69">
                            <a:pos x="T42" y="T43"/>
                          </a:cxn>
                          <a:cxn ang="T70">
                            <a:pos x="T44" y="T45"/>
                          </a:cxn>
                          <a:cxn ang="T71">
                            <a:pos x="T46" y="T47"/>
                          </a:cxn>
                        </a:cxnLst>
                        <a:rect l="T72" t="T73" r="T74" b="T75"/>
                        <a:pathLst>
                          <a:path w="46" h="69">
                            <a:moveTo>
                              <a:pt x="46" y="0"/>
                            </a:moveTo>
                            <a:lnTo>
                              <a:pt x="46" y="0"/>
                            </a:lnTo>
                            <a:lnTo>
                              <a:pt x="35" y="0"/>
                            </a:lnTo>
                            <a:lnTo>
                              <a:pt x="23" y="12"/>
                            </a:lnTo>
                            <a:lnTo>
                              <a:pt x="12" y="12"/>
                            </a:lnTo>
                            <a:lnTo>
                              <a:pt x="12" y="23"/>
                            </a:lnTo>
                            <a:lnTo>
                              <a:pt x="12" y="35"/>
                            </a:lnTo>
                            <a:lnTo>
                              <a:pt x="0" y="35"/>
                            </a:lnTo>
                            <a:lnTo>
                              <a:pt x="0" y="46"/>
                            </a:lnTo>
                            <a:lnTo>
                              <a:pt x="12" y="35"/>
                            </a:lnTo>
                            <a:lnTo>
                              <a:pt x="12" y="46"/>
                            </a:lnTo>
                            <a:lnTo>
                              <a:pt x="12" y="57"/>
                            </a:lnTo>
                            <a:lnTo>
                              <a:pt x="12" y="69"/>
                            </a:lnTo>
                            <a:lnTo>
                              <a:pt x="12" y="57"/>
                            </a:lnTo>
                            <a:lnTo>
                              <a:pt x="12" y="46"/>
                            </a:lnTo>
                            <a:lnTo>
                              <a:pt x="12" y="35"/>
                            </a:lnTo>
                            <a:lnTo>
                              <a:pt x="23" y="23"/>
                            </a:lnTo>
                            <a:lnTo>
                              <a:pt x="23" y="12"/>
                            </a:lnTo>
                            <a:lnTo>
                              <a:pt x="35" y="12"/>
                            </a:lnTo>
                            <a:lnTo>
                              <a:pt x="46" y="0"/>
                            </a:lnTo>
                            <a:close/>
                          </a:path>
                        </a:pathLst>
                      </a:custGeom>
                      <a:solidFill>
                        <a:srgbClr val="7F5F3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</p:grpSp>
              <p:sp>
                <p:nvSpPr>
                  <p:cNvPr id="71" name="Freeform 94"/>
                  <p:cNvSpPr>
                    <a:spLocks/>
                  </p:cNvSpPr>
                  <p:nvPr/>
                </p:nvSpPr>
                <p:spPr bwMode="auto">
                  <a:xfrm>
                    <a:off x="3071" y="1026"/>
                    <a:ext cx="57" cy="183"/>
                  </a:xfrm>
                  <a:custGeom>
                    <a:avLst/>
                    <a:gdLst>
                      <a:gd name="T0" fmla="*/ 57 w 57"/>
                      <a:gd name="T1" fmla="*/ 0 h 183"/>
                      <a:gd name="T2" fmla="*/ 11 w 57"/>
                      <a:gd name="T3" fmla="*/ 114 h 183"/>
                      <a:gd name="T4" fmla="*/ 0 w 57"/>
                      <a:gd name="T5" fmla="*/ 183 h 183"/>
                      <a:gd name="T6" fmla="*/ 23 w 57"/>
                      <a:gd name="T7" fmla="*/ 114 h 183"/>
                      <a:gd name="T8" fmla="*/ 57 w 57"/>
                      <a:gd name="T9" fmla="*/ 0 h 18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7"/>
                      <a:gd name="T16" fmla="*/ 0 h 183"/>
                      <a:gd name="T17" fmla="*/ 57 w 57"/>
                      <a:gd name="T18" fmla="*/ 183 h 18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7" h="183">
                        <a:moveTo>
                          <a:pt x="57" y="0"/>
                        </a:moveTo>
                        <a:lnTo>
                          <a:pt x="11" y="114"/>
                        </a:lnTo>
                        <a:lnTo>
                          <a:pt x="0" y="183"/>
                        </a:lnTo>
                        <a:lnTo>
                          <a:pt x="23" y="114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72" name="Freeform 95"/>
                  <p:cNvSpPr>
                    <a:spLocks/>
                  </p:cNvSpPr>
                  <p:nvPr/>
                </p:nvSpPr>
                <p:spPr bwMode="auto">
                  <a:xfrm>
                    <a:off x="3014" y="1152"/>
                    <a:ext cx="23" cy="79"/>
                  </a:xfrm>
                  <a:custGeom>
                    <a:avLst/>
                    <a:gdLst>
                      <a:gd name="T0" fmla="*/ 11 w 23"/>
                      <a:gd name="T1" fmla="*/ 0 h 79"/>
                      <a:gd name="T2" fmla="*/ 11 w 23"/>
                      <a:gd name="T3" fmla="*/ 57 h 79"/>
                      <a:gd name="T4" fmla="*/ 23 w 23"/>
                      <a:gd name="T5" fmla="*/ 79 h 79"/>
                      <a:gd name="T6" fmla="*/ 11 w 23"/>
                      <a:gd name="T7" fmla="*/ 68 h 79"/>
                      <a:gd name="T8" fmla="*/ 0 w 23"/>
                      <a:gd name="T9" fmla="*/ 68 h 79"/>
                      <a:gd name="T10" fmla="*/ 11 w 23"/>
                      <a:gd name="T11" fmla="*/ 45 h 79"/>
                      <a:gd name="T12" fmla="*/ 11 w 23"/>
                      <a:gd name="T13" fmla="*/ 11 h 79"/>
                      <a:gd name="T14" fmla="*/ 11 w 23"/>
                      <a:gd name="T15" fmla="*/ 0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3"/>
                      <a:gd name="T25" fmla="*/ 0 h 79"/>
                      <a:gd name="T26" fmla="*/ 23 w 2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3" h="79">
                        <a:moveTo>
                          <a:pt x="11" y="0"/>
                        </a:moveTo>
                        <a:lnTo>
                          <a:pt x="11" y="57"/>
                        </a:lnTo>
                        <a:lnTo>
                          <a:pt x="23" y="79"/>
                        </a:lnTo>
                        <a:lnTo>
                          <a:pt x="11" y="68"/>
                        </a:lnTo>
                        <a:lnTo>
                          <a:pt x="0" y="68"/>
                        </a:lnTo>
                        <a:lnTo>
                          <a:pt x="11" y="45"/>
                        </a:lnTo>
                        <a:lnTo>
                          <a:pt x="11" y="11"/>
                        </a:lnTo>
                        <a:lnTo>
                          <a:pt x="11" y="0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sp>
              <p:nvSpPr>
                <p:cNvPr id="66" name="Freeform 96"/>
                <p:cNvSpPr>
                  <a:spLocks/>
                </p:cNvSpPr>
                <p:nvPr/>
              </p:nvSpPr>
              <p:spPr bwMode="auto">
                <a:xfrm>
                  <a:off x="2991" y="1266"/>
                  <a:ext cx="34" cy="79"/>
                </a:xfrm>
                <a:custGeom>
                  <a:avLst/>
                  <a:gdLst>
                    <a:gd name="T0" fmla="*/ 23 w 34"/>
                    <a:gd name="T1" fmla="*/ 0 h 79"/>
                    <a:gd name="T2" fmla="*/ 34 w 34"/>
                    <a:gd name="T3" fmla="*/ 45 h 79"/>
                    <a:gd name="T4" fmla="*/ 34 w 34"/>
                    <a:gd name="T5" fmla="*/ 79 h 79"/>
                    <a:gd name="T6" fmla="*/ 34 w 34"/>
                    <a:gd name="T7" fmla="*/ 34 h 79"/>
                    <a:gd name="T8" fmla="*/ 23 w 34"/>
                    <a:gd name="T9" fmla="*/ 11 h 79"/>
                    <a:gd name="T10" fmla="*/ 0 w 34"/>
                    <a:gd name="T11" fmla="*/ 34 h 79"/>
                    <a:gd name="T12" fmla="*/ 12 w 34"/>
                    <a:gd name="T13" fmla="*/ 22 h 79"/>
                    <a:gd name="T14" fmla="*/ 23 w 34"/>
                    <a:gd name="T15" fmla="*/ 0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4"/>
                    <a:gd name="T25" fmla="*/ 0 h 79"/>
                    <a:gd name="T26" fmla="*/ 34 w 34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4" h="79">
                      <a:moveTo>
                        <a:pt x="23" y="0"/>
                      </a:moveTo>
                      <a:lnTo>
                        <a:pt x="34" y="45"/>
                      </a:lnTo>
                      <a:lnTo>
                        <a:pt x="34" y="79"/>
                      </a:lnTo>
                      <a:lnTo>
                        <a:pt x="34" y="34"/>
                      </a:lnTo>
                      <a:lnTo>
                        <a:pt x="23" y="11"/>
                      </a:lnTo>
                      <a:lnTo>
                        <a:pt x="0" y="34"/>
                      </a:lnTo>
                      <a:lnTo>
                        <a:pt x="12" y="2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52" name="Freeform 97"/>
              <p:cNvSpPr>
                <a:spLocks/>
              </p:cNvSpPr>
              <p:nvPr/>
            </p:nvSpPr>
            <p:spPr bwMode="auto">
              <a:xfrm>
                <a:off x="2843" y="1402"/>
                <a:ext cx="11" cy="57"/>
              </a:xfrm>
              <a:custGeom>
                <a:avLst/>
                <a:gdLst>
                  <a:gd name="T0" fmla="*/ 11 w 11"/>
                  <a:gd name="T1" fmla="*/ 0 h 57"/>
                  <a:gd name="T2" fmla="*/ 0 w 11"/>
                  <a:gd name="T3" fmla="*/ 46 h 57"/>
                  <a:gd name="T4" fmla="*/ 0 w 11"/>
                  <a:gd name="T5" fmla="*/ 57 h 57"/>
                  <a:gd name="T6" fmla="*/ 0 w 11"/>
                  <a:gd name="T7" fmla="*/ 46 h 57"/>
                  <a:gd name="T8" fmla="*/ 11 w 11"/>
                  <a:gd name="T9" fmla="*/ 0 h 57"/>
                  <a:gd name="T10" fmla="*/ 11 w 11"/>
                  <a:gd name="T11" fmla="*/ 0 h 57"/>
                  <a:gd name="T12" fmla="*/ 11 w 11"/>
                  <a:gd name="T13" fmla="*/ 0 h 57"/>
                  <a:gd name="T14" fmla="*/ 11 w 11"/>
                  <a:gd name="T15" fmla="*/ 0 h 5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"/>
                  <a:gd name="T25" fmla="*/ 0 h 57"/>
                  <a:gd name="T26" fmla="*/ 11 w 11"/>
                  <a:gd name="T27" fmla="*/ 57 h 5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" h="57">
                    <a:moveTo>
                      <a:pt x="11" y="0"/>
                    </a:moveTo>
                    <a:lnTo>
                      <a:pt x="0" y="46"/>
                    </a:lnTo>
                    <a:lnTo>
                      <a:pt x="0" y="57"/>
                    </a:lnTo>
                    <a:lnTo>
                      <a:pt x="0" y="4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3F3F3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96" name="Group 98"/>
              <p:cNvGrpSpPr>
                <a:grpSpLocks/>
              </p:cNvGrpSpPr>
              <p:nvPr/>
            </p:nvGrpSpPr>
            <p:grpSpPr bwMode="auto">
              <a:xfrm>
                <a:off x="2832" y="1345"/>
                <a:ext cx="91" cy="103"/>
                <a:chOff x="2832" y="1345"/>
                <a:chExt cx="91" cy="103"/>
              </a:xfrm>
            </p:grpSpPr>
            <p:grpSp>
              <p:nvGrpSpPr>
                <p:cNvPr id="97" name="Group 99"/>
                <p:cNvGrpSpPr>
                  <a:grpSpLocks/>
                </p:cNvGrpSpPr>
                <p:nvPr/>
              </p:nvGrpSpPr>
              <p:grpSpPr bwMode="auto">
                <a:xfrm>
                  <a:off x="2832" y="1345"/>
                  <a:ext cx="79" cy="103"/>
                  <a:chOff x="2832" y="1345"/>
                  <a:chExt cx="79" cy="103"/>
                </a:xfrm>
              </p:grpSpPr>
              <p:sp>
                <p:nvSpPr>
                  <p:cNvPr id="56" name="Freeform 100"/>
                  <p:cNvSpPr>
                    <a:spLocks/>
                  </p:cNvSpPr>
                  <p:nvPr/>
                </p:nvSpPr>
                <p:spPr bwMode="auto">
                  <a:xfrm>
                    <a:off x="2832" y="1357"/>
                    <a:ext cx="79" cy="91"/>
                  </a:xfrm>
                  <a:custGeom>
                    <a:avLst/>
                    <a:gdLst>
                      <a:gd name="T0" fmla="*/ 68 w 79"/>
                      <a:gd name="T1" fmla="*/ 11 h 91"/>
                      <a:gd name="T2" fmla="*/ 57 w 79"/>
                      <a:gd name="T3" fmla="*/ 11 h 91"/>
                      <a:gd name="T4" fmla="*/ 57 w 79"/>
                      <a:gd name="T5" fmla="*/ 11 h 91"/>
                      <a:gd name="T6" fmla="*/ 45 w 79"/>
                      <a:gd name="T7" fmla="*/ 0 h 91"/>
                      <a:gd name="T8" fmla="*/ 45 w 79"/>
                      <a:gd name="T9" fmla="*/ 0 h 91"/>
                      <a:gd name="T10" fmla="*/ 34 w 79"/>
                      <a:gd name="T11" fmla="*/ 0 h 91"/>
                      <a:gd name="T12" fmla="*/ 34 w 79"/>
                      <a:gd name="T13" fmla="*/ 0 h 91"/>
                      <a:gd name="T14" fmla="*/ 22 w 79"/>
                      <a:gd name="T15" fmla="*/ 0 h 91"/>
                      <a:gd name="T16" fmla="*/ 11 w 79"/>
                      <a:gd name="T17" fmla="*/ 0 h 91"/>
                      <a:gd name="T18" fmla="*/ 11 w 79"/>
                      <a:gd name="T19" fmla="*/ 11 h 91"/>
                      <a:gd name="T20" fmla="*/ 11 w 79"/>
                      <a:gd name="T21" fmla="*/ 11 h 91"/>
                      <a:gd name="T22" fmla="*/ 11 w 79"/>
                      <a:gd name="T23" fmla="*/ 11 h 91"/>
                      <a:gd name="T24" fmla="*/ 11 w 79"/>
                      <a:gd name="T25" fmla="*/ 23 h 91"/>
                      <a:gd name="T26" fmla="*/ 11 w 79"/>
                      <a:gd name="T27" fmla="*/ 34 h 91"/>
                      <a:gd name="T28" fmla="*/ 11 w 79"/>
                      <a:gd name="T29" fmla="*/ 45 h 91"/>
                      <a:gd name="T30" fmla="*/ 0 w 79"/>
                      <a:gd name="T31" fmla="*/ 57 h 91"/>
                      <a:gd name="T32" fmla="*/ 0 w 79"/>
                      <a:gd name="T33" fmla="*/ 57 h 91"/>
                      <a:gd name="T34" fmla="*/ 11 w 79"/>
                      <a:gd name="T35" fmla="*/ 68 h 91"/>
                      <a:gd name="T36" fmla="*/ 11 w 79"/>
                      <a:gd name="T37" fmla="*/ 68 h 91"/>
                      <a:gd name="T38" fmla="*/ 11 w 79"/>
                      <a:gd name="T39" fmla="*/ 68 h 91"/>
                      <a:gd name="T40" fmla="*/ 11 w 79"/>
                      <a:gd name="T41" fmla="*/ 80 h 91"/>
                      <a:gd name="T42" fmla="*/ 22 w 79"/>
                      <a:gd name="T43" fmla="*/ 91 h 91"/>
                      <a:gd name="T44" fmla="*/ 22 w 79"/>
                      <a:gd name="T45" fmla="*/ 91 h 91"/>
                      <a:gd name="T46" fmla="*/ 22 w 79"/>
                      <a:gd name="T47" fmla="*/ 91 h 91"/>
                      <a:gd name="T48" fmla="*/ 34 w 79"/>
                      <a:gd name="T49" fmla="*/ 91 h 91"/>
                      <a:gd name="T50" fmla="*/ 34 w 79"/>
                      <a:gd name="T51" fmla="*/ 91 h 91"/>
                      <a:gd name="T52" fmla="*/ 34 w 79"/>
                      <a:gd name="T53" fmla="*/ 91 h 91"/>
                      <a:gd name="T54" fmla="*/ 34 w 79"/>
                      <a:gd name="T55" fmla="*/ 91 h 91"/>
                      <a:gd name="T56" fmla="*/ 45 w 79"/>
                      <a:gd name="T57" fmla="*/ 91 h 91"/>
                      <a:gd name="T58" fmla="*/ 45 w 79"/>
                      <a:gd name="T59" fmla="*/ 91 h 91"/>
                      <a:gd name="T60" fmla="*/ 45 w 79"/>
                      <a:gd name="T61" fmla="*/ 91 h 91"/>
                      <a:gd name="T62" fmla="*/ 45 w 79"/>
                      <a:gd name="T63" fmla="*/ 80 h 91"/>
                      <a:gd name="T64" fmla="*/ 45 w 79"/>
                      <a:gd name="T65" fmla="*/ 91 h 91"/>
                      <a:gd name="T66" fmla="*/ 57 w 79"/>
                      <a:gd name="T67" fmla="*/ 91 h 91"/>
                      <a:gd name="T68" fmla="*/ 57 w 79"/>
                      <a:gd name="T69" fmla="*/ 80 h 91"/>
                      <a:gd name="T70" fmla="*/ 57 w 79"/>
                      <a:gd name="T71" fmla="*/ 80 h 91"/>
                      <a:gd name="T72" fmla="*/ 57 w 79"/>
                      <a:gd name="T73" fmla="*/ 80 h 91"/>
                      <a:gd name="T74" fmla="*/ 57 w 79"/>
                      <a:gd name="T75" fmla="*/ 80 h 91"/>
                      <a:gd name="T76" fmla="*/ 68 w 79"/>
                      <a:gd name="T77" fmla="*/ 80 h 91"/>
                      <a:gd name="T78" fmla="*/ 68 w 79"/>
                      <a:gd name="T79" fmla="*/ 80 h 91"/>
                      <a:gd name="T80" fmla="*/ 68 w 79"/>
                      <a:gd name="T81" fmla="*/ 68 h 91"/>
                      <a:gd name="T82" fmla="*/ 68 w 79"/>
                      <a:gd name="T83" fmla="*/ 68 h 91"/>
                      <a:gd name="T84" fmla="*/ 68 w 79"/>
                      <a:gd name="T85" fmla="*/ 68 h 91"/>
                      <a:gd name="T86" fmla="*/ 79 w 79"/>
                      <a:gd name="T87" fmla="*/ 57 h 91"/>
                      <a:gd name="T88" fmla="*/ 79 w 79"/>
                      <a:gd name="T89" fmla="*/ 45 h 91"/>
                      <a:gd name="T90" fmla="*/ 79 w 79"/>
                      <a:gd name="T91" fmla="*/ 34 h 91"/>
                      <a:gd name="T92" fmla="*/ 79 w 79"/>
                      <a:gd name="T93" fmla="*/ 23 h 91"/>
                      <a:gd name="T94" fmla="*/ 79 w 79"/>
                      <a:gd name="T95" fmla="*/ 23 h 91"/>
                      <a:gd name="T96" fmla="*/ 79 w 79"/>
                      <a:gd name="T97" fmla="*/ 11 h 91"/>
                      <a:gd name="T98" fmla="*/ 68 w 79"/>
                      <a:gd name="T99" fmla="*/ 11 h 91"/>
                      <a:gd name="T100" fmla="*/ 68 w 79"/>
                      <a:gd name="T101" fmla="*/ 11 h 91"/>
                      <a:gd name="T102" fmla="*/ 68 w 79"/>
                      <a:gd name="T103" fmla="*/ 11 h 91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w 79"/>
                      <a:gd name="T157" fmla="*/ 0 h 91"/>
                      <a:gd name="T158" fmla="*/ 79 w 79"/>
                      <a:gd name="T159" fmla="*/ 91 h 91"/>
                    </a:gdLst>
                    <a:ahLst/>
                    <a:cxnLst>
                      <a:cxn ang="T104">
                        <a:pos x="T0" y="T1"/>
                      </a:cxn>
                      <a:cxn ang="T105">
                        <a:pos x="T2" y="T3"/>
                      </a:cxn>
                      <a:cxn ang="T106">
                        <a:pos x="T4" y="T5"/>
                      </a:cxn>
                      <a:cxn ang="T107">
                        <a:pos x="T6" y="T7"/>
                      </a:cxn>
                      <a:cxn ang="T108">
                        <a:pos x="T8" y="T9"/>
                      </a:cxn>
                      <a:cxn ang="T109">
                        <a:pos x="T10" y="T11"/>
                      </a:cxn>
                      <a:cxn ang="T110">
                        <a:pos x="T12" y="T13"/>
                      </a:cxn>
                      <a:cxn ang="T111">
                        <a:pos x="T14" y="T15"/>
                      </a:cxn>
                      <a:cxn ang="T112">
                        <a:pos x="T16" y="T17"/>
                      </a:cxn>
                      <a:cxn ang="T113">
                        <a:pos x="T18" y="T19"/>
                      </a:cxn>
                      <a:cxn ang="T114">
                        <a:pos x="T20" y="T21"/>
                      </a:cxn>
                      <a:cxn ang="T115">
                        <a:pos x="T22" y="T23"/>
                      </a:cxn>
                      <a:cxn ang="T116">
                        <a:pos x="T24" y="T25"/>
                      </a:cxn>
                      <a:cxn ang="T117">
                        <a:pos x="T26" y="T27"/>
                      </a:cxn>
                      <a:cxn ang="T118">
                        <a:pos x="T28" y="T29"/>
                      </a:cxn>
                      <a:cxn ang="T119">
                        <a:pos x="T30" y="T31"/>
                      </a:cxn>
                      <a:cxn ang="T120">
                        <a:pos x="T32" y="T33"/>
                      </a:cxn>
                      <a:cxn ang="T121">
                        <a:pos x="T34" y="T35"/>
                      </a:cxn>
                      <a:cxn ang="T122">
                        <a:pos x="T36" y="T37"/>
                      </a:cxn>
                      <a:cxn ang="T123">
                        <a:pos x="T38" y="T39"/>
                      </a:cxn>
                      <a:cxn ang="T124">
                        <a:pos x="T40" y="T41"/>
                      </a:cxn>
                      <a:cxn ang="T125">
                        <a:pos x="T42" y="T43"/>
                      </a:cxn>
                      <a:cxn ang="T126">
                        <a:pos x="T44" y="T45"/>
                      </a:cxn>
                      <a:cxn ang="T127">
                        <a:pos x="T46" y="T47"/>
                      </a:cxn>
                      <a:cxn ang="T128">
                        <a:pos x="T48" y="T49"/>
                      </a:cxn>
                      <a:cxn ang="T129">
                        <a:pos x="T50" y="T51"/>
                      </a:cxn>
                      <a:cxn ang="T130">
                        <a:pos x="T52" y="T53"/>
                      </a:cxn>
                      <a:cxn ang="T131">
                        <a:pos x="T54" y="T55"/>
                      </a:cxn>
                      <a:cxn ang="T132">
                        <a:pos x="T56" y="T57"/>
                      </a:cxn>
                      <a:cxn ang="T133">
                        <a:pos x="T58" y="T59"/>
                      </a:cxn>
                      <a:cxn ang="T134">
                        <a:pos x="T60" y="T61"/>
                      </a:cxn>
                      <a:cxn ang="T135">
                        <a:pos x="T62" y="T63"/>
                      </a:cxn>
                      <a:cxn ang="T136">
                        <a:pos x="T64" y="T65"/>
                      </a:cxn>
                      <a:cxn ang="T137">
                        <a:pos x="T66" y="T67"/>
                      </a:cxn>
                      <a:cxn ang="T138">
                        <a:pos x="T68" y="T69"/>
                      </a:cxn>
                      <a:cxn ang="T139">
                        <a:pos x="T70" y="T71"/>
                      </a:cxn>
                      <a:cxn ang="T140">
                        <a:pos x="T72" y="T73"/>
                      </a:cxn>
                      <a:cxn ang="T141">
                        <a:pos x="T74" y="T75"/>
                      </a:cxn>
                      <a:cxn ang="T142">
                        <a:pos x="T76" y="T77"/>
                      </a:cxn>
                      <a:cxn ang="T143">
                        <a:pos x="T78" y="T79"/>
                      </a:cxn>
                      <a:cxn ang="T144">
                        <a:pos x="T80" y="T81"/>
                      </a:cxn>
                      <a:cxn ang="T145">
                        <a:pos x="T82" y="T83"/>
                      </a:cxn>
                      <a:cxn ang="T146">
                        <a:pos x="T84" y="T85"/>
                      </a:cxn>
                      <a:cxn ang="T147">
                        <a:pos x="T86" y="T87"/>
                      </a:cxn>
                      <a:cxn ang="T148">
                        <a:pos x="T88" y="T89"/>
                      </a:cxn>
                      <a:cxn ang="T149">
                        <a:pos x="T90" y="T91"/>
                      </a:cxn>
                      <a:cxn ang="T150">
                        <a:pos x="T92" y="T93"/>
                      </a:cxn>
                      <a:cxn ang="T151">
                        <a:pos x="T94" y="T95"/>
                      </a:cxn>
                      <a:cxn ang="T152">
                        <a:pos x="T96" y="T97"/>
                      </a:cxn>
                      <a:cxn ang="T153">
                        <a:pos x="T98" y="T99"/>
                      </a:cxn>
                      <a:cxn ang="T154">
                        <a:pos x="T100" y="T101"/>
                      </a:cxn>
                      <a:cxn ang="T155">
                        <a:pos x="T102" y="T103"/>
                      </a:cxn>
                    </a:cxnLst>
                    <a:rect l="T156" t="T157" r="T158" b="T159"/>
                    <a:pathLst>
                      <a:path w="79" h="91">
                        <a:moveTo>
                          <a:pt x="68" y="11"/>
                        </a:moveTo>
                        <a:lnTo>
                          <a:pt x="57" y="11"/>
                        </a:lnTo>
                        <a:lnTo>
                          <a:pt x="45" y="0"/>
                        </a:lnTo>
                        <a:lnTo>
                          <a:pt x="34" y="0"/>
                        </a:lnTo>
                        <a:lnTo>
                          <a:pt x="22" y="0"/>
                        </a:lnTo>
                        <a:lnTo>
                          <a:pt x="11" y="0"/>
                        </a:lnTo>
                        <a:lnTo>
                          <a:pt x="11" y="11"/>
                        </a:lnTo>
                        <a:lnTo>
                          <a:pt x="11" y="23"/>
                        </a:lnTo>
                        <a:lnTo>
                          <a:pt x="11" y="34"/>
                        </a:lnTo>
                        <a:lnTo>
                          <a:pt x="11" y="45"/>
                        </a:lnTo>
                        <a:lnTo>
                          <a:pt x="0" y="57"/>
                        </a:lnTo>
                        <a:lnTo>
                          <a:pt x="11" y="68"/>
                        </a:lnTo>
                        <a:lnTo>
                          <a:pt x="11" y="80"/>
                        </a:lnTo>
                        <a:lnTo>
                          <a:pt x="22" y="91"/>
                        </a:lnTo>
                        <a:lnTo>
                          <a:pt x="34" y="91"/>
                        </a:lnTo>
                        <a:lnTo>
                          <a:pt x="45" y="91"/>
                        </a:lnTo>
                        <a:lnTo>
                          <a:pt x="45" y="80"/>
                        </a:lnTo>
                        <a:lnTo>
                          <a:pt x="45" y="91"/>
                        </a:lnTo>
                        <a:lnTo>
                          <a:pt x="57" y="91"/>
                        </a:lnTo>
                        <a:lnTo>
                          <a:pt x="57" y="80"/>
                        </a:lnTo>
                        <a:lnTo>
                          <a:pt x="68" y="80"/>
                        </a:lnTo>
                        <a:lnTo>
                          <a:pt x="68" y="68"/>
                        </a:lnTo>
                        <a:lnTo>
                          <a:pt x="79" y="57"/>
                        </a:lnTo>
                        <a:lnTo>
                          <a:pt x="79" y="45"/>
                        </a:lnTo>
                        <a:lnTo>
                          <a:pt x="79" y="34"/>
                        </a:lnTo>
                        <a:lnTo>
                          <a:pt x="79" y="23"/>
                        </a:lnTo>
                        <a:lnTo>
                          <a:pt x="79" y="11"/>
                        </a:lnTo>
                        <a:lnTo>
                          <a:pt x="68" y="11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57" name="Freeform 101"/>
                  <p:cNvSpPr>
                    <a:spLocks/>
                  </p:cNvSpPr>
                  <p:nvPr/>
                </p:nvSpPr>
                <p:spPr bwMode="auto">
                  <a:xfrm>
                    <a:off x="2843" y="1368"/>
                    <a:ext cx="57" cy="80"/>
                  </a:xfrm>
                  <a:custGeom>
                    <a:avLst/>
                    <a:gdLst>
                      <a:gd name="T0" fmla="*/ 46 w 57"/>
                      <a:gd name="T1" fmla="*/ 34 h 80"/>
                      <a:gd name="T2" fmla="*/ 46 w 57"/>
                      <a:gd name="T3" fmla="*/ 34 h 80"/>
                      <a:gd name="T4" fmla="*/ 34 w 57"/>
                      <a:gd name="T5" fmla="*/ 23 h 80"/>
                      <a:gd name="T6" fmla="*/ 34 w 57"/>
                      <a:gd name="T7" fmla="*/ 34 h 80"/>
                      <a:gd name="T8" fmla="*/ 23 w 57"/>
                      <a:gd name="T9" fmla="*/ 34 h 80"/>
                      <a:gd name="T10" fmla="*/ 11 w 57"/>
                      <a:gd name="T11" fmla="*/ 34 h 80"/>
                      <a:gd name="T12" fmla="*/ 11 w 57"/>
                      <a:gd name="T13" fmla="*/ 34 h 80"/>
                      <a:gd name="T14" fmla="*/ 11 w 57"/>
                      <a:gd name="T15" fmla="*/ 23 h 80"/>
                      <a:gd name="T16" fmla="*/ 11 w 57"/>
                      <a:gd name="T17" fmla="*/ 23 h 80"/>
                      <a:gd name="T18" fmla="*/ 11 w 57"/>
                      <a:gd name="T19" fmla="*/ 12 h 80"/>
                      <a:gd name="T20" fmla="*/ 23 w 57"/>
                      <a:gd name="T21" fmla="*/ 12 h 80"/>
                      <a:gd name="T22" fmla="*/ 34 w 57"/>
                      <a:gd name="T23" fmla="*/ 12 h 80"/>
                      <a:gd name="T24" fmla="*/ 23 w 57"/>
                      <a:gd name="T25" fmla="*/ 12 h 80"/>
                      <a:gd name="T26" fmla="*/ 11 w 57"/>
                      <a:gd name="T27" fmla="*/ 12 h 80"/>
                      <a:gd name="T28" fmla="*/ 11 w 57"/>
                      <a:gd name="T29" fmla="*/ 12 h 80"/>
                      <a:gd name="T30" fmla="*/ 11 w 57"/>
                      <a:gd name="T31" fmla="*/ 12 h 80"/>
                      <a:gd name="T32" fmla="*/ 11 w 57"/>
                      <a:gd name="T33" fmla="*/ 12 h 80"/>
                      <a:gd name="T34" fmla="*/ 11 w 57"/>
                      <a:gd name="T35" fmla="*/ 34 h 80"/>
                      <a:gd name="T36" fmla="*/ 0 w 57"/>
                      <a:gd name="T37" fmla="*/ 34 h 80"/>
                      <a:gd name="T38" fmla="*/ 0 w 57"/>
                      <a:gd name="T39" fmla="*/ 46 h 80"/>
                      <a:gd name="T40" fmla="*/ 0 w 57"/>
                      <a:gd name="T41" fmla="*/ 57 h 80"/>
                      <a:gd name="T42" fmla="*/ 11 w 57"/>
                      <a:gd name="T43" fmla="*/ 46 h 80"/>
                      <a:gd name="T44" fmla="*/ 11 w 57"/>
                      <a:gd name="T45" fmla="*/ 57 h 80"/>
                      <a:gd name="T46" fmla="*/ 11 w 57"/>
                      <a:gd name="T47" fmla="*/ 57 h 80"/>
                      <a:gd name="T48" fmla="*/ 11 w 57"/>
                      <a:gd name="T49" fmla="*/ 69 h 80"/>
                      <a:gd name="T50" fmla="*/ 23 w 57"/>
                      <a:gd name="T51" fmla="*/ 69 h 80"/>
                      <a:gd name="T52" fmla="*/ 23 w 57"/>
                      <a:gd name="T53" fmla="*/ 69 h 80"/>
                      <a:gd name="T54" fmla="*/ 23 w 57"/>
                      <a:gd name="T55" fmla="*/ 57 h 80"/>
                      <a:gd name="T56" fmla="*/ 23 w 57"/>
                      <a:gd name="T57" fmla="*/ 57 h 80"/>
                      <a:gd name="T58" fmla="*/ 23 w 57"/>
                      <a:gd name="T59" fmla="*/ 57 h 80"/>
                      <a:gd name="T60" fmla="*/ 34 w 57"/>
                      <a:gd name="T61" fmla="*/ 57 h 80"/>
                      <a:gd name="T62" fmla="*/ 46 w 57"/>
                      <a:gd name="T63" fmla="*/ 57 h 80"/>
                      <a:gd name="T64" fmla="*/ 46 w 57"/>
                      <a:gd name="T65" fmla="*/ 57 h 80"/>
                      <a:gd name="T66" fmla="*/ 46 w 57"/>
                      <a:gd name="T67" fmla="*/ 57 h 80"/>
                      <a:gd name="T68" fmla="*/ 46 w 57"/>
                      <a:gd name="T69" fmla="*/ 46 h 80"/>
                      <a:gd name="T70" fmla="*/ 46 w 57"/>
                      <a:gd name="T71" fmla="*/ 34 h 80"/>
                      <a:gd name="T72" fmla="*/ 57 w 57"/>
                      <a:gd name="T73" fmla="*/ 34 h 80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w 57"/>
                      <a:gd name="T112" fmla="*/ 0 h 80"/>
                      <a:gd name="T113" fmla="*/ 57 w 57"/>
                      <a:gd name="T114" fmla="*/ 80 h 80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T111" t="T112" r="T113" b="T114"/>
                    <a:pathLst>
                      <a:path w="57" h="80">
                        <a:moveTo>
                          <a:pt x="57" y="34"/>
                        </a:moveTo>
                        <a:lnTo>
                          <a:pt x="46" y="34"/>
                        </a:lnTo>
                        <a:lnTo>
                          <a:pt x="34" y="34"/>
                        </a:lnTo>
                        <a:lnTo>
                          <a:pt x="34" y="23"/>
                        </a:lnTo>
                        <a:lnTo>
                          <a:pt x="34" y="34"/>
                        </a:lnTo>
                        <a:lnTo>
                          <a:pt x="23" y="34"/>
                        </a:lnTo>
                        <a:lnTo>
                          <a:pt x="11" y="34"/>
                        </a:lnTo>
                        <a:lnTo>
                          <a:pt x="11" y="23"/>
                        </a:lnTo>
                        <a:lnTo>
                          <a:pt x="11" y="12"/>
                        </a:lnTo>
                        <a:lnTo>
                          <a:pt x="23" y="12"/>
                        </a:lnTo>
                        <a:lnTo>
                          <a:pt x="34" y="12"/>
                        </a:lnTo>
                        <a:lnTo>
                          <a:pt x="23" y="12"/>
                        </a:lnTo>
                        <a:lnTo>
                          <a:pt x="23" y="0"/>
                        </a:lnTo>
                        <a:lnTo>
                          <a:pt x="11" y="12"/>
                        </a:lnTo>
                        <a:lnTo>
                          <a:pt x="11" y="34"/>
                        </a:lnTo>
                        <a:lnTo>
                          <a:pt x="0" y="34"/>
                        </a:lnTo>
                        <a:lnTo>
                          <a:pt x="0" y="46"/>
                        </a:lnTo>
                        <a:lnTo>
                          <a:pt x="0" y="57"/>
                        </a:lnTo>
                        <a:lnTo>
                          <a:pt x="11" y="46"/>
                        </a:lnTo>
                        <a:lnTo>
                          <a:pt x="11" y="57"/>
                        </a:lnTo>
                        <a:lnTo>
                          <a:pt x="11" y="69"/>
                        </a:lnTo>
                        <a:lnTo>
                          <a:pt x="23" y="69"/>
                        </a:lnTo>
                        <a:lnTo>
                          <a:pt x="23" y="80"/>
                        </a:lnTo>
                        <a:lnTo>
                          <a:pt x="23" y="69"/>
                        </a:lnTo>
                        <a:lnTo>
                          <a:pt x="23" y="57"/>
                        </a:lnTo>
                        <a:lnTo>
                          <a:pt x="34" y="57"/>
                        </a:lnTo>
                        <a:lnTo>
                          <a:pt x="46" y="57"/>
                        </a:lnTo>
                        <a:lnTo>
                          <a:pt x="46" y="46"/>
                        </a:lnTo>
                        <a:lnTo>
                          <a:pt x="46" y="57"/>
                        </a:lnTo>
                        <a:lnTo>
                          <a:pt x="46" y="46"/>
                        </a:lnTo>
                        <a:lnTo>
                          <a:pt x="46" y="57"/>
                        </a:lnTo>
                        <a:lnTo>
                          <a:pt x="46" y="46"/>
                        </a:lnTo>
                        <a:lnTo>
                          <a:pt x="46" y="34"/>
                        </a:lnTo>
                        <a:lnTo>
                          <a:pt x="57" y="34"/>
                        </a:lnTo>
                        <a:close/>
                      </a:path>
                    </a:pathLst>
                  </a:custGeom>
                  <a:solidFill>
                    <a:srgbClr val="DF9F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58" name="Freeform 102"/>
                  <p:cNvSpPr>
                    <a:spLocks/>
                  </p:cNvSpPr>
                  <p:nvPr/>
                </p:nvSpPr>
                <p:spPr bwMode="auto">
                  <a:xfrm>
                    <a:off x="2854" y="1345"/>
                    <a:ext cx="23" cy="35"/>
                  </a:xfrm>
                  <a:custGeom>
                    <a:avLst/>
                    <a:gdLst>
                      <a:gd name="T0" fmla="*/ 23 w 23"/>
                      <a:gd name="T1" fmla="*/ 0 h 35"/>
                      <a:gd name="T2" fmla="*/ 23 w 23"/>
                      <a:gd name="T3" fmla="*/ 0 h 35"/>
                      <a:gd name="T4" fmla="*/ 23 w 23"/>
                      <a:gd name="T5" fmla="*/ 0 h 35"/>
                      <a:gd name="T6" fmla="*/ 0 w 23"/>
                      <a:gd name="T7" fmla="*/ 35 h 35"/>
                      <a:gd name="T8" fmla="*/ 12 w 23"/>
                      <a:gd name="T9" fmla="*/ 35 h 35"/>
                      <a:gd name="T10" fmla="*/ 23 w 23"/>
                      <a:gd name="T11" fmla="*/ 0 h 35"/>
                      <a:gd name="T12" fmla="*/ 23 w 23"/>
                      <a:gd name="T13" fmla="*/ 0 h 35"/>
                      <a:gd name="T14" fmla="*/ 23 w 23"/>
                      <a:gd name="T15" fmla="*/ 0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3"/>
                      <a:gd name="T25" fmla="*/ 0 h 35"/>
                      <a:gd name="T26" fmla="*/ 23 w 23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3" h="35">
                        <a:moveTo>
                          <a:pt x="23" y="0"/>
                        </a:moveTo>
                        <a:lnTo>
                          <a:pt x="23" y="0"/>
                        </a:lnTo>
                        <a:lnTo>
                          <a:pt x="0" y="35"/>
                        </a:lnTo>
                        <a:lnTo>
                          <a:pt x="12" y="35"/>
                        </a:lnTo>
                        <a:lnTo>
                          <a:pt x="23" y="0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59" name="Freeform 103"/>
                  <p:cNvSpPr>
                    <a:spLocks/>
                  </p:cNvSpPr>
                  <p:nvPr/>
                </p:nvSpPr>
                <p:spPr bwMode="auto">
                  <a:xfrm>
                    <a:off x="2900" y="1380"/>
                    <a:ext cx="11" cy="34"/>
                  </a:xfrm>
                  <a:custGeom>
                    <a:avLst/>
                    <a:gdLst>
                      <a:gd name="T0" fmla="*/ 0 w 11"/>
                      <a:gd name="T1" fmla="*/ 0 h 34"/>
                      <a:gd name="T2" fmla="*/ 0 w 11"/>
                      <a:gd name="T3" fmla="*/ 0 h 34"/>
                      <a:gd name="T4" fmla="*/ 0 w 11"/>
                      <a:gd name="T5" fmla="*/ 11 h 34"/>
                      <a:gd name="T6" fmla="*/ 0 w 11"/>
                      <a:gd name="T7" fmla="*/ 11 h 34"/>
                      <a:gd name="T8" fmla="*/ 0 w 11"/>
                      <a:gd name="T9" fmla="*/ 22 h 34"/>
                      <a:gd name="T10" fmla="*/ 0 w 11"/>
                      <a:gd name="T11" fmla="*/ 22 h 34"/>
                      <a:gd name="T12" fmla="*/ 0 w 11"/>
                      <a:gd name="T13" fmla="*/ 34 h 34"/>
                      <a:gd name="T14" fmla="*/ 0 w 11"/>
                      <a:gd name="T15" fmla="*/ 22 h 34"/>
                      <a:gd name="T16" fmla="*/ 11 w 11"/>
                      <a:gd name="T17" fmla="*/ 11 h 34"/>
                      <a:gd name="T18" fmla="*/ 11 w 11"/>
                      <a:gd name="T19" fmla="*/ 11 h 34"/>
                      <a:gd name="T20" fmla="*/ 11 w 11"/>
                      <a:gd name="T21" fmla="*/ 11 h 34"/>
                      <a:gd name="T22" fmla="*/ 0 w 11"/>
                      <a:gd name="T23" fmla="*/ 0 h 34"/>
                      <a:gd name="T24" fmla="*/ 0 w 11"/>
                      <a:gd name="T25" fmla="*/ 0 h 34"/>
                      <a:gd name="T26" fmla="*/ 0 w 11"/>
                      <a:gd name="T27" fmla="*/ 0 h 3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1"/>
                      <a:gd name="T43" fmla="*/ 0 h 34"/>
                      <a:gd name="T44" fmla="*/ 11 w 11"/>
                      <a:gd name="T45" fmla="*/ 34 h 34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1" h="34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11"/>
                        </a:lnTo>
                        <a:lnTo>
                          <a:pt x="0" y="22"/>
                        </a:lnTo>
                        <a:lnTo>
                          <a:pt x="0" y="34"/>
                        </a:lnTo>
                        <a:lnTo>
                          <a:pt x="0" y="22"/>
                        </a:lnTo>
                        <a:lnTo>
                          <a:pt x="11" y="1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F9F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60" name="Freeform 104"/>
                  <p:cNvSpPr>
                    <a:spLocks/>
                  </p:cNvSpPr>
                  <p:nvPr/>
                </p:nvSpPr>
                <p:spPr bwMode="auto">
                  <a:xfrm>
                    <a:off x="2866" y="1345"/>
                    <a:ext cx="11" cy="35"/>
                  </a:xfrm>
                  <a:custGeom>
                    <a:avLst/>
                    <a:gdLst>
                      <a:gd name="T0" fmla="*/ 11 w 11"/>
                      <a:gd name="T1" fmla="*/ 0 h 35"/>
                      <a:gd name="T2" fmla="*/ 11 w 11"/>
                      <a:gd name="T3" fmla="*/ 0 h 35"/>
                      <a:gd name="T4" fmla="*/ 0 w 11"/>
                      <a:gd name="T5" fmla="*/ 35 h 35"/>
                      <a:gd name="T6" fmla="*/ 0 w 11"/>
                      <a:gd name="T7" fmla="*/ 35 h 35"/>
                      <a:gd name="T8" fmla="*/ 0 w 11"/>
                      <a:gd name="T9" fmla="*/ 35 h 35"/>
                      <a:gd name="T10" fmla="*/ 0 w 11"/>
                      <a:gd name="T11" fmla="*/ 35 h 35"/>
                      <a:gd name="T12" fmla="*/ 0 w 11"/>
                      <a:gd name="T13" fmla="*/ 35 h 35"/>
                      <a:gd name="T14" fmla="*/ 11 w 11"/>
                      <a:gd name="T15" fmla="*/ 0 h 35"/>
                      <a:gd name="T16" fmla="*/ 11 w 11"/>
                      <a:gd name="T17" fmla="*/ 0 h 35"/>
                      <a:gd name="T18" fmla="*/ 11 w 11"/>
                      <a:gd name="T19" fmla="*/ 0 h 35"/>
                      <a:gd name="T20" fmla="*/ 11 w 11"/>
                      <a:gd name="T21" fmla="*/ 0 h 35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1"/>
                      <a:gd name="T34" fmla="*/ 0 h 35"/>
                      <a:gd name="T35" fmla="*/ 11 w 11"/>
                      <a:gd name="T36" fmla="*/ 35 h 35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1" h="35">
                        <a:moveTo>
                          <a:pt x="11" y="0"/>
                        </a:moveTo>
                        <a:lnTo>
                          <a:pt x="11" y="0"/>
                        </a:lnTo>
                        <a:lnTo>
                          <a:pt x="0" y="35"/>
                        </a:lnTo>
                        <a:lnTo>
                          <a:pt x="11" y="0"/>
                        </a:lnTo>
                        <a:close/>
                      </a:path>
                    </a:pathLst>
                  </a:custGeom>
                  <a:solidFill>
                    <a:srgbClr val="9F9F9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sp>
              <p:nvSpPr>
                <p:cNvPr id="55" name="Freeform 105"/>
                <p:cNvSpPr>
                  <a:spLocks/>
                </p:cNvSpPr>
                <p:nvPr/>
              </p:nvSpPr>
              <p:spPr bwMode="auto">
                <a:xfrm>
                  <a:off x="2889" y="1357"/>
                  <a:ext cx="34" cy="68"/>
                </a:xfrm>
                <a:custGeom>
                  <a:avLst/>
                  <a:gdLst>
                    <a:gd name="T0" fmla="*/ 0 w 34"/>
                    <a:gd name="T1" fmla="*/ 11 h 68"/>
                    <a:gd name="T2" fmla="*/ 11 w 34"/>
                    <a:gd name="T3" fmla="*/ 11 h 68"/>
                    <a:gd name="T4" fmla="*/ 11 w 34"/>
                    <a:gd name="T5" fmla="*/ 23 h 68"/>
                    <a:gd name="T6" fmla="*/ 11 w 34"/>
                    <a:gd name="T7" fmla="*/ 23 h 68"/>
                    <a:gd name="T8" fmla="*/ 22 w 34"/>
                    <a:gd name="T9" fmla="*/ 23 h 68"/>
                    <a:gd name="T10" fmla="*/ 22 w 34"/>
                    <a:gd name="T11" fmla="*/ 34 h 68"/>
                    <a:gd name="T12" fmla="*/ 22 w 34"/>
                    <a:gd name="T13" fmla="*/ 45 h 68"/>
                    <a:gd name="T14" fmla="*/ 22 w 34"/>
                    <a:gd name="T15" fmla="*/ 45 h 68"/>
                    <a:gd name="T16" fmla="*/ 22 w 34"/>
                    <a:gd name="T17" fmla="*/ 57 h 68"/>
                    <a:gd name="T18" fmla="*/ 22 w 34"/>
                    <a:gd name="T19" fmla="*/ 68 h 68"/>
                    <a:gd name="T20" fmla="*/ 34 w 34"/>
                    <a:gd name="T21" fmla="*/ 68 h 68"/>
                    <a:gd name="T22" fmla="*/ 34 w 34"/>
                    <a:gd name="T23" fmla="*/ 57 h 68"/>
                    <a:gd name="T24" fmla="*/ 34 w 34"/>
                    <a:gd name="T25" fmla="*/ 45 h 68"/>
                    <a:gd name="T26" fmla="*/ 34 w 34"/>
                    <a:gd name="T27" fmla="*/ 34 h 68"/>
                    <a:gd name="T28" fmla="*/ 22 w 34"/>
                    <a:gd name="T29" fmla="*/ 34 h 68"/>
                    <a:gd name="T30" fmla="*/ 22 w 34"/>
                    <a:gd name="T31" fmla="*/ 23 h 68"/>
                    <a:gd name="T32" fmla="*/ 22 w 34"/>
                    <a:gd name="T33" fmla="*/ 11 h 68"/>
                    <a:gd name="T34" fmla="*/ 11 w 34"/>
                    <a:gd name="T35" fmla="*/ 11 h 68"/>
                    <a:gd name="T36" fmla="*/ 11 w 34"/>
                    <a:gd name="T37" fmla="*/ 0 h 68"/>
                    <a:gd name="T38" fmla="*/ 0 w 34"/>
                    <a:gd name="T39" fmla="*/ 11 h 68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34"/>
                    <a:gd name="T61" fmla="*/ 0 h 68"/>
                    <a:gd name="T62" fmla="*/ 34 w 34"/>
                    <a:gd name="T63" fmla="*/ 68 h 68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34" h="68">
                      <a:moveTo>
                        <a:pt x="0" y="11"/>
                      </a:moveTo>
                      <a:lnTo>
                        <a:pt x="11" y="11"/>
                      </a:lnTo>
                      <a:lnTo>
                        <a:pt x="11" y="23"/>
                      </a:lnTo>
                      <a:lnTo>
                        <a:pt x="22" y="23"/>
                      </a:lnTo>
                      <a:lnTo>
                        <a:pt x="22" y="34"/>
                      </a:lnTo>
                      <a:lnTo>
                        <a:pt x="22" y="45"/>
                      </a:lnTo>
                      <a:lnTo>
                        <a:pt x="22" y="57"/>
                      </a:lnTo>
                      <a:lnTo>
                        <a:pt x="22" y="68"/>
                      </a:lnTo>
                      <a:lnTo>
                        <a:pt x="34" y="68"/>
                      </a:lnTo>
                      <a:lnTo>
                        <a:pt x="34" y="57"/>
                      </a:lnTo>
                      <a:lnTo>
                        <a:pt x="34" y="45"/>
                      </a:lnTo>
                      <a:lnTo>
                        <a:pt x="34" y="34"/>
                      </a:lnTo>
                      <a:lnTo>
                        <a:pt x="22" y="34"/>
                      </a:lnTo>
                      <a:lnTo>
                        <a:pt x="22" y="23"/>
                      </a:lnTo>
                      <a:lnTo>
                        <a:pt x="22" y="11"/>
                      </a:lnTo>
                      <a:lnTo>
                        <a:pt x="11" y="11"/>
                      </a:lnTo>
                      <a:lnTo>
                        <a:pt x="11" y="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  <p:grpSp>
          <p:nvGrpSpPr>
            <p:cNvPr id="98" name="Group 106"/>
            <p:cNvGrpSpPr>
              <a:grpSpLocks/>
            </p:cNvGrpSpPr>
            <p:nvPr/>
          </p:nvGrpSpPr>
          <p:grpSpPr bwMode="auto">
            <a:xfrm>
              <a:off x="2205" y="844"/>
              <a:ext cx="387" cy="707"/>
              <a:chOff x="2205" y="844"/>
              <a:chExt cx="387" cy="707"/>
            </a:xfrm>
          </p:grpSpPr>
          <p:grpSp>
            <p:nvGrpSpPr>
              <p:cNvPr id="99" name="Group 107"/>
              <p:cNvGrpSpPr>
                <a:grpSpLocks/>
              </p:cNvGrpSpPr>
              <p:nvPr/>
            </p:nvGrpSpPr>
            <p:grpSpPr bwMode="auto">
              <a:xfrm>
                <a:off x="2330" y="1209"/>
                <a:ext cx="80" cy="239"/>
                <a:chOff x="2330" y="1209"/>
                <a:chExt cx="80" cy="239"/>
              </a:xfrm>
            </p:grpSpPr>
            <p:sp>
              <p:nvSpPr>
                <p:cNvPr id="49" name="Freeform 108"/>
                <p:cNvSpPr>
                  <a:spLocks/>
                </p:cNvSpPr>
                <p:nvPr/>
              </p:nvSpPr>
              <p:spPr bwMode="auto">
                <a:xfrm>
                  <a:off x="2330" y="1209"/>
                  <a:ext cx="80" cy="239"/>
                </a:xfrm>
                <a:custGeom>
                  <a:avLst/>
                  <a:gdLst>
                    <a:gd name="T0" fmla="*/ 0 w 80"/>
                    <a:gd name="T1" fmla="*/ 0 h 239"/>
                    <a:gd name="T2" fmla="*/ 12 w 80"/>
                    <a:gd name="T3" fmla="*/ 0 h 239"/>
                    <a:gd name="T4" fmla="*/ 12 w 80"/>
                    <a:gd name="T5" fmla="*/ 11 h 239"/>
                    <a:gd name="T6" fmla="*/ 23 w 80"/>
                    <a:gd name="T7" fmla="*/ 11 h 239"/>
                    <a:gd name="T8" fmla="*/ 34 w 80"/>
                    <a:gd name="T9" fmla="*/ 11 h 239"/>
                    <a:gd name="T10" fmla="*/ 46 w 80"/>
                    <a:gd name="T11" fmla="*/ 11 h 239"/>
                    <a:gd name="T12" fmla="*/ 57 w 80"/>
                    <a:gd name="T13" fmla="*/ 11 h 239"/>
                    <a:gd name="T14" fmla="*/ 57 w 80"/>
                    <a:gd name="T15" fmla="*/ 11 h 239"/>
                    <a:gd name="T16" fmla="*/ 69 w 80"/>
                    <a:gd name="T17" fmla="*/ 0 h 239"/>
                    <a:gd name="T18" fmla="*/ 80 w 80"/>
                    <a:gd name="T19" fmla="*/ 57 h 239"/>
                    <a:gd name="T20" fmla="*/ 80 w 80"/>
                    <a:gd name="T21" fmla="*/ 91 h 239"/>
                    <a:gd name="T22" fmla="*/ 80 w 80"/>
                    <a:gd name="T23" fmla="*/ 114 h 239"/>
                    <a:gd name="T24" fmla="*/ 80 w 80"/>
                    <a:gd name="T25" fmla="*/ 136 h 239"/>
                    <a:gd name="T26" fmla="*/ 80 w 80"/>
                    <a:gd name="T27" fmla="*/ 171 h 239"/>
                    <a:gd name="T28" fmla="*/ 80 w 80"/>
                    <a:gd name="T29" fmla="*/ 205 h 239"/>
                    <a:gd name="T30" fmla="*/ 69 w 80"/>
                    <a:gd name="T31" fmla="*/ 228 h 239"/>
                    <a:gd name="T32" fmla="*/ 23 w 80"/>
                    <a:gd name="T33" fmla="*/ 239 h 239"/>
                    <a:gd name="T34" fmla="*/ 12 w 80"/>
                    <a:gd name="T35" fmla="*/ 136 h 239"/>
                    <a:gd name="T36" fmla="*/ 12 w 80"/>
                    <a:gd name="T37" fmla="*/ 57 h 239"/>
                    <a:gd name="T38" fmla="*/ 0 w 80"/>
                    <a:gd name="T39" fmla="*/ 0 h 239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80"/>
                    <a:gd name="T61" fmla="*/ 0 h 239"/>
                    <a:gd name="T62" fmla="*/ 80 w 80"/>
                    <a:gd name="T63" fmla="*/ 239 h 239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80" h="239">
                      <a:moveTo>
                        <a:pt x="0" y="0"/>
                      </a:moveTo>
                      <a:lnTo>
                        <a:pt x="12" y="0"/>
                      </a:lnTo>
                      <a:lnTo>
                        <a:pt x="12" y="11"/>
                      </a:lnTo>
                      <a:lnTo>
                        <a:pt x="23" y="11"/>
                      </a:lnTo>
                      <a:lnTo>
                        <a:pt x="34" y="11"/>
                      </a:lnTo>
                      <a:lnTo>
                        <a:pt x="46" y="11"/>
                      </a:lnTo>
                      <a:lnTo>
                        <a:pt x="57" y="11"/>
                      </a:lnTo>
                      <a:lnTo>
                        <a:pt x="69" y="0"/>
                      </a:lnTo>
                      <a:lnTo>
                        <a:pt x="80" y="57"/>
                      </a:lnTo>
                      <a:lnTo>
                        <a:pt x="80" y="91"/>
                      </a:lnTo>
                      <a:lnTo>
                        <a:pt x="80" y="114"/>
                      </a:lnTo>
                      <a:lnTo>
                        <a:pt x="80" y="136"/>
                      </a:lnTo>
                      <a:lnTo>
                        <a:pt x="80" y="171"/>
                      </a:lnTo>
                      <a:lnTo>
                        <a:pt x="80" y="205"/>
                      </a:lnTo>
                      <a:lnTo>
                        <a:pt x="69" y="228"/>
                      </a:lnTo>
                      <a:lnTo>
                        <a:pt x="23" y="239"/>
                      </a:lnTo>
                      <a:lnTo>
                        <a:pt x="12" y="136"/>
                      </a:lnTo>
                      <a:lnTo>
                        <a:pt x="12" y="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0" name="Freeform 109"/>
                <p:cNvSpPr>
                  <a:spLocks/>
                </p:cNvSpPr>
                <p:nvPr/>
              </p:nvSpPr>
              <p:spPr bwMode="auto">
                <a:xfrm>
                  <a:off x="2342" y="1266"/>
                  <a:ext cx="68" cy="182"/>
                </a:xfrm>
                <a:custGeom>
                  <a:avLst/>
                  <a:gdLst>
                    <a:gd name="T0" fmla="*/ 0 w 68"/>
                    <a:gd name="T1" fmla="*/ 11 h 182"/>
                    <a:gd name="T2" fmla="*/ 22 w 68"/>
                    <a:gd name="T3" fmla="*/ 11 h 182"/>
                    <a:gd name="T4" fmla="*/ 45 w 68"/>
                    <a:gd name="T5" fmla="*/ 11 h 182"/>
                    <a:gd name="T6" fmla="*/ 57 w 68"/>
                    <a:gd name="T7" fmla="*/ 11 h 182"/>
                    <a:gd name="T8" fmla="*/ 68 w 68"/>
                    <a:gd name="T9" fmla="*/ 0 h 182"/>
                    <a:gd name="T10" fmla="*/ 68 w 68"/>
                    <a:gd name="T11" fmla="*/ 159 h 182"/>
                    <a:gd name="T12" fmla="*/ 22 w 68"/>
                    <a:gd name="T13" fmla="*/ 182 h 182"/>
                    <a:gd name="T14" fmla="*/ 0 w 68"/>
                    <a:gd name="T15" fmla="*/ 11 h 18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68"/>
                    <a:gd name="T25" fmla="*/ 0 h 182"/>
                    <a:gd name="T26" fmla="*/ 68 w 68"/>
                    <a:gd name="T27" fmla="*/ 182 h 18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68" h="182">
                      <a:moveTo>
                        <a:pt x="0" y="11"/>
                      </a:moveTo>
                      <a:lnTo>
                        <a:pt x="22" y="11"/>
                      </a:lnTo>
                      <a:lnTo>
                        <a:pt x="45" y="11"/>
                      </a:lnTo>
                      <a:lnTo>
                        <a:pt x="57" y="11"/>
                      </a:lnTo>
                      <a:lnTo>
                        <a:pt x="68" y="0"/>
                      </a:lnTo>
                      <a:lnTo>
                        <a:pt x="68" y="159"/>
                      </a:lnTo>
                      <a:lnTo>
                        <a:pt x="22" y="182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BF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105" name="Group 110"/>
              <p:cNvGrpSpPr>
                <a:grpSpLocks/>
              </p:cNvGrpSpPr>
              <p:nvPr/>
            </p:nvGrpSpPr>
            <p:grpSpPr bwMode="auto">
              <a:xfrm>
                <a:off x="2376" y="1140"/>
                <a:ext cx="159" cy="308"/>
                <a:chOff x="2376" y="1140"/>
                <a:chExt cx="159" cy="308"/>
              </a:xfrm>
            </p:grpSpPr>
            <p:sp>
              <p:nvSpPr>
                <p:cNvPr id="47" name="Freeform 111"/>
                <p:cNvSpPr>
                  <a:spLocks/>
                </p:cNvSpPr>
                <p:nvPr/>
              </p:nvSpPr>
              <p:spPr bwMode="auto">
                <a:xfrm>
                  <a:off x="2376" y="1140"/>
                  <a:ext cx="159" cy="308"/>
                </a:xfrm>
                <a:custGeom>
                  <a:avLst/>
                  <a:gdLst>
                    <a:gd name="T0" fmla="*/ 11 w 159"/>
                    <a:gd name="T1" fmla="*/ 0 h 308"/>
                    <a:gd name="T2" fmla="*/ 23 w 159"/>
                    <a:gd name="T3" fmla="*/ 12 h 308"/>
                    <a:gd name="T4" fmla="*/ 23 w 159"/>
                    <a:gd name="T5" fmla="*/ 34 h 308"/>
                    <a:gd name="T6" fmla="*/ 68 w 159"/>
                    <a:gd name="T7" fmla="*/ 46 h 308"/>
                    <a:gd name="T8" fmla="*/ 80 w 159"/>
                    <a:gd name="T9" fmla="*/ 57 h 308"/>
                    <a:gd name="T10" fmla="*/ 91 w 159"/>
                    <a:gd name="T11" fmla="*/ 91 h 308"/>
                    <a:gd name="T12" fmla="*/ 91 w 159"/>
                    <a:gd name="T13" fmla="*/ 114 h 308"/>
                    <a:gd name="T14" fmla="*/ 91 w 159"/>
                    <a:gd name="T15" fmla="*/ 137 h 308"/>
                    <a:gd name="T16" fmla="*/ 102 w 159"/>
                    <a:gd name="T17" fmla="*/ 160 h 308"/>
                    <a:gd name="T18" fmla="*/ 114 w 159"/>
                    <a:gd name="T19" fmla="*/ 205 h 308"/>
                    <a:gd name="T20" fmla="*/ 125 w 159"/>
                    <a:gd name="T21" fmla="*/ 240 h 308"/>
                    <a:gd name="T22" fmla="*/ 137 w 159"/>
                    <a:gd name="T23" fmla="*/ 274 h 308"/>
                    <a:gd name="T24" fmla="*/ 159 w 159"/>
                    <a:gd name="T25" fmla="*/ 308 h 308"/>
                    <a:gd name="T26" fmla="*/ 11 w 159"/>
                    <a:gd name="T27" fmla="*/ 308 h 308"/>
                    <a:gd name="T28" fmla="*/ 23 w 159"/>
                    <a:gd name="T29" fmla="*/ 274 h 308"/>
                    <a:gd name="T30" fmla="*/ 23 w 159"/>
                    <a:gd name="T31" fmla="*/ 251 h 308"/>
                    <a:gd name="T32" fmla="*/ 23 w 159"/>
                    <a:gd name="T33" fmla="*/ 217 h 308"/>
                    <a:gd name="T34" fmla="*/ 23 w 159"/>
                    <a:gd name="T35" fmla="*/ 137 h 308"/>
                    <a:gd name="T36" fmla="*/ 23 w 159"/>
                    <a:gd name="T37" fmla="*/ 91 h 308"/>
                    <a:gd name="T38" fmla="*/ 11 w 159"/>
                    <a:gd name="T39" fmla="*/ 57 h 308"/>
                    <a:gd name="T40" fmla="*/ 0 w 159"/>
                    <a:gd name="T41" fmla="*/ 23 h 308"/>
                    <a:gd name="T42" fmla="*/ 11 w 159"/>
                    <a:gd name="T43" fmla="*/ 0 h 30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59"/>
                    <a:gd name="T67" fmla="*/ 0 h 308"/>
                    <a:gd name="T68" fmla="*/ 159 w 159"/>
                    <a:gd name="T69" fmla="*/ 308 h 308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59" h="308">
                      <a:moveTo>
                        <a:pt x="11" y="0"/>
                      </a:moveTo>
                      <a:lnTo>
                        <a:pt x="23" y="12"/>
                      </a:lnTo>
                      <a:lnTo>
                        <a:pt x="23" y="34"/>
                      </a:lnTo>
                      <a:lnTo>
                        <a:pt x="68" y="46"/>
                      </a:lnTo>
                      <a:lnTo>
                        <a:pt x="80" y="57"/>
                      </a:lnTo>
                      <a:lnTo>
                        <a:pt x="91" y="91"/>
                      </a:lnTo>
                      <a:lnTo>
                        <a:pt x="91" y="114"/>
                      </a:lnTo>
                      <a:lnTo>
                        <a:pt x="91" y="137"/>
                      </a:lnTo>
                      <a:lnTo>
                        <a:pt x="102" y="160"/>
                      </a:lnTo>
                      <a:lnTo>
                        <a:pt x="114" y="205"/>
                      </a:lnTo>
                      <a:lnTo>
                        <a:pt x="125" y="240"/>
                      </a:lnTo>
                      <a:lnTo>
                        <a:pt x="137" y="274"/>
                      </a:lnTo>
                      <a:lnTo>
                        <a:pt x="159" y="308"/>
                      </a:lnTo>
                      <a:lnTo>
                        <a:pt x="11" y="308"/>
                      </a:lnTo>
                      <a:lnTo>
                        <a:pt x="23" y="274"/>
                      </a:lnTo>
                      <a:lnTo>
                        <a:pt x="23" y="251"/>
                      </a:lnTo>
                      <a:lnTo>
                        <a:pt x="23" y="217"/>
                      </a:lnTo>
                      <a:lnTo>
                        <a:pt x="23" y="137"/>
                      </a:lnTo>
                      <a:lnTo>
                        <a:pt x="23" y="91"/>
                      </a:lnTo>
                      <a:lnTo>
                        <a:pt x="11" y="57"/>
                      </a:lnTo>
                      <a:lnTo>
                        <a:pt x="0" y="23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FF5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48" name="Freeform 112"/>
                <p:cNvSpPr>
                  <a:spLocks/>
                </p:cNvSpPr>
                <p:nvPr/>
              </p:nvSpPr>
              <p:spPr bwMode="auto">
                <a:xfrm>
                  <a:off x="2421" y="1186"/>
                  <a:ext cx="35" cy="159"/>
                </a:xfrm>
                <a:custGeom>
                  <a:avLst/>
                  <a:gdLst>
                    <a:gd name="T0" fmla="*/ 0 w 35"/>
                    <a:gd name="T1" fmla="*/ 0 h 159"/>
                    <a:gd name="T2" fmla="*/ 12 w 35"/>
                    <a:gd name="T3" fmla="*/ 11 h 159"/>
                    <a:gd name="T4" fmla="*/ 12 w 35"/>
                    <a:gd name="T5" fmla="*/ 23 h 159"/>
                    <a:gd name="T6" fmla="*/ 23 w 35"/>
                    <a:gd name="T7" fmla="*/ 45 h 159"/>
                    <a:gd name="T8" fmla="*/ 23 w 35"/>
                    <a:gd name="T9" fmla="*/ 57 h 159"/>
                    <a:gd name="T10" fmla="*/ 23 w 35"/>
                    <a:gd name="T11" fmla="*/ 80 h 159"/>
                    <a:gd name="T12" fmla="*/ 35 w 35"/>
                    <a:gd name="T13" fmla="*/ 102 h 159"/>
                    <a:gd name="T14" fmla="*/ 35 w 35"/>
                    <a:gd name="T15" fmla="*/ 137 h 159"/>
                    <a:gd name="T16" fmla="*/ 23 w 35"/>
                    <a:gd name="T17" fmla="*/ 159 h 159"/>
                    <a:gd name="T18" fmla="*/ 23 w 35"/>
                    <a:gd name="T19" fmla="*/ 125 h 159"/>
                    <a:gd name="T20" fmla="*/ 23 w 35"/>
                    <a:gd name="T21" fmla="*/ 102 h 159"/>
                    <a:gd name="T22" fmla="*/ 23 w 35"/>
                    <a:gd name="T23" fmla="*/ 91 h 159"/>
                    <a:gd name="T24" fmla="*/ 12 w 35"/>
                    <a:gd name="T25" fmla="*/ 80 h 159"/>
                    <a:gd name="T26" fmla="*/ 12 w 35"/>
                    <a:gd name="T27" fmla="*/ 68 h 159"/>
                    <a:gd name="T28" fmla="*/ 12 w 35"/>
                    <a:gd name="T29" fmla="*/ 45 h 159"/>
                    <a:gd name="T30" fmla="*/ 12 w 35"/>
                    <a:gd name="T31" fmla="*/ 34 h 159"/>
                    <a:gd name="T32" fmla="*/ 0 w 35"/>
                    <a:gd name="T33" fmla="*/ 11 h 159"/>
                    <a:gd name="T34" fmla="*/ 0 w 35"/>
                    <a:gd name="T35" fmla="*/ 0 h 159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5"/>
                    <a:gd name="T55" fmla="*/ 0 h 159"/>
                    <a:gd name="T56" fmla="*/ 35 w 35"/>
                    <a:gd name="T57" fmla="*/ 159 h 159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5" h="159">
                      <a:moveTo>
                        <a:pt x="0" y="0"/>
                      </a:moveTo>
                      <a:lnTo>
                        <a:pt x="12" y="11"/>
                      </a:lnTo>
                      <a:lnTo>
                        <a:pt x="12" y="23"/>
                      </a:lnTo>
                      <a:lnTo>
                        <a:pt x="23" y="45"/>
                      </a:lnTo>
                      <a:lnTo>
                        <a:pt x="23" y="57"/>
                      </a:lnTo>
                      <a:lnTo>
                        <a:pt x="23" y="80"/>
                      </a:lnTo>
                      <a:lnTo>
                        <a:pt x="35" y="102"/>
                      </a:lnTo>
                      <a:lnTo>
                        <a:pt x="35" y="137"/>
                      </a:lnTo>
                      <a:lnTo>
                        <a:pt x="23" y="159"/>
                      </a:lnTo>
                      <a:lnTo>
                        <a:pt x="23" y="125"/>
                      </a:lnTo>
                      <a:lnTo>
                        <a:pt x="23" y="102"/>
                      </a:lnTo>
                      <a:lnTo>
                        <a:pt x="23" y="91"/>
                      </a:lnTo>
                      <a:lnTo>
                        <a:pt x="12" y="80"/>
                      </a:lnTo>
                      <a:lnTo>
                        <a:pt x="12" y="68"/>
                      </a:lnTo>
                      <a:lnTo>
                        <a:pt x="12" y="45"/>
                      </a:lnTo>
                      <a:lnTo>
                        <a:pt x="12" y="34"/>
                      </a:lnTo>
                      <a:lnTo>
                        <a:pt x="0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3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17" name="Freeform 113"/>
              <p:cNvSpPr>
                <a:spLocks/>
              </p:cNvSpPr>
              <p:nvPr/>
            </p:nvSpPr>
            <p:spPr bwMode="auto">
              <a:xfrm>
                <a:off x="2364" y="1402"/>
                <a:ext cx="46" cy="57"/>
              </a:xfrm>
              <a:custGeom>
                <a:avLst/>
                <a:gdLst>
                  <a:gd name="T0" fmla="*/ 35 w 46"/>
                  <a:gd name="T1" fmla="*/ 12 h 57"/>
                  <a:gd name="T2" fmla="*/ 35 w 46"/>
                  <a:gd name="T3" fmla="*/ 0 h 57"/>
                  <a:gd name="T4" fmla="*/ 23 w 46"/>
                  <a:gd name="T5" fmla="*/ 12 h 57"/>
                  <a:gd name="T6" fmla="*/ 12 w 46"/>
                  <a:gd name="T7" fmla="*/ 12 h 57"/>
                  <a:gd name="T8" fmla="*/ 0 w 46"/>
                  <a:gd name="T9" fmla="*/ 23 h 57"/>
                  <a:gd name="T10" fmla="*/ 0 w 46"/>
                  <a:gd name="T11" fmla="*/ 23 h 57"/>
                  <a:gd name="T12" fmla="*/ 0 w 46"/>
                  <a:gd name="T13" fmla="*/ 35 h 57"/>
                  <a:gd name="T14" fmla="*/ 12 w 46"/>
                  <a:gd name="T15" fmla="*/ 46 h 57"/>
                  <a:gd name="T16" fmla="*/ 12 w 46"/>
                  <a:gd name="T17" fmla="*/ 46 h 57"/>
                  <a:gd name="T18" fmla="*/ 12 w 46"/>
                  <a:gd name="T19" fmla="*/ 57 h 57"/>
                  <a:gd name="T20" fmla="*/ 23 w 46"/>
                  <a:gd name="T21" fmla="*/ 57 h 57"/>
                  <a:gd name="T22" fmla="*/ 23 w 46"/>
                  <a:gd name="T23" fmla="*/ 57 h 57"/>
                  <a:gd name="T24" fmla="*/ 35 w 46"/>
                  <a:gd name="T25" fmla="*/ 57 h 57"/>
                  <a:gd name="T26" fmla="*/ 35 w 46"/>
                  <a:gd name="T27" fmla="*/ 57 h 57"/>
                  <a:gd name="T28" fmla="*/ 35 w 46"/>
                  <a:gd name="T29" fmla="*/ 57 h 57"/>
                  <a:gd name="T30" fmla="*/ 35 w 46"/>
                  <a:gd name="T31" fmla="*/ 46 h 57"/>
                  <a:gd name="T32" fmla="*/ 46 w 46"/>
                  <a:gd name="T33" fmla="*/ 46 h 57"/>
                  <a:gd name="T34" fmla="*/ 35 w 46"/>
                  <a:gd name="T35" fmla="*/ 46 h 57"/>
                  <a:gd name="T36" fmla="*/ 35 w 46"/>
                  <a:gd name="T37" fmla="*/ 35 h 57"/>
                  <a:gd name="T38" fmla="*/ 35 w 46"/>
                  <a:gd name="T39" fmla="*/ 23 h 57"/>
                  <a:gd name="T40" fmla="*/ 35 w 46"/>
                  <a:gd name="T41" fmla="*/ 23 h 57"/>
                  <a:gd name="T42" fmla="*/ 35 w 46"/>
                  <a:gd name="T43" fmla="*/ 12 h 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6"/>
                  <a:gd name="T67" fmla="*/ 0 h 57"/>
                  <a:gd name="T68" fmla="*/ 46 w 46"/>
                  <a:gd name="T69" fmla="*/ 57 h 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6" h="57">
                    <a:moveTo>
                      <a:pt x="35" y="12"/>
                    </a:moveTo>
                    <a:lnTo>
                      <a:pt x="35" y="0"/>
                    </a:lnTo>
                    <a:lnTo>
                      <a:pt x="23" y="12"/>
                    </a:lnTo>
                    <a:lnTo>
                      <a:pt x="12" y="12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2" y="46"/>
                    </a:lnTo>
                    <a:lnTo>
                      <a:pt x="12" y="57"/>
                    </a:lnTo>
                    <a:lnTo>
                      <a:pt x="23" y="57"/>
                    </a:lnTo>
                    <a:lnTo>
                      <a:pt x="35" y="57"/>
                    </a:lnTo>
                    <a:lnTo>
                      <a:pt x="35" y="46"/>
                    </a:lnTo>
                    <a:lnTo>
                      <a:pt x="46" y="46"/>
                    </a:lnTo>
                    <a:lnTo>
                      <a:pt x="35" y="46"/>
                    </a:lnTo>
                    <a:lnTo>
                      <a:pt x="35" y="35"/>
                    </a:lnTo>
                    <a:lnTo>
                      <a:pt x="35" y="23"/>
                    </a:lnTo>
                    <a:lnTo>
                      <a:pt x="35" y="12"/>
                    </a:lnTo>
                    <a:close/>
                  </a:path>
                </a:pathLst>
              </a:custGeom>
              <a:solidFill>
                <a:srgbClr val="FF9F9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" name="Freeform 114"/>
              <p:cNvSpPr>
                <a:spLocks/>
              </p:cNvSpPr>
              <p:nvPr/>
            </p:nvSpPr>
            <p:spPr bwMode="auto">
              <a:xfrm>
                <a:off x="2296" y="1494"/>
                <a:ext cx="23" cy="34"/>
              </a:xfrm>
              <a:custGeom>
                <a:avLst/>
                <a:gdLst>
                  <a:gd name="T0" fmla="*/ 23 w 23"/>
                  <a:gd name="T1" fmla="*/ 0 h 34"/>
                  <a:gd name="T2" fmla="*/ 11 w 23"/>
                  <a:gd name="T3" fmla="*/ 34 h 34"/>
                  <a:gd name="T4" fmla="*/ 0 w 23"/>
                  <a:gd name="T5" fmla="*/ 11 h 34"/>
                  <a:gd name="T6" fmla="*/ 23 w 23"/>
                  <a:gd name="T7" fmla="*/ 0 h 3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"/>
                  <a:gd name="T13" fmla="*/ 0 h 34"/>
                  <a:gd name="T14" fmla="*/ 23 w 23"/>
                  <a:gd name="T15" fmla="*/ 34 h 3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" h="34">
                    <a:moveTo>
                      <a:pt x="23" y="0"/>
                    </a:moveTo>
                    <a:lnTo>
                      <a:pt x="11" y="34"/>
                    </a:lnTo>
                    <a:lnTo>
                      <a:pt x="0" y="11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06" name="Group 115"/>
              <p:cNvGrpSpPr>
                <a:grpSpLocks/>
              </p:cNvGrpSpPr>
              <p:nvPr/>
            </p:nvGrpSpPr>
            <p:grpSpPr bwMode="auto">
              <a:xfrm>
                <a:off x="2205" y="1129"/>
                <a:ext cx="159" cy="422"/>
                <a:chOff x="2205" y="1129"/>
                <a:chExt cx="159" cy="422"/>
              </a:xfrm>
            </p:grpSpPr>
            <p:sp>
              <p:nvSpPr>
                <p:cNvPr id="44" name="Freeform 116"/>
                <p:cNvSpPr>
                  <a:spLocks/>
                </p:cNvSpPr>
                <p:nvPr/>
              </p:nvSpPr>
              <p:spPr bwMode="auto">
                <a:xfrm>
                  <a:off x="2205" y="1129"/>
                  <a:ext cx="159" cy="410"/>
                </a:xfrm>
                <a:custGeom>
                  <a:avLst/>
                  <a:gdLst>
                    <a:gd name="T0" fmla="*/ 125 w 159"/>
                    <a:gd name="T1" fmla="*/ 0 h 410"/>
                    <a:gd name="T2" fmla="*/ 102 w 159"/>
                    <a:gd name="T3" fmla="*/ 0 h 410"/>
                    <a:gd name="T4" fmla="*/ 91 w 159"/>
                    <a:gd name="T5" fmla="*/ 0 h 410"/>
                    <a:gd name="T6" fmla="*/ 68 w 159"/>
                    <a:gd name="T7" fmla="*/ 0 h 410"/>
                    <a:gd name="T8" fmla="*/ 57 w 159"/>
                    <a:gd name="T9" fmla="*/ 0 h 410"/>
                    <a:gd name="T10" fmla="*/ 57 w 159"/>
                    <a:gd name="T11" fmla="*/ 11 h 410"/>
                    <a:gd name="T12" fmla="*/ 45 w 159"/>
                    <a:gd name="T13" fmla="*/ 11 h 410"/>
                    <a:gd name="T14" fmla="*/ 34 w 159"/>
                    <a:gd name="T15" fmla="*/ 23 h 410"/>
                    <a:gd name="T16" fmla="*/ 34 w 159"/>
                    <a:gd name="T17" fmla="*/ 34 h 410"/>
                    <a:gd name="T18" fmla="*/ 23 w 159"/>
                    <a:gd name="T19" fmla="*/ 45 h 410"/>
                    <a:gd name="T20" fmla="*/ 23 w 159"/>
                    <a:gd name="T21" fmla="*/ 68 h 410"/>
                    <a:gd name="T22" fmla="*/ 11 w 159"/>
                    <a:gd name="T23" fmla="*/ 80 h 410"/>
                    <a:gd name="T24" fmla="*/ 11 w 159"/>
                    <a:gd name="T25" fmla="*/ 114 h 410"/>
                    <a:gd name="T26" fmla="*/ 11 w 159"/>
                    <a:gd name="T27" fmla="*/ 137 h 410"/>
                    <a:gd name="T28" fmla="*/ 11 w 159"/>
                    <a:gd name="T29" fmla="*/ 171 h 410"/>
                    <a:gd name="T30" fmla="*/ 11 w 159"/>
                    <a:gd name="T31" fmla="*/ 194 h 410"/>
                    <a:gd name="T32" fmla="*/ 11 w 159"/>
                    <a:gd name="T33" fmla="*/ 216 h 410"/>
                    <a:gd name="T34" fmla="*/ 11 w 159"/>
                    <a:gd name="T35" fmla="*/ 251 h 410"/>
                    <a:gd name="T36" fmla="*/ 11 w 159"/>
                    <a:gd name="T37" fmla="*/ 273 h 410"/>
                    <a:gd name="T38" fmla="*/ 11 w 159"/>
                    <a:gd name="T39" fmla="*/ 296 h 410"/>
                    <a:gd name="T40" fmla="*/ 0 w 159"/>
                    <a:gd name="T41" fmla="*/ 308 h 410"/>
                    <a:gd name="T42" fmla="*/ 0 w 159"/>
                    <a:gd name="T43" fmla="*/ 319 h 410"/>
                    <a:gd name="T44" fmla="*/ 0 w 159"/>
                    <a:gd name="T45" fmla="*/ 342 h 410"/>
                    <a:gd name="T46" fmla="*/ 11 w 159"/>
                    <a:gd name="T47" fmla="*/ 353 h 410"/>
                    <a:gd name="T48" fmla="*/ 11 w 159"/>
                    <a:gd name="T49" fmla="*/ 365 h 410"/>
                    <a:gd name="T50" fmla="*/ 34 w 159"/>
                    <a:gd name="T51" fmla="*/ 387 h 410"/>
                    <a:gd name="T52" fmla="*/ 34 w 159"/>
                    <a:gd name="T53" fmla="*/ 399 h 410"/>
                    <a:gd name="T54" fmla="*/ 45 w 159"/>
                    <a:gd name="T55" fmla="*/ 399 h 410"/>
                    <a:gd name="T56" fmla="*/ 57 w 159"/>
                    <a:gd name="T57" fmla="*/ 399 h 410"/>
                    <a:gd name="T58" fmla="*/ 68 w 159"/>
                    <a:gd name="T59" fmla="*/ 410 h 410"/>
                    <a:gd name="T60" fmla="*/ 102 w 159"/>
                    <a:gd name="T61" fmla="*/ 410 h 410"/>
                    <a:gd name="T62" fmla="*/ 125 w 159"/>
                    <a:gd name="T63" fmla="*/ 365 h 410"/>
                    <a:gd name="T64" fmla="*/ 137 w 159"/>
                    <a:gd name="T65" fmla="*/ 319 h 410"/>
                    <a:gd name="T66" fmla="*/ 159 w 159"/>
                    <a:gd name="T67" fmla="*/ 319 h 410"/>
                    <a:gd name="T68" fmla="*/ 159 w 159"/>
                    <a:gd name="T69" fmla="*/ 251 h 410"/>
                    <a:gd name="T70" fmla="*/ 148 w 159"/>
                    <a:gd name="T71" fmla="*/ 182 h 410"/>
                    <a:gd name="T72" fmla="*/ 148 w 159"/>
                    <a:gd name="T73" fmla="*/ 91 h 410"/>
                    <a:gd name="T74" fmla="*/ 137 w 159"/>
                    <a:gd name="T75" fmla="*/ 45 h 410"/>
                    <a:gd name="T76" fmla="*/ 125 w 159"/>
                    <a:gd name="T77" fmla="*/ 0 h 41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59"/>
                    <a:gd name="T118" fmla="*/ 0 h 410"/>
                    <a:gd name="T119" fmla="*/ 159 w 159"/>
                    <a:gd name="T120" fmla="*/ 410 h 41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59" h="410">
                      <a:moveTo>
                        <a:pt x="125" y="0"/>
                      </a:moveTo>
                      <a:lnTo>
                        <a:pt x="102" y="0"/>
                      </a:lnTo>
                      <a:lnTo>
                        <a:pt x="91" y="0"/>
                      </a:lnTo>
                      <a:lnTo>
                        <a:pt x="68" y="0"/>
                      </a:lnTo>
                      <a:lnTo>
                        <a:pt x="57" y="0"/>
                      </a:lnTo>
                      <a:lnTo>
                        <a:pt x="57" y="11"/>
                      </a:lnTo>
                      <a:lnTo>
                        <a:pt x="45" y="11"/>
                      </a:lnTo>
                      <a:lnTo>
                        <a:pt x="34" y="23"/>
                      </a:lnTo>
                      <a:lnTo>
                        <a:pt x="34" y="34"/>
                      </a:lnTo>
                      <a:lnTo>
                        <a:pt x="23" y="45"/>
                      </a:lnTo>
                      <a:lnTo>
                        <a:pt x="23" y="68"/>
                      </a:lnTo>
                      <a:lnTo>
                        <a:pt x="11" y="80"/>
                      </a:lnTo>
                      <a:lnTo>
                        <a:pt x="11" y="114"/>
                      </a:lnTo>
                      <a:lnTo>
                        <a:pt x="11" y="137"/>
                      </a:lnTo>
                      <a:lnTo>
                        <a:pt x="11" y="171"/>
                      </a:lnTo>
                      <a:lnTo>
                        <a:pt x="11" y="194"/>
                      </a:lnTo>
                      <a:lnTo>
                        <a:pt x="11" y="216"/>
                      </a:lnTo>
                      <a:lnTo>
                        <a:pt x="11" y="251"/>
                      </a:lnTo>
                      <a:lnTo>
                        <a:pt x="11" y="273"/>
                      </a:lnTo>
                      <a:lnTo>
                        <a:pt x="11" y="296"/>
                      </a:lnTo>
                      <a:lnTo>
                        <a:pt x="0" y="308"/>
                      </a:lnTo>
                      <a:lnTo>
                        <a:pt x="0" y="319"/>
                      </a:lnTo>
                      <a:lnTo>
                        <a:pt x="0" y="342"/>
                      </a:lnTo>
                      <a:lnTo>
                        <a:pt x="11" y="353"/>
                      </a:lnTo>
                      <a:lnTo>
                        <a:pt x="11" y="365"/>
                      </a:lnTo>
                      <a:lnTo>
                        <a:pt x="34" y="387"/>
                      </a:lnTo>
                      <a:lnTo>
                        <a:pt x="34" y="399"/>
                      </a:lnTo>
                      <a:lnTo>
                        <a:pt x="45" y="399"/>
                      </a:lnTo>
                      <a:lnTo>
                        <a:pt x="57" y="399"/>
                      </a:lnTo>
                      <a:lnTo>
                        <a:pt x="68" y="410"/>
                      </a:lnTo>
                      <a:lnTo>
                        <a:pt x="102" y="410"/>
                      </a:lnTo>
                      <a:lnTo>
                        <a:pt x="125" y="365"/>
                      </a:lnTo>
                      <a:lnTo>
                        <a:pt x="137" y="319"/>
                      </a:lnTo>
                      <a:lnTo>
                        <a:pt x="159" y="319"/>
                      </a:lnTo>
                      <a:lnTo>
                        <a:pt x="159" y="251"/>
                      </a:lnTo>
                      <a:lnTo>
                        <a:pt x="148" y="182"/>
                      </a:lnTo>
                      <a:lnTo>
                        <a:pt x="148" y="91"/>
                      </a:lnTo>
                      <a:lnTo>
                        <a:pt x="137" y="45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FF5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45" name="Freeform 117"/>
                <p:cNvSpPr>
                  <a:spLocks/>
                </p:cNvSpPr>
                <p:nvPr/>
              </p:nvSpPr>
              <p:spPr bwMode="auto">
                <a:xfrm>
                  <a:off x="2250" y="1402"/>
                  <a:ext cx="80" cy="149"/>
                </a:xfrm>
                <a:custGeom>
                  <a:avLst/>
                  <a:gdLst>
                    <a:gd name="T0" fmla="*/ 69 w 80"/>
                    <a:gd name="T1" fmla="*/ 12 h 149"/>
                    <a:gd name="T2" fmla="*/ 46 w 80"/>
                    <a:gd name="T3" fmla="*/ 12 h 149"/>
                    <a:gd name="T4" fmla="*/ 23 w 80"/>
                    <a:gd name="T5" fmla="*/ 0 h 149"/>
                    <a:gd name="T6" fmla="*/ 12 w 80"/>
                    <a:gd name="T7" fmla="*/ 12 h 149"/>
                    <a:gd name="T8" fmla="*/ 12 w 80"/>
                    <a:gd name="T9" fmla="*/ 23 h 149"/>
                    <a:gd name="T10" fmla="*/ 12 w 80"/>
                    <a:gd name="T11" fmla="*/ 35 h 149"/>
                    <a:gd name="T12" fmla="*/ 12 w 80"/>
                    <a:gd name="T13" fmla="*/ 46 h 149"/>
                    <a:gd name="T14" fmla="*/ 12 w 80"/>
                    <a:gd name="T15" fmla="*/ 57 h 149"/>
                    <a:gd name="T16" fmla="*/ 0 w 80"/>
                    <a:gd name="T17" fmla="*/ 69 h 149"/>
                    <a:gd name="T18" fmla="*/ 12 w 80"/>
                    <a:gd name="T19" fmla="*/ 92 h 149"/>
                    <a:gd name="T20" fmla="*/ 12 w 80"/>
                    <a:gd name="T21" fmla="*/ 103 h 149"/>
                    <a:gd name="T22" fmla="*/ 12 w 80"/>
                    <a:gd name="T23" fmla="*/ 126 h 149"/>
                    <a:gd name="T24" fmla="*/ 12 w 80"/>
                    <a:gd name="T25" fmla="*/ 137 h 149"/>
                    <a:gd name="T26" fmla="*/ 57 w 80"/>
                    <a:gd name="T27" fmla="*/ 149 h 149"/>
                    <a:gd name="T28" fmla="*/ 80 w 80"/>
                    <a:gd name="T29" fmla="*/ 92 h 149"/>
                    <a:gd name="T30" fmla="*/ 80 w 80"/>
                    <a:gd name="T31" fmla="*/ 80 h 149"/>
                    <a:gd name="T32" fmla="*/ 69 w 80"/>
                    <a:gd name="T33" fmla="*/ 12 h 149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0"/>
                    <a:gd name="T52" fmla="*/ 0 h 149"/>
                    <a:gd name="T53" fmla="*/ 80 w 80"/>
                    <a:gd name="T54" fmla="*/ 149 h 149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0" h="149">
                      <a:moveTo>
                        <a:pt x="69" y="12"/>
                      </a:moveTo>
                      <a:lnTo>
                        <a:pt x="46" y="12"/>
                      </a:lnTo>
                      <a:lnTo>
                        <a:pt x="23" y="0"/>
                      </a:lnTo>
                      <a:lnTo>
                        <a:pt x="12" y="12"/>
                      </a:lnTo>
                      <a:lnTo>
                        <a:pt x="12" y="23"/>
                      </a:lnTo>
                      <a:lnTo>
                        <a:pt x="12" y="35"/>
                      </a:lnTo>
                      <a:lnTo>
                        <a:pt x="12" y="46"/>
                      </a:lnTo>
                      <a:lnTo>
                        <a:pt x="12" y="57"/>
                      </a:lnTo>
                      <a:lnTo>
                        <a:pt x="0" y="69"/>
                      </a:lnTo>
                      <a:lnTo>
                        <a:pt x="12" y="92"/>
                      </a:lnTo>
                      <a:lnTo>
                        <a:pt x="12" y="103"/>
                      </a:lnTo>
                      <a:lnTo>
                        <a:pt x="12" y="126"/>
                      </a:lnTo>
                      <a:lnTo>
                        <a:pt x="12" y="137"/>
                      </a:lnTo>
                      <a:lnTo>
                        <a:pt x="57" y="149"/>
                      </a:lnTo>
                      <a:lnTo>
                        <a:pt x="80" y="92"/>
                      </a:lnTo>
                      <a:lnTo>
                        <a:pt x="80" y="80"/>
                      </a:lnTo>
                      <a:lnTo>
                        <a:pt x="69" y="12"/>
                      </a:lnTo>
                      <a:close/>
                    </a:path>
                  </a:pathLst>
                </a:custGeom>
                <a:solidFill>
                  <a:srgbClr val="DF1F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46" name="Freeform 118"/>
                <p:cNvSpPr>
                  <a:spLocks/>
                </p:cNvSpPr>
                <p:nvPr/>
              </p:nvSpPr>
              <p:spPr bwMode="auto">
                <a:xfrm>
                  <a:off x="2228" y="1152"/>
                  <a:ext cx="57" cy="262"/>
                </a:xfrm>
                <a:custGeom>
                  <a:avLst/>
                  <a:gdLst>
                    <a:gd name="T0" fmla="*/ 34 w 57"/>
                    <a:gd name="T1" fmla="*/ 0 h 262"/>
                    <a:gd name="T2" fmla="*/ 45 w 57"/>
                    <a:gd name="T3" fmla="*/ 34 h 262"/>
                    <a:gd name="T4" fmla="*/ 57 w 57"/>
                    <a:gd name="T5" fmla="*/ 68 h 262"/>
                    <a:gd name="T6" fmla="*/ 57 w 57"/>
                    <a:gd name="T7" fmla="*/ 114 h 262"/>
                    <a:gd name="T8" fmla="*/ 57 w 57"/>
                    <a:gd name="T9" fmla="*/ 159 h 262"/>
                    <a:gd name="T10" fmla="*/ 57 w 57"/>
                    <a:gd name="T11" fmla="*/ 216 h 262"/>
                    <a:gd name="T12" fmla="*/ 57 w 57"/>
                    <a:gd name="T13" fmla="*/ 239 h 262"/>
                    <a:gd name="T14" fmla="*/ 45 w 57"/>
                    <a:gd name="T15" fmla="*/ 250 h 262"/>
                    <a:gd name="T16" fmla="*/ 34 w 57"/>
                    <a:gd name="T17" fmla="*/ 250 h 262"/>
                    <a:gd name="T18" fmla="*/ 22 w 57"/>
                    <a:gd name="T19" fmla="*/ 239 h 262"/>
                    <a:gd name="T20" fmla="*/ 22 w 57"/>
                    <a:gd name="T21" fmla="*/ 250 h 262"/>
                    <a:gd name="T22" fmla="*/ 11 w 57"/>
                    <a:gd name="T23" fmla="*/ 262 h 262"/>
                    <a:gd name="T24" fmla="*/ 0 w 57"/>
                    <a:gd name="T25" fmla="*/ 262 h 262"/>
                    <a:gd name="T26" fmla="*/ 0 w 57"/>
                    <a:gd name="T27" fmla="*/ 262 h 262"/>
                    <a:gd name="T28" fmla="*/ 11 w 57"/>
                    <a:gd name="T29" fmla="*/ 250 h 262"/>
                    <a:gd name="T30" fmla="*/ 11 w 57"/>
                    <a:gd name="T31" fmla="*/ 250 h 262"/>
                    <a:gd name="T32" fmla="*/ 22 w 57"/>
                    <a:gd name="T33" fmla="*/ 239 h 262"/>
                    <a:gd name="T34" fmla="*/ 22 w 57"/>
                    <a:gd name="T35" fmla="*/ 239 h 262"/>
                    <a:gd name="T36" fmla="*/ 34 w 57"/>
                    <a:gd name="T37" fmla="*/ 228 h 262"/>
                    <a:gd name="T38" fmla="*/ 22 w 57"/>
                    <a:gd name="T39" fmla="*/ 216 h 262"/>
                    <a:gd name="T40" fmla="*/ 34 w 57"/>
                    <a:gd name="T41" fmla="*/ 216 h 262"/>
                    <a:gd name="T42" fmla="*/ 34 w 57"/>
                    <a:gd name="T43" fmla="*/ 182 h 262"/>
                    <a:gd name="T44" fmla="*/ 22 w 57"/>
                    <a:gd name="T45" fmla="*/ 148 h 262"/>
                    <a:gd name="T46" fmla="*/ 22 w 57"/>
                    <a:gd name="T47" fmla="*/ 125 h 262"/>
                    <a:gd name="T48" fmla="*/ 22 w 57"/>
                    <a:gd name="T49" fmla="*/ 91 h 262"/>
                    <a:gd name="T50" fmla="*/ 34 w 57"/>
                    <a:gd name="T51" fmla="*/ 125 h 262"/>
                    <a:gd name="T52" fmla="*/ 34 w 57"/>
                    <a:gd name="T53" fmla="*/ 171 h 262"/>
                    <a:gd name="T54" fmla="*/ 57 w 57"/>
                    <a:gd name="T55" fmla="*/ 216 h 262"/>
                    <a:gd name="T56" fmla="*/ 57 w 57"/>
                    <a:gd name="T57" fmla="*/ 148 h 262"/>
                    <a:gd name="T58" fmla="*/ 45 w 57"/>
                    <a:gd name="T59" fmla="*/ 114 h 262"/>
                    <a:gd name="T60" fmla="*/ 45 w 57"/>
                    <a:gd name="T61" fmla="*/ 57 h 262"/>
                    <a:gd name="T62" fmla="*/ 34 w 57"/>
                    <a:gd name="T63" fmla="*/ 0 h 262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57"/>
                    <a:gd name="T97" fmla="*/ 0 h 262"/>
                    <a:gd name="T98" fmla="*/ 57 w 57"/>
                    <a:gd name="T99" fmla="*/ 262 h 262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57" h="262">
                      <a:moveTo>
                        <a:pt x="34" y="0"/>
                      </a:moveTo>
                      <a:lnTo>
                        <a:pt x="45" y="34"/>
                      </a:lnTo>
                      <a:lnTo>
                        <a:pt x="57" y="68"/>
                      </a:lnTo>
                      <a:lnTo>
                        <a:pt x="57" y="114"/>
                      </a:lnTo>
                      <a:lnTo>
                        <a:pt x="57" y="159"/>
                      </a:lnTo>
                      <a:lnTo>
                        <a:pt x="57" y="216"/>
                      </a:lnTo>
                      <a:lnTo>
                        <a:pt x="57" y="239"/>
                      </a:lnTo>
                      <a:lnTo>
                        <a:pt x="45" y="250"/>
                      </a:lnTo>
                      <a:lnTo>
                        <a:pt x="34" y="250"/>
                      </a:lnTo>
                      <a:lnTo>
                        <a:pt x="22" y="239"/>
                      </a:lnTo>
                      <a:lnTo>
                        <a:pt x="22" y="250"/>
                      </a:lnTo>
                      <a:lnTo>
                        <a:pt x="11" y="262"/>
                      </a:lnTo>
                      <a:lnTo>
                        <a:pt x="0" y="262"/>
                      </a:lnTo>
                      <a:lnTo>
                        <a:pt x="11" y="250"/>
                      </a:lnTo>
                      <a:lnTo>
                        <a:pt x="22" y="239"/>
                      </a:lnTo>
                      <a:lnTo>
                        <a:pt x="34" y="228"/>
                      </a:lnTo>
                      <a:lnTo>
                        <a:pt x="22" y="216"/>
                      </a:lnTo>
                      <a:lnTo>
                        <a:pt x="34" y="216"/>
                      </a:lnTo>
                      <a:lnTo>
                        <a:pt x="34" y="182"/>
                      </a:lnTo>
                      <a:lnTo>
                        <a:pt x="22" y="148"/>
                      </a:lnTo>
                      <a:lnTo>
                        <a:pt x="22" y="125"/>
                      </a:lnTo>
                      <a:lnTo>
                        <a:pt x="22" y="91"/>
                      </a:lnTo>
                      <a:lnTo>
                        <a:pt x="34" y="125"/>
                      </a:lnTo>
                      <a:lnTo>
                        <a:pt x="34" y="171"/>
                      </a:lnTo>
                      <a:lnTo>
                        <a:pt x="57" y="216"/>
                      </a:lnTo>
                      <a:lnTo>
                        <a:pt x="57" y="148"/>
                      </a:lnTo>
                      <a:lnTo>
                        <a:pt x="45" y="114"/>
                      </a:lnTo>
                      <a:lnTo>
                        <a:pt x="45" y="57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rgbClr val="DF3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20" name="Freeform 119"/>
              <p:cNvSpPr>
                <a:spLocks/>
              </p:cNvSpPr>
              <p:nvPr/>
            </p:nvSpPr>
            <p:spPr bwMode="auto">
              <a:xfrm>
                <a:off x="2387" y="1300"/>
                <a:ext cx="205" cy="171"/>
              </a:xfrm>
              <a:custGeom>
                <a:avLst/>
                <a:gdLst>
                  <a:gd name="T0" fmla="*/ 0 w 205"/>
                  <a:gd name="T1" fmla="*/ 137 h 171"/>
                  <a:gd name="T2" fmla="*/ 80 w 205"/>
                  <a:gd name="T3" fmla="*/ 0 h 171"/>
                  <a:gd name="T4" fmla="*/ 205 w 205"/>
                  <a:gd name="T5" fmla="*/ 57 h 171"/>
                  <a:gd name="T6" fmla="*/ 148 w 205"/>
                  <a:gd name="T7" fmla="*/ 148 h 171"/>
                  <a:gd name="T8" fmla="*/ 126 w 205"/>
                  <a:gd name="T9" fmla="*/ 159 h 171"/>
                  <a:gd name="T10" fmla="*/ 91 w 205"/>
                  <a:gd name="T11" fmla="*/ 171 h 171"/>
                  <a:gd name="T12" fmla="*/ 23 w 205"/>
                  <a:gd name="T13" fmla="*/ 159 h 171"/>
                  <a:gd name="T14" fmla="*/ 0 w 205"/>
                  <a:gd name="T15" fmla="*/ 137 h 17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5"/>
                  <a:gd name="T25" fmla="*/ 0 h 171"/>
                  <a:gd name="T26" fmla="*/ 205 w 205"/>
                  <a:gd name="T27" fmla="*/ 171 h 17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5" h="171">
                    <a:moveTo>
                      <a:pt x="0" y="137"/>
                    </a:moveTo>
                    <a:lnTo>
                      <a:pt x="80" y="0"/>
                    </a:lnTo>
                    <a:lnTo>
                      <a:pt x="205" y="57"/>
                    </a:lnTo>
                    <a:lnTo>
                      <a:pt x="148" y="148"/>
                    </a:lnTo>
                    <a:lnTo>
                      <a:pt x="126" y="159"/>
                    </a:lnTo>
                    <a:lnTo>
                      <a:pt x="91" y="171"/>
                    </a:lnTo>
                    <a:lnTo>
                      <a:pt x="23" y="159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rgbClr val="9F9F9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" name="Freeform 120"/>
              <p:cNvSpPr>
                <a:spLocks/>
              </p:cNvSpPr>
              <p:nvPr/>
            </p:nvSpPr>
            <p:spPr bwMode="auto">
              <a:xfrm>
                <a:off x="2296" y="1402"/>
                <a:ext cx="171" cy="103"/>
              </a:xfrm>
              <a:custGeom>
                <a:avLst/>
                <a:gdLst>
                  <a:gd name="T0" fmla="*/ 11 w 171"/>
                  <a:gd name="T1" fmla="*/ 23 h 103"/>
                  <a:gd name="T2" fmla="*/ 68 w 171"/>
                  <a:gd name="T3" fmla="*/ 12 h 103"/>
                  <a:gd name="T4" fmla="*/ 91 w 171"/>
                  <a:gd name="T5" fmla="*/ 0 h 103"/>
                  <a:gd name="T6" fmla="*/ 91 w 171"/>
                  <a:gd name="T7" fmla="*/ 0 h 103"/>
                  <a:gd name="T8" fmla="*/ 103 w 171"/>
                  <a:gd name="T9" fmla="*/ 0 h 103"/>
                  <a:gd name="T10" fmla="*/ 114 w 171"/>
                  <a:gd name="T11" fmla="*/ 0 h 103"/>
                  <a:gd name="T12" fmla="*/ 114 w 171"/>
                  <a:gd name="T13" fmla="*/ 0 h 103"/>
                  <a:gd name="T14" fmla="*/ 125 w 171"/>
                  <a:gd name="T15" fmla="*/ 0 h 103"/>
                  <a:gd name="T16" fmla="*/ 148 w 171"/>
                  <a:gd name="T17" fmla="*/ 12 h 103"/>
                  <a:gd name="T18" fmla="*/ 148 w 171"/>
                  <a:gd name="T19" fmla="*/ 12 h 103"/>
                  <a:gd name="T20" fmla="*/ 160 w 171"/>
                  <a:gd name="T21" fmla="*/ 12 h 103"/>
                  <a:gd name="T22" fmla="*/ 160 w 171"/>
                  <a:gd name="T23" fmla="*/ 12 h 103"/>
                  <a:gd name="T24" fmla="*/ 171 w 171"/>
                  <a:gd name="T25" fmla="*/ 12 h 103"/>
                  <a:gd name="T26" fmla="*/ 171 w 171"/>
                  <a:gd name="T27" fmla="*/ 23 h 103"/>
                  <a:gd name="T28" fmla="*/ 171 w 171"/>
                  <a:gd name="T29" fmla="*/ 23 h 103"/>
                  <a:gd name="T30" fmla="*/ 160 w 171"/>
                  <a:gd name="T31" fmla="*/ 23 h 103"/>
                  <a:gd name="T32" fmla="*/ 148 w 171"/>
                  <a:gd name="T33" fmla="*/ 23 h 103"/>
                  <a:gd name="T34" fmla="*/ 148 w 171"/>
                  <a:gd name="T35" fmla="*/ 35 h 103"/>
                  <a:gd name="T36" fmla="*/ 148 w 171"/>
                  <a:gd name="T37" fmla="*/ 46 h 103"/>
                  <a:gd name="T38" fmla="*/ 148 w 171"/>
                  <a:gd name="T39" fmla="*/ 46 h 103"/>
                  <a:gd name="T40" fmla="*/ 148 w 171"/>
                  <a:gd name="T41" fmla="*/ 46 h 103"/>
                  <a:gd name="T42" fmla="*/ 137 w 171"/>
                  <a:gd name="T43" fmla="*/ 57 h 103"/>
                  <a:gd name="T44" fmla="*/ 137 w 171"/>
                  <a:gd name="T45" fmla="*/ 57 h 103"/>
                  <a:gd name="T46" fmla="*/ 137 w 171"/>
                  <a:gd name="T47" fmla="*/ 57 h 103"/>
                  <a:gd name="T48" fmla="*/ 137 w 171"/>
                  <a:gd name="T49" fmla="*/ 69 h 103"/>
                  <a:gd name="T50" fmla="*/ 125 w 171"/>
                  <a:gd name="T51" fmla="*/ 69 h 103"/>
                  <a:gd name="T52" fmla="*/ 114 w 171"/>
                  <a:gd name="T53" fmla="*/ 80 h 103"/>
                  <a:gd name="T54" fmla="*/ 103 w 171"/>
                  <a:gd name="T55" fmla="*/ 80 h 103"/>
                  <a:gd name="T56" fmla="*/ 91 w 171"/>
                  <a:gd name="T57" fmla="*/ 80 h 103"/>
                  <a:gd name="T58" fmla="*/ 80 w 171"/>
                  <a:gd name="T59" fmla="*/ 69 h 103"/>
                  <a:gd name="T60" fmla="*/ 80 w 171"/>
                  <a:gd name="T61" fmla="*/ 69 h 103"/>
                  <a:gd name="T62" fmla="*/ 80 w 171"/>
                  <a:gd name="T63" fmla="*/ 69 h 103"/>
                  <a:gd name="T64" fmla="*/ 68 w 171"/>
                  <a:gd name="T65" fmla="*/ 69 h 103"/>
                  <a:gd name="T66" fmla="*/ 57 w 171"/>
                  <a:gd name="T67" fmla="*/ 80 h 103"/>
                  <a:gd name="T68" fmla="*/ 23 w 171"/>
                  <a:gd name="T69" fmla="*/ 92 h 103"/>
                  <a:gd name="T70" fmla="*/ 0 w 171"/>
                  <a:gd name="T71" fmla="*/ 103 h 103"/>
                  <a:gd name="T72" fmla="*/ 0 w 171"/>
                  <a:gd name="T73" fmla="*/ 80 h 103"/>
                  <a:gd name="T74" fmla="*/ 0 w 171"/>
                  <a:gd name="T75" fmla="*/ 69 h 103"/>
                  <a:gd name="T76" fmla="*/ 0 w 171"/>
                  <a:gd name="T77" fmla="*/ 57 h 103"/>
                  <a:gd name="T78" fmla="*/ 0 w 171"/>
                  <a:gd name="T79" fmla="*/ 46 h 103"/>
                  <a:gd name="T80" fmla="*/ 11 w 171"/>
                  <a:gd name="T81" fmla="*/ 23 h 10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71"/>
                  <a:gd name="T124" fmla="*/ 0 h 103"/>
                  <a:gd name="T125" fmla="*/ 171 w 171"/>
                  <a:gd name="T126" fmla="*/ 103 h 10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71" h="103">
                    <a:moveTo>
                      <a:pt x="11" y="23"/>
                    </a:moveTo>
                    <a:lnTo>
                      <a:pt x="68" y="12"/>
                    </a:lnTo>
                    <a:lnTo>
                      <a:pt x="91" y="0"/>
                    </a:lnTo>
                    <a:lnTo>
                      <a:pt x="103" y="0"/>
                    </a:lnTo>
                    <a:lnTo>
                      <a:pt x="114" y="0"/>
                    </a:lnTo>
                    <a:lnTo>
                      <a:pt x="125" y="0"/>
                    </a:lnTo>
                    <a:lnTo>
                      <a:pt x="148" y="12"/>
                    </a:lnTo>
                    <a:lnTo>
                      <a:pt x="160" y="12"/>
                    </a:lnTo>
                    <a:lnTo>
                      <a:pt x="171" y="12"/>
                    </a:lnTo>
                    <a:lnTo>
                      <a:pt x="171" y="23"/>
                    </a:lnTo>
                    <a:lnTo>
                      <a:pt x="160" y="23"/>
                    </a:lnTo>
                    <a:lnTo>
                      <a:pt x="148" y="23"/>
                    </a:lnTo>
                    <a:lnTo>
                      <a:pt x="148" y="35"/>
                    </a:lnTo>
                    <a:lnTo>
                      <a:pt x="148" y="46"/>
                    </a:lnTo>
                    <a:lnTo>
                      <a:pt x="137" y="57"/>
                    </a:lnTo>
                    <a:lnTo>
                      <a:pt x="137" y="69"/>
                    </a:lnTo>
                    <a:lnTo>
                      <a:pt x="125" y="69"/>
                    </a:lnTo>
                    <a:lnTo>
                      <a:pt x="114" y="80"/>
                    </a:lnTo>
                    <a:lnTo>
                      <a:pt x="103" y="80"/>
                    </a:lnTo>
                    <a:lnTo>
                      <a:pt x="91" y="80"/>
                    </a:lnTo>
                    <a:lnTo>
                      <a:pt x="80" y="69"/>
                    </a:lnTo>
                    <a:lnTo>
                      <a:pt x="68" y="69"/>
                    </a:lnTo>
                    <a:lnTo>
                      <a:pt x="57" y="80"/>
                    </a:lnTo>
                    <a:lnTo>
                      <a:pt x="23" y="92"/>
                    </a:lnTo>
                    <a:lnTo>
                      <a:pt x="0" y="103"/>
                    </a:lnTo>
                    <a:lnTo>
                      <a:pt x="0" y="80"/>
                    </a:lnTo>
                    <a:lnTo>
                      <a:pt x="0" y="69"/>
                    </a:lnTo>
                    <a:lnTo>
                      <a:pt x="0" y="57"/>
                    </a:lnTo>
                    <a:lnTo>
                      <a:pt x="0" y="46"/>
                    </a:lnTo>
                    <a:lnTo>
                      <a:pt x="11" y="23"/>
                    </a:lnTo>
                    <a:close/>
                  </a:path>
                </a:pathLst>
              </a:custGeom>
              <a:solidFill>
                <a:srgbClr val="F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07" name="Group 121"/>
              <p:cNvGrpSpPr>
                <a:grpSpLocks/>
              </p:cNvGrpSpPr>
              <p:nvPr/>
            </p:nvGrpSpPr>
            <p:grpSpPr bwMode="auto">
              <a:xfrm>
                <a:off x="2262" y="844"/>
                <a:ext cx="182" cy="387"/>
                <a:chOff x="2262" y="844"/>
                <a:chExt cx="182" cy="387"/>
              </a:xfrm>
            </p:grpSpPr>
            <p:grpSp>
              <p:nvGrpSpPr>
                <p:cNvPr id="113" name="Group 122"/>
                <p:cNvGrpSpPr>
                  <a:grpSpLocks/>
                </p:cNvGrpSpPr>
                <p:nvPr/>
              </p:nvGrpSpPr>
              <p:grpSpPr bwMode="auto">
                <a:xfrm>
                  <a:off x="2433" y="946"/>
                  <a:ext cx="11" cy="69"/>
                  <a:chOff x="2433" y="946"/>
                  <a:chExt cx="11" cy="69"/>
                </a:xfrm>
              </p:grpSpPr>
              <p:sp>
                <p:nvSpPr>
                  <p:cNvPr id="42" name="Oval 123"/>
                  <p:cNvSpPr>
                    <a:spLocks noChangeArrowheads="1"/>
                  </p:cNvSpPr>
                  <p:nvPr/>
                </p:nvSpPr>
                <p:spPr bwMode="auto">
                  <a:xfrm>
                    <a:off x="2433" y="946"/>
                    <a:ext cx="11" cy="69"/>
                  </a:xfrm>
                  <a:prstGeom prst="ellipse">
                    <a:avLst/>
                  </a:prstGeom>
                  <a:solidFill>
                    <a:srgbClr val="7F3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43" name="Oval 124"/>
                  <p:cNvSpPr>
                    <a:spLocks noChangeArrowheads="1"/>
                  </p:cNvSpPr>
                  <p:nvPr/>
                </p:nvSpPr>
                <p:spPr bwMode="auto">
                  <a:xfrm>
                    <a:off x="2433" y="946"/>
                    <a:ext cx="11" cy="69"/>
                  </a:xfrm>
                  <a:prstGeom prst="ellipse">
                    <a:avLst/>
                  </a:prstGeom>
                  <a:solidFill>
                    <a:srgbClr val="FFDFB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grpSp>
              <p:nvGrpSpPr>
                <p:cNvPr id="123" name="Group 125"/>
                <p:cNvGrpSpPr>
                  <a:grpSpLocks/>
                </p:cNvGrpSpPr>
                <p:nvPr/>
              </p:nvGrpSpPr>
              <p:grpSpPr bwMode="auto">
                <a:xfrm>
                  <a:off x="2262" y="844"/>
                  <a:ext cx="182" cy="387"/>
                  <a:chOff x="2262" y="844"/>
                  <a:chExt cx="182" cy="387"/>
                </a:xfrm>
              </p:grpSpPr>
              <p:grpSp>
                <p:nvGrpSpPr>
                  <p:cNvPr id="124" name="Group 126"/>
                  <p:cNvGrpSpPr>
                    <a:grpSpLocks/>
                  </p:cNvGrpSpPr>
                  <p:nvPr/>
                </p:nvGrpSpPr>
                <p:grpSpPr bwMode="auto">
                  <a:xfrm>
                    <a:off x="2307" y="867"/>
                    <a:ext cx="137" cy="364"/>
                    <a:chOff x="2307" y="867"/>
                    <a:chExt cx="137" cy="364"/>
                  </a:xfrm>
                </p:grpSpPr>
                <p:sp>
                  <p:nvSpPr>
                    <p:cNvPr id="38" name="Freeform 127"/>
                    <p:cNvSpPr>
                      <a:spLocks/>
                    </p:cNvSpPr>
                    <p:nvPr/>
                  </p:nvSpPr>
                  <p:spPr bwMode="auto">
                    <a:xfrm>
                      <a:off x="2307" y="867"/>
                      <a:ext cx="137" cy="364"/>
                    </a:xfrm>
                    <a:custGeom>
                      <a:avLst/>
                      <a:gdLst>
                        <a:gd name="T0" fmla="*/ 103 w 137"/>
                        <a:gd name="T1" fmla="*/ 11 h 364"/>
                        <a:gd name="T2" fmla="*/ 114 w 137"/>
                        <a:gd name="T3" fmla="*/ 22 h 364"/>
                        <a:gd name="T4" fmla="*/ 126 w 137"/>
                        <a:gd name="T5" fmla="*/ 45 h 364"/>
                        <a:gd name="T6" fmla="*/ 126 w 137"/>
                        <a:gd name="T7" fmla="*/ 79 h 364"/>
                        <a:gd name="T8" fmla="*/ 126 w 137"/>
                        <a:gd name="T9" fmla="*/ 102 h 364"/>
                        <a:gd name="T10" fmla="*/ 126 w 137"/>
                        <a:gd name="T11" fmla="*/ 125 h 364"/>
                        <a:gd name="T12" fmla="*/ 137 w 137"/>
                        <a:gd name="T13" fmla="*/ 148 h 364"/>
                        <a:gd name="T14" fmla="*/ 137 w 137"/>
                        <a:gd name="T15" fmla="*/ 159 h 364"/>
                        <a:gd name="T16" fmla="*/ 137 w 137"/>
                        <a:gd name="T17" fmla="*/ 159 h 364"/>
                        <a:gd name="T18" fmla="*/ 126 w 137"/>
                        <a:gd name="T19" fmla="*/ 159 h 364"/>
                        <a:gd name="T20" fmla="*/ 137 w 137"/>
                        <a:gd name="T21" fmla="*/ 171 h 364"/>
                        <a:gd name="T22" fmla="*/ 126 w 137"/>
                        <a:gd name="T23" fmla="*/ 182 h 364"/>
                        <a:gd name="T24" fmla="*/ 114 w 137"/>
                        <a:gd name="T25" fmla="*/ 182 h 364"/>
                        <a:gd name="T26" fmla="*/ 126 w 137"/>
                        <a:gd name="T27" fmla="*/ 193 h 364"/>
                        <a:gd name="T28" fmla="*/ 126 w 137"/>
                        <a:gd name="T29" fmla="*/ 216 h 364"/>
                        <a:gd name="T30" fmla="*/ 126 w 137"/>
                        <a:gd name="T31" fmla="*/ 228 h 364"/>
                        <a:gd name="T32" fmla="*/ 126 w 137"/>
                        <a:gd name="T33" fmla="*/ 239 h 364"/>
                        <a:gd name="T34" fmla="*/ 114 w 137"/>
                        <a:gd name="T35" fmla="*/ 250 h 364"/>
                        <a:gd name="T36" fmla="*/ 92 w 137"/>
                        <a:gd name="T37" fmla="*/ 250 h 364"/>
                        <a:gd name="T38" fmla="*/ 80 w 137"/>
                        <a:gd name="T39" fmla="*/ 262 h 364"/>
                        <a:gd name="T40" fmla="*/ 92 w 137"/>
                        <a:gd name="T41" fmla="*/ 353 h 364"/>
                        <a:gd name="T42" fmla="*/ 57 w 137"/>
                        <a:gd name="T43" fmla="*/ 364 h 364"/>
                        <a:gd name="T44" fmla="*/ 35 w 137"/>
                        <a:gd name="T45" fmla="*/ 353 h 364"/>
                        <a:gd name="T46" fmla="*/ 23 w 137"/>
                        <a:gd name="T47" fmla="*/ 216 h 364"/>
                        <a:gd name="T48" fmla="*/ 0 w 137"/>
                        <a:gd name="T49" fmla="*/ 182 h 364"/>
                        <a:gd name="T50" fmla="*/ 0 w 137"/>
                        <a:gd name="T51" fmla="*/ 148 h 364"/>
                        <a:gd name="T52" fmla="*/ 0 w 137"/>
                        <a:gd name="T53" fmla="*/ 102 h 364"/>
                        <a:gd name="T54" fmla="*/ 0 w 137"/>
                        <a:gd name="T55" fmla="*/ 68 h 364"/>
                        <a:gd name="T56" fmla="*/ 12 w 137"/>
                        <a:gd name="T57" fmla="*/ 34 h 364"/>
                        <a:gd name="T58" fmla="*/ 23 w 137"/>
                        <a:gd name="T59" fmla="*/ 11 h 364"/>
                        <a:gd name="T60" fmla="*/ 46 w 137"/>
                        <a:gd name="T61" fmla="*/ 0 h 364"/>
                        <a:gd name="T62" fmla="*/ 80 w 137"/>
                        <a:gd name="T63" fmla="*/ 0 h 364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w 137"/>
                        <a:gd name="T97" fmla="*/ 0 h 364"/>
                        <a:gd name="T98" fmla="*/ 137 w 137"/>
                        <a:gd name="T99" fmla="*/ 364 h 364"/>
                      </a:gdLst>
                      <a:ahLst/>
                      <a:cxnLst>
                        <a:cxn ang="T64">
                          <a:pos x="T0" y="T1"/>
                        </a:cxn>
                        <a:cxn ang="T65">
                          <a:pos x="T2" y="T3"/>
                        </a:cxn>
                        <a:cxn ang="T66">
                          <a:pos x="T4" y="T5"/>
                        </a:cxn>
                        <a:cxn ang="T67">
                          <a:pos x="T6" y="T7"/>
                        </a:cxn>
                        <a:cxn ang="T68">
                          <a:pos x="T8" y="T9"/>
                        </a:cxn>
                        <a:cxn ang="T69">
                          <a:pos x="T10" y="T11"/>
                        </a:cxn>
                        <a:cxn ang="T70">
                          <a:pos x="T12" y="T13"/>
                        </a:cxn>
                        <a:cxn ang="T71">
                          <a:pos x="T14" y="T15"/>
                        </a:cxn>
                        <a:cxn ang="T72">
                          <a:pos x="T16" y="T17"/>
                        </a:cxn>
                        <a:cxn ang="T73">
                          <a:pos x="T18" y="T19"/>
                        </a:cxn>
                        <a:cxn ang="T74">
                          <a:pos x="T20" y="T21"/>
                        </a:cxn>
                        <a:cxn ang="T75">
                          <a:pos x="T22" y="T23"/>
                        </a:cxn>
                        <a:cxn ang="T76">
                          <a:pos x="T24" y="T25"/>
                        </a:cxn>
                        <a:cxn ang="T77">
                          <a:pos x="T26" y="T27"/>
                        </a:cxn>
                        <a:cxn ang="T78">
                          <a:pos x="T28" y="T29"/>
                        </a:cxn>
                        <a:cxn ang="T79">
                          <a:pos x="T30" y="T31"/>
                        </a:cxn>
                        <a:cxn ang="T80">
                          <a:pos x="T32" y="T33"/>
                        </a:cxn>
                        <a:cxn ang="T81">
                          <a:pos x="T34" y="T35"/>
                        </a:cxn>
                        <a:cxn ang="T82">
                          <a:pos x="T36" y="T37"/>
                        </a:cxn>
                        <a:cxn ang="T83">
                          <a:pos x="T38" y="T39"/>
                        </a:cxn>
                        <a:cxn ang="T84">
                          <a:pos x="T40" y="T41"/>
                        </a:cxn>
                        <a:cxn ang="T85">
                          <a:pos x="T42" y="T43"/>
                        </a:cxn>
                        <a:cxn ang="T86">
                          <a:pos x="T44" y="T45"/>
                        </a:cxn>
                        <a:cxn ang="T87">
                          <a:pos x="T46" y="T47"/>
                        </a:cxn>
                        <a:cxn ang="T88">
                          <a:pos x="T48" y="T49"/>
                        </a:cxn>
                        <a:cxn ang="T89">
                          <a:pos x="T50" y="T51"/>
                        </a:cxn>
                        <a:cxn ang="T90">
                          <a:pos x="T52" y="T53"/>
                        </a:cxn>
                        <a:cxn ang="T91">
                          <a:pos x="T54" y="T55"/>
                        </a:cxn>
                        <a:cxn ang="T92">
                          <a:pos x="T56" y="T57"/>
                        </a:cxn>
                        <a:cxn ang="T93">
                          <a:pos x="T58" y="T59"/>
                        </a:cxn>
                        <a:cxn ang="T94">
                          <a:pos x="T60" y="T61"/>
                        </a:cxn>
                        <a:cxn ang="T95">
                          <a:pos x="T62" y="T63"/>
                        </a:cxn>
                      </a:cxnLst>
                      <a:rect l="T96" t="T97" r="T98" b="T99"/>
                      <a:pathLst>
                        <a:path w="137" h="364">
                          <a:moveTo>
                            <a:pt x="92" y="0"/>
                          </a:moveTo>
                          <a:lnTo>
                            <a:pt x="103" y="11"/>
                          </a:lnTo>
                          <a:lnTo>
                            <a:pt x="114" y="22"/>
                          </a:lnTo>
                          <a:lnTo>
                            <a:pt x="114" y="34"/>
                          </a:lnTo>
                          <a:lnTo>
                            <a:pt x="126" y="45"/>
                          </a:lnTo>
                          <a:lnTo>
                            <a:pt x="126" y="57"/>
                          </a:lnTo>
                          <a:lnTo>
                            <a:pt x="126" y="79"/>
                          </a:lnTo>
                          <a:lnTo>
                            <a:pt x="126" y="91"/>
                          </a:lnTo>
                          <a:lnTo>
                            <a:pt x="126" y="102"/>
                          </a:lnTo>
                          <a:lnTo>
                            <a:pt x="126" y="114"/>
                          </a:lnTo>
                          <a:lnTo>
                            <a:pt x="126" y="125"/>
                          </a:lnTo>
                          <a:lnTo>
                            <a:pt x="137" y="136"/>
                          </a:lnTo>
                          <a:lnTo>
                            <a:pt x="137" y="148"/>
                          </a:lnTo>
                          <a:lnTo>
                            <a:pt x="137" y="159"/>
                          </a:lnTo>
                          <a:lnTo>
                            <a:pt x="126" y="159"/>
                          </a:lnTo>
                          <a:lnTo>
                            <a:pt x="137" y="171"/>
                          </a:lnTo>
                          <a:lnTo>
                            <a:pt x="126" y="182"/>
                          </a:lnTo>
                          <a:lnTo>
                            <a:pt x="114" y="182"/>
                          </a:lnTo>
                          <a:lnTo>
                            <a:pt x="126" y="193"/>
                          </a:lnTo>
                          <a:lnTo>
                            <a:pt x="126" y="205"/>
                          </a:lnTo>
                          <a:lnTo>
                            <a:pt x="126" y="216"/>
                          </a:lnTo>
                          <a:lnTo>
                            <a:pt x="126" y="228"/>
                          </a:lnTo>
                          <a:lnTo>
                            <a:pt x="126" y="239"/>
                          </a:lnTo>
                          <a:lnTo>
                            <a:pt x="114" y="239"/>
                          </a:lnTo>
                          <a:lnTo>
                            <a:pt x="114" y="250"/>
                          </a:lnTo>
                          <a:lnTo>
                            <a:pt x="103" y="250"/>
                          </a:lnTo>
                          <a:lnTo>
                            <a:pt x="92" y="250"/>
                          </a:lnTo>
                          <a:lnTo>
                            <a:pt x="80" y="262"/>
                          </a:lnTo>
                          <a:lnTo>
                            <a:pt x="69" y="285"/>
                          </a:lnTo>
                          <a:lnTo>
                            <a:pt x="92" y="353"/>
                          </a:lnTo>
                          <a:lnTo>
                            <a:pt x="80" y="364"/>
                          </a:lnTo>
                          <a:lnTo>
                            <a:pt x="57" y="364"/>
                          </a:lnTo>
                          <a:lnTo>
                            <a:pt x="46" y="364"/>
                          </a:lnTo>
                          <a:lnTo>
                            <a:pt x="35" y="353"/>
                          </a:lnTo>
                          <a:lnTo>
                            <a:pt x="23" y="250"/>
                          </a:lnTo>
                          <a:lnTo>
                            <a:pt x="23" y="216"/>
                          </a:lnTo>
                          <a:lnTo>
                            <a:pt x="12" y="205"/>
                          </a:lnTo>
                          <a:lnTo>
                            <a:pt x="0" y="182"/>
                          </a:lnTo>
                          <a:lnTo>
                            <a:pt x="0" y="171"/>
                          </a:lnTo>
                          <a:lnTo>
                            <a:pt x="0" y="148"/>
                          </a:lnTo>
                          <a:lnTo>
                            <a:pt x="0" y="125"/>
                          </a:lnTo>
                          <a:lnTo>
                            <a:pt x="0" y="102"/>
                          </a:lnTo>
                          <a:lnTo>
                            <a:pt x="0" y="79"/>
                          </a:lnTo>
                          <a:lnTo>
                            <a:pt x="0" y="68"/>
                          </a:lnTo>
                          <a:lnTo>
                            <a:pt x="12" y="45"/>
                          </a:lnTo>
                          <a:lnTo>
                            <a:pt x="12" y="34"/>
                          </a:lnTo>
                          <a:lnTo>
                            <a:pt x="23" y="22"/>
                          </a:lnTo>
                          <a:lnTo>
                            <a:pt x="23" y="11"/>
                          </a:lnTo>
                          <a:lnTo>
                            <a:pt x="35" y="0"/>
                          </a:lnTo>
                          <a:lnTo>
                            <a:pt x="46" y="0"/>
                          </a:lnTo>
                          <a:lnTo>
                            <a:pt x="57" y="0"/>
                          </a:lnTo>
                          <a:lnTo>
                            <a:pt x="80" y="0"/>
                          </a:lnTo>
                          <a:lnTo>
                            <a:pt x="92" y="0"/>
                          </a:lnTo>
                          <a:close/>
                        </a:path>
                      </a:pathLst>
                    </a:custGeom>
                    <a:solidFill>
                      <a:srgbClr val="FFBFB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grpSp>
                  <p:nvGrpSpPr>
                    <p:cNvPr id="125" name="Group 12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64" y="1072"/>
                      <a:ext cx="69" cy="137"/>
                      <a:chOff x="2364" y="1072"/>
                      <a:chExt cx="69" cy="137"/>
                    </a:xfrm>
                  </p:grpSpPr>
                  <p:sp>
                    <p:nvSpPr>
                      <p:cNvPr id="40" name="Freeform 12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64" y="1072"/>
                        <a:ext cx="69" cy="57"/>
                      </a:xfrm>
                      <a:custGeom>
                        <a:avLst/>
                        <a:gdLst>
                          <a:gd name="T0" fmla="*/ 0 w 69"/>
                          <a:gd name="T1" fmla="*/ 0 h 57"/>
                          <a:gd name="T2" fmla="*/ 12 w 69"/>
                          <a:gd name="T3" fmla="*/ 11 h 57"/>
                          <a:gd name="T4" fmla="*/ 23 w 69"/>
                          <a:gd name="T5" fmla="*/ 23 h 57"/>
                          <a:gd name="T6" fmla="*/ 23 w 69"/>
                          <a:gd name="T7" fmla="*/ 23 h 57"/>
                          <a:gd name="T8" fmla="*/ 35 w 69"/>
                          <a:gd name="T9" fmla="*/ 23 h 57"/>
                          <a:gd name="T10" fmla="*/ 46 w 69"/>
                          <a:gd name="T11" fmla="*/ 23 h 57"/>
                          <a:gd name="T12" fmla="*/ 57 w 69"/>
                          <a:gd name="T13" fmla="*/ 34 h 57"/>
                          <a:gd name="T14" fmla="*/ 57 w 69"/>
                          <a:gd name="T15" fmla="*/ 34 h 57"/>
                          <a:gd name="T16" fmla="*/ 69 w 69"/>
                          <a:gd name="T17" fmla="*/ 34 h 57"/>
                          <a:gd name="T18" fmla="*/ 57 w 69"/>
                          <a:gd name="T19" fmla="*/ 34 h 57"/>
                          <a:gd name="T20" fmla="*/ 46 w 69"/>
                          <a:gd name="T21" fmla="*/ 34 h 57"/>
                          <a:gd name="T22" fmla="*/ 46 w 69"/>
                          <a:gd name="T23" fmla="*/ 45 h 57"/>
                          <a:gd name="T24" fmla="*/ 35 w 69"/>
                          <a:gd name="T25" fmla="*/ 45 h 57"/>
                          <a:gd name="T26" fmla="*/ 35 w 69"/>
                          <a:gd name="T27" fmla="*/ 45 h 57"/>
                          <a:gd name="T28" fmla="*/ 23 w 69"/>
                          <a:gd name="T29" fmla="*/ 45 h 57"/>
                          <a:gd name="T30" fmla="*/ 23 w 69"/>
                          <a:gd name="T31" fmla="*/ 57 h 57"/>
                          <a:gd name="T32" fmla="*/ 23 w 69"/>
                          <a:gd name="T33" fmla="*/ 45 h 57"/>
                          <a:gd name="T34" fmla="*/ 35 w 69"/>
                          <a:gd name="T35" fmla="*/ 45 h 57"/>
                          <a:gd name="T36" fmla="*/ 35 w 69"/>
                          <a:gd name="T37" fmla="*/ 34 h 57"/>
                          <a:gd name="T38" fmla="*/ 35 w 69"/>
                          <a:gd name="T39" fmla="*/ 34 h 57"/>
                          <a:gd name="T40" fmla="*/ 35 w 69"/>
                          <a:gd name="T41" fmla="*/ 34 h 57"/>
                          <a:gd name="T42" fmla="*/ 23 w 69"/>
                          <a:gd name="T43" fmla="*/ 23 h 57"/>
                          <a:gd name="T44" fmla="*/ 23 w 69"/>
                          <a:gd name="T45" fmla="*/ 23 h 57"/>
                          <a:gd name="T46" fmla="*/ 23 w 69"/>
                          <a:gd name="T47" fmla="*/ 23 h 57"/>
                          <a:gd name="T48" fmla="*/ 12 w 69"/>
                          <a:gd name="T49" fmla="*/ 23 h 57"/>
                          <a:gd name="T50" fmla="*/ 0 w 69"/>
                          <a:gd name="T51" fmla="*/ 0 h 57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w 69"/>
                          <a:gd name="T79" fmla="*/ 0 h 57"/>
                          <a:gd name="T80" fmla="*/ 69 w 69"/>
                          <a:gd name="T81" fmla="*/ 57 h 57"/>
                        </a:gdLst>
                        <a:ahLst/>
                        <a:cxnLst>
                          <a:cxn ang="T52">
                            <a:pos x="T0" y="T1"/>
                          </a:cxn>
                          <a:cxn ang="T53">
                            <a:pos x="T2" y="T3"/>
                          </a:cxn>
                          <a:cxn ang="T54">
                            <a:pos x="T4" y="T5"/>
                          </a:cxn>
                          <a:cxn ang="T55">
                            <a:pos x="T6" y="T7"/>
                          </a:cxn>
                          <a:cxn ang="T56">
                            <a:pos x="T8" y="T9"/>
                          </a:cxn>
                          <a:cxn ang="T57">
                            <a:pos x="T10" y="T11"/>
                          </a:cxn>
                          <a:cxn ang="T58">
                            <a:pos x="T12" y="T13"/>
                          </a:cxn>
                          <a:cxn ang="T59">
                            <a:pos x="T14" y="T15"/>
                          </a:cxn>
                          <a:cxn ang="T60">
                            <a:pos x="T16" y="T17"/>
                          </a:cxn>
                          <a:cxn ang="T61">
                            <a:pos x="T18" y="T19"/>
                          </a:cxn>
                          <a:cxn ang="T62">
                            <a:pos x="T20" y="T21"/>
                          </a:cxn>
                          <a:cxn ang="T63">
                            <a:pos x="T22" y="T23"/>
                          </a:cxn>
                          <a:cxn ang="T64">
                            <a:pos x="T24" y="T25"/>
                          </a:cxn>
                          <a:cxn ang="T65">
                            <a:pos x="T26" y="T27"/>
                          </a:cxn>
                          <a:cxn ang="T66">
                            <a:pos x="T28" y="T29"/>
                          </a:cxn>
                          <a:cxn ang="T67">
                            <a:pos x="T30" y="T31"/>
                          </a:cxn>
                          <a:cxn ang="T68">
                            <a:pos x="T32" y="T33"/>
                          </a:cxn>
                          <a:cxn ang="T69">
                            <a:pos x="T34" y="T35"/>
                          </a:cxn>
                          <a:cxn ang="T70">
                            <a:pos x="T36" y="T37"/>
                          </a:cxn>
                          <a:cxn ang="T71">
                            <a:pos x="T38" y="T39"/>
                          </a:cxn>
                          <a:cxn ang="T72">
                            <a:pos x="T40" y="T41"/>
                          </a:cxn>
                          <a:cxn ang="T73">
                            <a:pos x="T42" y="T43"/>
                          </a:cxn>
                          <a:cxn ang="T74">
                            <a:pos x="T44" y="T45"/>
                          </a:cxn>
                          <a:cxn ang="T75">
                            <a:pos x="T46" y="T47"/>
                          </a:cxn>
                          <a:cxn ang="T76">
                            <a:pos x="T48" y="T49"/>
                          </a:cxn>
                          <a:cxn ang="T77">
                            <a:pos x="T50" y="T51"/>
                          </a:cxn>
                        </a:cxnLst>
                        <a:rect l="T78" t="T79" r="T80" b="T81"/>
                        <a:pathLst>
                          <a:path w="69" h="57">
                            <a:moveTo>
                              <a:pt x="0" y="0"/>
                            </a:moveTo>
                            <a:lnTo>
                              <a:pt x="12" y="11"/>
                            </a:lnTo>
                            <a:lnTo>
                              <a:pt x="23" y="23"/>
                            </a:lnTo>
                            <a:lnTo>
                              <a:pt x="35" y="23"/>
                            </a:lnTo>
                            <a:lnTo>
                              <a:pt x="46" y="23"/>
                            </a:lnTo>
                            <a:lnTo>
                              <a:pt x="57" y="34"/>
                            </a:lnTo>
                            <a:lnTo>
                              <a:pt x="69" y="34"/>
                            </a:lnTo>
                            <a:lnTo>
                              <a:pt x="57" y="34"/>
                            </a:lnTo>
                            <a:lnTo>
                              <a:pt x="46" y="34"/>
                            </a:lnTo>
                            <a:lnTo>
                              <a:pt x="46" y="45"/>
                            </a:lnTo>
                            <a:lnTo>
                              <a:pt x="35" y="45"/>
                            </a:lnTo>
                            <a:lnTo>
                              <a:pt x="23" y="45"/>
                            </a:lnTo>
                            <a:lnTo>
                              <a:pt x="23" y="57"/>
                            </a:lnTo>
                            <a:lnTo>
                              <a:pt x="23" y="45"/>
                            </a:lnTo>
                            <a:lnTo>
                              <a:pt x="35" y="45"/>
                            </a:lnTo>
                            <a:lnTo>
                              <a:pt x="35" y="34"/>
                            </a:lnTo>
                            <a:lnTo>
                              <a:pt x="23" y="23"/>
                            </a:lnTo>
                            <a:lnTo>
                              <a:pt x="12" y="23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FF9F9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41" name="Freeform 13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64" y="1140"/>
                        <a:ext cx="12" cy="69"/>
                      </a:xfrm>
                      <a:custGeom>
                        <a:avLst/>
                        <a:gdLst>
                          <a:gd name="T0" fmla="*/ 12 w 12"/>
                          <a:gd name="T1" fmla="*/ 12 h 69"/>
                          <a:gd name="T2" fmla="*/ 12 w 12"/>
                          <a:gd name="T3" fmla="*/ 12 h 69"/>
                          <a:gd name="T4" fmla="*/ 12 w 12"/>
                          <a:gd name="T5" fmla="*/ 12 h 69"/>
                          <a:gd name="T6" fmla="*/ 12 w 12"/>
                          <a:gd name="T7" fmla="*/ 0 h 69"/>
                          <a:gd name="T8" fmla="*/ 0 w 12"/>
                          <a:gd name="T9" fmla="*/ 12 h 69"/>
                          <a:gd name="T10" fmla="*/ 0 w 12"/>
                          <a:gd name="T11" fmla="*/ 12 h 69"/>
                          <a:gd name="T12" fmla="*/ 0 w 12"/>
                          <a:gd name="T13" fmla="*/ 12 h 69"/>
                          <a:gd name="T14" fmla="*/ 0 w 12"/>
                          <a:gd name="T15" fmla="*/ 23 h 69"/>
                          <a:gd name="T16" fmla="*/ 0 w 12"/>
                          <a:gd name="T17" fmla="*/ 46 h 69"/>
                          <a:gd name="T18" fmla="*/ 0 w 12"/>
                          <a:gd name="T19" fmla="*/ 57 h 69"/>
                          <a:gd name="T20" fmla="*/ 0 w 12"/>
                          <a:gd name="T21" fmla="*/ 57 h 69"/>
                          <a:gd name="T22" fmla="*/ 12 w 12"/>
                          <a:gd name="T23" fmla="*/ 69 h 69"/>
                          <a:gd name="T24" fmla="*/ 12 w 12"/>
                          <a:gd name="T25" fmla="*/ 57 h 69"/>
                          <a:gd name="T26" fmla="*/ 12 w 12"/>
                          <a:gd name="T27" fmla="*/ 46 h 69"/>
                          <a:gd name="T28" fmla="*/ 12 w 12"/>
                          <a:gd name="T29" fmla="*/ 57 h 69"/>
                          <a:gd name="T30" fmla="*/ 12 w 12"/>
                          <a:gd name="T31" fmla="*/ 57 h 69"/>
                          <a:gd name="T32" fmla="*/ 12 w 12"/>
                          <a:gd name="T33" fmla="*/ 57 h 69"/>
                          <a:gd name="T34" fmla="*/ 0 w 12"/>
                          <a:gd name="T35" fmla="*/ 46 h 69"/>
                          <a:gd name="T36" fmla="*/ 0 w 12"/>
                          <a:gd name="T37" fmla="*/ 46 h 69"/>
                          <a:gd name="T38" fmla="*/ 0 w 12"/>
                          <a:gd name="T39" fmla="*/ 34 h 69"/>
                          <a:gd name="T40" fmla="*/ 12 w 12"/>
                          <a:gd name="T41" fmla="*/ 23 h 69"/>
                          <a:gd name="T42" fmla="*/ 12 w 12"/>
                          <a:gd name="T43" fmla="*/ 23 h 69"/>
                          <a:gd name="T44" fmla="*/ 12 w 12"/>
                          <a:gd name="T45" fmla="*/ 12 h 69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w 12"/>
                          <a:gd name="T70" fmla="*/ 0 h 69"/>
                          <a:gd name="T71" fmla="*/ 12 w 12"/>
                          <a:gd name="T72" fmla="*/ 69 h 69"/>
                        </a:gdLst>
                        <a:ahLst/>
                        <a:cxnLst>
                          <a:cxn ang="T46">
                            <a:pos x="T0" y="T1"/>
                          </a:cxn>
                          <a:cxn ang="T47">
                            <a:pos x="T2" y="T3"/>
                          </a:cxn>
                          <a:cxn ang="T48">
                            <a:pos x="T4" y="T5"/>
                          </a:cxn>
                          <a:cxn ang="T49">
                            <a:pos x="T6" y="T7"/>
                          </a:cxn>
                          <a:cxn ang="T50">
                            <a:pos x="T8" y="T9"/>
                          </a:cxn>
                          <a:cxn ang="T51">
                            <a:pos x="T10" y="T11"/>
                          </a:cxn>
                          <a:cxn ang="T52">
                            <a:pos x="T12" y="T13"/>
                          </a:cxn>
                          <a:cxn ang="T53">
                            <a:pos x="T14" y="T15"/>
                          </a:cxn>
                          <a:cxn ang="T54">
                            <a:pos x="T16" y="T17"/>
                          </a:cxn>
                          <a:cxn ang="T55">
                            <a:pos x="T18" y="T19"/>
                          </a:cxn>
                          <a:cxn ang="T56">
                            <a:pos x="T20" y="T21"/>
                          </a:cxn>
                          <a:cxn ang="T57">
                            <a:pos x="T22" y="T23"/>
                          </a:cxn>
                          <a:cxn ang="T58">
                            <a:pos x="T24" y="T25"/>
                          </a:cxn>
                          <a:cxn ang="T59">
                            <a:pos x="T26" y="T27"/>
                          </a:cxn>
                          <a:cxn ang="T60">
                            <a:pos x="T28" y="T29"/>
                          </a:cxn>
                          <a:cxn ang="T61">
                            <a:pos x="T30" y="T31"/>
                          </a:cxn>
                          <a:cxn ang="T62">
                            <a:pos x="T32" y="T33"/>
                          </a:cxn>
                          <a:cxn ang="T63">
                            <a:pos x="T34" y="T35"/>
                          </a:cxn>
                          <a:cxn ang="T64">
                            <a:pos x="T36" y="T37"/>
                          </a:cxn>
                          <a:cxn ang="T65">
                            <a:pos x="T38" y="T39"/>
                          </a:cxn>
                          <a:cxn ang="T66">
                            <a:pos x="T40" y="T41"/>
                          </a:cxn>
                          <a:cxn ang="T67">
                            <a:pos x="T42" y="T43"/>
                          </a:cxn>
                          <a:cxn ang="T68">
                            <a:pos x="T44" y="T45"/>
                          </a:cxn>
                        </a:cxnLst>
                        <a:rect l="T69" t="T70" r="T71" b="T72"/>
                        <a:pathLst>
                          <a:path w="12" h="69">
                            <a:moveTo>
                              <a:pt x="12" y="12"/>
                            </a:moveTo>
                            <a:lnTo>
                              <a:pt x="12" y="12"/>
                            </a:lnTo>
                            <a:lnTo>
                              <a:pt x="12" y="0"/>
                            </a:lnTo>
                            <a:lnTo>
                              <a:pt x="0" y="12"/>
                            </a:lnTo>
                            <a:lnTo>
                              <a:pt x="0" y="23"/>
                            </a:lnTo>
                            <a:lnTo>
                              <a:pt x="0" y="46"/>
                            </a:lnTo>
                            <a:lnTo>
                              <a:pt x="0" y="57"/>
                            </a:lnTo>
                            <a:lnTo>
                              <a:pt x="12" y="69"/>
                            </a:lnTo>
                            <a:lnTo>
                              <a:pt x="12" y="57"/>
                            </a:lnTo>
                            <a:lnTo>
                              <a:pt x="12" y="46"/>
                            </a:lnTo>
                            <a:lnTo>
                              <a:pt x="12" y="57"/>
                            </a:lnTo>
                            <a:lnTo>
                              <a:pt x="0" y="46"/>
                            </a:lnTo>
                            <a:lnTo>
                              <a:pt x="0" y="34"/>
                            </a:lnTo>
                            <a:lnTo>
                              <a:pt x="12" y="23"/>
                            </a:lnTo>
                            <a:lnTo>
                              <a:pt x="12" y="12"/>
                            </a:lnTo>
                            <a:close/>
                          </a:path>
                        </a:pathLst>
                      </a:custGeom>
                      <a:solidFill>
                        <a:srgbClr val="FF9F9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</p:grpSp>
              </p:grpSp>
              <p:sp>
                <p:nvSpPr>
                  <p:cNvPr id="32" name="Freeform 131"/>
                  <p:cNvSpPr>
                    <a:spLocks/>
                  </p:cNvSpPr>
                  <p:nvPr/>
                </p:nvSpPr>
                <p:spPr bwMode="auto">
                  <a:xfrm>
                    <a:off x="2410" y="981"/>
                    <a:ext cx="1" cy="11"/>
                  </a:xfrm>
                  <a:custGeom>
                    <a:avLst/>
                    <a:gdLst>
                      <a:gd name="T0" fmla="*/ 0 w 1"/>
                      <a:gd name="T1" fmla="*/ 0 h 11"/>
                      <a:gd name="T2" fmla="*/ 0 w 1"/>
                      <a:gd name="T3" fmla="*/ 0 h 11"/>
                      <a:gd name="T4" fmla="*/ 0 w 1"/>
                      <a:gd name="T5" fmla="*/ 11 h 11"/>
                      <a:gd name="T6" fmla="*/ 0 w 1"/>
                      <a:gd name="T7" fmla="*/ 11 h 11"/>
                      <a:gd name="T8" fmla="*/ 0 w 1"/>
                      <a:gd name="T9" fmla="*/ 11 h 11"/>
                      <a:gd name="T10" fmla="*/ 0 w 1"/>
                      <a:gd name="T11" fmla="*/ 11 h 11"/>
                      <a:gd name="T12" fmla="*/ 0 w 1"/>
                      <a:gd name="T13" fmla="*/ 0 h 1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"/>
                      <a:gd name="T22" fmla="*/ 0 h 11"/>
                      <a:gd name="T23" fmla="*/ 1 w 1"/>
                      <a:gd name="T24" fmla="*/ 11 h 1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" h="1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1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33" name="Freeform 132"/>
                  <p:cNvSpPr>
                    <a:spLocks/>
                  </p:cNvSpPr>
                  <p:nvPr/>
                </p:nvSpPr>
                <p:spPr bwMode="auto">
                  <a:xfrm>
                    <a:off x="2399" y="946"/>
                    <a:ext cx="22" cy="35"/>
                  </a:xfrm>
                  <a:custGeom>
                    <a:avLst/>
                    <a:gdLst>
                      <a:gd name="T0" fmla="*/ 22 w 22"/>
                      <a:gd name="T1" fmla="*/ 0 h 35"/>
                      <a:gd name="T2" fmla="*/ 11 w 22"/>
                      <a:gd name="T3" fmla="*/ 12 h 35"/>
                      <a:gd name="T4" fmla="*/ 11 w 22"/>
                      <a:gd name="T5" fmla="*/ 12 h 35"/>
                      <a:gd name="T6" fmla="*/ 11 w 22"/>
                      <a:gd name="T7" fmla="*/ 23 h 35"/>
                      <a:gd name="T8" fmla="*/ 11 w 22"/>
                      <a:gd name="T9" fmla="*/ 23 h 35"/>
                      <a:gd name="T10" fmla="*/ 0 w 22"/>
                      <a:gd name="T11" fmla="*/ 35 h 35"/>
                      <a:gd name="T12" fmla="*/ 11 w 22"/>
                      <a:gd name="T13" fmla="*/ 23 h 35"/>
                      <a:gd name="T14" fmla="*/ 11 w 22"/>
                      <a:gd name="T15" fmla="*/ 23 h 35"/>
                      <a:gd name="T16" fmla="*/ 11 w 22"/>
                      <a:gd name="T17" fmla="*/ 12 h 35"/>
                      <a:gd name="T18" fmla="*/ 22 w 22"/>
                      <a:gd name="T19" fmla="*/ 12 h 35"/>
                      <a:gd name="T20" fmla="*/ 22 w 22"/>
                      <a:gd name="T21" fmla="*/ 0 h 35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2"/>
                      <a:gd name="T34" fmla="*/ 0 h 35"/>
                      <a:gd name="T35" fmla="*/ 22 w 22"/>
                      <a:gd name="T36" fmla="*/ 35 h 35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2" h="35">
                        <a:moveTo>
                          <a:pt x="22" y="0"/>
                        </a:moveTo>
                        <a:lnTo>
                          <a:pt x="11" y="12"/>
                        </a:lnTo>
                        <a:lnTo>
                          <a:pt x="11" y="23"/>
                        </a:lnTo>
                        <a:lnTo>
                          <a:pt x="0" y="35"/>
                        </a:lnTo>
                        <a:lnTo>
                          <a:pt x="11" y="23"/>
                        </a:lnTo>
                        <a:lnTo>
                          <a:pt x="11" y="12"/>
                        </a:lnTo>
                        <a:lnTo>
                          <a:pt x="22" y="12"/>
                        </a:lnTo>
                        <a:lnTo>
                          <a:pt x="22" y="0"/>
                        </a:lnTo>
                        <a:close/>
                      </a:path>
                    </a:pathLst>
                  </a:custGeom>
                  <a:solidFill>
                    <a:srgbClr val="5F3F1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grpSp>
                <p:nvGrpSpPr>
                  <p:cNvPr id="126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2399" y="969"/>
                    <a:ext cx="22" cy="23"/>
                    <a:chOff x="2399" y="969"/>
                    <a:chExt cx="22" cy="23"/>
                  </a:xfrm>
                </p:grpSpPr>
                <p:sp>
                  <p:nvSpPr>
                    <p:cNvPr id="36" name="Oval 1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10" y="981"/>
                      <a:ext cx="11" cy="11"/>
                    </a:xfrm>
                    <a:prstGeom prst="ellipse">
                      <a:avLst/>
                    </a:prstGeom>
                    <a:solidFill>
                      <a:srgbClr val="5F7F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37" name="Freeform 135"/>
                    <p:cNvSpPr>
                      <a:spLocks/>
                    </p:cNvSpPr>
                    <p:nvPr/>
                  </p:nvSpPr>
                  <p:spPr bwMode="auto">
                    <a:xfrm>
                      <a:off x="2399" y="969"/>
                      <a:ext cx="22" cy="23"/>
                    </a:xfrm>
                    <a:custGeom>
                      <a:avLst/>
                      <a:gdLst>
                        <a:gd name="T0" fmla="*/ 22 w 22"/>
                        <a:gd name="T1" fmla="*/ 12 h 23"/>
                        <a:gd name="T2" fmla="*/ 11 w 22"/>
                        <a:gd name="T3" fmla="*/ 12 h 23"/>
                        <a:gd name="T4" fmla="*/ 11 w 22"/>
                        <a:gd name="T5" fmla="*/ 0 h 23"/>
                        <a:gd name="T6" fmla="*/ 11 w 22"/>
                        <a:gd name="T7" fmla="*/ 12 h 23"/>
                        <a:gd name="T8" fmla="*/ 11 w 22"/>
                        <a:gd name="T9" fmla="*/ 12 h 23"/>
                        <a:gd name="T10" fmla="*/ 0 w 22"/>
                        <a:gd name="T11" fmla="*/ 23 h 23"/>
                        <a:gd name="T12" fmla="*/ 11 w 22"/>
                        <a:gd name="T13" fmla="*/ 23 h 23"/>
                        <a:gd name="T14" fmla="*/ 11 w 22"/>
                        <a:gd name="T15" fmla="*/ 23 h 23"/>
                        <a:gd name="T16" fmla="*/ 11 w 22"/>
                        <a:gd name="T17" fmla="*/ 23 h 23"/>
                        <a:gd name="T18" fmla="*/ 22 w 22"/>
                        <a:gd name="T19" fmla="*/ 23 h 23"/>
                        <a:gd name="T20" fmla="*/ 11 w 22"/>
                        <a:gd name="T21" fmla="*/ 23 h 23"/>
                        <a:gd name="T22" fmla="*/ 11 w 22"/>
                        <a:gd name="T23" fmla="*/ 23 h 23"/>
                        <a:gd name="T24" fmla="*/ 11 w 22"/>
                        <a:gd name="T25" fmla="*/ 23 h 23"/>
                        <a:gd name="T26" fmla="*/ 11 w 22"/>
                        <a:gd name="T27" fmla="*/ 23 h 23"/>
                        <a:gd name="T28" fmla="*/ 11 w 22"/>
                        <a:gd name="T29" fmla="*/ 23 h 23"/>
                        <a:gd name="T30" fmla="*/ 11 w 22"/>
                        <a:gd name="T31" fmla="*/ 12 h 23"/>
                        <a:gd name="T32" fmla="*/ 22 w 22"/>
                        <a:gd name="T33" fmla="*/ 12 h 23"/>
                        <a:gd name="T34" fmla="*/ 22 w 22"/>
                        <a:gd name="T35" fmla="*/ 12 h 23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w 22"/>
                        <a:gd name="T55" fmla="*/ 0 h 23"/>
                        <a:gd name="T56" fmla="*/ 22 w 22"/>
                        <a:gd name="T57" fmla="*/ 23 h 23"/>
                      </a:gdLst>
                      <a:ahLst/>
                      <a:cxnLst>
                        <a:cxn ang="T36">
                          <a:pos x="T0" y="T1"/>
                        </a:cxn>
                        <a:cxn ang="T37">
                          <a:pos x="T2" y="T3"/>
                        </a:cxn>
                        <a:cxn ang="T38">
                          <a:pos x="T4" y="T5"/>
                        </a:cxn>
                        <a:cxn ang="T39">
                          <a:pos x="T6" y="T7"/>
                        </a:cxn>
                        <a:cxn ang="T40">
                          <a:pos x="T8" y="T9"/>
                        </a:cxn>
                        <a:cxn ang="T41">
                          <a:pos x="T10" y="T11"/>
                        </a:cxn>
                        <a:cxn ang="T42">
                          <a:pos x="T12" y="T13"/>
                        </a:cxn>
                        <a:cxn ang="T43">
                          <a:pos x="T14" y="T15"/>
                        </a:cxn>
                        <a:cxn ang="T44">
                          <a:pos x="T16" y="T17"/>
                        </a:cxn>
                        <a:cxn ang="T45">
                          <a:pos x="T18" y="T19"/>
                        </a:cxn>
                        <a:cxn ang="T46">
                          <a:pos x="T20" y="T21"/>
                        </a:cxn>
                        <a:cxn ang="T47">
                          <a:pos x="T22" y="T23"/>
                        </a:cxn>
                        <a:cxn ang="T48">
                          <a:pos x="T24" y="T25"/>
                        </a:cxn>
                        <a:cxn ang="T49">
                          <a:pos x="T26" y="T27"/>
                        </a:cxn>
                        <a:cxn ang="T50">
                          <a:pos x="T28" y="T29"/>
                        </a:cxn>
                        <a:cxn ang="T51">
                          <a:pos x="T30" y="T31"/>
                        </a:cxn>
                        <a:cxn ang="T52">
                          <a:pos x="T32" y="T33"/>
                        </a:cxn>
                        <a:cxn ang="T53">
                          <a:pos x="T34" y="T35"/>
                        </a:cxn>
                      </a:cxnLst>
                      <a:rect l="T54" t="T55" r="T56" b="T57"/>
                      <a:pathLst>
                        <a:path w="22" h="23">
                          <a:moveTo>
                            <a:pt x="22" y="12"/>
                          </a:moveTo>
                          <a:lnTo>
                            <a:pt x="11" y="12"/>
                          </a:lnTo>
                          <a:lnTo>
                            <a:pt x="11" y="0"/>
                          </a:lnTo>
                          <a:lnTo>
                            <a:pt x="11" y="12"/>
                          </a:lnTo>
                          <a:lnTo>
                            <a:pt x="0" y="23"/>
                          </a:lnTo>
                          <a:lnTo>
                            <a:pt x="11" y="23"/>
                          </a:lnTo>
                          <a:lnTo>
                            <a:pt x="22" y="23"/>
                          </a:lnTo>
                          <a:lnTo>
                            <a:pt x="11" y="23"/>
                          </a:lnTo>
                          <a:lnTo>
                            <a:pt x="11" y="12"/>
                          </a:lnTo>
                          <a:lnTo>
                            <a:pt x="22" y="12"/>
                          </a:lnTo>
                          <a:close/>
                        </a:path>
                      </a:pathLst>
                    </a:custGeom>
                    <a:solidFill>
                      <a:srgbClr val="3F1F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  <p:sp>
                <p:nvSpPr>
                  <p:cNvPr id="35" name="Freeform 136"/>
                  <p:cNvSpPr>
                    <a:spLocks/>
                  </p:cNvSpPr>
                  <p:nvPr/>
                </p:nvSpPr>
                <p:spPr bwMode="auto">
                  <a:xfrm>
                    <a:off x="2262" y="844"/>
                    <a:ext cx="171" cy="308"/>
                  </a:xfrm>
                  <a:custGeom>
                    <a:avLst/>
                    <a:gdLst>
                      <a:gd name="T0" fmla="*/ 171 w 171"/>
                      <a:gd name="T1" fmla="*/ 91 h 308"/>
                      <a:gd name="T2" fmla="*/ 171 w 171"/>
                      <a:gd name="T3" fmla="*/ 91 h 308"/>
                      <a:gd name="T4" fmla="*/ 171 w 171"/>
                      <a:gd name="T5" fmla="*/ 80 h 308"/>
                      <a:gd name="T6" fmla="*/ 171 w 171"/>
                      <a:gd name="T7" fmla="*/ 68 h 308"/>
                      <a:gd name="T8" fmla="*/ 171 w 171"/>
                      <a:gd name="T9" fmla="*/ 57 h 308"/>
                      <a:gd name="T10" fmla="*/ 171 w 171"/>
                      <a:gd name="T11" fmla="*/ 34 h 308"/>
                      <a:gd name="T12" fmla="*/ 171 w 171"/>
                      <a:gd name="T13" fmla="*/ 34 h 308"/>
                      <a:gd name="T14" fmla="*/ 159 w 171"/>
                      <a:gd name="T15" fmla="*/ 23 h 308"/>
                      <a:gd name="T16" fmla="*/ 148 w 171"/>
                      <a:gd name="T17" fmla="*/ 23 h 308"/>
                      <a:gd name="T18" fmla="*/ 125 w 171"/>
                      <a:gd name="T19" fmla="*/ 11 h 308"/>
                      <a:gd name="T20" fmla="*/ 114 w 171"/>
                      <a:gd name="T21" fmla="*/ 11 h 308"/>
                      <a:gd name="T22" fmla="*/ 102 w 171"/>
                      <a:gd name="T23" fmla="*/ 0 h 308"/>
                      <a:gd name="T24" fmla="*/ 80 w 171"/>
                      <a:gd name="T25" fmla="*/ 0 h 308"/>
                      <a:gd name="T26" fmla="*/ 68 w 171"/>
                      <a:gd name="T27" fmla="*/ 0 h 308"/>
                      <a:gd name="T28" fmla="*/ 68 w 171"/>
                      <a:gd name="T29" fmla="*/ 11 h 308"/>
                      <a:gd name="T30" fmla="*/ 57 w 171"/>
                      <a:gd name="T31" fmla="*/ 23 h 308"/>
                      <a:gd name="T32" fmla="*/ 45 w 171"/>
                      <a:gd name="T33" fmla="*/ 45 h 308"/>
                      <a:gd name="T34" fmla="*/ 45 w 171"/>
                      <a:gd name="T35" fmla="*/ 68 h 308"/>
                      <a:gd name="T36" fmla="*/ 34 w 171"/>
                      <a:gd name="T37" fmla="*/ 80 h 308"/>
                      <a:gd name="T38" fmla="*/ 34 w 171"/>
                      <a:gd name="T39" fmla="*/ 102 h 308"/>
                      <a:gd name="T40" fmla="*/ 34 w 171"/>
                      <a:gd name="T41" fmla="*/ 137 h 308"/>
                      <a:gd name="T42" fmla="*/ 34 w 171"/>
                      <a:gd name="T43" fmla="*/ 148 h 308"/>
                      <a:gd name="T44" fmla="*/ 23 w 171"/>
                      <a:gd name="T45" fmla="*/ 182 h 308"/>
                      <a:gd name="T46" fmla="*/ 23 w 171"/>
                      <a:gd name="T47" fmla="*/ 205 h 308"/>
                      <a:gd name="T48" fmla="*/ 11 w 171"/>
                      <a:gd name="T49" fmla="*/ 216 h 308"/>
                      <a:gd name="T50" fmla="*/ 11 w 171"/>
                      <a:gd name="T51" fmla="*/ 228 h 308"/>
                      <a:gd name="T52" fmla="*/ 0 w 171"/>
                      <a:gd name="T53" fmla="*/ 239 h 308"/>
                      <a:gd name="T54" fmla="*/ 0 w 171"/>
                      <a:gd name="T55" fmla="*/ 239 h 308"/>
                      <a:gd name="T56" fmla="*/ 0 w 171"/>
                      <a:gd name="T57" fmla="*/ 251 h 308"/>
                      <a:gd name="T58" fmla="*/ 0 w 171"/>
                      <a:gd name="T59" fmla="*/ 262 h 308"/>
                      <a:gd name="T60" fmla="*/ 0 w 171"/>
                      <a:gd name="T61" fmla="*/ 285 h 308"/>
                      <a:gd name="T62" fmla="*/ 11 w 171"/>
                      <a:gd name="T63" fmla="*/ 285 h 308"/>
                      <a:gd name="T64" fmla="*/ 23 w 171"/>
                      <a:gd name="T65" fmla="*/ 285 h 308"/>
                      <a:gd name="T66" fmla="*/ 45 w 171"/>
                      <a:gd name="T67" fmla="*/ 296 h 308"/>
                      <a:gd name="T68" fmla="*/ 57 w 171"/>
                      <a:gd name="T69" fmla="*/ 308 h 308"/>
                      <a:gd name="T70" fmla="*/ 68 w 171"/>
                      <a:gd name="T71" fmla="*/ 308 h 308"/>
                      <a:gd name="T72" fmla="*/ 80 w 171"/>
                      <a:gd name="T73" fmla="*/ 308 h 308"/>
                      <a:gd name="T74" fmla="*/ 91 w 171"/>
                      <a:gd name="T75" fmla="*/ 308 h 308"/>
                      <a:gd name="T76" fmla="*/ 102 w 171"/>
                      <a:gd name="T77" fmla="*/ 285 h 308"/>
                      <a:gd name="T78" fmla="*/ 91 w 171"/>
                      <a:gd name="T79" fmla="*/ 273 h 308"/>
                      <a:gd name="T80" fmla="*/ 91 w 171"/>
                      <a:gd name="T81" fmla="*/ 251 h 308"/>
                      <a:gd name="T82" fmla="*/ 91 w 171"/>
                      <a:gd name="T83" fmla="*/ 239 h 308"/>
                      <a:gd name="T84" fmla="*/ 91 w 171"/>
                      <a:gd name="T85" fmla="*/ 228 h 308"/>
                      <a:gd name="T86" fmla="*/ 102 w 171"/>
                      <a:gd name="T87" fmla="*/ 205 h 308"/>
                      <a:gd name="T88" fmla="*/ 114 w 171"/>
                      <a:gd name="T89" fmla="*/ 205 h 308"/>
                      <a:gd name="T90" fmla="*/ 114 w 171"/>
                      <a:gd name="T91" fmla="*/ 194 h 308"/>
                      <a:gd name="T92" fmla="*/ 125 w 171"/>
                      <a:gd name="T93" fmla="*/ 182 h 308"/>
                      <a:gd name="T94" fmla="*/ 125 w 171"/>
                      <a:gd name="T95" fmla="*/ 159 h 308"/>
                      <a:gd name="T96" fmla="*/ 125 w 171"/>
                      <a:gd name="T97" fmla="*/ 148 h 308"/>
                      <a:gd name="T98" fmla="*/ 125 w 171"/>
                      <a:gd name="T99" fmla="*/ 148 h 308"/>
                      <a:gd name="T100" fmla="*/ 137 w 171"/>
                      <a:gd name="T101" fmla="*/ 137 h 308"/>
                      <a:gd name="T102" fmla="*/ 137 w 171"/>
                      <a:gd name="T103" fmla="*/ 125 h 308"/>
                      <a:gd name="T104" fmla="*/ 148 w 171"/>
                      <a:gd name="T105" fmla="*/ 102 h 308"/>
                      <a:gd name="T106" fmla="*/ 148 w 171"/>
                      <a:gd name="T107" fmla="*/ 68 h 308"/>
                      <a:gd name="T108" fmla="*/ 137 w 171"/>
                      <a:gd name="T109" fmla="*/ 57 h 308"/>
                      <a:gd name="T110" fmla="*/ 125 w 171"/>
                      <a:gd name="T111" fmla="*/ 45 h 308"/>
                      <a:gd name="T112" fmla="*/ 148 w 171"/>
                      <a:gd name="T113" fmla="*/ 57 h 308"/>
                      <a:gd name="T114" fmla="*/ 159 w 171"/>
                      <a:gd name="T115" fmla="*/ 68 h 308"/>
                      <a:gd name="T116" fmla="*/ 171 w 171"/>
                      <a:gd name="T117" fmla="*/ 80 h 308"/>
                      <a:gd name="T118" fmla="*/ 171 w 171"/>
                      <a:gd name="T119" fmla="*/ 91 h 308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w 171"/>
                      <a:gd name="T181" fmla="*/ 0 h 308"/>
                      <a:gd name="T182" fmla="*/ 171 w 171"/>
                      <a:gd name="T183" fmla="*/ 308 h 308"/>
                    </a:gdLst>
                    <a:ahLst/>
                    <a:cxnLst>
                      <a:cxn ang="T120">
                        <a:pos x="T0" y="T1"/>
                      </a:cxn>
                      <a:cxn ang="T121">
                        <a:pos x="T2" y="T3"/>
                      </a:cxn>
                      <a:cxn ang="T122">
                        <a:pos x="T4" y="T5"/>
                      </a:cxn>
                      <a:cxn ang="T123">
                        <a:pos x="T6" y="T7"/>
                      </a:cxn>
                      <a:cxn ang="T124">
                        <a:pos x="T8" y="T9"/>
                      </a:cxn>
                      <a:cxn ang="T125">
                        <a:pos x="T10" y="T11"/>
                      </a:cxn>
                      <a:cxn ang="T126">
                        <a:pos x="T12" y="T13"/>
                      </a:cxn>
                      <a:cxn ang="T127">
                        <a:pos x="T14" y="T15"/>
                      </a:cxn>
                      <a:cxn ang="T128">
                        <a:pos x="T16" y="T17"/>
                      </a:cxn>
                      <a:cxn ang="T129">
                        <a:pos x="T18" y="T19"/>
                      </a:cxn>
                      <a:cxn ang="T130">
                        <a:pos x="T20" y="T21"/>
                      </a:cxn>
                      <a:cxn ang="T131">
                        <a:pos x="T22" y="T23"/>
                      </a:cxn>
                      <a:cxn ang="T132">
                        <a:pos x="T24" y="T25"/>
                      </a:cxn>
                      <a:cxn ang="T133">
                        <a:pos x="T26" y="T27"/>
                      </a:cxn>
                      <a:cxn ang="T134">
                        <a:pos x="T28" y="T29"/>
                      </a:cxn>
                      <a:cxn ang="T135">
                        <a:pos x="T30" y="T31"/>
                      </a:cxn>
                      <a:cxn ang="T136">
                        <a:pos x="T32" y="T33"/>
                      </a:cxn>
                      <a:cxn ang="T137">
                        <a:pos x="T34" y="T35"/>
                      </a:cxn>
                      <a:cxn ang="T138">
                        <a:pos x="T36" y="T37"/>
                      </a:cxn>
                      <a:cxn ang="T139">
                        <a:pos x="T38" y="T39"/>
                      </a:cxn>
                      <a:cxn ang="T140">
                        <a:pos x="T40" y="T41"/>
                      </a:cxn>
                      <a:cxn ang="T141">
                        <a:pos x="T42" y="T43"/>
                      </a:cxn>
                      <a:cxn ang="T142">
                        <a:pos x="T44" y="T45"/>
                      </a:cxn>
                      <a:cxn ang="T143">
                        <a:pos x="T46" y="T47"/>
                      </a:cxn>
                      <a:cxn ang="T144">
                        <a:pos x="T48" y="T49"/>
                      </a:cxn>
                      <a:cxn ang="T145">
                        <a:pos x="T50" y="T51"/>
                      </a:cxn>
                      <a:cxn ang="T146">
                        <a:pos x="T52" y="T53"/>
                      </a:cxn>
                      <a:cxn ang="T147">
                        <a:pos x="T54" y="T55"/>
                      </a:cxn>
                      <a:cxn ang="T148">
                        <a:pos x="T56" y="T57"/>
                      </a:cxn>
                      <a:cxn ang="T149">
                        <a:pos x="T58" y="T59"/>
                      </a:cxn>
                      <a:cxn ang="T150">
                        <a:pos x="T60" y="T61"/>
                      </a:cxn>
                      <a:cxn ang="T151">
                        <a:pos x="T62" y="T63"/>
                      </a:cxn>
                      <a:cxn ang="T152">
                        <a:pos x="T64" y="T65"/>
                      </a:cxn>
                      <a:cxn ang="T153">
                        <a:pos x="T66" y="T67"/>
                      </a:cxn>
                      <a:cxn ang="T154">
                        <a:pos x="T68" y="T69"/>
                      </a:cxn>
                      <a:cxn ang="T155">
                        <a:pos x="T70" y="T71"/>
                      </a:cxn>
                      <a:cxn ang="T156">
                        <a:pos x="T72" y="T73"/>
                      </a:cxn>
                      <a:cxn ang="T157">
                        <a:pos x="T74" y="T75"/>
                      </a:cxn>
                      <a:cxn ang="T158">
                        <a:pos x="T76" y="T77"/>
                      </a:cxn>
                      <a:cxn ang="T159">
                        <a:pos x="T78" y="T79"/>
                      </a:cxn>
                      <a:cxn ang="T160">
                        <a:pos x="T80" y="T81"/>
                      </a:cxn>
                      <a:cxn ang="T161">
                        <a:pos x="T82" y="T83"/>
                      </a:cxn>
                      <a:cxn ang="T162">
                        <a:pos x="T84" y="T85"/>
                      </a:cxn>
                      <a:cxn ang="T163">
                        <a:pos x="T86" y="T87"/>
                      </a:cxn>
                      <a:cxn ang="T164">
                        <a:pos x="T88" y="T89"/>
                      </a:cxn>
                      <a:cxn ang="T165">
                        <a:pos x="T90" y="T91"/>
                      </a:cxn>
                      <a:cxn ang="T166">
                        <a:pos x="T92" y="T93"/>
                      </a:cxn>
                      <a:cxn ang="T167">
                        <a:pos x="T94" y="T95"/>
                      </a:cxn>
                      <a:cxn ang="T168">
                        <a:pos x="T96" y="T97"/>
                      </a:cxn>
                      <a:cxn ang="T169">
                        <a:pos x="T98" y="T99"/>
                      </a:cxn>
                      <a:cxn ang="T170">
                        <a:pos x="T100" y="T101"/>
                      </a:cxn>
                      <a:cxn ang="T171">
                        <a:pos x="T102" y="T103"/>
                      </a:cxn>
                      <a:cxn ang="T172">
                        <a:pos x="T104" y="T105"/>
                      </a:cxn>
                      <a:cxn ang="T173">
                        <a:pos x="T106" y="T107"/>
                      </a:cxn>
                      <a:cxn ang="T174">
                        <a:pos x="T108" y="T109"/>
                      </a:cxn>
                      <a:cxn ang="T175">
                        <a:pos x="T110" y="T111"/>
                      </a:cxn>
                      <a:cxn ang="T176">
                        <a:pos x="T112" y="T113"/>
                      </a:cxn>
                      <a:cxn ang="T177">
                        <a:pos x="T114" y="T115"/>
                      </a:cxn>
                      <a:cxn ang="T178">
                        <a:pos x="T116" y="T117"/>
                      </a:cxn>
                      <a:cxn ang="T179">
                        <a:pos x="T118" y="T119"/>
                      </a:cxn>
                    </a:cxnLst>
                    <a:rect l="T180" t="T181" r="T182" b="T183"/>
                    <a:pathLst>
                      <a:path w="171" h="308">
                        <a:moveTo>
                          <a:pt x="171" y="91"/>
                        </a:moveTo>
                        <a:lnTo>
                          <a:pt x="171" y="91"/>
                        </a:lnTo>
                        <a:lnTo>
                          <a:pt x="171" y="80"/>
                        </a:lnTo>
                        <a:lnTo>
                          <a:pt x="171" y="68"/>
                        </a:lnTo>
                        <a:lnTo>
                          <a:pt x="171" y="57"/>
                        </a:lnTo>
                        <a:lnTo>
                          <a:pt x="171" y="34"/>
                        </a:lnTo>
                        <a:lnTo>
                          <a:pt x="159" y="23"/>
                        </a:lnTo>
                        <a:lnTo>
                          <a:pt x="148" y="23"/>
                        </a:lnTo>
                        <a:lnTo>
                          <a:pt x="125" y="11"/>
                        </a:lnTo>
                        <a:lnTo>
                          <a:pt x="114" y="11"/>
                        </a:lnTo>
                        <a:lnTo>
                          <a:pt x="102" y="0"/>
                        </a:lnTo>
                        <a:lnTo>
                          <a:pt x="80" y="0"/>
                        </a:lnTo>
                        <a:lnTo>
                          <a:pt x="68" y="0"/>
                        </a:lnTo>
                        <a:lnTo>
                          <a:pt x="68" y="11"/>
                        </a:lnTo>
                        <a:lnTo>
                          <a:pt x="57" y="23"/>
                        </a:lnTo>
                        <a:lnTo>
                          <a:pt x="45" y="45"/>
                        </a:lnTo>
                        <a:lnTo>
                          <a:pt x="45" y="68"/>
                        </a:lnTo>
                        <a:lnTo>
                          <a:pt x="34" y="80"/>
                        </a:lnTo>
                        <a:lnTo>
                          <a:pt x="34" y="102"/>
                        </a:lnTo>
                        <a:lnTo>
                          <a:pt x="34" y="137"/>
                        </a:lnTo>
                        <a:lnTo>
                          <a:pt x="34" y="148"/>
                        </a:lnTo>
                        <a:lnTo>
                          <a:pt x="23" y="182"/>
                        </a:lnTo>
                        <a:lnTo>
                          <a:pt x="23" y="205"/>
                        </a:lnTo>
                        <a:lnTo>
                          <a:pt x="11" y="216"/>
                        </a:lnTo>
                        <a:lnTo>
                          <a:pt x="11" y="228"/>
                        </a:lnTo>
                        <a:lnTo>
                          <a:pt x="0" y="239"/>
                        </a:lnTo>
                        <a:lnTo>
                          <a:pt x="0" y="251"/>
                        </a:lnTo>
                        <a:lnTo>
                          <a:pt x="0" y="262"/>
                        </a:lnTo>
                        <a:lnTo>
                          <a:pt x="0" y="285"/>
                        </a:lnTo>
                        <a:lnTo>
                          <a:pt x="11" y="285"/>
                        </a:lnTo>
                        <a:lnTo>
                          <a:pt x="23" y="285"/>
                        </a:lnTo>
                        <a:lnTo>
                          <a:pt x="45" y="296"/>
                        </a:lnTo>
                        <a:lnTo>
                          <a:pt x="57" y="308"/>
                        </a:lnTo>
                        <a:lnTo>
                          <a:pt x="68" y="308"/>
                        </a:lnTo>
                        <a:lnTo>
                          <a:pt x="80" y="308"/>
                        </a:lnTo>
                        <a:lnTo>
                          <a:pt x="91" y="308"/>
                        </a:lnTo>
                        <a:lnTo>
                          <a:pt x="102" y="285"/>
                        </a:lnTo>
                        <a:lnTo>
                          <a:pt x="91" y="273"/>
                        </a:lnTo>
                        <a:lnTo>
                          <a:pt x="91" y="251"/>
                        </a:lnTo>
                        <a:lnTo>
                          <a:pt x="91" y="239"/>
                        </a:lnTo>
                        <a:lnTo>
                          <a:pt x="91" y="228"/>
                        </a:lnTo>
                        <a:lnTo>
                          <a:pt x="102" y="205"/>
                        </a:lnTo>
                        <a:lnTo>
                          <a:pt x="114" y="205"/>
                        </a:lnTo>
                        <a:lnTo>
                          <a:pt x="114" y="194"/>
                        </a:lnTo>
                        <a:lnTo>
                          <a:pt x="125" y="182"/>
                        </a:lnTo>
                        <a:lnTo>
                          <a:pt x="125" y="159"/>
                        </a:lnTo>
                        <a:lnTo>
                          <a:pt x="125" y="148"/>
                        </a:lnTo>
                        <a:lnTo>
                          <a:pt x="137" y="137"/>
                        </a:lnTo>
                        <a:lnTo>
                          <a:pt x="137" y="125"/>
                        </a:lnTo>
                        <a:lnTo>
                          <a:pt x="148" y="102"/>
                        </a:lnTo>
                        <a:lnTo>
                          <a:pt x="148" y="68"/>
                        </a:lnTo>
                        <a:lnTo>
                          <a:pt x="137" y="57"/>
                        </a:lnTo>
                        <a:lnTo>
                          <a:pt x="125" y="45"/>
                        </a:lnTo>
                        <a:lnTo>
                          <a:pt x="148" y="57"/>
                        </a:lnTo>
                        <a:lnTo>
                          <a:pt x="159" y="68"/>
                        </a:lnTo>
                        <a:lnTo>
                          <a:pt x="171" y="80"/>
                        </a:lnTo>
                        <a:lnTo>
                          <a:pt x="171" y="91"/>
                        </a:lnTo>
                        <a:close/>
                      </a:path>
                    </a:pathLst>
                  </a:custGeom>
                  <a:solidFill>
                    <a:srgbClr val="3F1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grpSp>
              <p:nvGrpSpPr>
                <p:cNvPr id="130" name="Group 137"/>
                <p:cNvGrpSpPr>
                  <a:grpSpLocks/>
                </p:cNvGrpSpPr>
                <p:nvPr/>
              </p:nvGrpSpPr>
              <p:grpSpPr bwMode="auto">
                <a:xfrm>
                  <a:off x="2387" y="946"/>
                  <a:ext cx="47" cy="80"/>
                  <a:chOff x="2387" y="946"/>
                  <a:chExt cx="47" cy="80"/>
                </a:xfrm>
              </p:grpSpPr>
              <p:sp>
                <p:nvSpPr>
                  <p:cNvPr id="26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2433" y="981"/>
                    <a:ext cx="1" cy="1"/>
                  </a:xfrm>
                  <a:prstGeom prst="line">
                    <a:avLst/>
                  </a:prstGeom>
                  <a:noFill/>
                  <a:ln w="17463">
                    <a:solidFill>
                      <a:srgbClr val="7F3F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grpSp>
                <p:nvGrpSpPr>
                  <p:cNvPr id="136" name="Group 139"/>
                  <p:cNvGrpSpPr>
                    <a:grpSpLocks/>
                  </p:cNvGrpSpPr>
                  <p:nvPr/>
                </p:nvGrpSpPr>
                <p:grpSpPr bwMode="auto">
                  <a:xfrm>
                    <a:off x="2387" y="946"/>
                    <a:ext cx="46" cy="80"/>
                    <a:chOff x="2387" y="946"/>
                    <a:chExt cx="46" cy="80"/>
                  </a:xfrm>
                </p:grpSpPr>
                <p:sp>
                  <p:nvSpPr>
                    <p:cNvPr id="28" name="Freeform 140"/>
                    <p:cNvSpPr>
                      <a:spLocks/>
                    </p:cNvSpPr>
                    <p:nvPr/>
                  </p:nvSpPr>
                  <p:spPr bwMode="auto">
                    <a:xfrm>
                      <a:off x="2387" y="992"/>
                      <a:ext cx="34" cy="23"/>
                    </a:xfrm>
                    <a:custGeom>
                      <a:avLst/>
                      <a:gdLst>
                        <a:gd name="T0" fmla="*/ 0 w 34"/>
                        <a:gd name="T1" fmla="*/ 0 h 23"/>
                        <a:gd name="T2" fmla="*/ 12 w 34"/>
                        <a:gd name="T3" fmla="*/ 0 h 23"/>
                        <a:gd name="T4" fmla="*/ 12 w 34"/>
                        <a:gd name="T5" fmla="*/ 11 h 23"/>
                        <a:gd name="T6" fmla="*/ 23 w 34"/>
                        <a:gd name="T7" fmla="*/ 11 h 23"/>
                        <a:gd name="T8" fmla="*/ 23 w 34"/>
                        <a:gd name="T9" fmla="*/ 11 h 23"/>
                        <a:gd name="T10" fmla="*/ 23 w 34"/>
                        <a:gd name="T11" fmla="*/ 11 h 23"/>
                        <a:gd name="T12" fmla="*/ 34 w 34"/>
                        <a:gd name="T13" fmla="*/ 11 h 23"/>
                        <a:gd name="T14" fmla="*/ 34 w 34"/>
                        <a:gd name="T15" fmla="*/ 23 h 23"/>
                        <a:gd name="T16" fmla="*/ 23 w 34"/>
                        <a:gd name="T17" fmla="*/ 23 h 23"/>
                        <a:gd name="T18" fmla="*/ 23 w 34"/>
                        <a:gd name="T19" fmla="*/ 23 h 23"/>
                        <a:gd name="T20" fmla="*/ 23 w 34"/>
                        <a:gd name="T21" fmla="*/ 23 h 23"/>
                        <a:gd name="T22" fmla="*/ 12 w 34"/>
                        <a:gd name="T23" fmla="*/ 11 h 23"/>
                        <a:gd name="T24" fmla="*/ 12 w 34"/>
                        <a:gd name="T25" fmla="*/ 11 h 23"/>
                        <a:gd name="T26" fmla="*/ 0 w 34"/>
                        <a:gd name="T27" fmla="*/ 0 h 23"/>
                        <a:gd name="T28" fmla="*/ 0 w 34"/>
                        <a:gd name="T29" fmla="*/ 0 h 23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34"/>
                        <a:gd name="T46" fmla="*/ 0 h 23"/>
                        <a:gd name="T47" fmla="*/ 34 w 34"/>
                        <a:gd name="T48" fmla="*/ 23 h 23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34" h="23">
                          <a:moveTo>
                            <a:pt x="0" y="0"/>
                          </a:moveTo>
                          <a:lnTo>
                            <a:pt x="12" y="0"/>
                          </a:lnTo>
                          <a:lnTo>
                            <a:pt x="12" y="11"/>
                          </a:lnTo>
                          <a:lnTo>
                            <a:pt x="23" y="11"/>
                          </a:lnTo>
                          <a:lnTo>
                            <a:pt x="34" y="11"/>
                          </a:lnTo>
                          <a:lnTo>
                            <a:pt x="34" y="23"/>
                          </a:lnTo>
                          <a:lnTo>
                            <a:pt x="23" y="23"/>
                          </a:lnTo>
                          <a:lnTo>
                            <a:pt x="12" y="1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7F3F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29" name="Oval 1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10" y="946"/>
                      <a:ext cx="23" cy="80"/>
                    </a:xfrm>
                    <a:prstGeom prst="ellipse">
                      <a:avLst/>
                    </a:prstGeom>
                    <a:solidFill>
                      <a:srgbClr val="7F3F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30" name="Oval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1" y="946"/>
                      <a:ext cx="12" cy="69"/>
                    </a:xfrm>
                    <a:prstGeom prst="ellipse">
                      <a:avLst/>
                    </a:prstGeom>
                    <a:solidFill>
                      <a:srgbClr val="FFDFB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</p:grpSp>
          </p:grpSp>
        </p:grpSp>
      </p:grpSp>
      <p:grpSp>
        <p:nvGrpSpPr>
          <p:cNvPr id="142" name="Group 143"/>
          <p:cNvGrpSpPr>
            <a:grpSpLocks/>
          </p:cNvGrpSpPr>
          <p:nvPr/>
        </p:nvGrpSpPr>
        <p:grpSpPr bwMode="auto">
          <a:xfrm>
            <a:off x="4608514" y="4181476"/>
            <a:ext cx="2725738" cy="1954213"/>
            <a:chOff x="1943" y="2634"/>
            <a:chExt cx="1717" cy="1231"/>
          </a:xfrm>
        </p:grpSpPr>
        <p:sp>
          <p:nvSpPr>
            <p:cNvPr id="147" name="Line 144"/>
            <p:cNvSpPr>
              <a:spLocks noChangeShapeType="1"/>
            </p:cNvSpPr>
            <p:nvPr/>
          </p:nvSpPr>
          <p:spPr bwMode="auto">
            <a:xfrm flipV="1">
              <a:off x="1988" y="3147"/>
              <a:ext cx="1" cy="8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146" name="Group 145"/>
            <p:cNvGrpSpPr>
              <a:grpSpLocks/>
            </p:cNvGrpSpPr>
            <p:nvPr/>
          </p:nvGrpSpPr>
          <p:grpSpPr bwMode="auto">
            <a:xfrm>
              <a:off x="2797" y="3272"/>
              <a:ext cx="114" cy="23"/>
              <a:chOff x="2797" y="3272"/>
              <a:chExt cx="114" cy="23"/>
            </a:xfrm>
          </p:grpSpPr>
          <p:sp>
            <p:nvSpPr>
              <p:cNvPr id="385" name="Line 146"/>
              <p:cNvSpPr>
                <a:spLocks noChangeShapeType="1"/>
              </p:cNvSpPr>
              <p:nvPr/>
            </p:nvSpPr>
            <p:spPr bwMode="auto">
              <a:xfrm>
                <a:off x="2820" y="3284"/>
                <a:ext cx="9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86" name="Freeform 147"/>
              <p:cNvSpPr>
                <a:spLocks/>
              </p:cNvSpPr>
              <p:nvPr/>
            </p:nvSpPr>
            <p:spPr bwMode="auto">
              <a:xfrm>
                <a:off x="2797" y="3272"/>
                <a:ext cx="35" cy="23"/>
              </a:xfrm>
              <a:custGeom>
                <a:avLst/>
                <a:gdLst>
                  <a:gd name="T0" fmla="*/ 35 w 35"/>
                  <a:gd name="T1" fmla="*/ 0 h 23"/>
                  <a:gd name="T2" fmla="*/ 0 w 35"/>
                  <a:gd name="T3" fmla="*/ 12 h 23"/>
                  <a:gd name="T4" fmla="*/ 35 w 35"/>
                  <a:gd name="T5" fmla="*/ 23 h 23"/>
                  <a:gd name="T6" fmla="*/ 23 w 35"/>
                  <a:gd name="T7" fmla="*/ 12 h 23"/>
                  <a:gd name="T8" fmla="*/ 35 w 35"/>
                  <a:gd name="T9" fmla="*/ 0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23"/>
                  <a:gd name="T17" fmla="*/ 35 w 35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23">
                    <a:moveTo>
                      <a:pt x="35" y="0"/>
                    </a:moveTo>
                    <a:lnTo>
                      <a:pt x="0" y="12"/>
                    </a:lnTo>
                    <a:lnTo>
                      <a:pt x="35" y="23"/>
                    </a:lnTo>
                    <a:lnTo>
                      <a:pt x="23" y="12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48" name="Group 148"/>
            <p:cNvGrpSpPr>
              <a:grpSpLocks/>
            </p:cNvGrpSpPr>
            <p:nvPr/>
          </p:nvGrpSpPr>
          <p:grpSpPr bwMode="auto">
            <a:xfrm>
              <a:off x="2683" y="3364"/>
              <a:ext cx="23" cy="148"/>
              <a:chOff x="2683" y="3364"/>
              <a:chExt cx="23" cy="148"/>
            </a:xfrm>
          </p:grpSpPr>
          <p:sp>
            <p:nvSpPr>
              <p:cNvPr id="383" name="Line 149"/>
              <p:cNvSpPr>
                <a:spLocks noChangeShapeType="1"/>
              </p:cNvSpPr>
              <p:nvPr/>
            </p:nvSpPr>
            <p:spPr bwMode="auto">
              <a:xfrm flipV="1">
                <a:off x="2695" y="3386"/>
                <a:ext cx="1" cy="126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84" name="Freeform 150"/>
              <p:cNvSpPr>
                <a:spLocks/>
              </p:cNvSpPr>
              <p:nvPr/>
            </p:nvSpPr>
            <p:spPr bwMode="auto">
              <a:xfrm>
                <a:off x="2683" y="3364"/>
                <a:ext cx="23" cy="34"/>
              </a:xfrm>
              <a:custGeom>
                <a:avLst/>
                <a:gdLst>
                  <a:gd name="T0" fmla="*/ 23 w 23"/>
                  <a:gd name="T1" fmla="*/ 34 h 34"/>
                  <a:gd name="T2" fmla="*/ 12 w 23"/>
                  <a:gd name="T3" fmla="*/ 0 h 34"/>
                  <a:gd name="T4" fmla="*/ 0 w 23"/>
                  <a:gd name="T5" fmla="*/ 34 h 34"/>
                  <a:gd name="T6" fmla="*/ 12 w 23"/>
                  <a:gd name="T7" fmla="*/ 22 h 34"/>
                  <a:gd name="T8" fmla="*/ 23 w 23"/>
                  <a:gd name="T9" fmla="*/ 34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34"/>
                  <a:gd name="T17" fmla="*/ 23 w 23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34">
                    <a:moveTo>
                      <a:pt x="23" y="34"/>
                    </a:moveTo>
                    <a:lnTo>
                      <a:pt x="12" y="0"/>
                    </a:lnTo>
                    <a:lnTo>
                      <a:pt x="0" y="34"/>
                    </a:lnTo>
                    <a:lnTo>
                      <a:pt x="12" y="22"/>
                    </a:lnTo>
                    <a:lnTo>
                      <a:pt x="23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50" name="Line 151"/>
            <p:cNvSpPr>
              <a:spLocks noChangeShapeType="1"/>
            </p:cNvSpPr>
            <p:nvPr/>
          </p:nvSpPr>
          <p:spPr bwMode="auto">
            <a:xfrm flipV="1">
              <a:off x="2695" y="3580"/>
              <a:ext cx="1" cy="13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1" name="Rectangle 152"/>
            <p:cNvSpPr>
              <a:spLocks noChangeArrowheads="1"/>
            </p:cNvSpPr>
            <p:nvPr/>
          </p:nvSpPr>
          <p:spPr bwMode="auto">
            <a:xfrm>
              <a:off x="2649" y="2816"/>
              <a:ext cx="160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2" name="Rectangle 153"/>
            <p:cNvSpPr>
              <a:spLocks noChangeArrowheads="1"/>
            </p:cNvSpPr>
            <p:nvPr/>
          </p:nvSpPr>
          <p:spPr bwMode="auto">
            <a:xfrm>
              <a:off x="2649" y="2816"/>
              <a:ext cx="170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AUTOR</a:t>
              </a:r>
              <a:endParaRPr lang="es-ES_tradnl" sz="2400"/>
            </a:p>
          </p:txBody>
        </p:sp>
        <p:sp>
          <p:nvSpPr>
            <p:cNvPr id="153" name="Rectangle 154"/>
            <p:cNvSpPr>
              <a:spLocks noChangeArrowheads="1"/>
            </p:cNvSpPr>
            <p:nvPr/>
          </p:nvSpPr>
          <p:spPr bwMode="auto">
            <a:xfrm>
              <a:off x="2615" y="2771"/>
              <a:ext cx="194" cy="1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4" name="Rectangle 155"/>
            <p:cNvSpPr>
              <a:spLocks noChangeArrowheads="1"/>
            </p:cNvSpPr>
            <p:nvPr/>
          </p:nvSpPr>
          <p:spPr bwMode="auto">
            <a:xfrm>
              <a:off x="2604" y="2759"/>
              <a:ext cx="193" cy="126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5" name="Rectangle 156"/>
            <p:cNvSpPr>
              <a:spLocks noChangeArrowheads="1"/>
            </p:cNvSpPr>
            <p:nvPr/>
          </p:nvSpPr>
          <p:spPr bwMode="auto">
            <a:xfrm>
              <a:off x="2638" y="2793"/>
              <a:ext cx="159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6" name="Rectangle 157"/>
            <p:cNvSpPr>
              <a:spLocks noChangeArrowheads="1"/>
            </p:cNvSpPr>
            <p:nvPr/>
          </p:nvSpPr>
          <p:spPr bwMode="auto">
            <a:xfrm>
              <a:off x="2638" y="2793"/>
              <a:ext cx="170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AUTOR</a:t>
              </a:r>
              <a:endParaRPr lang="es-ES_tradnl" sz="2400"/>
            </a:p>
          </p:txBody>
        </p:sp>
        <p:sp>
          <p:nvSpPr>
            <p:cNvPr id="157" name="Rectangle 158"/>
            <p:cNvSpPr>
              <a:spLocks noChangeArrowheads="1"/>
            </p:cNvSpPr>
            <p:nvPr/>
          </p:nvSpPr>
          <p:spPr bwMode="auto">
            <a:xfrm>
              <a:off x="3253" y="2816"/>
              <a:ext cx="285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8" name="Rectangle 159"/>
            <p:cNvSpPr>
              <a:spLocks noChangeArrowheads="1"/>
            </p:cNvSpPr>
            <p:nvPr/>
          </p:nvSpPr>
          <p:spPr bwMode="auto">
            <a:xfrm>
              <a:off x="3253" y="2816"/>
              <a:ext cx="309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INSTITUCION</a:t>
              </a:r>
              <a:endParaRPr lang="es-ES_tradnl" sz="2400"/>
            </a:p>
          </p:txBody>
        </p:sp>
        <p:sp>
          <p:nvSpPr>
            <p:cNvPr id="159" name="Rectangle 160"/>
            <p:cNvSpPr>
              <a:spLocks noChangeArrowheads="1"/>
            </p:cNvSpPr>
            <p:nvPr/>
          </p:nvSpPr>
          <p:spPr bwMode="auto">
            <a:xfrm>
              <a:off x="3219" y="2771"/>
              <a:ext cx="262" cy="1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0" name="Rectangle 161"/>
            <p:cNvSpPr>
              <a:spLocks noChangeArrowheads="1"/>
            </p:cNvSpPr>
            <p:nvPr/>
          </p:nvSpPr>
          <p:spPr bwMode="auto">
            <a:xfrm>
              <a:off x="3208" y="2759"/>
              <a:ext cx="262" cy="126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1" name="Rectangle 162"/>
            <p:cNvSpPr>
              <a:spLocks noChangeArrowheads="1"/>
            </p:cNvSpPr>
            <p:nvPr/>
          </p:nvSpPr>
          <p:spPr bwMode="auto">
            <a:xfrm>
              <a:off x="3230" y="2793"/>
              <a:ext cx="29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2" name="Rectangle 163"/>
            <p:cNvSpPr>
              <a:spLocks noChangeArrowheads="1"/>
            </p:cNvSpPr>
            <p:nvPr/>
          </p:nvSpPr>
          <p:spPr bwMode="auto">
            <a:xfrm>
              <a:off x="3230" y="2793"/>
              <a:ext cx="309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INSTITUCION</a:t>
              </a:r>
              <a:endParaRPr lang="es-ES_tradnl" sz="2400"/>
            </a:p>
          </p:txBody>
        </p:sp>
        <p:sp>
          <p:nvSpPr>
            <p:cNvPr id="163" name="Rectangle 164"/>
            <p:cNvSpPr>
              <a:spLocks noChangeArrowheads="1"/>
            </p:cNvSpPr>
            <p:nvPr/>
          </p:nvSpPr>
          <p:spPr bwMode="auto">
            <a:xfrm>
              <a:off x="2661" y="3284"/>
              <a:ext cx="136" cy="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" name="Rectangle 165"/>
            <p:cNvSpPr>
              <a:spLocks noChangeArrowheads="1"/>
            </p:cNvSpPr>
            <p:nvPr/>
          </p:nvSpPr>
          <p:spPr bwMode="auto">
            <a:xfrm>
              <a:off x="2661" y="3272"/>
              <a:ext cx="145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LIBRO</a:t>
              </a:r>
              <a:endParaRPr lang="es-ES_tradnl" sz="2400"/>
            </a:p>
          </p:txBody>
        </p:sp>
        <p:sp>
          <p:nvSpPr>
            <p:cNvPr id="165" name="Rectangle 166"/>
            <p:cNvSpPr>
              <a:spLocks noChangeArrowheads="1"/>
            </p:cNvSpPr>
            <p:nvPr/>
          </p:nvSpPr>
          <p:spPr bwMode="auto">
            <a:xfrm>
              <a:off x="2615" y="3238"/>
              <a:ext cx="194" cy="12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6" name="Rectangle 167"/>
            <p:cNvSpPr>
              <a:spLocks noChangeArrowheads="1"/>
            </p:cNvSpPr>
            <p:nvPr/>
          </p:nvSpPr>
          <p:spPr bwMode="auto">
            <a:xfrm>
              <a:off x="2604" y="3227"/>
              <a:ext cx="193" cy="114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7" name="Rectangle 168"/>
            <p:cNvSpPr>
              <a:spLocks noChangeArrowheads="1"/>
            </p:cNvSpPr>
            <p:nvPr/>
          </p:nvSpPr>
          <p:spPr bwMode="auto">
            <a:xfrm>
              <a:off x="2649" y="3261"/>
              <a:ext cx="13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8" name="Rectangle 169"/>
            <p:cNvSpPr>
              <a:spLocks noChangeArrowheads="1"/>
            </p:cNvSpPr>
            <p:nvPr/>
          </p:nvSpPr>
          <p:spPr bwMode="auto">
            <a:xfrm>
              <a:off x="2649" y="3261"/>
              <a:ext cx="145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LIBRO</a:t>
              </a:r>
              <a:endParaRPr lang="es-ES_tradnl" sz="2400"/>
            </a:p>
          </p:txBody>
        </p:sp>
        <p:sp>
          <p:nvSpPr>
            <p:cNvPr id="169" name="Rectangle 170"/>
            <p:cNvSpPr>
              <a:spLocks noChangeArrowheads="1"/>
            </p:cNvSpPr>
            <p:nvPr/>
          </p:nvSpPr>
          <p:spPr bwMode="auto">
            <a:xfrm>
              <a:off x="2968" y="3284"/>
              <a:ext cx="114" cy="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0" name="Rectangle 171"/>
            <p:cNvSpPr>
              <a:spLocks noChangeArrowheads="1"/>
            </p:cNvSpPr>
            <p:nvPr/>
          </p:nvSpPr>
          <p:spPr bwMode="auto">
            <a:xfrm>
              <a:off x="2968" y="3272"/>
              <a:ext cx="119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b="1">
                  <a:solidFill>
                    <a:srgbClr val="000000"/>
                  </a:solidFill>
                </a:rPr>
                <a:t>Trata</a:t>
              </a:r>
              <a:endParaRPr lang="es-ES_tradnl" sz="2400"/>
            </a:p>
          </p:txBody>
        </p:sp>
        <p:grpSp>
          <p:nvGrpSpPr>
            <p:cNvPr id="149" name="Group 172"/>
            <p:cNvGrpSpPr>
              <a:grpSpLocks/>
            </p:cNvGrpSpPr>
            <p:nvPr/>
          </p:nvGrpSpPr>
          <p:grpSpPr bwMode="auto">
            <a:xfrm>
              <a:off x="2889" y="3227"/>
              <a:ext cx="216" cy="137"/>
              <a:chOff x="2889" y="3227"/>
              <a:chExt cx="216" cy="137"/>
            </a:xfrm>
          </p:grpSpPr>
          <p:sp>
            <p:nvSpPr>
              <p:cNvPr id="381" name="Freeform 173"/>
              <p:cNvSpPr>
                <a:spLocks/>
              </p:cNvSpPr>
              <p:nvPr/>
            </p:nvSpPr>
            <p:spPr bwMode="auto">
              <a:xfrm>
                <a:off x="2911" y="3238"/>
                <a:ext cx="194" cy="126"/>
              </a:xfrm>
              <a:custGeom>
                <a:avLst/>
                <a:gdLst>
                  <a:gd name="T0" fmla="*/ 92 w 194"/>
                  <a:gd name="T1" fmla="*/ 0 h 126"/>
                  <a:gd name="T2" fmla="*/ 0 w 194"/>
                  <a:gd name="T3" fmla="*/ 69 h 126"/>
                  <a:gd name="T4" fmla="*/ 92 w 194"/>
                  <a:gd name="T5" fmla="*/ 126 h 126"/>
                  <a:gd name="T6" fmla="*/ 194 w 194"/>
                  <a:gd name="T7" fmla="*/ 69 h 126"/>
                  <a:gd name="T8" fmla="*/ 92 w 194"/>
                  <a:gd name="T9" fmla="*/ 0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26"/>
                  <a:gd name="T17" fmla="*/ 194 w 19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26">
                    <a:moveTo>
                      <a:pt x="92" y="0"/>
                    </a:moveTo>
                    <a:lnTo>
                      <a:pt x="0" y="69"/>
                    </a:lnTo>
                    <a:lnTo>
                      <a:pt x="92" y="126"/>
                    </a:lnTo>
                    <a:lnTo>
                      <a:pt x="194" y="69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82" name="Freeform 174"/>
              <p:cNvSpPr>
                <a:spLocks/>
              </p:cNvSpPr>
              <p:nvPr/>
            </p:nvSpPr>
            <p:spPr bwMode="auto">
              <a:xfrm>
                <a:off x="2889" y="3227"/>
                <a:ext cx="193" cy="114"/>
              </a:xfrm>
              <a:custGeom>
                <a:avLst/>
                <a:gdLst>
                  <a:gd name="T0" fmla="*/ 102 w 193"/>
                  <a:gd name="T1" fmla="*/ 0 h 114"/>
                  <a:gd name="T2" fmla="*/ 0 w 193"/>
                  <a:gd name="T3" fmla="*/ 57 h 114"/>
                  <a:gd name="T4" fmla="*/ 102 w 193"/>
                  <a:gd name="T5" fmla="*/ 114 h 114"/>
                  <a:gd name="T6" fmla="*/ 193 w 193"/>
                  <a:gd name="T7" fmla="*/ 57 h 114"/>
                  <a:gd name="T8" fmla="*/ 102 w 193"/>
                  <a:gd name="T9" fmla="*/ 0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3"/>
                  <a:gd name="T16" fmla="*/ 0 h 114"/>
                  <a:gd name="T17" fmla="*/ 193 w 193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3" h="114">
                    <a:moveTo>
                      <a:pt x="102" y="0"/>
                    </a:moveTo>
                    <a:lnTo>
                      <a:pt x="0" y="57"/>
                    </a:lnTo>
                    <a:lnTo>
                      <a:pt x="102" y="114"/>
                    </a:lnTo>
                    <a:lnTo>
                      <a:pt x="193" y="57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FF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72" name="Rectangle 175"/>
            <p:cNvSpPr>
              <a:spLocks noChangeArrowheads="1"/>
            </p:cNvSpPr>
            <p:nvPr/>
          </p:nvSpPr>
          <p:spPr bwMode="auto">
            <a:xfrm>
              <a:off x="2957" y="3261"/>
              <a:ext cx="102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3" name="Rectangle 176"/>
            <p:cNvSpPr>
              <a:spLocks noChangeArrowheads="1"/>
            </p:cNvSpPr>
            <p:nvPr/>
          </p:nvSpPr>
          <p:spPr bwMode="auto">
            <a:xfrm>
              <a:off x="2957" y="3261"/>
              <a:ext cx="119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b="1">
                  <a:solidFill>
                    <a:srgbClr val="000000"/>
                  </a:solidFill>
                </a:rPr>
                <a:t>Trata</a:t>
              </a:r>
              <a:endParaRPr lang="es-ES_tradnl" sz="2400"/>
            </a:p>
          </p:txBody>
        </p:sp>
        <p:sp>
          <p:nvSpPr>
            <p:cNvPr id="174" name="Rectangle 177"/>
            <p:cNvSpPr>
              <a:spLocks noChangeArrowheads="1"/>
            </p:cNvSpPr>
            <p:nvPr/>
          </p:nvSpPr>
          <p:spPr bwMode="auto">
            <a:xfrm>
              <a:off x="3265" y="3284"/>
              <a:ext cx="136" cy="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5" name="Rectangle 178"/>
            <p:cNvSpPr>
              <a:spLocks noChangeArrowheads="1"/>
            </p:cNvSpPr>
            <p:nvPr/>
          </p:nvSpPr>
          <p:spPr bwMode="auto">
            <a:xfrm>
              <a:off x="3265" y="3272"/>
              <a:ext cx="13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TEMA</a:t>
              </a:r>
              <a:endParaRPr lang="es-ES_tradnl" sz="2400"/>
            </a:p>
          </p:txBody>
        </p:sp>
        <p:sp>
          <p:nvSpPr>
            <p:cNvPr id="176" name="Rectangle 179"/>
            <p:cNvSpPr>
              <a:spLocks noChangeArrowheads="1"/>
            </p:cNvSpPr>
            <p:nvPr/>
          </p:nvSpPr>
          <p:spPr bwMode="auto">
            <a:xfrm>
              <a:off x="3219" y="3238"/>
              <a:ext cx="194" cy="12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7" name="Rectangle 180"/>
            <p:cNvSpPr>
              <a:spLocks noChangeArrowheads="1"/>
            </p:cNvSpPr>
            <p:nvPr/>
          </p:nvSpPr>
          <p:spPr bwMode="auto">
            <a:xfrm>
              <a:off x="3208" y="3227"/>
              <a:ext cx="193" cy="114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8" name="Rectangle 181"/>
            <p:cNvSpPr>
              <a:spLocks noChangeArrowheads="1"/>
            </p:cNvSpPr>
            <p:nvPr/>
          </p:nvSpPr>
          <p:spPr bwMode="auto">
            <a:xfrm>
              <a:off x="3253" y="3261"/>
              <a:ext cx="126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9" name="Rectangle 182"/>
            <p:cNvSpPr>
              <a:spLocks noChangeArrowheads="1"/>
            </p:cNvSpPr>
            <p:nvPr/>
          </p:nvSpPr>
          <p:spPr bwMode="auto">
            <a:xfrm>
              <a:off x="3253" y="3261"/>
              <a:ext cx="13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TEMA</a:t>
              </a:r>
              <a:endParaRPr lang="es-ES_tradnl" sz="2400"/>
            </a:p>
          </p:txBody>
        </p:sp>
        <p:sp>
          <p:nvSpPr>
            <p:cNvPr id="180" name="Rectangle 183"/>
            <p:cNvSpPr>
              <a:spLocks noChangeArrowheads="1"/>
            </p:cNvSpPr>
            <p:nvPr/>
          </p:nvSpPr>
          <p:spPr bwMode="auto">
            <a:xfrm>
              <a:off x="2672" y="3546"/>
              <a:ext cx="103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1" name="Rectangle 184"/>
            <p:cNvSpPr>
              <a:spLocks noChangeArrowheads="1"/>
            </p:cNvSpPr>
            <p:nvPr/>
          </p:nvSpPr>
          <p:spPr bwMode="auto">
            <a:xfrm>
              <a:off x="2672" y="3546"/>
              <a:ext cx="118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b="1">
                  <a:solidFill>
                    <a:srgbClr val="000000"/>
                  </a:solidFill>
                </a:rPr>
                <a:t>Edita</a:t>
              </a:r>
              <a:endParaRPr lang="es-ES_tradnl" sz="2400"/>
            </a:p>
          </p:txBody>
        </p:sp>
        <p:grpSp>
          <p:nvGrpSpPr>
            <p:cNvPr id="171" name="Group 185"/>
            <p:cNvGrpSpPr>
              <a:grpSpLocks/>
            </p:cNvGrpSpPr>
            <p:nvPr/>
          </p:nvGrpSpPr>
          <p:grpSpPr bwMode="auto">
            <a:xfrm>
              <a:off x="2592" y="3489"/>
              <a:ext cx="217" cy="137"/>
              <a:chOff x="2592" y="3489"/>
              <a:chExt cx="217" cy="137"/>
            </a:xfrm>
          </p:grpSpPr>
          <p:sp>
            <p:nvSpPr>
              <p:cNvPr id="379" name="Freeform 186"/>
              <p:cNvSpPr>
                <a:spLocks/>
              </p:cNvSpPr>
              <p:nvPr/>
            </p:nvSpPr>
            <p:spPr bwMode="auto">
              <a:xfrm>
                <a:off x="2615" y="3500"/>
                <a:ext cx="194" cy="126"/>
              </a:xfrm>
              <a:custGeom>
                <a:avLst/>
                <a:gdLst>
                  <a:gd name="T0" fmla="*/ 91 w 194"/>
                  <a:gd name="T1" fmla="*/ 0 h 126"/>
                  <a:gd name="T2" fmla="*/ 0 w 194"/>
                  <a:gd name="T3" fmla="*/ 69 h 126"/>
                  <a:gd name="T4" fmla="*/ 91 w 194"/>
                  <a:gd name="T5" fmla="*/ 126 h 126"/>
                  <a:gd name="T6" fmla="*/ 194 w 194"/>
                  <a:gd name="T7" fmla="*/ 69 h 126"/>
                  <a:gd name="T8" fmla="*/ 91 w 194"/>
                  <a:gd name="T9" fmla="*/ 0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26"/>
                  <a:gd name="T17" fmla="*/ 194 w 19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26">
                    <a:moveTo>
                      <a:pt x="91" y="0"/>
                    </a:moveTo>
                    <a:lnTo>
                      <a:pt x="0" y="69"/>
                    </a:lnTo>
                    <a:lnTo>
                      <a:pt x="91" y="126"/>
                    </a:lnTo>
                    <a:lnTo>
                      <a:pt x="194" y="69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80" name="Freeform 187"/>
              <p:cNvSpPr>
                <a:spLocks/>
              </p:cNvSpPr>
              <p:nvPr/>
            </p:nvSpPr>
            <p:spPr bwMode="auto">
              <a:xfrm>
                <a:off x="2592" y="3489"/>
                <a:ext cx="194" cy="114"/>
              </a:xfrm>
              <a:custGeom>
                <a:avLst/>
                <a:gdLst>
                  <a:gd name="T0" fmla="*/ 103 w 194"/>
                  <a:gd name="T1" fmla="*/ 0 h 114"/>
                  <a:gd name="T2" fmla="*/ 0 w 194"/>
                  <a:gd name="T3" fmla="*/ 57 h 114"/>
                  <a:gd name="T4" fmla="*/ 103 w 194"/>
                  <a:gd name="T5" fmla="*/ 114 h 114"/>
                  <a:gd name="T6" fmla="*/ 194 w 194"/>
                  <a:gd name="T7" fmla="*/ 57 h 114"/>
                  <a:gd name="T8" fmla="*/ 103 w 194"/>
                  <a:gd name="T9" fmla="*/ 0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4"/>
                  <a:gd name="T17" fmla="*/ 194 w 194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4">
                    <a:moveTo>
                      <a:pt x="103" y="0"/>
                    </a:moveTo>
                    <a:lnTo>
                      <a:pt x="0" y="57"/>
                    </a:lnTo>
                    <a:lnTo>
                      <a:pt x="103" y="114"/>
                    </a:lnTo>
                    <a:lnTo>
                      <a:pt x="194" y="57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83" name="Rectangle 188"/>
            <p:cNvSpPr>
              <a:spLocks noChangeArrowheads="1"/>
            </p:cNvSpPr>
            <p:nvPr/>
          </p:nvSpPr>
          <p:spPr bwMode="auto">
            <a:xfrm>
              <a:off x="2661" y="3523"/>
              <a:ext cx="102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4" name="Rectangle 189"/>
            <p:cNvSpPr>
              <a:spLocks noChangeArrowheads="1"/>
            </p:cNvSpPr>
            <p:nvPr/>
          </p:nvSpPr>
          <p:spPr bwMode="auto">
            <a:xfrm>
              <a:off x="2661" y="3523"/>
              <a:ext cx="118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b="1">
                  <a:solidFill>
                    <a:srgbClr val="000000"/>
                  </a:solidFill>
                </a:rPr>
                <a:t>Edita</a:t>
              </a:r>
              <a:endParaRPr lang="es-ES_tradnl" sz="2400"/>
            </a:p>
          </p:txBody>
        </p:sp>
        <p:sp>
          <p:nvSpPr>
            <p:cNvPr id="185" name="Rectangle 190"/>
            <p:cNvSpPr>
              <a:spLocks noChangeArrowheads="1"/>
            </p:cNvSpPr>
            <p:nvPr/>
          </p:nvSpPr>
          <p:spPr bwMode="auto">
            <a:xfrm>
              <a:off x="2626" y="3785"/>
              <a:ext cx="240" cy="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6" name="Rectangle 191"/>
            <p:cNvSpPr>
              <a:spLocks noChangeArrowheads="1"/>
            </p:cNvSpPr>
            <p:nvPr/>
          </p:nvSpPr>
          <p:spPr bwMode="auto">
            <a:xfrm>
              <a:off x="2626" y="3774"/>
              <a:ext cx="255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EDITORIAL</a:t>
              </a:r>
              <a:endParaRPr lang="es-ES_tradnl" sz="2400"/>
            </a:p>
          </p:txBody>
        </p:sp>
        <p:sp>
          <p:nvSpPr>
            <p:cNvPr id="187" name="Rectangle 192"/>
            <p:cNvSpPr>
              <a:spLocks noChangeArrowheads="1"/>
            </p:cNvSpPr>
            <p:nvPr/>
          </p:nvSpPr>
          <p:spPr bwMode="auto">
            <a:xfrm>
              <a:off x="2592" y="3740"/>
              <a:ext cx="228" cy="1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8" name="Rectangle 193"/>
            <p:cNvSpPr>
              <a:spLocks noChangeArrowheads="1"/>
            </p:cNvSpPr>
            <p:nvPr/>
          </p:nvSpPr>
          <p:spPr bwMode="auto">
            <a:xfrm>
              <a:off x="2581" y="3728"/>
              <a:ext cx="228" cy="114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9" name="Rectangle 194"/>
            <p:cNvSpPr>
              <a:spLocks noChangeArrowheads="1"/>
            </p:cNvSpPr>
            <p:nvPr/>
          </p:nvSpPr>
          <p:spPr bwMode="auto">
            <a:xfrm>
              <a:off x="2604" y="3763"/>
              <a:ext cx="250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0" name="Rectangle 195"/>
            <p:cNvSpPr>
              <a:spLocks noChangeArrowheads="1"/>
            </p:cNvSpPr>
            <p:nvPr/>
          </p:nvSpPr>
          <p:spPr bwMode="auto">
            <a:xfrm>
              <a:off x="2604" y="3762"/>
              <a:ext cx="255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EDITORIAL</a:t>
              </a:r>
              <a:endParaRPr lang="es-ES_tradnl" sz="2400"/>
            </a:p>
          </p:txBody>
        </p:sp>
        <p:sp>
          <p:nvSpPr>
            <p:cNvPr id="191" name="Rectangle 196"/>
            <p:cNvSpPr>
              <a:spLocks noChangeArrowheads="1"/>
            </p:cNvSpPr>
            <p:nvPr/>
          </p:nvSpPr>
          <p:spPr bwMode="auto">
            <a:xfrm>
              <a:off x="2023" y="3785"/>
              <a:ext cx="125" cy="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2" name="Rectangle 197"/>
            <p:cNvSpPr>
              <a:spLocks noChangeArrowheads="1"/>
            </p:cNvSpPr>
            <p:nvPr/>
          </p:nvSpPr>
          <p:spPr bwMode="auto">
            <a:xfrm>
              <a:off x="2023" y="3774"/>
              <a:ext cx="156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SOCIO</a:t>
              </a:r>
              <a:endParaRPr lang="es-ES_tradnl" sz="2400"/>
            </a:p>
          </p:txBody>
        </p:sp>
        <p:sp>
          <p:nvSpPr>
            <p:cNvPr id="193" name="Rectangle 198"/>
            <p:cNvSpPr>
              <a:spLocks noChangeArrowheads="1"/>
            </p:cNvSpPr>
            <p:nvPr/>
          </p:nvSpPr>
          <p:spPr bwMode="auto">
            <a:xfrm>
              <a:off x="1966" y="3740"/>
              <a:ext cx="205" cy="1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4" name="Rectangle 199"/>
            <p:cNvSpPr>
              <a:spLocks noChangeArrowheads="1"/>
            </p:cNvSpPr>
            <p:nvPr/>
          </p:nvSpPr>
          <p:spPr bwMode="auto">
            <a:xfrm>
              <a:off x="1954" y="3728"/>
              <a:ext cx="194" cy="114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5" name="Rectangle 200"/>
            <p:cNvSpPr>
              <a:spLocks noChangeArrowheads="1"/>
            </p:cNvSpPr>
            <p:nvPr/>
          </p:nvSpPr>
          <p:spPr bwMode="auto">
            <a:xfrm>
              <a:off x="2000" y="3763"/>
              <a:ext cx="13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6" name="Rectangle 201"/>
            <p:cNvSpPr>
              <a:spLocks noChangeArrowheads="1"/>
            </p:cNvSpPr>
            <p:nvPr/>
          </p:nvSpPr>
          <p:spPr bwMode="auto">
            <a:xfrm>
              <a:off x="2000" y="3762"/>
              <a:ext cx="156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SOCIO</a:t>
              </a:r>
              <a:endParaRPr lang="es-ES_tradnl" sz="2400"/>
            </a:p>
          </p:txBody>
        </p:sp>
        <p:sp>
          <p:nvSpPr>
            <p:cNvPr id="197" name="Rectangle 202"/>
            <p:cNvSpPr>
              <a:spLocks noChangeArrowheads="1"/>
            </p:cNvSpPr>
            <p:nvPr/>
          </p:nvSpPr>
          <p:spPr bwMode="auto">
            <a:xfrm>
              <a:off x="2353" y="3284"/>
              <a:ext cx="103" cy="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8" name="Rectangle 203"/>
            <p:cNvSpPr>
              <a:spLocks noChangeArrowheads="1"/>
            </p:cNvSpPr>
            <p:nvPr/>
          </p:nvSpPr>
          <p:spPr bwMode="auto">
            <a:xfrm>
              <a:off x="2353" y="3272"/>
              <a:ext cx="126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b="1">
                  <a:solidFill>
                    <a:srgbClr val="000000"/>
                  </a:solidFill>
                </a:rPr>
                <a:t>Tiene</a:t>
              </a:r>
              <a:endParaRPr lang="es-ES_tradnl" sz="2400"/>
            </a:p>
          </p:txBody>
        </p:sp>
        <p:grpSp>
          <p:nvGrpSpPr>
            <p:cNvPr id="182" name="Group 204"/>
            <p:cNvGrpSpPr>
              <a:grpSpLocks/>
            </p:cNvGrpSpPr>
            <p:nvPr/>
          </p:nvGrpSpPr>
          <p:grpSpPr bwMode="auto">
            <a:xfrm>
              <a:off x="2273" y="3227"/>
              <a:ext cx="217" cy="137"/>
              <a:chOff x="2273" y="3227"/>
              <a:chExt cx="217" cy="137"/>
            </a:xfrm>
          </p:grpSpPr>
          <p:sp>
            <p:nvSpPr>
              <p:cNvPr id="377" name="Freeform 205"/>
              <p:cNvSpPr>
                <a:spLocks/>
              </p:cNvSpPr>
              <p:nvPr/>
            </p:nvSpPr>
            <p:spPr bwMode="auto">
              <a:xfrm>
                <a:off x="2296" y="3238"/>
                <a:ext cx="194" cy="126"/>
              </a:xfrm>
              <a:custGeom>
                <a:avLst/>
                <a:gdLst>
                  <a:gd name="T0" fmla="*/ 91 w 194"/>
                  <a:gd name="T1" fmla="*/ 0 h 126"/>
                  <a:gd name="T2" fmla="*/ 0 w 194"/>
                  <a:gd name="T3" fmla="*/ 69 h 126"/>
                  <a:gd name="T4" fmla="*/ 91 w 194"/>
                  <a:gd name="T5" fmla="*/ 126 h 126"/>
                  <a:gd name="T6" fmla="*/ 194 w 194"/>
                  <a:gd name="T7" fmla="*/ 69 h 126"/>
                  <a:gd name="T8" fmla="*/ 91 w 194"/>
                  <a:gd name="T9" fmla="*/ 0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26"/>
                  <a:gd name="T17" fmla="*/ 194 w 19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26">
                    <a:moveTo>
                      <a:pt x="91" y="0"/>
                    </a:moveTo>
                    <a:lnTo>
                      <a:pt x="0" y="69"/>
                    </a:lnTo>
                    <a:lnTo>
                      <a:pt x="91" y="126"/>
                    </a:lnTo>
                    <a:lnTo>
                      <a:pt x="194" y="69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78" name="Freeform 206"/>
              <p:cNvSpPr>
                <a:spLocks/>
              </p:cNvSpPr>
              <p:nvPr/>
            </p:nvSpPr>
            <p:spPr bwMode="auto">
              <a:xfrm>
                <a:off x="2273" y="3227"/>
                <a:ext cx="194" cy="114"/>
              </a:xfrm>
              <a:custGeom>
                <a:avLst/>
                <a:gdLst>
                  <a:gd name="T0" fmla="*/ 103 w 194"/>
                  <a:gd name="T1" fmla="*/ 0 h 114"/>
                  <a:gd name="T2" fmla="*/ 0 w 194"/>
                  <a:gd name="T3" fmla="*/ 57 h 114"/>
                  <a:gd name="T4" fmla="*/ 103 w 194"/>
                  <a:gd name="T5" fmla="*/ 114 h 114"/>
                  <a:gd name="T6" fmla="*/ 194 w 194"/>
                  <a:gd name="T7" fmla="*/ 57 h 114"/>
                  <a:gd name="T8" fmla="*/ 103 w 194"/>
                  <a:gd name="T9" fmla="*/ 0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4"/>
                  <a:gd name="T17" fmla="*/ 194 w 194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4">
                    <a:moveTo>
                      <a:pt x="103" y="0"/>
                    </a:moveTo>
                    <a:lnTo>
                      <a:pt x="0" y="57"/>
                    </a:lnTo>
                    <a:lnTo>
                      <a:pt x="103" y="114"/>
                    </a:lnTo>
                    <a:lnTo>
                      <a:pt x="194" y="57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00" name="Rectangle 207"/>
            <p:cNvSpPr>
              <a:spLocks noChangeArrowheads="1"/>
            </p:cNvSpPr>
            <p:nvPr/>
          </p:nvSpPr>
          <p:spPr bwMode="auto">
            <a:xfrm>
              <a:off x="2342" y="3261"/>
              <a:ext cx="102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1" name="Rectangle 208"/>
            <p:cNvSpPr>
              <a:spLocks noChangeArrowheads="1"/>
            </p:cNvSpPr>
            <p:nvPr/>
          </p:nvSpPr>
          <p:spPr bwMode="auto">
            <a:xfrm>
              <a:off x="2342" y="3261"/>
              <a:ext cx="126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b="1">
                  <a:solidFill>
                    <a:srgbClr val="000000"/>
                  </a:solidFill>
                </a:rPr>
                <a:t>Tiene</a:t>
              </a:r>
              <a:endParaRPr lang="es-ES_tradnl" sz="2400"/>
            </a:p>
          </p:txBody>
        </p:sp>
        <p:grpSp>
          <p:nvGrpSpPr>
            <p:cNvPr id="199" name="Group 209"/>
            <p:cNvGrpSpPr>
              <a:grpSpLocks/>
            </p:cNvGrpSpPr>
            <p:nvPr/>
          </p:nvGrpSpPr>
          <p:grpSpPr bwMode="auto">
            <a:xfrm>
              <a:off x="2159" y="3272"/>
              <a:ext cx="126" cy="23"/>
              <a:chOff x="2159" y="3272"/>
              <a:chExt cx="126" cy="23"/>
            </a:xfrm>
          </p:grpSpPr>
          <p:sp>
            <p:nvSpPr>
              <p:cNvPr id="375" name="Line 210"/>
              <p:cNvSpPr>
                <a:spLocks noChangeShapeType="1"/>
              </p:cNvSpPr>
              <p:nvPr/>
            </p:nvSpPr>
            <p:spPr bwMode="auto">
              <a:xfrm>
                <a:off x="2182" y="3284"/>
                <a:ext cx="103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76" name="Freeform 211"/>
              <p:cNvSpPr>
                <a:spLocks/>
              </p:cNvSpPr>
              <p:nvPr/>
            </p:nvSpPr>
            <p:spPr bwMode="auto">
              <a:xfrm>
                <a:off x="2159" y="3272"/>
                <a:ext cx="23" cy="23"/>
              </a:xfrm>
              <a:custGeom>
                <a:avLst/>
                <a:gdLst>
                  <a:gd name="T0" fmla="*/ 23 w 23"/>
                  <a:gd name="T1" fmla="*/ 0 h 23"/>
                  <a:gd name="T2" fmla="*/ 0 w 23"/>
                  <a:gd name="T3" fmla="*/ 12 h 23"/>
                  <a:gd name="T4" fmla="*/ 23 w 23"/>
                  <a:gd name="T5" fmla="*/ 23 h 23"/>
                  <a:gd name="T6" fmla="*/ 23 w 23"/>
                  <a:gd name="T7" fmla="*/ 12 h 23"/>
                  <a:gd name="T8" fmla="*/ 23 w 23"/>
                  <a:gd name="T9" fmla="*/ 0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23"/>
                  <a:gd name="T17" fmla="*/ 23 w 23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23">
                    <a:moveTo>
                      <a:pt x="23" y="0"/>
                    </a:moveTo>
                    <a:lnTo>
                      <a:pt x="0" y="12"/>
                    </a:lnTo>
                    <a:lnTo>
                      <a:pt x="23" y="23"/>
                    </a:lnTo>
                    <a:lnTo>
                      <a:pt x="23" y="12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02" name="Group 212"/>
            <p:cNvGrpSpPr>
              <a:grpSpLocks/>
            </p:cNvGrpSpPr>
            <p:nvPr/>
          </p:nvGrpSpPr>
          <p:grpSpPr bwMode="auto">
            <a:xfrm>
              <a:off x="2797" y="2805"/>
              <a:ext cx="126" cy="23"/>
              <a:chOff x="2797" y="2805"/>
              <a:chExt cx="126" cy="23"/>
            </a:xfrm>
          </p:grpSpPr>
          <p:sp>
            <p:nvSpPr>
              <p:cNvPr id="373" name="Line 213"/>
              <p:cNvSpPr>
                <a:spLocks noChangeShapeType="1"/>
              </p:cNvSpPr>
              <p:nvPr/>
            </p:nvSpPr>
            <p:spPr bwMode="auto">
              <a:xfrm>
                <a:off x="2820" y="2816"/>
                <a:ext cx="103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74" name="Freeform 214"/>
              <p:cNvSpPr>
                <a:spLocks/>
              </p:cNvSpPr>
              <p:nvPr/>
            </p:nvSpPr>
            <p:spPr bwMode="auto">
              <a:xfrm>
                <a:off x="2797" y="2805"/>
                <a:ext cx="35" cy="23"/>
              </a:xfrm>
              <a:custGeom>
                <a:avLst/>
                <a:gdLst>
                  <a:gd name="T0" fmla="*/ 35 w 35"/>
                  <a:gd name="T1" fmla="*/ 0 h 23"/>
                  <a:gd name="T2" fmla="*/ 0 w 35"/>
                  <a:gd name="T3" fmla="*/ 11 h 23"/>
                  <a:gd name="T4" fmla="*/ 35 w 35"/>
                  <a:gd name="T5" fmla="*/ 23 h 23"/>
                  <a:gd name="T6" fmla="*/ 23 w 35"/>
                  <a:gd name="T7" fmla="*/ 11 h 23"/>
                  <a:gd name="T8" fmla="*/ 35 w 35"/>
                  <a:gd name="T9" fmla="*/ 0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23"/>
                  <a:gd name="T17" fmla="*/ 35 w 35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23">
                    <a:moveTo>
                      <a:pt x="35" y="0"/>
                    </a:moveTo>
                    <a:lnTo>
                      <a:pt x="0" y="11"/>
                    </a:lnTo>
                    <a:lnTo>
                      <a:pt x="35" y="23"/>
                    </a:lnTo>
                    <a:lnTo>
                      <a:pt x="23" y="1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03" name="Group 215"/>
            <p:cNvGrpSpPr>
              <a:grpSpLocks/>
            </p:cNvGrpSpPr>
            <p:nvPr/>
          </p:nvGrpSpPr>
          <p:grpSpPr bwMode="auto">
            <a:xfrm>
              <a:off x="3094" y="2805"/>
              <a:ext cx="102" cy="23"/>
              <a:chOff x="3094" y="2805"/>
              <a:chExt cx="102" cy="23"/>
            </a:xfrm>
          </p:grpSpPr>
          <p:sp>
            <p:nvSpPr>
              <p:cNvPr id="371" name="Line 216"/>
              <p:cNvSpPr>
                <a:spLocks noChangeShapeType="1"/>
              </p:cNvSpPr>
              <p:nvPr/>
            </p:nvSpPr>
            <p:spPr bwMode="auto">
              <a:xfrm>
                <a:off x="3094" y="2816"/>
                <a:ext cx="9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72" name="Freeform 217"/>
              <p:cNvSpPr>
                <a:spLocks/>
              </p:cNvSpPr>
              <p:nvPr/>
            </p:nvSpPr>
            <p:spPr bwMode="auto">
              <a:xfrm>
                <a:off x="3173" y="2805"/>
                <a:ext cx="23" cy="23"/>
              </a:xfrm>
              <a:custGeom>
                <a:avLst/>
                <a:gdLst>
                  <a:gd name="T0" fmla="*/ 0 w 23"/>
                  <a:gd name="T1" fmla="*/ 23 h 23"/>
                  <a:gd name="T2" fmla="*/ 23 w 23"/>
                  <a:gd name="T3" fmla="*/ 11 h 23"/>
                  <a:gd name="T4" fmla="*/ 0 w 23"/>
                  <a:gd name="T5" fmla="*/ 0 h 23"/>
                  <a:gd name="T6" fmla="*/ 12 w 23"/>
                  <a:gd name="T7" fmla="*/ 11 h 23"/>
                  <a:gd name="T8" fmla="*/ 0 w 23"/>
                  <a:gd name="T9" fmla="*/ 23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23"/>
                  <a:gd name="T17" fmla="*/ 23 w 23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23">
                    <a:moveTo>
                      <a:pt x="0" y="23"/>
                    </a:moveTo>
                    <a:lnTo>
                      <a:pt x="23" y="11"/>
                    </a:lnTo>
                    <a:lnTo>
                      <a:pt x="0" y="0"/>
                    </a:lnTo>
                    <a:lnTo>
                      <a:pt x="12" y="11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>
              <a:off x="2467" y="3284"/>
              <a:ext cx="11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204" name="Group 219"/>
            <p:cNvGrpSpPr>
              <a:grpSpLocks/>
            </p:cNvGrpSpPr>
            <p:nvPr/>
          </p:nvGrpSpPr>
          <p:grpSpPr bwMode="auto">
            <a:xfrm>
              <a:off x="3082" y="3272"/>
              <a:ext cx="114" cy="23"/>
              <a:chOff x="3082" y="3272"/>
              <a:chExt cx="114" cy="23"/>
            </a:xfrm>
          </p:grpSpPr>
          <p:sp>
            <p:nvSpPr>
              <p:cNvPr id="369" name="Line 220"/>
              <p:cNvSpPr>
                <a:spLocks noChangeShapeType="1"/>
              </p:cNvSpPr>
              <p:nvPr/>
            </p:nvSpPr>
            <p:spPr bwMode="auto">
              <a:xfrm>
                <a:off x="3082" y="3284"/>
                <a:ext cx="103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70" name="Freeform 221"/>
              <p:cNvSpPr>
                <a:spLocks/>
              </p:cNvSpPr>
              <p:nvPr/>
            </p:nvSpPr>
            <p:spPr bwMode="auto">
              <a:xfrm>
                <a:off x="3173" y="3272"/>
                <a:ext cx="23" cy="23"/>
              </a:xfrm>
              <a:custGeom>
                <a:avLst/>
                <a:gdLst>
                  <a:gd name="T0" fmla="*/ 0 w 23"/>
                  <a:gd name="T1" fmla="*/ 23 h 23"/>
                  <a:gd name="T2" fmla="*/ 23 w 23"/>
                  <a:gd name="T3" fmla="*/ 12 h 23"/>
                  <a:gd name="T4" fmla="*/ 0 w 23"/>
                  <a:gd name="T5" fmla="*/ 0 h 23"/>
                  <a:gd name="T6" fmla="*/ 12 w 23"/>
                  <a:gd name="T7" fmla="*/ 12 h 23"/>
                  <a:gd name="T8" fmla="*/ 0 w 23"/>
                  <a:gd name="T9" fmla="*/ 23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23"/>
                  <a:gd name="T17" fmla="*/ 23 w 23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23">
                    <a:moveTo>
                      <a:pt x="0" y="23"/>
                    </a:moveTo>
                    <a:lnTo>
                      <a:pt x="23" y="12"/>
                    </a:lnTo>
                    <a:lnTo>
                      <a:pt x="0" y="0"/>
                    </a:lnTo>
                    <a:lnTo>
                      <a:pt x="12" y="12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06" name="Group 222"/>
            <p:cNvGrpSpPr>
              <a:grpSpLocks/>
            </p:cNvGrpSpPr>
            <p:nvPr/>
          </p:nvGrpSpPr>
          <p:grpSpPr bwMode="auto">
            <a:xfrm>
              <a:off x="2045" y="3352"/>
              <a:ext cx="13" cy="137"/>
              <a:chOff x="2045" y="3352"/>
              <a:chExt cx="13" cy="137"/>
            </a:xfrm>
          </p:grpSpPr>
          <p:sp>
            <p:nvSpPr>
              <p:cNvPr id="367" name="Line 223"/>
              <p:cNvSpPr>
                <a:spLocks noChangeShapeType="1"/>
              </p:cNvSpPr>
              <p:nvPr/>
            </p:nvSpPr>
            <p:spPr bwMode="auto">
              <a:xfrm flipV="1">
                <a:off x="2057" y="3386"/>
                <a:ext cx="1" cy="10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68" name="Freeform 224"/>
              <p:cNvSpPr>
                <a:spLocks/>
              </p:cNvSpPr>
              <p:nvPr/>
            </p:nvSpPr>
            <p:spPr bwMode="auto">
              <a:xfrm>
                <a:off x="2045" y="3352"/>
                <a:ext cx="12" cy="46"/>
              </a:xfrm>
              <a:custGeom>
                <a:avLst/>
                <a:gdLst>
                  <a:gd name="T0" fmla="*/ 12 w 12"/>
                  <a:gd name="T1" fmla="*/ 46 h 46"/>
                  <a:gd name="T2" fmla="*/ 12 w 12"/>
                  <a:gd name="T3" fmla="*/ 0 h 46"/>
                  <a:gd name="T4" fmla="*/ 0 w 12"/>
                  <a:gd name="T5" fmla="*/ 46 h 46"/>
                  <a:gd name="T6" fmla="*/ 12 w 12"/>
                  <a:gd name="T7" fmla="*/ 34 h 46"/>
                  <a:gd name="T8" fmla="*/ 12 w 12"/>
                  <a:gd name="T9" fmla="*/ 46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"/>
                  <a:gd name="T16" fmla="*/ 0 h 46"/>
                  <a:gd name="T17" fmla="*/ 12 w 12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" h="46">
                    <a:moveTo>
                      <a:pt x="12" y="46"/>
                    </a:moveTo>
                    <a:lnTo>
                      <a:pt x="12" y="0"/>
                    </a:lnTo>
                    <a:lnTo>
                      <a:pt x="0" y="46"/>
                    </a:lnTo>
                    <a:lnTo>
                      <a:pt x="12" y="34"/>
                    </a:lnTo>
                    <a:lnTo>
                      <a:pt x="12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07" name="Group 225"/>
            <p:cNvGrpSpPr>
              <a:grpSpLocks/>
            </p:cNvGrpSpPr>
            <p:nvPr/>
          </p:nvGrpSpPr>
          <p:grpSpPr bwMode="auto">
            <a:xfrm>
              <a:off x="2045" y="3580"/>
              <a:ext cx="13" cy="137"/>
              <a:chOff x="2045" y="3580"/>
              <a:chExt cx="13" cy="137"/>
            </a:xfrm>
          </p:grpSpPr>
          <p:sp>
            <p:nvSpPr>
              <p:cNvPr id="365" name="Line 226"/>
              <p:cNvSpPr>
                <a:spLocks noChangeShapeType="1"/>
              </p:cNvSpPr>
              <p:nvPr/>
            </p:nvSpPr>
            <p:spPr bwMode="auto">
              <a:xfrm flipV="1">
                <a:off x="2057" y="3580"/>
                <a:ext cx="1" cy="114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66" name="Freeform 227"/>
              <p:cNvSpPr>
                <a:spLocks/>
              </p:cNvSpPr>
              <p:nvPr/>
            </p:nvSpPr>
            <p:spPr bwMode="auto">
              <a:xfrm>
                <a:off x="2045" y="3683"/>
                <a:ext cx="12" cy="34"/>
              </a:xfrm>
              <a:custGeom>
                <a:avLst/>
                <a:gdLst>
                  <a:gd name="T0" fmla="*/ 0 w 12"/>
                  <a:gd name="T1" fmla="*/ 0 h 34"/>
                  <a:gd name="T2" fmla="*/ 12 w 12"/>
                  <a:gd name="T3" fmla="*/ 34 h 34"/>
                  <a:gd name="T4" fmla="*/ 12 w 12"/>
                  <a:gd name="T5" fmla="*/ 0 h 34"/>
                  <a:gd name="T6" fmla="*/ 12 w 12"/>
                  <a:gd name="T7" fmla="*/ 11 h 34"/>
                  <a:gd name="T8" fmla="*/ 0 w 12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"/>
                  <a:gd name="T16" fmla="*/ 0 h 34"/>
                  <a:gd name="T17" fmla="*/ 12 w 12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" h="34">
                    <a:moveTo>
                      <a:pt x="0" y="0"/>
                    </a:moveTo>
                    <a:lnTo>
                      <a:pt x="12" y="34"/>
                    </a:lnTo>
                    <a:lnTo>
                      <a:pt x="12" y="0"/>
                    </a:lnTo>
                    <a:lnTo>
                      <a:pt x="12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08" name="Group 228"/>
            <p:cNvGrpSpPr>
              <a:grpSpLocks/>
            </p:cNvGrpSpPr>
            <p:nvPr/>
          </p:nvGrpSpPr>
          <p:grpSpPr bwMode="auto">
            <a:xfrm>
              <a:off x="2683" y="2885"/>
              <a:ext cx="23" cy="125"/>
              <a:chOff x="2683" y="2885"/>
              <a:chExt cx="23" cy="125"/>
            </a:xfrm>
          </p:grpSpPr>
          <p:sp>
            <p:nvSpPr>
              <p:cNvPr id="363" name="Line 229"/>
              <p:cNvSpPr>
                <a:spLocks noChangeShapeType="1"/>
              </p:cNvSpPr>
              <p:nvPr/>
            </p:nvSpPr>
            <p:spPr bwMode="auto">
              <a:xfrm flipV="1">
                <a:off x="2695" y="2907"/>
                <a:ext cx="1" cy="10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64" name="Freeform 230"/>
              <p:cNvSpPr>
                <a:spLocks/>
              </p:cNvSpPr>
              <p:nvPr/>
            </p:nvSpPr>
            <p:spPr bwMode="auto">
              <a:xfrm>
                <a:off x="2683" y="2885"/>
                <a:ext cx="23" cy="34"/>
              </a:xfrm>
              <a:custGeom>
                <a:avLst/>
                <a:gdLst>
                  <a:gd name="T0" fmla="*/ 23 w 23"/>
                  <a:gd name="T1" fmla="*/ 34 h 34"/>
                  <a:gd name="T2" fmla="*/ 12 w 23"/>
                  <a:gd name="T3" fmla="*/ 0 h 34"/>
                  <a:gd name="T4" fmla="*/ 0 w 23"/>
                  <a:gd name="T5" fmla="*/ 34 h 34"/>
                  <a:gd name="T6" fmla="*/ 12 w 23"/>
                  <a:gd name="T7" fmla="*/ 22 h 34"/>
                  <a:gd name="T8" fmla="*/ 23 w 23"/>
                  <a:gd name="T9" fmla="*/ 34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34"/>
                  <a:gd name="T17" fmla="*/ 23 w 23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34">
                    <a:moveTo>
                      <a:pt x="23" y="34"/>
                    </a:moveTo>
                    <a:lnTo>
                      <a:pt x="12" y="0"/>
                    </a:lnTo>
                    <a:lnTo>
                      <a:pt x="0" y="34"/>
                    </a:lnTo>
                    <a:lnTo>
                      <a:pt x="12" y="22"/>
                    </a:lnTo>
                    <a:lnTo>
                      <a:pt x="23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09" name="Group 231"/>
            <p:cNvGrpSpPr>
              <a:grpSpLocks/>
            </p:cNvGrpSpPr>
            <p:nvPr/>
          </p:nvGrpSpPr>
          <p:grpSpPr bwMode="auto">
            <a:xfrm>
              <a:off x="2683" y="3090"/>
              <a:ext cx="23" cy="125"/>
              <a:chOff x="2683" y="3090"/>
              <a:chExt cx="23" cy="125"/>
            </a:xfrm>
          </p:grpSpPr>
          <p:sp>
            <p:nvSpPr>
              <p:cNvPr id="361" name="Line 232"/>
              <p:cNvSpPr>
                <a:spLocks noChangeShapeType="1"/>
              </p:cNvSpPr>
              <p:nvPr/>
            </p:nvSpPr>
            <p:spPr bwMode="auto">
              <a:xfrm flipV="1">
                <a:off x="2695" y="3090"/>
                <a:ext cx="1" cy="102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62" name="Freeform 233"/>
              <p:cNvSpPr>
                <a:spLocks/>
              </p:cNvSpPr>
              <p:nvPr/>
            </p:nvSpPr>
            <p:spPr bwMode="auto">
              <a:xfrm>
                <a:off x="2683" y="3181"/>
                <a:ext cx="23" cy="34"/>
              </a:xfrm>
              <a:custGeom>
                <a:avLst/>
                <a:gdLst>
                  <a:gd name="T0" fmla="*/ 0 w 23"/>
                  <a:gd name="T1" fmla="*/ 0 h 34"/>
                  <a:gd name="T2" fmla="*/ 12 w 23"/>
                  <a:gd name="T3" fmla="*/ 34 h 34"/>
                  <a:gd name="T4" fmla="*/ 23 w 23"/>
                  <a:gd name="T5" fmla="*/ 0 h 34"/>
                  <a:gd name="T6" fmla="*/ 12 w 23"/>
                  <a:gd name="T7" fmla="*/ 11 h 34"/>
                  <a:gd name="T8" fmla="*/ 0 w 23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34"/>
                  <a:gd name="T17" fmla="*/ 23 w 23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34">
                    <a:moveTo>
                      <a:pt x="0" y="0"/>
                    </a:moveTo>
                    <a:lnTo>
                      <a:pt x="12" y="34"/>
                    </a:lnTo>
                    <a:lnTo>
                      <a:pt x="23" y="0"/>
                    </a:lnTo>
                    <a:lnTo>
                      <a:pt x="12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10" name="Group 234"/>
            <p:cNvGrpSpPr>
              <a:grpSpLocks/>
            </p:cNvGrpSpPr>
            <p:nvPr/>
          </p:nvGrpSpPr>
          <p:grpSpPr bwMode="auto">
            <a:xfrm>
              <a:off x="3310" y="3352"/>
              <a:ext cx="80" cy="183"/>
              <a:chOff x="3310" y="3352"/>
              <a:chExt cx="80" cy="183"/>
            </a:xfrm>
          </p:grpSpPr>
          <p:sp>
            <p:nvSpPr>
              <p:cNvPr id="359" name="Freeform 235"/>
              <p:cNvSpPr>
                <a:spLocks/>
              </p:cNvSpPr>
              <p:nvPr/>
            </p:nvSpPr>
            <p:spPr bwMode="auto">
              <a:xfrm>
                <a:off x="3322" y="3375"/>
                <a:ext cx="68" cy="160"/>
              </a:xfrm>
              <a:custGeom>
                <a:avLst/>
                <a:gdLst>
                  <a:gd name="T0" fmla="*/ 68 w 68"/>
                  <a:gd name="T1" fmla="*/ 160 h 160"/>
                  <a:gd name="T2" fmla="*/ 0 w 68"/>
                  <a:gd name="T3" fmla="*/ 160 h 160"/>
                  <a:gd name="T4" fmla="*/ 0 w 68"/>
                  <a:gd name="T5" fmla="*/ 0 h 160"/>
                  <a:gd name="T6" fmla="*/ 0 60000 65536"/>
                  <a:gd name="T7" fmla="*/ 0 60000 65536"/>
                  <a:gd name="T8" fmla="*/ 0 60000 65536"/>
                  <a:gd name="T9" fmla="*/ 0 w 68"/>
                  <a:gd name="T10" fmla="*/ 0 h 160"/>
                  <a:gd name="T11" fmla="*/ 68 w 68"/>
                  <a:gd name="T12" fmla="*/ 160 h 1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8" h="160">
                    <a:moveTo>
                      <a:pt x="68" y="160"/>
                    </a:moveTo>
                    <a:lnTo>
                      <a:pt x="0" y="160"/>
                    </a:lnTo>
                    <a:lnTo>
                      <a:pt x="0" y="0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60" name="Freeform 236"/>
              <p:cNvSpPr>
                <a:spLocks/>
              </p:cNvSpPr>
              <p:nvPr/>
            </p:nvSpPr>
            <p:spPr bwMode="auto">
              <a:xfrm>
                <a:off x="3310" y="3352"/>
                <a:ext cx="12" cy="34"/>
              </a:xfrm>
              <a:custGeom>
                <a:avLst/>
                <a:gdLst>
                  <a:gd name="T0" fmla="*/ 12 w 12"/>
                  <a:gd name="T1" fmla="*/ 34 h 34"/>
                  <a:gd name="T2" fmla="*/ 12 w 12"/>
                  <a:gd name="T3" fmla="*/ 0 h 34"/>
                  <a:gd name="T4" fmla="*/ 0 w 12"/>
                  <a:gd name="T5" fmla="*/ 34 h 34"/>
                  <a:gd name="T6" fmla="*/ 12 w 12"/>
                  <a:gd name="T7" fmla="*/ 23 h 34"/>
                  <a:gd name="T8" fmla="*/ 12 w 12"/>
                  <a:gd name="T9" fmla="*/ 34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"/>
                  <a:gd name="T16" fmla="*/ 0 h 34"/>
                  <a:gd name="T17" fmla="*/ 12 w 12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" h="34">
                    <a:moveTo>
                      <a:pt x="12" y="34"/>
                    </a:moveTo>
                    <a:lnTo>
                      <a:pt x="12" y="0"/>
                    </a:lnTo>
                    <a:lnTo>
                      <a:pt x="0" y="34"/>
                    </a:lnTo>
                    <a:lnTo>
                      <a:pt x="12" y="23"/>
                    </a:lnTo>
                    <a:lnTo>
                      <a:pt x="12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11" name="Group 237"/>
            <p:cNvGrpSpPr>
              <a:grpSpLocks/>
            </p:cNvGrpSpPr>
            <p:nvPr/>
          </p:nvGrpSpPr>
          <p:grpSpPr bwMode="auto">
            <a:xfrm>
              <a:off x="3401" y="3272"/>
              <a:ext cx="69" cy="194"/>
              <a:chOff x="3401" y="3272"/>
              <a:chExt cx="69" cy="194"/>
            </a:xfrm>
          </p:grpSpPr>
          <p:sp>
            <p:nvSpPr>
              <p:cNvPr id="357" name="Freeform 238"/>
              <p:cNvSpPr>
                <a:spLocks/>
              </p:cNvSpPr>
              <p:nvPr/>
            </p:nvSpPr>
            <p:spPr bwMode="auto">
              <a:xfrm>
                <a:off x="3413" y="3284"/>
                <a:ext cx="57" cy="182"/>
              </a:xfrm>
              <a:custGeom>
                <a:avLst/>
                <a:gdLst>
                  <a:gd name="T0" fmla="*/ 57 w 57"/>
                  <a:gd name="T1" fmla="*/ 182 h 182"/>
                  <a:gd name="T2" fmla="*/ 57 w 57"/>
                  <a:gd name="T3" fmla="*/ 0 h 182"/>
                  <a:gd name="T4" fmla="*/ 0 w 57"/>
                  <a:gd name="T5" fmla="*/ 0 h 182"/>
                  <a:gd name="T6" fmla="*/ 0 60000 65536"/>
                  <a:gd name="T7" fmla="*/ 0 60000 65536"/>
                  <a:gd name="T8" fmla="*/ 0 60000 65536"/>
                  <a:gd name="T9" fmla="*/ 0 w 57"/>
                  <a:gd name="T10" fmla="*/ 0 h 182"/>
                  <a:gd name="T11" fmla="*/ 57 w 57"/>
                  <a:gd name="T12" fmla="*/ 182 h 18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" h="182">
                    <a:moveTo>
                      <a:pt x="57" y="182"/>
                    </a:moveTo>
                    <a:lnTo>
                      <a:pt x="57" y="0"/>
                    </a:lnTo>
                    <a:lnTo>
                      <a:pt x="0" y="0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58" name="Freeform 239"/>
              <p:cNvSpPr>
                <a:spLocks/>
              </p:cNvSpPr>
              <p:nvPr/>
            </p:nvSpPr>
            <p:spPr bwMode="auto">
              <a:xfrm>
                <a:off x="3401" y="3272"/>
                <a:ext cx="23" cy="23"/>
              </a:xfrm>
              <a:custGeom>
                <a:avLst/>
                <a:gdLst>
                  <a:gd name="T0" fmla="*/ 23 w 23"/>
                  <a:gd name="T1" fmla="*/ 0 h 23"/>
                  <a:gd name="T2" fmla="*/ 0 w 23"/>
                  <a:gd name="T3" fmla="*/ 12 h 23"/>
                  <a:gd name="T4" fmla="*/ 23 w 23"/>
                  <a:gd name="T5" fmla="*/ 23 h 23"/>
                  <a:gd name="T6" fmla="*/ 12 w 23"/>
                  <a:gd name="T7" fmla="*/ 12 h 23"/>
                  <a:gd name="T8" fmla="*/ 23 w 23"/>
                  <a:gd name="T9" fmla="*/ 0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23"/>
                  <a:gd name="T17" fmla="*/ 23 w 23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23">
                    <a:moveTo>
                      <a:pt x="23" y="0"/>
                    </a:moveTo>
                    <a:lnTo>
                      <a:pt x="0" y="12"/>
                    </a:lnTo>
                    <a:lnTo>
                      <a:pt x="23" y="23"/>
                    </a:lnTo>
                    <a:lnTo>
                      <a:pt x="12" y="12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13" name="Rectangle 240"/>
            <p:cNvSpPr>
              <a:spLocks noChangeArrowheads="1"/>
            </p:cNvSpPr>
            <p:nvPr/>
          </p:nvSpPr>
          <p:spPr bwMode="auto">
            <a:xfrm>
              <a:off x="1977" y="3284"/>
              <a:ext cx="228" cy="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4" name="Rectangle 241"/>
            <p:cNvSpPr>
              <a:spLocks noChangeArrowheads="1"/>
            </p:cNvSpPr>
            <p:nvPr/>
          </p:nvSpPr>
          <p:spPr bwMode="auto">
            <a:xfrm>
              <a:off x="1977" y="3272"/>
              <a:ext cx="256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EJEMPLAR</a:t>
              </a:r>
              <a:endParaRPr lang="es-ES_tradnl" sz="2400"/>
            </a:p>
          </p:txBody>
        </p:sp>
        <p:sp>
          <p:nvSpPr>
            <p:cNvPr id="215" name="Rectangle 242"/>
            <p:cNvSpPr>
              <a:spLocks noChangeArrowheads="1"/>
            </p:cNvSpPr>
            <p:nvPr/>
          </p:nvSpPr>
          <p:spPr bwMode="auto">
            <a:xfrm>
              <a:off x="1954" y="3238"/>
              <a:ext cx="217" cy="12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6" name="Rectangle 243"/>
            <p:cNvSpPr>
              <a:spLocks noChangeArrowheads="1"/>
            </p:cNvSpPr>
            <p:nvPr/>
          </p:nvSpPr>
          <p:spPr bwMode="auto">
            <a:xfrm>
              <a:off x="1943" y="3227"/>
              <a:ext cx="205" cy="114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7" name="Rectangle 244"/>
            <p:cNvSpPr>
              <a:spLocks noChangeArrowheads="1"/>
            </p:cNvSpPr>
            <p:nvPr/>
          </p:nvSpPr>
          <p:spPr bwMode="auto">
            <a:xfrm>
              <a:off x="1966" y="3261"/>
              <a:ext cx="2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8" name="Rectangle 245"/>
            <p:cNvSpPr>
              <a:spLocks noChangeArrowheads="1"/>
            </p:cNvSpPr>
            <p:nvPr/>
          </p:nvSpPr>
          <p:spPr bwMode="auto">
            <a:xfrm>
              <a:off x="1966" y="3261"/>
              <a:ext cx="256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EJEMPLAR</a:t>
              </a:r>
              <a:endParaRPr lang="es-ES_tradnl" sz="2400"/>
            </a:p>
          </p:txBody>
        </p:sp>
        <p:sp>
          <p:nvSpPr>
            <p:cNvPr id="219" name="Rectangle 246"/>
            <p:cNvSpPr>
              <a:spLocks noChangeArrowheads="1"/>
            </p:cNvSpPr>
            <p:nvPr/>
          </p:nvSpPr>
          <p:spPr bwMode="auto">
            <a:xfrm>
              <a:off x="1954" y="3238"/>
              <a:ext cx="183" cy="91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20" name="Line 247"/>
            <p:cNvSpPr>
              <a:spLocks noChangeShapeType="1"/>
            </p:cNvSpPr>
            <p:nvPr/>
          </p:nvSpPr>
          <p:spPr bwMode="auto">
            <a:xfrm>
              <a:off x="2524" y="2771"/>
              <a:ext cx="6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21" name="Oval 248"/>
            <p:cNvSpPr>
              <a:spLocks noChangeArrowheads="1"/>
            </p:cNvSpPr>
            <p:nvPr/>
          </p:nvSpPr>
          <p:spPr bwMode="auto">
            <a:xfrm>
              <a:off x="2513" y="2771"/>
              <a:ext cx="22" cy="11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22" name="Rectangle 249"/>
            <p:cNvSpPr>
              <a:spLocks noChangeArrowheads="1"/>
            </p:cNvSpPr>
            <p:nvPr/>
          </p:nvSpPr>
          <p:spPr bwMode="auto">
            <a:xfrm>
              <a:off x="2353" y="2793"/>
              <a:ext cx="171" cy="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23" name="Rectangle 250"/>
            <p:cNvSpPr>
              <a:spLocks noChangeArrowheads="1"/>
            </p:cNvSpPr>
            <p:nvPr/>
          </p:nvSpPr>
          <p:spPr bwMode="auto">
            <a:xfrm>
              <a:off x="2376" y="2805"/>
              <a:ext cx="194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24" name="Rectangle 251"/>
            <p:cNvSpPr>
              <a:spLocks noChangeArrowheads="1"/>
            </p:cNvSpPr>
            <p:nvPr/>
          </p:nvSpPr>
          <p:spPr bwMode="auto">
            <a:xfrm>
              <a:off x="2376" y="2804"/>
              <a:ext cx="228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i="1">
                  <a:solidFill>
                    <a:srgbClr val="000000"/>
                  </a:solidFill>
                </a:rPr>
                <a:t>Nombre_a</a:t>
              </a:r>
              <a:endParaRPr lang="es-ES_tradnl" sz="2400"/>
            </a:p>
          </p:txBody>
        </p:sp>
        <p:sp>
          <p:nvSpPr>
            <p:cNvPr id="225" name="Rectangle 252"/>
            <p:cNvSpPr>
              <a:spLocks noChangeArrowheads="1"/>
            </p:cNvSpPr>
            <p:nvPr/>
          </p:nvSpPr>
          <p:spPr bwMode="auto">
            <a:xfrm>
              <a:off x="3413" y="2668"/>
              <a:ext cx="171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26" name="Rectangle 253"/>
            <p:cNvSpPr>
              <a:spLocks noChangeArrowheads="1"/>
            </p:cNvSpPr>
            <p:nvPr/>
          </p:nvSpPr>
          <p:spPr bwMode="auto">
            <a:xfrm>
              <a:off x="3436" y="2691"/>
              <a:ext cx="182" cy="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27" name="Rectangle 254"/>
            <p:cNvSpPr>
              <a:spLocks noChangeArrowheads="1"/>
            </p:cNvSpPr>
            <p:nvPr/>
          </p:nvSpPr>
          <p:spPr bwMode="auto">
            <a:xfrm>
              <a:off x="3436" y="2679"/>
              <a:ext cx="22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b="1" i="1">
                  <a:solidFill>
                    <a:srgbClr val="000000"/>
                  </a:solidFill>
                </a:rPr>
                <a:t>Nombre_i</a:t>
              </a:r>
              <a:endParaRPr lang="es-ES_tradnl" sz="2400"/>
            </a:p>
          </p:txBody>
        </p:sp>
        <p:sp>
          <p:nvSpPr>
            <p:cNvPr id="228" name="Line 255"/>
            <p:cNvSpPr>
              <a:spLocks noChangeShapeType="1"/>
            </p:cNvSpPr>
            <p:nvPr/>
          </p:nvSpPr>
          <p:spPr bwMode="auto">
            <a:xfrm>
              <a:off x="3470" y="2782"/>
              <a:ext cx="6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29" name="Oval 256"/>
            <p:cNvSpPr>
              <a:spLocks noChangeArrowheads="1"/>
            </p:cNvSpPr>
            <p:nvPr/>
          </p:nvSpPr>
          <p:spPr bwMode="auto">
            <a:xfrm>
              <a:off x="3538" y="2771"/>
              <a:ext cx="23" cy="11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30" name="Rectangle 257"/>
            <p:cNvSpPr>
              <a:spLocks noChangeArrowheads="1"/>
            </p:cNvSpPr>
            <p:nvPr/>
          </p:nvSpPr>
          <p:spPr bwMode="auto">
            <a:xfrm>
              <a:off x="2011" y="3101"/>
              <a:ext cx="205" cy="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31" name="Rectangle 258"/>
            <p:cNvSpPr>
              <a:spLocks noChangeArrowheads="1"/>
            </p:cNvSpPr>
            <p:nvPr/>
          </p:nvSpPr>
          <p:spPr bwMode="auto">
            <a:xfrm>
              <a:off x="2023" y="3113"/>
              <a:ext cx="250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32" name="Rectangle 259"/>
            <p:cNvSpPr>
              <a:spLocks noChangeArrowheads="1"/>
            </p:cNvSpPr>
            <p:nvPr/>
          </p:nvSpPr>
          <p:spPr bwMode="auto">
            <a:xfrm>
              <a:off x="2023" y="3112"/>
              <a:ext cx="271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i="1">
                  <a:solidFill>
                    <a:srgbClr val="000000"/>
                  </a:solidFill>
                </a:rPr>
                <a:t>Identificativo</a:t>
              </a:r>
              <a:endParaRPr lang="es-ES_tradnl" sz="2400"/>
            </a:p>
          </p:txBody>
        </p:sp>
        <p:sp>
          <p:nvSpPr>
            <p:cNvPr id="233" name="Oval 260"/>
            <p:cNvSpPr>
              <a:spLocks noChangeArrowheads="1"/>
            </p:cNvSpPr>
            <p:nvPr/>
          </p:nvSpPr>
          <p:spPr bwMode="auto">
            <a:xfrm>
              <a:off x="1988" y="3124"/>
              <a:ext cx="12" cy="23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34" name="Rectangle 261"/>
            <p:cNvSpPr>
              <a:spLocks noChangeArrowheads="1"/>
            </p:cNvSpPr>
            <p:nvPr/>
          </p:nvSpPr>
          <p:spPr bwMode="auto">
            <a:xfrm>
              <a:off x="2797" y="3056"/>
              <a:ext cx="46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35" name="Rectangle 262"/>
            <p:cNvSpPr>
              <a:spLocks noChangeArrowheads="1"/>
            </p:cNvSpPr>
            <p:nvPr/>
          </p:nvSpPr>
          <p:spPr bwMode="auto">
            <a:xfrm>
              <a:off x="3458" y="2634"/>
              <a:ext cx="34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36" name="Rectangle 263"/>
            <p:cNvSpPr>
              <a:spLocks noChangeArrowheads="1"/>
            </p:cNvSpPr>
            <p:nvPr/>
          </p:nvSpPr>
          <p:spPr bwMode="auto">
            <a:xfrm>
              <a:off x="2023" y="3535"/>
              <a:ext cx="125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37" name="Rectangle 264"/>
            <p:cNvSpPr>
              <a:spLocks noChangeArrowheads="1"/>
            </p:cNvSpPr>
            <p:nvPr/>
          </p:nvSpPr>
          <p:spPr bwMode="auto">
            <a:xfrm>
              <a:off x="2023" y="3534"/>
              <a:ext cx="149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b="1">
                  <a:solidFill>
                    <a:srgbClr val="000000"/>
                  </a:solidFill>
                </a:rPr>
                <a:t>Presta</a:t>
              </a:r>
              <a:endParaRPr lang="es-ES_tradnl" sz="2400"/>
            </a:p>
          </p:txBody>
        </p:sp>
        <p:grpSp>
          <p:nvGrpSpPr>
            <p:cNvPr id="212" name="Group 265"/>
            <p:cNvGrpSpPr>
              <a:grpSpLocks/>
            </p:cNvGrpSpPr>
            <p:nvPr/>
          </p:nvGrpSpPr>
          <p:grpSpPr bwMode="auto">
            <a:xfrm>
              <a:off x="1954" y="3478"/>
              <a:ext cx="205" cy="136"/>
              <a:chOff x="1954" y="3478"/>
              <a:chExt cx="205" cy="136"/>
            </a:xfrm>
          </p:grpSpPr>
          <p:sp>
            <p:nvSpPr>
              <p:cNvPr id="355" name="Freeform 266"/>
              <p:cNvSpPr>
                <a:spLocks/>
              </p:cNvSpPr>
              <p:nvPr/>
            </p:nvSpPr>
            <p:spPr bwMode="auto">
              <a:xfrm>
                <a:off x="1966" y="3489"/>
                <a:ext cx="193" cy="125"/>
              </a:xfrm>
              <a:custGeom>
                <a:avLst/>
                <a:gdLst>
                  <a:gd name="T0" fmla="*/ 91 w 193"/>
                  <a:gd name="T1" fmla="*/ 0 h 125"/>
                  <a:gd name="T2" fmla="*/ 0 w 193"/>
                  <a:gd name="T3" fmla="*/ 68 h 125"/>
                  <a:gd name="T4" fmla="*/ 91 w 193"/>
                  <a:gd name="T5" fmla="*/ 125 h 125"/>
                  <a:gd name="T6" fmla="*/ 193 w 193"/>
                  <a:gd name="T7" fmla="*/ 68 h 125"/>
                  <a:gd name="T8" fmla="*/ 91 w 193"/>
                  <a:gd name="T9" fmla="*/ 0 h 1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3"/>
                  <a:gd name="T16" fmla="*/ 0 h 125"/>
                  <a:gd name="T17" fmla="*/ 193 w 193"/>
                  <a:gd name="T18" fmla="*/ 125 h 1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3" h="125">
                    <a:moveTo>
                      <a:pt x="91" y="0"/>
                    </a:moveTo>
                    <a:lnTo>
                      <a:pt x="0" y="68"/>
                    </a:lnTo>
                    <a:lnTo>
                      <a:pt x="91" y="125"/>
                    </a:lnTo>
                    <a:lnTo>
                      <a:pt x="193" y="68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56" name="Freeform 267"/>
              <p:cNvSpPr>
                <a:spLocks/>
              </p:cNvSpPr>
              <p:nvPr/>
            </p:nvSpPr>
            <p:spPr bwMode="auto">
              <a:xfrm>
                <a:off x="1954" y="3478"/>
                <a:ext cx="194" cy="114"/>
              </a:xfrm>
              <a:custGeom>
                <a:avLst/>
                <a:gdLst>
                  <a:gd name="T0" fmla="*/ 91 w 194"/>
                  <a:gd name="T1" fmla="*/ 0 h 114"/>
                  <a:gd name="T2" fmla="*/ 0 w 194"/>
                  <a:gd name="T3" fmla="*/ 57 h 114"/>
                  <a:gd name="T4" fmla="*/ 91 w 194"/>
                  <a:gd name="T5" fmla="*/ 114 h 114"/>
                  <a:gd name="T6" fmla="*/ 194 w 194"/>
                  <a:gd name="T7" fmla="*/ 57 h 114"/>
                  <a:gd name="T8" fmla="*/ 91 w 194"/>
                  <a:gd name="T9" fmla="*/ 0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4"/>
                  <a:gd name="T17" fmla="*/ 194 w 194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4">
                    <a:moveTo>
                      <a:pt x="91" y="0"/>
                    </a:moveTo>
                    <a:lnTo>
                      <a:pt x="0" y="57"/>
                    </a:lnTo>
                    <a:lnTo>
                      <a:pt x="91" y="114"/>
                    </a:lnTo>
                    <a:lnTo>
                      <a:pt x="194" y="57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39" name="Rectangle 268"/>
            <p:cNvSpPr>
              <a:spLocks noChangeArrowheads="1"/>
            </p:cNvSpPr>
            <p:nvPr/>
          </p:nvSpPr>
          <p:spPr bwMode="auto">
            <a:xfrm>
              <a:off x="2000" y="3512"/>
              <a:ext cx="125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40" name="Rectangle 269"/>
            <p:cNvSpPr>
              <a:spLocks noChangeArrowheads="1"/>
            </p:cNvSpPr>
            <p:nvPr/>
          </p:nvSpPr>
          <p:spPr bwMode="auto">
            <a:xfrm>
              <a:off x="2000" y="3511"/>
              <a:ext cx="149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b="1">
                  <a:solidFill>
                    <a:srgbClr val="000000"/>
                  </a:solidFill>
                </a:rPr>
                <a:t>Presta</a:t>
              </a:r>
              <a:endParaRPr lang="es-ES_tradnl" sz="2400"/>
            </a:p>
          </p:txBody>
        </p:sp>
        <p:sp>
          <p:nvSpPr>
            <p:cNvPr id="241" name="Rectangle 270"/>
            <p:cNvSpPr>
              <a:spLocks noChangeArrowheads="1"/>
            </p:cNvSpPr>
            <p:nvPr/>
          </p:nvSpPr>
          <p:spPr bwMode="auto">
            <a:xfrm>
              <a:off x="3436" y="3535"/>
              <a:ext cx="136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42" name="Rectangle 271"/>
            <p:cNvSpPr>
              <a:spLocks noChangeArrowheads="1"/>
            </p:cNvSpPr>
            <p:nvPr/>
          </p:nvSpPr>
          <p:spPr bwMode="auto">
            <a:xfrm>
              <a:off x="3436" y="3534"/>
              <a:ext cx="165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b="1">
                  <a:solidFill>
                    <a:srgbClr val="000000"/>
                  </a:solidFill>
                </a:rPr>
                <a:t>Consta</a:t>
              </a:r>
              <a:endParaRPr lang="es-ES_tradnl" sz="2400"/>
            </a:p>
          </p:txBody>
        </p:sp>
        <p:grpSp>
          <p:nvGrpSpPr>
            <p:cNvPr id="238" name="Group 272"/>
            <p:cNvGrpSpPr>
              <a:grpSpLocks/>
            </p:cNvGrpSpPr>
            <p:nvPr/>
          </p:nvGrpSpPr>
          <p:grpSpPr bwMode="auto">
            <a:xfrm>
              <a:off x="3379" y="3478"/>
              <a:ext cx="205" cy="136"/>
              <a:chOff x="3379" y="3478"/>
              <a:chExt cx="205" cy="136"/>
            </a:xfrm>
          </p:grpSpPr>
          <p:sp>
            <p:nvSpPr>
              <p:cNvPr id="353" name="Freeform 273"/>
              <p:cNvSpPr>
                <a:spLocks/>
              </p:cNvSpPr>
              <p:nvPr/>
            </p:nvSpPr>
            <p:spPr bwMode="auto">
              <a:xfrm>
                <a:off x="3390" y="3489"/>
                <a:ext cx="194" cy="125"/>
              </a:xfrm>
              <a:custGeom>
                <a:avLst/>
                <a:gdLst>
                  <a:gd name="T0" fmla="*/ 91 w 194"/>
                  <a:gd name="T1" fmla="*/ 0 h 125"/>
                  <a:gd name="T2" fmla="*/ 0 w 194"/>
                  <a:gd name="T3" fmla="*/ 68 h 125"/>
                  <a:gd name="T4" fmla="*/ 91 w 194"/>
                  <a:gd name="T5" fmla="*/ 125 h 125"/>
                  <a:gd name="T6" fmla="*/ 194 w 194"/>
                  <a:gd name="T7" fmla="*/ 68 h 125"/>
                  <a:gd name="T8" fmla="*/ 91 w 194"/>
                  <a:gd name="T9" fmla="*/ 0 h 1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25"/>
                  <a:gd name="T17" fmla="*/ 194 w 194"/>
                  <a:gd name="T18" fmla="*/ 125 h 1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25">
                    <a:moveTo>
                      <a:pt x="91" y="0"/>
                    </a:moveTo>
                    <a:lnTo>
                      <a:pt x="0" y="68"/>
                    </a:lnTo>
                    <a:lnTo>
                      <a:pt x="91" y="125"/>
                    </a:lnTo>
                    <a:lnTo>
                      <a:pt x="194" y="68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54" name="Freeform 274"/>
              <p:cNvSpPr>
                <a:spLocks/>
              </p:cNvSpPr>
              <p:nvPr/>
            </p:nvSpPr>
            <p:spPr bwMode="auto">
              <a:xfrm>
                <a:off x="3379" y="3478"/>
                <a:ext cx="193" cy="125"/>
              </a:xfrm>
              <a:custGeom>
                <a:avLst/>
                <a:gdLst>
                  <a:gd name="T0" fmla="*/ 91 w 193"/>
                  <a:gd name="T1" fmla="*/ 0 h 125"/>
                  <a:gd name="T2" fmla="*/ 0 w 193"/>
                  <a:gd name="T3" fmla="*/ 57 h 125"/>
                  <a:gd name="T4" fmla="*/ 91 w 193"/>
                  <a:gd name="T5" fmla="*/ 125 h 125"/>
                  <a:gd name="T6" fmla="*/ 193 w 193"/>
                  <a:gd name="T7" fmla="*/ 57 h 125"/>
                  <a:gd name="T8" fmla="*/ 91 w 193"/>
                  <a:gd name="T9" fmla="*/ 0 h 1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3"/>
                  <a:gd name="T16" fmla="*/ 0 h 125"/>
                  <a:gd name="T17" fmla="*/ 193 w 193"/>
                  <a:gd name="T18" fmla="*/ 125 h 1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3" h="125">
                    <a:moveTo>
                      <a:pt x="91" y="0"/>
                    </a:moveTo>
                    <a:lnTo>
                      <a:pt x="0" y="57"/>
                    </a:lnTo>
                    <a:lnTo>
                      <a:pt x="91" y="125"/>
                    </a:lnTo>
                    <a:lnTo>
                      <a:pt x="193" y="57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44" name="Rectangle 275"/>
            <p:cNvSpPr>
              <a:spLocks noChangeArrowheads="1"/>
            </p:cNvSpPr>
            <p:nvPr/>
          </p:nvSpPr>
          <p:spPr bwMode="auto">
            <a:xfrm>
              <a:off x="3424" y="3512"/>
              <a:ext cx="13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45" name="Rectangle 276"/>
            <p:cNvSpPr>
              <a:spLocks noChangeArrowheads="1"/>
            </p:cNvSpPr>
            <p:nvPr/>
          </p:nvSpPr>
          <p:spPr bwMode="auto">
            <a:xfrm>
              <a:off x="3424" y="3511"/>
              <a:ext cx="165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b="1">
                  <a:solidFill>
                    <a:srgbClr val="000000"/>
                  </a:solidFill>
                </a:rPr>
                <a:t>Consta</a:t>
              </a:r>
              <a:endParaRPr lang="es-ES_tradnl" sz="2400"/>
            </a:p>
          </p:txBody>
        </p:sp>
        <p:sp>
          <p:nvSpPr>
            <p:cNvPr id="246" name="Rectangle 277"/>
            <p:cNvSpPr>
              <a:spLocks noChangeArrowheads="1"/>
            </p:cNvSpPr>
            <p:nvPr/>
          </p:nvSpPr>
          <p:spPr bwMode="auto">
            <a:xfrm>
              <a:off x="2832" y="2725"/>
              <a:ext cx="91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47" name="Rectangle 278"/>
            <p:cNvSpPr>
              <a:spLocks noChangeArrowheads="1"/>
            </p:cNvSpPr>
            <p:nvPr/>
          </p:nvSpPr>
          <p:spPr bwMode="auto">
            <a:xfrm>
              <a:off x="2843" y="2736"/>
              <a:ext cx="91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48" name="Rectangle 279"/>
            <p:cNvSpPr>
              <a:spLocks noChangeArrowheads="1"/>
            </p:cNvSpPr>
            <p:nvPr/>
          </p:nvSpPr>
          <p:spPr bwMode="auto">
            <a:xfrm>
              <a:off x="2843" y="2736"/>
              <a:ext cx="100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(1,n)</a:t>
              </a:r>
              <a:endParaRPr lang="es-ES_tradnl" sz="2400"/>
            </a:p>
          </p:txBody>
        </p:sp>
        <p:sp>
          <p:nvSpPr>
            <p:cNvPr id="249" name="Rectangle 280"/>
            <p:cNvSpPr>
              <a:spLocks noChangeArrowheads="1"/>
            </p:cNvSpPr>
            <p:nvPr/>
          </p:nvSpPr>
          <p:spPr bwMode="auto">
            <a:xfrm>
              <a:off x="3082" y="2725"/>
              <a:ext cx="103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0" name="Rectangle 281"/>
            <p:cNvSpPr>
              <a:spLocks noChangeArrowheads="1"/>
            </p:cNvSpPr>
            <p:nvPr/>
          </p:nvSpPr>
          <p:spPr bwMode="auto">
            <a:xfrm>
              <a:off x="3105" y="2736"/>
              <a:ext cx="80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1" name="Rectangle 282"/>
            <p:cNvSpPr>
              <a:spLocks noChangeArrowheads="1"/>
            </p:cNvSpPr>
            <p:nvPr/>
          </p:nvSpPr>
          <p:spPr bwMode="auto">
            <a:xfrm>
              <a:off x="3105" y="2736"/>
              <a:ext cx="100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(0,n)</a:t>
              </a:r>
              <a:endParaRPr lang="es-ES_tradnl" sz="2400"/>
            </a:p>
          </p:txBody>
        </p:sp>
        <p:sp>
          <p:nvSpPr>
            <p:cNvPr id="252" name="Rectangle 283"/>
            <p:cNvSpPr>
              <a:spLocks noChangeArrowheads="1"/>
            </p:cNvSpPr>
            <p:nvPr/>
          </p:nvSpPr>
          <p:spPr bwMode="auto">
            <a:xfrm>
              <a:off x="2729" y="2907"/>
              <a:ext cx="91" cy="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3" name="Rectangle 284"/>
            <p:cNvSpPr>
              <a:spLocks noChangeArrowheads="1"/>
            </p:cNvSpPr>
            <p:nvPr/>
          </p:nvSpPr>
          <p:spPr bwMode="auto">
            <a:xfrm>
              <a:off x="2740" y="2919"/>
              <a:ext cx="92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4" name="Rectangle 285"/>
            <p:cNvSpPr>
              <a:spLocks noChangeArrowheads="1"/>
            </p:cNvSpPr>
            <p:nvPr/>
          </p:nvSpPr>
          <p:spPr bwMode="auto">
            <a:xfrm>
              <a:off x="2740" y="2918"/>
              <a:ext cx="100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(0,n)</a:t>
              </a:r>
              <a:endParaRPr lang="es-ES_tradnl" sz="2400"/>
            </a:p>
          </p:txBody>
        </p:sp>
        <p:sp>
          <p:nvSpPr>
            <p:cNvPr id="255" name="Rectangle 286"/>
            <p:cNvSpPr>
              <a:spLocks noChangeArrowheads="1"/>
            </p:cNvSpPr>
            <p:nvPr/>
          </p:nvSpPr>
          <p:spPr bwMode="auto">
            <a:xfrm>
              <a:off x="2820" y="3181"/>
              <a:ext cx="91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6" name="Rectangle 287"/>
            <p:cNvSpPr>
              <a:spLocks noChangeArrowheads="1"/>
            </p:cNvSpPr>
            <p:nvPr/>
          </p:nvSpPr>
          <p:spPr bwMode="auto">
            <a:xfrm>
              <a:off x="2832" y="3204"/>
              <a:ext cx="91" cy="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7" name="Rectangle 288"/>
            <p:cNvSpPr>
              <a:spLocks noChangeArrowheads="1"/>
            </p:cNvSpPr>
            <p:nvPr/>
          </p:nvSpPr>
          <p:spPr bwMode="auto">
            <a:xfrm>
              <a:off x="2832" y="3192"/>
              <a:ext cx="100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(0,n)</a:t>
              </a:r>
              <a:endParaRPr lang="es-ES_tradnl" sz="2400"/>
            </a:p>
          </p:txBody>
        </p:sp>
        <p:sp>
          <p:nvSpPr>
            <p:cNvPr id="258" name="Rectangle 289"/>
            <p:cNvSpPr>
              <a:spLocks noChangeArrowheads="1"/>
            </p:cNvSpPr>
            <p:nvPr/>
          </p:nvSpPr>
          <p:spPr bwMode="auto">
            <a:xfrm>
              <a:off x="3196" y="3432"/>
              <a:ext cx="103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9" name="Rectangle 290"/>
            <p:cNvSpPr>
              <a:spLocks noChangeArrowheads="1"/>
            </p:cNvSpPr>
            <p:nvPr/>
          </p:nvSpPr>
          <p:spPr bwMode="auto">
            <a:xfrm>
              <a:off x="3219" y="3443"/>
              <a:ext cx="91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60" name="Rectangle 291"/>
            <p:cNvSpPr>
              <a:spLocks noChangeArrowheads="1"/>
            </p:cNvSpPr>
            <p:nvPr/>
          </p:nvSpPr>
          <p:spPr bwMode="auto">
            <a:xfrm>
              <a:off x="3219" y="3443"/>
              <a:ext cx="100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(0,n)</a:t>
              </a:r>
              <a:endParaRPr lang="es-ES_tradnl" sz="2400"/>
            </a:p>
          </p:txBody>
        </p:sp>
        <p:sp>
          <p:nvSpPr>
            <p:cNvPr id="261" name="Rectangle 292"/>
            <p:cNvSpPr>
              <a:spLocks noChangeArrowheads="1"/>
            </p:cNvSpPr>
            <p:nvPr/>
          </p:nvSpPr>
          <p:spPr bwMode="auto">
            <a:xfrm>
              <a:off x="3492" y="3341"/>
              <a:ext cx="92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62" name="Rectangle 293"/>
            <p:cNvSpPr>
              <a:spLocks noChangeArrowheads="1"/>
            </p:cNvSpPr>
            <p:nvPr/>
          </p:nvSpPr>
          <p:spPr bwMode="auto">
            <a:xfrm>
              <a:off x="3504" y="3352"/>
              <a:ext cx="91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63" name="Rectangle 294"/>
            <p:cNvSpPr>
              <a:spLocks noChangeArrowheads="1"/>
            </p:cNvSpPr>
            <p:nvPr/>
          </p:nvSpPr>
          <p:spPr bwMode="auto">
            <a:xfrm>
              <a:off x="3504" y="3352"/>
              <a:ext cx="100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(0,n)</a:t>
              </a:r>
              <a:endParaRPr lang="es-ES_tradnl" sz="2400"/>
            </a:p>
          </p:txBody>
        </p:sp>
        <p:sp>
          <p:nvSpPr>
            <p:cNvPr id="264" name="Rectangle 295"/>
            <p:cNvSpPr>
              <a:spLocks noChangeArrowheads="1"/>
            </p:cNvSpPr>
            <p:nvPr/>
          </p:nvSpPr>
          <p:spPr bwMode="auto">
            <a:xfrm>
              <a:off x="2080" y="3626"/>
              <a:ext cx="102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65" name="Rectangle 296"/>
            <p:cNvSpPr>
              <a:spLocks noChangeArrowheads="1"/>
            </p:cNvSpPr>
            <p:nvPr/>
          </p:nvSpPr>
          <p:spPr bwMode="auto">
            <a:xfrm>
              <a:off x="2102" y="3637"/>
              <a:ext cx="80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66" name="Rectangle 297"/>
            <p:cNvSpPr>
              <a:spLocks noChangeArrowheads="1"/>
            </p:cNvSpPr>
            <p:nvPr/>
          </p:nvSpPr>
          <p:spPr bwMode="auto">
            <a:xfrm>
              <a:off x="2102" y="3637"/>
              <a:ext cx="100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(0,n)</a:t>
              </a:r>
              <a:endParaRPr lang="es-ES_tradnl" sz="2400"/>
            </a:p>
          </p:txBody>
        </p:sp>
        <p:sp>
          <p:nvSpPr>
            <p:cNvPr id="267" name="Rectangle 298"/>
            <p:cNvSpPr>
              <a:spLocks noChangeArrowheads="1"/>
            </p:cNvSpPr>
            <p:nvPr/>
          </p:nvSpPr>
          <p:spPr bwMode="auto">
            <a:xfrm>
              <a:off x="2068" y="3398"/>
              <a:ext cx="103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68" name="Rectangle 299"/>
            <p:cNvSpPr>
              <a:spLocks noChangeArrowheads="1"/>
            </p:cNvSpPr>
            <p:nvPr/>
          </p:nvSpPr>
          <p:spPr bwMode="auto">
            <a:xfrm>
              <a:off x="2091" y="3409"/>
              <a:ext cx="91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69" name="Rectangle 300"/>
            <p:cNvSpPr>
              <a:spLocks noChangeArrowheads="1"/>
            </p:cNvSpPr>
            <p:nvPr/>
          </p:nvSpPr>
          <p:spPr bwMode="auto">
            <a:xfrm>
              <a:off x="2091" y="3409"/>
              <a:ext cx="100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(0,n)</a:t>
              </a:r>
              <a:endParaRPr lang="es-ES_tradnl" sz="2400"/>
            </a:p>
          </p:txBody>
        </p:sp>
        <p:sp>
          <p:nvSpPr>
            <p:cNvPr id="270" name="Rectangle 301"/>
            <p:cNvSpPr>
              <a:spLocks noChangeArrowheads="1"/>
            </p:cNvSpPr>
            <p:nvPr/>
          </p:nvSpPr>
          <p:spPr bwMode="auto">
            <a:xfrm>
              <a:off x="2718" y="3398"/>
              <a:ext cx="102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71" name="Rectangle 302"/>
            <p:cNvSpPr>
              <a:spLocks noChangeArrowheads="1"/>
            </p:cNvSpPr>
            <p:nvPr/>
          </p:nvSpPr>
          <p:spPr bwMode="auto">
            <a:xfrm>
              <a:off x="2740" y="3409"/>
              <a:ext cx="80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72" name="Rectangle 303"/>
            <p:cNvSpPr>
              <a:spLocks noChangeArrowheads="1"/>
            </p:cNvSpPr>
            <p:nvPr/>
          </p:nvSpPr>
          <p:spPr bwMode="auto">
            <a:xfrm>
              <a:off x="2740" y="3409"/>
              <a:ext cx="100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(0,n)</a:t>
              </a:r>
              <a:endParaRPr lang="es-ES_tradnl" sz="2400"/>
            </a:p>
          </p:txBody>
        </p:sp>
        <p:sp>
          <p:nvSpPr>
            <p:cNvPr id="273" name="Rectangle 304"/>
            <p:cNvSpPr>
              <a:spLocks noChangeArrowheads="1"/>
            </p:cNvSpPr>
            <p:nvPr/>
          </p:nvSpPr>
          <p:spPr bwMode="auto">
            <a:xfrm>
              <a:off x="2706" y="3147"/>
              <a:ext cx="103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74" name="Rectangle 305"/>
            <p:cNvSpPr>
              <a:spLocks noChangeArrowheads="1"/>
            </p:cNvSpPr>
            <p:nvPr/>
          </p:nvSpPr>
          <p:spPr bwMode="auto">
            <a:xfrm>
              <a:off x="2729" y="3158"/>
              <a:ext cx="91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75" name="Rectangle 306"/>
            <p:cNvSpPr>
              <a:spLocks noChangeArrowheads="1"/>
            </p:cNvSpPr>
            <p:nvPr/>
          </p:nvSpPr>
          <p:spPr bwMode="auto">
            <a:xfrm>
              <a:off x="2729" y="3158"/>
              <a:ext cx="100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(1,n)</a:t>
              </a:r>
              <a:endParaRPr lang="es-ES_tradnl" sz="2400"/>
            </a:p>
          </p:txBody>
        </p:sp>
        <p:sp>
          <p:nvSpPr>
            <p:cNvPr id="276" name="Rectangle 307"/>
            <p:cNvSpPr>
              <a:spLocks noChangeArrowheads="1"/>
            </p:cNvSpPr>
            <p:nvPr/>
          </p:nvSpPr>
          <p:spPr bwMode="auto">
            <a:xfrm>
              <a:off x="3094" y="3192"/>
              <a:ext cx="91" cy="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77" name="Rectangle 308"/>
            <p:cNvSpPr>
              <a:spLocks noChangeArrowheads="1"/>
            </p:cNvSpPr>
            <p:nvPr/>
          </p:nvSpPr>
          <p:spPr bwMode="auto">
            <a:xfrm>
              <a:off x="3105" y="3204"/>
              <a:ext cx="91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78" name="Rectangle 309"/>
            <p:cNvSpPr>
              <a:spLocks noChangeArrowheads="1"/>
            </p:cNvSpPr>
            <p:nvPr/>
          </p:nvSpPr>
          <p:spPr bwMode="auto">
            <a:xfrm>
              <a:off x="3105" y="3204"/>
              <a:ext cx="100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(1,n)</a:t>
              </a:r>
              <a:endParaRPr lang="es-ES_tradnl" sz="2400"/>
            </a:p>
          </p:txBody>
        </p:sp>
        <p:sp>
          <p:nvSpPr>
            <p:cNvPr id="279" name="Rectangle 310"/>
            <p:cNvSpPr>
              <a:spLocks noChangeArrowheads="1"/>
            </p:cNvSpPr>
            <p:nvPr/>
          </p:nvSpPr>
          <p:spPr bwMode="auto">
            <a:xfrm>
              <a:off x="2182" y="3192"/>
              <a:ext cx="91" cy="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80" name="Rectangle 311"/>
            <p:cNvSpPr>
              <a:spLocks noChangeArrowheads="1"/>
            </p:cNvSpPr>
            <p:nvPr/>
          </p:nvSpPr>
          <p:spPr bwMode="auto">
            <a:xfrm>
              <a:off x="2193" y="3204"/>
              <a:ext cx="92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81" name="Rectangle 312"/>
            <p:cNvSpPr>
              <a:spLocks noChangeArrowheads="1"/>
            </p:cNvSpPr>
            <p:nvPr/>
          </p:nvSpPr>
          <p:spPr bwMode="auto">
            <a:xfrm>
              <a:off x="2193" y="3204"/>
              <a:ext cx="100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(1,n)</a:t>
              </a:r>
              <a:endParaRPr lang="es-ES_tradnl" sz="2400"/>
            </a:p>
          </p:txBody>
        </p:sp>
        <p:sp>
          <p:nvSpPr>
            <p:cNvPr id="282" name="Rectangle 313"/>
            <p:cNvSpPr>
              <a:spLocks noChangeArrowheads="1"/>
            </p:cNvSpPr>
            <p:nvPr/>
          </p:nvSpPr>
          <p:spPr bwMode="auto">
            <a:xfrm>
              <a:off x="2490" y="3204"/>
              <a:ext cx="102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83" name="Rectangle 314"/>
            <p:cNvSpPr>
              <a:spLocks noChangeArrowheads="1"/>
            </p:cNvSpPr>
            <p:nvPr/>
          </p:nvSpPr>
          <p:spPr bwMode="auto">
            <a:xfrm>
              <a:off x="2513" y="3215"/>
              <a:ext cx="79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84" name="Rectangle 315"/>
            <p:cNvSpPr>
              <a:spLocks noChangeArrowheads="1"/>
            </p:cNvSpPr>
            <p:nvPr/>
          </p:nvSpPr>
          <p:spPr bwMode="auto">
            <a:xfrm>
              <a:off x="2513" y="3215"/>
              <a:ext cx="100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(1,1)</a:t>
              </a:r>
              <a:endParaRPr lang="es-ES_tradnl" sz="2400"/>
            </a:p>
          </p:txBody>
        </p:sp>
        <p:sp>
          <p:nvSpPr>
            <p:cNvPr id="285" name="Rectangle 316"/>
            <p:cNvSpPr>
              <a:spLocks noChangeArrowheads="1"/>
            </p:cNvSpPr>
            <p:nvPr/>
          </p:nvSpPr>
          <p:spPr bwMode="auto">
            <a:xfrm>
              <a:off x="2706" y="3649"/>
              <a:ext cx="103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86" name="Rectangle 317"/>
            <p:cNvSpPr>
              <a:spLocks noChangeArrowheads="1"/>
            </p:cNvSpPr>
            <p:nvPr/>
          </p:nvSpPr>
          <p:spPr bwMode="auto">
            <a:xfrm>
              <a:off x="2729" y="3660"/>
              <a:ext cx="91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87" name="Rectangle 318"/>
            <p:cNvSpPr>
              <a:spLocks noChangeArrowheads="1"/>
            </p:cNvSpPr>
            <p:nvPr/>
          </p:nvSpPr>
          <p:spPr bwMode="auto">
            <a:xfrm>
              <a:off x="2729" y="3660"/>
              <a:ext cx="100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(1,1)</a:t>
              </a:r>
              <a:endParaRPr lang="es-ES_tradnl" sz="2400"/>
            </a:p>
          </p:txBody>
        </p:sp>
        <p:sp>
          <p:nvSpPr>
            <p:cNvPr id="288" name="Rectangle 319"/>
            <p:cNvSpPr>
              <a:spLocks noChangeArrowheads="1"/>
            </p:cNvSpPr>
            <p:nvPr/>
          </p:nvSpPr>
          <p:spPr bwMode="auto">
            <a:xfrm>
              <a:off x="2171" y="3512"/>
              <a:ext cx="91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89" name="Rectangle 320"/>
            <p:cNvSpPr>
              <a:spLocks noChangeArrowheads="1"/>
            </p:cNvSpPr>
            <p:nvPr/>
          </p:nvSpPr>
          <p:spPr bwMode="auto">
            <a:xfrm>
              <a:off x="2182" y="3523"/>
              <a:ext cx="91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90" name="Rectangle 321"/>
            <p:cNvSpPr>
              <a:spLocks noChangeArrowheads="1"/>
            </p:cNvSpPr>
            <p:nvPr/>
          </p:nvSpPr>
          <p:spPr bwMode="auto">
            <a:xfrm>
              <a:off x="2182" y="3523"/>
              <a:ext cx="89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N:M</a:t>
              </a:r>
              <a:endParaRPr lang="es-ES_tradnl" sz="2400"/>
            </a:p>
          </p:txBody>
        </p:sp>
        <p:sp>
          <p:nvSpPr>
            <p:cNvPr id="291" name="Rectangle 322"/>
            <p:cNvSpPr>
              <a:spLocks noChangeArrowheads="1"/>
            </p:cNvSpPr>
            <p:nvPr/>
          </p:nvSpPr>
          <p:spPr bwMode="auto">
            <a:xfrm>
              <a:off x="2832" y="3033"/>
              <a:ext cx="91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92" name="Rectangle 323"/>
            <p:cNvSpPr>
              <a:spLocks noChangeArrowheads="1"/>
            </p:cNvSpPr>
            <p:nvPr/>
          </p:nvSpPr>
          <p:spPr bwMode="auto">
            <a:xfrm>
              <a:off x="2843" y="3044"/>
              <a:ext cx="91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93" name="Rectangle 324"/>
            <p:cNvSpPr>
              <a:spLocks noChangeArrowheads="1"/>
            </p:cNvSpPr>
            <p:nvPr/>
          </p:nvSpPr>
          <p:spPr bwMode="auto">
            <a:xfrm>
              <a:off x="2843" y="3044"/>
              <a:ext cx="89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N:M</a:t>
              </a:r>
              <a:endParaRPr lang="es-ES_tradnl" sz="2400"/>
            </a:p>
          </p:txBody>
        </p:sp>
        <p:sp>
          <p:nvSpPr>
            <p:cNvPr id="294" name="Rectangle 325"/>
            <p:cNvSpPr>
              <a:spLocks noChangeArrowheads="1"/>
            </p:cNvSpPr>
            <p:nvPr/>
          </p:nvSpPr>
          <p:spPr bwMode="auto">
            <a:xfrm>
              <a:off x="2934" y="3124"/>
              <a:ext cx="103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95" name="Rectangle 326"/>
            <p:cNvSpPr>
              <a:spLocks noChangeArrowheads="1"/>
            </p:cNvSpPr>
            <p:nvPr/>
          </p:nvSpPr>
          <p:spPr bwMode="auto">
            <a:xfrm>
              <a:off x="2957" y="3147"/>
              <a:ext cx="80" cy="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96" name="Rectangle 327"/>
            <p:cNvSpPr>
              <a:spLocks noChangeArrowheads="1"/>
            </p:cNvSpPr>
            <p:nvPr/>
          </p:nvSpPr>
          <p:spPr bwMode="auto">
            <a:xfrm>
              <a:off x="2957" y="3135"/>
              <a:ext cx="89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N:M</a:t>
              </a:r>
              <a:endParaRPr lang="es-ES_tradnl" sz="2400"/>
            </a:p>
          </p:txBody>
        </p:sp>
        <p:sp>
          <p:nvSpPr>
            <p:cNvPr id="297" name="Rectangle 328"/>
            <p:cNvSpPr>
              <a:spLocks noChangeArrowheads="1"/>
            </p:cNvSpPr>
            <p:nvPr/>
          </p:nvSpPr>
          <p:spPr bwMode="auto">
            <a:xfrm>
              <a:off x="2946" y="2668"/>
              <a:ext cx="102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98" name="Rectangle 329"/>
            <p:cNvSpPr>
              <a:spLocks noChangeArrowheads="1"/>
            </p:cNvSpPr>
            <p:nvPr/>
          </p:nvSpPr>
          <p:spPr bwMode="auto">
            <a:xfrm>
              <a:off x="2968" y="2679"/>
              <a:ext cx="80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99" name="Rectangle 330"/>
            <p:cNvSpPr>
              <a:spLocks noChangeArrowheads="1"/>
            </p:cNvSpPr>
            <p:nvPr/>
          </p:nvSpPr>
          <p:spPr bwMode="auto">
            <a:xfrm>
              <a:off x="2968" y="2679"/>
              <a:ext cx="89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N:M</a:t>
              </a:r>
              <a:endParaRPr lang="es-ES_tradnl" sz="2400"/>
            </a:p>
          </p:txBody>
        </p:sp>
        <p:sp>
          <p:nvSpPr>
            <p:cNvPr id="300" name="Rectangle 331"/>
            <p:cNvSpPr>
              <a:spLocks noChangeArrowheads="1"/>
            </p:cNvSpPr>
            <p:nvPr/>
          </p:nvSpPr>
          <p:spPr bwMode="auto">
            <a:xfrm>
              <a:off x="3447" y="3649"/>
              <a:ext cx="91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01" name="Rectangle 332"/>
            <p:cNvSpPr>
              <a:spLocks noChangeArrowheads="1"/>
            </p:cNvSpPr>
            <p:nvPr/>
          </p:nvSpPr>
          <p:spPr bwMode="auto">
            <a:xfrm>
              <a:off x="3458" y="3660"/>
              <a:ext cx="80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02" name="Rectangle 333"/>
            <p:cNvSpPr>
              <a:spLocks noChangeArrowheads="1"/>
            </p:cNvSpPr>
            <p:nvPr/>
          </p:nvSpPr>
          <p:spPr bwMode="auto">
            <a:xfrm>
              <a:off x="3458" y="3660"/>
              <a:ext cx="89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N:M</a:t>
              </a:r>
              <a:endParaRPr lang="es-ES_tradnl" sz="2400"/>
            </a:p>
          </p:txBody>
        </p:sp>
        <p:sp>
          <p:nvSpPr>
            <p:cNvPr id="303" name="Rectangle 334"/>
            <p:cNvSpPr>
              <a:spLocks noChangeArrowheads="1"/>
            </p:cNvSpPr>
            <p:nvPr/>
          </p:nvSpPr>
          <p:spPr bwMode="auto">
            <a:xfrm>
              <a:off x="2820" y="3535"/>
              <a:ext cx="91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04" name="Rectangle 335"/>
            <p:cNvSpPr>
              <a:spLocks noChangeArrowheads="1"/>
            </p:cNvSpPr>
            <p:nvPr/>
          </p:nvSpPr>
          <p:spPr bwMode="auto">
            <a:xfrm>
              <a:off x="2843" y="3546"/>
              <a:ext cx="68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05" name="Rectangle 336"/>
            <p:cNvSpPr>
              <a:spLocks noChangeArrowheads="1"/>
            </p:cNvSpPr>
            <p:nvPr/>
          </p:nvSpPr>
          <p:spPr bwMode="auto">
            <a:xfrm>
              <a:off x="2843" y="3546"/>
              <a:ext cx="76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1:N</a:t>
              </a:r>
              <a:endParaRPr lang="es-ES_tradnl" sz="2400"/>
            </a:p>
          </p:txBody>
        </p:sp>
        <p:sp>
          <p:nvSpPr>
            <p:cNvPr id="306" name="Rectangle 337"/>
            <p:cNvSpPr>
              <a:spLocks noChangeArrowheads="1"/>
            </p:cNvSpPr>
            <p:nvPr/>
          </p:nvSpPr>
          <p:spPr bwMode="auto">
            <a:xfrm>
              <a:off x="2342" y="3124"/>
              <a:ext cx="68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07" name="Rectangle 338"/>
            <p:cNvSpPr>
              <a:spLocks noChangeArrowheads="1"/>
            </p:cNvSpPr>
            <p:nvPr/>
          </p:nvSpPr>
          <p:spPr bwMode="auto">
            <a:xfrm>
              <a:off x="2353" y="3135"/>
              <a:ext cx="5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08" name="Rectangle 339"/>
            <p:cNvSpPr>
              <a:spLocks noChangeArrowheads="1"/>
            </p:cNvSpPr>
            <p:nvPr/>
          </p:nvSpPr>
          <p:spPr bwMode="auto">
            <a:xfrm>
              <a:off x="2353" y="3135"/>
              <a:ext cx="68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>
                  <a:solidFill>
                    <a:srgbClr val="000000"/>
                  </a:solidFill>
                </a:rPr>
                <a:t>1:1</a:t>
              </a:r>
              <a:endParaRPr lang="es-ES_tradnl" sz="2400"/>
            </a:p>
          </p:txBody>
        </p:sp>
        <p:grpSp>
          <p:nvGrpSpPr>
            <p:cNvPr id="243" name="Group 340"/>
            <p:cNvGrpSpPr>
              <a:grpSpLocks/>
            </p:cNvGrpSpPr>
            <p:nvPr/>
          </p:nvGrpSpPr>
          <p:grpSpPr bwMode="auto">
            <a:xfrm>
              <a:off x="2911" y="2759"/>
              <a:ext cx="205" cy="137"/>
              <a:chOff x="2911" y="2759"/>
              <a:chExt cx="205" cy="137"/>
            </a:xfrm>
          </p:grpSpPr>
          <p:sp>
            <p:nvSpPr>
              <p:cNvPr id="351" name="Freeform 341"/>
              <p:cNvSpPr>
                <a:spLocks/>
              </p:cNvSpPr>
              <p:nvPr/>
            </p:nvSpPr>
            <p:spPr bwMode="auto">
              <a:xfrm>
                <a:off x="2923" y="2771"/>
                <a:ext cx="193" cy="125"/>
              </a:xfrm>
              <a:custGeom>
                <a:avLst/>
                <a:gdLst>
                  <a:gd name="T0" fmla="*/ 91 w 193"/>
                  <a:gd name="T1" fmla="*/ 0 h 125"/>
                  <a:gd name="T2" fmla="*/ 0 w 193"/>
                  <a:gd name="T3" fmla="*/ 68 h 125"/>
                  <a:gd name="T4" fmla="*/ 91 w 193"/>
                  <a:gd name="T5" fmla="*/ 125 h 125"/>
                  <a:gd name="T6" fmla="*/ 193 w 193"/>
                  <a:gd name="T7" fmla="*/ 68 h 125"/>
                  <a:gd name="T8" fmla="*/ 91 w 193"/>
                  <a:gd name="T9" fmla="*/ 0 h 1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3"/>
                  <a:gd name="T16" fmla="*/ 0 h 125"/>
                  <a:gd name="T17" fmla="*/ 193 w 193"/>
                  <a:gd name="T18" fmla="*/ 125 h 1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3" h="125">
                    <a:moveTo>
                      <a:pt x="91" y="0"/>
                    </a:moveTo>
                    <a:lnTo>
                      <a:pt x="0" y="68"/>
                    </a:lnTo>
                    <a:lnTo>
                      <a:pt x="91" y="125"/>
                    </a:lnTo>
                    <a:lnTo>
                      <a:pt x="193" y="68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52" name="Freeform 342"/>
              <p:cNvSpPr>
                <a:spLocks/>
              </p:cNvSpPr>
              <p:nvPr/>
            </p:nvSpPr>
            <p:spPr bwMode="auto">
              <a:xfrm>
                <a:off x="2911" y="2759"/>
                <a:ext cx="183" cy="126"/>
              </a:xfrm>
              <a:custGeom>
                <a:avLst/>
                <a:gdLst>
                  <a:gd name="T0" fmla="*/ 92 w 183"/>
                  <a:gd name="T1" fmla="*/ 0 h 126"/>
                  <a:gd name="T2" fmla="*/ 0 w 183"/>
                  <a:gd name="T3" fmla="*/ 57 h 126"/>
                  <a:gd name="T4" fmla="*/ 92 w 183"/>
                  <a:gd name="T5" fmla="*/ 126 h 126"/>
                  <a:gd name="T6" fmla="*/ 183 w 183"/>
                  <a:gd name="T7" fmla="*/ 57 h 126"/>
                  <a:gd name="T8" fmla="*/ 92 w 183"/>
                  <a:gd name="T9" fmla="*/ 0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3"/>
                  <a:gd name="T16" fmla="*/ 0 h 126"/>
                  <a:gd name="T17" fmla="*/ 183 w 183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3" h="126">
                    <a:moveTo>
                      <a:pt x="92" y="0"/>
                    </a:moveTo>
                    <a:lnTo>
                      <a:pt x="0" y="57"/>
                    </a:lnTo>
                    <a:lnTo>
                      <a:pt x="92" y="126"/>
                    </a:lnTo>
                    <a:lnTo>
                      <a:pt x="183" y="57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FF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309" name="Group 343"/>
            <p:cNvGrpSpPr>
              <a:grpSpLocks/>
            </p:cNvGrpSpPr>
            <p:nvPr/>
          </p:nvGrpSpPr>
          <p:grpSpPr bwMode="auto">
            <a:xfrm>
              <a:off x="2604" y="2987"/>
              <a:ext cx="193" cy="148"/>
              <a:chOff x="2604" y="2987"/>
              <a:chExt cx="193" cy="148"/>
            </a:xfrm>
          </p:grpSpPr>
          <p:sp>
            <p:nvSpPr>
              <p:cNvPr id="349" name="Freeform 344"/>
              <p:cNvSpPr>
                <a:spLocks/>
              </p:cNvSpPr>
              <p:nvPr/>
            </p:nvSpPr>
            <p:spPr bwMode="auto">
              <a:xfrm>
                <a:off x="2615" y="2999"/>
                <a:ext cx="182" cy="136"/>
              </a:xfrm>
              <a:custGeom>
                <a:avLst/>
                <a:gdLst>
                  <a:gd name="T0" fmla="*/ 91 w 182"/>
                  <a:gd name="T1" fmla="*/ 0 h 136"/>
                  <a:gd name="T2" fmla="*/ 0 w 182"/>
                  <a:gd name="T3" fmla="*/ 68 h 136"/>
                  <a:gd name="T4" fmla="*/ 91 w 182"/>
                  <a:gd name="T5" fmla="*/ 136 h 136"/>
                  <a:gd name="T6" fmla="*/ 182 w 182"/>
                  <a:gd name="T7" fmla="*/ 68 h 136"/>
                  <a:gd name="T8" fmla="*/ 91 w 182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136"/>
                  <a:gd name="T17" fmla="*/ 182 w 182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136">
                    <a:moveTo>
                      <a:pt x="91" y="0"/>
                    </a:moveTo>
                    <a:lnTo>
                      <a:pt x="0" y="68"/>
                    </a:lnTo>
                    <a:lnTo>
                      <a:pt x="91" y="136"/>
                    </a:lnTo>
                    <a:lnTo>
                      <a:pt x="182" y="68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50" name="Freeform 345"/>
              <p:cNvSpPr>
                <a:spLocks/>
              </p:cNvSpPr>
              <p:nvPr/>
            </p:nvSpPr>
            <p:spPr bwMode="auto">
              <a:xfrm>
                <a:off x="2604" y="2987"/>
                <a:ext cx="182" cy="126"/>
              </a:xfrm>
              <a:custGeom>
                <a:avLst/>
                <a:gdLst>
                  <a:gd name="T0" fmla="*/ 91 w 182"/>
                  <a:gd name="T1" fmla="*/ 0 h 126"/>
                  <a:gd name="T2" fmla="*/ 0 w 182"/>
                  <a:gd name="T3" fmla="*/ 69 h 126"/>
                  <a:gd name="T4" fmla="*/ 91 w 182"/>
                  <a:gd name="T5" fmla="*/ 126 h 126"/>
                  <a:gd name="T6" fmla="*/ 182 w 182"/>
                  <a:gd name="T7" fmla="*/ 69 h 126"/>
                  <a:gd name="T8" fmla="*/ 91 w 182"/>
                  <a:gd name="T9" fmla="*/ 0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126"/>
                  <a:gd name="T17" fmla="*/ 182 w 182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126">
                    <a:moveTo>
                      <a:pt x="91" y="0"/>
                    </a:moveTo>
                    <a:lnTo>
                      <a:pt x="0" y="69"/>
                    </a:lnTo>
                    <a:lnTo>
                      <a:pt x="91" y="126"/>
                    </a:lnTo>
                    <a:lnTo>
                      <a:pt x="182" y="69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311" name="Rectangle 346"/>
            <p:cNvSpPr>
              <a:spLocks noChangeArrowheads="1"/>
            </p:cNvSpPr>
            <p:nvPr/>
          </p:nvSpPr>
          <p:spPr bwMode="auto">
            <a:xfrm>
              <a:off x="2626" y="3021"/>
              <a:ext cx="149" cy="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12" name="Rectangle 347"/>
            <p:cNvSpPr>
              <a:spLocks noChangeArrowheads="1"/>
            </p:cNvSpPr>
            <p:nvPr/>
          </p:nvSpPr>
          <p:spPr bwMode="auto">
            <a:xfrm>
              <a:off x="2649" y="3033"/>
              <a:ext cx="148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13" name="Rectangle 348"/>
            <p:cNvSpPr>
              <a:spLocks noChangeArrowheads="1"/>
            </p:cNvSpPr>
            <p:nvPr/>
          </p:nvSpPr>
          <p:spPr bwMode="auto">
            <a:xfrm>
              <a:off x="2649" y="3032"/>
              <a:ext cx="176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b="1">
                  <a:solidFill>
                    <a:srgbClr val="000000"/>
                  </a:solidFill>
                </a:rPr>
                <a:t>Escribe</a:t>
              </a:r>
              <a:endParaRPr lang="es-ES_tradnl" sz="2400"/>
            </a:p>
          </p:txBody>
        </p:sp>
        <p:sp>
          <p:nvSpPr>
            <p:cNvPr id="314" name="Rectangle 349"/>
            <p:cNvSpPr>
              <a:spLocks noChangeArrowheads="1"/>
            </p:cNvSpPr>
            <p:nvPr/>
          </p:nvSpPr>
          <p:spPr bwMode="auto">
            <a:xfrm>
              <a:off x="2946" y="2782"/>
              <a:ext cx="148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15" name="Rectangle 350"/>
            <p:cNvSpPr>
              <a:spLocks noChangeArrowheads="1"/>
            </p:cNvSpPr>
            <p:nvPr/>
          </p:nvSpPr>
          <p:spPr bwMode="auto">
            <a:xfrm>
              <a:off x="2957" y="2805"/>
              <a:ext cx="159" cy="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16" name="Rectangle 351"/>
            <p:cNvSpPr>
              <a:spLocks noChangeArrowheads="1"/>
            </p:cNvSpPr>
            <p:nvPr/>
          </p:nvSpPr>
          <p:spPr bwMode="auto">
            <a:xfrm>
              <a:off x="2957" y="2793"/>
              <a:ext cx="17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b="1">
                  <a:solidFill>
                    <a:srgbClr val="000000"/>
                  </a:solidFill>
                </a:rPr>
                <a:t>Trabaja</a:t>
              </a:r>
              <a:endParaRPr lang="es-ES_tradnl" sz="2400"/>
            </a:p>
          </p:txBody>
        </p:sp>
        <p:sp>
          <p:nvSpPr>
            <p:cNvPr id="317" name="Line 352"/>
            <p:cNvSpPr>
              <a:spLocks noChangeShapeType="1"/>
            </p:cNvSpPr>
            <p:nvPr/>
          </p:nvSpPr>
          <p:spPr bwMode="auto">
            <a:xfrm flipV="1">
              <a:off x="3253" y="3135"/>
              <a:ext cx="1" cy="8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18" name="Oval 353"/>
            <p:cNvSpPr>
              <a:spLocks noChangeArrowheads="1"/>
            </p:cNvSpPr>
            <p:nvPr/>
          </p:nvSpPr>
          <p:spPr bwMode="auto">
            <a:xfrm>
              <a:off x="3253" y="3113"/>
              <a:ext cx="12" cy="22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19" name="Rectangle 354"/>
            <p:cNvSpPr>
              <a:spLocks noChangeArrowheads="1"/>
            </p:cNvSpPr>
            <p:nvPr/>
          </p:nvSpPr>
          <p:spPr bwMode="auto">
            <a:xfrm>
              <a:off x="3287" y="3078"/>
              <a:ext cx="160" cy="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20" name="Rectangle 355"/>
            <p:cNvSpPr>
              <a:spLocks noChangeArrowheads="1"/>
            </p:cNvSpPr>
            <p:nvPr/>
          </p:nvSpPr>
          <p:spPr bwMode="auto">
            <a:xfrm>
              <a:off x="3299" y="3090"/>
              <a:ext cx="182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21" name="Rectangle 356"/>
            <p:cNvSpPr>
              <a:spLocks noChangeArrowheads="1"/>
            </p:cNvSpPr>
            <p:nvPr/>
          </p:nvSpPr>
          <p:spPr bwMode="auto">
            <a:xfrm>
              <a:off x="3299" y="3089"/>
              <a:ext cx="21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i="1">
                  <a:solidFill>
                    <a:srgbClr val="000000"/>
                  </a:solidFill>
                </a:rPr>
                <a:t>Nombre_t</a:t>
              </a:r>
              <a:endParaRPr lang="es-ES_tradnl" sz="2400"/>
            </a:p>
          </p:txBody>
        </p:sp>
        <p:sp>
          <p:nvSpPr>
            <p:cNvPr id="322" name="Rectangle 357"/>
            <p:cNvSpPr>
              <a:spLocks noChangeArrowheads="1"/>
            </p:cNvSpPr>
            <p:nvPr/>
          </p:nvSpPr>
          <p:spPr bwMode="auto">
            <a:xfrm>
              <a:off x="2228" y="3432"/>
              <a:ext cx="148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23" name="Rectangle 358"/>
            <p:cNvSpPr>
              <a:spLocks noChangeArrowheads="1"/>
            </p:cNvSpPr>
            <p:nvPr/>
          </p:nvSpPr>
          <p:spPr bwMode="auto">
            <a:xfrm>
              <a:off x="2239" y="3443"/>
              <a:ext cx="160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24" name="Rectangle 359"/>
            <p:cNvSpPr>
              <a:spLocks noChangeArrowheads="1"/>
            </p:cNvSpPr>
            <p:nvPr/>
          </p:nvSpPr>
          <p:spPr bwMode="auto">
            <a:xfrm>
              <a:off x="2239" y="3443"/>
              <a:ext cx="190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i="1">
                  <a:solidFill>
                    <a:srgbClr val="000000"/>
                  </a:solidFill>
                </a:rPr>
                <a:t>Fecha_p</a:t>
              </a:r>
              <a:endParaRPr lang="es-ES_tradnl" sz="2400"/>
            </a:p>
          </p:txBody>
        </p:sp>
        <p:sp>
          <p:nvSpPr>
            <p:cNvPr id="325" name="Rectangle 360"/>
            <p:cNvSpPr>
              <a:spLocks noChangeArrowheads="1"/>
            </p:cNvSpPr>
            <p:nvPr/>
          </p:nvSpPr>
          <p:spPr bwMode="auto">
            <a:xfrm>
              <a:off x="2239" y="3626"/>
              <a:ext cx="148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26" name="Rectangle 361"/>
            <p:cNvSpPr>
              <a:spLocks noChangeArrowheads="1"/>
            </p:cNvSpPr>
            <p:nvPr/>
          </p:nvSpPr>
          <p:spPr bwMode="auto">
            <a:xfrm>
              <a:off x="2250" y="3637"/>
              <a:ext cx="160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27" name="Rectangle 362"/>
            <p:cNvSpPr>
              <a:spLocks noChangeArrowheads="1"/>
            </p:cNvSpPr>
            <p:nvPr/>
          </p:nvSpPr>
          <p:spPr bwMode="auto">
            <a:xfrm>
              <a:off x="2250" y="3637"/>
              <a:ext cx="18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i="1">
                  <a:solidFill>
                    <a:srgbClr val="000000"/>
                  </a:solidFill>
                </a:rPr>
                <a:t>Fecha_s</a:t>
              </a:r>
              <a:endParaRPr lang="es-ES_tradnl" sz="2400"/>
            </a:p>
          </p:txBody>
        </p:sp>
        <p:sp>
          <p:nvSpPr>
            <p:cNvPr id="328" name="Line 363"/>
            <p:cNvSpPr>
              <a:spLocks noChangeShapeType="1"/>
            </p:cNvSpPr>
            <p:nvPr/>
          </p:nvSpPr>
          <p:spPr bwMode="auto">
            <a:xfrm>
              <a:off x="2159" y="3785"/>
              <a:ext cx="6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29" name="Oval 364"/>
            <p:cNvSpPr>
              <a:spLocks noChangeArrowheads="1"/>
            </p:cNvSpPr>
            <p:nvPr/>
          </p:nvSpPr>
          <p:spPr bwMode="auto">
            <a:xfrm>
              <a:off x="2239" y="3785"/>
              <a:ext cx="11" cy="12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30" name="Rectangle 365"/>
            <p:cNvSpPr>
              <a:spLocks noChangeArrowheads="1"/>
            </p:cNvSpPr>
            <p:nvPr/>
          </p:nvSpPr>
          <p:spPr bwMode="auto">
            <a:xfrm>
              <a:off x="2273" y="3751"/>
              <a:ext cx="126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31" name="Rectangle 366"/>
            <p:cNvSpPr>
              <a:spLocks noChangeArrowheads="1"/>
            </p:cNvSpPr>
            <p:nvPr/>
          </p:nvSpPr>
          <p:spPr bwMode="auto">
            <a:xfrm>
              <a:off x="2285" y="3774"/>
              <a:ext cx="125" cy="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32" name="Rectangle 367"/>
            <p:cNvSpPr>
              <a:spLocks noChangeArrowheads="1"/>
            </p:cNvSpPr>
            <p:nvPr/>
          </p:nvSpPr>
          <p:spPr bwMode="auto">
            <a:xfrm>
              <a:off x="2285" y="3762"/>
              <a:ext cx="10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i="1">
                  <a:solidFill>
                    <a:srgbClr val="000000"/>
                  </a:solidFill>
                </a:rPr>
                <a:t>Num</a:t>
              </a:r>
              <a:endParaRPr lang="es-ES_tradnl" sz="2400"/>
            </a:p>
          </p:txBody>
        </p:sp>
        <p:sp>
          <p:nvSpPr>
            <p:cNvPr id="333" name="Rectangle 368"/>
            <p:cNvSpPr>
              <a:spLocks noChangeArrowheads="1"/>
            </p:cNvSpPr>
            <p:nvPr/>
          </p:nvSpPr>
          <p:spPr bwMode="auto">
            <a:xfrm>
              <a:off x="2376" y="3762"/>
              <a:ext cx="51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i="1">
                  <a:solidFill>
                    <a:srgbClr val="000000"/>
                  </a:solidFill>
                </a:rPr>
                <a:t>_s</a:t>
              </a:r>
              <a:endParaRPr lang="es-ES_tradnl" sz="2400"/>
            </a:p>
          </p:txBody>
        </p:sp>
        <p:sp>
          <p:nvSpPr>
            <p:cNvPr id="334" name="Line 369"/>
            <p:cNvSpPr>
              <a:spLocks noChangeShapeType="1"/>
            </p:cNvSpPr>
            <p:nvPr/>
          </p:nvSpPr>
          <p:spPr bwMode="auto">
            <a:xfrm flipV="1">
              <a:off x="2114" y="3466"/>
              <a:ext cx="79" cy="3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35" name="Oval 370"/>
            <p:cNvSpPr>
              <a:spLocks noChangeArrowheads="1"/>
            </p:cNvSpPr>
            <p:nvPr/>
          </p:nvSpPr>
          <p:spPr bwMode="auto">
            <a:xfrm>
              <a:off x="2193" y="3455"/>
              <a:ext cx="12" cy="11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36" name="Line 371"/>
            <p:cNvSpPr>
              <a:spLocks noChangeShapeType="1"/>
            </p:cNvSpPr>
            <p:nvPr/>
          </p:nvSpPr>
          <p:spPr bwMode="auto">
            <a:xfrm>
              <a:off x="2114" y="3580"/>
              <a:ext cx="91" cy="4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37" name="Oval 372"/>
            <p:cNvSpPr>
              <a:spLocks noChangeArrowheads="1"/>
            </p:cNvSpPr>
            <p:nvPr/>
          </p:nvSpPr>
          <p:spPr bwMode="auto">
            <a:xfrm>
              <a:off x="2205" y="3626"/>
              <a:ext cx="11" cy="23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38" name="Line 373"/>
            <p:cNvSpPr>
              <a:spLocks noChangeShapeType="1"/>
            </p:cNvSpPr>
            <p:nvPr/>
          </p:nvSpPr>
          <p:spPr bwMode="auto">
            <a:xfrm>
              <a:off x="2797" y="3364"/>
              <a:ext cx="92" cy="4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39" name="Oval 374"/>
            <p:cNvSpPr>
              <a:spLocks noChangeArrowheads="1"/>
            </p:cNvSpPr>
            <p:nvPr/>
          </p:nvSpPr>
          <p:spPr bwMode="auto">
            <a:xfrm>
              <a:off x="2889" y="3409"/>
              <a:ext cx="11" cy="12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40" name="Rectangle 375"/>
            <p:cNvSpPr>
              <a:spLocks noChangeArrowheads="1"/>
            </p:cNvSpPr>
            <p:nvPr/>
          </p:nvSpPr>
          <p:spPr bwMode="auto">
            <a:xfrm>
              <a:off x="2900" y="3421"/>
              <a:ext cx="159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41" name="Rectangle 376"/>
            <p:cNvSpPr>
              <a:spLocks noChangeArrowheads="1"/>
            </p:cNvSpPr>
            <p:nvPr/>
          </p:nvSpPr>
          <p:spPr bwMode="auto">
            <a:xfrm>
              <a:off x="2911" y="3432"/>
              <a:ext cx="194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42" name="Rectangle 377"/>
            <p:cNvSpPr>
              <a:spLocks noChangeArrowheads="1"/>
            </p:cNvSpPr>
            <p:nvPr/>
          </p:nvSpPr>
          <p:spPr bwMode="auto">
            <a:xfrm>
              <a:off x="2911" y="3432"/>
              <a:ext cx="90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i="1">
                  <a:solidFill>
                    <a:srgbClr val="000000"/>
                  </a:solidFill>
                </a:rPr>
                <a:t>Cod</a:t>
              </a:r>
              <a:endParaRPr lang="es-ES_tradnl" sz="2400"/>
            </a:p>
          </p:txBody>
        </p:sp>
        <p:sp>
          <p:nvSpPr>
            <p:cNvPr id="343" name="Rectangle 378"/>
            <p:cNvSpPr>
              <a:spLocks noChangeArrowheads="1"/>
            </p:cNvSpPr>
            <p:nvPr/>
          </p:nvSpPr>
          <p:spPr bwMode="auto">
            <a:xfrm>
              <a:off x="2991" y="3432"/>
              <a:ext cx="120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i="1">
                  <a:solidFill>
                    <a:srgbClr val="000000"/>
                  </a:solidFill>
                </a:rPr>
                <a:t>_libro</a:t>
              </a:r>
              <a:endParaRPr lang="es-ES_tradnl" sz="2400"/>
            </a:p>
          </p:txBody>
        </p:sp>
        <p:sp>
          <p:nvSpPr>
            <p:cNvPr id="344" name="Line 379"/>
            <p:cNvSpPr>
              <a:spLocks noChangeShapeType="1"/>
            </p:cNvSpPr>
            <p:nvPr/>
          </p:nvSpPr>
          <p:spPr bwMode="auto">
            <a:xfrm>
              <a:off x="2820" y="3808"/>
              <a:ext cx="6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45" name="Oval 380"/>
            <p:cNvSpPr>
              <a:spLocks noChangeArrowheads="1"/>
            </p:cNvSpPr>
            <p:nvPr/>
          </p:nvSpPr>
          <p:spPr bwMode="auto">
            <a:xfrm>
              <a:off x="2889" y="3797"/>
              <a:ext cx="22" cy="23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46" name="Rectangle 381"/>
            <p:cNvSpPr>
              <a:spLocks noChangeArrowheads="1"/>
            </p:cNvSpPr>
            <p:nvPr/>
          </p:nvSpPr>
          <p:spPr bwMode="auto">
            <a:xfrm>
              <a:off x="2923" y="3774"/>
              <a:ext cx="171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47" name="Rectangle 382"/>
            <p:cNvSpPr>
              <a:spLocks noChangeArrowheads="1"/>
            </p:cNvSpPr>
            <p:nvPr/>
          </p:nvSpPr>
          <p:spPr bwMode="auto">
            <a:xfrm>
              <a:off x="2946" y="3785"/>
              <a:ext cx="193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48" name="Rectangle 383"/>
            <p:cNvSpPr>
              <a:spLocks noChangeArrowheads="1"/>
            </p:cNvSpPr>
            <p:nvPr/>
          </p:nvSpPr>
          <p:spPr bwMode="auto">
            <a:xfrm>
              <a:off x="2946" y="3785"/>
              <a:ext cx="228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600" i="1">
                  <a:solidFill>
                    <a:srgbClr val="000000"/>
                  </a:solidFill>
                </a:rPr>
                <a:t>Nombre_e</a:t>
              </a:r>
              <a:endParaRPr lang="es-ES_tradnl" sz="2400"/>
            </a:p>
          </p:txBody>
        </p:sp>
      </p:grpSp>
      <p:sp>
        <p:nvSpPr>
          <p:cNvPr id="387" name="Freeform 385"/>
          <p:cNvSpPr>
            <a:spLocks/>
          </p:cNvSpPr>
          <p:nvPr/>
        </p:nvSpPr>
        <p:spPr bwMode="auto">
          <a:xfrm>
            <a:off x="5584825" y="3095625"/>
            <a:ext cx="579438" cy="922338"/>
          </a:xfrm>
          <a:custGeom>
            <a:avLst/>
            <a:gdLst>
              <a:gd name="T0" fmla="*/ 0 w 365"/>
              <a:gd name="T1" fmla="*/ 2147483647 h 581"/>
              <a:gd name="T2" fmla="*/ 2147483647 w 365"/>
              <a:gd name="T3" fmla="*/ 2147483647 h 581"/>
              <a:gd name="T4" fmla="*/ 2147483647 w 365"/>
              <a:gd name="T5" fmla="*/ 0 h 581"/>
              <a:gd name="T6" fmla="*/ 2147483647 w 365"/>
              <a:gd name="T7" fmla="*/ 0 h 581"/>
              <a:gd name="T8" fmla="*/ 2147483647 w 365"/>
              <a:gd name="T9" fmla="*/ 2147483647 h 581"/>
              <a:gd name="T10" fmla="*/ 2147483647 w 365"/>
              <a:gd name="T11" fmla="*/ 2147483647 h 581"/>
              <a:gd name="T12" fmla="*/ 2147483647 w 365"/>
              <a:gd name="T13" fmla="*/ 2147483647 h 581"/>
              <a:gd name="T14" fmla="*/ 0 w 365"/>
              <a:gd name="T15" fmla="*/ 2147483647 h 58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65"/>
              <a:gd name="T25" fmla="*/ 0 h 581"/>
              <a:gd name="T26" fmla="*/ 365 w 365"/>
              <a:gd name="T27" fmla="*/ 581 h 58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65" h="581">
                <a:moveTo>
                  <a:pt x="0" y="433"/>
                </a:moveTo>
                <a:lnTo>
                  <a:pt x="91" y="433"/>
                </a:lnTo>
                <a:lnTo>
                  <a:pt x="91" y="0"/>
                </a:lnTo>
                <a:lnTo>
                  <a:pt x="274" y="0"/>
                </a:lnTo>
                <a:lnTo>
                  <a:pt x="274" y="433"/>
                </a:lnTo>
                <a:lnTo>
                  <a:pt x="365" y="433"/>
                </a:lnTo>
                <a:lnTo>
                  <a:pt x="182" y="581"/>
                </a:lnTo>
                <a:lnTo>
                  <a:pt x="0" y="433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88" name="Freeform 386"/>
          <p:cNvSpPr>
            <a:spLocks/>
          </p:cNvSpPr>
          <p:nvPr/>
        </p:nvSpPr>
        <p:spPr bwMode="auto">
          <a:xfrm>
            <a:off x="8515350" y="3095625"/>
            <a:ext cx="579438" cy="922338"/>
          </a:xfrm>
          <a:custGeom>
            <a:avLst/>
            <a:gdLst>
              <a:gd name="T0" fmla="*/ 0 w 365"/>
              <a:gd name="T1" fmla="*/ 2147483647 h 581"/>
              <a:gd name="T2" fmla="*/ 2147483647 w 365"/>
              <a:gd name="T3" fmla="*/ 2147483647 h 581"/>
              <a:gd name="T4" fmla="*/ 2147483647 w 365"/>
              <a:gd name="T5" fmla="*/ 0 h 581"/>
              <a:gd name="T6" fmla="*/ 2147483647 w 365"/>
              <a:gd name="T7" fmla="*/ 0 h 581"/>
              <a:gd name="T8" fmla="*/ 2147483647 w 365"/>
              <a:gd name="T9" fmla="*/ 2147483647 h 581"/>
              <a:gd name="T10" fmla="*/ 2147483647 w 365"/>
              <a:gd name="T11" fmla="*/ 2147483647 h 581"/>
              <a:gd name="T12" fmla="*/ 2147483647 w 365"/>
              <a:gd name="T13" fmla="*/ 2147483647 h 581"/>
              <a:gd name="T14" fmla="*/ 0 w 365"/>
              <a:gd name="T15" fmla="*/ 2147483647 h 58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65"/>
              <a:gd name="T25" fmla="*/ 0 h 581"/>
              <a:gd name="T26" fmla="*/ 365 w 365"/>
              <a:gd name="T27" fmla="*/ 581 h 58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65" h="581">
                <a:moveTo>
                  <a:pt x="0" y="433"/>
                </a:moveTo>
                <a:lnTo>
                  <a:pt x="91" y="433"/>
                </a:lnTo>
                <a:lnTo>
                  <a:pt x="91" y="0"/>
                </a:lnTo>
                <a:lnTo>
                  <a:pt x="274" y="0"/>
                </a:lnTo>
                <a:lnTo>
                  <a:pt x="274" y="433"/>
                </a:lnTo>
                <a:lnTo>
                  <a:pt x="365" y="433"/>
                </a:lnTo>
                <a:lnTo>
                  <a:pt x="182" y="581"/>
                </a:lnTo>
                <a:lnTo>
                  <a:pt x="0" y="433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310" name="Group 387"/>
          <p:cNvGrpSpPr>
            <a:grpSpLocks/>
          </p:cNvGrpSpPr>
          <p:nvPr/>
        </p:nvGrpSpPr>
        <p:grpSpPr bwMode="auto">
          <a:xfrm>
            <a:off x="7239001" y="1249364"/>
            <a:ext cx="2868613" cy="1722437"/>
            <a:chOff x="3755" y="787"/>
            <a:chExt cx="1652" cy="900"/>
          </a:xfrm>
        </p:grpSpPr>
        <p:sp>
          <p:nvSpPr>
            <p:cNvPr id="390" name="Freeform 388"/>
            <p:cNvSpPr>
              <a:spLocks/>
            </p:cNvSpPr>
            <p:nvPr/>
          </p:nvSpPr>
          <p:spPr bwMode="auto">
            <a:xfrm>
              <a:off x="4347" y="1083"/>
              <a:ext cx="1048" cy="422"/>
            </a:xfrm>
            <a:custGeom>
              <a:avLst/>
              <a:gdLst>
                <a:gd name="T0" fmla="*/ 0 w 1048"/>
                <a:gd name="T1" fmla="*/ 342 h 422"/>
                <a:gd name="T2" fmla="*/ 11 w 1048"/>
                <a:gd name="T3" fmla="*/ 319 h 422"/>
                <a:gd name="T4" fmla="*/ 262 w 1048"/>
                <a:gd name="T5" fmla="*/ 262 h 422"/>
                <a:gd name="T6" fmla="*/ 274 w 1048"/>
                <a:gd name="T7" fmla="*/ 262 h 422"/>
                <a:gd name="T8" fmla="*/ 353 w 1048"/>
                <a:gd name="T9" fmla="*/ 285 h 422"/>
                <a:gd name="T10" fmla="*/ 444 w 1048"/>
                <a:gd name="T11" fmla="*/ 12 h 422"/>
                <a:gd name="T12" fmla="*/ 456 w 1048"/>
                <a:gd name="T13" fmla="*/ 12 h 422"/>
                <a:gd name="T14" fmla="*/ 695 w 1048"/>
                <a:gd name="T15" fmla="*/ 0 h 422"/>
                <a:gd name="T16" fmla="*/ 1003 w 1048"/>
                <a:gd name="T17" fmla="*/ 23 h 422"/>
                <a:gd name="T18" fmla="*/ 1014 w 1048"/>
                <a:gd name="T19" fmla="*/ 34 h 422"/>
                <a:gd name="T20" fmla="*/ 1048 w 1048"/>
                <a:gd name="T21" fmla="*/ 331 h 422"/>
                <a:gd name="T22" fmla="*/ 1026 w 1048"/>
                <a:gd name="T23" fmla="*/ 354 h 422"/>
                <a:gd name="T24" fmla="*/ 615 w 1048"/>
                <a:gd name="T25" fmla="*/ 399 h 422"/>
                <a:gd name="T26" fmla="*/ 558 w 1048"/>
                <a:gd name="T27" fmla="*/ 388 h 422"/>
                <a:gd name="T28" fmla="*/ 262 w 1048"/>
                <a:gd name="T29" fmla="*/ 422 h 422"/>
                <a:gd name="T30" fmla="*/ 0 w 1048"/>
                <a:gd name="T31" fmla="*/ 342 h 42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8"/>
                <a:gd name="T49" fmla="*/ 0 h 422"/>
                <a:gd name="T50" fmla="*/ 1048 w 1048"/>
                <a:gd name="T51" fmla="*/ 422 h 42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8" h="422">
                  <a:moveTo>
                    <a:pt x="0" y="342"/>
                  </a:moveTo>
                  <a:lnTo>
                    <a:pt x="11" y="319"/>
                  </a:lnTo>
                  <a:lnTo>
                    <a:pt x="262" y="262"/>
                  </a:lnTo>
                  <a:lnTo>
                    <a:pt x="274" y="262"/>
                  </a:lnTo>
                  <a:lnTo>
                    <a:pt x="353" y="285"/>
                  </a:lnTo>
                  <a:lnTo>
                    <a:pt x="444" y="12"/>
                  </a:lnTo>
                  <a:lnTo>
                    <a:pt x="456" y="12"/>
                  </a:lnTo>
                  <a:lnTo>
                    <a:pt x="695" y="0"/>
                  </a:lnTo>
                  <a:lnTo>
                    <a:pt x="1003" y="23"/>
                  </a:lnTo>
                  <a:lnTo>
                    <a:pt x="1014" y="34"/>
                  </a:lnTo>
                  <a:lnTo>
                    <a:pt x="1048" y="331"/>
                  </a:lnTo>
                  <a:lnTo>
                    <a:pt x="1026" y="354"/>
                  </a:lnTo>
                  <a:lnTo>
                    <a:pt x="615" y="399"/>
                  </a:lnTo>
                  <a:lnTo>
                    <a:pt x="558" y="388"/>
                  </a:lnTo>
                  <a:lnTo>
                    <a:pt x="262" y="42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91" name="Freeform 389"/>
            <p:cNvSpPr>
              <a:spLocks/>
            </p:cNvSpPr>
            <p:nvPr/>
          </p:nvSpPr>
          <p:spPr bwMode="auto">
            <a:xfrm>
              <a:off x="4791" y="1140"/>
              <a:ext cx="183" cy="251"/>
            </a:xfrm>
            <a:custGeom>
              <a:avLst/>
              <a:gdLst>
                <a:gd name="T0" fmla="*/ 46 w 183"/>
                <a:gd name="T1" fmla="*/ 0 h 251"/>
                <a:gd name="T2" fmla="*/ 0 w 183"/>
                <a:gd name="T3" fmla="*/ 217 h 251"/>
                <a:gd name="T4" fmla="*/ 149 w 183"/>
                <a:gd name="T5" fmla="*/ 251 h 251"/>
                <a:gd name="T6" fmla="*/ 183 w 183"/>
                <a:gd name="T7" fmla="*/ 23 h 251"/>
                <a:gd name="T8" fmla="*/ 46 w 183"/>
                <a:gd name="T9" fmla="*/ 0 h 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3"/>
                <a:gd name="T16" fmla="*/ 0 h 251"/>
                <a:gd name="T17" fmla="*/ 183 w 183"/>
                <a:gd name="T18" fmla="*/ 251 h 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3" h="251">
                  <a:moveTo>
                    <a:pt x="46" y="0"/>
                  </a:moveTo>
                  <a:lnTo>
                    <a:pt x="0" y="217"/>
                  </a:lnTo>
                  <a:lnTo>
                    <a:pt x="149" y="251"/>
                  </a:lnTo>
                  <a:lnTo>
                    <a:pt x="183" y="23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8989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92" name="Freeform 390"/>
            <p:cNvSpPr>
              <a:spLocks/>
            </p:cNvSpPr>
            <p:nvPr/>
          </p:nvSpPr>
          <p:spPr bwMode="auto">
            <a:xfrm>
              <a:off x="3755" y="1060"/>
              <a:ext cx="603" cy="627"/>
            </a:xfrm>
            <a:custGeom>
              <a:avLst/>
              <a:gdLst>
                <a:gd name="T0" fmla="*/ 159 w 603"/>
                <a:gd name="T1" fmla="*/ 0 h 627"/>
                <a:gd name="T2" fmla="*/ 170 w 603"/>
                <a:gd name="T3" fmla="*/ 23 h 627"/>
                <a:gd name="T4" fmla="*/ 159 w 603"/>
                <a:gd name="T5" fmla="*/ 46 h 627"/>
                <a:gd name="T6" fmla="*/ 136 w 603"/>
                <a:gd name="T7" fmla="*/ 46 h 627"/>
                <a:gd name="T8" fmla="*/ 136 w 603"/>
                <a:gd name="T9" fmla="*/ 46 h 627"/>
                <a:gd name="T10" fmla="*/ 136 w 603"/>
                <a:gd name="T11" fmla="*/ 57 h 627"/>
                <a:gd name="T12" fmla="*/ 68 w 603"/>
                <a:gd name="T13" fmla="*/ 92 h 627"/>
                <a:gd name="T14" fmla="*/ 0 w 603"/>
                <a:gd name="T15" fmla="*/ 149 h 627"/>
                <a:gd name="T16" fmla="*/ 0 w 603"/>
                <a:gd name="T17" fmla="*/ 582 h 627"/>
                <a:gd name="T18" fmla="*/ 0 w 603"/>
                <a:gd name="T19" fmla="*/ 605 h 627"/>
                <a:gd name="T20" fmla="*/ 22 w 603"/>
                <a:gd name="T21" fmla="*/ 627 h 627"/>
                <a:gd name="T22" fmla="*/ 34 w 603"/>
                <a:gd name="T23" fmla="*/ 627 h 627"/>
                <a:gd name="T24" fmla="*/ 68 w 603"/>
                <a:gd name="T25" fmla="*/ 627 h 627"/>
                <a:gd name="T26" fmla="*/ 569 w 603"/>
                <a:gd name="T27" fmla="*/ 627 h 627"/>
                <a:gd name="T28" fmla="*/ 603 w 603"/>
                <a:gd name="T29" fmla="*/ 559 h 627"/>
                <a:gd name="T30" fmla="*/ 603 w 603"/>
                <a:gd name="T31" fmla="*/ 513 h 627"/>
                <a:gd name="T32" fmla="*/ 592 w 603"/>
                <a:gd name="T33" fmla="*/ 491 h 627"/>
                <a:gd name="T34" fmla="*/ 547 w 603"/>
                <a:gd name="T35" fmla="*/ 456 h 627"/>
                <a:gd name="T36" fmla="*/ 444 w 603"/>
                <a:gd name="T37" fmla="*/ 502 h 627"/>
                <a:gd name="T38" fmla="*/ 421 w 603"/>
                <a:gd name="T39" fmla="*/ 445 h 627"/>
                <a:gd name="T40" fmla="*/ 398 w 603"/>
                <a:gd name="T41" fmla="*/ 422 h 627"/>
                <a:gd name="T42" fmla="*/ 421 w 603"/>
                <a:gd name="T43" fmla="*/ 399 h 627"/>
                <a:gd name="T44" fmla="*/ 421 w 603"/>
                <a:gd name="T45" fmla="*/ 365 h 627"/>
                <a:gd name="T46" fmla="*/ 387 w 603"/>
                <a:gd name="T47" fmla="*/ 320 h 627"/>
                <a:gd name="T48" fmla="*/ 376 w 603"/>
                <a:gd name="T49" fmla="*/ 320 h 627"/>
                <a:gd name="T50" fmla="*/ 353 w 603"/>
                <a:gd name="T51" fmla="*/ 297 h 627"/>
                <a:gd name="T52" fmla="*/ 353 w 603"/>
                <a:gd name="T53" fmla="*/ 228 h 627"/>
                <a:gd name="T54" fmla="*/ 364 w 603"/>
                <a:gd name="T55" fmla="*/ 171 h 627"/>
                <a:gd name="T56" fmla="*/ 330 w 603"/>
                <a:gd name="T57" fmla="*/ 149 h 627"/>
                <a:gd name="T58" fmla="*/ 239 w 603"/>
                <a:gd name="T59" fmla="*/ 35 h 627"/>
                <a:gd name="T60" fmla="*/ 159 w 603"/>
                <a:gd name="T61" fmla="*/ 0 h 62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603"/>
                <a:gd name="T94" fmla="*/ 0 h 627"/>
                <a:gd name="T95" fmla="*/ 603 w 603"/>
                <a:gd name="T96" fmla="*/ 627 h 627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603" h="627">
                  <a:moveTo>
                    <a:pt x="159" y="0"/>
                  </a:moveTo>
                  <a:lnTo>
                    <a:pt x="170" y="23"/>
                  </a:lnTo>
                  <a:lnTo>
                    <a:pt x="159" y="46"/>
                  </a:lnTo>
                  <a:lnTo>
                    <a:pt x="136" y="46"/>
                  </a:lnTo>
                  <a:lnTo>
                    <a:pt x="136" y="57"/>
                  </a:lnTo>
                  <a:lnTo>
                    <a:pt x="68" y="92"/>
                  </a:lnTo>
                  <a:lnTo>
                    <a:pt x="0" y="149"/>
                  </a:lnTo>
                  <a:lnTo>
                    <a:pt x="0" y="582"/>
                  </a:lnTo>
                  <a:lnTo>
                    <a:pt x="0" y="605"/>
                  </a:lnTo>
                  <a:lnTo>
                    <a:pt x="22" y="627"/>
                  </a:lnTo>
                  <a:lnTo>
                    <a:pt x="34" y="627"/>
                  </a:lnTo>
                  <a:lnTo>
                    <a:pt x="68" y="627"/>
                  </a:lnTo>
                  <a:lnTo>
                    <a:pt x="569" y="627"/>
                  </a:lnTo>
                  <a:lnTo>
                    <a:pt x="603" y="559"/>
                  </a:lnTo>
                  <a:lnTo>
                    <a:pt x="603" y="513"/>
                  </a:lnTo>
                  <a:lnTo>
                    <a:pt x="592" y="491"/>
                  </a:lnTo>
                  <a:lnTo>
                    <a:pt x="547" y="456"/>
                  </a:lnTo>
                  <a:lnTo>
                    <a:pt x="444" y="502"/>
                  </a:lnTo>
                  <a:lnTo>
                    <a:pt x="421" y="445"/>
                  </a:lnTo>
                  <a:lnTo>
                    <a:pt x="398" y="422"/>
                  </a:lnTo>
                  <a:lnTo>
                    <a:pt x="421" y="399"/>
                  </a:lnTo>
                  <a:lnTo>
                    <a:pt x="421" y="365"/>
                  </a:lnTo>
                  <a:lnTo>
                    <a:pt x="387" y="320"/>
                  </a:lnTo>
                  <a:lnTo>
                    <a:pt x="376" y="320"/>
                  </a:lnTo>
                  <a:lnTo>
                    <a:pt x="353" y="297"/>
                  </a:lnTo>
                  <a:lnTo>
                    <a:pt x="353" y="228"/>
                  </a:lnTo>
                  <a:lnTo>
                    <a:pt x="364" y="171"/>
                  </a:lnTo>
                  <a:lnTo>
                    <a:pt x="330" y="149"/>
                  </a:lnTo>
                  <a:lnTo>
                    <a:pt x="239" y="35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CC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93" name="Freeform 391"/>
            <p:cNvSpPr>
              <a:spLocks/>
            </p:cNvSpPr>
            <p:nvPr/>
          </p:nvSpPr>
          <p:spPr bwMode="auto">
            <a:xfrm>
              <a:off x="4153" y="1277"/>
              <a:ext cx="502" cy="331"/>
            </a:xfrm>
            <a:custGeom>
              <a:avLst/>
              <a:gdLst>
                <a:gd name="T0" fmla="*/ 0 w 502"/>
                <a:gd name="T1" fmla="*/ 114 h 331"/>
                <a:gd name="T2" fmla="*/ 23 w 502"/>
                <a:gd name="T3" fmla="*/ 148 h 331"/>
                <a:gd name="T4" fmla="*/ 228 w 502"/>
                <a:gd name="T5" fmla="*/ 91 h 331"/>
                <a:gd name="T6" fmla="*/ 285 w 502"/>
                <a:gd name="T7" fmla="*/ 91 h 331"/>
                <a:gd name="T8" fmla="*/ 319 w 502"/>
                <a:gd name="T9" fmla="*/ 80 h 331"/>
                <a:gd name="T10" fmla="*/ 274 w 502"/>
                <a:gd name="T11" fmla="*/ 137 h 331"/>
                <a:gd name="T12" fmla="*/ 149 w 502"/>
                <a:gd name="T13" fmla="*/ 239 h 331"/>
                <a:gd name="T14" fmla="*/ 194 w 502"/>
                <a:gd name="T15" fmla="*/ 274 h 331"/>
                <a:gd name="T16" fmla="*/ 205 w 502"/>
                <a:gd name="T17" fmla="*/ 308 h 331"/>
                <a:gd name="T18" fmla="*/ 205 w 502"/>
                <a:gd name="T19" fmla="*/ 331 h 331"/>
                <a:gd name="T20" fmla="*/ 308 w 502"/>
                <a:gd name="T21" fmla="*/ 217 h 331"/>
                <a:gd name="T22" fmla="*/ 319 w 502"/>
                <a:gd name="T23" fmla="*/ 205 h 331"/>
                <a:gd name="T24" fmla="*/ 376 w 502"/>
                <a:gd name="T25" fmla="*/ 194 h 331"/>
                <a:gd name="T26" fmla="*/ 422 w 502"/>
                <a:gd name="T27" fmla="*/ 160 h 331"/>
                <a:gd name="T28" fmla="*/ 456 w 502"/>
                <a:gd name="T29" fmla="*/ 160 h 331"/>
                <a:gd name="T30" fmla="*/ 479 w 502"/>
                <a:gd name="T31" fmla="*/ 171 h 331"/>
                <a:gd name="T32" fmla="*/ 490 w 502"/>
                <a:gd name="T33" fmla="*/ 160 h 331"/>
                <a:gd name="T34" fmla="*/ 490 w 502"/>
                <a:gd name="T35" fmla="*/ 160 h 331"/>
                <a:gd name="T36" fmla="*/ 456 w 502"/>
                <a:gd name="T37" fmla="*/ 137 h 331"/>
                <a:gd name="T38" fmla="*/ 422 w 502"/>
                <a:gd name="T39" fmla="*/ 125 h 331"/>
                <a:gd name="T40" fmla="*/ 468 w 502"/>
                <a:gd name="T41" fmla="*/ 114 h 331"/>
                <a:gd name="T42" fmla="*/ 502 w 502"/>
                <a:gd name="T43" fmla="*/ 125 h 331"/>
                <a:gd name="T44" fmla="*/ 502 w 502"/>
                <a:gd name="T45" fmla="*/ 125 h 331"/>
                <a:gd name="T46" fmla="*/ 468 w 502"/>
                <a:gd name="T47" fmla="*/ 103 h 331"/>
                <a:gd name="T48" fmla="*/ 445 w 502"/>
                <a:gd name="T49" fmla="*/ 91 h 331"/>
                <a:gd name="T50" fmla="*/ 422 w 502"/>
                <a:gd name="T51" fmla="*/ 46 h 331"/>
                <a:gd name="T52" fmla="*/ 411 w 502"/>
                <a:gd name="T53" fmla="*/ 23 h 331"/>
                <a:gd name="T54" fmla="*/ 399 w 502"/>
                <a:gd name="T55" fmla="*/ 11 h 331"/>
                <a:gd name="T56" fmla="*/ 376 w 502"/>
                <a:gd name="T57" fmla="*/ 0 h 331"/>
                <a:gd name="T58" fmla="*/ 354 w 502"/>
                <a:gd name="T59" fmla="*/ 11 h 331"/>
                <a:gd name="T60" fmla="*/ 331 w 502"/>
                <a:gd name="T61" fmla="*/ 0 h 331"/>
                <a:gd name="T62" fmla="*/ 319 w 502"/>
                <a:gd name="T63" fmla="*/ 0 h 331"/>
                <a:gd name="T64" fmla="*/ 308 w 502"/>
                <a:gd name="T65" fmla="*/ 11 h 331"/>
                <a:gd name="T66" fmla="*/ 228 w 502"/>
                <a:gd name="T67" fmla="*/ 57 h 331"/>
                <a:gd name="T68" fmla="*/ 12 w 502"/>
                <a:gd name="T69" fmla="*/ 103 h 331"/>
                <a:gd name="T70" fmla="*/ 0 w 502"/>
                <a:gd name="T71" fmla="*/ 114 h 33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2"/>
                <a:gd name="T109" fmla="*/ 0 h 331"/>
                <a:gd name="T110" fmla="*/ 502 w 502"/>
                <a:gd name="T111" fmla="*/ 331 h 33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2" h="331">
                  <a:moveTo>
                    <a:pt x="0" y="114"/>
                  </a:moveTo>
                  <a:lnTo>
                    <a:pt x="23" y="148"/>
                  </a:lnTo>
                  <a:lnTo>
                    <a:pt x="228" y="91"/>
                  </a:lnTo>
                  <a:lnTo>
                    <a:pt x="285" y="91"/>
                  </a:lnTo>
                  <a:lnTo>
                    <a:pt x="319" y="80"/>
                  </a:lnTo>
                  <a:lnTo>
                    <a:pt x="274" y="137"/>
                  </a:lnTo>
                  <a:lnTo>
                    <a:pt x="149" y="239"/>
                  </a:lnTo>
                  <a:lnTo>
                    <a:pt x="194" y="274"/>
                  </a:lnTo>
                  <a:lnTo>
                    <a:pt x="205" y="308"/>
                  </a:lnTo>
                  <a:lnTo>
                    <a:pt x="205" y="331"/>
                  </a:lnTo>
                  <a:lnTo>
                    <a:pt x="308" y="217"/>
                  </a:lnTo>
                  <a:lnTo>
                    <a:pt x="319" y="205"/>
                  </a:lnTo>
                  <a:lnTo>
                    <a:pt x="376" y="194"/>
                  </a:lnTo>
                  <a:lnTo>
                    <a:pt x="422" y="160"/>
                  </a:lnTo>
                  <a:lnTo>
                    <a:pt x="456" y="160"/>
                  </a:lnTo>
                  <a:lnTo>
                    <a:pt x="479" y="171"/>
                  </a:lnTo>
                  <a:lnTo>
                    <a:pt x="490" y="160"/>
                  </a:lnTo>
                  <a:lnTo>
                    <a:pt x="456" y="137"/>
                  </a:lnTo>
                  <a:lnTo>
                    <a:pt x="422" y="125"/>
                  </a:lnTo>
                  <a:lnTo>
                    <a:pt x="468" y="114"/>
                  </a:lnTo>
                  <a:lnTo>
                    <a:pt x="502" y="125"/>
                  </a:lnTo>
                  <a:lnTo>
                    <a:pt x="468" y="103"/>
                  </a:lnTo>
                  <a:lnTo>
                    <a:pt x="445" y="91"/>
                  </a:lnTo>
                  <a:lnTo>
                    <a:pt x="422" y="46"/>
                  </a:lnTo>
                  <a:lnTo>
                    <a:pt x="411" y="23"/>
                  </a:lnTo>
                  <a:lnTo>
                    <a:pt x="399" y="11"/>
                  </a:lnTo>
                  <a:lnTo>
                    <a:pt x="376" y="0"/>
                  </a:lnTo>
                  <a:lnTo>
                    <a:pt x="354" y="11"/>
                  </a:lnTo>
                  <a:lnTo>
                    <a:pt x="331" y="0"/>
                  </a:lnTo>
                  <a:lnTo>
                    <a:pt x="319" y="0"/>
                  </a:lnTo>
                  <a:lnTo>
                    <a:pt x="308" y="11"/>
                  </a:lnTo>
                  <a:lnTo>
                    <a:pt x="228" y="57"/>
                  </a:lnTo>
                  <a:lnTo>
                    <a:pt x="12" y="103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9E574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94" name="Freeform 392"/>
            <p:cNvSpPr>
              <a:spLocks/>
            </p:cNvSpPr>
            <p:nvPr/>
          </p:nvSpPr>
          <p:spPr bwMode="auto">
            <a:xfrm>
              <a:off x="3925" y="787"/>
              <a:ext cx="377" cy="137"/>
            </a:xfrm>
            <a:custGeom>
              <a:avLst/>
              <a:gdLst>
                <a:gd name="T0" fmla="*/ 114 w 377"/>
                <a:gd name="T1" fmla="*/ 0 h 137"/>
                <a:gd name="T2" fmla="*/ 171 w 377"/>
                <a:gd name="T3" fmla="*/ 0 h 137"/>
                <a:gd name="T4" fmla="*/ 263 w 377"/>
                <a:gd name="T5" fmla="*/ 23 h 137"/>
                <a:gd name="T6" fmla="*/ 354 w 377"/>
                <a:gd name="T7" fmla="*/ 80 h 137"/>
                <a:gd name="T8" fmla="*/ 377 w 377"/>
                <a:gd name="T9" fmla="*/ 114 h 137"/>
                <a:gd name="T10" fmla="*/ 297 w 377"/>
                <a:gd name="T11" fmla="*/ 114 h 137"/>
                <a:gd name="T12" fmla="*/ 240 w 377"/>
                <a:gd name="T13" fmla="*/ 137 h 137"/>
                <a:gd name="T14" fmla="*/ 0 w 377"/>
                <a:gd name="T15" fmla="*/ 125 h 137"/>
                <a:gd name="T16" fmla="*/ 0 w 377"/>
                <a:gd name="T17" fmla="*/ 57 h 137"/>
                <a:gd name="T18" fmla="*/ 57 w 377"/>
                <a:gd name="T19" fmla="*/ 11 h 137"/>
                <a:gd name="T20" fmla="*/ 114 w 377"/>
                <a:gd name="T21" fmla="*/ 0 h 1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77"/>
                <a:gd name="T34" fmla="*/ 0 h 137"/>
                <a:gd name="T35" fmla="*/ 377 w 377"/>
                <a:gd name="T36" fmla="*/ 137 h 1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77" h="137">
                  <a:moveTo>
                    <a:pt x="114" y="0"/>
                  </a:moveTo>
                  <a:lnTo>
                    <a:pt x="171" y="0"/>
                  </a:lnTo>
                  <a:lnTo>
                    <a:pt x="263" y="23"/>
                  </a:lnTo>
                  <a:lnTo>
                    <a:pt x="354" y="80"/>
                  </a:lnTo>
                  <a:lnTo>
                    <a:pt x="377" y="114"/>
                  </a:lnTo>
                  <a:lnTo>
                    <a:pt x="297" y="114"/>
                  </a:lnTo>
                  <a:lnTo>
                    <a:pt x="240" y="137"/>
                  </a:lnTo>
                  <a:lnTo>
                    <a:pt x="0" y="125"/>
                  </a:lnTo>
                  <a:lnTo>
                    <a:pt x="0" y="57"/>
                  </a:lnTo>
                  <a:lnTo>
                    <a:pt x="57" y="11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337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95" name="Freeform 393"/>
            <p:cNvSpPr>
              <a:spLocks/>
            </p:cNvSpPr>
            <p:nvPr/>
          </p:nvSpPr>
          <p:spPr bwMode="auto">
            <a:xfrm>
              <a:off x="3925" y="901"/>
              <a:ext cx="377" cy="319"/>
            </a:xfrm>
            <a:custGeom>
              <a:avLst/>
              <a:gdLst>
                <a:gd name="T0" fmla="*/ 0 w 377"/>
                <a:gd name="T1" fmla="*/ 137 h 319"/>
                <a:gd name="T2" fmla="*/ 0 w 377"/>
                <a:gd name="T3" fmla="*/ 125 h 319"/>
                <a:gd name="T4" fmla="*/ 171 w 377"/>
                <a:gd name="T5" fmla="*/ 23 h 319"/>
                <a:gd name="T6" fmla="*/ 331 w 377"/>
                <a:gd name="T7" fmla="*/ 0 h 319"/>
                <a:gd name="T8" fmla="*/ 354 w 377"/>
                <a:gd name="T9" fmla="*/ 23 h 319"/>
                <a:gd name="T10" fmla="*/ 365 w 377"/>
                <a:gd name="T11" fmla="*/ 80 h 319"/>
                <a:gd name="T12" fmla="*/ 365 w 377"/>
                <a:gd name="T13" fmla="*/ 102 h 319"/>
                <a:gd name="T14" fmla="*/ 354 w 377"/>
                <a:gd name="T15" fmla="*/ 114 h 319"/>
                <a:gd name="T16" fmla="*/ 354 w 377"/>
                <a:gd name="T17" fmla="*/ 125 h 319"/>
                <a:gd name="T18" fmla="*/ 377 w 377"/>
                <a:gd name="T19" fmla="*/ 182 h 319"/>
                <a:gd name="T20" fmla="*/ 377 w 377"/>
                <a:gd name="T21" fmla="*/ 194 h 319"/>
                <a:gd name="T22" fmla="*/ 365 w 377"/>
                <a:gd name="T23" fmla="*/ 194 h 319"/>
                <a:gd name="T24" fmla="*/ 342 w 377"/>
                <a:gd name="T25" fmla="*/ 194 h 319"/>
                <a:gd name="T26" fmla="*/ 320 w 377"/>
                <a:gd name="T27" fmla="*/ 228 h 319"/>
                <a:gd name="T28" fmla="*/ 308 w 377"/>
                <a:gd name="T29" fmla="*/ 239 h 319"/>
                <a:gd name="T30" fmla="*/ 320 w 377"/>
                <a:gd name="T31" fmla="*/ 239 h 319"/>
                <a:gd name="T32" fmla="*/ 320 w 377"/>
                <a:gd name="T33" fmla="*/ 251 h 319"/>
                <a:gd name="T34" fmla="*/ 297 w 377"/>
                <a:gd name="T35" fmla="*/ 262 h 319"/>
                <a:gd name="T36" fmla="*/ 285 w 377"/>
                <a:gd name="T37" fmla="*/ 285 h 319"/>
                <a:gd name="T38" fmla="*/ 263 w 377"/>
                <a:gd name="T39" fmla="*/ 296 h 319"/>
                <a:gd name="T40" fmla="*/ 194 w 377"/>
                <a:gd name="T41" fmla="*/ 296 h 319"/>
                <a:gd name="T42" fmla="*/ 171 w 377"/>
                <a:gd name="T43" fmla="*/ 319 h 319"/>
                <a:gd name="T44" fmla="*/ 149 w 377"/>
                <a:gd name="T45" fmla="*/ 308 h 319"/>
                <a:gd name="T46" fmla="*/ 69 w 377"/>
                <a:gd name="T47" fmla="*/ 194 h 319"/>
                <a:gd name="T48" fmla="*/ 0 w 377"/>
                <a:gd name="T49" fmla="*/ 182 h 319"/>
                <a:gd name="T50" fmla="*/ 0 w 377"/>
                <a:gd name="T51" fmla="*/ 137 h 31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77"/>
                <a:gd name="T79" fmla="*/ 0 h 319"/>
                <a:gd name="T80" fmla="*/ 377 w 377"/>
                <a:gd name="T81" fmla="*/ 319 h 31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77" h="319">
                  <a:moveTo>
                    <a:pt x="0" y="137"/>
                  </a:moveTo>
                  <a:lnTo>
                    <a:pt x="0" y="125"/>
                  </a:lnTo>
                  <a:lnTo>
                    <a:pt x="171" y="23"/>
                  </a:lnTo>
                  <a:lnTo>
                    <a:pt x="331" y="0"/>
                  </a:lnTo>
                  <a:lnTo>
                    <a:pt x="354" y="23"/>
                  </a:lnTo>
                  <a:lnTo>
                    <a:pt x="365" y="80"/>
                  </a:lnTo>
                  <a:lnTo>
                    <a:pt x="365" y="102"/>
                  </a:lnTo>
                  <a:lnTo>
                    <a:pt x="354" y="114"/>
                  </a:lnTo>
                  <a:lnTo>
                    <a:pt x="354" y="125"/>
                  </a:lnTo>
                  <a:lnTo>
                    <a:pt x="377" y="182"/>
                  </a:lnTo>
                  <a:lnTo>
                    <a:pt x="377" y="194"/>
                  </a:lnTo>
                  <a:lnTo>
                    <a:pt x="365" y="194"/>
                  </a:lnTo>
                  <a:lnTo>
                    <a:pt x="342" y="194"/>
                  </a:lnTo>
                  <a:lnTo>
                    <a:pt x="320" y="228"/>
                  </a:lnTo>
                  <a:lnTo>
                    <a:pt x="308" y="239"/>
                  </a:lnTo>
                  <a:lnTo>
                    <a:pt x="320" y="239"/>
                  </a:lnTo>
                  <a:lnTo>
                    <a:pt x="320" y="251"/>
                  </a:lnTo>
                  <a:lnTo>
                    <a:pt x="297" y="262"/>
                  </a:lnTo>
                  <a:lnTo>
                    <a:pt x="285" y="285"/>
                  </a:lnTo>
                  <a:lnTo>
                    <a:pt x="263" y="296"/>
                  </a:lnTo>
                  <a:lnTo>
                    <a:pt x="194" y="296"/>
                  </a:lnTo>
                  <a:lnTo>
                    <a:pt x="171" y="319"/>
                  </a:lnTo>
                  <a:lnTo>
                    <a:pt x="149" y="308"/>
                  </a:lnTo>
                  <a:lnTo>
                    <a:pt x="69" y="194"/>
                  </a:lnTo>
                  <a:lnTo>
                    <a:pt x="0" y="182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E574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96" name="Freeform 394"/>
            <p:cNvSpPr>
              <a:spLocks/>
            </p:cNvSpPr>
            <p:nvPr/>
          </p:nvSpPr>
          <p:spPr bwMode="auto">
            <a:xfrm>
              <a:off x="4222" y="992"/>
              <a:ext cx="68" cy="34"/>
            </a:xfrm>
            <a:custGeom>
              <a:avLst/>
              <a:gdLst>
                <a:gd name="T0" fmla="*/ 57 w 68"/>
                <a:gd name="T1" fmla="*/ 23 h 34"/>
                <a:gd name="T2" fmla="*/ 68 w 68"/>
                <a:gd name="T3" fmla="*/ 11 h 34"/>
                <a:gd name="T4" fmla="*/ 68 w 68"/>
                <a:gd name="T5" fmla="*/ 0 h 34"/>
                <a:gd name="T6" fmla="*/ 45 w 68"/>
                <a:gd name="T7" fmla="*/ 0 h 34"/>
                <a:gd name="T8" fmla="*/ 23 w 68"/>
                <a:gd name="T9" fmla="*/ 11 h 34"/>
                <a:gd name="T10" fmla="*/ 0 w 68"/>
                <a:gd name="T11" fmla="*/ 11 h 34"/>
                <a:gd name="T12" fmla="*/ 0 w 68"/>
                <a:gd name="T13" fmla="*/ 23 h 34"/>
                <a:gd name="T14" fmla="*/ 11 w 68"/>
                <a:gd name="T15" fmla="*/ 34 h 34"/>
                <a:gd name="T16" fmla="*/ 23 w 68"/>
                <a:gd name="T17" fmla="*/ 23 h 34"/>
                <a:gd name="T18" fmla="*/ 45 w 68"/>
                <a:gd name="T19" fmla="*/ 23 h 34"/>
                <a:gd name="T20" fmla="*/ 45 w 68"/>
                <a:gd name="T21" fmla="*/ 11 h 34"/>
                <a:gd name="T22" fmla="*/ 57 w 68"/>
                <a:gd name="T23" fmla="*/ 11 h 34"/>
                <a:gd name="T24" fmla="*/ 57 w 68"/>
                <a:gd name="T25" fmla="*/ 23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8"/>
                <a:gd name="T40" fmla="*/ 0 h 34"/>
                <a:gd name="T41" fmla="*/ 68 w 68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8" h="34">
                  <a:moveTo>
                    <a:pt x="57" y="23"/>
                  </a:moveTo>
                  <a:lnTo>
                    <a:pt x="68" y="11"/>
                  </a:lnTo>
                  <a:lnTo>
                    <a:pt x="68" y="0"/>
                  </a:lnTo>
                  <a:lnTo>
                    <a:pt x="45" y="0"/>
                  </a:lnTo>
                  <a:lnTo>
                    <a:pt x="23" y="11"/>
                  </a:lnTo>
                  <a:lnTo>
                    <a:pt x="0" y="11"/>
                  </a:lnTo>
                  <a:lnTo>
                    <a:pt x="0" y="23"/>
                  </a:lnTo>
                  <a:lnTo>
                    <a:pt x="11" y="34"/>
                  </a:lnTo>
                  <a:lnTo>
                    <a:pt x="23" y="23"/>
                  </a:lnTo>
                  <a:lnTo>
                    <a:pt x="45" y="23"/>
                  </a:lnTo>
                  <a:lnTo>
                    <a:pt x="45" y="11"/>
                  </a:lnTo>
                  <a:lnTo>
                    <a:pt x="57" y="11"/>
                  </a:lnTo>
                  <a:lnTo>
                    <a:pt x="57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97" name="Freeform 395"/>
            <p:cNvSpPr>
              <a:spLocks/>
            </p:cNvSpPr>
            <p:nvPr/>
          </p:nvSpPr>
          <p:spPr bwMode="auto">
            <a:xfrm>
              <a:off x="4210" y="1026"/>
              <a:ext cx="80" cy="126"/>
            </a:xfrm>
            <a:custGeom>
              <a:avLst/>
              <a:gdLst>
                <a:gd name="T0" fmla="*/ 23 w 80"/>
                <a:gd name="T1" fmla="*/ 0 h 126"/>
                <a:gd name="T2" fmla="*/ 46 w 80"/>
                <a:gd name="T3" fmla="*/ 23 h 126"/>
                <a:gd name="T4" fmla="*/ 46 w 80"/>
                <a:gd name="T5" fmla="*/ 34 h 126"/>
                <a:gd name="T6" fmla="*/ 35 w 80"/>
                <a:gd name="T7" fmla="*/ 57 h 126"/>
                <a:gd name="T8" fmla="*/ 46 w 80"/>
                <a:gd name="T9" fmla="*/ 69 h 126"/>
                <a:gd name="T10" fmla="*/ 69 w 80"/>
                <a:gd name="T11" fmla="*/ 57 h 126"/>
                <a:gd name="T12" fmla="*/ 69 w 80"/>
                <a:gd name="T13" fmla="*/ 69 h 126"/>
                <a:gd name="T14" fmla="*/ 80 w 80"/>
                <a:gd name="T15" fmla="*/ 69 h 126"/>
                <a:gd name="T16" fmla="*/ 80 w 80"/>
                <a:gd name="T17" fmla="*/ 69 h 126"/>
                <a:gd name="T18" fmla="*/ 57 w 80"/>
                <a:gd name="T19" fmla="*/ 69 h 126"/>
                <a:gd name="T20" fmla="*/ 69 w 80"/>
                <a:gd name="T21" fmla="*/ 80 h 126"/>
                <a:gd name="T22" fmla="*/ 57 w 80"/>
                <a:gd name="T23" fmla="*/ 91 h 126"/>
                <a:gd name="T24" fmla="*/ 46 w 80"/>
                <a:gd name="T25" fmla="*/ 91 h 126"/>
                <a:gd name="T26" fmla="*/ 46 w 80"/>
                <a:gd name="T27" fmla="*/ 103 h 126"/>
                <a:gd name="T28" fmla="*/ 35 w 80"/>
                <a:gd name="T29" fmla="*/ 103 h 126"/>
                <a:gd name="T30" fmla="*/ 12 w 80"/>
                <a:gd name="T31" fmla="*/ 114 h 126"/>
                <a:gd name="T32" fmla="*/ 0 w 80"/>
                <a:gd name="T33" fmla="*/ 126 h 126"/>
                <a:gd name="T34" fmla="*/ 12 w 80"/>
                <a:gd name="T35" fmla="*/ 114 h 126"/>
                <a:gd name="T36" fmla="*/ 23 w 80"/>
                <a:gd name="T37" fmla="*/ 103 h 126"/>
                <a:gd name="T38" fmla="*/ 23 w 80"/>
                <a:gd name="T39" fmla="*/ 80 h 126"/>
                <a:gd name="T40" fmla="*/ 46 w 80"/>
                <a:gd name="T41" fmla="*/ 69 h 126"/>
                <a:gd name="T42" fmla="*/ 23 w 80"/>
                <a:gd name="T43" fmla="*/ 69 h 126"/>
                <a:gd name="T44" fmla="*/ 23 w 80"/>
                <a:gd name="T45" fmla="*/ 46 h 126"/>
                <a:gd name="T46" fmla="*/ 35 w 80"/>
                <a:gd name="T47" fmla="*/ 23 h 126"/>
                <a:gd name="T48" fmla="*/ 23 w 80"/>
                <a:gd name="T49" fmla="*/ 0 h 12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0"/>
                <a:gd name="T76" fmla="*/ 0 h 126"/>
                <a:gd name="T77" fmla="*/ 80 w 80"/>
                <a:gd name="T78" fmla="*/ 126 h 12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0" h="126">
                  <a:moveTo>
                    <a:pt x="23" y="0"/>
                  </a:moveTo>
                  <a:lnTo>
                    <a:pt x="46" y="23"/>
                  </a:lnTo>
                  <a:lnTo>
                    <a:pt x="46" y="34"/>
                  </a:lnTo>
                  <a:lnTo>
                    <a:pt x="35" y="57"/>
                  </a:lnTo>
                  <a:lnTo>
                    <a:pt x="46" y="69"/>
                  </a:lnTo>
                  <a:lnTo>
                    <a:pt x="69" y="57"/>
                  </a:lnTo>
                  <a:lnTo>
                    <a:pt x="69" y="69"/>
                  </a:lnTo>
                  <a:lnTo>
                    <a:pt x="80" y="69"/>
                  </a:lnTo>
                  <a:lnTo>
                    <a:pt x="57" y="69"/>
                  </a:lnTo>
                  <a:lnTo>
                    <a:pt x="69" y="80"/>
                  </a:lnTo>
                  <a:lnTo>
                    <a:pt x="57" y="91"/>
                  </a:lnTo>
                  <a:lnTo>
                    <a:pt x="46" y="91"/>
                  </a:lnTo>
                  <a:lnTo>
                    <a:pt x="46" y="103"/>
                  </a:lnTo>
                  <a:lnTo>
                    <a:pt x="35" y="103"/>
                  </a:lnTo>
                  <a:lnTo>
                    <a:pt x="12" y="114"/>
                  </a:lnTo>
                  <a:lnTo>
                    <a:pt x="0" y="126"/>
                  </a:lnTo>
                  <a:lnTo>
                    <a:pt x="12" y="114"/>
                  </a:lnTo>
                  <a:lnTo>
                    <a:pt x="23" y="103"/>
                  </a:lnTo>
                  <a:lnTo>
                    <a:pt x="23" y="80"/>
                  </a:lnTo>
                  <a:lnTo>
                    <a:pt x="46" y="69"/>
                  </a:lnTo>
                  <a:lnTo>
                    <a:pt x="23" y="69"/>
                  </a:lnTo>
                  <a:lnTo>
                    <a:pt x="23" y="46"/>
                  </a:lnTo>
                  <a:lnTo>
                    <a:pt x="35" y="2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98" name="Freeform 396"/>
            <p:cNvSpPr>
              <a:spLocks/>
            </p:cNvSpPr>
            <p:nvPr/>
          </p:nvSpPr>
          <p:spPr bwMode="auto">
            <a:xfrm>
              <a:off x="4222" y="1129"/>
              <a:ext cx="23" cy="11"/>
            </a:xfrm>
            <a:custGeom>
              <a:avLst/>
              <a:gdLst>
                <a:gd name="T0" fmla="*/ 0 w 23"/>
                <a:gd name="T1" fmla="*/ 11 h 11"/>
                <a:gd name="T2" fmla="*/ 23 w 23"/>
                <a:gd name="T3" fmla="*/ 11 h 11"/>
                <a:gd name="T4" fmla="*/ 11 w 23"/>
                <a:gd name="T5" fmla="*/ 0 h 11"/>
                <a:gd name="T6" fmla="*/ 0 w 23"/>
                <a:gd name="T7" fmla="*/ 11 h 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11"/>
                <a:gd name="T14" fmla="*/ 23 w 23"/>
                <a:gd name="T15" fmla="*/ 11 h 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11">
                  <a:moveTo>
                    <a:pt x="0" y="11"/>
                  </a:moveTo>
                  <a:lnTo>
                    <a:pt x="23" y="11"/>
                  </a:lnTo>
                  <a:lnTo>
                    <a:pt x="11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99" name="Freeform 397"/>
            <p:cNvSpPr>
              <a:spLocks/>
            </p:cNvSpPr>
            <p:nvPr/>
          </p:nvSpPr>
          <p:spPr bwMode="auto">
            <a:xfrm>
              <a:off x="4233" y="1026"/>
              <a:ext cx="46" cy="12"/>
            </a:xfrm>
            <a:custGeom>
              <a:avLst/>
              <a:gdLst>
                <a:gd name="T0" fmla="*/ 0 w 46"/>
                <a:gd name="T1" fmla="*/ 0 h 12"/>
                <a:gd name="T2" fmla="*/ 46 w 46"/>
                <a:gd name="T3" fmla="*/ 0 h 12"/>
                <a:gd name="T4" fmla="*/ 23 w 46"/>
                <a:gd name="T5" fmla="*/ 12 h 12"/>
                <a:gd name="T6" fmla="*/ 0 w 46"/>
                <a:gd name="T7" fmla="*/ 0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"/>
                <a:gd name="T13" fmla="*/ 0 h 12"/>
                <a:gd name="T14" fmla="*/ 46 w 46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" h="12">
                  <a:moveTo>
                    <a:pt x="0" y="0"/>
                  </a:moveTo>
                  <a:lnTo>
                    <a:pt x="46" y="0"/>
                  </a:lnTo>
                  <a:lnTo>
                    <a:pt x="23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0" name="Freeform 398"/>
            <p:cNvSpPr>
              <a:spLocks/>
            </p:cNvSpPr>
            <p:nvPr/>
          </p:nvSpPr>
          <p:spPr bwMode="auto">
            <a:xfrm>
              <a:off x="4074" y="1095"/>
              <a:ext cx="171" cy="125"/>
            </a:xfrm>
            <a:custGeom>
              <a:avLst/>
              <a:gdLst>
                <a:gd name="T0" fmla="*/ 0 w 171"/>
                <a:gd name="T1" fmla="*/ 0 h 125"/>
                <a:gd name="T2" fmla="*/ 11 w 171"/>
                <a:gd name="T3" fmla="*/ 34 h 125"/>
                <a:gd name="T4" fmla="*/ 22 w 171"/>
                <a:gd name="T5" fmla="*/ 125 h 125"/>
                <a:gd name="T6" fmla="*/ 45 w 171"/>
                <a:gd name="T7" fmla="*/ 102 h 125"/>
                <a:gd name="T8" fmla="*/ 91 w 171"/>
                <a:gd name="T9" fmla="*/ 102 h 125"/>
                <a:gd name="T10" fmla="*/ 114 w 171"/>
                <a:gd name="T11" fmla="*/ 102 h 125"/>
                <a:gd name="T12" fmla="*/ 136 w 171"/>
                <a:gd name="T13" fmla="*/ 91 h 125"/>
                <a:gd name="T14" fmla="*/ 148 w 171"/>
                <a:gd name="T15" fmla="*/ 79 h 125"/>
                <a:gd name="T16" fmla="*/ 171 w 171"/>
                <a:gd name="T17" fmla="*/ 68 h 125"/>
                <a:gd name="T18" fmla="*/ 171 w 171"/>
                <a:gd name="T19" fmla="*/ 68 h 125"/>
                <a:gd name="T20" fmla="*/ 148 w 171"/>
                <a:gd name="T21" fmla="*/ 68 h 125"/>
                <a:gd name="T22" fmla="*/ 136 w 171"/>
                <a:gd name="T23" fmla="*/ 91 h 125"/>
                <a:gd name="T24" fmla="*/ 114 w 171"/>
                <a:gd name="T25" fmla="*/ 102 h 125"/>
                <a:gd name="T26" fmla="*/ 102 w 171"/>
                <a:gd name="T27" fmla="*/ 102 h 125"/>
                <a:gd name="T28" fmla="*/ 57 w 171"/>
                <a:gd name="T29" fmla="*/ 79 h 125"/>
                <a:gd name="T30" fmla="*/ 22 w 171"/>
                <a:gd name="T31" fmla="*/ 22 h 125"/>
                <a:gd name="T32" fmla="*/ 0 w 171"/>
                <a:gd name="T33" fmla="*/ 0 h 12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1"/>
                <a:gd name="T52" fmla="*/ 0 h 125"/>
                <a:gd name="T53" fmla="*/ 171 w 171"/>
                <a:gd name="T54" fmla="*/ 125 h 12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1" h="125">
                  <a:moveTo>
                    <a:pt x="0" y="0"/>
                  </a:moveTo>
                  <a:lnTo>
                    <a:pt x="11" y="34"/>
                  </a:lnTo>
                  <a:lnTo>
                    <a:pt x="22" y="125"/>
                  </a:lnTo>
                  <a:lnTo>
                    <a:pt x="45" y="102"/>
                  </a:lnTo>
                  <a:lnTo>
                    <a:pt x="91" y="102"/>
                  </a:lnTo>
                  <a:lnTo>
                    <a:pt x="114" y="102"/>
                  </a:lnTo>
                  <a:lnTo>
                    <a:pt x="136" y="91"/>
                  </a:lnTo>
                  <a:lnTo>
                    <a:pt x="148" y="79"/>
                  </a:lnTo>
                  <a:lnTo>
                    <a:pt x="171" y="68"/>
                  </a:lnTo>
                  <a:lnTo>
                    <a:pt x="148" y="68"/>
                  </a:lnTo>
                  <a:lnTo>
                    <a:pt x="136" y="91"/>
                  </a:lnTo>
                  <a:lnTo>
                    <a:pt x="114" y="102"/>
                  </a:lnTo>
                  <a:lnTo>
                    <a:pt x="102" y="102"/>
                  </a:lnTo>
                  <a:lnTo>
                    <a:pt x="57" y="79"/>
                  </a:lnTo>
                  <a:lnTo>
                    <a:pt x="22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1" name="Freeform 399"/>
            <p:cNvSpPr>
              <a:spLocks/>
            </p:cNvSpPr>
            <p:nvPr/>
          </p:nvSpPr>
          <p:spPr bwMode="auto">
            <a:xfrm>
              <a:off x="3891" y="787"/>
              <a:ext cx="422" cy="308"/>
            </a:xfrm>
            <a:custGeom>
              <a:avLst/>
              <a:gdLst>
                <a:gd name="T0" fmla="*/ 399 w 422"/>
                <a:gd name="T1" fmla="*/ 194 h 308"/>
                <a:gd name="T2" fmla="*/ 376 w 422"/>
                <a:gd name="T3" fmla="*/ 137 h 308"/>
                <a:gd name="T4" fmla="*/ 354 w 422"/>
                <a:gd name="T5" fmla="*/ 125 h 308"/>
                <a:gd name="T6" fmla="*/ 308 w 422"/>
                <a:gd name="T7" fmla="*/ 137 h 308"/>
                <a:gd name="T8" fmla="*/ 285 w 422"/>
                <a:gd name="T9" fmla="*/ 182 h 308"/>
                <a:gd name="T10" fmla="*/ 262 w 422"/>
                <a:gd name="T11" fmla="*/ 216 h 308"/>
                <a:gd name="T12" fmla="*/ 217 w 422"/>
                <a:gd name="T13" fmla="*/ 205 h 308"/>
                <a:gd name="T14" fmla="*/ 217 w 422"/>
                <a:gd name="T15" fmla="*/ 171 h 308"/>
                <a:gd name="T16" fmla="*/ 183 w 422"/>
                <a:gd name="T17" fmla="*/ 159 h 308"/>
                <a:gd name="T18" fmla="*/ 160 w 422"/>
                <a:gd name="T19" fmla="*/ 205 h 308"/>
                <a:gd name="T20" fmla="*/ 205 w 422"/>
                <a:gd name="T21" fmla="*/ 262 h 308"/>
                <a:gd name="T22" fmla="*/ 160 w 422"/>
                <a:gd name="T23" fmla="*/ 273 h 308"/>
                <a:gd name="T24" fmla="*/ 160 w 422"/>
                <a:gd name="T25" fmla="*/ 216 h 308"/>
                <a:gd name="T26" fmla="*/ 126 w 422"/>
                <a:gd name="T27" fmla="*/ 262 h 308"/>
                <a:gd name="T28" fmla="*/ 114 w 422"/>
                <a:gd name="T29" fmla="*/ 285 h 308"/>
                <a:gd name="T30" fmla="*/ 114 w 422"/>
                <a:gd name="T31" fmla="*/ 296 h 308"/>
                <a:gd name="T32" fmla="*/ 103 w 422"/>
                <a:gd name="T33" fmla="*/ 285 h 308"/>
                <a:gd name="T34" fmla="*/ 91 w 422"/>
                <a:gd name="T35" fmla="*/ 273 h 308"/>
                <a:gd name="T36" fmla="*/ 69 w 422"/>
                <a:gd name="T37" fmla="*/ 251 h 308"/>
                <a:gd name="T38" fmla="*/ 23 w 422"/>
                <a:gd name="T39" fmla="*/ 251 h 308"/>
                <a:gd name="T40" fmla="*/ 0 w 422"/>
                <a:gd name="T41" fmla="*/ 137 h 308"/>
                <a:gd name="T42" fmla="*/ 80 w 422"/>
                <a:gd name="T43" fmla="*/ 11 h 308"/>
                <a:gd name="T44" fmla="*/ 80 w 422"/>
                <a:gd name="T45" fmla="*/ 23 h 308"/>
                <a:gd name="T46" fmla="*/ 91 w 422"/>
                <a:gd name="T47" fmla="*/ 45 h 308"/>
                <a:gd name="T48" fmla="*/ 57 w 422"/>
                <a:gd name="T49" fmla="*/ 68 h 308"/>
                <a:gd name="T50" fmla="*/ 46 w 422"/>
                <a:gd name="T51" fmla="*/ 102 h 308"/>
                <a:gd name="T52" fmla="*/ 69 w 422"/>
                <a:gd name="T53" fmla="*/ 114 h 308"/>
                <a:gd name="T54" fmla="*/ 160 w 422"/>
                <a:gd name="T55" fmla="*/ 68 h 308"/>
                <a:gd name="T56" fmla="*/ 228 w 422"/>
                <a:gd name="T57" fmla="*/ 68 h 308"/>
                <a:gd name="T58" fmla="*/ 262 w 422"/>
                <a:gd name="T59" fmla="*/ 102 h 308"/>
                <a:gd name="T60" fmla="*/ 285 w 422"/>
                <a:gd name="T61" fmla="*/ 125 h 308"/>
                <a:gd name="T62" fmla="*/ 319 w 422"/>
                <a:gd name="T63" fmla="*/ 102 h 308"/>
                <a:gd name="T64" fmla="*/ 365 w 422"/>
                <a:gd name="T65" fmla="*/ 102 h 308"/>
                <a:gd name="T66" fmla="*/ 388 w 422"/>
                <a:gd name="T67" fmla="*/ 80 h 308"/>
                <a:gd name="T68" fmla="*/ 365 w 422"/>
                <a:gd name="T69" fmla="*/ 57 h 308"/>
                <a:gd name="T70" fmla="*/ 422 w 422"/>
                <a:gd name="T71" fmla="*/ 125 h 308"/>
                <a:gd name="T72" fmla="*/ 388 w 422"/>
                <a:gd name="T73" fmla="*/ 148 h 308"/>
                <a:gd name="T74" fmla="*/ 399 w 422"/>
                <a:gd name="T75" fmla="*/ 205 h 30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2"/>
                <a:gd name="T115" fmla="*/ 0 h 308"/>
                <a:gd name="T116" fmla="*/ 422 w 422"/>
                <a:gd name="T117" fmla="*/ 308 h 30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2" h="308">
                  <a:moveTo>
                    <a:pt x="399" y="205"/>
                  </a:moveTo>
                  <a:lnTo>
                    <a:pt x="399" y="194"/>
                  </a:lnTo>
                  <a:lnTo>
                    <a:pt x="388" y="148"/>
                  </a:lnTo>
                  <a:lnTo>
                    <a:pt x="376" y="137"/>
                  </a:lnTo>
                  <a:lnTo>
                    <a:pt x="365" y="125"/>
                  </a:lnTo>
                  <a:lnTo>
                    <a:pt x="354" y="125"/>
                  </a:lnTo>
                  <a:lnTo>
                    <a:pt x="331" y="125"/>
                  </a:lnTo>
                  <a:lnTo>
                    <a:pt x="308" y="137"/>
                  </a:lnTo>
                  <a:lnTo>
                    <a:pt x="319" y="159"/>
                  </a:lnTo>
                  <a:lnTo>
                    <a:pt x="285" y="182"/>
                  </a:lnTo>
                  <a:lnTo>
                    <a:pt x="285" y="194"/>
                  </a:lnTo>
                  <a:lnTo>
                    <a:pt x="262" y="216"/>
                  </a:lnTo>
                  <a:lnTo>
                    <a:pt x="240" y="216"/>
                  </a:lnTo>
                  <a:lnTo>
                    <a:pt x="217" y="205"/>
                  </a:lnTo>
                  <a:lnTo>
                    <a:pt x="228" y="182"/>
                  </a:lnTo>
                  <a:lnTo>
                    <a:pt x="217" y="171"/>
                  </a:lnTo>
                  <a:lnTo>
                    <a:pt x="194" y="159"/>
                  </a:lnTo>
                  <a:lnTo>
                    <a:pt x="183" y="159"/>
                  </a:lnTo>
                  <a:lnTo>
                    <a:pt x="160" y="182"/>
                  </a:lnTo>
                  <a:lnTo>
                    <a:pt x="160" y="205"/>
                  </a:lnTo>
                  <a:lnTo>
                    <a:pt x="171" y="251"/>
                  </a:lnTo>
                  <a:lnTo>
                    <a:pt x="205" y="262"/>
                  </a:lnTo>
                  <a:lnTo>
                    <a:pt x="194" y="285"/>
                  </a:lnTo>
                  <a:lnTo>
                    <a:pt x="160" y="273"/>
                  </a:lnTo>
                  <a:lnTo>
                    <a:pt x="160" y="251"/>
                  </a:lnTo>
                  <a:lnTo>
                    <a:pt x="160" y="216"/>
                  </a:lnTo>
                  <a:lnTo>
                    <a:pt x="137" y="228"/>
                  </a:lnTo>
                  <a:lnTo>
                    <a:pt x="126" y="262"/>
                  </a:lnTo>
                  <a:lnTo>
                    <a:pt x="103" y="273"/>
                  </a:lnTo>
                  <a:lnTo>
                    <a:pt x="114" y="285"/>
                  </a:lnTo>
                  <a:lnTo>
                    <a:pt x="103" y="296"/>
                  </a:lnTo>
                  <a:lnTo>
                    <a:pt x="114" y="296"/>
                  </a:lnTo>
                  <a:lnTo>
                    <a:pt x="103" y="308"/>
                  </a:lnTo>
                  <a:lnTo>
                    <a:pt x="103" y="285"/>
                  </a:lnTo>
                  <a:lnTo>
                    <a:pt x="103" y="273"/>
                  </a:lnTo>
                  <a:lnTo>
                    <a:pt x="91" y="273"/>
                  </a:lnTo>
                  <a:lnTo>
                    <a:pt x="91" y="251"/>
                  </a:lnTo>
                  <a:lnTo>
                    <a:pt x="69" y="251"/>
                  </a:lnTo>
                  <a:lnTo>
                    <a:pt x="34" y="262"/>
                  </a:lnTo>
                  <a:lnTo>
                    <a:pt x="23" y="251"/>
                  </a:lnTo>
                  <a:lnTo>
                    <a:pt x="23" y="182"/>
                  </a:lnTo>
                  <a:lnTo>
                    <a:pt x="0" y="137"/>
                  </a:lnTo>
                  <a:lnTo>
                    <a:pt x="34" y="57"/>
                  </a:lnTo>
                  <a:lnTo>
                    <a:pt x="80" y="11"/>
                  </a:lnTo>
                  <a:lnTo>
                    <a:pt x="148" y="0"/>
                  </a:lnTo>
                  <a:lnTo>
                    <a:pt x="80" y="23"/>
                  </a:lnTo>
                  <a:lnTo>
                    <a:pt x="69" y="45"/>
                  </a:lnTo>
                  <a:lnTo>
                    <a:pt x="91" y="45"/>
                  </a:lnTo>
                  <a:lnTo>
                    <a:pt x="57" y="57"/>
                  </a:lnTo>
                  <a:lnTo>
                    <a:pt x="57" y="68"/>
                  </a:lnTo>
                  <a:lnTo>
                    <a:pt x="46" y="80"/>
                  </a:lnTo>
                  <a:lnTo>
                    <a:pt x="46" y="102"/>
                  </a:lnTo>
                  <a:lnTo>
                    <a:pt x="46" y="114"/>
                  </a:lnTo>
                  <a:lnTo>
                    <a:pt x="69" y="114"/>
                  </a:lnTo>
                  <a:lnTo>
                    <a:pt x="103" y="80"/>
                  </a:lnTo>
                  <a:lnTo>
                    <a:pt x="160" y="68"/>
                  </a:lnTo>
                  <a:lnTo>
                    <a:pt x="194" y="80"/>
                  </a:lnTo>
                  <a:lnTo>
                    <a:pt x="228" y="68"/>
                  </a:lnTo>
                  <a:lnTo>
                    <a:pt x="262" y="80"/>
                  </a:lnTo>
                  <a:lnTo>
                    <a:pt x="262" y="102"/>
                  </a:lnTo>
                  <a:lnTo>
                    <a:pt x="251" y="114"/>
                  </a:lnTo>
                  <a:lnTo>
                    <a:pt x="285" y="125"/>
                  </a:lnTo>
                  <a:lnTo>
                    <a:pt x="331" y="102"/>
                  </a:lnTo>
                  <a:lnTo>
                    <a:pt x="319" y="102"/>
                  </a:lnTo>
                  <a:lnTo>
                    <a:pt x="354" y="102"/>
                  </a:lnTo>
                  <a:lnTo>
                    <a:pt x="365" y="102"/>
                  </a:lnTo>
                  <a:lnTo>
                    <a:pt x="399" y="102"/>
                  </a:lnTo>
                  <a:lnTo>
                    <a:pt x="388" y="80"/>
                  </a:lnTo>
                  <a:lnTo>
                    <a:pt x="297" y="23"/>
                  </a:lnTo>
                  <a:lnTo>
                    <a:pt x="365" y="57"/>
                  </a:lnTo>
                  <a:lnTo>
                    <a:pt x="411" y="91"/>
                  </a:lnTo>
                  <a:lnTo>
                    <a:pt x="422" y="125"/>
                  </a:lnTo>
                  <a:lnTo>
                    <a:pt x="411" y="148"/>
                  </a:lnTo>
                  <a:lnTo>
                    <a:pt x="388" y="148"/>
                  </a:lnTo>
                  <a:lnTo>
                    <a:pt x="399" y="182"/>
                  </a:lnTo>
                  <a:lnTo>
                    <a:pt x="399" y="20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2" name="Freeform 400"/>
            <p:cNvSpPr>
              <a:spLocks/>
            </p:cNvSpPr>
            <p:nvPr/>
          </p:nvSpPr>
          <p:spPr bwMode="auto">
            <a:xfrm>
              <a:off x="4062" y="969"/>
              <a:ext cx="46" cy="57"/>
            </a:xfrm>
            <a:custGeom>
              <a:avLst/>
              <a:gdLst>
                <a:gd name="T0" fmla="*/ 46 w 46"/>
                <a:gd name="T1" fmla="*/ 12 h 57"/>
                <a:gd name="T2" fmla="*/ 34 w 46"/>
                <a:gd name="T3" fmla="*/ 12 h 57"/>
                <a:gd name="T4" fmla="*/ 23 w 46"/>
                <a:gd name="T5" fmla="*/ 0 h 57"/>
                <a:gd name="T6" fmla="*/ 12 w 46"/>
                <a:gd name="T7" fmla="*/ 12 h 57"/>
                <a:gd name="T8" fmla="*/ 0 w 46"/>
                <a:gd name="T9" fmla="*/ 23 h 57"/>
                <a:gd name="T10" fmla="*/ 12 w 46"/>
                <a:gd name="T11" fmla="*/ 12 h 57"/>
                <a:gd name="T12" fmla="*/ 23 w 46"/>
                <a:gd name="T13" fmla="*/ 12 h 57"/>
                <a:gd name="T14" fmla="*/ 23 w 46"/>
                <a:gd name="T15" fmla="*/ 23 h 57"/>
                <a:gd name="T16" fmla="*/ 34 w 46"/>
                <a:gd name="T17" fmla="*/ 23 h 57"/>
                <a:gd name="T18" fmla="*/ 12 w 46"/>
                <a:gd name="T19" fmla="*/ 34 h 57"/>
                <a:gd name="T20" fmla="*/ 12 w 46"/>
                <a:gd name="T21" fmla="*/ 46 h 57"/>
                <a:gd name="T22" fmla="*/ 46 w 46"/>
                <a:gd name="T23" fmla="*/ 57 h 57"/>
                <a:gd name="T24" fmla="*/ 46 w 46"/>
                <a:gd name="T25" fmla="*/ 46 h 57"/>
                <a:gd name="T26" fmla="*/ 23 w 46"/>
                <a:gd name="T27" fmla="*/ 34 h 57"/>
                <a:gd name="T28" fmla="*/ 46 w 46"/>
                <a:gd name="T29" fmla="*/ 34 h 57"/>
                <a:gd name="T30" fmla="*/ 46 w 46"/>
                <a:gd name="T31" fmla="*/ 23 h 57"/>
                <a:gd name="T32" fmla="*/ 46 w 46"/>
                <a:gd name="T33" fmla="*/ 12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46" y="12"/>
                  </a:moveTo>
                  <a:lnTo>
                    <a:pt x="34" y="12"/>
                  </a:lnTo>
                  <a:lnTo>
                    <a:pt x="23" y="0"/>
                  </a:lnTo>
                  <a:lnTo>
                    <a:pt x="12" y="12"/>
                  </a:lnTo>
                  <a:lnTo>
                    <a:pt x="0" y="23"/>
                  </a:lnTo>
                  <a:lnTo>
                    <a:pt x="12" y="12"/>
                  </a:lnTo>
                  <a:lnTo>
                    <a:pt x="23" y="12"/>
                  </a:lnTo>
                  <a:lnTo>
                    <a:pt x="23" y="23"/>
                  </a:lnTo>
                  <a:lnTo>
                    <a:pt x="34" y="23"/>
                  </a:lnTo>
                  <a:lnTo>
                    <a:pt x="12" y="34"/>
                  </a:lnTo>
                  <a:lnTo>
                    <a:pt x="12" y="46"/>
                  </a:lnTo>
                  <a:lnTo>
                    <a:pt x="46" y="57"/>
                  </a:lnTo>
                  <a:lnTo>
                    <a:pt x="46" y="46"/>
                  </a:lnTo>
                  <a:lnTo>
                    <a:pt x="23" y="34"/>
                  </a:lnTo>
                  <a:lnTo>
                    <a:pt x="46" y="34"/>
                  </a:lnTo>
                  <a:lnTo>
                    <a:pt x="46" y="23"/>
                  </a:lnTo>
                  <a:lnTo>
                    <a:pt x="46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3" name="Freeform 401"/>
            <p:cNvSpPr>
              <a:spLocks/>
            </p:cNvSpPr>
            <p:nvPr/>
          </p:nvSpPr>
          <p:spPr bwMode="auto">
            <a:xfrm>
              <a:off x="4074" y="1015"/>
              <a:ext cx="22" cy="23"/>
            </a:xfrm>
            <a:custGeom>
              <a:avLst/>
              <a:gdLst>
                <a:gd name="T0" fmla="*/ 0 w 22"/>
                <a:gd name="T1" fmla="*/ 0 h 23"/>
                <a:gd name="T2" fmla="*/ 22 w 22"/>
                <a:gd name="T3" fmla="*/ 23 h 23"/>
                <a:gd name="T4" fmla="*/ 11 w 22"/>
                <a:gd name="T5" fmla="*/ 23 h 23"/>
                <a:gd name="T6" fmla="*/ 0 w 22"/>
                <a:gd name="T7" fmla="*/ 11 h 23"/>
                <a:gd name="T8" fmla="*/ 0 w 22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23"/>
                <a:gd name="T17" fmla="*/ 22 w 22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23">
                  <a:moveTo>
                    <a:pt x="0" y="0"/>
                  </a:moveTo>
                  <a:lnTo>
                    <a:pt x="22" y="23"/>
                  </a:lnTo>
                  <a:lnTo>
                    <a:pt x="11" y="23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4" name="Freeform 402"/>
            <p:cNvSpPr>
              <a:spLocks/>
            </p:cNvSpPr>
            <p:nvPr/>
          </p:nvSpPr>
          <p:spPr bwMode="auto">
            <a:xfrm>
              <a:off x="3823" y="1106"/>
              <a:ext cx="68" cy="46"/>
            </a:xfrm>
            <a:custGeom>
              <a:avLst/>
              <a:gdLst>
                <a:gd name="T0" fmla="*/ 68 w 68"/>
                <a:gd name="T1" fmla="*/ 0 h 46"/>
                <a:gd name="T2" fmla="*/ 57 w 68"/>
                <a:gd name="T3" fmla="*/ 11 h 46"/>
                <a:gd name="T4" fmla="*/ 0 w 68"/>
                <a:gd name="T5" fmla="*/ 46 h 46"/>
                <a:gd name="T6" fmla="*/ 68 w 68"/>
                <a:gd name="T7" fmla="*/ 11 h 46"/>
                <a:gd name="T8" fmla="*/ 68 w 68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46"/>
                <a:gd name="T17" fmla="*/ 68 w 68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46">
                  <a:moveTo>
                    <a:pt x="68" y="0"/>
                  </a:moveTo>
                  <a:lnTo>
                    <a:pt x="57" y="11"/>
                  </a:lnTo>
                  <a:lnTo>
                    <a:pt x="0" y="46"/>
                  </a:lnTo>
                  <a:lnTo>
                    <a:pt x="68" y="11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5" name="Freeform 403"/>
            <p:cNvSpPr>
              <a:spLocks/>
            </p:cNvSpPr>
            <p:nvPr/>
          </p:nvSpPr>
          <p:spPr bwMode="auto">
            <a:xfrm>
              <a:off x="4005" y="1106"/>
              <a:ext cx="114" cy="125"/>
            </a:xfrm>
            <a:custGeom>
              <a:avLst/>
              <a:gdLst>
                <a:gd name="T0" fmla="*/ 0 w 114"/>
                <a:gd name="T1" fmla="*/ 0 h 125"/>
                <a:gd name="T2" fmla="*/ 80 w 114"/>
                <a:gd name="T3" fmla="*/ 125 h 125"/>
                <a:gd name="T4" fmla="*/ 114 w 114"/>
                <a:gd name="T5" fmla="*/ 125 h 125"/>
                <a:gd name="T6" fmla="*/ 91 w 114"/>
                <a:gd name="T7" fmla="*/ 114 h 125"/>
                <a:gd name="T8" fmla="*/ 80 w 114"/>
                <a:gd name="T9" fmla="*/ 103 h 125"/>
                <a:gd name="T10" fmla="*/ 0 w 114"/>
                <a:gd name="T11" fmla="*/ 0 h 1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4"/>
                <a:gd name="T19" fmla="*/ 0 h 125"/>
                <a:gd name="T20" fmla="*/ 114 w 114"/>
                <a:gd name="T21" fmla="*/ 125 h 1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4" h="125">
                  <a:moveTo>
                    <a:pt x="0" y="0"/>
                  </a:moveTo>
                  <a:lnTo>
                    <a:pt x="80" y="125"/>
                  </a:lnTo>
                  <a:lnTo>
                    <a:pt x="114" y="125"/>
                  </a:lnTo>
                  <a:lnTo>
                    <a:pt x="91" y="114"/>
                  </a:lnTo>
                  <a:lnTo>
                    <a:pt x="80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6" name="Freeform 404"/>
            <p:cNvSpPr>
              <a:spLocks/>
            </p:cNvSpPr>
            <p:nvPr/>
          </p:nvSpPr>
          <p:spPr bwMode="auto">
            <a:xfrm>
              <a:off x="3948" y="1186"/>
              <a:ext cx="103" cy="80"/>
            </a:xfrm>
            <a:custGeom>
              <a:avLst/>
              <a:gdLst>
                <a:gd name="T0" fmla="*/ 0 w 103"/>
                <a:gd name="T1" fmla="*/ 0 h 80"/>
                <a:gd name="T2" fmla="*/ 12 w 103"/>
                <a:gd name="T3" fmla="*/ 11 h 80"/>
                <a:gd name="T4" fmla="*/ 69 w 103"/>
                <a:gd name="T5" fmla="*/ 45 h 80"/>
                <a:gd name="T6" fmla="*/ 103 w 103"/>
                <a:gd name="T7" fmla="*/ 80 h 80"/>
                <a:gd name="T8" fmla="*/ 80 w 103"/>
                <a:gd name="T9" fmla="*/ 34 h 80"/>
                <a:gd name="T10" fmla="*/ 23 w 103"/>
                <a:gd name="T11" fmla="*/ 0 h 80"/>
                <a:gd name="T12" fmla="*/ 0 w 103"/>
                <a:gd name="T13" fmla="*/ 0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80"/>
                <a:gd name="T23" fmla="*/ 103 w 103"/>
                <a:gd name="T24" fmla="*/ 80 h 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80">
                  <a:moveTo>
                    <a:pt x="0" y="0"/>
                  </a:moveTo>
                  <a:lnTo>
                    <a:pt x="12" y="11"/>
                  </a:lnTo>
                  <a:lnTo>
                    <a:pt x="69" y="45"/>
                  </a:lnTo>
                  <a:lnTo>
                    <a:pt x="103" y="80"/>
                  </a:lnTo>
                  <a:lnTo>
                    <a:pt x="80" y="34"/>
                  </a:lnTo>
                  <a:lnTo>
                    <a:pt x="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7" name="Freeform 405"/>
            <p:cNvSpPr>
              <a:spLocks/>
            </p:cNvSpPr>
            <p:nvPr/>
          </p:nvSpPr>
          <p:spPr bwMode="auto">
            <a:xfrm>
              <a:off x="3755" y="1243"/>
              <a:ext cx="467" cy="444"/>
            </a:xfrm>
            <a:custGeom>
              <a:avLst/>
              <a:gdLst>
                <a:gd name="T0" fmla="*/ 68 w 467"/>
                <a:gd name="T1" fmla="*/ 23 h 444"/>
                <a:gd name="T2" fmla="*/ 22 w 467"/>
                <a:gd name="T3" fmla="*/ 34 h 444"/>
                <a:gd name="T4" fmla="*/ 0 w 467"/>
                <a:gd name="T5" fmla="*/ 0 h 444"/>
                <a:gd name="T6" fmla="*/ 0 w 467"/>
                <a:gd name="T7" fmla="*/ 444 h 444"/>
                <a:gd name="T8" fmla="*/ 68 w 467"/>
                <a:gd name="T9" fmla="*/ 444 h 444"/>
                <a:gd name="T10" fmla="*/ 125 w 467"/>
                <a:gd name="T11" fmla="*/ 422 h 444"/>
                <a:gd name="T12" fmla="*/ 114 w 467"/>
                <a:gd name="T13" fmla="*/ 410 h 444"/>
                <a:gd name="T14" fmla="*/ 182 w 467"/>
                <a:gd name="T15" fmla="*/ 376 h 444"/>
                <a:gd name="T16" fmla="*/ 193 w 467"/>
                <a:gd name="T17" fmla="*/ 387 h 444"/>
                <a:gd name="T18" fmla="*/ 159 w 467"/>
                <a:gd name="T19" fmla="*/ 410 h 444"/>
                <a:gd name="T20" fmla="*/ 148 w 467"/>
                <a:gd name="T21" fmla="*/ 444 h 444"/>
                <a:gd name="T22" fmla="*/ 284 w 467"/>
                <a:gd name="T23" fmla="*/ 444 h 444"/>
                <a:gd name="T24" fmla="*/ 216 w 467"/>
                <a:gd name="T25" fmla="*/ 399 h 444"/>
                <a:gd name="T26" fmla="*/ 114 w 467"/>
                <a:gd name="T27" fmla="*/ 285 h 444"/>
                <a:gd name="T28" fmla="*/ 102 w 467"/>
                <a:gd name="T29" fmla="*/ 239 h 444"/>
                <a:gd name="T30" fmla="*/ 125 w 467"/>
                <a:gd name="T31" fmla="*/ 273 h 444"/>
                <a:gd name="T32" fmla="*/ 205 w 467"/>
                <a:gd name="T33" fmla="*/ 365 h 444"/>
                <a:gd name="T34" fmla="*/ 319 w 467"/>
                <a:gd name="T35" fmla="*/ 444 h 444"/>
                <a:gd name="T36" fmla="*/ 376 w 467"/>
                <a:gd name="T37" fmla="*/ 444 h 444"/>
                <a:gd name="T38" fmla="*/ 433 w 467"/>
                <a:gd name="T39" fmla="*/ 422 h 444"/>
                <a:gd name="T40" fmla="*/ 467 w 467"/>
                <a:gd name="T41" fmla="*/ 365 h 444"/>
                <a:gd name="T42" fmla="*/ 410 w 467"/>
                <a:gd name="T43" fmla="*/ 410 h 444"/>
                <a:gd name="T44" fmla="*/ 387 w 467"/>
                <a:gd name="T45" fmla="*/ 399 h 444"/>
                <a:gd name="T46" fmla="*/ 398 w 467"/>
                <a:gd name="T47" fmla="*/ 387 h 444"/>
                <a:gd name="T48" fmla="*/ 387 w 467"/>
                <a:gd name="T49" fmla="*/ 376 h 444"/>
                <a:gd name="T50" fmla="*/ 433 w 467"/>
                <a:gd name="T51" fmla="*/ 353 h 444"/>
                <a:gd name="T52" fmla="*/ 387 w 467"/>
                <a:gd name="T53" fmla="*/ 342 h 444"/>
                <a:gd name="T54" fmla="*/ 273 w 467"/>
                <a:gd name="T55" fmla="*/ 273 h 444"/>
                <a:gd name="T56" fmla="*/ 227 w 467"/>
                <a:gd name="T57" fmla="*/ 182 h 444"/>
                <a:gd name="T58" fmla="*/ 193 w 467"/>
                <a:gd name="T59" fmla="*/ 159 h 444"/>
                <a:gd name="T60" fmla="*/ 148 w 467"/>
                <a:gd name="T61" fmla="*/ 45 h 444"/>
                <a:gd name="T62" fmla="*/ 114 w 467"/>
                <a:gd name="T63" fmla="*/ 102 h 444"/>
                <a:gd name="T64" fmla="*/ 91 w 467"/>
                <a:gd name="T65" fmla="*/ 45 h 444"/>
                <a:gd name="T66" fmla="*/ 68 w 467"/>
                <a:gd name="T67" fmla="*/ 23 h 44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67"/>
                <a:gd name="T103" fmla="*/ 0 h 444"/>
                <a:gd name="T104" fmla="*/ 467 w 467"/>
                <a:gd name="T105" fmla="*/ 444 h 44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67" h="444">
                  <a:moveTo>
                    <a:pt x="68" y="23"/>
                  </a:moveTo>
                  <a:lnTo>
                    <a:pt x="22" y="34"/>
                  </a:lnTo>
                  <a:lnTo>
                    <a:pt x="0" y="0"/>
                  </a:lnTo>
                  <a:lnTo>
                    <a:pt x="0" y="444"/>
                  </a:lnTo>
                  <a:lnTo>
                    <a:pt x="68" y="444"/>
                  </a:lnTo>
                  <a:lnTo>
                    <a:pt x="125" y="422"/>
                  </a:lnTo>
                  <a:lnTo>
                    <a:pt x="114" y="410"/>
                  </a:lnTo>
                  <a:lnTo>
                    <a:pt x="182" y="376"/>
                  </a:lnTo>
                  <a:lnTo>
                    <a:pt x="193" y="387"/>
                  </a:lnTo>
                  <a:lnTo>
                    <a:pt x="159" y="410"/>
                  </a:lnTo>
                  <a:lnTo>
                    <a:pt x="148" y="444"/>
                  </a:lnTo>
                  <a:lnTo>
                    <a:pt x="284" y="444"/>
                  </a:lnTo>
                  <a:lnTo>
                    <a:pt x="216" y="399"/>
                  </a:lnTo>
                  <a:lnTo>
                    <a:pt x="114" y="285"/>
                  </a:lnTo>
                  <a:lnTo>
                    <a:pt x="102" y="239"/>
                  </a:lnTo>
                  <a:lnTo>
                    <a:pt x="125" y="273"/>
                  </a:lnTo>
                  <a:lnTo>
                    <a:pt x="205" y="365"/>
                  </a:lnTo>
                  <a:lnTo>
                    <a:pt x="319" y="444"/>
                  </a:lnTo>
                  <a:lnTo>
                    <a:pt x="376" y="444"/>
                  </a:lnTo>
                  <a:lnTo>
                    <a:pt x="433" y="422"/>
                  </a:lnTo>
                  <a:lnTo>
                    <a:pt x="467" y="365"/>
                  </a:lnTo>
                  <a:lnTo>
                    <a:pt x="410" y="410"/>
                  </a:lnTo>
                  <a:lnTo>
                    <a:pt x="387" y="399"/>
                  </a:lnTo>
                  <a:lnTo>
                    <a:pt x="398" y="387"/>
                  </a:lnTo>
                  <a:lnTo>
                    <a:pt x="387" y="376"/>
                  </a:lnTo>
                  <a:lnTo>
                    <a:pt x="433" y="353"/>
                  </a:lnTo>
                  <a:lnTo>
                    <a:pt x="387" y="342"/>
                  </a:lnTo>
                  <a:lnTo>
                    <a:pt x="273" y="273"/>
                  </a:lnTo>
                  <a:lnTo>
                    <a:pt x="227" y="182"/>
                  </a:lnTo>
                  <a:lnTo>
                    <a:pt x="193" y="159"/>
                  </a:lnTo>
                  <a:lnTo>
                    <a:pt x="148" y="45"/>
                  </a:lnTo>
                  <a:lnTo>
                    <a:pt x="114" y="102"/>
                  </a:lnTo>
                  <a:lnTo>
                    <a:pt x="91" y="45"/>
                  </a:lnTo>
                  <a:lnTo>
                    <a:pt x="68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8" name="Freeform 406"/>
            <p:cNvSpPr>
              <a:spLocks/>
            </p:cNvSpPr>
            <p:nvPr/>
          </p:nvSpPr>
          <p:spPr bwMode="auto">
            <a:xfrm>
              <a:off x="3960" y="1254"/>
              <a:ext cx="171" cy="217"/>
            </a:xfrm>
            <a:custGeom>
              <a:avLst/>
              <a:gdLst>
                <a:gd name="T0" fmla="*/ 0 w 171"/>
                <a:gd name="T1" fmla="*/ 0 h 217"/>
                <a:gd name="T2" fmla="*/ 34 w 171"/>
                <a:gd name="T3" fmla="*/ 23 h 217"/>
                <a:gd name="T4" fmla="*/ 11 w 171"/>
                <a:gd name="T5" fmla="*/ 23 h 217"/>
                <a:gd name="T6" fmla="*/ 114 w 171"/>
                <a:gd name="T7" fmla="*/ 137 h 217"/>
                <a:gd name="T8" fmla="*/ 91 w 171"/>
                <a:gd name="T9" fmla="*/ 91 h 217"/>
                <a:gd name="T10" fmla="*/ 125 w 171"/>
                <a:gd name="T11" fmla="*/ 114 h 217"/>
                <a:gd name="T12" fmla="*/ 159 w 171"/>
                <a:gd name="T13" fmla="*/ 183 h 217"/>
                <a:gd name="T14" fmla="*/ 136 w 171"/>
                <a:gd name="T15" fmla="*/ 183 h 217"/>
                <a:gd name="T16" fmla="*/ 171 w 171"/>
                <a:gd name="T17" fmla="*/ 217 h 217"/>
                <a:gd name="T18" fmla="*/ 159 w 171"/>
                <a:gd name="T19" fmla="*/ 114 h 217"/>
                <a:gd name="T20" fmla="*/ 57 w 171"/>
                <a:gd name="T21" fmla="*/ 23 h 217"/>
                <a:gd name="T22" fmla="*/ 0 w 171"/>
                <a:gd name="T23" fmla="*/ 0 h 21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71"/>
                <a:gd name="T37" fmla="*/ 0 h 217"/>
                <a:gd name="T38" fmla="*/ 171 w 171"/>
                <a:gd name="T39" fmla="*/ 217 h 21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71" h="217">
                  <a:moveTo>
                    <a:pt x="0" y="0"/>
                  </a:moveTo>
                  <a:lnTo>
                    <a:pt x="34" y="23"/>
                  </a:lnTo>
                  <a:lnTo>
                    <a:pt x="11" y="23"/>
                  </a:lnTo>
                  <a:lnTo>
                    <a:pt x="114" y="137"/>
                  </a:lnTo>
                  <a:lnTo>
                    <a:pt x="91" y="91"/>
                  </a:lnTo>
                  <a:lnTo>
                    <a:pt x="125" y="114"/>
                  </a:lnTo>
                  <a:lnTo>
                    <a:pt x="159" y="183"/>
                  </a:lnTo>
                  <a:lnTo>
                    <a:pt x="136" y="183"/>
                  </a:lnTo>
                  <a:lnTo>
                    <a:pt x="171" y="217"/>
                  </a:lnTo>
                  <a:lnTo>
                    <a:pt x="159" y="114"/>
                  </a:lnTo>
                  <a:lnTo>
                    <a:pt x="57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" name="Freeform 407"/>
            <p:cNvSpPr>
              <a:spLocks/>
            </p:cNvSpPr>
            <p:nvPr/>
          </p:nvSpPr>
          <p:spPr bwMode="auto">
            <a:xfrm>
              <a:off x="3937" y="1311"/>
              <a:ext cx="228" cy="240"/>
            </a:xfrm>
            <a:custGeom>
              <a:avLst/>
              <a:gdLst>
                <a:gd name="T0" fmla="*/ 0 w 228"/>
                <a:gd name="T1" fmla="*/ 0 h 240"/>
                <a:gd name="T2" fmla="*/ 57 w 228"/>
                <a:gd name="T3" fmla="*/ 69 h 240"/>
                <a:gd name="T4" fmla="*/ 68 w 228"/>
                <a:gd name="T5" fmla="*/ 126 h 240"/>
                <a:gd name="T6" fmla="*/ 205 w 228"/>
                <a:gd name="T7" fmla="*/ 217 h 240"/>
                <a:gd name="T8" fmla="*/ 228 w 228"/>
                <a:gd name="T9" fmla="*/ 240 h 240"/>
                <a:gd name="T10" fmla="*/ 216 w 228"/>
                <a:gd name="T11" fmla="*/ 205 h 240"/>
                <a:gd name="T12" fmla="*/ 0 w 228"/>
                <a:gd name="T13" fmla="*/ 0 h 2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8"/>
                <a:gd name="T22" fmla="*/ 0 h 240"/>
                <a:gd name="T23" fmla="*/ 228 w 228"/>
                <a:gd name="T24" fmla="*/ 240 h 2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8" h="240">
                  <a:moveTo>
                    <a:pt x="0" y="0"/>
                  </a:moveTo>
                  <a:lnTo>
                    <a:pt x="57" y="69"/>
                  </a:lnTo>
                  <a:lnTo>
                    <a:pt x="68" y="126"/>
                  </a:lnTo>
                  <a:lnTo>
                    <a:pt x="205" y="217"/>
                  </a:lnTo>
                  <a:lnTo>
                    <a:pt x="228" y="240"/>
                  </a:lnTo>
                  <a:lnTo>
                    <a:pt x="216" y="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" name="Freeform 408"/>
            <p:cNvSpPr>
              <a:spLocks/>
            </p:cNvSpPr>
            <p:nvPr/>
          </p:nvSpPr>
          <p:spPr bwMode="auto">
            <a:xfrm>
              <a:off x="4051" y="1494"/>
              <a:ext cx="114" cy="68"/>
            </a:xfrm>
            <a:custGeom>
              <a:avLst/>
              <a:gdLst>
                <a:gd name="T0" fmla="*/ 0 w 114"/>
                <a:gd name="T1" fmla="*/ 0 h 68"/>
                <a:gd name="T2" fmla="*/ 68 w 114"/>
                <a:gd name="T3" fmla="*/ 57 h 68"/>
                <a:gd name="T4" fmla="*/ 114 w 114"/>
                <a:gd name="T5" fmla="*/ 68 h 68"/>
                <a:gd name="T6" fmla="*/ 68 w 114"/>
                <a:gd name="T7" fmla="*/ 34 h 68"/>
                <a:gd name="T8" fmla="*/ 45 w 114"/>
                <a:gd name="T9" fmla="*/ 34 h 68"/>
                <a:gd name="T10" fmla="*/ 0 w 114"/>
                <a:gd name="T11" fmla="*/ 0 h 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4"/>
                <a:gd name="T19" fmla="*/ 0 h 68"/>
                <a:gd name="T20" fmla="*/ 114 w 114"/>
                <a:gd name="T21" fmla="*/ 68 h 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4" h="68">
                  <a:moveTo>
                    <a:pt x="0" y="0"/>
                  </a:moveTo>
                  <a:lnTo>
                    <a:pt x="68" y="57"/>
                  </a:lnTo>
                  <a:lnTo>
                    <a:pt x="114" y="68"/>
                  </a:lnTo>
                  <a:lnTo>
                    <a:pt x="68" y="34"/>
                  </a:lnTo>
                  <a:lnTo>
                    <a:pt x="45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1" name="Freeform 409"/>
            <p:cNvSpPr>
              <a:spLocks/>
            </p:cNvSpPr>
            <p:nvPr/>
          </p:nvSpPr>
          <p:spPr bwMode="auto">
            <a:xfrm>
              <a:off x="4062" y="1243"/>
              <a:ext cx="46" cy="102"/>
            </a:xfrm>
            <a:custGeom>
              <a:avLst/>
              <a:gdLst>
                <a:gd name="T0" fmla="*/ 46 w 46"/>
                <a:gd name="T1" fmla="*/ 102 h 102"/>
                <a:gd name="T2" fmla="*/ 0 w 46"/>
                <a:gd name="T3" fmla="*/ 34 h 102"/>
                <a:gd name="T4" fmla="*/ 34 w 46"/>
                <a:gd name="T5" fmla="*/ 0 h 102"/>
                <a:gd name="T6" fmla="*/ 46 w 46"/>
                <a:gd name="T7" fmla="*/ 0 h 102"/>
                <a:gd name="T8" fmla="*/ 46 w 46"/>
                <a:gd name="T9" fmla="*/ 102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"/>
                <a:gd name="T16" fmla="*/ 0 h 102"/>
                <a:gd name="T17" fmla="*/ 46 w 46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" h="102">
                  <a:moveTo>
                    <a:pt x="46" y="102"/>
                  </a:moveTo>
                  <a:lnTo>
                    <a:pt x="0" y="34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46" y="10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2" name="Freeform 410"/>
            <p:cNvSpPr>
              <a:spLocks/>
            </p:cNvSpPr>
            <p:nvPr/>
          </p:nvSpPr>
          <p:spPr bwMode="auto">
            <a:xfrm>
              <a:off x="4153" y="1277"/>
              <a:ext cx="308" cy="103"/>
            </a:xfrm>
            <a:custGeom>
              <a:avLst/>
              <a:gdLst>
                <a:gd name="T0" fmla="*/ 0 w 308"/>
                <a:gd name="T1" fmla="*/ 103 h 103"/>
                <a:gd name="T2" fmla="*/ 217 w 308"/>
                <a:gd name="T3" fmla="*/ 46 h 103"/>
                <a:gd name="T4" fmla="*/ 308 w 308"/>
                <a:gd name="T5" fmla="*/ 0 h 103"/>
                <a:gd name="T6" fmla="*/ 228 w 308"/>
                <a:gd name="T7" fmla="*/ 57 h 103"/>
                <a:gd name="T8" fmla="*/ 35 w 308"/>
                <a:gd name="T9" fmla="*/ 103 h 103"/>
                <a:gd name="T10" fmla="*/ 0 w 308"/>
                <a:gd name="T11" fmla="*/ 103 h 1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8"/>
                <a:gd name="T19" fmla="*/ 0 h 103"/>
                <a:gd name="T20" fmla="*/ 308 w 308"/>
                <a:gd name="T21" fmla="*/ 103 h 1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8" h="103">
                  <a:moveTo>
                    <a:pt x="0" y="103"/>
                  </a:moveTo>
                  <a:lnTo>
                    <a:pt x="217" y="46"/>
                  </a:lnTo>
                  <a:lnTo>
                    <a:pt x="308" y="0"/>
                  </a:lnTo>
                  <a:lnTo>
                    <a:pt x="228" y="57"/>
                  </a:lnTo>
                  <a:lnTo>
                    <a:pt x="35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3" name="Freeform 411"/>
            <p:cNvSpPr>
              <a:spLocks/>
            </p:cNvSpPr>
            <p:nvPr/>
          </p:nvSpPr>
          <p:spPr bwMode="auto">
            <a:xfrm>
              <a:off x="4153" y="1334"/>
              <a:ext cx="399" cy="148"/>
            </a:xfrm>
            <a:custGeom>
              <a:avLst/>
              <a:gdLst>
                <a:gd name="T0" fmla="*/ 0 w 399"/>
                <a:gd name="T1" fmla="*/ 148 h 148"/>
                <a:gd name="T2" fmla="*/ 12 w 399"/>
                <a:gd name="T3" fmla="*/ 137 h 148"/>
                <a:gd name="T4" fmla="*/ 23 w 399"/>
                <a:gd name="T5" fmla="*/ 114 h 148"/>
                <a:gd name="T6" fmla="*/ 23 w 399"/>
                <a:gd name="T7" fmla="*/ 91 h 148"/>
                <a:gd name="T8" fmla="*/ 12 w 399"/>
                <a:gd name="T9" fmla="*/ 80 h 148"/>
                <a:gd name="T10" fmla="*/ 46 w 399"/>
                <a:gd name="T11" fmla="*/ 68 h 148"/>
                <a:gd name="T12" fmla="*/ 137 w 399"/>
                <a:gd name="T13" fmla="*/ 57 h 148"/>
                <a:gd name="T14" fmla="*/ 69 w 399"/>
                <a:gd name="T15" fmla="*/ 46 h 148"/>
                <a:gd name="T16" fmla="*/ 149 w 399"/>
                <a:gd name="T17" fmla="*/ 34 h 148"/>
                <a:gd name="T18" fmla="*/ 183 w 399"/>
                <a:gd name="T19" fmla="*/ 23 h 148"/>
                <a:gd name="T20" fmla="*/ 205 w 399"/>
                <a:gd name="T21" fmla="*/ 34 h 148"/>
                <a:gd name="T22" fmla="*/ 262 w 399"/>
                <a:gd name="T23" fmla="*/ 11 h 148"/>
                <a:gd name="T24" fmla="*/ 240 w 399"/>
                <a:gd name="T25" fmla="*/ 23 h 148"/>
                <a:gd name="T26" fmla="*/ 274 w 399"/>
                <a:gd name="T27" fmla="*/ 23 h 148"/>
                <a:gd name="T28" fmla="*/ 319 w 399"/>
                <a:gd name="T29" fmla="*/ 0 h 148"/>
                <a:gd name="T30" fmla="*/ 388 w 399"/>
                <a:gd name="T31" fmla="*/ 0 h 148"/>
                <a:gd name="T32" fmla="*/ 399 w 399"/>
                <a:gd name="T33" fmla="*/ 0 h 148"/>
                <a:gd name="T34" fmla="*/ 399 w 399"/>
                <a:gd name="T35" fmla="*/ 11 h 148"/>
                <a:gd name="T36" fmla="*/ 354 w 399"/>
                <a:gd name="T37" fmla="*/ 23 h 148"/>
                <a:gd name="T38" fmla="*/ 319 w 399"/>
                <a:gd name="T39" fmla="*/ 23 h 148"/>
                <a:gd name="T40" fmla="*/ 285 w 399"/>
                <a:gd name="T41" fmla="*/ 34 h 148"/>
                <a:gd name="T42" fmla="*/ 262 w 399"/>
                <a:gd name="T43" fmla="*/ 46 h 148"/>
                <a:gd name="T44" fmla="*/ 217 w 399"/>
                <a:gd name="T45" fmla="*/ 46 h 148"/>
                <a:gd name="T46" fmla="*/ 183 w 399"/>
                <a:gd name="T47" fmla="*/ 57 h 148"/>
                <a:gd name="T48" fmla="*/ 23 w 399"/>
                <a:gd name="T49" fmla="*/ 148 h 148"/>
                <a:gd name="T50" fmla="*/ 0 w 399"/>
                <a:gd name="T51" fmla="*/ 148 h 14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99"/>
                <a:gd name="T79" fmla="*/ 0 h 148"/>
                <a:gd name="T80" fmla="*/ 399 w 399"/>
                <a:gd name="T81" fmla="*/ 148 h 14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99" h="148">
                  <a:moveTo>
                    <a:pt x="0" y="148"/>
                  </a:moveTo>
                  <a:lnTo>
                    <a:pt x="12" y="137"/>
                  </a:lnTo>
                  <a:lnTo>
                    <a:pt x="23" y="114"/>
                  </a:lnTo>
                  <a:lnTo>
                    <a:pt x="23" y="91"/>
                  </a:lnTo>
                  <a:lnTo>
                    <a:pt x="12" y="80"/>
                  </a:lnTo>
                  <a:lnTo>
                    <a:pt x="46" y="68"/>
                  </a:lnTo>
                  <a:lnTo>
                    <a:pt x="137" y="57"/>
                  </a:lnTo>
                  <a:lnTo>
                    <a:pt x="69" y="46"/>
                  </a:lnTo>
                  <a:lnTo>
                    <a:pt x="149" y="34"/>
                  </a:lnTo>
                  <a:lnTo>
                    <a:pt x="183" y="23"/>
                  </a:lnTo>
                  <a:lnTo>
                    <a:pt x="205" y="34"/>
                  </a:lnTo>
                  <a:lnTo>
                    <a:pt x="262" y="11"/>
                  </a:lnTo>
                  <a:lnTo>
                    <a:pt x="240" y="23"/>
                  </a:lnTo>
                  <a:lnTo>
                    <a:pt x="274" y="23"/>
                  </a:lnTo>
                  <a:lnTo>
                    <a:pt x="319" y="0"/>
                  </a:lnTo>
                  <a:lnTo>
                    <a:pt x="388" y="0"/>
                  </a:lnTo>
                  <a:lnTo>
                    <a:pt x="399" y="0"/>
                  </a:lnTo>
                  <a:lnTo>
                    <a:pt x="399" y="11"/>
                  </a:lnTo>
                  <a:lnTo>
                    <a:pt x="354" y="23"/>
                  </a:lnTo>
                  <a:lnTo>
                    <a:pt x="319" y="23"/>
                  </a:lnTo>
                  <a:lnTo>
                    <a:pt x="285" y="34"/>
                  </a:lnTo>
                  <a:lnTo>
                    <a:pt x="262" y="46"/>
                  </a:lnTo>
                  <a:lnTo>
                    <a:pt x="217" y="46"/>
                  </a:lnTo>
                  <a:lnTo>
                    <a:pt x="183" y="57"/>
                  </a:lnTo>
                  <a:lnTo>
                    <a:pt x="23" y="148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4" name="Freeform 412"/>
            <p:cNvSpPr>
              <a:spLocks/>
            </p:cNvSpPr>
            <p:nvPr/>
          </p:nvSpPr>
          <p:spPr bwMode="auto">
            <a:xfrm>
              <a:off x="4438" y="1311"/>
              <a:ext cx="114" cy="12"/>
            </a:xfrm>
            <a:custGeom>
              <a:avLst/>
              <a:gdLst>
                <a:gd name="T0" fmla="*/ 0 w 114"/>
                <a:gd name="T1" fmla="*/ 0 h 12"/>
                <a:gd name="T2" fmla="*/ 34 w 114"/>
                <a:gd name="T3" fmla="*/ 0 h 12"/>
                <a:gd name="T4" fmla="*/ 80 w 114"/>
                <a:gd name="T5" fmla="*/ 12 h 12"/>
                <a:gd name="T6" fmla="*/ 114 w 114"/>
                <a:gd name="T7" fmla="*/ 12 h 12"/>
                <a:gd name="T8" fmla="*/ 69 w 114"/>
                <a:gd name="T9" fmla="*/ 12 h 12"/>
                <a:gd name="T10" fmla="*/ 34 w 114"/>
                <a:gd name="T11" fmla="*/ 0 h 12"/>
                <a:gd name="T12" fmla="*/ 0 w 114"/>
                <a:gd name="T13" fmla="*/ 0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4"/>
                <a:gd name="T22" fmla="*/ 0 h 12"/>
                <a:gd name="T23" fmla="*/ 114 w 114"/>
                <a:gd name="T24" fmla="*/ 12 h 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4" h="12">
                  <a:moveTo>
                    <a:pt x="0" y="0"/>
                  </a:moveTo>
                  <a:lnTo>
                    <a:pt x="34" y="0"/>
                  </a:lnTo>
                  <a:lnTo>
                    <a:pt x="80" y="12"/>
                  </a:lnTo>
                  <a:lnTo>
                    <a:pt x="114" y="12"/>
                  </a:lnTo>
                  <a:lnTo>
                    <a:pt x="69" y="12"/>
                  </a:lnTo>
                  <a:lnTo>
                    <a:pt x="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5" name="Freeform 413"/>
            <p:cNvSpPr>
              <a:spLocks/>
            </p:cNvSpPr>
            <p:nvPr/>
          </p:nvSpPr>
          <p:spPr bwMode="auto">
            <a:xfrm>
              <a:off x="4564" y="1311"/>
              <a:ext cx="34" cy="57"/>
            </a:xfrm>
            <a:custGeom>
              <a:avLst/>
              <a:gdLst>
                <a:gd name="T0" fmla="*/ 11 w 34"/>
                <a:gd name="T1" fmla="*/ 12 h 57"/>
                <a:gd name="T2" fmla="*/ 34 w 34"/>
                <a:gd name="T3" fmla="*/ 57 h 57"/>
                <a:gd name="T4" fmla="*/ 22 w 34"/>
                <a:gd name="T5" fmla="*/ 57 h 57"/>
                <a:gd name="T6" fmla="*/ 0 w 34"/>
                <a:gd name="T7" fmla="*/ 0 h 57"/>
                <a:gd name="T8" fmla="*/ 11 w 34"/>
                <a:gd name="T9" fmla="*/ 12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7"/>
                <a:gd name="T17" fmla="*/ 34 w 34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7">
                  <a:moveTo>
                    <a:pt x="11" y="12"/>
                  </a:moveTo>
                  <a:lnTo>
                    <a:pt x="34" y="57"/>
                  </a:lnTo>
                  <a:lnTo>
                    <a:pt x="22" y="57"/>
                  </a:lnTo>
                  <a:lnTo>
                    <a:pt x="0" y="0"/>
                  </a:lnTo>
                  <a:lnTo>
                    <a:pt x="11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6" name="Freeform 414"/>
            <p:cNvSpPr>
              <a:spLocks/>
            </p:cNvSpPr>
            <p:nvPr/>
          </p:nvSpPr>
          <p:spPr bwMode="auto">
            <a:xfrm>
              <a:off x="4552" y="1288"/>
              <a:ext cx="23" cy="35"/>
            </a:xfrm>
            <a:custGeom>
              <a:avLst/>
              <a:gdLst>
                <a:gd name="T0" fmla="*/ 0 w 23"/>
                <a:gd name="T1" fmla="*/ 0 h 35"/>
                <a:gd name="T2" fmla="*/ 12 w 23"/>
                <a:gd name="T3" fmla="*/ 12 h 35"/>
                <a:gd name="T4" fmla="*/ 23 w 23"/>
                <a:gd name="T5" fmla="*/ 35 h 35"/>
                <a:gd name="T6" fmla="*/ 0 w 23"/>
                <a:gd name="T7" fmla="*/ 0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35"/>
                <a:gd name="T14" fmla="*/ 23 w 23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35">
                  <a:moveTo>
                    <a:pt x="0" y="0"/>
                  </a:moveTo>
                  <a:lnTo>
                    <a:pt x="12" y="12"/>
                  </a:lnTo>
                  <a:lnTo>
                    <a:pt x="23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7" name="Freeform 415"/>
            <p:cNvSpPr>
              <a:spLocks/>
            </p:cNvSpPr>
            <p:nvPr/>
          </p:nvSpPr>
          <p:spPr bwMode="auto">
            <a:xfrm>
              <a:off x="4450" y="1345"/>
              <a:ext cx="125" cy="46"/>
            </a:xfrm>
            <a:custGeom>
              <a:avLst/>
              <a:gdLst>
                <a:gd name="T0" fmla="*/ 91 w 125"/>
                <a:gd name="T1" fmla="*/ 0 h 46"/>
                <a:gd name="T2" fmla="*/ 125 w 125"/>
                <a:gd name="T3" fmla="*/ 12 h 46"/>
                <a:gd name="T4" fmla="*/ 68 w 125"/>
                <a:gd name="T5" fmla="*/ 12 h 46"/>
                <a:gd name="T6" fmla="*/ 0 w 125"/>
                <a:gd name="T7" fmla="*/ 46 h 46"/>
                <a:gd name="T8" fmla="*/ 45 w 125"/>
                <a:gd name="T9" fmla="*/ 23 h 46"/>
                <a:gd name="T10" fmla="*/ 45 w 125"/>
                <a:gd name="T11" fmla="*/ 0 h 46"/>
                <a:gd name="T12" fmla="*/ 91 w 125"/>
                <a:gd name="T13" fmla="*/ 0 h 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5"/>
                <a:gd name="T22" fmla="*/ 0 h 46"/>
                <a:gd name="T23" fmla="*/ 125 w 125"/>
                <a:gd name="T24" fmla="*/ 46 h 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5" h="46">
                  <a:moveTo>
                    <a:pt x="91" y="0"/>
                  </a:moveTo>
                  <a:lnTo>
                    <a:pt x="125" y="12"/>
                  </a:lnTo>
                  <a:lnTo>
                    <a:pt x="68" y="12"/>
                  </a:lnTo>
                  <a:lnTo>
                    <a:pt x="0" y="46"/>
                  </a:lnTo>
                  <a:lnTo>
                    <a:pt x="45" y="23"/>
                  </a:lnTo>
                  <a:lnTo>
                    <a:pt x="45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8" name="Freeform 416"/>
            <p:cNvSpPr>
              <a:spLocks/>
            </p:cNvSpPr>
            <p:nvPr/>
          </p:nvSpPr>
          <p:spPr bwMode="auto">
            <a:xfrm>
              <a:off x="4564" y="1380"/>
              <a:ext cx="91" cy="34"/>
            </a:xfrm>
            <a:custGeom>
              <a:avLst/>
              <a:gdLst>
                <a:gd name="T0" fmla="*/ 0 w 91"/>
                <a:gd name="T1" fmla="*/ 11 h 34"/>
                <a:gd name="T2" fmla="*/ 57 w 91"/>
                <a:gd name="T3" fmla="*/ 0 h 34"/>
                <a:gd name="T4" fmla="*/ 91 w 91"/>
                <a:gd name="T5" fmla="*/ 22 h 34"/>
                <a:gd name="T6" fmla="*/ 79 w 91"/>
                <a:gd name="T7" fmla="*/ 34 h 34"/>
                <a:gd name="T8" fmla="*/ 68 w 91"/>
                <a:gd name="T9" fmla="*/ 22 h 34"/>
                <a:gd name="T10" fmla="*/ 57 w 91"/>
                <a:gd name="T11" fmla="*/ 11 h 34"/>
                <a:gd name="T12" fmla="*/ 34 w 91"/>
                <a:gd name="T13" fmla="*/ 22 h 34"/>
                <a:gd name="T14" fmla="*/ 45 w 91"/>
                <a:gd name="T15" fmla="*/ 34 h 34"/>
                <a:gd name="T16" fmla="*/ 0 w 91"/>
                <a:gd name="T17" fmla="*/ 11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1"/>
                <a:gd name="T28" fmla="*/ 0 h 34"/>
                <a:gd name="T29" fmla="*/ 91 w 91"/>
                <a:gd name="T30" fmla="*/ 34 h 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1" h="34">
                  <a:moveTo>
                    <a:pt x="0" y="11"/>
                  </a:moveTo>
                  <a:lnTo>
                    <a:pt x="57" y="0"/>
                  </a:lnTo>
                  <a:lnTo>
                    <a:pt x="91" y="22"/>
                  </a:lnTo>
                  <a:lnTo>
                    <a:pt x="79" y="34"/>
                  </a:lnTo>
                  <a:lnTo>
                    <a:pt x="68" y="22"/>
                  </a:lnTo>
                  <a:lnTo>
                    <a:pt x="57" y="11"/>
                  </a:lnTo>
                  <a:lnTo>
                    <a:pt x="34" y="22"/>
                  </a:lnTo>
                  <a:lnTo>
                    <a:pt x="45" y="34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9" name="Freeform 417"/>
            <p:cNvSpPr>
              <a:spLocks/>
            </p:cNvSpPr>
            <p:nvPr/>
          </p:nvSpPr>
          <p:spPr bwMode="auto">
            <a:xfrm>
              <a:off x="4199" y="1357"/>
              <a:ext cx="273" cy="205"/>
            </a:xfrm>
            <a:custGeom>
              <a:avLst/>
              <a:gdLst>
                <a:gd name="T0" fmla="*/ 273 w 273"/>
                <a:gd name="T1" fmla="*/ 0 h 205"/>
                <a:gd name="T2" fmla="*/ 228 w 273"/>
                <a:gd name="T3" fmla="*/ 68 h 205"/>
                <a:gd name="T4" fmla="*/ 103 w 273"/>
                <a:gd name="T5" fmla="*/ 171 h 205"/>
                <a:gd name="T6" fmla="*/ 0 w 273"/>
                <a:gd name="T7" fmla="*/ 205 h 205"/>
                <a:gd name="T8" fmla="*/ 91 w 273"/>
                <a:gd name="T9" fmla="*/ 159 h 205"/>
                <a:gd name="T10" fmla="*/ 228 w 273"/>
                <a:gd name="T11" fmla="*/ 57 h 205"/>
                <a:gd name="T12" fmla="*/ 273 w 273"/>
                <a:gd name="T13" fmla="*/ 0 h 2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3"/>
                <a:gd name="T22" fmla="*/ 0 h 205"/>
                <a:gd name="T23" fmla="*/ 273 w 273"/>
                <a:gd name="T24" fmla="*/ 205 h 20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3" h="205">
                  <a:moveTo>
                    <a:pt x="273" y="0"/>
                  </a:moveTo>
                  <a:lnTo>
                    <a:pt x="228" y="68"/>
                  </a:lnTo>
                  <a:lnTo>
                    <a:pt x="103" y="171"/>
                  </a:lnTo>
                  <a:lnTo>
                    <a:pt x="0" y="205"/>
                  </a:lnTo>
                  <a:lnTo>
                    <a:pt x="91" y="159"/>
                  </a:lnTo>
                  <a:lnTo>
                    <a:pt x="228" y="57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0" name="Freeform 418"/>
            <p:cNvSpPr>
              <a:spLocks/>
            </p:cNvSpPr>
            <p:nvPr/>
          </p:nvSpPr>
          <p:spPr bwMode="auto">
            <a:xfrm>
              <a:off x="4188" y="1596"/>
              <a:ext cx="170" cy="91"/>
            </a:xfrm>
            <a:custGeom>
              <a:avLst/>
              <a:gdLst>
                <a:gd name="T0" fmla="*/ 0 w 170"/>
                <a:gd name="T1" fmla="*/ 91 h 91"/>
                <a:gd name="T2" fmla="*/ 22 w 170"/>
                <a:gd name="T3" fmla="*/ 69 h 91"/>
                <a:gd name="T4" fmla="*/ 34 w 170"/>
                <a:gd name="T5" fmla="*/ 80 h 91"/>
                <a:gd name="T6" fmla="*/ 45 w 170"/>
                <a:gd name="T7" fmla="*/ 57 h 91"/>
                <a:gd name="T8" fmla="*/ 45 w 170"/>
                <a:gd name="T9" fmla="*/ 23 h 91"/>
                <a:gd name="T10" fmla="*/ 68 w 170"/>
                <a:gd name="T11" fmla="*/ 80 h 91"/>
                <a:gd name="T12" fmla="*/ 68 w 170"/>
                <a:gd name="T13" fmla="*/ 46 h 91"/>
                <a:gd name="T14" fmla="*/ 102 w 170"/>
                <a:gd name="T15" fmla="*/ 46 h 91"/>
                <a:gd name="T16" fmla="*/ 45 w 170"/>
                <a:gd name="T17" fmla="*/ 0 h 91"/>
                <a:gd name="T18" fmla="*/ 91 w 170"/>
                <a:gd name="T19" fmla="*/ 23 h 91"/>
                <a:gd name="T20" fmla="*/ 136 w 170"/>
                <a:gd name="T21" fmla="*/ 23 h 91"/>
                <a:gd name="T22" fmla="*/ 148 w 170"/>
                <a:gd name="T23" fmla="*/ 46 h 91"/>
                <a:gd name="T24" fmla="*/ 170 w 170"/>
                <a:gd name="T25" fmla="*/ 23 h 91"/>
                <a:gd name="T26" fmla="*/ 159 w 170"/>
                <a:gd name="T27" fmla="*/ 80 h 91"/>
                <a:gd name="T28" fmla="*/ 136 w 170"/>
                <a:gd name="T29" fmla="*/ 91 h 91"/>
                <a:gd name="T30" fmla="*/ 0 w 170"/>
                <a:gd name="T31" fmla="*/ 91 h 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0"/>
                <a:gd name="T49" fmla="*/ 0 h 91"/>
                <a:gd name="T50" fmla="*/ 170 w 170"/>
                <a:gd name="T51" fmla="*/ 91 h 9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0" h="91">
                  <a:moveTo>
                    <a:pt x="0" y="91"/>
                  </a:moveTo>
                  <a:lnTo>
                    <a:pt x="22" y="69"/>
                  </a:lnTo>
                  <a:lnTo>
                    <a:pt x="34" y="80"/>
                  </a:lnTo>
                  <a:lnTo>
                    <a:pt x="45" y="57"/>
                  </a:lnTo>
                  <a:lnTo>
                    <a:pt x="45" y="23"/>
                  </a:lnTo>
                  <a:lnTo>
                    <a:pt x="68" y="80"/>
                  </a:lnTo>
                  <a:lnTo>
                    <a:pt x="68" y="46"/>
                  </a:lnTo>
                  <a:lnTo>
                    <a:pt x="102" y="46"/>
                  </a:lnTo>
                  <a:lnTo>
                    <a:pt x="45" y="0"/>
                  </a:lnTo>
                  <a:lnTo>
                    <a:pt x="91" y="23"/>
                  </a:lnTo>
                  <a:lnTo>
                    <a:pt x="136" y="23"/>
                  </a:lnTo>
                  <a:lnTo>
                    <a:pt x="148" y="46"/>
                  </a:lnTo>
                  <a:lnTo>
                    <a:pt x="170" y="23"/>
                  </a:lnTo>
                  <a:lnTo>
                    <a:pt x="159" y="80"/>
                  </a:lnTo>
                  <a:lnTo>
                    <a:pt x="136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1" name="Freeform 419"/>
            <p:cNvSpPr>
              <a:spLocks/>
            </p:cNvSpPr>
            <p:nvPr/>
          </p:nvSpPr>
          <p:spPr bwMode="auto">
            <a:xfrm>
              <a:off x="4302" y="1471"/>
              <a:ext cx="170" cy="148"/>
            </a:xfrm>
            <a:custGeom>
              <a:avLst/>
              <a:gdLst>
                <a:gd name="T0" fmla="*/ 0 w 170"/>
                <a:gd name="T1" fmla="*/ 57 h 148"/>
                <a:gd name="T2" fmla="*/ 45 w 170"/>
                <a:gd name="T3" fmla="*/ 80 h 148"/>
                <a:gd name="T4" fmla="*/ 56 w 170"/>
                <a:gd name="T5" fmla="*/ 114 h 148"/>
                <a:gd name="T6" fmla="*/ 56 w 170"/>
                <a:gd name="T7" fmla="*/ 148 h 148"/>
                <a:gd name="T8" fmla="*/ 170 w 170"/>
                <a:gd name="T9" fmla="*/ 11 h 148"/>
                <a:gd name="T10" fmla="*/ 170 w 170"/>
                <a:gd name="T11" fmla="*/ 0 h 148"/>
                <a:gd name="T12" fmla="*/ 148 w 170"/>
                <a:gd name="T13" fmla="*/ 23 h 148"/>
                <a:gd name="T14" fmla="*/ 56 w 170"/>
                <a:gd name="T15" fmla="*/ 125 h 148"/>
                <a:gd name="T16" fmla="*/ 68 w 170"/>
                <a:gd name="T17" fmla="*/ 91 h 148"/>
                <a:gd name="T18" fmla="*/ 0 w 170"/>
                <a:gd name="T19" fmla="*/ 57 h 1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0"/>
                <a:gd name="T31" fmla="*/ 0 h 148"/>
                <a:gd name="T32" fmla="*/ 170 w 170"/>
                <a:gd name="T33" fmla="*/ 148 h 1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0" h="148">
                  <a:moveTo>
                    <a:pt x="0" y="57"/>
                  </a:moveTo>
                  <a:lnTo>
                    <a:pt x="45" y="80"/>
                  </a:lnTo>
                  <a:lnTo>
                    <a:pt x="56" y="114"/>
                  </a:lnTo>
                  <a:lnTo>
                    <a:pt x="56" y="148"/>
                  </a:lnTo>
                  <a:lnTo>
                    <a:pt x="170" y="11"/>
                  </a:lnTo>
                  <a:lnTo>
                    <a:pt x="170" y="0"/>
                  </a:lnTo>
                  <a:lnTo>
                    <a:pt x="148" y="23"/>
                  </a:lnTo>
                  <a:lnTo>
                    <a:pt x="56" y="125"/>
                  </a:lnTo>
                  <a:lnTo>
                    <a:pt x="68" y="91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2" name="Freeform 420"/>
            <p:cNvSpPr>
              <a:spLocks/>
            </p:cNvSpPr>
            <p:nvPr/>
          </p:nvSpPr>
          <p:spPr bwMode="auto">
            <a:xfrm>
              <a:off x="4347" y="1425"/>
              <a:ext cx="285" cy="160"/>
            </a:xfrm>
            <a:custGeom>
              <a:avLst/>
              <a:gdLst>
                <a:gd name="T0" fmla="*/ 11 w 285"/>
                <a:gd name="T1" fmla="*/ 160 h 160"/>
                <a:gd name="T2" fmla="*/ 114 w 285"/>
                <a:gd name="T3" fmla="*/ 57 h 160"/>
                <a:gd name="T4" fmla="*/ 182 w 285"/>
                <a:gd name="T5" fmla="*/ 46 h 160"/>
                <a:gd name="T6" fmla="*/ 217 w 285"/>
                <a:gd name="T7" fmla="*/ 34 h 160"/>
                <a:gd name="T8" fmla="*/ 228 w 285"/>
                <a:gd name="T9" fmla="*/ 12 h 160"/>
                <a:gd name="T10" fmla="*/ 251 w 285"/>
                <a:gd name="T11" fmla="*/ 12 h 160"/>
                <a:gd name="T12" fmla="*/ 285 w 285"/>
                <a:gd name="T13" fmla="*/ 23 h 160"/>
                <a:gd name="T14" fmla="*/ 285 w 285"/>
                <a:gd name="T15" fmla="*/ 23 h 160"/>
                <a:gd name="T16" fmla="*/ 251 w 285"/>
                <a:gd name="T17" fmla="*/ 0 h 160"/>
                <a:gd name="T18" fmla="*/ 217 w 285"/>
                <a:gd name="T19" fmla="*/ 12 h 160"/>
                <a:gd name="T20" fmla="*/ 194 w 285"/>
                <a:gd name="T21" fmla="*/ 34 h 160"/>
                <a:gd name="T22" fmla="*/ 148 w 285"/>
                <a:gd name="T23" fmla="*/ 46 h 160"/>
                <a:gd name="T24" fmla="*/ 114 w 285"/>
                <a:gd name="T25" fmla="*/ 46 h 160"/>
                <a:gd name="T26" fmla="*/ 68 w 285"/>
                <a:gd name="T27" fmla="*/ 80 h 160"/>
                <a:gd name="T28" fmla="*/ 57 w 285"/>
                <a:gd name="T29" fmla="*/ 80 h 160"/>
                <a:gd name="T30" fmla="*/ 0 w 285"/>
                <a:gd name="T31" fmla="*/ 126 h 160"/>
                <a:gd name="T32" fmla="*/ 11 w 285"/>
                <a:gd name="T33" fmla="*/ 160 h 1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5"/>
                <a:gd name="T52" fmla="*/ 0 h 160"/>
                <a:gd name="T53" fmla="*/ 285 w 285"/>
                <a:gd name="T54" fmla="*/ 160 h 1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5" h="160">
                  <a:moveTo>
                    <a:pt x="11" y="160"/>
                  </a:moveTo>
                  <a:lnTo>
                    <a:pt x="114" y="57"/>
                  </a:lnTo>
                  <a:lnTo>
                    <a:pt x="182" y="46"/>
                  </a:lnTo>
                  <a:lnTo>
                    <a:pt x="217" y="34"/>
                  </a:lnTo>
                  <a:lnTo>
                    <a:pt x="228" y="12"/>
                  </a:lnTo>
                  <a:lnTo>
                    <a:pt x="251" y="12"/>
                  </a:lnTo>
                  <a:lnTo>
                    <a:pt x="285" y="23"/>
                  </a:lnTo>
                  <a:lnTo>
                    <a:pt x="251" y="0"/>
                  </a:lnTo>
                  <a:lnTo>
                    <a:pt x="217" y="12"/>
                  </a:lnTo>
                  <a:lnTo>
                    <a:pt x="194" y="34"/>
                  </a:lnTo>
                  <a:lnTo>
                    <a:pt x="148" y="46"/>
                  </a:lnTo>
                  <a:lnTo>
                    <a:pt x="114" y="46"/>
                  </a:lnTo>
                  <a:lnTo>
                    <a:pt x="68" y="80"/>
                  </a:lnTo>
                  <a:lnTo>
                    <a:pt x="57" y="80"/>
                  </a:lnTo>
                  <a:lnTo>
                    <a:pt x="0" y="126"/>
                  </a:lnTo>
                  <a:lnTo>
                    <a:pt x="11" y="1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3" name="Freeform 421"/>
            <p:cNvSpPr>
              <a:spLocks/>
            </p:cNvSpPr>
            <p:nvPr/>
          </p:nvSpPr>
          <p:spPr bwMode="auto">
            <a:xfrm>
              <a:off x="4723" y="1106"/>
              <a:ext cx="274" cy="319"/>
            </a:xfrm>
            <a:custGeom>
              <a:avLst/>
              <a:gdLst>
                <a:gd name="T0" fmla="*/ 68 w 274"/>
                <a:gd name="T1" fmla="*/ 251 h 319"/>
                <a:gd name="T2" fmla="*/ 114 w 274"/>
                <a:gd name="T3" fmla="*/ 34 h 319"/>
                <a:gd name="T4" fmla="*/ 251 w 274"/>
                <a:gd name="T5" fmla="*/ 57 h 319"/>
                <a:gd name="T6" fmla="*/ 205 w 274"/>
                <a:gd name="T7" fmla="*/ 285 h 319"/>
                <a:gd name="T8" fmla="*/ 114 w 274"/>
                <a:gd name="T9" fmla="*/ 262 h 319"/>
                <a:gd name="T10" fmla="*/ 194 w 274"/>
                <a:gd name="T11" fmla="*/ 285 h 319"/>
                <a:gd name="T12" fmla="*/ 205 w 274"/>
                <a:gd name="T13" fmla="*/ 319 h 319"/>
                <a:gd name="T14" fmla="*/ 217 w 274"/>
                <a:gd name="T15" fmla="*/ 285 h 319"/>
                <a:gd name="T16" fmla="*/ 274 w 274"/>
                <a:gd name="T17" fmla="*/ 34 h 319"/>
                <a:gd name="T18" fmla="*/ 262 w 274"/>
                <a:gd name="T19" fmla="*/ 11 h 319"/>
                <a:gd name="T20" fmla="*/ 103 w 274"/>
                <a:gd name="T21" fmla="*/ 0 h 319"/>
                <a:gd name="T22" fmla="*/ 103 w 274"/>
                <a:gd name="T23" fmla="*/ 0 h 319"/>
                <a:gd name="T24" fmla="*/ 91 w 274"/>
                <a:gd name="T25" fmla="*/ 0 h 319"/>
                <a:gd name="T26" fmla="*/ 68 w 274"/>
                <a:gd name="T27" fmla="*/ 11 h 319"/>
                <a:gd name="T28" fmla="*/ 0 w 274"/>
                <a:gd name="T29" fmla="*/ 262 h 319"/>
                <a:gd name="T30" fmla="*/ 68 w 274"/>
                <a:gd name="T31" fmla="*/ 251 h 3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74"/>
                <a:gd name="T49" fmla="*/ 0 h 319"/>
                <a:gd name="T50" fmla="*/ 274 w 274"/>
                <a:gd name="T51" fmla="*/ 319 h 3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74" h="319">
                  <a:moveTo>
                    <a:pt x="68" y="251"/>
                  </a:moveTo>
                  <a:lnTo>
                    <a:pt x="114" y="34"/>
                  </a:lnTo>
                  <a:lnTo>
                    <a:pt x="251" y="57"/>
                  </a:lnTo>
                  <a:lnTo>
                    <a:pt x="205" y="285"/>
                  </a:lnTo>
                  <a:lnTo>
                    <a:pt x="114" y="262"/>
                  </a:lnTo>
                  <a:lnTo>
                    <a:pt x="194" y="285"/>
                  </a:lnTo>
                  <a:lnTo>
                    <a:pt x="205" y="319"/>
                  </a:lnTo>
                  <a:lnTo>
                    <a:pt x="217" y="285"/>
                  </a:lnTo>
                  <a:lnTo>
                    <a:pt x="274" y="34"/>
                  </a:lnTo>
                  <a:lnTo>
                    <a:pt x="262" y="11"/>
                  </a:lnTo>
                  <a:lnTo>
                    <a:pt x="103" y="0"/>
                  </a:lnTo>
                  <a:lnTo>
                    <a:pt x="91" y="0"/>
                  </a:lnTo>
                  <a:lnTo>
                    <a:pt x="68" y="11"/>
                  </a:lnTo>
                  <a:lnTo>
                    <a:pt x="0" y="262"/>
                  </a:lnTo>
                  <a:lnTo>
                    <a:pt x="68" y="2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4" name="Freeform 422"/>
            <p:cNvSpPr>
              <a:spLocks/>
            </p:cNvSpPr>
            <p:nvPr/>
          </p:nvSpPr>
          <p:spPr bwMode="auto">
            <a:xfrm>
              <a:off x="4609" y="1437"/>
              <a:ext cx="319" cy="79"/>
            </a:xfrm>
            <a:custGeom>
              <a:avLst/>
              <a:gdLst>
                <a:gd name="T0" fmla="*/ 0 w 319"/>
                <a:gd name="T1" fmla="*/ 79 h 79"/>
                <a:gd name="T2" fmla="*/ 12 w 319"/>
                <a:gd name="T3" fmla="*/ 57 h 79"/>
                <a:gd name="T4" fmla="*/ 296 w 319"/>
                <a:gd name="T5" fmla="*/ 0 h 79"/>
                <a:gd name="T6" fmla="*/ 319 w 319"/>
                <a:gd name="T7" fmla="*/ 11 h 79"/>
                <a:gd name="T8" fmla="*/ 319 w 319"/>
                <a:gd name="T9" fmla="*/ 34 h 79"/>
                <a:gd name="T10" fmla="*/ 0 w 319"/>
                <a:gd name="T11" fmla="*/ 79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9"/>
                <a:gd name="T19" fmla="*/ 0 h 79"/>
                <a:gd name="T20" fmla="*/ 319 w 319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9" h="79">
                  <a:moveTo>
                    <a:pt x="0" y="79"/>
                  </a:moveTo>
                  <a:lnTo>
                    <a:pt x="12" y="57"/>
                  </a:lnTo>
                  <a:lnTo>
                    <a:pt x="296" y="0"/>
                  </a:lnTo>
                  <a:lnTo>
                    <a:pt x="319" y="11"/>
                  </a:lnTo>
                  <a:lnTo>
                    <a:pt x="319" y="34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5" name="Freeform 423"/>
            <p:cNvSpPr>
              <a:spLocks/>
            </p:cNvSpPr>
            <p:nvPr/>
          </p:nvSpPr>
          <p:spPr bwMode="auto">
            <a:xfrm>
              <a:off x="4199" y="1414"/>
              <a:ext cx="182" cy="91"/>
            </a:xfrm>
            <a:custGeom>
              <a:avLst/>
              <a:gdLst>
                <a:gd name="T0" fmla="*/ 0 w 182"/>
                <a:gd name="T1" fmla="*/ 45 h 91"/>
                <a:gd name="T2" fmla="*/ 114 w 182"/>
                <a:gd name="T3" fmla="*/ 91 h 91"/>
                <a:gd name="T4" fmla="*/ 182 w 182"/>
                <a:gd name="T5" fmla="*/ 45 h 91"/>
                <a:gd name="T6" fmla="*/ 80 w 182"/>
                <a:gd name="T7" fmla="*/ 0 h 91"/>
                <a:gd name="T8" fmla="*/ 0 w 182"/>
                <a:gd name="T9" fmla="*/ 45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"/>
                <a:gd name="T16" fmla="*/ 0 h 91"/>
                <a:gd name="T17" fmla="*/ 182 w 182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" h="91">
                  <a:moveTo>
                    <a:pt x="0" y="45"/>
                  </a:moveTo>
                  <a:lnTo>
                    <a:pt x="114" y="91"/>
                  </a:lnTo>
                  <a:lnTo>
                    <a:pt x="182" y="45"/>
                  </a:lnTo>
                  <a:lnTo>
                    <a:pt x="80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6" name="Freeform 424"/>
            <p:cNvSpPr>
              <a:spLocks/>
            </p:cNvSpPr>
            <p:nvPr/>
          </p:nvSpPr>
          <p:spPr bwMode="auto">
            <a:xfrm>
              <a:off x="4415" y="1482"/>
              <a:ext cx="604" cy="205"/>
            </a:xfrm>
            <a:custGeom>
              <a:avLst/>
              <a:gdLst>
                <a:gd name="T0" fmla="*/ 331 w 604"/>
                <a:gd name="T1" fmla="*/ 205 h 205"/>
                <a:gd name="T2" fmla="*/ 0 w 604"/>
                <a:gd name="T3" fmla="*/ 69 h 205"/>
                <a:gd name="T4" fmla="*/ 46 w 604"/>
                <a:gd name="T5" fmla="*/ 0 h 205"/>
                <a:gd name="T6" fmla="*/ 604 w 604"/>
                <a:gd name="T7" fmla="*/ 205 h 205"/>
                <a:gd name="T8" fmla="*/ 388 w 604"/>
                <a:gd name="T9" fmla="*/ 160 h 205"/>
                <a:gd name="T10" fmla="*/ 411 w 604"/>
                <a:gd name="T11" fmla="*/ 183 h 205"/>
                <a:gd name="T12" fmla="*/ 388 w 604"/>
                <a:gd name="T13" fmla="*/ 205 h 205"/>
                <a:gd name="T14" fmla="*/ 342 w 604"/>
                <a:gd name="T15" fmla="*/ 194 h 205"/>
                <a:gd name="T16" fmla="*/ 342 w 604"/>
                <a:gd name="T17" fmla="*/ 205 h 205"/>
                <a:gd name="T18" fmla="*/ 331 w 604"/>
                <a:gd name="T19" fmla="*/ 205 h 2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4"/>
                <a:gd name="T31" fmla="*/ 0 h 205"/>
                <a:gd name="T32" fmla="*/ 604 w 604"/>
                <a:gd name="T33" fmla="*/ 205 h 2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4" h="205">
                  <a:moveTo>
                    <a:pt x="331" y="205"/>
                  </a:moveTo>
                  <a:lnTo>
                    <a:pt x="0" y="69"/>
                  </a:lnTo>
                  <a:lnTo>
                    <a:pt x="46" y="0"/>
                  </a:lnTo>
                  <a:lnTo>
                    <a:pt x="604" y="205"/>
                  </a:lnTo>
                  <a:lnTo>
                    <a:pt x="388" y="160"/>
                  </a:lnTo>
                  <a:lnTo>
                    <a:pt x="411" y="183"/>
                  </a:lnTo>
                  <a:lnTo>
                    <a:pt x="388" y="205"/>
                  </a:lnTo>
                  <a:lnTo>
                    <a:pt x="342" y="194"/>
                  </a:lnTo>
                  <a:lnTo>
                    <a:pt x="342" y="205"/>
                  </a:lnTo>
                  <a:lnTo>
                    <a:pt x="331" y="20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7" name="Freeform 425"/>
            <p:cNvSpPr>
              <a:spLocks/>
            </p:cNvSpPr>
            <p:nvPr/>
          </p:nvSpPr>
          <p:spPr bwMode="auto">
            <a:xfrm>
              <a:off x="4267" y="969"/>
              <a:ext cx="35" cy="126"/>
            </a:xfrm>
            <a:custGeom>
              <a:avLst/>
              <a:gdLst>
                <a:gd name="T0" fmla="*/ 23 w 35"/>
                <a:gd name="T1" fmla="*/ 126 h 126"/>
                <a:gd name="T2" fmla="*/ 23 w 35"/>
                <a:gd name="T3" fmla="*/ 114 h 126"/>
                <a:gd name="T4" fmla="*/ 35 w 35"/>
                <a:gd name="T5" fmla="*/ 114 h 126"/>
                <a:gd name="T6" fmla="*/ 0 w 35"/>
                <a:gd name="T7" fmla="*/ 69 h 126"/>
                <a:gd name="T8" fmla="*/ 12 w 35"/>
                <a:gd name="T9" fmla="*/ 46 h 126"/>
                <a:gd name="T10" fmla="*/ 23 w 35"/>
                <a:gd name="T11" fmla="*/ 34 h 126"/>
                <a:gd name="T12" fmla="*/ 23 w 35"/>
                <a:gd name="T13" fmla="*/ 0 h 126"/>
                <a:gd name="T14" fmla="*/ 23 w 35"/>
                <a:gd name="T15" fmla="*/ 46 h 126"/>
                <a:gd name="T16" fmla="*/ 23 w 35"/>
                <a:gd name="T17" fmla="*/ 46 h 126"/>
                <a:gd name="T18" fmla="*/ 12 w 35"/>
                <a:gd name="T19" fmla="*/ 57 h 126"/>
                <a:gd name="T20" fmla="*/ 23 w 35"/>
                <a:gd name="T21" fmla="*/ 91 h 126"/>
                <a:gd name="T22" fmla="*/ 35 w 35"/>
                <a:gd name="T23" fmla="*/ 114 h 126"/>
                <a:gd name="T24" fmla="*/ 35 w 35"/>
                <a:gd name="T25" fmla="*/ 126 h 126"/>
                <a:gd name="T26" fmla="*/ 23 w 35"/>
                <a:gd name="T27" fmla="*/ 126 h 126"/>
                <a:gd name="T28" fmla="*/ 23 w 35"/>
                <a:gd name="T29" fmla="*/ 126 h 12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"/>
                <a:gd name="T46" fmla="*/ 0 h 126"/>
                <a:gd name="T47" fmla="*/ 35 w 35"/>
                <a:gd name="T48" fmla="*/ 126 h 12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" h="126">
                  <a:moveTo>
                    <a:pt x="23" y="126"/>
                  </a:moveTo>
                  <a:lnTo>
                    <a:pt x="23" y="114"/>
                  </a:lnTo>
                  <a:lnTo>
                    <a:pt x="35" y="114"/>
                  </a:lnTo>
                  <a:lnTo>
                    <a:pt x="0" y="69"/>
                  </a:lnTo>
                  <a:lnTo>
                    <a:pt x="12" y="46"/>
                  </a:lnTo>
                  <a:lnTo>
                    <a:pt x="23" y="34"/>
                  </a:lnTo>
                  <a:lnTo>
                    <a:pt x="23" y="0"/>
                  </a:lnTo>
                  <a:lnTo>
                    <a:pt x="23" y="46"/>
                  </a:lnTo>
                  <a:lnTo>
                    <a:pt x="12" y="57"/>
                  </a:lnTo>
                  <a:lnTo>
                    <a:pt x="23" y="91"/>
                  </a:lnTo>
                  <a:lnTo>
                    <a:pt x="35" y="114"/>
                  </a:lnTo>
                  <a:lnTo>
                    <a:pt x="35" y="126"/>
                  </a:lnTo>
                  <a:lnTo>
                    <a:pt x="23" y="1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8" name="Freeform 426"/>
            <p:cNvSpPr>
              <a:spLocks/>
            </p:cNvSpPr>
            <p:nvPr/>
          </p:nvSpPr>
          <p:spPr bwMode="auto">
            <a:xfrm>
              <a:off x="4472" y="1277"/>
              <a:ext cx="80" cy="34"/>
            </a:xfrm>
            <a:custGeom>
              <a:avLst/>
              <a:gdLst>
                <a:gd name="T0" fmla="*/ 0 w 80"/>
                <a:gd name="T1" fmla="*/ 0 h 34"/>
                <a:gd name="T2" fmla="*/ 12 w 80"/>
                <a:gd name="T3" fmla="*/ 0 h 34"/>
                <a:gd name="T4" fmla="*/ 35 w 80"/>
                <a:gd name="T5" fmla="*/ 11 h 34"/>
                <a:gd name="T6" fmla="*/ 57 w 80"/>
                <a:gd name="T7" fmla="*/ 0 h 34"/>
                <a:gd name="T8" fmla="*/ 80 w 80"/>
                <a:gd name="T9" fmla="*/ 0 h 34"/>
                <a:gd name="T10" fmla="*/ 80 w 80"/>
                <a:gd name="T11" fmla="*/ 34 h 34"/>
                <a:gd name="T12" fmla="*/ 57 w 80"/>
                <a:gd name="T13" fmla="*/ 0 h 34"/>
                <a:gd name="T14" fmla="*/ 57 w 80"/>
                <a:gd name="T15" fmla="*/ 0 h 34"/>
                <a:gd name="T16" fmla="*/ 35 w 80"/>
                <a:gd name="T17" fmla="*/ 11 h 34"/>
                <a:gd name="T18" fmla="*/ 80 w 80"/>
                <a:gd name="T19" fmla="*/ 34 h 34"/>
                <a:gd name="T20" fmla="*/ 12 w 80"/>
                <a:gd name="T21" fmla="*/ 11 h 34"/>
                <a:gd name="T22" fmla="*/ 12 w 80"/>
                <a:gd name="T23" fmla="*/ 0 h 34"/>
                <a:gd name="T24" fmla="*/ 0 w 80"/>
                <a:gd name="T25" fmla="*/ 0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0"/>
                <a:gd name="T40" fmla="*/ 0 h 34"/>
                <a:gd name="T41" fmla="*/ 80 w 80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0" h="34">
                  <a:moveTo>
                    <a:pt x="0" y="0"/>
                  </a:moveTo>
                  <a:lnTo>
                    <a:pt x="12" y="0"/>
                  </a:lnTo>
                  <a:lnTo>
                    <a:pt x="35" y="11"/>
                  </a:lnTo>
                  <a:lnTo>
                    <a:pt x="57" y="0"/>
                  </a:lnTo>
                  <a:lnTo>
                    <a:pt x="80" y="0"/>
                  </a:lnTo>
                  <a:lnTo>
                    <a:pt x="80" y="34"/>
                  </a:lnTo>
                  <a:lnTo>
                    <a:pt x="57" y="0"/>
                  </a:lnTo>
                  <a:lnTo>
                    <a:pt x="35" y="11"/>
                  </a:lnTo>
                  <a:lnTo>
                    <a:pt x="80" y="34"/>
                  </a:lnTo>
                  <a:lnTo>
                    <a:pt x="12" y="11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9" name="Freeform 427"/>
            <p:cNvSpPr>
              <a:spLocks/>
            </p:cNvSpPr>
            <p:nvPr/>
          </p:nvSpPr>
          <p:spPr bwMode="auto">
            <a:xfrm>
              <a:off x="4347" y="1380"/>
              <a:ext cx="103" cy="57"/>
            </a:xfrm>
            <a:custGeom>
              <a:avLst/>
              <a:gdLst>
                <a:gd name="T0" fmla="*/ 103 w 103"/>
                <a:gd name="T1" fmla="*/ 0 h 57"/>
                <a:gd name="T2" fmla="*/ 11 w 103"/>
                <a:gd name="T3" fmla="*/ 22 h 57"/>
                <a:gd name="T4" fmla="*/ 0 w 103"/>
                <a:gd name="T5" fmla="*/ 45 h 57"/>
                <a:gd name="T6" fmla="*/ 46 w 103"/>
                <a:gd name="T7" fmla="*/ 57 h 57"/>
                <a:gd name="T8" fmla="*/ 68 w 103"/>
                <a:gd name="T9" fmla="*/ 45 h 57"/>
                <a:gd name="T10" fmla="*/ 23 w 103"/>
                <a:gd name="T11" fmla="*/ 34 h 57"/>
                <a:gd name="T12" fmla="*/ 103 w 103"/>
                <a:gd name="T13" fmla="*/ 11 h 57"/>
                <a:gd name="T14" fmla="*/ 103 w 103"/>
                <a:gd name="T15" fmla="*/ 0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3"/>
                <a:gd name="T25" fmla="*/ 0 h 57"/>
                <a:gd name="T26" fmla="*/ 103 w 103"/>
                <a:gd name="T27" fmla="*/ 57 h 5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3" h="57">
                  <a:moveTo>
                    <a:pt x="103" y="0"/>
                  </a:moveTo>
                  <a:lnTo>
                    <a:pt x="11" y="22"/>
                  </a:lnTo>
                  <a:lnTo>
                    <a:pt x="0" y="45"/>
                  </a:lnTo>
                  <a:lnTo>
                    <a:pt x="46" y="57"/>
                  </a:lnTo>
                  <a:lnTo>
                    <a:pt x="68" y="45"/>
                  </a:lnTo>
                  <a:lnTo>
                    <a:pt x="23" y="34"/>
                  </a:lnTo>
                  <a:lnTo>
                    <a:pt x="103" y="1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30" name="Freeform 428"/>
            <p:cNvSpPr>
              <a:spLocks/>
            </p:cNvSpPr>
            <p:nvPr/>
          </p:nvSpPr>
          <p:spPr bwMode="auto">
            <a:xfrm>
              <a:off x="4586" y="1345"/>
              <a:ext cx="308" cy="80"/>
            </a:xfrm>
            <a:custGeom>
              <a:avLst/>
              <a:gdLst>
                <a:gd name="T0" fmla="*/ 0 w 308"/>
                <a:gd name="T1" fmla="*/ 12 h 80"/>
                <a:gd name="T2" fmla="*/ 23 w 308"/>
                <a:gd name="T3" fmla="*/ 0 h 80"/>
                <a:gd name="T4" fmla="*/ 35 w 308"/>
                <a:gd name="T5" fmla="*/ 0 h 80"/>
                <a:gd name="T6" fmla="*/ 308 w 308"/>
                <a:gd name="T7" fmla="*/ 80 h 80"/>
                <a:gd name="T8" fmla="*/ 35 w 308"/>
                <a:gd name="T9" fmla="*/ 12 h 80"/>
                <a:gd name="T10" fmla="*/ 0 w 308"/>
                <a:gd name="T11" fmla="*/ 12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8"/>
                <a:gd name="T19" fmla="*/ 0 h 80"/>
                <a:gd name="T20" fmla="*/ 308 w 308"/>
                <a:gd name="T21" fmla="*/ 80 h 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8" h="80">
                  <a:moveTo>
                    <a:pt x="0" y="12"/>
                  </a:moveTo>
                  <a:lnTo>
                    <a:pt x="23" y="0"/>
                  </a:lnTo>
                  <a:lnTo>
                    <a:pt x="35" y="0"/>
                  </a:lnTo>
                  <a:lnTo>
                    <a:pt x="308" y="80"/>
                  </a:lnTo>
                  <a:lnTo>
                    <a:pt x="35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31" name="Freeform 429"/>
            <p:cNvSpPr>
              <a:spLocks/>
            </p:cNvSpPr>
            <p:nvPr/>
          </p:nvSpPr>
          <p:spPr bwMode="auto">
            <a:xfrm>
              <a:off x="4484" y="1459"/>
              <a:ext cx="148" cy="57"/>
            </a:xfrm>
            <a:custGeom>
              <a:avLst/>
              <a:gdLst>
                <a:gd name="T0" fmla="*/ 45 w 148"/>
                <a:gd name="T1" fmla="*/ 0 h 57"/>
                <a:gd name="T2" fmla="*/ 137 w 148"/>
                <a:gd name="T3" fmla="*/ 35 h 57"/>
                <a:gd name="T4" fmla="*/ 148 w 148"/>
                <a:gd name="T5" fmla="*/ 35 h 57"/>
                <a:gd name="T6" fmla="*/ 125 w 148"/>
                <a:gd name="T7" fmla="*/ 57 h 57"/>
                <a:gd name="T8" fmla="*/ 0 w 148"/>
                <a:gd name="T9" fmla="*/ 12 h 57"/>
                <a:gd name="T10" fmla="*/ 45 w 148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8"/>
                <a:gd name="T19" fmla="*/ 0 h 57"/>
                <a:gd name="T20" fmla="*/ 148 w 148"/>
                <a:gd name="T21" fmla="*/ 57 h 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8" h="57">
                  <a:moveTo>
                    <a:pt x="45" y="0"/>
                  </a:moveTo>
                  <a:lnTo>
                    <a:pt x="137" y="35"/>
                  </a:lnTo>
                  <a:lnTo>
                    <a:pt x="148" y="35"/>
                  </a:lnTo>
                  <a:lnTo>
                    <a:pt x="125" y="57"/>
                  </a:lnTo>
                  <a:lnTo>
                    <a:pt x="0" y="1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32" name="Freeform 430"/>
            <p:cNvSpPr>
              <a:spLocks/>
            </p:cNvSpPr>
            <p:nvPr/>
          </p:nvSpPr>
          <p:spPr bwMode="auto">
            <a:xfrm>
              <a:off x="4700" y="1072"/>
              <a:ext cx="707" cy="422"/>
            </a:xfrm>
            <a:custGeom>
              <a:avLst/>
              <a:gdLst>
                <a:gd name="T0" fmla="*/ 0 w 707"/>
                <a:gd name="T1" fmla="*/ 308 h 422"/>
                <a:gd name="T2" fmla="*/ 91 w 707"/>
                <a:gd name="T3" fmla="*/ 23 h 422"/>
                <a:gd name="T4" fmla="*/ 103 w 707"/>
                <a:gd name="T5" fmla="*/ 23 h 422"/>
                <a:gd name="T6" fmla="*/ 331 w 707"/>
                <a:gd name="T7" fmla="*/ 11 h 422"/>
                <a:gd name="T8" fmla="*/ 638 w 707"/>
                <a:gd name="T9" fmla="*/ 34 h 422"/>
                <a:gd name="T10" fmla="*/ 650 w 707"/>
                <a:gd name="T11" fmla="*/ 45 h 422"/>
                <a:gd name="T12" fmla="*/ 650 w 707"/>
                <a:gd name="T13" fmla="*/ 57 h 422"/>
                <a:gd name="T14" fmla="*/ 433 w 707"/>
                <a:gd name="T15" fmla="*/ 68 h 422"/>
                <a:gd name="T16" fmla="*/ 581 w 707"/>
                <a:gd name="T17" fmla="*/ 68 h 422"/>
                <a:gd name="T18" fmla="*/ 627 w 707"/>
                <a:gd name="T19" fmla="*/ 80 h 422"/>
                <a:gd name="T20" fmla="*/ 661 w 707"/>
                <a:gd name="T21" fmla="*/ 148 h 422"/>
                <a:gd name="T22" fmla="*/ 684 w 707"/>
                <a:gd name="T23" fmla="*/ 285 h 422"/>
                <a:gd name="T24" fmla="*/ 673 w 707"/>
                <a:gd name="T25" fmla="*/ 342 h 422"/>
                <a:gd name="T26" fmla="*/ 661 w 707"/>
                <a:gd name="T27" fmla="*/ 353 h 422"/>
                <a:gd name="T28" fmla="*/ 285 w 707"/>
                <a:gd name="T29" fmla="*/ 399 h 422"/>
                <a:gd name="T30" fmla="*/ 274 w 707"/>
                <a:gd name="T31" fmla="*/ 399 h 422"/>
                <a:gd name="T32" fmla="*/ 274 w 707"/>
                <a:gd name="T33" fmla="*/ 387 h 422"/>
                <a:gd name="T34" fmla="*/ 285 w 707"/>
                <a:gd name="T35" fmla="*/ 365 h 422"/>
                <a:gd name="T36" fmla="*/ 297 w 707"/>
                <a:gd name="T37" fmla="*/ 342 h 422"/>
                <a:gd name="T38" fmla="*/ 331 w 707"/>
                <a:gd name="T39" fmla="*/ 102 h 422"/>
                <a:gd name="T40" fmla="*/ 297 w 707"/>
                <a:gd name="T41" fmla="*/ 342 h 422"/>
                <a:gd name="T42" fmla="*/ 251 w 707"/>
                <a:gd name="T43" fmla="*/ 387 h 422"/>
                <a:gd name="T44" fmla="*/ 240 w 707"/>
                <a:gd name="T45" fmla="*/ 399 h 422"/>
                <a:gd name="T46" fmla="*/ 205 w 707"/>
                <a:gd name="T47" fmla="*/ 387 h 422"/>
                <a:gd name="T48" fmla="*/ 171 w 707"/>
                <a:gd name="T49" fmla="*/ 399 h 422"/>
                <a:gd name="T50" fmla="*/ 251 w 707"/>
                <a:gd name="T51" fmla="*/ 422 h 422"/>
                <a:gd name="T52" fmla="*/ 707 w 707"/>
                <a:gd name="T53" fmla="*/ 376 h 422"/>
                <a:gd name="T54" fmla="*/ 684 w 707"/>
                <a:gd name="T55" fmla="*/ 365 h 422"/>
                <a:gd name="T56" fmla="*/ 707 w 707"/>
                <a:gd name="T57" fmla="*/ 353 h 422"/>
                <a:gd name="T58" fmla="*/ 707 w 707"/>
                <a:gd name="T59" fmla="*/ 342 h 422"/>
                <a:gd name="T60" fmla="*/ 673 w 707"/>
                <a:gd name="T61" fmla="*/ 45 h 422"/>
                <a:gd name="T62" fmla="*/ 661 w 707"/>
                <a:gd name="T63" fmla="*/ 34 h 422"/>
                <a:gd name="T64" fmla="*/ 638 w 707"/>
                <a:gd name="T65" fmla="*/ 23 h 422"/>
                <a:gd name="T66" fmla="*/ 331 w 707"/>
                <a:gd name="T67" fmla="*/ 0 h 422"/>
                <a:gd name="T68" fmla="*/ 91 w 707"/>
                <a:gd name="T69" fmla="*/ 11 h 422"/>
                <a:gd name="T70" fmla="*/ 80 w 707"/>
                <a:gd name="T71" fmla="*/ 23 h 422"/>
                <a:gd name="T72" fmla="*/ 0 w 707"/>
                <a:gd name="T73" fmla="*/ 308 h 422"/>
                <a:gd name="T74" fmla="*/ 0 w 707"/>
                <a:gd name="T75" fmla="*/ 308 h 42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07"/>
                <a:gd name="T115" fmla="*/ 0 h 422"/>
                <a:gd name="T116" fmla="*/ 707 w 707"/>
                <a:gd name="T117" fmla="*/ 422 h 42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07" h="422">
                  <a:moveTo>
                    <a:pt x="0" y="308"/>
                  </a:moveTo>
                  <a:lnTo>
                    <a:pt x="91" y="23"/>
                  </a:lnTo>
                  <a:lnTo>
                    <a:pt x="103" y="23"/>
                  </a:lnTo>
                  <a:lnTo>
                    <a:pt x="331" y="11"/>
                  </a:lnTo>
                  <a:lnTo>
                    <a:pt x="638" y="34"/>
                  </a:lnTo>
                  <a:lnTo>
                    <a:pt x="650" y="45"/>
                  </a:lnTo>
                  <a:lnTo>
                    <a:pt x="650" y="57"/>
                  </a:lnTo>
                  <a:lnTo>
                    <a:pt x="433" y="68"/>
                  </a:lnTo>
                  <a:lnTo>
                    <a:pt x="581" y="68"/>
                  </a:lnTo>
                  <a:lnTo>
                    <a:pt x="627" y="80"/>
                  </a:lnTo>
                  <a:lnTo>
                    <a:pt x="661" y="148"/>
                  </a:lnTo>
                  <a:lnTo>
                    <a:pt x="684" y="285"/>
                  </a:lnTo>
                  <a:lnTo>
                    <a:pt x="673" y="342"/>
                  </a:lnTo>
                  <a:lnTo>
                    <a:pt x="661" y="353"/>
                  </a:lnTo>
                  <a:lnTo>
                    <a:pt x="285" y="399"/>
                  </a:lnTo>
                  <a:lnTo>
                    <a:pt x="274" y="399"/>
                  </a:lnTo>
                  <a:lnTo>
                    <a:pt x="274" y="387"/>
                  </a:lnTo>
                  <a:lnTo>
                    <a:pt x="285" y="365"/>
                  </a:lnTo>
                  <a:lnTo>
                    <a:pt x="297" y="342"/>
                  </a:lnTo>
                  <a:lnTo>
                    <a:pt x="331" y="102"/>
                  </a:lnTo>
                  <a:lnTo>
                    <a:pt x="297" y="342"/>
                  </a:lnTo>
                  <a:lnTo>
                    <a:pt x="251" y="387"/>
                  </a:lnTo>
                  <a:lnTo>
                    <a:pt x="240" y="399"/>
                  </a:lnTo>
                  <a:lnTo>
                    <a:pt x="205" y="387"/>
                  </a:lnTo>
                  <a:lnTo>
                    <a:pt x="171" y="399"/>
                  </a:lnTo>
                  <a:lnTo>
                    <a:pt x="251" y="422"/>
                  </a:lnTo>
                  <a:lnTo>
                    <a:pt x="707" y="376"/>
                  </a:lnTo>
                  <a:lnTo>
                    <a:pt x="684" y="365"/>
                  </a:lnTo>
                  <a:lnTo>
                    <a:pt x="707" y="353"/>
                  </a:lnTo>
                  <a:lnTo>
                    <a:pt x="707" y="342"/>
                  </a:lnTo>
                  <a:lnTo>
                    <a:pt x="673" y="45"/>
                  </a:lnTo>
                  <a:lnTo>
                    <a:pt x="661" y="34"/>
                  </a:lnTo>
                  <a:lnTo>
                    <a:pt x="638" y="23"/>
                  </a:lnTo>
                  <a:lnTo>
                    <a:pt x="331" y="0"/>
                  </a:lnTo>
                  <a:lnTo>
                    <a:pt x="91" y="11"/>
                  </a:lnTo>
                  <a:lnTo>
                    <a:pt x="80" y="23"/>
                  </a:lnTo>
                  <a:lnTo>
                    <a:pt x="0" y="3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33" name="Freeform 431"/>
            <p:cNvSpPr>
              <a:spLocks/>
            </p:cNvSpPr>
            <p:nvPr/>
          </p:nvSpPr>
          <p:spPr bwMode="auto">
            <a:xfrm>
              <a:off x="4142" y="1471"/>
              <a:ext cx="57" cy="91"/>
            </a:xfrm>
            <a:custGeom>
              <a:avLst/>
              <a:gdLst>
                <a:gd name="T0" fmla="*/ 0 w 57"/>
                <a:gd name="T1" fmla="*/ 0 h 91"/>
                <a:gd name="T2" fmla="*/ 34 w 57"/>
                <a:gd name="T3" fmla="*/ 34 h 91"/>
                <a:gd name="T4" fmla="*/ 46 w 57"/>
                <a:gd name="T5" fmla="*/ 57 h 91"/>
                <a:gd name="T6" fmla="*/ 46 w 57"/>
                <a:gd name="T7" fmla="*/ 91 h 91"/>
                <a:gd name="T8" fmla="*/ 57 w 57"/>
                <a:gd name="T9" fmla="*/ 91 h 91"/>
                <a:gd name="T10" fmla="*/ 46 w 57"/>
                <a:gd name="T11" fmla="*/ 68 h 91"/>
                <a:gd name="T12" fmla="*/ 34 w 57"/>
                <a:gd name="T13" fmla="*/ 34 h 91"/>
                <a:gd name="T14" fmla="*/ 0 w 57"/>
                <a:gd name="T15" fmla="*/ 0 h 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"/>
                <a:gd name="T25" fmla="*/ 0 h 91"/>
                <a:gd name="T26" fmla="*/ 57 w 57"/>
                <a:gd name="T27" fmla="*/ 91 h 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" h="91">
                  <a:moveTo>
                    <a:pt x="0" y="0"/>
                  </a:moveTo>
                  <a:lnTo>
                    <a:pt x="34" y="34"/>
                  </a:lnTo>
                  <a:lnTo>
                    <a:pt x="46" y="57"/>
                  </a:lnTo>
                  <a:lnTo>
                    <a:pt x="46" y="91"/>
                  </a:lnTo>
                  <a:lnTo>
                    <a:pt x="57" y="91"/>
                  </a:lnTo>
                  <a:lnTo>
                    <a:pt x="46" y="68"/>
                  </a:lnTo>
                  <a:lnTo>
                    <a:pt x="34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34" name="Freeform 432"/>
            <p:cNvSpPr>
              <a:spLocks/>
            </p:cNvSpPr>
            <p:nvPr/>
          </p:nvSpPr>
          <p:spPr bwMode="auto">
            <a:xfrm>
              <a:off x="4119" y="1380"/>
              <a:ext cx="34" cy="45"/>
            </a:xfrm>
            <a:custGeom>
              <a:avLst/>
              <a:gdLst>
                <a:gd name="T0" fmla="*/ 0 w 34"/>
                <a:gd name="T1" fmla="*/ 0 h 45"/>
                <a:gd name="T2" fmla="*/ 12 w 34"/>
                <a:gd name="T3" fmla="*/ 45 h 45"/>
                <a:gd name="T4" fmla="*/ 23 w 34"/>
                <a:gd name="T5" fmla="*/ 34 h 45"/>
                <a:gd name="T6" fmla="*/ 12 w 34"/>
                <a:gd name="T7" fmla="*/ 11 h 45"/>
                <a:gd name="T8" fmla="*/ 23 w 34"/>
                <a:gd name="T9" fmla="*/ 11 h 45"/>
                <a:gd name="T10" fmla="*/ 34 w 34"/>
                <a:gd name="T11" fmla="*/ 22 h 45"/>
                <a:gd name="T12" fmla="*/ 23 w 34"/>
                <a:gd name="T13" fmla="*/ 0 h 45"/>
                <a:gd name="T14" fmla="*/ 0 w 34"/>
                <a:gd name="T15" fmla="*/ 0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"/>
                <a:gd name="T25" fmla="*/ 0 h 45"/>
                <a:gd name="T26" fmla="*/ 34 w 34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" h="45">
                  <a:moveTo>
                    <a:pt x="0" y="0"/>
                  </a:moveTo>
                  <a:lnTo>
                    <a:pt x="12" y="45"/>
                  </a:lnTo>
                  <a:lnTo>
                    <a:pt x="23" y="34"/>
                  </a:lnTo>
                  <a:lnTo>
                    <a:pt x="12" y="11"/>
                  </a:lnTo>
                  <a:lnTo>
                    <a:pt x="23" y="11"/>
                  </a:lnTo>
                  <a:lnTo>
                    <a:pt x="34" y="22"/>
                  </a:lnTo>
                  <a:lnTo>
                    <a:pt x="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35" name="Freeform 433"/>
            <p:cNvSpPr>
              <a:spLocks/>
            </p:cNvSpPr>
            <p:nvPr/>
          </p:nvSpPr>
          <p:spPr bwMode="auto">
            <a:xfrm>
              <a:off x="3891" y="1038"/>
              <a:ext cx="148" cy="125"/>
            </a:xfrm>
            <a:custGeom>
              <a:avLst/>
              <a:gdLst>
                <a:gd name="T0" fmla="*/ 0 w 148"/>
                <a:gd name="T1" fmla="*/ 68 h 125"/>
                <a:gd name="T2" fmla="*/ 23 w 148"/>
                <a:gd name="T3" fmla="*/ 57 h 125"/>
                <a:gd name="T4" fmla="*/ 34 w 148"/>
                <a:gd name="T5" fmla="*/ 0 h 125"/>
                <a:gd name="T6" fmla="*/ 46 w 148"/>
                <a:gd name="T7" fmla="*/ 34 h 125"/>
                <a:gd name="T8" fmla="*/ 69 w 148"/>
                <a:gd name="T9" fmla="*/ 45 h 125"/>
                <a:gd name="T10" fmla="*/ 103 w 148"/>
                <a:gd name="T11" fmla="*/ 57 h 125"/>
                <a:gd name="T12" fmla="*/ 148 w 148"/>
                <a:gd name="T13" fmla="*/ 114 h 125"/>
                <a:gd name="T14" fmla="*/ 114 w 148"/>
                <a:gd name="T15" fmla="*/ 91 h 125"/>
                <a:gd name="T16" fmla="*/ 57 w 148"/>
                <a:gd name="T17" fmla="*/ 91 h 125"/>
                <a:gd name="T18" fmla="*/ 57 w 148"/>
                <a:gd name="T19" fmla="*/ 125 h 125"/>
                <a:gd name="T20" fmla="*/ 23 w 148"/>
                <a:gd name="T21" fmla="*/ 91 h 125"/>
                <a:gd name="T22" fmla="*/ 23 w 148"/>
                <a:gd name="T23" fmla="*/ 68 h 125"/>
                <a:gd name="T24" fmla="*/ 0 w 148"/>
                <a:gd name="T25" fmla="*/ 68 h 12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8"/>
                <a:gd name="T40" fmla="*/ 0 h 125"/>
                <a:gd name="T41" fmla="*/ 148 w 148"/>
                <a:gd name="T42" fmla="*/ 125 h 12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8" h="125">
                  <a:moveTo>
                    <a:pt x="0" y="68"/>
                  </a:moveTo>
                  <a:lnTo>
                    <a:pt x="23" y="57"/>
                  </a:lnTo>
                  <a:lnTo>
                    <a:pt x="34" y="0"/>
                  </a:lnTo>
                  <a:lnTo>
                    <a:pt x="46" y="34"/>
                  </a:lnTo>
                  <a:lnTo>
                    <a:pt x="69" y="45"/>
                  </a:lnTo>
                  <a:lnTo>
                    <a:pt x="103" y="57"/>
                  </a:lnTo>
                  <a:lnTo>
                    <a:pt x="148" y="114"/>
                  </a:lnTo>
                  <a:lnTo>
                    <a:pt x="114" y="91"/>
                  </a:lnTo>
                  <a:lnTo>
                    <a:pt x="57" y="91"/>
                  </a:lnTo>
                  <a:lnTo>
                    <a:pt x="57" y="125"/>
                  </a:lnTo>
                  <a:lnTo>
                    <a:pt x="23" y="91"/>
                  </a:lnTo>
                  <a:lnTo>
                    <a:pt x="23" y="68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36" name="AutoShape 434"/>
          <p:cNvSpPr>
            <a:spLocks noChangeArrowheads="1"/>
          </p:cNvSpPr>
          <p:nvPr/>
        </p:nvSpPr>
        <p:spPr bwMode="auto">
          <a:xfrm>
            <a:off x="7848600" y="4343400"/>
            <a:ext cx="1828800" cy="1600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37" name="Text Box 435"/>
          <p:cNvSpPr txBox="1">
            <a:spLocks noChangeArrowheads="1"/>
          </p:cNvSpPr>
          <p:nvPr/>
        </p:nvSpPr>
        <p:spPr bwMode="auto">
          <a:xfrm>
            <a:off x="8382000" y="5029200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3200"/>
              <a:t>BD</a:t>
            </a:r>
          </a:p>
        </p:txBody>
      </p:sp>
    </p:spTree>
    <p:extLst>
      <p:ext uri="{BB962C8B-B14F-4D97-AF65-F5344CB8AC3E}">
        <p14:creationId xmlns:p14="http://schemas.microsoft.com/office/powerpoint/2010/main" val="3300020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49289" y="416353"/>
            <a:ext cx="10415264" cy="70839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ES_tradnl" sz="2800" dirty="0"/>
              <a:t>Clasificación de Normas y Modelos de Calidad</a:t>
            </a:r>
            <a:endParaRPr sz="2800" dirty="0"/>
          </a:p>
        </p:txBody>
      </p:sp>
      <p:sp>
        <p:nvSpPr>
          <p:cNvPr id="13" name="Marcador de número de diapositiva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84E-68AD-41BB-B2C4-7F2C1502D6C7}" type="slidenum">
              <a:rPr lang="es-AR" smtClean="0"/>
              <a:pPr/>
              <a:t>17</a:t>
            </a:fld>
            <a:endParaRPr lang="es-AR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0181" name="4 Marcador de pie de página"/>
          <p:cNvSpPr>
            <a:spLocks noGrp="1"/>
          </p:cNvSpPr>
          <p:nvPr>
            <p:ph type="ftr" sz="quarter" idx="3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sv-SE">
                <a:solidFill>
                  <a:srgbClr val="000000"/>
                </a:solidFill>
              </a:rPr>
              <a:t>Ingenieria de Software I 2018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8 Llamada de flecha hacia abajo"/>
          <p:cNvSpPr/>
          <p:nvPr/>
        </p:nvSpPr>
        <p:spPr>
          <a:xfrm>
            <a:off x="2063750" y="1484785"/>
            <a:ext cx="2160588" cy="649287"/>
          </a:xfrm>
          <a:prstGeom prst="down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_tradnl" dirty="0">
                <a:solidFill>
                  <a:schemeClr val="tx1"/>
                </a:solidFill>
              </a:rPr>
              <a:t>Producto Software</a:t>
            </a:r>
          </a:p>
        </p:txBody>
      </p:sp>
      <p:grpSp>
        <p:nvGrpSpPr>
          <p:cNvPr id="3" name="29 Grupo"/>
          <p:cNvGrpSpPr>
            <a:grpSpLocks/>
          </p:cNvGrpSpPr>
          <p:nvPr/>
        </p:nvGrpSpPr>
        <p:grpSpPr bwMode="auto">
          <a:xfrm>
            <a:off x="2108201" y="2205039"/>
            <a:ext cx="3629025" cy="1843087"/>
            <a:chOff x="656136" y="1412776"/>
            <a:chExt cx="3627832" cy="1843405"/>
          </a:xfrm>
        </p:grpSpPr>
        <p:pic>
          <p:nvPicPr>
            <p:cNvPr id="50199" name="Picture 2" descr="http://thumbs.dreamstime.com/x/producto-de-software-en-rect%C3%A1ngulo-15984867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67744" y="1772816"/>
              <a:ext cx="1224136" cy="1285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200" name="Picture 2" descr="http://thumbs.dreamstime.com/x/producto-de-software-en-rect%C3%A1ngulo-15984867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56136" y="1412776"/>
              <a:ext cx="1755624" cy="1843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201" name="Picture 2" descr="http://thumbs.dreamstime.com/x/producto-de-software-en-rect%C3%A1ngulo-15984867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419872" y="1988840"/>
              <a:ext cx="864096" cy="907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" name="19 Llamada de flecha hacia abajo"/>
          <p:cNvSpPr/>
          <p:nvPr/>
        </p:nvSpPr>
        <p:spPr>
          <a:xfrm>
            <a:off x="5880100" y="1484314"/>
            <a:ext cx="2160588" cy="649287"/>
          </a:xfrm>
          <a:prstGeom prst="down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_tradnl" dirty="0">
                <a:solidFill>
                  <a:schemeClr val="tx1"/>
                </a:solidFill>
              </a:rPr>
              <a:t>Producto Software</a:t>
            </a:r>
          </a:p>
        </p:txBody>
      </p:sp>
      <p:grpSp>
        <p:nvGrpSpPr>
          <p:cNvPr id="4" name="28 Grupo"/>
          <p:cNvGrpSpPr>
            <a:grpSpLocks/>
          </p:cNvGrpSpPr>
          <p:nvPr/>
        </p:nvGrpSpPr>
        <p:grpSpPr bwMode="auto">
          <a:xfrm>
            <a:off x="6035676" y="2349501"/>
            <a:ext cx="3228975" cy="1698625"/>
            <a:chOff x="4583646" y="2492896"/>
            <a:chExt cx="3528392" cy="1843405"/>
          </a:xfrm>
        </p:grpSpPr>
        <p:grpSp>
          <p:nvGrpSpPr>
            <p:cNvPr id="50195" name="26 Grupo"/>
            <p:cNvGrpSpPr>
              <a:grpSpLocks/>
            </p:cNvGrpSpPr>
            <p:nvPr/>
          </p:nvGrpSpPr>
          <p:grpSpPr bwMode="auto">
            <a:xfrm>
              <a:off x="4583646" y="2492896"/>
              <a:ext cx="2736304" cy="1843405"/>
              <a:chOff x="4583646" y="2492896"/>
              <a:chExt cx="2736304" cy="1843405"/>
            </a:xfrm>
          </p:grpSpPr>
          <p:pic>
            <p:nvPicPr>
              <p:cNvPr id="50197" name="Picture 2" descr="http://thumbs.dreamstime.com/x/producto-de-software-en-rect%C3%A1ngulo-15984867.jp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583646" y="2492896"/>
                <a:ext cx="1755624" cy="1843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0198" name="Picture 2" descr="http://thumbs.dreamstime.com/x/producto-de-software-en-rect%C3%A1ngulo-15984867.jp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095814" y="2852936"/>
                <a:ext cx="1224136" cy="1285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0196" name="Picture 2" descr="http://thumbs.dreamstime.com/x/producto-de-software-en-rect%C3%A1ngulo-15984867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247942" y="3068960"/>
              <a:ext cx="864096" cy="907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5" name="24 Cheurón"/>
          <p:cNvSpPr/>
          <p:nvPr/>
        </p:nvSpPr>
        <p:spPr>
          <a:xfrm>
            <a:off x="1992314" y="5157789"/>
            <a:ext cx="7991475" cy="503237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_tradnl" dirty="0">
                <a:solidFill>
                  <a:schemeClr val="tx1"/>
                </a:solidFill>
              </a:rPr>
              <a:t>Organización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51215" name="Picture 4" descr="http://www.ecofusion.com.mx/wp-content/uploads/2012/09/servicio-300x300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992239" y="1790217"/>
            <a:ext cx="7207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6" name="Picture 4" descr="http://www.ecofusion.com.mx/wp-content/uploads/2012/09/servicio-300x300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445594" y="1877679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" descr="http://www.vallartasport.mx/images/colaboraciones/articulos/slide-calidad-en-servicio-1311378216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40238" y="981075"/>
            <a:ext cx="647700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" descr="http://www.vallartasport.mx/images/colaboraciones/articulos/slide-calidad-en-servicio-1311378216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264650" y="4221164"/>
            <a:ext cx="6477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" descr="http://www.vallartasport.mx/images/colaboraciones/articulos/slide-calidad-en-servicio-1311378216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480550" y="5805489"/>
            <a:ext cx="6477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upo 4"/>
          <p:cNvGrpSpPr/>
          <p:nvPr/>
        </p:nvGrpSpPr>
        <p:grpSpPr>
          <a:xfrm>
            <a:off x="2289175" y="3795148"/>
            <a:ext cx="3570288" cy="611752"/>
            <a:chOff x="765175" y="3795148"/>
            <a:chExt cx="3570288" cy="611752"/>
          </a:xfrm>
        </p:grpSpPr>
        <p:sp>
          <p:nvSpPr>
            <p:cNvPr id="14" name="13 Cheurón"/>
            <p:cNvSpPr/>
            <p:nvPr/>
          </p:nvSpPr>
          <p:spPr>
            <a:xfrm rot="20953153">
              <a:off x="765175" y="3975100"/>
              <a:ext cx="3570288" cy="431800"/>
            </a:xfrm>
            <a:prstGeom prst="chevr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ES_tradnl" dirty="0">
                  <a:solidFill>
                    <a:schemeClr val="tx1"/>
                  </a:solidFill>
                </a:rPr>
                <a:t>Proceso de Desarrollo  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pic>
          <p:nvPicPr>
            <p:cNvPr id="16386" name="Picture 2" descr="https://ci6.googleusercontent.com/proxy/VUZhKJoKoEJfLCgoWqglJbo-K1iJVJeYL6FE-hJAeRe4T8IwCUq1KvZNknFHT5YDXb-AWbpSgpv3ro8sAuDoiPl1bBdA-Hk99_Yl3lSWE79lqVdI_zsREBj88x3J6_yZQg-vPxD0LiRBZWb6vklmvaM_9c2eCS-kXT1lGVeI=s0-d-e1-ft#https://encrypted-tbn3.gstatic.com/images?q=tbn:ANd9GcRysnyLEpV87cGnKUWg3dfLRpKy1UawAn95QKD7nl16PHyE5yFe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692044" y="3795148"/>
              <a:ext cx="375900" cy="281924"/>
            </a:xfrm>
            <a:prstGeom prst="rect">
              <a:avLst/>
            </a:prstGeom>
            <a:noFill/>
          </p:spPr>
        </p:pic>
      </p:grpSp>
      <p:grpSp>
        <p:nvGrpSpPr>
          <p:cNvPr id="6" name="Grupo 5"/>
          <p:cNvGrpSpPr/>
          <p:nvPr/>
        </p:nvGrpSpPr>
        <p:grpSpPr>
          <a:xfrm>
            <a:off x="6225236" y="3770052"/>
            <a:ext cx="3570288" cy="614411"/>
            <a:chOff x="4701236" y="3770051"/>
            <a:chExt cx="3570288" cy="614411"/>
          </a:xfrm>
        </p:grpSpPr>
        <p:sp>
          <p:nvSpPr>
            <p:cNvPr id="33" name="13 Cheurón"/>
            <p:cNvSpPr/>
            <p:nvPr/>
          </p:nvSpPr>
          <p:spPr>
            <a:xfrm rot="20953153">
              <a:off x="4701236" y="3952662"/>
              <a:ext cx="3570288" cy="431800"/>
            </a:xfrm>
            <a:prstGeom prst="chevr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ES_tradnl" dirty="0">
                  <a:solidFill>
                    <a:schemeClr val="tx1"/>
                  </a:solidFill>
                </a:rPr>
                <a:t>Proceso de Desarrollo  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pic>
          <p:nvPicPr>
            <p:cNvPr id="34" name="Picture 2" descr="https://ci6.googleusercontent.com/proxy/VUZhKJoKoEJfLCgoWqglJbo-K1iJVJeYL6FE-hJAeRe4T8IwCUq1KvZNknFHT5YDXb-AWbpSgpv3ro8sAuDoiPl1bBdA-Hk99_Yl3lSWE79lqVdI_zsREBj88x3J6_yZQg-vPxD0LiRBZWb6vklmvaM_9c2eCS-kXT1lGVeI=s0-d-e1-ft#https://encrypted-tbn3.gstatic.com/images?q=tbn:ANd9GcRysnyLEpV87cGnKUWg3dfLRpKy1UawAn95QKD7nl16PHyE5yFe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7552700" y="3770051"/>
              <a:ext cx="375900" cy="28192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05924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Título"/>
          <p:cNvSpPr>
            <a:spLocks noGrp="1"/>
          </p:cNvSpPr>
          <p:nvPr>
            <p:ph type="title"/>
          </p:nvPr>
        </p:nvSpPr>
        <p:spPr>
          <a:xfrm>
            <a:off x="623391" y="643372"/>
            <a:ext cx="10772775" cy="8414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ES_tradnl" sz="3200" dirty="0"/>
              <a:t>Clasificación de Normas y Modelos de Calidad</a:t>
            </a:r>
            <a:endParaRPr sz="3200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84E-68AD-41BB-B2C4-7F2C1502D6C7}" type="slidenum">
              <a:rPr lang="es-AR" smtClean="0"/>
              <a:pPr/>
              <a:t>18</a:t>
            </a:fld>
            <a:endParaRPr lang="es-AR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2229" name="4 Marcador de pie de página"/>
          <p:cNvSpPr>
            <a:spLocks noGrp="1"/>
          </p:cNvSpPr>
          <p:nvPr>
            <p:ph type="ftr" sz="quarter" idx="3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sv-SE">
                <a:solidFill>
                  <a:srgbClr val="000000"/>
                </a:solidFill>
              </a:rPr>
              <a:t>Ingenieria de Software I 2018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52231" name="29 Grupo"/>
          <p:cNvGrpSpPr>
            <a:grpSpLocks/>
          </p:cNvGrpSpPr>
          <p:nvPr/>
        </p:nvGrpSpPr>
        <p:grpSpPr bwMode="auto">
          <a:xfrm>
            <a:off x="2189351" y="1571612"/>
            <a:ext cx="4348162" cy="2808288"/>
            <a:chOff x="656136" y="1412776"/>
            <a:chExt cx="3627832" cy="1843405"/>
          </a:xfrm>
        </p:grpSpPr>
        <p:pic>
          <p:nvPicPr>
            <p:cNvPr id="52235" name="Picture 2" descr="http://thumbs.dreamstime.com/x/producto-de-software-en-rect%C3%A1ngulo-15984867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67744" y="1772816"/>
              <a:ext cx="1224136" cy="1285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236" name="Picture 2" descr="http://thumbs.dreamstime.com/x/producto-de-software-en-rect%C3%A1ngulo-15984867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6136" y="1412776"/>
              <a:ext cx="1755624" cy="1843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237" name="Picture 2" descr="http://thumbs.dreamstime.com/x/producto-de-software-en-rect%C3%A1ngulo-15984867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19872" y="1988840"/>
              <a:ext cx="864096" cy="907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2232" name="Picture 4" descr="http://www.ecofusion.com.mx/wp-content/uploads/2012/09/servicio-300x30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8968" y="2420888"/>
            <a:ext cx="165735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lecha derecha 1"/>
          <p:cNvSpPr/>
          <p:nvPr/>
        </p:nvSpPr>
        <p:spPr>
          <a:xfrm>
            <a:off x="6955720" y="2852936"/>
            <a:ext cx="1156505" cy="57606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Servicio</a:t>
            </a:r>
          </a:p>
        </p:txBody>
      </p:sp>
      <p:sp>
        <p:nvSpPr>
          <p:cNvPr id="3" name="Llamada de flecha hacia arriba 2"/>
          <p:cNvSpPr/>
          <p:nvPr/>
        </p:nvSpPr>
        <p:spPr>
          <a:xfrm>
            <a:off x="1919288" y="4337765"/>
            <a:ext cx="4924474" cy="1282746"/>
          </a:xfrm>
          <a:prstGeom prst="up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CALIDAD DE PRODUCTO DE SOFTWARE</a:t>
            </a:r>
          </a:p>
          <a:p>
            <a:pPr algn="ctr"/>
            <a:r>
              <a:rPr lang="es-ES_tradnl" dirty="0">
                <a:solidFill>
                  <a:schemeClr val="tx1"/>
                </a:solidFill>
              </a:rPr>
              <a:t>CALIDAD DE USO – CALIDAD DE DATOS 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_tradnl" dirty="0">
                <a:solidFill>
                  <a:schemeClr val="tx1"/>
                </a:solidFill>
              </a:rPr>
              <a:t>ISO/IEC 9126 /14598  - ISO/IEC 25000</a:t>
            </a:r>
          </a:p>
        </p:txBody>
      </p:sp>
      <p:sp>
        <p:nvSpPr>
          <p:cNvPr id="17" name="Llamada de flecha hacia arriba 16"/>
          <p:cNvSpPr/>
          <p:nvPr/>
        </p:nvSpPr>
        <p:spPr>
          <a:xfrm>
            <a:off x="7680177" y="4336233"/>
            <a:ext cx="2346133" cy="1282746"/>
          </a:xfrm>
          <a:prstGeom prst="up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CALIDAD DE SERVICIOS</a:t>
            </a:r>
          </a:p>
          <a:p>
            <a:pPr algn="ctr"/>
            <a:r>
              <a:rPr lang="es-ES_tradnl" dirty="0">
                <a:solidFill>
                  <a:schemeClr val="tx1"/>
                </a:solidFill>
              </a:rPr>
              <a:t>ISO/IEC 20000  - ITIL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15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500688" y="6896"/>
            <a:ext cx="10772775" cy="71528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ES_tradnl" sz="2800" dirty="0"/>
              <a:t>Clasificación de Normas y Modelos de Calidad</a:t>
            </a:r>
            <a:endParaRPr sz="2800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84E-68AD-41BB-B2C4-7F2C1502D6C7}" type="slidenum">
              <a:rPr lang="es-AR" smtClean="0"/>
              <a:pPr/>
              <a:t>19</a:t>
            </a:fld>
            <a:endParaRPr lang="es-AR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1205" name="4 Marcador de pie de página"/>
          <p:cNvSpPr>
            <a:spLocks noGrp="1"/>
          </p:cNvSpPr>
          <p:nvPr>
            <p:ph type="ftr" sz="quarter" idx="3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sv-SE">
                <a:solidFill>
                  <a:srgbClr val="000000"/>
                </a:solidFill>
              </a:rPr>
              <a:t>Ingenieria de Software I 2018</a:t>
            </a:r>
            <a:endParaRPr dirty="0">
              <a:solidFill>
                <a:srgbClr val="000000"/>
              </a:solidFill>
            </a:endParaRPr>
          </a:p>
        </p:txBody>
      </p:sp>
      <p:grpSp>
        <p:nvGrpSpPr>
          <p:cNvPr id="51207" name="29 Grupo"/>
          <p:cNvGrpSpPr>
            <a:grpSpLocks/>
          </p:cNvGrpSpPr>
          <p:nvPr/>
        </p:nvGrpSpPr>
        <p:grpSpPr bwMode="auto">
          <a:xfrm>
            <a:off x="1957798" y="847057"/>
            <a:ext cx="5157787" cy="2619375"/>
            <a:chOff x="656136" y="1412776"/>
            <a:chExt cx="3627832" cy="1843405"/>
          </a:xfrm>
        </p:grpSpPr>
        <p:pic>
          <p:nvPicPr>
            <p:cNvPr id="51213" name="Picture 2" descr="http://thumbs.dreamstime.com/x/producto-de-software-en-rect%C3%A1ngulo-15984867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67744" y="1772816"/>
              <a:ext cx="1224136" cy="1285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14" name="Picture 2" descr="http://thumbs.dreamstime.com/x/producto-de-software-en-rect%C3%A1ngulo-15984867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6136" y="1412776"/>
              <a:ext cx="1755624" cy="1843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15" name="Picture 2" descr="http://thumbs.dreamstime.com/x/producto-de-software-en-rect%C3%A1ngulo-15984867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19872" y="1988840"/>
              <a:ext cx="864096" cy="907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10 Cheurón"/>
          <p:cNvSpPr/>
          <p:nvPr/>
        </p:nvSpPr>
        <p:spPr>
          <a:xfrm rot="20953153">
            <a:off x="2295660" y="3316836"/>
            <a:ext cx="4906962" cy="630091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_tradnl" dirty="0">
                <a:solidFill>
                  <a:schemeClr val="tx1"/>
                </a:solidFill>
              </a:rPr>
              <a:t>Proceso de Desarrollo  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51212" name="Picture 4" descr="http://www.cursohabilidades.com/wp-content/uploads/2011/10/cursohabilidadesatencionalcliente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35864" y="1423321"/>
            <a:ext cx="2274887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 descr="https://ci6.googleusercontent.com/proxy/VUZhKJoKoEJfLCgoWqglJbo-K1iJVJeYL6FE-hJAeRe4T8IwCUq1KvZNknFHT5YDXb-AWbpSgpv3ro8sAuDoiPl1bBdA-Hk99_Yl3lSWE79lqVdI_zsREBj88x3J6_yZQg-vPxD0LiRBZWb6vklmvaM_9c2eCS-kXT1lGVeI=s0-d-e1-ft#https://encrypted-tbn3.gstatic.com/images?q=tbn:ANd9GcRysnyLEpV87cGnKUWg3dfLRpKy1UawAn95QKD7nl16PHyE5yF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759955">
            <a:off x="2871749" y="3668790"/>
            <a:ext cx="653819" cy="490364"/>
          </a:xfrm>
          <a:prstGeom prst="rect">
            <a:avLst/>
          </a:prstGeom>
          <a:noFill/>
        </p:spPr>
      </p:pic>
      <p:sp>
        <p:nvSpPr>
          <p:cNvPr id="2" name="Llamada de flecha hacia arriba 1"/>
          <p:cNvSpPr/>
          <p:nvPr/>
        </p:nvSpPr>
        <p:spPr>
          <a:xfrm>
            <a:off x="3344714" y="4163162"/>
            <a:ext cx="5328592" cy="1237952"/>
          </a:xfrm>
          <a:prstGeom prst="up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s-ES_tradnl" kern="0" cap="small" dirty="0">
                <a:solidFill>
                  <a:schemeClr val="tx1"/>
                </a:solidFill>
              </a:rPr>
              <a:t>PMBOOK  - SWEBOOK- SIX SIGMA</a:t>
            </a:r>
          </a:p>
          <a:p>
            <a:pPr algn="ctr">
              <a:defRPr/>
            </a:pPr>
            <a:r>
              <a:rPr lang="es-ES_tradnl" kern="0" cap="small" dirty="0">
                <a:solidFill>
                  <a:schemeClr val="tx1"/>
                </a:solidFill>
              </a:rPr>
              <a:t>ISO/IEC 12207 - ISO/IEC 15504 – ISO/IEC 90003</a:t>
            </a:r>
          </a:p>
          <a:p>
            <a:pPr algn="ctr">
              <a:defRPr/>
            </a:pPr>
            <a:r>
              <a:rPr lang="es-ES_tradnl" kern="0" cap="small" dirty="0">
                <a:solidFill>
                  <a:schemeClr val="tx1"/>
                </a:solidFill>
              </a:rPr>
              <a:t>CMMI – SCAMPI – IDEAL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326904" y="5541909"/>
            <a:ext cx="5328592" cy="646331"/>
          </a:xfrm>
          <a:prstGeom prst="rect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_tradnl" kern="0" cap="small" dirty="0"/>
              <a:t>MPS-BR - MOPROSOFT  -COMPETISOFT</a:t>
            </a:r>
          </a:p>
          <a:p>
            <a:pPr algn="ctr">
              <a:defRPr/>
            </a:pPr>
            <a:r>
              <a:rPr lang="es-ES_tradnl" kern="0" cap="small" dirty="0"/>
              <a:t>METRICA V3 - ISO/IEC 29110</a:t>
            </a:r>
            <a:endParaRPr lang="es-ES" kern="0" cap="small" dirty="0"/>
          </a:p>
        </p:txBody>
      </p:sp>
    </p:spTree>
    <p:extLst>
      <p:ext uri="{BB962C8B-B14F-4D97-AF65-F5344CB8AC3E}">
        <p14:creationId xmlns:p14="http://schemas.microsoft.com/office/powerpoint/2010/main" val="398851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79376" y="4509120"/>
            <a:ext cx="10780776" cy="613283"/>
          </a:xfrm>
        </p:spPr>
        <p:txBody>
          <a:bodyPr/>
          <a:lstStyle/>
          <a:p>
            <a:r>
              <a:rPr lang="es-ES_tradnl" dirty="0"/>
              <a:t>Calidad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AR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43D29-7E1C-4CD8-A8C3-99CFDA6E3586}" type="slidenum">
              <a:rPr lang="es-AR" smtClean="0"/>
              <a:pPr>
                <a:defRPr/>
              </a:pPr>
              <a:t>2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81872035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3712" y="-1"/>
            <a:ext cx="10772775" cy="981075"/>
          </a:xfrm>
        </p:spPr>
        <p:txBody>
          <a:bodyPr>
            <a:normAutofit/>
          </a:bodyPr>
          <a:lstStyle/>
          <a:p>
            <a:r>
              <a:rPr lang="es-ES" sz="2800" dirty="0"/>
              <a:t>Clasificación de Normas y Modelos de Calidad</a:t>
            </a:r>
          </a:p>
        </p:txBody>
      </p:sp>
      <p:sp>
        <p:nvSpPr>
          <p:cNvPr id="17" name="Marcador de número de diapositiva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84E-68AD-41BB-B2C4-7F2C1502D6C7}" type="slidenum">
              <a:rPr lang="es-AR" smtClean="0"/>
              <a:pPr/>
              <a:t>20</a:t>
            </a:fld>
            <a:endParaRPr lang="es-AR"/>
          </a:p>
        </p:txBody>
      </p:sp>
      <p:sp>
        <p:nvSpPr>
          <p:cNvPr id="19" name="Marcador de texto 1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0181" name="4 Marcador de pie de página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sv-SE"/>
              <a:t>Ingenieria de Software I 2018</a:t>
            </a:r>
            <a:endParaRPr lang="es-ES" dirty="0"/>
          </a:p>
        </p:txBody>
      </p:sp>
      <p:pic>
        <p:nvPicPr>
          <p:cNvPr id="28" name="Picture 2" descr="http://www.vallartasport.mx/images/colaboraciones/articulos/slide-calidad-en-servicio-13113782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0238" y="981075"/>
            <a:ext cx="647700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" descr="http://www.vallartasport.mx/images/colaboraciones/articulos/slide-calidad-en-servicio-13113782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12469" y="3323534"/>
            <a:ext cx="6477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" descr="http://www.vallartasport.mx/images/colaboraciones/articulos/slide-calidad-en-servicio-13113782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527" y="5332419"/>
            <a:ext cx="6477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upo 9"/>
          <p:cNvGrpSpPr/>
          <p:nvPr/>
        </p:nvGrpSpPr>
        <p:grpSpPr>
          <a:xfrm>
            <a:off x="1992314" y="720037"/>
            <a:ext cx="7991475" cy="4176712"/>
            <a:chOff x="468313" y="720037"/>
            <a:chExt cx="7991475" cy="4176712"/>
          </a:xfrm>
        </p:grpSpPr>
        <p:pic>
          <p:nvPicPr>
            <p:cNvPr id="51215" name="Picture 4" descr="http://www.ecofusion.com.mx/wp-content/uploads/2012/09/servicio-300x300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68238" y="1025940"/>
              <a:ext cx="720725" cy="719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16" name="Picture 4" descr="http://www.ecofusion.com.mx/wp-content/uploads/2012/09/servicio-300x300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21593" y="1113402"/>
              <a:ext cx="720725" cy="720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" name="Grupo 7"/>
            <p:cNvGrpSpPr/>
            <p:nvPr/>
          </p:nvGrpSpPr>
          <p:grpSpPr>
            <a:xfrm>
              <a:off x="468313" y="720037"/>
              <a:ext cx="7991475" cy="4176712"/>
              <a:chOff x="468313" y="720037"/>
              <a:chExt cx="7991475" cy="4176712"/>
            </a:xfrm>
          </p:grpSpPr>
          <p:sp>
            <p:nvSpPr>
              <p:cNvPr id="9" name="8 Llamada de flecha hacia abajo"/>
              <p:cNvSpPr/>
              <p:nvPr/>
            </p:nvSpPr>
            <p:spPr>
              <a:xfrm>
                <a:off x="539750" y="720508"/>
                <a:ext cx="2160588" cy="649287"/>
              </a:xfrm>
              <a:prstGeom prst="downArrow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s-ES_tradnl" dirty="0">
                    <a:solidFill>
                      <a:schemeClr val="tx1"/>
                    </a:solidFill>
                  </a:rPr>
                  <a:t>Producto Software</a:t>
                </a:r>
              </a:p>
            </p:txBody>
          </p:sp>
          <p:grpSp>
            <p:nvGrpSpPr>
              <p:cNvPr id="3" name="29 Grupo"/>
              <p:cNvGrpSpPr>
                <a:grpSpLocks/>
              </p:cNvGrpSpPr>
              <p:nvPr/>
            </p:nvGrpSpPr>
            <p:grpSpPr bwMode="auto">
              <a:xfrm>
                <a:off x="584200" y="1440762"/>
                <a:ext cx="3629025" cy="1843087"/>
                <a:chOff x="656136" y="1412776"/>
                <a:chExt cx="3627832" cy="1843405"/>
              </a:xfrm>
            </p:grpSpPr>
            <p:pic>
              <p:nvPicPr>
                <p:cNvPr id="50199" name="Picture 2" descr="http://thumbs.dreamstime.com/x/producto-de-software-en-rect%C3%A1ngulo-15984867.jp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2267744" y="1772816"/>
                  <a:ext cx="1224136" cy="12853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50200" name="Picture 2" descr="http://thumbs.dreamstime.com/x/producto-de-software-en-rect%C3%A1ngulo-15984867.jpg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656136" y="1412776"/>
                  <a:ext cx="1755624" cy="18434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50201" name="Picture 2" descr="http://thumbs.dreamstime.com/x/producto-de-software-en-rect%C3%A1ngulo-15984867.jpg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3419872" y="1988840"/>
                  <a:ext cx="864096" cy="9073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20" name="19 Llamada de flecha hacia abajo"/>
              <p:cNvSpPr/>
              <p:nvPr/>
            </p:nvSpPr>
            <p:spPr>
              <a:xfrm>
                <a:off x="4356100" y="720037"/>
                <a:ext cx="2160588" cy="649287"/>
              </a:xfrm>
              <a:prstGeom prst="downArrow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s-ES_tradnl" dirty="0">
                    <a:solidFill>
                      <a:schemeClr val="tx1"/>
                    </a:solidFill>
                  </a:rPr>
                  <a:t>Producto Software</a:t>
                </a:r>
              </a:p>
            </p:txBody>
          </p:sp>
          <p:grpSp>
            <p:nvGrpSpPr>
              <p:cNvPr id="4" name="28 Grupo"/>
              <p:cNvGrpSpPr>
                <a:grpSpLocks/>
              </p:cNvGrpSpPr>
              <p:nvPr/>
            </p:nvGrpSpPr>
            <p:grpSpPr bwMode="auto">
              <a:xfrm>
                <a:off x="4511675" y="1585224"/>
                <a:ext cx="3228975" cy="1698625"/>
                <a:chOff x="4583646" y="2492896"/>
                <a:chExt cx="3528392" cy="1843405"/>
              </a:xfrm>
            </p:grpSpPr>
            <p:grpSp>
              <p:nvGrpSpPr>
                <p:cNvPr id="50195" name="26 Grupo"/>
                <p:cNvGrpSpPr>
                  <a:grpSpLocks/>
                </p:cNvGrpSpPr>
                <p:nvPr/>
              </p:nvGrpSpPr>
              <p:grpSpPr bwMode="auto">
                <a:xfrm>
                  <a:off x="4583646" y="2492896"/>
                  <a:ext cx="2736304" cy="1843405"/>
                  <a:chOff x="4583646" y="2492896"/>
                  <a:chExt cx="2736304" cy="1843405"/>
                </a:xfrm>
              </p:grpSpPr>
              <p:pic>
                <p:nvPicPr>
                  <p:cNvPr id="50197" name="Picture 2" descr="http://thumbs.dreamstime.com/x/producto-de-software-en-rect%C3%A1ngulo-15984867.jp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4583646" y="2492896"/>
                    <a:ext cx="1755624" cy="18434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50198" name="Picture 2" descr="http://thumbs.dreamstime.com/x/producto-de-software-en-rect%C3%A1ngulo-15984867.jpg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/>
                  <a:srcRect/>
                  <a:stretch>
                    <a:fillRect/>
                  </a:stretch>
                </p:blipFill>
                <p:spPr bwMode="auto">
                  <a:xfrm>
                    <a:off x="6095814" y="2852936"/>
                    <a:ext cx="1224136" cy="12853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pic>
              <p:nvPicPr>
                <p:cNvPr id="50196" name="Picture 2" descr="http://thumbs.dreamstime.com/x/producto-de-software-en-rect%C3%A1ngulo-15984867.jpg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7247942" y="3068960"/>
                  <a:ext cx="864096" cy="9073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25" name="24 Cheurón"/>
              <p:cNvSpPr/>
              <p:nvPr/>
            </p:nvSpPr>
            <p:spPr>
              <a:xfrm>
                <a:off x="468313" y="4393512"/>
                <a:ext cx="7991475" cy="503237"/>
              </a:xfrm>
              <a:prstGeom prst="chevr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s-ES_tradnl" dirty="0">
                    <a:solidFill>
                      <a:schemeClr val="tx1"/>
                    </a:solidFill>
                  </a:rPr>
                  <a:t>Organización</a:t>
                </a:r>
                <a:endParaRPr lang="es-E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Grupo 4"/>
              <p:cNvGrpSpPr/>
              <p:nvPr/>
            </p:nvGrpSpPr>
            <p:grpSpPr>
              <a:xfrm>
                <a:off x="765175" y="3032776"/>
                <a:ext cx="3570288" cy="609848"/>
                <a:chOff x="765175" y="3032776"/>
                <a:chExt cx="3570288" cy="609848"/>
              </a:xfrm>
            </p:grpSpPr>
            <p:sp>
              <p:nvSpPr>
                <p:cNvPr id="14" name="13 Cheurón"/>
                <p:cNvSpPr/>
                <p:nvPr/>
              </p:nvSpPr>
              <p:spPr>
                <a:xfrm rot="20953153">
                  <a:off x="765175" y="3210824"/>
                  <a:ext cx="3570288" cy="431800"/>
                </a:xfrm>
                <a:prstGeom prst="chevr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s-ES_tradnl" dirty="0">
                      <a:solidFill>
                        <a:schemeClr val="tx1"/>
                      </a:solidFill>
                    </a:rPr>
                    <a:t>Proceso de Desarrollo  </a:t>
                  </a:r>
                  <a:endParaRPr lang="es-E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6386" name="Picture 2" descr="https://ci6.googleusercontent.com/proxy/VUZhKJoKoEJfLCgoWqglJbo-K1iJVJeYL6FE-hJAeRe4T8IwCUq1KvZNknFHT5YDXb-AWbpSgpv3ro8sAuDoiPl1bBdA-Hk99_Yl3lSWE79lqVdI_zsREBj88x3J6_yZQg-vPxD0LiRBZWb6vklmvaM_9c2eCS-kXT1lGVeI=s0-d-e1-ft#https://encrypted-tbn3.gstatic.com/images?q=tbn:ANd9GcRysnyLEpV87cGnKUWg3dfLRpKy1UawAn95QKD7nl16PHyE5yFe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3677288" y="3032776"/>
                  <a:ext cx="375900" cy="281924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7" name="Grupo 6"/>
              <p:cNvGrpSpPr/>
              <p:nvPr/>
            </p:nvGrpSpPr>
            <p:grpSpPr>
              <a:xfrm>
                <a:off x="4701236" y="2983569"/>
                <a:ext cx="3570288" cy="636617"/>
                <a:chOff x="4701236" y="2983569"/>
                <a:chExt cx="3570288" cy="636617"/>
              </a:xfrm>
            </p:grpSpPr>
            <p:sp>
              <p:nvSpPr>
                <p:cNvPr id="33" name="13 Cheurón"/>
                <p:cNvSpPr/>
                <p:nvPr/>
              </p:nvSpPr>
              <p:spPr>
                <a:xfrm rot="20953153">
                  <a:off x="4701236" y="3188386"/>
                  <a:ext cx="3570288" cy="431800"/>
                </a:xfrm>
                <a:prstGeom prst="chevr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s-ES_tradnl" dirty="0">
                      <a:solidFill>
                        <a:schemeClr val="tx1"/>
                      </a:solidFill>
                    </a:rPr>
                    <a:t>Proceso de Desarrollo  </a:t>
                  </a:r>
                  <a:endParaRPr lang="es-E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4" name="Picture 2" descr="https://ci6.googleusercontent.com/proxy/VUZhKJoKoEJfLCgoWqglJbo-K1iJVJeYL6FE-hJAeRe4T8IwCUq1KvZNknFHT5YDXb-AWbpSgpv3ro8sAuDoiPl1bBdA-Hk99_Yl3lSWE79lqVdI_zsREBj88x3J6_yZQg-vPxD0LiRBZWb6vklmvaM_9c2eCS-kXT1lGVeI=s0-d-e1-ft#https://encrypted-tbn3.gstatic.com/images?q=tbn:ANd9GcRysnyLEpV87cGnKUWg3dfLRpKy1UawAn95QKD7nl16PHyE5yFe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7609657" y="2983569"/>
                  <a:ext cx="375900" cy="281924"/>
                </a:xfrm>
                <a:prstGeom prst="rect">
                  <a:avLst/>
                </a:prstGeom>
                <a:noFill/>
              </p:spPr>
            </p:pic>
          </p:grpSp>
        </p:grpSp>
      </p:grpSp>
      <p:sp>
        <p:nvSpPr>
          <p:cNvPr id="6" name="Llamada de flecha hacia arriba 5"/>
          <p:cNvSpPr/>
          <p:nvPr/>
        </p:nvSpPr>
        <p:spPr>
          <a:xfrm>
            <a:off x="2423344" y="5039869"/>
            <a:ext cx="6913512" cy="1007945"/>
          </a:xfrm>
          <a:prstGeom prst="up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s-ES_tradnl" kern="0" cap="small" dirty="0">
                <a:solidFill>
                  <a:schemeClr val="tx1"/>
                </a:solidFill>
              </a:rPr>
              <a:t>Calidad total – </a:t>
            </a:r>
            <a:r>
              <a:rPr lang="es-ES_tradnl" kern="0" cap="small" dirty="0" err="1">
                <a:solidFill>
                  <a:schemeClr val="tx1"/>
                </a:solidFill>
              </a:rPr>
              <a:t>Tqm</a:t>
            </a:r>
            <a:r>
              <a:rPr lang="es-ES_tradnl" kern="0" cap="small" dirty="0">
                <a:solidFill>
                  <a:schemeClr val="tx1"/>
                </a:solidFill>
              </a:rPr>
              <a:t> – ISO/IEC 9001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ES_tradnl" kern="0" cap="small" dirty="0">
                <a:solidFill>
                  <a:schemeClr val="tx1"/>
                </a:solidFill>
              </a:rPr>
              <a:t>Seguridad de la información – ISO/IEC 27001</a:t>
            </a:r>
            <a:endParaRPr lang="es-ES" kern="0" cap="sm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30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http://www.vallartasport.mx/images/colaboraciones/articulos/slide-calidad-en-servicio-13113782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43925" y="3933826"/>
            <a:ext cx="1512888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3251" name="29 Grupo"/>
          <p:cNvGrpSpPr>
            <a:grpSpLocks/>
          </p:cNvGrpSpPr>
          <p:nvPr/>
        </p:nvGrpSpPr>
        <p:grpSpPr bwMode="auto">
          <a:xfrm>
            <a:off x="2135188" y="1916114"/>
            <a:ext cx="4608512" cy="2276475"/>
            <a:chOff x="656136" y="1412776"/>
            <a:chExt cx="3627832" cy="1843405"/>
          </a:xfrm>
        </p:grpSpPr>
        <p:pic>
          <p:nvPicPr>
            <p:cNvPr id="53262" name="Picture 2" descr="http://thumbs.dreamstime.com/x/producto-de-software-en-rect%C3%A1ngulo-15984867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67744" y="1772816"/>
              <a:ext cx="1224136" cy="1285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263" name="Picture 2" descr="http://thumbs.dreamstime.com/x/producto-de-software-en-rect%C3%A1ngulo-15984867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56136" y="1412776"/>
              <a:ext cx="1755624" cy="1843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264" name="Picture 2" descr="http://thumbs.dreamstime.com/x/producto-de-software-en-rect%C3%A1ngulo-15984867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419872" y="1988840"/>
              <a:ext cx="864096" cy="907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3252" name="Picture 4" descr="http://www.ecofusion.com.mx/wp-content/uploads/2012/09/servicio-300x30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832851" y="836614"/>
            <a:ext cx="1298575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1384" y="2123"/>
            <a:ext cx="10772775" cy="83449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ES_tradnl" sz="2800" dirty="0"/>
              <a:t>Clasificación de Normas y Modelos de </a:t>
            </a:r>
            <a:r>
              <a:rPr lang="es-ES_tradnl" sz="2800" dirty="0" smtClean="0"/>
              <a:t>Calidad</a:t>
            </a:r>
            <a:endParaRPr sz="2800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84E-68AD-41BB-B2C4-7F2C1502D6C7}" type="slidenum">
              <a:rPr lang="es-AR" smtClean="0"/>
              <a:pPr/>
              <a:t>21</a:t>
            </a:fld>
            <a:endParaRPr lang="es-AR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3256" name="4 Marcador de pie de página"/>
          <p:cNvSpPr>
            <a:spLocks noGrp="1"/>
          </p:cNvSpPr>
          <p:nvPr>
            <p:ph type="ftr" sz="quarter" idx="3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sv-SE">
                <a:solidFill>
                  <a:srgbClr val="000000"/>
                </a:solidFill>
              </a:rPr>
              <a:t>Ingenieria de Software I 2018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" name="8 Llamada de flecha hacia abajo"/>
          <p:cNvSpPr/>
          <p:nvPr/>
        </p:nvSpPr>
        <p:spPr>
          <a:xfrm>
            <a:off x="1992313" y="836614"/>
            <a:ext cx="3816350" cy="1296987"/>
          </a:xfrm>
          <a:prstGeom prst="down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_tradnl" sz="1400" kern="0" cap="small" dirty="0">
                <a:solidFill>
                  <a:schemeClr val="tx1"/>
                </a:solidFill>
              </a:rPr>
              <a:t>CALIDAD DE PRODUCTO DE SOFTWARE</a:t>
            </a:r>
          </a:p>
          <a:p>
            <a:pPr algn="ctr">
              <a:defRPr/>
            </a:pPr>
            <a:r>
              <a:rPr lang="es-ES_tradnl" sz="1400" kern="0" cap="small" dirty="0">
                <a:solidFill>
                  <a:schemeClr val="tx1"/>
                </a:solidFill>
              </a:rPr>
              <a:t>CALIDAD DE USO – CALIDAD DE DATOS </a:t>
            </a:r>
            <a:endParaRPr lang="es-ES" sz="1400" kern="0" cap="small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s-ES_tradnl" sz="1400" kern="0" cap="small" dirty="0">
                <a:solidFill>
                  <a:schemeClr val="tx1"/>
                </a:solidFill>
              </a:rPr>
              <a:t>ISO/IEC 9126 /14598  - ISO/IEC 25000</a:t>
            </a:r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14" name="13 Cheurón"/>
          <p:cNvSpPr/>
          <p:nvPr/>
        </p:nvSpPr>
        <p:spPr>
          <a:xfrm rot="20953153">
            <a:off x="2225675" y="3914776"/>
            <a:ext cx="7245350" cy="881063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_tradnl" sz="1600" kern="0" cap="small" dirty="0">
                <a:solidFill>
                  <a:schemeClr val="tx1"/>
                </a:solidFill>
              </a:rPr>
              <a:t>PMBOOK  - </a:t>
            </a:r>
            <a:r>
              <a:rPr lang="es-ES_tradnl" sz="1400" kern="0" cap="small" dirty="0">
                <a:solidFill>
                  <a:schemeClr val="tx1"/>
                </a:solidFill>
              </a:rPr>
              <a:t>SWEBOOK-</a:t>
            </a:r>
            <a:r>
              <a:rPr lang="es-ES_tradnl" sz="1600" kern="0" cap="small" dirty="0">
                <a:solidFill>
                  <a:schemeClr val="tx1"/>
                </a:solidFill>
              </a:rPr>
              <a:t> SIX SIGMA - ISO/IEC 12207 - ISO/IEC 15504 – ISO/IEC 90003 -CMMI – SCAMPI – IDEAL -MPS-BR - MOPROSOFT  -COMPETISOFT METRICA V3 - ISO/IEC 29110</a:t>
            </a:r>
            <a:endParaRPr lang="es-ES" sz="1600" kern="0" cap="small" dirty="0">
              <a:solidFill>
                <a:schemeClr val="tx1"/>
              </a:solidFill>
            </a:endParaRPr>
          </a:p>
        </p:txBody>
      </p:sp>
      <p:sp>
        <p:nvSpPr>
          <p:cNvPr id="25" name="24 Cheurón"/>
          <p:cNvSpPr/>
          <p:nvPr/>
        </p:nvSpPr>
        <p:spPr>
          <a:xfrm>
            <a:off x="1847851" y="5516564"/>
            <a:ext cx="7991475" cy="719137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s-ES_tradnl" kern="0" cap="small" dirty="0">
                <a:solidFill>
                  <a:schemeClr val="tx1"/>
                </a:solidFill>
              </a:rPr>
              <a:t>Calidad total – </a:t>
            </a:r>
            <a:r>
              <a:rPr lang="es-ES_tradnl" kern="0" cap="small" dirty="0" err="1">
                <a:solidFill>
                  <a:schemeClr val="tx1"/>
                </a:solidFill>
              </a:rPr>
              <a:t>Tqm</a:t>
            </a:r>
            <a:r>
              <a:rPr lang="es-ES_tradnl" kern="0" cap="small" dirty="0">
                <a:solidFill>
                  <a:schemeClr val="tx1"/>
                </a:solidFill>
              </a:rPr>
              <a:t> – ISO/IEC 9001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ES_tradnl" kern="0" cap="small" dirty="0">
                <a:solidFill>
                  <a:schemeClr val="tx1"/>
                </a:solidFill>
              </a:rPr>
              <a:t>Seguridad de la información – ISO/IEC 27001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2" name="31 Llamada de flecha a la derecha"/>
          <p:cNvSpPr/>
          <p:nvPr/>
        </p:nvSpPr>
        <p:spPr>
          <a:xfrm>
            <a:off x="6383338" y="981075"/>
            <a:ext cx="2520950" cy="6477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76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_tradnl" sz="1400" kern="0" cap="small" dirty="0">
                <a:solidFill>
                  <a:schemeClr val="tx1"/>
                </a:solidFill>
              </a:rPr>
              <a:t>Calidad de Servicios</a:t>
            </a:r>
          </a:p>
          <a:p>
            <a:pPr algn="ctr"/>
            <a:r>
              <a:rPr lang="es-ES_tradnl" sz="1400" kern="0" cap="small" dirty="0">
                <a:solidFill>
                  <a:schemeClr val="tx1"/>
                </a:solidFill>
              </a:rPr>
              <a:t>ISO/IEC 20000  - ITIL</a:t>
            </a:r>
            <a:endParaRPr lang="es-ES" sz="1400" kern="0" cap="sm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317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Calidad de Producto </a:t>
            </a:r>
            <a:r>
              <a:rPr lang="es-ES" dirty="0" smtClean="0"/>
              <a:t>ISO/IEC </a:t>
            </a:r>
            <a:r>
              <a:rPr lang="es-ES" dirty="0"/>
              <a:t>9126</a:t>
            </a:r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84E-68AD-41BB-B2C4-7F2C1502D6C7}" type="slidenum">
              <a:rPr lang="es-AR" smtClean="0"/>
              <a:pPr/>
              <a:t>22</a:t>
            </a:fld>
            <a:endParaRPr lang="es-AR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ES"/>
              <a:t>Calidad de Producto </a:t>
            </a:r>
          </a:p>
          <a:p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ISO/IEC 9126 – Calidad de Producto de software</a:t>
            </a:r>
          </a:p>
          <a:p>
            <a:pPr lvl="1"/>
            <a:r>
              <a:rPr lang="es-ES" dirty="0"/>
              <a:t>La primera versión se publicó crea en 1991. Actualmente fue reemplazada por la ISO/IEC 25010:2011</a:t>
            </a:r>
          </a:p>
          <a:p>
            <a:pPr lvl="1"/>
            <a:r>
              <a:rPr lang="es-ES" dirty="0"/>
              <a:t>La norma ISO/IEC 9126 está dividida en cuatro partes que describen :</a:t>
            </a:r>
          </a:p>
          <a:p>
            <a:pPr lvl="1"/>
            <a:endParaRPr lang="es-ES" dirty="0"/>
          </a:p>
          <a:p>
            <a:pPr marL="1440000" lvl="8">
              <a:buFont typeface="Wingdings" panose="05000000000000000000" pitchFamily="2" charset="2"/>
              <a:buChar char="q"/>
            </a:pPr>
            <a:r>
              <a:rPr lang="es-ES_tradnl" sz="1800" dirty="0"/>
              <a:t>Modelo de calidad. </a:t>
            </a:r>
          </a:p>
          <a:p>
            <a:pPr marL="1440000" lvl="5">
              <a:buFont typeface="Wingdings" panose="05000000000000000000" pitchFamily="2" charset="2"/>
              <a:buChar char="q"/>
            </a:pPr>
            <a:r>
              <a:rPr lang="es-ES_tradnl" sz="1800" dirty="0"/>
              <a:t>Métricas externas.</a:t>
            </a:r>
          </a:p>
          <a:p>
            <a:pPr marL="1440000" lvl="5">
              <a:buFont typeface="Wingdings" panose="05000000000000000000" pitchFamily="2" charset="2"/>
              <a:buChar char="q"/>
            </a:pPr>
            <a:r>
              <a:rPr lang="es-ES_tradnl" sz="1800" dirty="0"/>
              <a:t>Métricas internas.</a:t>
            </a:r>
          </a:p>
          <a:p>
            <a:pPr marL="1440000" lvl="5">
              <a:buFont typeface="Wingdings" panose="05000000000000000000" pitchFamily="2" charset="2"/>
              <a:buChar char="q"/>
            </a:pPr>
            <a:r>
              <a:rPr lang="es-ES" sz="1800" dirty="0"/>
              <a:t>Métricas de Calidad de uso. </a:t>
            </a:r>
          </a:p>
          <a:p>
            <a:pPr lvl="2"/>
            <a:endParaRPr lang="es-ES" dirty="0"/>
          </a:p>
          <a:p>
            <a:endParaRPr lang="es-ES" dirty="0"/>
          </a:p>
          <a:p>
            <a:endParaRPr lang="es-ES_tradnl" dirty="0"/>
          </a:p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sv-SE"/>
              <a:t>Ingenieria de Software I 2018</a:t>
            </a:r>
            <a:endParaRPr lang="es-ES" dirty="0"/>
          </a:p>
        </p:txBody>
      </p:sp>
      <p:sp>
        <p:nvSpPr>
          <p:cNvPr id="4" name="Bocadillo: rectángulo con esquinas redondeadas 3">
            <a:extLst>
              <a:ext uri="{FF2B5EF4-FFF2-40B4-BE49-F238E27FC236}">
                <a16:creationId xmlns:a16="http://schemas.microsoft.com/office/drawing/2014/main" xmlns="" id="{9B7F114D-A793-4B0E-8A17-F5320E3438C9}"/>
              </a:ext>
            </a:extLst>
          </p:cNvPr>
          <p:cNvSpPr/>
          <p:nvPr/>
        </p:nvSpPr>
        <p:spPr>
          <a:xfrm>
            <a:off x="5519935" y="3901183"/>
            <a:ext cx="2594563" cy="751953"/>
          </a:xfrm>
          <a:prstGeom prst="wedgeRoundRectCallout">
            <a:avLst>
              <a:gd name="adj1" fmla="val -190681"/>
              <a:gd name="adj2" fmla="val -30426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¿</a:t>
            </a:r>
            <a:r>
              <a:rPr lang="es-AR" dirty="0" smtClean="0">
                <a:solidFill>
                  <a:schemeClr val="tx1"/>
                </a:solidFill>
              </a:rPr>
              <a:t>C</a:t>
            </a:r>
            <a:r>
              <a:rPr lang="es-AR" dirty="0">
                <a:solidFill>
                  <a:schemeClr val="tx1"/>
                </a:solidFill>
              </a:rPr>
              <a:t>ó</a:t>
            </a:r>
            <a:r>
              <a:rPr lang="es-AR" dirty="0" smtClean="0">
                <a:solidFill>
                  <a:schemeClr val="tx1"/>
                </a:solidFill>
              </a:rPr>
              <a:t>mo </a:t>
            </a:r>
            <a:r>
              <a:rPr lang="es-AR" dirty="0">
                <a:solidFill>
                  <a:schemeClr val="tx1"/>
                </a:solidFill>
              </a:rPr>
              <a:t>se evalúa ?</a:t>
            </a:r>
          </a:p>
        </p:txBody>
      </p:sp>
    </p:spTree>
    <p:extLst>
      <p:ext uri="{BB962C8B-B14F-4D97-AF65-F5344CB8AC3E}">
        <p14:creationId xmlns:p14="http://schemas.microsoft.com/office/powerpoint/2010/main" val="3578524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Calidad de Producto ISO/IEC 14598</a:t>
            </a:r>
            <a:endParaRPr lang="es-ES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84E-68AD-41BB-B2C4-7F2C1502D6C7}" type="slidenum">
              <a:rPr lang="es-AR" smtClean="0"/>
              <a:pPr/>
              <a:t>23</a:t>
            </a:fld>
            <a:endParaRPr lang="es-AR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" dirty="0"/>
              <a:t>ISO/IEC 14598 – Evaluación del producto de software</a:t>
            </a:r>
          </a:p>
          <a:p>
            <a:pPr lvl="1"/>
            <a:r>
              <a:rPr lang="es-ES" dirty="0"/>
              <a:t>La primera versión se publicó crea en 1999. Actualmente fue reemplazada por la ISO/IEC 25040:2011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La norma ISO/IEC 14598 está dividida en seis partes que describen :</a:t>
            </a:r>
          </a:p>
          <a:p>
            <a:pPr marL="1440000" lvl="2" indent="-171450">
              <a:buFont typeface="Wingdings" panose="05000000000000000000" pitchFamily="2" charset="2"/>
              <a:buChar char="q"/>
            </a:pPr>
            <a:r>
              <a:rPr lang="es-ES_tradnl" sz="1800" dirty="0"/>
              <a:t> Descripción General.</a:t>
            </a:r>
          </a:p>
          <a:p>
            <a:pPr marL="1440000" lvl="2" indent="-171450">
              <a:buFont typeface="Wingdings" panose="05000000000000000000" pitchFamily="2" charset="2"/>
              <a:buChar char="q"/>
            </a:pPr>
            <a:r>
              <a:rPr lang="es-ES" sz="1800" dirty="0"/>
              <a:t> Planificación y Gestión</a:t>
            </a:r>
            <a:r>
              <a:rPr lang="es-ES_tradnl" sz="1800" dirty="0"/>
              <a:t>.</a:t>
            </a:r>
          </a:p>
          <a:p>
            <a:pPr marL="1440000" lvl="2" indent="-171450">
              <a:buFont typeface="Wingdings" panose="05000000000000000000" pitchFamily="2" charset="2"/>
              <a:buChar char="q"/>
            </a:pPr>
            <a:r>
              <a:rPr lang="es-ES_tradnl" sz="1800" dirty="0"/>
              <a:t> Proceso para desarrolladores.</a:t>
            </a:r>
          </a:p>
          <a:p>
            <a:pPr marL="1440000" lvl="2" indent="-171450">
              <a:buFont typeface="Wingdings" panose="05000000000000000000" pitchFamily="2" charset="2"/>
              <a:buChar char="q"/>
            </a:pPr>
            <a:r>
              <a:rPr lang="es-ES" sz="1800" dirty="0"/>
              <a:t> Proceso para compradores .</a:t>
            </a:r>
          </a:p>
          <a:p>
            <a:pPr marL="1440000" lvl="2" indent="-171450">
              <a:buFont typeface="Wingdings" panose="05000000000000000000" pitchFamily="2" charset="2"/>
              <a:buChar char="q"/>
            </a:pPr>
            <a:r>
              <a:rPr lang="es-ES" sz="1800" dirty="0"/>
              <a:t> Proceso para evaluadores</a:t>
            </a:r>
          </a:p>
          <a:p>
            <a:pPr marL="1440000" lvl="2" indent="-171450">
              <a:buFont typeface="Wingdings" panose="05000000000000000000" pitchFamily="2" charset="2"/>
              <a:buChar char="q"/>
            </a:pPr>
            <a:r>
              <a:rPr lang="es-ES" sz="1800" dirty="0"/>
              <a:t> Documentación de los módulos de evaluación  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sv-SE"/>
              <a:t>Ingenieria de Software I 2018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6209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393" y="247899"/>
            <a:ext cx="1656184" cy="26770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3200" dirty="0"/>
              <a:t>Calidad de Producto ISO/IEC 9126</a:t>
            </a:r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84E-68AD-41BB-B2C4-7F2C1502D6C7}" type="slidenum">
              <a:rPr lang="es-AR" smtClean="0"/>
              <a:pPr/>
              <a:t>24</a:t>
            </a:fld>
            <a:endParaRPr lang="es-AR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sv-SE"/>
              <a:t>Ingenieria de Software I 2018</a:t>
            </a:r>
            <a:endParaRPr lang="es-ES_tradnl"/>
          </a:p>
        </p:txBody>
      </p:sp>
      <p:pic>
        <p:nvPicPr>
          <p:cNvPr id="6146" name="Picture 2" descr="http://2.bp.blogspot.com/_mHk-u22FZD8/TNe6ewYpEwI/AAAAAAAAGBc/KxjiD5qfxgE/s1600/estrella-calid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357969"/>
            <a:ext cx="7471147" cy="592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Llamada rectangular redondeada 16">
            <a:extLst>
              <a:ext uri="{FF2B5EF4-FFF2-40B4-BE49-F238E27FC236}">
                <a16:creationId xmlns:a16="http://schemas.microsoft.com/office/drawing/2014/main" xmlns="" id="{02CF39C2-03E5-4FDC-B354-A56166CA3562}"/>
              </a:ext>
            </a:extLst>
          </p:cNvPr>
          <p:cNvSpPr/>
          <p:nvPr/>
        </p:nvSpPr>
        <p:spPr>
          <a:xfrm>
            <a:off x="2063442" y="4174153"/>
            <a:ext cx="2855433" cy="1207421"/>
          </a:xfrm>
          <a:prstGeom prst="wedgeRoundRectCallout">
            <a:avLst>
              <a:gd name="adj1" fmla="val 78052"/>
              <a:gd name="adj2" fmla="val -339780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Capacidad para proporcionar los resultados o efectos correctos o acordados, con el grado necesario de precisión</a:t>
            </a:r>
          </a:p>
        </p:txBody>
      </p:sp>
      <p:sp>
        <p:nvSpPr>
          <p:cNvPr id="12" name="Llamada rectangular redondeada 14">
            <a:extLst>
              <a:ext uri="{FF2B5EF4-FFF2-40B4-BE49-F238E27FC236}">
                <a16:creationId xmlns:a16="http://schemas.microsoft.com/office/drawing/2014/main" xmlns="" id="{AF931CA9-D6B7-4DE9-9680-DECCD5157762}"/>
              </a:ext>
            </a:extLst>
          </p:cNvPr>
          <p:cNvSpPr/>
          <p:nvPr/>
        </p:nvSpPr>
        <p:spPr>
          <a:xfrm>
            <a:off x="5951985" y="4019223"/>
            <a:ext cx="3875755" cy="1207421"/>
          </a:xfrm>
          <a:prstGeom prst="wedgeRoundRectCallout">
            <a:avLst>
              <a:gd name="adj1" fmla="val -29723"/>
              <a:gd name="adj2" fmla="val -32204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Capacidad para proteger información y datos de manera  que las personas o sistemas no autorizados no puedan leerlos o modificarlos, al tiempo que no se deniega el acceso a las personas o sistemas autorizados </a:t>
            </a:r>
          </a:p>
          <a:p>
            <a:pPr algn="ctr"/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xmlns="" id="{9409C666-5CDD-4916-BA11-F7287EB2A5AB}"/>
              </a:ext>
            </a:extLst>
          </p:cNvPr>
          <p:cNvSpPr/>
          <p:nvPr/>
        </p:nvSpPr>
        <p:spPr>
          <a:xfrm>
            <a:off x="3131173" y="1700482"/>
            <a:ext cx="5929653" cy="23042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>
                <a:solidFill>
                  <a:schemeClr val="tx1"/>
                </a:solidFill>
              </a:rPr>
              <a:t>La norma ofrece para cada característica Métricas para poder medirlas</a:t>
            </a:r>
          </a:p>
        </p:txBody>
      </p:sp>
    </p:spTree>
    <p:extLst>
      <p:ext uri="{BB962C8B-B14F-4D97-AF65-F5344CB8AC3E}">
        <p14:creationId xmlns:p14="http://schemas.microsoft.com/office/powerpoint/2010/main" val="67131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Modelo de Calidad SQuaRE ISO/IEC 25000 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5317-1182-4211-8976-DC283333C512}" type="slidenum">
              <a:rPr lang="es-ES" altLang="es-AR" smtClean="0"/>
              <a:pPr/>
              <a:t>25</a:t>
            </a:fld>
            <a:endParaRPr lang="es-ES" altLang="es-AR" dirty="0"/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endParaRPr lang="es-AR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b="1" dirty="0"/>
              <a:t>ISO/IEC 25000  </a:t>
            </a:r>
            <a:r>
              <a:rPr lang="es-AR" b="1" dirty="0" err="1"/>
              <a:t>SQuaRE</a:t>
            </a:r>
            <a:r>
              <a:rPr lang="es-AR" b="1" dirty="0"/>
              <a:t> Software </a:t>
            </a:r>
            <a:r>
              <a:rPr lang="es-AR" b="1" dirty="0" err="1"/>
              <a:t>product</a:t>
            </a:r>
            <a:r>
              <a:rPr lang="es-AR" b="1" dirty="0"/>
              <a:t> </a:t>
            </a:r>
            <a:r>
              <a:rPr lang="es-AR" b="1" dirty="0" err="1"/>
              <a:t>Quality</a:t>
            </a:r>
            <a:r>
              <a:rPr lang="es-AR" b="1" dirty="0"/>
              <a:t> </a:t>
            </a:r>
            <a:r>
              <a:rPr lang="es-AR" b="1" dirty="0" err="1"/>
              <a:t>Requeriment</a:t>
            </a:r>
            <a:r>
              <a:rPr lang="es-AR" b="1" dirty="0"/>
              <a:t> and </a:t>
            </a:r>
            <a:r>
              <a:rPr lang="es-AR" b="1" dirty="0" err="1"/>
              <a:t>Evaluation</a:t>
            </a:r>
            <a:endParaRPr lang="es-AR" b="1" dirty="0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39" y="2769195"/>
            <a:ext cx="461010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29 Grupo"/>
          <p:cNvGrpSpPr>
            <a:grpSpLocks/>
          </p:cNvGrpSpPr>
          <p:nvPr/>
        </p:nvGrpSpPr>
        <p:grpSpPr bwMode="auto">
          <a:xfrm>
            <a:off x="0" y="5686761"/>
            <a:ext cx="1728192" cy="1171239"/>
            <a:chOff x="656136" y="1412776"/>
            <a:chExt cx="3627832" cy="1843405"/>
          </a:xfrm>
        </p:grpSpPr>
        <p:pic>
          <p:nvPicPr>
            <p:cNvPr id="13" name="Picture 2" descr="http://thumbs.dreamstime.com/x/producto-de-software-en-rect%C3%A1ngulo-15984867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67744" y="1772816"/>
              <a:ext cx="1224136" cy="1285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2" descr="http://thumbs.dreamstime.com/x/producto-de-software-en-rect%C3%A1ngulo-15984867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56136" y="1412776"/>
              <a:ext cx="1755624" cy="1843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2" descr="http://thumbs.dreamstime.com/x/producto-de-software-en-rect%C3%A1ngulo-15984867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419872" y="1988840"/>
              <a:ext cx="864096" cy="907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6" name="Llamada rectangular redondeada 15"/>
          <p:cNvSpPr/>
          <p:nvPr/>
        </p:nvSpPr>
        <p:spPr>
          <a:xfrm>
            <a:off x="204423" y="2430474"/>
            <a:ext cx="3471720" cy="959501"/>
          </a:xfrm>
          <a:prstGeom prst="wedgeRoundRectCallout">
            <a:avLst>
              <a:gd name="adj1" fmla="val 110077"/>
              <a:gd name="adj2" fmla="val 4235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>
                <a:solidFill>
                  <a:schemeClr val="tx1"/>
                </a:solidFill>
              </a:rPr>
              <a:t>Modelo de calidad detallado incluyendo características para calidad interna y externa y la calidad de datos</a:t>
            </a:r>
            <a:r>
              <a:rPr lang="es-E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Llamada rectangular redondeada 16"/>
          <p:cNvSpPr/>
          <p:nvPr/>
        </p:nvSpPr>
        <p:spPr>
          <a:xfrm>
            <a:off x="314829" y="3649208"/>
            <a:ext cx="3194078" cy="959501"/>
          </a:xfrm>
          <a:prstGeom prst="wedgeRoundRectCallout">
            <a:avLst>
              <a:gd name="adj1" fmla="val 120860"/>
              <a:gd name="adj2" fmla="val 7364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dirty="0">
                <a:solidFill>
                  <a:schemeClr val="tx1"/>
                </a:solidFill>
              </a:rPr>
              <a:t>Modelo de referencia de la medición de la calidad del producto, definiciones de medidas de calidad y guías practicas de uso</a:t>
            </a:r>
          </a:p>
        </p:txBody>
      </p:sp>
      <p:sp>
        <p:nvSpPr>
          <p:cNvPr id="18" name="Llamada rectangular redondeada 17"/>
          <p:cNvSpPr/>
          <p:nvPr/>
        </p:nvSpPr>
        <p:spPr>
          <a:xfrm>
            <a:off x="304625" y="4734300"/>
            <a:ext cx="3204282" cy="959501"/>
          </a:xfrm>
          <a:prstGeom prst="wedgeRoundRectCallout">
            <a:avLst>
              <a:gd name="adj1" fmla="val 91245"/>
              <a:gd name="adj2" fmla="val -174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>
                <a:solidFill>
                  <a:schemeClr val="tx1"/>
                </a:solidFill>
              </a:rPr>
              <a:t>Ayuda a especificar los requisitos de calidad que pueden ser usados en el proceso de elicitación.</a:t>
            </a:r>
          </a:p>
          <a:p>
            <a:pPr algn="ctr"/>
            <a:r>
              <a:rPr lang="es-E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9" name="Llamada rectangular redondeada 18"/>
          <p:cNvSpPr/>
          <p:nvPr/>
        </p:nvSpPr>
        <p:spPr>
          <a:xfrm>
            <a:off x="8688287" y="2241038"/>
            <a:ext cx="3510799" cy="959501"/>
          </a:xfrm>
          <a:prstGeom prst="wedgeRoundRectCallout">
            <a:avLst>
              <a:gd name="adj1" fmla="val -108674"/>
              <a:gd name="adj2" fmla="val 14618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dirty="0">
                <a:solidFill>
                  <a:schemeClr val="tx1"/>
                </a:solidFill>
              </a:rPr>
              <a:t>Las normas que forman este apartado definen todos los modelos, términos y definiciones comunes referenciados por toda la serie </a:t>
            </a:r>
            <a:r>
              <a:rPr lang="es-ES_tradnl" sz="1600" dirty="0" err="1">
                <a:solidFill>
                  <a:schemeClr val="tx1"/>
                </a:solidFill>
              </a:rPr>
              <a:t>SQuaRE</a:t>
            </a:r>
            <a:endParaRPr lang="es-ES_tradnl" sz="1600" dirty="0">
              <a:solidFill>
                <a:schemeClr val="tx1"/>
              </a:solidFill>
            </a:endParaRPr>
          </a:p>
        </p:txBody>
      </p:sp>
      <p:sp>
        <p:nvSpPr>
          <p:cNvPr id="20" name="Llamada rectangular redondeada 19"/>
          <p:cNvSpPr/>
          <p:nvPr/>
        </p:nvSpPr>
        <p:spPr>
          <a:xfrm>
            <a:off x="8832303" y="4181756"/>
            <a:ext cx="3039651" cy="959501"/>
          </a:xfrm>
          <a:prstGeom prst="wedgeRoundRectCallout">
            <a:avLst>
              <a:gd name="adj1" fmla="val -89257"/>
              <a:gd name="adj2" fmla="val 252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>
                <a:solidFill>
                  <a:schemeClr val="tx1"/>
                </a:solidFill>
              </a:rPr>
              <a:t>Requisitos, recomendaciones y guías para la evaluación de producto.</a:t>
            </a:r>
            <a:endParaRPr lang="es-ES_tradnl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764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S"/>
              <a:t>Modelo de Calidad Software</a:t>
            </a:r>
            <a:endParaRPr lang="es-ES" dirty="0"/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84E-68AD-41BB-B2C4-7F2C1502D6C7}" type="slidenum">
              <a:rPr lang="es-AR" smtClean="0"/>
              <a:pPr/>
              <a:t>26</a:t>
            </a:fld>
            <a:endParaRPr lang="es-AR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"/>
              <a:t>Modelo de Calidad de Proceso Software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sv-SE" altLang="en-US"/>
              <a:t>Ingenieria de Software I 2018</a:t>
            </a:r>
            <a:endParaRPr lang="es-A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9616" y="1885349"/>
            <a:ext cx="6045826" cy="3876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lamada rectangular redondeada 5"/>
          <p:cNvSpPr/>
          <p:nvPr/>
        </p:nvSpPr>
        <p:spPr>
          <a:xfrm>
            <a:off x="6096001" y="5253328"/>
            <a:ext cx="4032249" cy="1528473"/>
          </a:xfrm>
          <a:prstGeom prst="wedgeRoundRectCallout">
            <a:avLst>
              <a:gd name="adj1" fmla="val -24238"/>
              <a:gd name="adj2" fmla="val -6514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>
                <a:solidFill>
                  <a:schemeClr val="tx1"/>
                </a:solidFill>
              </a:rPr>
              <a:t>ISO/IEC 15504 es una norma internacional para establecer y mejorar la capacidad y madurez de los procesos de las organizaciones en la adquisición, desarrollo, evolución y soporte de productos y servicios</a:t>
            </a:r>
          </a:p>
        </p:txBody>
      </p:sp>
      <p:sp>
        <p:nvSpPr>
          <p:cNvPr id="9" name="Llamada rectangular redondeada 8"/>
          <p:cNvSpPr/>
          <p:nvPr/>
        </p:nvSpPr>
        <p:spPr>
          <a:xfrm>
            <a:off x="1625352" y="6047666"/>
            <a:ext cx="3384376" cy="810334"/>
          </a:xfrm>
          <a:prstGeom prst="wedgeRoundRectCallout">
            <a:avLst>
              <a:gd name="adj1" fmla="val 34829"/>
              <a:gd name="adj2" fmla="val -16097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>
                <a:solidFill>
                  <a:schemeClr val="tx1"/>
                </a:solidFill>
              </a:rPr>
              <a:t>ISO/IEC 12207 establece un modelo de procesos para el ciclo de vida del software</a:t>
            </a:r>
          </a:p>
        </p:txBody>
      </p:sp>
    </p:spTree>
    <p:extLst>
      <p:ext uri="{BB962C8B-B14F-4D97-AF65-F5344CB8AC3E}">
        <p14:creationId xmlns:p14="http://schemas.microsoft.com/office/powerpoint/2010/main" val="12694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CMM - CMMI</a:t>
            </a:r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84E-68AD-41BB-B2C4-7F2C1502D6C7}" type="slidenum">
              <a:rPr lang="es-AR" smtClean="0"/>
              <a:pPr/>
              <a:t>27</a:t>
            </a:fld>
            <a:endParaRPr lang="es-AR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ES_tradnl"/>
              <a:t>Calidad de Proceso - CMMI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" sz="2000" dirty="0"/>
              <a:t>En diciembre de 2000, el </a:t>
            </a:r>
            <a:r>
              <a:rPr lang="es-ES" sz="2000" dirty="0" err="1"/>
              <a:t>SEI</a:t>
            </a:r>
            <a:r>
              <a:rPr lang="es-ES" sz="2000" dirty="0"/>
              <a:t> publicó un nuevo modelo, el </a:t>
            </a:r>
            <a:r>
              <a:rPr lang="es-ES" sz="2000" dirty="0" err="1"/>
              <a:t>CMMI</a:t>
            </a:r>
            <a:r>
              <a:rPr lang="es-ES" sz="2000" dirty="0"/>
              <a:t> o "Modelo de Capacidad y Madurez - Integración", con el objetivo de realizar algunas mejoras respecto al SW-</a:t>
            </a:r>
            <a:r>
              <a:rPr lang="es-ES" sz="2000" dirty="0" err="1"/>
              <a:t>CMM</a:t>
            </a:r>
            <a:r>
              <a:rPr lang="es-ES" sz="2000" dirty="0"/>
              <a:t> (e integrarlo con el SE-</a:t>
            </a:r>
            <a:r>
              <a:rPr lang="es-ES" sz="2000" dirty="0" err="1"/>
              <a:t>CMM</a:t>
            </a:r>
            <a:r>
              <a:rPr lang="es-ES" sz="2000" dirty="0"/>
              <a:t> y el </a:t>
            </a:r>
            <a:r>
              <a:rPr lang="es-ES" sz="2000" dirty="0" err="1"/>
              <a:t>IPD-CMM</a:t>
            </a:r>
            <a:r>
              <a:rPr lang="es-ES" sz="2000" dirty="0"/>
              <a:t>, que pasaron a ser considerados como "obsoletos".</a:t>
            </a:r>
          </a:p>
          <a:p>
            <a:r>
              <a:rPr lang="es-ES" sz="2000" dirty="0"/>
              <a:t>Incluye cuatro disciplinas, Software, Ingeniería de sistemas , Desarrollo integrado de procesos y productos y Gestión de proveedores . </a:t>
            </a:r>
          </a:p>
          <a:p>
            <a:r>
              <a:rPr lang="es-ES" sz="2000" dirty="0"/>
              <a:t>El </a:t>
            </a:r>
            <a:r>
              <a:rPr lang="es-ES" sz="2000" dirty="0" err="1"/>
              <a:t>SEI</a:t>
            </a:r>
            <a:r>
              <a:rPr lang="es-ES" sz="2000" dirty="0"/>
              <a:t> ha desarrollado también un nuevo método de evaluación de las organizaciones según </a:t>
            </a:r>
            <a:r>
              <a:rPr lang="es-ES" sz="2000" dirty="0" err="1"/>
              <a:t>CMMI</a:t>
            </a:r>
            <a:r>
              <a:rPr lang="es-ES" sz="2000" dirty="0"/>
              <a:t> denominado </a:t>
            </a:r>
            <a:r>
              <a:rPr lang="es-ES" sz="2000" dirty="0" err="1"/>
              <a:t>SCAMPI</a:t>
            </a:r>
            <a:r>
              <a:rPr lang="es-ES" sz="2000" dirty="0"/>
              <a:t>.</a:t>
            </a:r>
          </a:p>
          <a:p>
            <a:endParaRPr lang="es-ES" sz="2000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2042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 dirty="0"/>
              <a:t>CMMI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28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23395" y="1916833"/>
            <a:ext cx="10972800" cy="4464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400" dirty="0">
                <a:solidFill>
                  <a:schemeClr val="tx1"/>
                </a:solidFill>
              </a:rPr>
              <a:t>Posee dos vistas que permiten un enfoque diferente según las necesidades de quien vaya a implementarlo.</a:t>
            </a:r>
          </a:p>
          <a:p>
            <a:r>
              <a:rPr lang="es-AR" sz="2400" dirty="0">
                <a:solidFill>
                  <a:schemeClr val="tx1"/>
                </a:solidFill>
              </a:rPr>
              <a:t>Escalonado</a:t>
            </a:r>
          </a:p>
          <a:p>
            <a:pPr lvl="1"/>
            <a:r>
              <a:rPr lang="es-AR" sz="2000" dirty="0">
                <a:solidFill>
                  <a:schemeClr val="tx1"/>
                </a:solidFill>
              </a:rPr>
              <a:t>Centra su foco en la </a:t>
            </a:r>
            <a:r>
              <a:rPr lang="es-AR" sz="2000" b="1" dirty="0">
                <a:solidFill>
                  <a:schemeClr val="tx1"/>
                </a:solidFill>
              </a:rPr>
              <a:t>madurez </a:t>
            </a:r>
            <a:r>
              <a:rPr lang="es-AR" sz="2000" dirty="0">
                <a:solidFill>
                  <a:schemeClr val="tx1"/>
                </a:solidFill>
              </a:rPr>
              <a:t>de la organización. Igual que CMM.</a:t>
            </a:r>
          </a:p>
          <a:p>
            <a:r>
              <a:rPr lang="es-AR" sz="2400" dirty="0">
                <a:solidFill>
                  <a:schemeClr val="tx1"/>
                </a:solidFill>
              </a:rPr>
              <a:t>Continuo</a:t>
            </a:r>
          </a:p>
          <a:p>
            <a:pPr lvl="1" algn="just"/>
            <a:r>
              <a:rPr lang="es-AR" sz="2000" dirty="0">
                <a:solidFill>
                  <a:schemeClr val="tx1"/>
                </a:solidFill>
              </a:rPr>
              <a:t>Enfoca las actividades de mejora y evaluación en la </a:t>
            </a:r>
            <a:r>
              <a:rPr lang="es-AR" sz="2000" b="1" dirty="0">
                <a:solidFill>
                  <a:schemeClr val="tx1"/>
                </a:solidFill>
              </a:rPr>
              <a:t>capacidad</a:t>
            </a:r>
            <a:r>
              <a:rPr lang="es-AR" sz="2000" dirty="0">
                <a:solidFill>
                  <a:schemeClr val="tx1"/>
                </a:solidFill>
              </a:rPr>
              <a:t> de los diferentes procesos. Presenta 6 (seis) niveles de capacidad. Los niveles de </a:t>
            </a:r>
            <a:r>
              <a:rPr lang="es-AR" sz="2000" b="1" dirty="0">
                <a:solidFill>
                  <a:schemeClr val="tx1"/>
                </a:solidFill>
              </a:rPr>
              <a:t>capacidad</a:t>
            </a:r>
            <a:r>
              <a:rPr lang="es-AR" sz="2000" dirty="0">
                <a:solidFill>
                  <a:schemeClr val="tx1"/>
                </a:solidFill>
              </a:rPr>
              <a:t> indican qué tan bien se desempeña la organización en un área de proceso individual.</a:t>
            </a:r>
          </a:p>
          <a:p>
            <a:pPr lvl="1"/>
            <a:endParaRPr lang="es-AR" sz="1600" dirty="0">
              <a:solidFill>
                <a:schemeClr val="tx2"/>
              </a:solidFill>
            </a:endParaRPr>
          </a:p>
          <a:p>
            <a:endParaRPr lang="es-AR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26318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CMMI</a:t>
            </a:r>
            <a:endParaRPr lang="es-ES" dirty="0"/>
          </a:p>
        </p:txBody>
      </p:sp>
      <p:sp>
        <p:nvSpPr>
          <p:cNvPr id="24" name="Marcador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84E-68AD-41BB-B2C4-7F2C1502D6C7}" type="slidenum">
              <a:rPr lang="es-AR" smtClean="0"/>
              <a:pPr/>
              <a:t>29</a:t>
            </a:fld>
            <a:endParaRPr lang="es-AR"/>
          </a:p>
        </p:txBody>
      </p:sp>
      <p:sp>
        <p:nvSpPr>
          <p:cNvPr id="26" name="Marcador de texto 2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5" name="Marcador de texto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sp>
        <p:nvSpPr>
          <p:cNvPr id="6" name="Rectangle 5" descr="Lienzo"/>
          <p:cNvSpPr>
            <a:spLocks noChangeArrowheads="1"/>
          </p:cNvSpPr>
          <p:nvPr/>
        </p:nvSpPr>
        <p:spPr bwMode="auto">
          <a:xfrm>
            <a:off x="2772544" y="5846440"/>
            <a:ext cx="1600200" cy="7620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s-ES" sz="2400"/>
              <a:t>Nivel 1:</a:t>
            </a:r>
          </a:p>
          <a:p>
            <a:pPr algn="ctr" eaLnBrk="0" hangingPunct="0"/>
            <a:r>
              <a:rPr lang="es-ES" sz="2400"/>
              <a:t>Inicial</a:t>
            </a:r>
          </a:p>
        </p:txBody>
      </p:sp>
      <p:sp>
        <p:nvSpPr>
          <p:cNvPr id="7" name="Rectangle 6" descr="Lienzo"/>
          <p:cNvSpPr>
            <a:spLocks noChangeArrowheads="1"/>
          </p:cNvSpPr>
          <p:nvPr/>
        </p:nvSpPr>
        <p:spPr bwMode="auto">
          <a:xfrm>
            <a:off x="4296544" y="4855840"/>
            <a:ext cx="1371600" cy="7620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s-ES" sz="2400"/>
              <a:t>Nivel 2:</a:t>
            </a:r>
          </a:p>
          <a:p>
            <a:pPr algn="ctr" eaLnBrk="0" hangingPunct="0"/>
            <a:r>
              <a:rPr lang="es-ES" sz="2400"/>
              <a:t>Repetible</a:t>
            </a:r>
          </a:p>
        </p:txBody>
      </p:sp>
      <p:sp>
        <p:nvSpPr>
          <p:cNvPr id="8" name="Rectangle 7" descr="Lienzo"/>
          <p:cNvSpPr>
            <a:spLocks noChangeArrowheads="1"/>
          </p:cNvSpPr>
          <p:nvPr/>
        </p:nvSpPr>
        <p:spPr bwMode="auto">
          <a:xfrm>
            <a:off x="5591944" y="3789040"/>
            <a:ext cx="1371600" cy="7620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s-ES" sz="2400"/>
              <a:t>Nivel 3:</a:t>
            </a:r>
          </a:p>
          <a:p>
            <a:pPr algn="ctr" eaLnBrk="0" hangingPunct="0"/>
            <a:r>
              <a:rPr lang="es-ES" sz="2400"/>
              <a:t>Definido</a:t>
            </a:r>
          </a:p>
        </p:txBody>
      </p:sp>
      <p:sp>
        <p:nvSpPr>
          <p:cNvPr id="9" name="Rectangle 8" descr="Lienzo"/>
          <p:cNvSpPr>
            <a:spLocks noChangeArrowheads="1"/>
          </p:cNvSpPr>
          <p:nvPr/>
        </p:nvSpPr>
        <p:spPr bwMode="auto">
          <a:xfrm>
            <a:off x="6811144" y="2798440"/>
            <a:ext cx="1752600" cy="7620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s-ES" sz="2400"/>
              <a:t>Nivel 4:</a:t>
            </a:r>
          </a:p>
          <a:p>
            <a:pPr algn="ctr" eaLnBrk="0" hangingPunct="0"/>
            <a:r>
              <a:rPr lang="es-ES" sz="2400"/>
              <a:t>Gestionado</a:t>
            </a:r>
          </a:p>
        </p:txBody>
      </p:sp>
      <p:sp>
        <p:nvSpPr>
          <p:cNvPr id="10" name="Rectangle 9" descr="Lienzo"/>
          <p:cNvSpPr>
            <a:spLocks noChangeArrowheads="1"/>
          </p:cNvSpPr>
          <p:nvPr/>
        </p:nvSpPr>
        <p:spPr bwMode="auto">
          <a:xfrm>
            <a:off x="8258944" y="1884040"/>
            <a:ext cx="1890712" cy="7620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s-ES" sz="2400"/>
              <a:t>Nivel 5:</a:t>
            </a:r>
          </a:p>
          <a:p>
            <a:pPr algn="ctr" eaLnBrk="0" hangingPunct="0"/>
            <a:r>
              <a:rPr lang="es-ES" sz="2400"/>
              <a:t>Optimizante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3382144" y="5084440"/>
            <a:ext cx="7620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33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4601344" y="4017640"/>
            <a:ext cx="7620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33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5972944" y="2950840"/>
            <a:ext cx="7620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33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7420744" y="1960240"/>
            <a:ext cx="7620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33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1905769" y="4835203"/>
            <a:ext cx="1655762" cy="120032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" sz="2400"/>
              <a:t>Disciplina del Proceso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2696344" y="3636641"/>
            <a:ext cx="1600200" cy="120032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" sz="2400"/>
              <a:t>Definición del Proceso</a:t>
            </a:r>
            <a:endParaRPr lang="es-ES" sz="2400">
              <a:solidFill>
                <a:srgbClr val="CC3399"/>
              </a:solidFill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4220344" y="2798441"/>
            <a:ext cx="1600200" cy="120032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" sz="2400"/>
              <a:t>Control del proceso</a:t>
            </a:r>
            <a:endParaRPr lang="es-ES" sz="2400">
              <a:solidFill>
                <a:srgbClr val="CC3399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5109344" y="1790378"/>
            <a:ext cx="2438400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" sz="2400" dirty="0"/>
              <a:t>Mejora continua del proceso</a:t>
            </a:r>
            <a:endParaRPr lang="es-ES" sz="2400" dirty="0">
              <a:solidFill>
                <a:srgbClr val="CC3399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7192144" y="4246240"/>
            <a:ext cx="28194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8716144" y="5389241"/>
            <a:ext cx="13837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Madurez</a:t>
            </a:r>
          </a:p>
        </p:txBody>
      </p:sp>
    </p:spTree>
    <p:extLst>
      <p:ext uri="{BB962C8B-B14F-4D97-AF65-F5344CB8AC3E}">
        <p14:creationId xmlns:p14="http://schemas.microsoft.com/office/powerpoint/2010/main" val="234205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AR"/>
              <a:t>1. Definición de Calidad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84E-68AD-41BB-B2C4-7F2C1502D6C7}" type="slidenum">
              <a:rPr lang="es-AR" smtClean="0"/>
              <a:pPr/>
              <a:t>3</a:t>
            </a:fld>
            <a:endParaRPr lang="es-AR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AR"/>
              <a:t>1. Definición de Calidad</a:t>
            </a:r>
            <a:endParaRPr/>
          </a:p>
        </p:txBody>
      </p:sp>
      <p:sp>
        <p:nvSpPr>
          <p:cNvPr id="33795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altLang="es-AR" dirty="0" err="1" smtClean="0"/>
              <a:t>calidad</a:t>
            </a:r>
            <a:r>
              <a:rPr altLang="es-AR" dirty="0" smtClean="0"/>
              <a:t>.</a:t>
            </a:r>
            <a:endParaRPr altLang="es-AR" dirty="0"/>
          </a:p>
          <a:p>
            <a:pPr marL="457200" lvl="1" indent="0"/>
            <a:r>
              <a:rPr lang="es-AR" altLang="es-AR" dirty="0"/>
              <a:t>(Del lat. </a:t>
            </a:r>
            <a:r>
              <a:rPr lang="es-AR" altLang="es-AR" dirty="0" err="1"/>
              <a:t>qualĭtas</a:t>
            </a:r>
            <a:r>
              <a:rPr lang="es-AR" altLang="es-AR" dirty="0"/>
              <a:t>, -</a:t>
            </a:r>
            <a:r>
              <a:rPr lang="es-AR" altLang="es-AR" dirty="0" err="1"/>
              <a:t>ātis</a:t>
            </a:r>
            <a:r>
              <a:rPr lang="es-AR" altLang="es-AR" dirty="0"/>
              <a:t>, y este calco del gr. π</a:t>
            </a:r>
            <a:r>
              <a:rPr lang="es-AR" altLang="es-AR" dirty="0" err="1"/>
              <a:t>οιότης</a:t>
            </a:r>
            <a:r>
              <a:rPr lang="es-AR" altLang="es-AR" dirty="0"/>
              <a:t>).</a:t>
            </a:r>
          </a:p>
          <a:p>
            <a:pPr marL="457200" lvl="1" indent="0">
              <a:buFont typeface="Calibri" panose="020F0502020204030204" pitchFamily="34" charset="0"/>
              <a:buAutoNum type="arabicPeriod"/>
            </a:pPr>
            <a:r>
              <a:rPr lang="es-AR" altLang="es-AR" dirty="0"/>
              <a:t>f. Propiedad o conjunto de propiedades inherentes a algo, que permiten juzgar su valor.  “Esta tela es de buena calidad”.</a:t>
            </a:r>
          </a:p>
          <a:p>
            <a:pPr marL="457200" lvl="1" indent="0">
              <a:buFont typeface="Calibri" panose="020F0502020204030204" pitchFamily="34" charset="0"/>
              <a:buAutoNum type="arabicPeriod"/>
            </a:pPr>
            <a:r>
              <a:rPr lang="es-AR" altLang="es-AR" dirty="0"/>
              <a:t>f. Buena calidad, superioridad o excelencia. “ La calidad del vino de Jerez ha conquistado los mercados”.</a:t>
            </a:r>
          </a:p>
          <a:p>
            <a:pPr marL="457200" lvl="1" indent="0">
              <a:buFont typeface="Calibri" panose="020F0502020204030204" pitchFamily="34" charset="0"/>
              <a:buAutoNum type="arabicPeriod"/>
            </a:pPr>
            <a:r>
              <a:rPr lang="es-AR" altLang="es-AR" dirty="0"/>
              <a:t>f. Carácter, genio, índole.</a:t>
            </a:r>
          </a:p>
          <a:p>
            <a:pPr marL="457200" lvl="1" indent="0">
              <a:buFont typeface="Calibri" panose="020F0502020204030204" pitchFamily="34" charset="0"/>
              <a:buAutoNum type="arabicPeriod"/>
            </a:pPr>
            <a:r>
              <a:rPr lang="es-AR" altLang="es-AR" dirty="0"/>
              <a:t>f. Condición o requisito que se pone en un contrato.</a:t>
            </a:r>
          </a:p>
          <a:p>
            <a:pPr marL="457200" lvl="1" indent="0">
              <a:buFont typeface="Calibri" panose="020F0502020204030204" pitchFamily="34" charset="0"/>
              <a:buAutoNum type="arabicPeriod"/>
            </a:pPr>
            <a:r>
              <a:rPr lang="es-AR" altLang="es-AR" dirty="0"/>
              <a:t>f. Estado de una persona, naturaleza, edad y demás circunstancias y condiciones que se requieren para un cargo o dignidad.</a:t>
            </a:r>
          </a:p>
          <a:p>
            <a:pPr marL="0" indent="0">
              <a:buNone/>
            </a:pPr>
            <a:r>
              <a:rPr lang="es-AR" altLang="es-AR" dirty="0"/>
              <a:t>	</a:t>
            </a:r>
          </a:p>
        </p:txBody>
      </p:sp>
      <p:sp>
        <p:nvSpPr>
          <p:cNvPr id="33798" name="3 Marcador de pie de página"/>
          <p:cNvSpPr>
            <a:spLocks noGrp="1"/>
          </p:cNvSpPr>
          <p:nvPr>
            <p:ph type="ftr" sz="quarter" idx="3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sv-SE" altLang="es-AR" sz="1000">
                <a:solidFill>
                  <a:srgbClr val="000000"/>
                </a:solidFill>
                <a:latin typeface="Arial" panose="020B0604020202020204" pitchFamily="34" charset="0"/>
              </a:rPr>
              <a:t>Ingenieria de Software I 2018</a:t>
            </a:r>
            <a:endParaRPr altLang="es-AR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5 Marcador de contenido"/>
          <p:cNvSpPr txBox="1">
            <a:spLocks/>
          </p:cNvSpPr>
          <p:nvPr/>
        </p:nvSpPr>
        <p:spPr>
          <a:xfrm>
            <a:off x="1919288" y="1412875"/>
            <a:ext cx="7626350" cy="23050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es-ES" sz="2400" dirty="0">
                <a:solidFill>
                  <a:schemeClr val="tx1"/>
                </a:solidFill>
              </a:rPr>
              <a:t>	Se ve una serie de definiciones relacionadas, la </a:t>
            </a:r>
            <a:r>
              <a:rPr lang="es-ES" sz="2400" dirty="0" smtClean="0">
                <a:solidFill>
                  <a:schemeClr val="tx1"/>
                </a:solidFill>
              </a:rPr>
              <a:t>más </a:t>
            </a:r>
            <a:r>
              <a:rPr lang="es-ES" sz="2400" dirty="0">
                <a:solidFill>
                  <a:schemeClr val="tx1"/>
                </a:solidFill>
              </a:rPr>
              <a:t>destacable es la primera donde se habla de “</a:t>
            </a:r>
            <a:r>
              <a:rPr lang="es-ES" sz="2400" b="1" i="1" dirty="0">
                <a:solidFill>
                  <a:schemeClr val="tx1"/>
                </a:solidFill>
              </a:rPr>
              <a:t>propiedades que pueden ser juzgadas</a:t>
            </a:r>
            <a:r>
              <a:rPr lang="es-ES" sz="2400" i="1" dirty="0" smtClean="0">
                <a:solidFill>
                  <a:schemeClr val="tx1"/>
                </a:solidFill>
              </a:rPr>
              <a:t>”,</a:t>
            </a:r>
            <a:r>
              <a:rPr lang="es-ES" sz="2400" dirty="0" smtClean="0">
                <a:solidFill>
                  <a:schemeClr val="tx1"/>
                </a:solidFill>
              </a:rPr>
              <a:t>  </a:t>
            </a:r>
            <a:r>
              <a:rPr lang="es-ES" sz="2400" dirty="0">
                <a:solidFill>
                  <a:schemeClr val="tx1"/>
                </a:solidFill>
              </a:rPr>
              <a:t>de ahí  se desprende que la calidad es un termino totalmente subjetivo, que va a depender del juicio de la  persona que intervenga en la evaluación. 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endParaRPr lang="es-ES" sz="3200" dirty="0">
              <a:solidFill>
                <a:schemeClr val="tx1"/>
              </a:solidFill>
            </a:endParaRPr>
          </a:p>
        </p:txBody>
      </p:sp>
      <p:pic>
        <p:nvPicPr>
          <p:cNvPr id="33801" name="Picture 10" descr="http://www.comerrec.com/wp-content/files_flutter/th_ff1f46829958c0028dbfe55186dcccac_1302887302calidad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4724401"/>
            <a:ext cx="1520825" cy="177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926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_tradnl" dirty="0"/>
              <a:t>Nivel 1 - Inicial</a:t>
            </a:r>
            <a:endParaRPr lang="es-ES" dirty="0"/>
          </a:p>
        </p:txBody>
      </p:sp>
      <p:sp>
        <p:nvSpPr>
          <p:cNvPr id="13" name="Marcador de número de diapositiva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30</a:t>
            </a:fld>
            <a:endParaRPr lang="es-ES"/>
          </a:p>
        </p:txBody>
      </p:sp>
      <p:sp>
        <p:nvSpPr>
          <p:cNvPr id="12" name="Marcador de pie de página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4294967295"/>
          </p:nvPr>
        </p:nvSpPr>
        <p:spPr>
          <a:xfrm>
            <a:off x="623395" y="2037283"/>
            <a:ext cx="10972800" cy="4560069"/>
          </a:xfrm>
        </p:spPr>
        <p:txBody>
          <a:bodyPr/>
          <a:lstStyle/>
          <a:p>
            <a:r>
              <a:rPr lang="es-ES" sz="2800" dirty="0">
                <a:solidFill>
                  <a:schemeClr val="tx1"/>
                </a:solidFill>
              </a:rPr>
              <a:t>Desempeño basado en la competencia del personal</a:t>
            </a:r>
          </a:p>
          <a:p>
            <a:pPr lvl="1"/>
            <a:r>
              <a:rPr lang="es-ES" sz="2400" dirty="0">
                <a:solidFill>
                  <a:schemeClr val="tx1"/>
                </a:solidFill>
              </a:rPr>
              <a:t>Frecuentemente la organización vive “apagando incendios”</a:t>
            </a:r>
          </a:p>
          <a:p>
            <a:pPr lvl="1"/>
            <a:r>
              <a:rPr lang="es-ES" sz="2400" dirty="0">
                <a:solidFill>
                  <a:schemeClr val="tx1"/>
                </a:solidFill>
              </a:rPr>
              <a:t>Aparecen héroes</a:t>
            </a:r>
          </a:p>
          <a:p>
            <a:pPr lvl="1"/>
            <a:r>
              <a:rPr lang="es-ES" sz="2400" dirty="0">
                <a:solidFill>
                  <a:schemeClr val="tx1"/>
                </a:solidFill>
              </a:rPr>
              <a:t>La organización actúa esencialmente por reacción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91544" y="4725144"/>
            <a:ext cx="146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2400" dirty="0"/>
              <a:t>Entradas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472264" y="4653136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2400" dirty="0"/>
              <a:t>Salidas</a:t>
            </a: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4871864" y="4437113"/>
            <a:ext cx="2027238" cy="1169987"/>
          </a:xfrm>
          <a:custGeom>
            <a:avLst/>
            <a:gdLst>
              <a:gd name="T0" fmla="*/ 2147483647 w 1628"/>
              <a:gd name="T1" fmla="*/ 2147483647 h 737"/>
              <a:gd name="T2" fmla="*/ 2147483647 w 1628"/>
              <a:gd name="T3" fmla="*/ 2147483647 h 737"/>
              <a:gd name="T4" fmla="*/ 0 w 1628"/>
              <a:gd name="T5" fmla="*/ 2147483647 h 737"/>
              <a:gd name="T6" fmla="*/ 2147483647 w 1628"/>
              <a:gd name="T7" fmla="*/ 2147483647 h 737"/>
              <a:gd name="T8" fmla="*/ 2147483647 w 1628"/>
              <a:gd name="T9" fmla="*/ 2147483647 h 737"/>
              <a:gd name="T10" fmla="*/ 2147483647 w 1628"/>
              <a:gd name="T11" fmla="*/ 2147483647 h 737"/>
              <a:gd name="T12" fmla="*/ 2147483647 w 1628"/>
              <a:gd name="T13" fmla="*/ 2147483647 h 737"/>
              <a:gd name="T14" fmla="*/ 2147483647 w 1628"/>
              <a:gd name="T15" fmla="*/ 2147483647 h 737"/>
              <a:gd name="T16" fmla="*/ 2147483647 w 1628"/>
              <a:gd name="T17" fmla="*/ 2147483647 h 737"/>
              <a:gd name="T18" fmla="*/ 2147483647 w 1628"/>
              <a:gd name="T19" fmla="*/ 2147483647 h 737"/>
              <a:gd name="T20" fmla="*/ 2147483647 w 1628"/>
              <a:gd name="T21" fmla="*/ 2147483647 h 737"/>
              <a:gd name="T22" fmla="*/ 2147483647 w 1628"/>
              <a:gd name="T23" fmla="*/ 2147483647 h 737"/>
              <a:gd name="T24" fmla="*/ 2147483647 w 1628"/>
              <a:gd name="T25" fmla="*/ 2147483647 h 737"/>
              <a:gd name="T26" fmla="*/ 2147483647 w 1628"/>
              <a:gd name="T27" fmla="*/ 2147483647 h 737"/>
              <a:gd name="T28" fmla="*/ 2147483647 w 1628"/>
              <a:gd name="T29" fmla="*/ 2147483647 h 737"/>
              <a:gd name="T30" fmla="*/ 2147483647 w 1628"/>
              <a:gd name="T31" fmla="*/ 2147483647 h 737"/>
              <a:gd name="T32" fmla="*/ 2147483647 w 1628"/>
              <a:gd name="T33" fmla="*/ 2147483647 h 737"/>
              <a:gd name="T34" fmla="*/ 2147483647 w 1628"/>
              <a:gd name="T35" fmla="*/ 2147483647 h 737"/>
              <a:gd name="T36" fmla="*/ 2147483647 w 1628"/>
              <a:gd name="T37" fmla="*/ 2147483647 h 737"/>
              <a:gd name="T38" fmla="*/ 2147483647 w 1628"/>
              <a:gd name="T39" fmla="*/ 2147483647 h 737"/>
              <a:gd name="T40" fmla="*/ 2147483647 w 1628"/>
              <a:gd name="T41" fmla="*/ 2147483647 h 737"/>
              <a:gd name="T42" fmla="*/ 2147483647 w 1628"/>
              <a:gd name="T43" fmla="*/ 2147483647 h 737"/>
              <a:gd name="T44" fmla="*/ 2147483647 w 1628"/>
              <a:gd name="T45" fmla="*/ 2147483647 h 737"/>
              <a:gd name="T46" fmla="*/ 2147483647 w 1628"/>
              <a:gd name="T47" fmla="*/ 2147483647 h 737"/>
              <a:gd name="T48" fmla="*/ 2147483647 w 1628"/>
              <a:gd name="T49" fmla="*/ 2147483647 h 737"/>
              <a:gd name="T50" fmla="*/ 2147483647 w 1628"/>
              <a:gd name="T51" fmla="*/ 2147483647 h 737"/>
              <a:gd name="T52" fmla="*/ 2147483647 w 1628"/>
              <a:gd name="T53" fmla="*/ 2147483647 h 737"/>
              <a:gd name="T54" fmla="*/ 2147483647 w 1628"/>
              <a:gd name="T55" fmla="*/ 0 h 737"/>
              <a:gd name="T56" fmla="*/ 2147483647 w 1628"/>
              <a:gd name="T57" fmla="*/ 2147483647 h 737"/>
              <a:gd name="T58" fmla="*/ 2147483647 w 1628"/>
              <a:gd name="T59" fmla="*/ 2147483647 h 737"/>
              <a:gd name="T60" fmla="*/ 2147483647 w 1628"/>
              <a:gd name="T61" fmla="*/ 2147483647 h 737"/>
              <a:gd name="T62" fmla="*/ 2147483647 w 1628"/>
              <a:gd name="T63" fmla="*/ 2147483647 h 737"/>
              <a:gd name="T64" fmla="*/ 2147483647 w 1628"/>
              <a:gd name="T65" fmla="*/ 2147483647 h 737"/>
              <a:gd name="T66" fmla="*/ 2147483647 w 1628"/>
              <a:gd name="T67" fmla="*/ 2147483647 h 73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628"/>
              <a:gd name="T103" fmla="*/ 0 h 737"/>
              <a:gd name="T104" fmla="*/ 1628 w 1628"/>
              <a:gd name="T105" fmla="*/ 737 h 737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628" h="737">
                <a:moveTo>
                  <a:pt x="449" y="63"/>
                </a:moveTo>
                <a:cubicBezTo>
                  <a:pt x="314" y="102"/>
                  <a:pt x="430" y="64"/>
                  <a:pt x="251" y="146"/>
                </a:cubicBezTo>
                <a:cubicBezTo>
                  <a:pt x="154" y="191"/>
                  <a:pt x="62" y="211"/>
                  <a:pt x="0" y="303"/>
                </a:cubicBezTo>
                <a:cubicBezTo>
                  <a:pt x="4" y="317"/>
                  <a:pt x="0" y="336"/>
                  <a:pt x="11" y="345"/>
                </a:cubicBezTo>
                <a:cubicBezTo>
                  <a:pt x="25" y="356"/>
                  <a:pt x="45" y="354"/>
                  <a:pt x="63" y="355"/>
                </a:cubicBezTo>
                <a:cubicBezTo>
                  <a:pt x="150" y="361"/>
                  <a:pt x="237" y="362"/>
                  <a:pt x="324" y="366"/>
                </a:cubicBezTo>
                <a:cubicBezTo>
                  <a:pt x="338" y="369"/>
                  <a:pt x="361" y="362"/>
                  <a:pt x="365" y="376"/>
                </a:cubicBezTo>
                <a:cubicBezTo>
                  <a:pt x="381" y="433"/>
                  <a:pt x="325" y="523"/>
                  <a:pt x="376" y="553"/>
                </a:cubicBezTo>
                <a:cubicBezTo>
                  <a:pt x="469" y="608"/>
                  <a:pt x="591" y="567"/>
                  <a:pt x="699" y="574"/>
                </a:cubicBezTo>
                <a:cubicBezTo>
                  <a:pt x="728" y="737"/>
                  <a:pt x="819" y="665"/>
                  <a:pt x="1002" y="658"/>
                </a:cubicBezTo>
                <a:cubicBezTo>
                  <a:pt x="1085" y="629"/>
                  <a:pt x="981" y="658"/>
                  <a:pt x="1064" y="658"/>
                </a:cubicBezTo>
                <a:cubicBezTo>
                  <a:pt x="1092" y="658"/>
                  <a:pt x="1120" y="651"/>
                  <a:pt x="1148" y="647"/>
                </a:cubicBezTo>
                <a:cubicBezTo>
                  <a:pt x="1268" y="446"/>
                  <a:pt x="1189" y="504"/>
                  <a:pt x="1492" y="491"/>
                </a:cubicBezTo>
                <a:cubicBezTo>
                  <a:pt x="1552" y="461"/>
                  <a:pt x="1587" y="430"/>
                  <a:pt x="1628" y="376"/>
                </a:cubicBezTo>
                <a:cubicBezTo>
                  <a:pt x="1612" y="314"/>
                  <a:pt x="1601" y="320"/>
                  <a:pt x="1544" y="293"/>
                </a:cubicBezTo>
                <a:cubicBezTo>
                  <a:pt x="1502" y="296"/>
                  <a:pt x="1459" y="315"/>
                  <a:pt x="1419" y="303"/>
                </a:cubicBezTo>
                <a:cubicBezTo>
                  <a:pt x="1328" y="276"/>
                  <a:pt x="1356" y="40"/>
                  <a:pt x="1356" y="32"/>
                </a:cubicBezTo>
                <a:cubicBezTo>
                  <a:pt x="1297" y="35"/>
                  <a:pt x="1237" y="31"/>
                  <a:pt x="1179" y="42"/>
                </a:cubicBezTo>
                <a:cubicBezTo>
                  <a:pt x="1127" y="52"/>
                  <a:pt x="1149" y="142"/>
                  <a:pt x="1137" y="199"/>
                </a:cubicBezTo>
                <a:cubicBezTo>
                  <a:pt x="1129" y="236"/>
                  <a:pt x="1104" y="233"/>
                  <a:pt x="1075" y="240"/>
                </a:cubicBezTo>
                <a:cubicBezTo>
                  <a:pt x="1052" y="94"/>
                  <a:pt x="1069" y="148"/>
                  <a:pt x="1043" y="73"/>
                </a:cubicBezTo>
                <a:cubicBezTo>
                  <a:pt x="1022" y="77"/>
                  <a:pt x="998" y="72"/>
                  <a:pt x="981" y="84"/>
                </a:cubicBezTo>
                <a:cubicBezTo>
                  <a:pt x="961" y="98"/>
                  <a:pt x="939" y="146"/>
                  <a:pt x="939" y="146"/>
                </a:cubicBezTo>
                <a:cubicBezTo>
                  <a:pt x="933" y="166"/>
                  <a:pt x="930" y="199"/>
                  <a:pt x="897" y="199"/>
                </a:cubicBezTo>
                <a:cubicBezTo>
                  <a:pt x="862" y="199"/>
                  <a:pt x="785" y="107"/>
                  <a:pt x="783" y="105"/>
                </a:cubicBezTo>
                <a:cubicBezTo>
                  <a:pt x="774" y="96"/>
                  <a:pt x="761" y="93"/>
                  <a:pt x="751" y="84"/>
                </a:cubicBezTo>
                <a:cubicBezTo>
                  <a:pt x="729" y="64"/>
                  <a:pt x="718" y="26"/>
                  <a:pt x="689" y="21"/>
                </a:cubicBezTo>
                <a:cubicBezTo>
                  <a:pt x="605" y="8"/>
                  <a:pt x="647" y="15"/>
                  <a:pt x="564" y="0"/>
                </a:cubicBezTo>
                <a:cubicBezTo>
                  <a:pt x="573" y="86"/>
                  <a:pt x="602" y="186"/>
                  <a:pt x="584" y="272"/>
                </a:cubicBezTo>
                <a:cubicBezTo>
                  <a:pt x="535" y="265"/>
                  <a:pt x="484" y="269"/>
                  <a:pt x="438" y="251"/>
                </a:cubicBezTo>
                <a:cubicBezTo>
                  <a:pt x="425" y="246"/>
                  <a:pt x="428" y="223"/>
                  <a:pt x="428" y="209"/>
                </a:cubicBezTo>
                <a:cubicBezTo>
                  <a:pt x="428" y="167"/>
                  <a:pt x="426" y="124"/>
                  <a:pt x="438" y="84"/>
                </a:cubicBezTo>
                <a:cubicBezTo>
                  <a:pt x="442" y="72"/>
                  <a:pt x="464" y="74"/>
                  <a:pt x="470" y="63"/>
                </a:cubicBezTo>
                <a:cubicBezTo>
                  <a:pt x="473" y="57"/>
                  <a:pt x="456" y="63"/>
                  <a:pt x="449" y="63"/>
                </a:cubicBezTo>
                <a:close/>
              </a:path>
            </a:pathLst>
          </a:cu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575720" y="4797152"/>
            <a:ext cx="1143000" cy="304800"/>
          </a:xfrm>
          <a:prstGeom prst="rightArrow">
            <a:avLst>
              <a:gd name="adj1" fmla="val 50000"/>
              <a:gd name="adj2" fmla="val 9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7176120" y="4725144"/>
            <a:ext cx="1143000" cy="304800"/>
          </a:xfrm>
          <a:prstGeom prst="rightArrow">
            <a:avLst>
              <a:gd name="adj1" fmla="val 50000"/>
              <a:gd name="adj2" fmla="val 9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991544" y="5877273"/>
            <a:ext cx="84604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2400" dirty="0"/>
              <a:t>Entran los requerimientos y otras entradas y salen los productos</a:t>
            </a:r>
          </a:p>
        </p:txBody>
      </p:sp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_tradnl" dirty="0"/>
              <a:t>Nivel 2 - Repetible</a:t>
            </a:r>
            <a:endParaRPr lang="es-ES" dirty="0"/>
          </a:p>
        </p:txBody>
      </p:sp>
      <p:sp>
        <p:nvSpPr>
          <p:cNvPr id="18" name="Marcador de número de diapositiva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31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4294967295"/>
          </p:nvPr>
        </p:nvSpPr>
        <p:spPr>
          <a:xfrm>
            <a:off x="609600" y="1988841"/>
            <a:ext cx="10972800" cy="4536504"/>
          </a:xfrm>
        </p:spPr>
        <p:txBody>
          <a:bodyPr>
            <a:normAutofit/>
          </a:bodyPr>
          <a:lstStyle/>
          <a:p>
            <a:r>
              <a:rPr lang="es-ES" sz="2800" dirty="0">
                <a:solidFill>
                  <a:schemeClr val="tx1"/>
                </a:solidFill>
              </a:rPr>
              <a:t>La organización.</a:t>
            </a:r>
          </a:p>
          <a:p>
            <a:pPr lvl="1"/>
            <a:r>
              <a:rPr lang="es-ES" sz="2400" dirty="0">
                <a:solidFill>
                  <a:schemeClr val="tx1"/>
                </a:solidFill>
              </a:rPr>
              <a:t>Estableció la gestión de los proyectos de software, y está documentado.</a:t>
            </a:r>
          </a:p>
          <a:p>
            <a:pPr lvl="1"/>
            <a:r>
              <a:rPr lang="es-ES" sz="2400" dirty="0">
                <a:solidFill>
                  <a:schemeClr val="tx1"/>
                </a:solidFill>
              </a:rPr>
              <a:t>Usa políticas organizacionales.</a:t>
            </a:r>
          </a:p>
          <a:p>
            <a:pPr lvl="1"/>
            <a:r>
              <a:rPr lang="es-ES" sz="2400" dirty="0">
                <a:solidFill>
                  <a:schemeClr val="tx1"/>
                </a:solidFill>
              </a:rPr>
              <a:t>Repite prácticas exitosas desarrolladas en proyectos previos.</a:t>
            </a:r>
          </a:p>
          <a:p>
            <a:pPr lvl="1"/>
            <a:r>
              <a:rPr lang="es-ES" sz="2400" dirty="0">
                <a:solidFill>
                  <a:schemeClr val="tx1"/>
                </a:solidFill>
              </a:rPr>
              <a:t>Información (recursos, tiempo, esfuerzo) compartida por medios informales.</a:t>
            </a:r>
          </a:p>
          <a:p>
            <a:pPr lvl="1"/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919536" y="5157192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2400" dirty="0"/>
              <a:t>Entradas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677672" y="5449416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2400"/>
              <a:t>Salidas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267472" y="5309592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648472" y="5157192"/>
            <a:ext cx="8382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2400"/>
              <a:t>Reqs.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943872" y="5157192"/>
            <a:ext cx="8382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2400"/>
              <a:t>Diseño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163072" y="5157192"/>
            <a:ext cx="8382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2400"/>
              <a:t>Codif.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7392144" y="5157192"/>
            <a:ext cx="8382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2400"/>
              <a:t>Prueba</a:t>
            </a: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4562872" y="5309592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5782072" y="5233392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7001272" y="5309592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8220472" y="5309592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567609" y="5877273"/>
            <a:ext cx="75870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s-AR" sz="2400" dirty="0"/>
              <a:t>Existen riesgos al presentarse nuevos desafíos.</a:t>
            </a:r>
          </a:p>
        </p:txBody>
      </p:sp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_tradnl" dirty="0"/>
              <a:t>Nivel 3 - Definido</a:t>
            </a:r>
            <a:endParaRPr lang="es-ES" dirty="0"/>
          </a:p>
        </p:txBody>
      </p:sp>
      <p:sp>
        <p:nvSpPr>
          <p:cNvPr id="34" name="Marcador de número de diapositiva 3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32</a:t>
            </a:fld>
            <a:endParaRPr lang="es-ES"/>
          </a:p>
        </p:txBody>
      </p:sp>
      <p:sp>
        <p:nvSpPr>
          <p:cNvPr id="33" name="Marcador de pie de página 3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4294967295"/>
          </p:nvPr>
        </p:nvSpPr>
        <p:spPr>
          <a:xfrm>
            <a:off x="623395" y="1844825"/>
            <a:ext cx="10972800" cy="4680520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tx1"/>
                </a:solidFill>
              </a:rPr>
              <a:t>El proceso para la gestión y las actividades de ingeniería está documentado e integrado en un proceso estándar para la organización.</a:t>
            </a:r>
          </a:p>
          <a:p>
            <a:r>
              <a:rPr lang="es-ES" sz="2400" dirty="0">
                <a:solidFill>
                  <a:schemeClr val="tx1"/>
                </a:solidFill>
              </a:rPr>
              <a:t>Todos los proyectos usan una versión documentada y aprobada del proceso estándar de la organización.</a:t>
            </a:r>
          </a:p>
          <a:p>
            <a:r>
              <a:rPr lang="es-ES" sz="2400" dirty="0">
                <a:solidFill>
                  <a:schemeClr val="tx1"/>
                </a:solidFill>
              </a:rPr>
              <a:t>La información del proceso se halla estandarizada y es compartida a través de la BDD de procesos de software.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09800" y="5715001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/>
              <a:t>Entradas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686800" y="5638801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/>
              <a:t>Salidas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352800" y="57912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572000" y="57912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5791200" y="57912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7010400" y="57912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8229600" y="57912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3733800" y="5562600"/>
            <a:ext cx="838200" cy="609600"/>
            <a:chOff x="1200" y="2400"/>
            <a:chExt cx="528" cy="384"/>
          </a:xfrm>
        </p:grpSpPr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200" y="2400"/>
              <a:ext cx="528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s-ES" sz="2400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53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29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392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4953000" y="5562600"/>
            <a:ext cx="838200" cy="609600"/>
            <a:chOff x="1200" y="2400"/>
            <a:chExt cx="528" cy="384"/>
          </a:xfrm>
        </p:grpSpPr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200" y="2400"/>
              <a:ext cx="528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s-ES" sz="2400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53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129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392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6172200" y="5562600"/>
            <a:ext cx="838200" cy="609600"/>
            <a:chOff x="1200" y="2400"/>
            <a:chExt cx="528" cy="384"/>
          </a:xfrm>
        </p:grpSpPr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1200" y="2400"/>
              <a:ext cx="528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s-ES" sz="2400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53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129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1392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28" name="Group 26"/>
          <p:cNvGrpSpPr>
            <a:grpSpLocks/>
          </p:cNvGrpSpPr>
          <p:nvPr/>
        </p:nvGrpSpPr>
        <p:grpSpPr bwMode="auto">
          <a:xfrm>
            <a:off x="7391400" y="5562600"/>
            <a:ext cx="838200" cy="609600"/>
            <a:chOff x="1200" y="2400"/>
            <a:chExt cx="528" cy="384"/>
          </a:xfrm>
        </p:grpSpPr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200" y="2400"/>
              <a:ext cx="528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s-ES" sz="2400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153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29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1392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_tradnl" dirty="0"/>
              <a:t>Nivel 4 - Gestionado</a:t>
            </a:r>
            <a:endParaRPr lang="es-ES" dirty="0"/>
          </a:p>
        </p:txBody>
      </p:sp>
      <p:sp>
        <p:nvSpPr>
          <p:cNvPr id="70" name="Marcador de número de diapositiva 6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33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4294967295"/>
          </p:nvPr>
        </p:nvSpPr>
        <p:spPr>
          <a:xfrm>
            <a:off x="647164" y="2028899"/>
            <a:ext cx="10972800" cy="4496445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tx1"/>
                </a:solidFill>
              </a:rPr>
              <a:t>La organización aplica los principios de la gestión estadística de procesos para controlar el proceso del software</a:t>
            </a:r>
          </a:p>
          <a:p>
            <a:r>
              <a:rPr lang="es-ES" sz="2400" dirty="0">
                <a:solidFill>
                  <a:schemeClr val="tx1"/>
                </a:solidFill>
              </a:rPr>
              <a:t>La dirección tiene bases objetivas para tomar decisiones</a:t>
            </a:r>
          </a:p>
          <a:p>
            <a:r>
              <a:rPr lang="es-ES" sz="2400" dirty="0">
                <a:solidFill>
                  <a:schemeClr val="tx1"/>
                </a:solidFill>
              </a:rPr>
              <a:t>Puede predecir el desempeño en un entorno cuantificado realista</a:t>
            </a:r>
          </a:p>
          <a:p>
            <a:r>
              <a:rPr lang="es-ES" sz="2400" dirty="0">
                <a:solidFill>
                  <a:schemeClr val="tx1"/>
                </a:solidFill>
              </a:rPr>
              <a:t>Usa los datos como base para decisiones, objetivos y mejoras</a:t>
            </a:r>
          </a:p>
          <a:p>
            <a:endParaRPr lang="es-ES" sz="2200" dirty="0">
              <a:solidFill>
                <a:schemeClr val="tx2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567608" y="4941169"/>
            <a:ext cx="11604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2000" dirty="0"/>
              <a:t>Entradas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991600" y="4941169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2000" dirty="0"/>
              <a:t>Salidas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637595" y="5017368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143672" y="5949280"/>
            <a:ext cx="64807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2000" dirty="0"/>
              <a:t>Productos y Procesos Gestionados cuantitativamente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4856795" y="5017368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6075995" y="5017368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7295195" y="5017368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8514395" y="5017368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4018595" y="4788768"/>
            <a:ext cx="838200" cy="609600"/>
            <a:chOff x="1200" y="2400"/>
            <a:chExt cx="528" cy="384"/>
          </a:xfrm>
        </p:grpSpPr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200" y="2400"/>
              <a:ext cx="528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s-ES" sz="2400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153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129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1392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5253670" y="4798293"/>
            <a:ext cx="838200" cy="609600"/>
            <a:chOff x="1200" y="2400"/>
            <a:chExt cx="528" cy="384"/>
          </a:xfrm>
        </p:grpSpPr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1200" y="2400"/>
              <a:ext cx="528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s-ES" sz="2400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153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129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1392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6456995" y="4788768"/>
            <a:ext cx="838200" cy="609600"/>
            <a:chOff x="1200" y="2400"/>
            <a:chExt cx="528" cy="384"/>
          </a:xfrm>
        </p:grpSpPr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1200" y="2400"/>
              <a:ext cx="528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s-ES" sz="2400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153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129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1392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30" name="Group 27"/>
          <p:cNvGrpSpPr>
            <a:grpSpLocks/>
          </p:cNvGrpSpPr>
          <p:nvPr/>
        </p:nvGrpSpPr>
        <p:grpSpPr bwMode="auto">
          <a:xfrm>
            <a:off x="7676195" y="4788768"/>
            <a:ext cx="838200" cy="609600"/>
            <a:chOff x="1200" y="2400"/>
            <a:chExt cx="528" cy="384"/>
          </a:xfrm>
        </p:grpSpPr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1200" y="2400"/>
              <a:ext cx="528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s-ES" sz="2400"/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153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129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1392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4247195" y="5474568"/>
            <a:ext cx="381000" cy="457200"/>
            <a:chOff x="1824" y="3648"/>
            <a:chExt cx="240" cy="288"/>
          </a:xfrm>
        </p:grpSpPr>
        <p:grpSp>
          <p:nvGrpSpPr>
            <p:cNvPr id="36" name="Group 34"/>
            <p:cNvGrpSpPr>
              <a:grpSpLocks/>
            </p:cNvGrpSpPr>
            <p:nvPr/>
          </p:nvGrpSpPr>
          <p:grpSpPr bwMode="auto">
            <a:xfrm>
              <a:off x="1872" y="3792"/>
              <a:ext cx="144" cy="144"/>
              <a:chOff x="2880" y="3024"/>
              <a:chExt cx="144" cy="144"/>
            </a:xfrm>
          </p:grpSpPr>
          <p:sp>
            <p:nvSpPr>
              <p:cNvPr id="40" name="Oval 35"/>
              <p:cNvSpPr>
                <a:spLocks noChangeArrowheads="1"/>
              </p:cNvSpPr>
              <p:nvPr/>
            </p:nvSpPr>
            <p:spPr bwMode="auto">
              <a:xfrm>
                <a:off x="2880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1" name="Line 36"/>
              <p:cNvSpPr>
                <a:spLocks noChangeShapeType="1"/>
              </p:cNvSpPr>
              <p:nvPr/>
            </p:nvSpPr>
            <p:spPr bwMode="auto">
              <a:xfrm>
                <a:off x="2880" y="307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37" name="Group 37"/>
            <p:cNvGrpSpPr>
              <a:grpSpLocks/>
            </p:cNvGrpSpPr>
            <p:nvPr/>
          </p:nvGrpSpPr>
          <p:grpSpPr bwMode="auto">
            <a:xfrm>
              <a:off x="1824" y="3648"/>
              <a:ext cx="240" cy="192"/>
              <a:chOff x="1824" y="3648"/>
              <a:chExt cx="240" cy="192"/>
            </a:xfrm>
          </p:grpSpPr>
          <p:sp>
            <p:nvSpPr>
              <p:cNvPr id="38" name="Line 38"/>
              <p:cNvSpPr>
                <a:spLocks noChangeShapeType="1"/>
              </p:cNvSpPr>
              <p:nvPr/>
            </p:nvSpPr>
            <p:spPr bwMode="auto">
              <a:xfrm>
                <a:off x="1824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9" name="Line 39"/>
              <p:cNvSpPr>
                <a:spLocks noChangeShapeType="1"/>
              </p:cNvSpPr>
              <p:nvPr/>
            </p:nvSpPr>
            <p:spPr bwMode="auto">
              <a:xfrm>
                <a:off x="2064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grpSp>
        <p:nvGrpSpPr>
          <p:cNvPr id="42" name="Group 40"/>
          <p:cNvGrpSpPr>
            <a:grpSpLocks/>
          </p:cNvGrpSpPr>
          <p:nvPr/>
        </p:nvGrpSpPr>
        <p:grpSpPr bwMode="auto">
          <a:xfrm>
            <a:off x="5466395" y="5474568"/>
            <a:ext cx="381000" cy="457200"/>
            <a:chOff x="1824" y="3648"/>
            <a:chExt cx="240" cy="288"/>
          </a:xfrm>
        </p:grpSpPr>
        <p:grpSp>
          <p:nvGrpSpPr>
            <p:cNvPr id="43" name="Group 41"/>
            <p:cNvGrpSpPr>
              <a:grpSpLocks/>
            </p:cNvGrpSpPr>
            <p:nvPr/>
          </p:nvGrpSpPr>
          <p:grpSpPr bwMode="auto">
            <a:xfrm>
              <a:off x="1872" y="3792"/>
              <a:ext cx="144" cy="144"/>
              <a:chOff x="2880" y="3024"/>
              <a:chExt cx="144" cy="144"/>
            </a:xfrm>
          </p:grpSpPr>
          <p:sp>
            <p:nvSpPr>
              <p:cNvPr id="47" name="Oval 42"/>
              <p:cNvSpPr>
                <a:spLocks noChangeArrowheads="1"/>
              </p:cNvSpPr>
              <p:nvPr/>
            </p:nvSpPr>
            <p:spPr bwMode="auto">
              <a:xfrm>
                <a:off x="2880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8" name="Line 43"/>
              <p:cNvSpPr>
                <a:spLocks noChangeShapeType="1"/>
              </p:cNvSpPr>
              <p:nvPr/>
            </p:nvSpPr>
            <p:spPr bwMode="auto">
              <a:xfrm>
                <a:off x="2880" y="307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44" name="Group 44"/>
            <p:cNvGrpSpPr>
              <a:grpSpLocks/>
            </p:cNvGrpSpPr>
            <p:nvPr/>
          </p:nvGrpSpPr>
          <p:grpSpPr bwMode="auto">
            <a:xfrm>
              <a:off x="1824" y="3648"/>
              <a:ext cx="240" cy="192"/>
              <a:chOff x="1824" y="3648"/>
              <a:chExt cx="240" cy="192"/>
            </a:xfrm>
          </p:grpSpPr>
          <p:sp>
            <p:nvSpPr>
              <p:cNvPr id="45" name="Line 45"/>
              <p:cNvSpPr>
                <a:spLocks noChangeShapeType="1"/>
              </p:cNvSpPr>
              <p:nvPr/>
            </p:nvSpPr>
            <p:spPr bwMode="auto">
              <a:xfrm>
                <a:off x="1824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6" name="Line 46"/>
              <p:cNvSpPr>
                <a:spLocks noChangeShapeType="1"/>
              </p:cNvSpPr>
              <p:nvPr/>
            </p:nvSpPr>
            <p:spPr bwMode="auto">
              <a:xfrm>
                <a:off x="2064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grpSp>
        <p:nvGrpSpPr>
          <p:cNvPr id="49" name="Group 47"/>
          <p:cNvGrpSpPr>
            <a:grpSpLocks/>
          </p:cNvGrpSpPr>
          <p:nvPr/>
        </p:nvGrpSpPr>
        <p:grpSpPr bwMode="auto">
          <a:xfrm>
            <a:off x="6685595" y="5474568"/>
            <a:ext cx="381000" cy="457200"/>
            <a:chOff x="1824" y="3648"/>
            <a:chExt cx="240" cy="288"/>
          </a:xfrm>
        </p:grpSpPr>
        <p:grpSp>
          <p:nvGrpSpPr>
            <p:cNvPr id="50" name="Group 48"/>
            <p:cNvGrpSpPr>
              <a:grpSpLocks/>
            </p:cNvGrpSpPr>
            <p:nvPr/>
          </p:nvGrpSpPr>
          <p:grpSpPr bwMode="auto">
            <a:xfrm>
              <a:off x="1872" y="3792"/>
              <a:ext cx="144" cy="144"/>
              <a:chOff x="2880" y="3024"/>
              <a:chExt cx="144" cy="144"/>
            </a:xfrm>
          </p:grpSpPr>
          <p:sp>
            <p:nvSpPr>
              <p:cNvPr id="54" name="Oval 49"/>
              <p:cNvSpPr>
                <a:spLocks noChangeArrowheads="1"/>
              </p:cNvSpPr>
              <p:nvPr/>
            </p:nvSpPr>
            <p:spPr bwMode="auto">
              <a:xfrm>
                <a:off x="2880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5" name="Line 50"/>
              <p:cNvSpPr>
                <a:spLocks noChangeShapeType="1"/>
              </p:cNvSpPr>
              <p:nvPr/>
            </p:nvSpPr>
            <p:spPr bwMode="auto">
              <a:xfrm>
                <a:off x="2880" y="307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51" name="Group 51"/>
            <p:cNvGrpSpPr>
              <a:grpSpLocks/>
            </p:cNvGrpSpPr>
            <p:nvPr/>
          </p:nvGrpSpPr>
          <p:grpSpPr bwMode="auto">
            <a:xfrm>
              <a:off x="1824" y="3648"/>
              <a:ext cx="240" cy="192"/>
              <a:chOff x="1824" y="3648"/>
              <a:chExt cx="240" cy="192"/>
            </a:xfrm>
          </p:grpSpPr>
          <p:sp>
            <p:nvSpPr>
              <p:cNvPr id="52" name="Line 52"/>
              <p:cNvSpPr>
                <a:spLocks noChangeShapeType="1"/>
              </p:cNvSpPr>
              <p:nvPr/>
            </p:nvSpPr>
            <p:spPr bwMode="auto">
              <a:xfrm>
                <a:off x="1824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3" name="Line 53"/>
              <p:cNvSpPr>
                <a:spLocks noChangeShapeType="1"/>
              </p:cNvSpPr>
              <p:nvPr/>
            </p:nvSpPr>
            <p:spPr bwMode="auto">
              <a:xfrm>
                <a:off x="2064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grpSp>
        <p:nvGrpSpPr>
          <p:cNvPr id="56" name="Group 54"/>
          <p:cNvGrpSpPr>
            <a:grpSpLocks/>
          </p:cNvGrpSpPr>
          <p:nvPr/>
        </p:nvGrpSpPr>
        <p:grpSpPr bwMode="auto">
          <a:xfrm>
            <a:off x="7676195" y="5474568"/>
            <a:ext cx="381000" cy="457200"/>
            <a:chOff x="1824" y="3648"/>
            <a:chExt cx="240" cy="288"/>
          </a:xfrm>
        </p:grpSpPr>
        <p:grpSp>
          <p:nvGrpSpPr>
            <p:cNvPr id="57" name="Group 55"/>
            <p:cNvGrpSpPr>
              <a:grpSpLocks/>
            </p:cNvGrpSpPr>
            <p:nvPr/>
          </p:nvGrpSpPr>
          <p:grpSpPr bwMode="auto">
            <a:xfrm>
              <a:off x="1872" y="3792"/>
              <a:ext cx="144" cy="144"/>
              <a:chOff x="2880" y="3024"/>
              <a:chExt cx="144" cy="144"/>
            </a:xfrm>
          </p:grpSpPr>
          <p:sp>
            <p:nvSpPr>
              <p:cNvPr id="61" name="Oval 56"/>
              <p:cNvSpPr>
                <a:spLocks noChangeArrowheads="1"/>
              </p:cNvSpPr>
              <p:nvPr/>
            </p:nvSpPr>
            <p:spPr bwMode="auto">
              <a:xfrm>
                <a:off x="2880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2" name="Line 57"/>
              <p:cNvSpPr>
                <a:spLocks noChangeShapeType="1"/>
              </p:cNvSpPr>
              <p:nvPr/>
            </p:nvSpPr>
            <p:spPr bwMode="auto">
              <a:xfrm>
                <a:off x="2880" y="307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58" name="Group 58"/>
            <p:cNvGrpSpPr>
              <a:grpSpLocks/>
            </p:cNvGrpSpPr>
            <p:nvPr/>
          </p:nvGrpSpPr>
          <p:grpSpPr bwMode="auto">
            <a:xfrm>
              <a:off x="1824" y="3648"/>
              <a:ext cx="240" cy="192"/>
              <a:chOff x="1824" y="3648"/>
              <a:chExt cx="240" cy="192"/>
            </a:xfrm>
          </p:grpSpPr>
          <p:sp>
            <p:nvSpPr>
              <p:cNvPr id="59" name="Line 59"/>
              <p:cNvSpPr>
                <a:spLocks noChangeShapeType="1"/>
              </p:cNvSpPr>
              <p:nvPr/>
            </p:nvSpPr>
            <p:spPr bwMode="auto">
              <a:xfrm>
                <a:off x="1824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0" name="Line 60"/>
              <p:cNvSpPr>
                <a:spLocks noChangeShapeType="1"/>
              </p:cNvSpPr>
              <p:nvPr/>
            </p:nvSpPr>
            <p:spPr bwMode="auto">
              <a:xfrm>
                <a:off x="2064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grpSp>
        <p:nvGrpSpPr>
          <p:cNvPr id="63" name="Group 61"/>
          <p:cNvGrpSpPr>
            <a:grpSpLocks/>
          </p:cNvGrpSpPr>
          <p:nvPr/>
        </p:nvGrpSpPr>
        <p:grpSpPr bwMode="auto">
          <a:xfrm>
            <a:off x="8209595" y="5474568"/>
            <a:ext cx="381000" cy="457200"/>
            <a:chOff x="1824" y="3648"/>
            <a:chExt cx="240" cy="288"/>
          </a:xfrm>
        </p:grpSpPr>
        <p:grpSp>
          <p:nvGrpSpPr>
            <p:cNvPr id="64" name="Group 62"/>
            <p:cNvGrpSpPr>
              <a:grpSpLocks/>
            </p:cNvGrpSpPr>
            <p:nvPr/>
          </p:nvGrpSpPr>
          <p:grpSpPr bwMode="auto">
            <a:xfrm>
              <a:off x="1872" y="3792"/>
              <a:ext cx="144" cy="144"/>
              <a:chOff x="2880" y="3024"/>
              <a:chExt cx="144" cy="144"/>
            </a:xfrm>
          </p:grpSpPr>
          <p:sp>
            <p:nvSpPr>
              <p:cNvPr id="68" name="Oval 63"/>
              <p:cNvSpPr>
                <a:spLocks noChangeArrowheads="1"/>
              </p:cNvSpPr>
              <p:nvPr/>
            </p:nvSpPr>
            <p:spPr bwMode="auto">
              <a:xfrm>
                <a:off x="2880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9" name="Line 64"/>
              <p:cNvSpPr>
                <a:spLocks noChangeShapeType="1"/>
              </p:cNvSpPr>
              <p:nvPr/>
            </p:nvSpPr>
            <p:spPr bwMode="auto">
              <a:xfrm>
                <a:off x="2880" y="307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65" name="Group 65"/>
            <p:cNvGrpSpPr>
              <a:grpSpLocks/>
            </p:cNvGrpSpPr>
            <p:nvPr/>
          </p:nvGrpSpPr>
          <p:grpSpPr bwMode="auto">
            <a:xfrm>
              <a:off x="1824" y="3648"/>
              <a:ext cx="240" cy="192"/>
              <a:chOff x="1824" y="3648"/>
              <a:chExt cx="240" cy="192"/>
            </a:xfrm>
          </p:grpSpPr>
          <p:sp>
            <p:nvSpPr>
              <p:cNvPr id="66" name="Line 66"/>
              <p:cNvSpPr>
                <a:spLocks noChangeShapeType="1"/>
              </p:cNvSpPr>
              <p:nvPr/>
            </p:nvSpPr>
            <p:spPr bwMode="auto">
              <a:xfrm>
                <a:off x="1824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7" name="Line 67"/>
              <p:cNvSpPr>
                <a:spLocks noChangeShapeType="1"/>
              </p:cNvSpPr>
              <p:nvPr/>
            </p:nvSpPr>
            <p:spPr bwMode="auto">
              <a:xfrm>
                <a:off x="2064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_tradnl" dirty="0"/>
              <a:t>Nivel 5 - Optimizado</a:t>
            </a:r>
            <a:endParaRPr lang="es-ES" dirty="0"/>
          </a:p>
        </p:txBody>
      </p:sp>
      <p:sp>
        <p:nvSpPr>
          <p:cNvPr id="57" name="Marcador de número de diapositiva 5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34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4294967295"/>
          </p:nvPr>
        </p:nvSpPr>
        <p:spPr>
          <a:xfrm>
            <a:off x="646584" y="1885945"/>
            <a:ext cx="10972800" cy="4639399"/>
          </a:xfrm>
        </p:spPr>
        <p:txBody>
          <a:bodyPr/>
          <a:lstStyle/>
          <a:p>
            <a:r>
              <a:rPr lang="es-ES" sz="2800" dirty="0">
                <a:solidFill>
                  <a:schemeClr val="tx1"/>
                </a:solidFill>
              </a:rPr>
              <a:t>La organización </a:t>
            </a:r>
          </a:p>
          <a:p>
            <a:pPr lvl="1"/>
            <a:r>
              <a:rPr lang="es-ES" sz="2400" dirty="0">
                <a:solidFill>
                  <a:schemeClr val="tx1"/>
                </a:solidFill>
              </a:rPr>
              <a:t>identifica y elimina causas de desempeño pobre</a:t>
            </a:r>
          </a:p>
          <a:p>
            <a:pPr lvl="1"/>
            <a:r>
              <a:rPr lang="es-ES" sz="2400" dirty="0">
                <a:solidFill>
                  <a:schemeClr val="tx1"/>
                </a:solidFill>
              </a:rPr>
              <a:t>mejora continua del proceso en base a gestión del cambio del proceso y de la tecnología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75520" y="4365105"/>
            <a:ext cx="1447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2400" dirty="0"/>
              <a:t>Entradas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400256" y="4437112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2400" dirty="0"/>
              <a:t>Salidas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 rot="2407806">
            <a:off x="2702100" y="5340891"/>
            <a:ext cx="12192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915472" y="5517853"/>
            <a:ext cx="475252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2400" dirty="0"/>
              <a:t>Cambio controlado se institucionaliza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4227984" y="4586382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5447184" y="4586382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6666384" y="4586382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7934672" y="4569614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3389784" y="4357782"/>
            <a:ext cx="838200" cy="609600"/>
            <a:chOff x="1200" y="2400"/>
            <a:chExt cx="528" cy="384"/>
          </a:xfrm>
        </p:grpSpPr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200" y="2400"/>
              <a:ext cx="528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s-ES" sz="2400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153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129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1392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4608984" y="4357782"/>
            <a:ext cx="838200" cy="609600"/>
            <a:chOff x="1200" y="2400"/>
            <a:chExt cx="528" cy="384"/>
          </a:xfrm>
        </p:grpSpPr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1200" y="2400"/>
              <a:ext cx="528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s-ES" sz="2400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153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129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1392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5828184" y="4357782"/>
            <a:ext cx="838200" cy="609600"/>
            <a:chOff x="1200" y="2400"/>
            <a:chExt cx="528" cy="384"/>
          </a:xfrm>
        </p:grpSpPr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1200" y="2400"/>
              <a:ext cx="528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s-ES" sz="2400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153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129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1392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30" name="Group 27"/>
          <p:cNvGrpSpPr>
            <a:grpSpLocks/>
          </p:cNvGrpSpPr>
          <p:nvPr/>
        </p:nvGrpSpPr>
        <p:grpSpPr bwMode="auto">
          <a:xfrm>
            <a:off x="7047384" y="4357782"/>
            <a:ext cx="838200" cy="609600"/>
            <a:chOff x="1200" y="2400"/>
            <a:chExt cx="528" cy="384"/>
          </a:xfrm>
        </p:grpSpPr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1200" y="2400"/>
              <a:ext cx="528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s-ES" sz="2400"/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153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129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1392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326160" y="3705519"/>
            <a:ext cx="548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2000" dirty="0"/>
              <a:t>Foco en la mejora del proceso y tecnología</a:t>
            </a:r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3465984" y="4281582"/>
            <a:ext cx="2057400" cy="762000"/>
          </a:xfrm>
          <a:prstGeom prst="line">
            <a:avLst/>
          </a:prstGeom>
          <a:noFill/>
          <a:ln w="57150">
            <a:solidFill>
              <a:srgbClr val="FF7C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V="1">
            <a:off x="3542184" y="4281582"/>
            <a:ext cx="1981200" cy="838200"/>
          </a:xfrm>
          <a:prstGeom prst="line">
            <a:avLst/>
          </a:prstGeom>
          <a:noFill/>
          <a:ln w="57150">
            <a:solidFill>
              <a:srgbClr val="FF7C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38" name="Group 35"/>
          <p:cNvGrpSpPr>
            <a:grpSpLocks/>
          </p:cNvGrpSpPr>
          <p:nvPr/>
        </p:nvGrpSpPr>
        <p:grpSpPr bwMode="auto">
          <a:xfrm>
            <a:off x="3970512" y="5664741"/>
            <a:ext cx="838200" cy="609600"/>
            <a:chOff x="1200" y="2400"/>
            <a:chExt cx="528" cy="384"/>
          </a:xfrm>
        </p:grpSpPr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1200" y="2400"/>
              <a:ext cx="528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s-ES" sz="2400"/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153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1296" y="2496"/>
              <a:ext cx="96" cy="19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>
              <a:off x="1392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43" name="AutoShape 40"/>
          <p:cNvSpPr>
            <a:spLocks noChangeArrowheads="1"/>
          </p:cNvSpPr>
          <p:nvPr/>
        </p:nvSpPr>
        <p:spPr bwMode="auto">
          <a:xfrm rot="18869892">
            <a:off x="4715050" y="5344066"/>
            <a:ext cx="12192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44" name="Group 41"/>
          <p:cNvGrpSpPr>
            <a:grpSpLocks/>
          </p:cNvGrpSpPr>
          <p:nvPr/>
        </p:nvGrpSpPr>
        <p:grpSpPr bwMode="auto">
          <a:xfrm>
            <a:off x="6056784" y="5348382"/>
            <a:ext cx="228600" cy="228600"/>
            <a:chOff x="2880" y="3024"/>
            <a:chExt cx="144" cy="144"/>
          </a:xfrm>
        </p:grpSpPr>
        <p:sp>
          <p:nvSpPr>
            <p:cNvPr id="45" name="Oval 42"/>
            <p:cNvSpPr>
              <a:spLocks noChangeArrowheads="1"/>
            </p:cNvSpPr>
            <p:nvPr/>
          </p:nvSpPr>
          <p:spPr bwMode="auto">
            <a:xfrm>
              <a:off x="2880" y="302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>
              <a:off x="2880" y="3072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47" name="Group 44"/>
          <p:cNvGrpSpPr>
            <a:grpSpLocks/>
          </p:cNvGrpSpPr>
          <p:nvPr/>
        </p:nvGrpSpPr>
        <p:grpSpPr bwMode="auto">
          <a:xfrm>
            <a:off x="7504584" y="5348382"/>
            <a:ext cx="228600" cy="228600"/>
            <a:chOff x="2880" y="3024"/>
            <a:chExt cx="144" cy="144"/>
          </a:xfrm>
        </p:grpSpPr>
        <p:sp>
          <p:nvSpPr>
            <p:cNvPr id="48" name="Oval 45"/>
            <p:cNvSpPr>
              <a:spLocks noChangeArrowheads="1"/>
            </p:cNvSpPr>
            <p:nvPr/>
          </p:nvSpPr>
          <p:spPr bwMode="auto">
            <a:xfrm>
              <a:off x="2880" y="302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9" name="Line 46"/>
            <p:cNvSpPr>
              <a:spLocks noChangeShapeType="1"/>
            </p:cNvSpPr>
            <p:nvPr/>
          </p:nvSpPr>
          <p:spPr bwMode="auto">
            <a:xfrm>
              <a:off x="2880" y="3072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50" name="Group 54"/>
          <p:cNvGrpSpPr>
            <a:grpSpLocks/>
          </p:cNvGrpSpPr>
          <p:nvPr/>
        </p:nvGrpSpPr>
        <p:grpSpPr bwMode="auto">
          <a:xfrm>
            <a:off x="6056784" y="5043582"/>
            <a:ext cx="381000" cy="304800"/>
            <a:chOff x="1824" y="3648"/>
            <a:chExt cx="240" cy="192"/>
          </a:xfrm>
        </p:grpSpPr>
        <p:sp>
          <p:nvSpPr>
            <p:cNvPr id="51" name="Line 55"/>
            <p:cNvSpPr>
              <a:spLocks noChangeShapeType="1"/>
            </p:cNvSpPr>
            <p:nvPr/>
          </p:nvSpPr>
          <p:spPr bwMode="auto">
            <a:xfrm>
              <a:off x="1824" y="3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2" name="Line 56"/>
            <p:cNvSpPr>
              <a:spLocks noChangeShapeType="1"/>
            </p:cNvSpPr>
            <p:nvPr/>
          </p:nvSpPr>
          <p:spPr bwMode="auto">
            <a:xfrm>
              <a:off x="2064" y="3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53" name="Group 57"/>
          <p:cNvGrpSpPr>
            <a:grpSpLocks/>
          </p:cNvGrpSpPr>
          <p:nvPr/>
        </p:nvGrpSpPr>
        <p:grpSpPr bwMode="auto">
          <a:xfrm>
            <a:off x="7352184" y="5043582"/>
            <a:ext cx="381000" cy="304800"/>
            <a:chOff x="1824" y="3648"/>
            <a:chExt cx="240" cy="192"/>
          </a:xfrm>
        </p:grpSpPr>
        <p:sp>
          <p:nvSpPr>
            <p:cNvPr id="54" name="Line 58"/>
            <p:cNvSpPr>
              <a:spLocks noChangeShapeType="1"/>
            </p:cNvSpPr>
            <p:nvPr/>
          </p:nvSpPr>
          <p:spPr bwMode="auto">
            <a:xfrm>
              <a:off x="1824" y="3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" name="Line 59"/>
            <p:cNvSpPr>
              <a:spLocks noChangeShapeType="1"/>
            </p:cNvSpPr>
            <p:nvPr/>
          </p:nvSpPr>
          <p:spPr bwMode="auto">
            <a:xfrm>
              <a:off x="2064" y="3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56" name="Line 60"/>
          <p:cNvSpPr>
            <a:spLocks noChangeShapeType="1"/>
          </p:cNvSpPr>
          <p:nvPr/>
        </p:nvSpPr>
        <p:spPr bwMode="auto">
          <a:xfrm>
            <a:off x="3383434" y="4126007"/>
            <a:ext cx="4572000" cy="0"/>
          </a:xfrm>
          <a:prstGeom prst="line">
            <a:avLst/>
          </a:prstGeom>
          <a:noFill/>
          <a:ln w="57150">
            <a:solidFill>
              <a:srgbClr val="FF7C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5" descr="Lienzo"/>
          <p:cNvSpPr>
            <a:spLocks noChangeArrowheads="1"/>
          </p:cNvSpPr>
          <p:nvPr/>
        </p:nvSpPr>
        <p:spPr bwMode="auto">
          <a:xfrm>
            <a:off x="3126873" y="5169479"/>
            <a:ext cx="4652128" cy="807704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lang="es-ES" b="1" dirty="0">
                <a:solidFill>
                  <a:schemeClr val="tx2"/>
                </a:solidFill>
                <a:latin typeface="Times New Roman" pitchFamily="18" charset="0"/>
              </a:rPr>
              <a:t>0: Incompleto </a:t>
            </a:r>
          </a:p>
          <a:p>
            <a:pPr eaLnBrk="0" hangingPunct="0"/>
            <a:r>
              <a:rPr lang="es-ES" dirty="0">
                <a:solidFill>
                  <a:schemeClr val="tx2"/>
                </a:solidFill>
                <a:latin typeface="Times New Roman" pitchFamily="18" charset="0"/>
              </a:rPr>
              <a:t>El proceso no se ejecuta o se hace  parcialmente</a:t>
            </a:r>
          </a:p>
        </p:txBody>
      </p:sp>
      <p:sp>
        <p:nvSpPr>
          <p:cNvPr id="94211" name="Rectangle 6" descr="Lienzo"/>
          <p:cNvSpPr>
            <a:spLocks noChangeArrowheads="1"/>
          </p:cNvSpPr>
          <p:nvPr/>
        </p:nvSpPr>
        <p:spPr bwMode="auto">
          <a:xfrm>
            <a:off x="3888874" y="4158188"/>
            <a:ext cx="4375299" cy="85640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lang="es-ES" b="1" dirty="0">
                <a:solidFill>
                  <a:schemeClr val="tx2"/>
                </a:solidFill>
                <a:latin typeface="Times New Roman" pitchFamily="18" charset="0"/>
              </a:rPr>
              <a:t>1: Ejecutado</a:t>
            </a:r>
          </a:p>
          <a:p>
            <a:pPr eaLnBrk="0" hangingPunct="0"/>
            <a:r>
              <a:rPr lang="es-ES" dirty="0">
                <a:solidFill>
                  <a:schemeClr val="tx2"/>
                </a:solidFill>
                <a:latin typeface="Times New Roman" pitchFamily="18" charset="0"/>
              </a:rPr>
              <a:t>El proceso se ejecuta y se producen productos </a:t>
            </a:r>
          </a:p>
          <a:p>
            <a:pPr eaLnBrk="0" hangingPunct="0"/>
            <a:r>
              <a:rPr lang="es-ES" dirty="0">
                <a:solidFill>
                  <a:schemeClr val="tx2"/>
                </a:solidFill>
                <a:latin typeface="Times New Roman" pitchFamily="18" charset="0"/>
              </a:rPr>
              <a:t>basados en productos de entrada identificados</a:t>
            </a:r>
          </a:p>
        </p:txBody>
      </p:sp>
      <p:sp>
        <p:nvSpPr>
          <p:cNvPr id="94212" name="Rectangle 7" descr="Lienzo"/>
          <p:cNvSpPr>
            <a:spLocks noChangeArrowheads="1"/>
          </p:cNvSpPr>
          <p:nvPr/>
        </p:nvSpPr>
        <p:spPr bwMode="auto">
          <a:xfrm>
            <a:off x="4685095" y="3270278"/>
            <a:ext cx="3462896" cy="75049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lang="es-ES" b="1" dirty="0">
                <a:solidFill>
                  <a:schemeClr val="tx2"/>
                </a:solidFill>
                <a:latin typeface="Times New Roman" pitchFamily="18" charset="0"/>
              </a:rPr>
              <a:t>2: Administrado</a:t>
            </a:r>
          </a:p>
          <a:p>
            <a:pPr eaLnBrk="0" hangingPunct="0"/>
            <a:r>
              <a:rPr lang="es-ES" dirty="0">
                <a:solidFill>
                  <a:schemeClr val="tx2"/>
                </a:solidFill>
                <a:latin typeface="Times New Roman" pitchFamily="18" charset="0"/>
              </a:rPr>
              <a:t>El proceso es reactivo</a:t>
            </a:r>
          </a:p>
        </p:txBody>
      </p:sp>
      <p:sp>
        <p:nvSpPr>
          <p:cNvPr id="94213" name="Rectangle 8" descr="Lienzo"/>
          <p:cNvSpPr>
            <a:spLocks noChangeArrowheads="1"/>
          </p:cNvSpPr>
          <p:nvPr/>
        </p:nvSpPr>
        <p:spPr bwMode="auto">
          <a:xfrm>
            <a:off x="5430967" y="2420888"/>
            <a:ext cx="2619396" cy="681069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lang="es-ES" b="1" dirty="0">
                <a:solidFill>
                  <a:schemeClr val="tx2"/>
                </a:solidFill>
                <a:latin typeface="Times New Roman" pitchFamily="18" charset="0"/>
              </a:rPr>
              <a:t>3: Definido</a:t>
            </a:r>
          </a:p>
          <a:p>
            <a:pPr eaLnBrk="0" hangingPunct="0"/>
            <a:r>
              <a:rPr lang="es-ES" dirty="0">
                <a:solidFill>
                  <a:schemeClr val="tx2"/>
                </a:solidFill>
                <a:latin typeface="Times New Roman" pitchFamily="18" charset="0"/>
              </a:rPr>
              <a:t>El proceso es proactivo</a:t>
            </a:r>
          </a:p>
        </p:txBody>
      </p:sp>
      <p:sp>
        <p:nvSpPr>
          <p:cNvPr id="94214" name="Rectangle 9" descr="Lienzo"/>
          <p:cNvSpPr>
            <a:spLocks noChangeArrowheads="1"/>
          </p:cNvSpPr>
          <p:nvPr/>
        </p:nvSpPr>
        <p:spPr bwMode="auto">
          <a:xfrm>
            <a:off x="7013660" y="740067"/>
            <a:ext cx="4270730" cy="68701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lang="es-ES" sz="2000" b="1" dirty="0">
                <a:solidFill>
                  <a:schemeClr val="tx2"/>
                </a:solidFill>
                <a:latin typeface="Times New Roman" pitchFamily="18" charset="0"/>
              </a:rPr>
              <a:t>5: Optimizado</a:t>
            </a:r>
          </a:p>
          <a:p>
            <a:pPr eaLnBrk="0" hangingPunct="0"/>
            <a:r>
              <a:rPr lang="es-ES" dirty="0">
                <a:solidFill>
                  <a:schemeClr val="tx2"/>
                </a:solidFill>
                <a:latin typeface="Times New Roman" pitchFamily="18" charset="0"/>
              </a:rPr>
              <a:t>El objetivo principal es la mejora del proceso</a:t>
            </a:r>
          </a:p>
        </p:txBody>
      </p:sp>
      <p:sp>
        <p:nvSpPr>
          <p:cNvPr id="94215" name="AutoShape 10"/>
          <p:cNvSpPr>
            <a:spLocks noChangeArrowheads="1"/>
          </p:cNvSpPr>
          <p:nvPr/>
        </p:nvSpPr>
        <p:spPr bwMode="auto">
          <a:xfrm>
            <a:off x="3126873" y="4483679"/>
            <a:ext cx="762000" cy="685800"/>
          </a:xfrm>
          <a:custGeom>
            <a:avLst/>
            <a:gdLst>
              <a:gd name="T0" fmla="*/ 533612 w 21600"/>
              <a:gd name="T1" fmla="*/ 0 h 21600"/>
              <a:gd name="T2" fmla="*/ 533612 w 21600"/>
              <a:gd name="T3" fmla="*/ 386016 h 21600"/>
              <a:gd name="T4" fmla="*/ 114194 w 21600"/>
              <a:gd name="T5" fmla="*/ 685800 h 21600"/>
              <a:gd name="T6" fmla="*/ 762000 w 21600"/>
              <a:gd name="T7" fmla="*/ 19300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  <p:sp>
        <p:nvSpPr>
          <p:cNvPr id="94216" name="AutoShape 11"/>
          <p:cNvSpPr>
            <a:spLocks noChangeArrowheads="1"/>
          </p:cNvSpPr>
          <p:nvPr/>
        </p:nvSpPr>
        <p:spPr bwMode="auto">
          <a:xfrm>
            <a:off x="3888873" y="3454979"/>
            <a:ext cx="762000" cy="685800"/>
          </a:xfrm>
          <a:custGeom>
            <a:avLst/>
            <a:gdLst>
              <a:gd name="T0" fmla="*/ 533612 w 21600"/>
              <a:gd name="T1" fmla="*/ 0 h 21600"/>
              <a:gd name="T2" fmla="*/ 533612 w 21600"/>
              <a:gd name="T3" fmla="*/ 386016 h 21600"/>
              <a:gd name="T4" fmla="*/ 114194 w 21600"/>
              <a:gd name="T5" fmla="*/ 685800 h 21600"/>
              <a:gd name="T6" fmla="*/ 762000 w 21600"/>
              <a:gd name="T7" fmla="*/ 19300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  <p:sp>
        <p:nvSpPr>
          <p:cNvPr id="94217" name="AutoShape 12"/>
          <p:cNvSpPr>
            <a:spLocks noChangeArrowheads="1"/>
          </p:cNvSpPr>
          <p:nvPr/>
        </p:nvSpPr>
        <p:spPr bwMode="auto">
          <a:xfrm>
            <a:off x="4668967" y="2575774"/>
            <a:ext cx="762000" cy="685800"/>
          </a:xfrm>
          <a:custGeom>
            <a:avLst/>
            <a:gdLst>
              <a:gd name="T0" fmla="*/ 533612 w 21600"/>
              <a:gd name="T1" fmla="*/ 0 h 21600"/>
              <a:gd name="T2" fmla="*/ 533612 w 21600"/>
              <a:gd name="T3" fmla="*/ 386016 h 21600"/>
              <a:gd name="T4" fmla="*/ 114194 w 21600"/>
              <a:gd name="T5" fmla="*/ 685800 h 21600"/>
              <a:gd name="T6" fmla="*/ 762000 w 21600"/>
              <a:gd name="T7" fmla="*/ 19300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  <p:sp>
        <p:nvSpPr>
          <p:cNvPr id="94218" name="AutoShape 13"/>
          <p:cNvSpPr>
            <a:spLocks noChangeArrowheads="1"/>
          </p:cNvSpPr>
          <p:nvPr/>
        </p:nvSpPr>
        <p:spPr bwMode="auto">
          <a:xfrm>
            <a:off x="5430967" y="1695774"/>
            <a:ext cx="762000" cy="685800"/>
          </a:xfrm>
          <a:custGeom>
            <a:avLst/>
            <a:gdLst>
              <a:gd name="T0" fmla="*/ 533612 w 21600"/>
              <a:gd name="T1" fmla="*/ 0 h 21600"/>
              <a:gd name="T2" fmla="*/ 533612 w 21600"/>
              <a:gd name="T3" fmla="*/ 386016 h 21600"/>
              <a:gd name="T4" fmla="*/ 114194 w 21600"/>
              <a:gd name="T5" fmla="*/ 685800 h 21600"/>
              <a:gd name="T6" fmla="*/ 762000 w 21600"/>
              <a:gd name="T7" fmla="*/ 19300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  <p:sp>
        <p:nvSpPr>
          <p:cNvPr id="94225" name="Rectangle 2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>
            <a:noAutofit/>
          </a:bodyPr>
          <a:lstStyle/>
          <a:p>
            <a:r>
              <a:rPr lang="es-ES" sz="3200" dirty="0"/>
              <a:t>CMMI </a:t>
            </a:r>
            <a:br>
              <a:rPr lang="es-ES" sz="3200" dirty="0"/>
            </a:br>
            <a:r>
              <a:rPr lang="es-ES" sz="3200" dirty="0"/>
              <a:t>Representación continua</a:t>
            </a:r>
            <a:endParaRPr kumimoji="1"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35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 dirty="0"/>
          </a:p>
        </p:txBody>
      </p:sp>
      <p:sp>
        <p:nvSpPr>
          <p:cNvPr id="24" name="Rectangle 8" descr="Lienzo"/>
          <p:cNvSpPr>
            <a:spLocks noChangeArrowheads="1"/>
          </p:cNvSpPr>
          <p:nvPr/>
        </p:nvSpPr>
        <p:spPr bwMode="auto">
          <a:xfrm>
            <a:off x="6251660" y="1595432"/>
            <a:ext cx="3792662" cy="65710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lang="es-ES" b="1" dirty="0">
                <a:solidFill>
                  <a:schemeClr val="tx2"/>
                </a:solidFill>
                <a:latin typeface="Times New Roman" pitchFamily="18" charset="0"/>
              </a:rPr>
              <a:t>4: Administrado Cuantitativamente</a:t>
            </a:r>
          </a:p>
          <a:p>
            <a:pPr eaLnBrk="0" hangingPunct="0"/>
            <a:r>
              <a:rPr lang="es-ES" dirty="0">
                <a:solidFill>
                  <a:schemeClr val="tx2"/>
                </a:solidFill>
                <a:latin typeface="Times New Roman" pitchFamily="18" charset="0"/>
              </a:rPr>
              <a:t>El proceso es medido y controlado</a:t>
            </a:r>
          </a:p>
        </p:txBody>
      </p:sp>
      <p:sp>
        <p:nvSpPr>
          <p:cNvPr id="25" name="AutoShape 13"/>
          <p:cNvSpPr>
            <a:spLocks noChangeArrowheads="1"/>
          </p:cNvSpPr>
          <p:nvPr/>
        </p:nvSpPr>
        <p:spPr bwMode="auto">
          <a:xfrm>
            <a:off x="6251660" y="909632"/>
            <a:ext cx="762000" cy="685800"/>
          </a:xfrm>
          <a:custGeom>
            <a:avLst/>
            <a:gdLst>
              <a:gd name="T0" fmla="*/ 533612 w 21600"/>
              <a:gd name="T1" fmla="*/ 0 h 21600"/>
              <a:gd name="T2" fmla="*/ 533612 w 21600"/>
              <a:gd name="T3" fmla="*/ 386016 h 21600"/>
              <a:gd name="T4" fmla="*/ 114194 w 21600"/>
              <a:gd name="T5" fmla="*/ 685800 h 21600"/>
              <a:gd name="T6" fmla="*/ 762000 w 21600"/>
              <a:gd name="T7" fmla="*/ 19300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391327"/>
      </p:ext>
    </p:extLst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s-ES_tradnl" sz="3200" dirty="0"/>
              <a:t>ISO </a:t>
            </a:r>
            <a:br>
              <a:rPr lang="es-ES_tradnl" sz="3200" dirty="0"/>
            </a:br>
            <a:r>
              <a:rPr lang="es-ES_tradnl" sz="3200" dirty="0" err="1"/>
              <a:t>lnternational</a:t>
            </a:r>
            <a:r>
              <a:rPr lang="es-ES_tradnl" sz="3200" dirty="0"/>
              <a:t> </a:t>
            </a:r>
            <a:r>
              <a:rPr lang="es-ES_tradnl" sz="3200" dirty="0" err="1"/>
              <a:t>Organization</a:t>
            </a:r>
            <a:r>
              <a:rPr lang="es-ES_tradnl" sz="3200" dirty="0"/>
              <a:t> </a:t>
            </a:r>
            <a:r>
              <a:rPr lang="es-ES_tradnl" sz="3200" dirty="0" err="1"/>
              <a:t>for</a:t>
            </a:r>
            <a:r>
              <a:rPr lang="es-ES_tradnl" sz="3200" dirty="0"/>
              <a:t> </a:t>
            </a:r>
            <a:r>
              <a:rPr lang="es-ES_tradnl" sz="3200" dirty="0" err="1"/>
              <a:t>Standardization</a:t>
            </a:r>
            <a:r>
              <a:rPr lang="es-ES_tradnl" sz="3200" dirty="0"/>
              <a:t> </a:t>
            </a:r>
            <a:endParaRPr lang="es-ES" sz="320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36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4294967295"/>
          </p:nvPr>
        </p:nvSpPr>
        <p:spPr>
          <a:xfrm>
            <a:off x="650022" y="1916833"/>
            <a:ext cx="10972800" cy="4608512"/>
          </a:xfrm>
        </p:spPr>
        <p:txBody>
          <a:bodyPr>
            <a:normAutofit/>
          </a:bodyPr>
          <a:lstStyle/>
          <a:p>
            <a:pPr algn="just"/>
            <a:r>
              <a:rPr lang="es-AR" sz="24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La familia </a:t>
            </a:r>
            <a:r>
              <a:rPr lang="es-AR" sz="2400" b="1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ISO 9000</a:t>
            </a:r>
            <a:r>
              <a:rPr lang="es-AR" sz="24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 es un conjunto de normas de “gestión de la calidad”  aplicables a cualquier tipo de organización (empresa de producción, empresa de servicios, administración pública...) con el objetivo de obtener mejoras en la organización y, eventualmente arribar a una certificación, punto importante a la hora de competir en los mercados globales.</a:t>
            </a:r>
          </a:p>
        </p:txBody>
      </p:sp>
    </p:spTree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SGC – IRAM – ISO/IEC 9001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84E-68AD-41BB-B2C4-7F2C1502D6C7}" type="slidenum">
              <a:rPr lang="es-AR" smtClean="0"/>
              <a:pPr/>
              <a:t>37</a:t>
            </a:fld>
            <a:endParaRPr lang="es-AR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"/>
              <a:t>Sistema de Gestión de la Calid ad– ISO/IEC 9001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sv-SE"/>
              <a:t>Ingenieria de Software I 2018</a:t>
            </a:r>
            <a:endParaRPr lang="es-ES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15603059"/>
              </p:ext>
            </p:extLst>
          </p:nvPr>
        </p:nvGraphicFramePr>
        <p:xfrm>
          <a:off x="16521" y="1022174"/>
          <a:ext cx="9480376" cy="5400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414" name="Picture 6" descr="http://www.adrformacion.com/udsimg/auditor2/1/mapa%20proc%20ISO%2003_01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2204864"/>
            <a:ext cx="4922477" cy="307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0220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SGC – IRAM – ISO 9001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2109574D-FC55-4971-95B7-76276B703E07}" type="slidenum">
              <a:rPr lang="es-ES" smtClean="0"/>
              <a:pPr>
                <a:defRPr/>
              </a:pPr>
              <a:t>38</a:t>
            </a:fld>
            <a:endParaRPr lang="es-ES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" dirty="0"/>
              <a:t>SGC – Mejora Continua</a:t>
            </a:r>
          </a:p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Ingenieria de Software I 2018</a:t>
            </a:r>
            <a:endParaRPr lang="es-ES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919536" y="2204864"/>
            <a:ext cx="7135812" cy="4221162"/>
          </a:xfrm>
        </p:spPr>
      </p:pic>
    </p:spTree>
    <p:extLst>
      <p:ext uri="{BB962C8B-B14F-4D97-AF65-F5344CB8AC3E}">
        <p14:creationId xmlns:p14="http://schemas.microsoft.com/office/powerpoint/2010/main" val="3786369367"/>
      </p:ext>
    </p:extLst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ISO 9000 y El desarrollo de software</a:t>
            </a:r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84E-68AD-41BB-B2C4-7F2C1502D6C7}" type="slidenum">
              <a:rPr lang="es-AR" smtClean="0"/>
              <a:pPr/>
              <a:t>39</a:t>
            </a:fld>
            <a:endParaRPr lang="es-AR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/>
          </a:bodyPr>
          <a:lstStyle/>
          <a:p>
            <a:r>
              <a:rPr lang="es-ES_tradnl"/>
              <a:t>ISO 9000 y El desarrollo de software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_tradnl" sz="2000" dirty="0"/>
              <a:t>IRAM – ISO 9001:2008</a:t>
            </a:r>
          </a:p>
          <a:p>
            <a:pPr lvl="1"/>
            <a:r>
              <a:rPr lang="es-ES_tradnl" sz="2000" dirty="0"/>
              <a:t>Aplicación genérica</a:t>
            </a:r>
          </a:p>
          <a:p>
            <a:r>
              <a:rPr lang="es-ES_tradnl" sz="2000" dirty="0"/>
              <a:t>ISO 90003:2004</a:t>
            </a:r>
          </a:p>
          <a:p>
            <a:pPr lvl="1"/>
            <a:r>
              <a:rPr lang="es-ES_tradnl" sz="2000" dirty="0"/>
              <a:t>Basada ISO 9001:2000 (se espera una actualización para el próximo año)</a:t>
            </a:r>
          </a:p>
          <a:p>
            <a:pPr lvl="1"/>
            <a:r>
              <a:rPr lang="es-ES_tradnl" sz="2000" dirty="0"/>
              <a:t>Directrices para la interpretación en el proceso de software</a:t>
            </a:r>
          </a:p>
          <a:p>
            <a:pPr lvl="2"/>
            <a:r>
              <a:rPr lang="es-ES_tradnl" sz="1600" dirty="0"/>
              <a:t>Proporciona una guía para identificar la evidencias dentro del proceso de software para satisfacer los requisitos de la ISO 9001</a:t>
            </a:r>
          </a:p>
          <a:p>
            <a:endParaRPr lang="es-ES" sz="2000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sv-SE" altLang="en-US"/>
              <a:t>Ingenieria de Software I 2018</a:t>
            </a:r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661184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AR"/>
              <a:t>1. Definición de Calidad</a:t>
            </a: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84E-68AD-41BB-B2C4-7F2C1502D6C7}" type="slidenum">
              <a:rPr lang="es-AR" smtClean="0"/>
              <a:pPr/>
              <a:t>4</a:t>
            </a:fld>
            <a:endParaRPr lang="es-AR"/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AR"/>
              <a:t>2. Que es la Calidad ?</a:t>
            </a:r>
            <a:endParaRPr/>
          </a:p>
        </p:txBody>
      </p:sp>
      <p:sp>
        <p:nvSpPr>
          <p:cNvPr id="34819" name="14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es-AR" altLang="es-AR" sz="2400" dirty="0"/>
              <a:t>A lo largo de la historia se han desarrollado filosofías o culturas de calidad, de las cuales algunas han sobresalido porque han tenido resultados satisfactorios.</a:t>
            </a:r>
          </a:p>
          <a:p>
            <a:pPr eaLnBrk="1" hangingPunct="1"/>
            <a:r>
              <a:rPr lang="es-AR" altLang="es-AR" sz="2400" dirty="0"/>
              <a:t>A los que realizaron estas filosofías se los ha llamado Maestros  o Gurús de la Calidad. </a:t>
            </a:r>
          </a:p>
          <a:p>
            <a:endParaRPr altLang="es-AR" dirty="0"/>
          </a:p>
        </p:txBody>
      </p:sp>
      <p:sp>
        <p:nvSpPr>
          <p:cNvPr id="34822" name="3 Marcador de pie de página"/>
          <p:cNvSpPr>
            <a:spLocks noGrp="1"/>
          </p:cNvSpPr>
          <p:nvPr>
            <p:ph type="ftr" sz="quarter" idx="3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sv-SE" altLang="es-AR" sz="1000">
                <a:solidFill>
                  <a:srgbClr val="000000"/>
                </a:solidFill>
                <a:latin typeface="Arial" panose="020B0604020202020204" pitchFamily="34" charset="0"/>
              </a:rPr>
              <a:t>Ingenieria de Software I 2018</a:t>
            </a:r>
            <a:endParaRPr altLang="es-AR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279651" y="1989139"/>
            <a:ext cx="58261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AR" sz="2800" dirty="0">
                <a:latin typeface="+mn-lt"/>
              </a:rPr>
              <a:t> </a:t>
            </a:r>
          </a:p>
        </p:txBody>
      </p:sp>
      <p:pic>
        <p:nvPicPr>
          <p:cNvPr id="34825" name="Picture 2" descr="http://3.bp.blogspot.com/_B2LssRzTTdY/TLo9ChKfDyI/AAAAAAAAAA4/eGdhaSRyJzw/s1600/Gur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691" y="3429000"/>
            <a:ext cx="256222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84153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http://www.vallartasport.mx/images/colaboraciones/articulos/slide-calidad-en-servicio-13113782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43925" y="3933826"/>
            <a:ext cx="1512888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3251" name="29 Grupo"/>
          <p:cNvGrpSpPr>
            <a:grpSpLocks/>
          </p:cNvGrpSpPr>
          <p:nvPr/>
        </p:nvGrpSpPr>
        <p:grpSpPr bwMode="auto">
          <a:xfrm>
            <a:off x="2135188" y="1916114"/>
            <a:ext cx="4608512" cy="2276475"/>
            <a:chOff x="656136" y="1412776"/>
            <a:chExt cx="3627832" cy="1843405"/>
          </a:xfrm>
        </p:grpSpPr>
        <p:pic>
          <p:nvPicPr>
            <p:cNvPr id="53262" name="Picture 2" descr="http://thumbs.dreamstime.com/x/producto-de-software-en-rect%C3%A1ngulo-15984867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67744" y="1772816"/>
              <a:ext cx="1224136" cy="1285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263" name="Picture 2" descr="http://thumbs.dreamstime.com/x/producto-de-software-en-rect%C3%A1ngulo-15984867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56136" y="1412776"/>
              <a:ext cx="1755624" cy="1843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264" name="Picture 2" descr="http://thumbs.dreamstime.com/x/producto-de-software-en-rect%C3%A1ngulo-15984867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419872" y="1988840"/>
              <a:ext cx="864096" cy="907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3252" name="Picture 4" descr="http://www.ecofusion.com.mx/wp-content/uploads/2012/09/servicio-300x30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832851" y="836614"/>
            <a:ext cx="1298575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S_tradnl"/>
              <a:t>Clasificación de Normas y Modelos de Calidad</a:t>
            </a:r>
            <a:br>
              <a:rPr lang="es-ES_tradnl"/>
            </a:br>
            <a:r>
              <a:rPr lang="es-ES"/>
              <a:t>Otras Normas</a:t>
            </a:r>
            <a:endParaRPr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84E-68AD-41BB-B2C4-7F2C1502D6C7}" type="slidenum">
              <a:rPr lang="es-AR" smtClean="0"/>
              <a:pPr/>
              <a:t>40</a:t>
            </a:fld>
            <a:endParaRPr lang="es-AR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3256" name="4 Marcador de pie de página"/>
          <p:cNvSpPr>
            <a:spLocks noGrp="1"/>
          </p:cNvSpPr>
          <p:nvPr>
            <p:ph type="ftr" sz="quarter" idx="3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sv-SE">
                <a:solidFill>
                  <a:srgbClr val="000000"/>
                </a:solidFill>
              </a:rPr>
              <a:t>Ingenieria de Software I 2018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" name="8 Llamada de flecha hacia abajo"/>
          <p:cNvSpPr/>
          <p:nvPr/>
        </p:nvSpPr>
        <p:spPr>
          <a:xfrm>
            <a:off x="1997042" y="888432"/>
            <a:ext cx="3816350" cy="1296987"/>
          </a:xfrm>
          <a:prstGeom prst="down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_tradnl" sz="1400" kern="0" cap="small" dirty="0">
                <a:solidFill>
                  <a:schemeClr val="tx1"/>
                </a:solidFill>
              </a:rPr>
              <a:t>CALIDAD DE PRODUCTO DE SOFTWARE</a:t>
            </a:r>
          </a:p>
          <a:p>
            <a:pPr algn="ctr">
              <a:defRPr/>
            </a:pPr>
            <a:r>
              <a:rPr lang="es-ES_tradnl" sz="1400" kern="0" cap="small" dirty="0">
                <a:solidFill>
                  <a:schemeClr val="tx1"/>
                </a:solidFill>
              </a:rPr>
              <a:t>CALIDAD DE USO – CALIDAD DE DATOS </a:t>
            </a:r>
            <a:endParaRPr lang="es-ES" sz="1400" kern="0" cap="small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s-ES_tradnl" sz="1400" kern="0" cap="small" dirty="0">
                <a:solidFill>
                  <a:schemeClr val="tx1"/>
                </a:solidFill>
              </a:rPr>
              <a:t>ISO/IEC 9126 /14598  - ISO/IEC 25000</a:t>
            </a:r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14" name="13 Cheurón"/>
          <p:cNvSpPr/>
          <p:nvPr/>
        </p:nvSpPr>
        <p:spPr>
          <a:xfrm rot="20953153">
            <a:off x="2225675" y="3914776"/>
            <a:ext cx="7245350" cy="881063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_tradnl" sz="1600" kern="0" cap="small" dirty="0">
                <a:solidFill>
                  <a:schemeClr val="tx1"/>
                </a:solidFill>
              </a:rPr>
              <a:t>PMBOOK  - </a:t>
            </a:r>
            <a:r>
              <a:rPr lang="es-ES_tradnl" sz="1400" kern="0" cap="small" dirty="0">
                <a:solidFill>
                  <a:schemeClr val="tx1"/>
                </a:solidFill>
              </a:rPr>
              <a:t>SWEBOOK-</a:t>
            </a:r>
            <a:r>
              <a:rPr lang="es-ES_tradnl" sz="1600" kern="0" cap="small" dirty="0">
                <a:solidFill>
                  <a:schemeClr val="tx1"/>
                </a:solidFill>
              </a:rPr>
              <a:t> SIX SIGMA - ISO/IEC 12207 - ISO/IEC 15504 – ISO/IEC 90003 -CMMI – SCAMPI – IDEAL -</a:t>
            </a:r>
            <a:r>
              <a:rPr lang="es-ES_tradnl" sz="1600" b="1" kern="0" cap="small" dirty="0">
                <a:solidFill>
                  <a:schemeClr val="tx1"/>
                </a:solidFill>
              </a:rPr>
              <a:t>MPS-BR - MOPROSOFT  -COMPETISOFT METRICA V3 - ISO/IEC 29110</a:t>
            </a:r>
            <a:endParaRPr lang="es-ES" sz="1600" b="1" kern="0" cap="small" dirty="0">
              <a:solidFill>
                <a:schemeClr val="tx1"/>
              </a:solidFill>
            </a:endParaRPr>
          </a:p>
        </p:txBody>
      </p:sp>
      <p:sp>
        <p:nvSpPr>
          <p:cNvPr id="25" name="24 Cheurón"/>
          <p:cNvSpPr/>
          <p:nvPr/>
        </p:nvSpPr>
        <p:spPr>
          <a:xfrm>
            <a:off x="1847851" y="5516564"/>
            <a:ext cx="7991475" cy="719137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s-ES_tradnl" kern="0" cap="small" dirty="0">
                <a:solidFill>
                  <a:schemeClr val="tx1"/>
                </a:solidFill>
              </a:rPr>
              <a:t>Calidad total – </a:t>
            </a:r>
            <a:r>
              <a:rPr lang="es-ES_tradnl" kern="0" cap="small" dirty="0" err="1">
                <a:solidFill>
                  <a:schemeClr val="tx1"/>
                </a:solidFill>
              </a:rPr>
              <a:t>Tqm</a:t>
            </a:r>
            <a:r>
              <a:rPr lang="es-ES_tradnl" kern="0" cap="small" dirty="0">
                <a:solidFill>
                  <a:schemeClr val="tx1"/>
                </a:solidFill>
              </a:rPr>
              <a:t> – ISO/IEC 9001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ES_tradnl" kern="0" cap="small" dirty="0">
                <a:solidFill>
                  <a:schemeClr val="tx1"/>
                </a:solidFill>
              </a:rPr>
              <a:t>Seguridad de la información – ISO/IEC 27001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2" name="31 Llamada de flecha a la derecha"/>
          <p:cNvSpPr/>
          <p:nvPr/>
        </p:nvSpPr>
        <p:spPr>
          <a:xfrm>
            <a:off x="6383338" y="981075"/>
            <a:ext cx="2520950" cy="6477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76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_tradnl" sz="1400" kern="0" cap="small" dirty="0">
                <a:solidFill>
                  <a:schemeClr val="tx1"/>
                </a:solidFill>
              </a:rPr>
              <a:t>Calidad de Servicios</a:t>
            </a:r>
          </a:p>
          <a:p>
            <a:pPr algn="ctr"/>
            <a:r>
              <a:rPr lang="es-ES_tradnl" sz="1400" kern="0" cap="small" dirty="0">
                <a:solidFill>
                  <a:schemeClr val="tx1"/>
                </a:solidFill>
              </a:rPr>
              <a:t>ISO/IEC 20000  - ITIL</a:t>
            </a:r>
            <a:endParaRPr lang="es-ES" sz="1400" kern="0" cap="small" dirty="0">
              <a:solidFill>
                <a:schemeClr val="tx1"/>
              </a:solidFill>
            </a:endParaRPr>
          </a:p>
        </p:txBody>
      </p:sp>
      <p:sp>
        <p:nvSpPr>
          <p:cNvPr id="18" name="Llamada rectangular redondeada 17"/>
          <p:cNvSpPr/>
          <p:nvPr/>
        </p:nvSpPr>
        <p:spPr>
          <a:xfrm>
            <a:off x="7798553" y="2430109"/>
            <a:ext cx="2150311" cy="424217"/>
          </a:xfrm>
          <a:prstGeom prst="wedgeRoundRectCallout">
            <a:avLst>
              <a:gd name="adj1" fmla="val -90937"/>
              <a:gd name="adj2" fmla="val 37228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>
                <a:solidFill>
                  <a:schemeClr val="tx1"/>
                </a:solidFill>
              </a:rPr>
              <a:t>Orientadas a </a:t>
            </a:r>
            <a:r>
              <a:rPr lang="es-ES" sz="1600" dirty="0" err="1">
                <a:solidFill>
                  <a:schemeClr val="tx1"/>
                </a:solidFill>
              </a:rPr>
              <a:t>PyMEs</a:t>
            </a:r>
            <a:endParaRPr lang="es-E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57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AR" dirty="0"/>
              <a:t>¿</a:t>
            </a:r>
            <a:r>
              <a:rPr lang="es-AR" dirty="0" smtClean="0"/>
              <a:t>Qué </a:t>
            </a:r>
            <a:r>
              <a:rPr lang="es-AR" dirty="0"/>
              <a:t>es la Calidad?</a:t>
            </a:r>
            <a:endParaRPr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84E-68AD-41BB-B2C4-7F2C1502D6C7}" type="slidenum">
              <a:rPr lang="es-AR" smtClean="0"/>
              <a:pPr/>
              <a:t>5</a:t>
            </a:fld>
            <a:endParaRPr lang="es-AR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AR"/>
              <a:t>¿Que es la Calidad?</a:t>
            </a:r>
            <a:endParaRPr dirty="0"/>
          </a:p>
        </p:txBody>
      </p:sp>
      <p:sp>
        <p:nvSpPr>
          <p:cNvPr id="46083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es-ES_tradnl" altLang="es-AR" dirty="0"/>
              <a:t>Calidad es un concepto manejado con bastante frecuencia en la actualidad, pero a su vez, su significado es percibido de distintas maneras. </a:t>
            </a:r>
          </a:p>
          <a:p>
            <a:pPr eaLnBrk="1" hangingPunct="1"/>
            <a:r>
              <a:rPr lang="es-ES_tradnl" altLang="es-AR" dirty="0"/>
              <a:t>Al hablar de bienes y/o servicios de calidad, la gente se refiere normalmente a bienes de lujo o excelentes con precios elevados. </a:t>
            </a:r>
          </a:p>
          <a:p>
            <a:pPr eaLnBrk="1" hangingPunct="1"/>
            <a:r>
              <a:rPr lang="es-ES_tradnl" altLang="es-AR" dirty="0"/>
              <a:t>Su significado sigue siendo ambiguo y muchas veces su uso depende de lo que cada uno entiende por calidad, por lo cual es importante comenzar a unificar su definición.</a:t>
            </a:r>
            <a:br>
              <a:rPr lang="es-ES_tradnl" altLang="es-AR" dirty="0"/>
            </a:br>
            <a:endParaRPr lang="es-ES_tradnl" altLang="es-AR" dirty="0"/>
          </a:p>
        </p:txBody>
      </p:sp>
      <p:sp>
        <p:nvSpPr>
          <p:cNvPr id="46086" name="2 Marcador de pie de página"/>
          <p:cNvSpPr>
            <a:spLocks noGrp="1"/>
          </p:cNvSpPr>
          <p:nvPr>
            <p:ph type="ftr" sz="quarter" idx="3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sv-SE" altLang="es-AR" sz="1000">
                <a:solidFill>
                  <a:srgbClr val="000000"/>
                </a:solidFill>
                <a:latin typeface="Arial" panose="020B0604020202020204" pitchFamily="34" charset="0"/>
              </a:rPr>
              <a:t>Ingenieria de Software I 2018</a:t>
            </a:r>
            <a:endParaRPr altLang="es-AR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09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8" descr="http://www.dupontrefinish.es/dupontrefinish/es/es/images/aboutus/nuestra%20empresa/logos_fabricant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2276872"/>
            <a:ext cx="7921625" cy="426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AR" dirty="0"/>
              <a:t>¿</a:t>
            </a:r>
            <a:r>
              <a:rPr lang="es-AR" dirty="0" smtClean="0"/>
              <a:t>Qué </a:t>
            </a:r>
            <a:r>
              <a:rPr lang="es-AR" dirty="0"/>
              <a:t>es la Calidad?</a:t>
            </a:r>
            <a:endParaRPr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84E-68AD-41BB-B2C4-7F2C1502D6C7}" type="slidenum">
              <a:rPr lang="es-AR" smtClean="0"/>
              <a:pPr/>
              <a:t>6</a:t>
            </a:fld>
            <a:endParaRPr lang="es-AR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7108" name="4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es-ES_tradnl" altLang="es-AR"/>
              <a:t>Reconocimiento del mercado - Autos</a:t>
            </a:r>
            <a:endParaRPr altLang="es-AR"/>
          </a:p>
        </p:txBody>
      </p:sp>
      <p:sp>
        <p:nvSpPr>
          <p:cNvPr id="47109" name="2 Marcador de pie de página"/>
          <p:cNvSpPr>
            <a:spLocks noGrp="1"/>
          </p:cNvSpPr>
          <p:nvPr>
            <p:ph type="ftr" sz="quarter" idx="3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sv-SE" altLang="es-AR" sz="1000">
                <a:solidFill>
                  <a:srgbClr val="000000"/>
                </a:solidFill>
                <a:latin typeface="Arial" panose="020B0604020202020204" pitchFamily="34" charset="0"/>
              </a:rPr>
              <a:t>Ingenieria de Software I 2018</a:t>
            </a:r>
            <a:endParaRPr altLang="es-AR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970" y="2201444"/>
            <a:ext cx="6924675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54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AR" dirty="0"/>
              <a:t>¿</a:t>
            </a:r>
            <a:r>
              <a:rPr lang="es-AR" dirty="0" smtClean="0"/>
              <a:t>Qué </a:t>
            </a:r>
            <a:r>
              <a:rPr lang="es-AR" dirty="0"/>
              <a:t>es la Calidad?</a:t>
            </a:r>
            <a:endParaRPr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84E-68AD-41BB-B2C4-7F2C1502D6C7}" type="slidenum">
              <a:rPr lang="es-AR" smtClean="0"/>
              <a:pPr/>
              <a:t>7</a:t>
            </a:fld>
            <a:endParaRPr lang="es-AR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8133" name="4 Marcador de pie de página"/>
          <p:cNvSpPr>
            <a:spLocks noGrp="1"/>
          </p:cNvSpPr>
          <p:nvPr>
            <p:ph type="ftr" sz="quarter" idx="3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sv-SE" altLang="es-AR" sz="1000">
                <a:solidFill>
                  <a:srgbClr val="000000"/>
                </a:solidFill>
                <a:latin typeface="Arial" panose="020B0604020202020204" pitchFamily="34" charset="0"/>
              </a:rPr>
              <a:t>Ingenieria de Software I 2018</a:t>
            </a:r>
            <a:endParaRPr altLang="es-AR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8135" name="Picture 2" descr="http://blog.iedge.eu/wp-content/uploads/2012/09/IEDGE-software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888431"/>
            <a:ext cx="7056784" cy="4947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408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S_tradnl"/>
              <a:t>¿Qué es la Calidad ?</a:t>
            </a: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84E-68AD-41BB-B2C4-7F2C1502D6C7}" type="slidenum">
              <a:rPr lang="es-AR" smtClean="0"/>
              <a:pPr/>
              <a:t>8</a:t>
            </a:fld>
            <a:endParaRPr lang="es-AR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9157" name="Rectangl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s-ES_tradnl" altLang="es-AR" dirty="0"/>
              <a:t>Las principales normas internacionales definen la calidad como :</a:t>
            </a:r>
          </a:p>
          <a:p>
            <a:pPr eaLnBrk="1" hangingPunct="1"/>
            <a:r>
              <a:rPr lang="es-ES_tradnl" altLang="es-AR" dirty="0"/>
              <a:t>“El grado en el que un conjunto de características inherentes cumple con los </a:t>
            </a:r>
            <a:r>
              <a:rPr lang="es-ES_tradnl" altLang="es-AR" dirty="0" smtClean="0"/>
              <a:t>requisitos“ </a:t>
            </a:r>
            <a:r>
              <a:rPr lang="es-ES_tradnl" altLang="es-AR" dirty="0"/>
              <a:t>( ISO 9000)</a:t>
            </a:r>
          </a:p>
          <a:p>
            <a:pPr eaLnBrk="1" hangingPunct="1"/>
            <a:r>
              <a:rPr lang="es-ES_tradnl" altLang="es-AR" dirty="0"/>
              <a:t>“Conjunto de propiedades o características de un producto o servicio que le confieren aptitud para satisfacer unas necesidades expresadas o </a:t>
            </a:r>
            <a:r>
              <a:rPr lang="es-ES_tradnl" altLang="es-AR" dirty="0" smtClean="0"/>
              <a:t>implícitas” </a:t>
            </a:r>
            <a:r>
              <a:rPr lang="es-ES_tradnl" altLang="es-AR" dirty="0"/>
              <a:t>(ISO 8402)</a:t>
            </a:r>
          </a:p>
        </p:txBody>
      </p:sp>
      <p:sp>
        <p:nvSpPr>
          <p:cNvPr id="49155" name="2 Marcador de pie de página"/>
          <p:cNvSpPr>
            <a:spLocks noGrp="1"/>
          </p:cNvSpPr>
          <p:nvPr>
            <p:ph type="ftr" sz="quarter" idx="3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sv-SE" altLang="es-AR" sz="1000">
                <a:solidFill>
                  <a:srgbClr val="000000"/>
                </a:solidFill>
                <a:latin typeface="Arial" panose="020B0604020202020204" pitchFamily="34" charset="0"/>
              </a:rPr>
              <a:t>Ingenieria de Software I 2018</a:t>
            </a:r>
            <a:endParaRPr lang="es-ES_tradnl" altLang="es-AR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59" name="6 Marcador de número de diapositiva"/>
          <p:cNvSpPr txBox="1">
            <a:spLocks noGrp="1"/>
          </p:cNvSpPr>
          <p:nvPr/>
        </p:nvSpPr>
        <p:spPr bwMode="auto">
          <a:xfrm>
            <a:off x="5881688" y="6286501"/>
            <a:ext cx="5715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fld id="{66DF1479-1D36-4840-B13B-76746CD6582C}" type="slidenum">
              <a:rPr lang="es-ES" altLang="es-AR" sz="1600">
                <a:solidFill>
                  <a:schemeClr val="bg1"/>
                </a:solidFill>
                <a:latin typeface="Georgia" panose="02040502050405020303" pitchFamily="18" charset="0"/>
              </a:rPr>
              <a:pPr algn="ctr" eaLnBrk="1" hangingPunct="1">
                <a:spcBef>
                  <a:spcPct val="0"/>
                </a:spcBef>
              </a:pPr>
              <a:t>8</a:t>
            </a:fld>
            <a:endParaRPr lang="es-ES" altLang="es-AR" sz="160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49160" name="Picture 6" descr="http://www.tesoreria.gba.gov.ar/img/iram-iqne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6" y="3500438"/>
            <a:ext cx="3776663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22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Historia de la Calidad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384E-68AD-41BB-B2C4-7F2C1502D6C7}" type="slidenum">
              <a:rPr lang="es-AR" smtClean="0"/>
              <a:pPr/>
              <a:t>9</a:t>
            </a:fld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ES"/>
              <a:t>Historia de la Calidad</a:t>
            </a:r>
            <a:endParaRPr lang="es-ES" dirty="0"/>
          </a:p>
        </p:txBody>
      </p:sp>
      <p:sp>
        <p:nvSpPr>
          <p:cNvPr id="60419" name="Rectangl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" dirty="0"/>
              <a:t>La revolución industrial abrió camino en la producción, distribución de productos y de servicios. </a:t>
            </a:r>
          </a:p>
          <a:p>
            <a:r>
              <a:rPr lang="es-ES" dirty="0"/>
              <a:t>En unos tiempos de crecimiento era necesario la comprobación de las piezas o servicios, es decir, el control de los procesos, antes y durante la fabricación, y a raíz de esto fueron apareciendo nuevas y varias funciones de Control De Calidad. </a:t>
            </a:r>
          </a:p>
          <a:p>
            <a:r>
              <a:rPr lang="es-ES" dirty="0"/>
              <a:t>Se indica que el Control De Calidad  tuvo el inicio en 1916, cuando las empresas Western Electric y la Bell </a:t>
            </a:r>
            <a:r>
              <a:rPr lang="es-ES" dirty="0" err="1"/>
              <a:t>Telephone</a:t>
            </a:r>
            <a:r>
              <a:rPr lang="es-ES" dirty="0"/>
              <a:t> unieron esfuerzos e investigaciones para la fabricación de teléfonos que pudiesen resistir con gran fiabilidad el duro uso del público. </a:t>
            </a:r>
          </a:p>
          <a:p>
            <a:r>
              <a:rPr lang="es-ES" dirty="0"/>
              <a:t>En 1946 se creó la American </a:t>
            </a:r>
            <a:r>
              <a:rPr lang="es-ES" dirty="0" err="1"/>
              <a:t>S</a:t>
            </a:r>
            <a:r>
              <a:rPr lang="es-ES" dirty="0" err="1" smtClean="0"/>
              <a:t>ociety</a:t>
            </a:r>
            <a:r>
              <a:rPr lang="es-ES" dirty="0" smtClean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Quality</a:t>
            </a:r>
            <a:r>
              <a:rPr lang="es-ES" dirty="0"/>
              <a:t>, una central de divulgación de la información en los temas de control de la Calidad. </a:t>
            </a:r>
          </a:p>
        </p:txBody>
      </p:sp>
      <p:sp>
        <p:nvSpPr>
          <p:cNvPr id="60422" name="10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 altLang="en-US"/>
              <a:t>Ingenieria de Software I 2018</a:t>
            </a:r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517566438"/>
      </p:ext>
    </p:extLst>
  </p:cSld>
  <p:clrMapOvr>
    <a:masterClrMapping/>
  </p:clrMapOvr>
</p:sld>
</file>

<file path=ppt/theme/theme1.xml><?xml version="1.0" encoding="utf-8"?>
<a:theme xmlns:a="http://schemas.openxmlformats.org/drawingml/2006/main" name="ING I 2016">
  <a:themeElements>
    <a:clrScheme name="Personalizado 1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C00000"/>
      </a:accent1>
      <a:accent2>
        <a:srgbClr val="CCB400"/>
      </a:accent2>
      <a:accent3>
        <a:srgbClr val="8CADAE"/>
      </a:accent3>
      <a:accent4>
        <a:srgbClr val="7F7F7F"/>
      </a:accent4>
      <a:accent5>
        <a:srgbClr val="8FB08C"/>
      </a:accent5>
      <a:accent6>
        <a:srgbClr val="C00000"/>
      </a:accent6>
      <a:hlink>
        <a:srgbClr val="00A3D6"/>
      </a:hlink>
      <a:folHlink>
        <a:srgbClr val="694F07"/>
      </a:folHlink>
    </a:clrScheme>
    <a:fontScheme name="Metropolitan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G I 2016" id="{7D710C11-A9A7-4655-97C4-BAD4B08B9899}" vid="{528455DC-6436-42CF-BA55-9ED6BE3C4C3B}"/>
    </a:ext>
  </a:extLst>
</a:theme>
</file>

<file path=ppt/theme/theme2.xml><?xml version="1.0" encoding="utf-8"?>
<a:theme xmlns:a="http://schemas.openxmlformats.org/drawingml/2006/main" name="Tema3">
  <a:themeElements>
    <a:clrScheme name="Personalizado 1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C00000"/>
      </a:accent1>
      <a:accent2>
        <a:srgbClr val="CCB400"/>
      </a:accent2>
      <a:accent3>
        <a:srgbClr val="8CADAE"/>
      </a:accent3>
      <a:accent4>
        <a:srgbClr val="7F7F7F"/>
      </a:accent4>
      <a:accent5>
        <a:srgbClr val="8FB08C"/>
      </a:accent5>
      <a:accent6>
        <a:srgbClr val="C00000"/>
      </a:accent6>
      <a:hlink>
        <a:srgbClr val="00A3D6"/>
      </a:hlink>
      <a:folHlink>
        <a:srgbClr val="694F07"/>
      </a:folHlink>
    </a:clrScheme>
    <a:fontScheme name="Metropolitan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a3" id="{6AD52EF2-3116-483B-907F-0DF5907AC153}" vid="{2BBE4237-8844-4E2F-B7CD-644BE1D1160B}"/>
    </a:ext>
  </a:extLst>
</a:theme>
</file>

<file path=ppt/theme/theme3.xml><?xml version="1.0" encoding="utf-8"?>
<a:theme xmlns:a="http://schemas.openxmlformats.org/drawingml/2006/main" name="1_Berlín">
  <a:themeElements>
    <a:clrScheme name="Personalizado 7">
      <a:dk1>
        <a:srgbClr val="660033"/>
      </a:dk1>
      <a:lt1>
        <a:sysClr val="window" lastClr="FFFFFF"/>
      </a:lt1>
      <a:dk2>
        <a:srgbClr val="000000"/>
      </a:dk2>
      <a:lt2>
        <a:srgbClr val="FFFFFF"/>
      </a:lt2>
      <a:accent1>
        <a:srgbClr val="66003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B587E4A9-1405-4B4F-8BC3-512EE08D2EBF}"/>
    </a:ext>
  </a:extLst>
</a:theme>
</file>

<file path=ppt/theme/theme4.xml><?xml version="1.0" encoding="utf-8"?>
<a:theme xmlns:a="http://schemas.openxmlformats.org/drawingml/2006/main" name="Berlín">
  <a:themeElements>
    <a:clrScheme name="Personalizado 26">
      <a:dk1>
        <a:srgbClr val="7F7F7F"/>
      </a:dk1>
      <a:lt1>
        <a:srgbClr val="A52705"/>
      </a:lt1>
      <a:dk2>
        <a:srgbClr val="FFFFFF"/>
      </a:dk2>
      <a:lt2>
        <a:srgbClr val="B2B2B2"/>
      </a:lt2>
      <a:accent1>
        <a:srgbClr val="7F7F7F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A52705"/>
      </a:accent6>
      <a:hlink>
        <a:srgbClr val="7B1D03"/>
      </a:hlink>
      <a:folHlink>
        <a:srgbClr val="FB967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ppt/theme/theme5.xml><?xml version="1.0" encoding="utf-8"?>
<a:theme xmlns:a="http://schemas.openxmlformats.org/drawingml/2006/main" name="2_Berlí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7DC10E3-4FF5-456B-A359-A0F378C1E5FB}"/>
    </a:ext>
  </a:extLst>
</a:theme>
</file>

<file path=ppt/theme/theme6.xml><?xml version="1.0" encoding="utf-8"?>
<a:theme xmlns:a="http://schemas.openxmlformats.org/drawingml/2006/main" name="3_Berlí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7D30EEFE-7128-4DE5-8A0D-8D4EF32CB0AF}"/>
    </a:ext>
  </a:extLst>
</a:theme>
</file>

<file path=ppt/theme/theme7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4878</TotalTime>
  <Words>2646</Words>
  <Application>Microsoft Office PowerPoint</Application>
  <PresentationFormat>Personalizado</PresentationFormat>
  <Paragraphs>439</Paragraphs>
  <Slides>40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6</vt:i4>
      </vt:variant>
      <vt:variant>
        <vt:lpstr>Títulos de diapositiva</vt:lpstr>
      </vt:variant>
      <vt:variant>
        <vt:i4>40</vt:i4>
      </vt:variant>
    </vt:vector>
  </HeadingPairs>
  <TitlesOfParts>
    <vt:vector size="46" baseType="lpstr">
      <vt:lpstr>ING I 2016</vt:lpstr>
      <vt:lpstr>Tema3</vt:lpstr>
      <vt:lpstr>1_Berlín</vt:lpstr>
      <vt:lpstr>Berlín</vt:lpstr>
      <vt:lpstr>2_Berlín</vt:lpstr>
      <vt:lpstr>3_Berlín</vt:lpstr>
      <vt:lpstr>Ingeniería de software  I</vt:lpstr>
      <vt:lpstr>Calidad</vt:lpstr>
      <vt:lpstr>1. Definición de Calidad</vt:lpstr>
      <vt:lpstr>1. Definición de Calidad</vt:lpstr>
      <vt:lpstr>¿Qué es la Calidad?</vt:lpstr>
      <vt:lpstr>¿Qué es la Calidad?</vt:lpstr>
      <vt:lpstr>¿Qué es la Calidad?</vt:lpstr>
      <vt:lpstr>¿Qué es la Calidad ?</vt:lpstr>
      <vt:lpstr>Historia de la Calidad</vt:lpstr>
      <vt:lpstr>Historia de la Calidad</vt:lpstr>
      <vt:lpstr>Calidad de los Sistemas de Información </vt:lpstr>
      <vt:lpstr>Componentes</vt:lpstr>
      <vt:lpstr>Componentes</vt:lpstr>
      <vt:lpstr>Calidad de Software</vt:lpstr>
      <vt:lpstr>Calidad del Producto y Proceso</vt:lpstr>
      <vt:lpstr>Calidad del Producto y Proceso</vt:lpstr>
      <vt:lpstr>Clasificación de Normas y Modelos de Calidad</vt:lpstr>
      <vt:lpstr>Clasificación de Normas y Modelos de Calidad</vt:lpstr>
      <vt:lpstr>Clasificación de Normas y Modelos de Calidad</vt:lpstr>
      <vt:lpstr>Clasificación de Normas y Modelos de Calidad</vt:lpstr>
      <vt:lpstr>Clasificación de Normas y Modelos de Calidad</vt:lpstr>
      <vt:lpstr>Calidad de Producto ISO/IEC 9126</vt:lpstr>
      <vt:lpstr>Calidad de Producto ISO/IEC 14598</vt:lpstr>
      <vt:lpstr>Calidad de Producto ISO/IEC 9126</vt:lpstr>
      <vt:lpstr>Modelo de Calidad SQuaRE ISO/IEC 25000 </vt:lpstr>
      <vt:lpstr>Modelo de Calidad Software</vt:lpstr>
      <vt:lpstr>CMM - CMMI</vt:lpstr>
      <vt:lpstr>CMMI</vt:lpstr>
      <vt:lpstr>CMMI</vt:lpstr>
      <vt:lpstr>Nivel 1 - Inicial</vt:lpstr>
      <vt:lpstr>Nivel 2 - Repetible</vt:lpstr>
      <vt:lpstr>Nivel 3 - Definido</vt:lpstr>
      <vt:lpstr>Nivel 4 - Gestionado</vt:lpstr>
      <vt:lpstr>Nivel 5 - Optimizado</vt:lpstr>
      <vt:lpstr>CMMI  Representación continua</vt:lpstr>
      <vt:lpstr>ISO  lnternational Organization for Standardization </vt:lpstr>
      <vt:lpstr>SGC – IRAM – ISO/IEC 9001</vt:lpstr>
      <vt:lpstr>SGC – IRAM – ISO 9001</vt:lpstr>
      <vt:lpstr>ISO 9000 y El desarrollo de software</vt:lpstr>
      <vt:lpstr>Clasificación de Normas y Modelos de Calidad Otras Normas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Ariel</dc:creator>
  <cp:lastModifiedBy>profesor</cp:lastModifiedBy>
  <cp:revision>221</cp:revision>
  <dcterms:created xsi:type="dcterms:W3CDTF">2011-08-01T13:16:26Z</dcterms:created>
  <dcterms:modified xsi:type="dcterms:W3CDTF">2018-11-05T15:24:29Z</dcterms:modified>
</cp:coreProperties>
</file>