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94" r:id="rId3"/>
    <p:sldId id="267" r:id="rId4"/>
    <p:sldId id="288" r:id="rId5"/>
    <p:sldId id="258" r:id="rId6"/>
    <p:sldId id="260" r:id="rId7"/>
    <p:sldId id="259" r:id="rId8"/>
    <p:sldId id="261" r:id="rId9"/>
    <p:sldId id="266" r:id="rId10"/>
    <p:sldId id="262" r:id="rId11"/>
    <p:sldId id="263" r:id="rId12"/>
    <p:sldId id="264" r:id="rId13"/>
    <p:sldId id="265" r:id="rId14"/>
    <p:sldId id="268" r:id="rId15"/>
    <p:sldId id="289" r:id="rId16"/>
    <p:sldId id="273" r:id="rId17"/>
    <p:sldId id="270" r:id="rId18"/>
    <p:sldId id="290" r:id="rId19"/>
    <p:sldId id="291" r:id="rId20"/>
    <p:sldId id="292" r:id="rId21"/>
    <p:sldId id="295" r:id="rId22"/>
    <p:sldId id="296" r:id="rId23"/>
    <p:sldId id="297" r:id="rId24"/>
    <p:sldId id="298" r:id="rId25"/>
    <p:sldId id="299" r:id="rId26"/>
    <p:sldId id="272" r:id="rId27"/>
    <p:sldId id="312" r:id="rId28"/>
    <p:sldId id="307" r:id="rId29"/>
    <p:sldId id="313" r:id="rId30"/>
    <p:sldId id="271" r:id="rId31"/>
    <p:sldId id="310" r:id="rId32"/>
    <p:sldId id="275" r:id="rId33"/>
    <p:sldId id="327" r:id="rId34"/>
    <p:sldId id="277" r:id="rId35"/>
    <p:sldId id="328" r:id="rId36"/>
    <p:sldId id="279" r:id="rId37"/>
    <p:sldId id="280" r:id="rId38"/>
    <p:sldId id="300" r:id="rId39"/>
    <p:sldId id="302" r:id="rId40"/>
    <p:sldId id="283" r:id="rId41"/>
    <p:sldId id="284" r:id="rId42"/>
    <p:sldId id="303" r:id="rId43"/>
    <p:sldId id="314" r:id="rId44"/>
    <p:sldId id="316" r:id="rId45"/>
    <p:sldId id="304" r:id="rId46"/>
    <p:sldId id="315" r:id="rId47"/>
    <p:sldId id="317" r:id="rId48"/>
    <p:sldId id="318" r:id="rId49"/>
    <p:sldId id="320" r:id="rId50"/>
    <p:sldId id="321" r:id="rId51"/>
    <p:sldId id="305" r:id="rId52"/>
    <p:sldId id="319" r:id="rId53"/>
    <p:sldId id="322" r:id="rId54"/>
    <p:sldId id="323" r:id="rId55"/>
    <p:sldId id="325" r:id="rId56"/>
    <p:sldId id="324" r:id="rId57"/>
    <p:sldId id="326" r:id="rId58"/>
    <p:sldId id="32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9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E08E1-9274-504A-8FCF-BA51325BDC2B}" type="datetimeFigureOut">
              <a:rPr lang="es-ES_tradnl" smtClean="0"/>
              <a:t>8/11/18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13A0-A89F-8F4F-9C83-AD334267485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65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0A99-89B4-384D-88DC-AEA60A7A77D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9876-7D3D-574D-B22C-43418E2C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Cronograma de lo que resta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Esta semana y las dos próximas</a:t>
            </a:r>
          </a:p>
          <a:p>
            <a:pPr lvl="1"/>
            <a:r>
              <a:rPr lang="es-ES_tradnl" b="1" dirty="0" smtClean="0"/>
              <a:t>Ejercicios de diseño a partir de una especificación (18 al 23)</a:t>
            </a:r>
          </a:p>
          <a:p>
            <a:pPr lvl="1"/>
            <a:r>
              <a:rPr lang="es-ES_tradnl" b="1" dirty="0" smtClean="0"/>
              <a:t>El parcial tendrá un estilo similar (acotado a la duración del mismo)</a:t>
            </a:r>
          </a:p>
          <a:p>
            <a:endParaRPr lang="es-ES_tradnl" b="1" dirty="0" smtClean="0"/>
          </a:p>
          <a:p>
            <a:r>
              <a:rPr lang="es-ES_tradnl" b="1" dirty="0" smtClean="0"/>
              <a:t>Parcial</a:t>
            </a:r>
          </a:p>
          <a:p>
            <a:pPr lvl="1"/>
            <a:r>
              <a:rPr lang="es-ES_tradnl" b="1" dirty="0" smtClean="0"/>
              <a:t>Primera fecha:</a:t>
            </a:r>
            <a:r>
              <a:rPr lang="es-ES_tradnl" dirty="0" smtClean="0"/>
              <a:t> Martes 20 de Nov a las 14 </a:t>
            </a:r>
            <a:r>
              <a:rPr lang="es-ES_tradnl" dirty="0" err="1" smtClean="0"/>
              <a:t>hs</a:t>
            </a:r>
            <a:r>
              <a:rPr lang="es-ES_tradnl" dirty="0" smtClean="0"/>
              <a:t>, aulas 5 y 11.</a:t>
            </a:r>
          </a:p>
          <a:p>
            <a:pPr lvl="1"/>
            <a:r>
              <a:rPr lang="es-ES_tradnl" b="1" dirty="0" smtClean="0"/>
              <a:t>Primer </a:t>
            </a:r>
            <a:r>
              <a:rPr lang="es-ES_tradnl" b="1" dirty="0" err="1" smtClean="0"/>
              <a:t>recuperatorio</a:t>
            </a:r>
            <a:r>
              <a:rPr lang="es-ES_tradnl" b="1" dirty="0" smtClean="0"/>
              <a:t>:</a:t>
            </a:r>
            <a:r>
              <a:rPr lang="es-ES_tradnl" dirty="0" smtClean="0"/>
              <a:t> Jueves 6 de Dic a las 9:30 </a:t>
            </a:r>
            <a:r>
              <a:rPr lang="es-ES_tradnl" dirty="0" err="1" smtClean="0"/>
              <a:t>hs</a:t>
            </a:r>
            <a:r>
              <a:rPr lang="es-ES_tradnl" dirty="0" smtClean="0"/>
              <a:t> aula 5</a:t>
            </a:r>
          </a:p>
          <a:p>
            <a:pPr lvl="1"/>
            <a:r>
              <a:rPr lang="es-ES_tradnl" b="1" dirty="0" smtClean="0"/>
              <a:t>Segundo </a:t>
            </a:r>
            <a:r>
              <a:rPr lang="es-ES_tradnl" b="1" dirty="0" err="1" smtClean="0"/>
              <a:t>recuperatorio</a:t>
            </a:r>
            <a:r>
              <a:rPr lang="es-ES_tradnl" b="1" dirty="0" smtClean="0"/>
              <a:t>:</a:t>
            </a:r>
            <a:r>
              <a:rPr lang="es-ES_tradnl" dirty="0" smtClean="0"/>
              <a:t> Jueves 20 Dic a las 9:30 </a:t>
            </a:r>
            <a:r>
              <a:rPr lang="es-ES_tradnl" dirty="0" err="1" smtClean="0"/>
              <a:t>hs</a:t>
            </a:r>
            <a:r>
              <a:rPr lang="es-ES_tradnl" dirty="0" smtClean="0"/>
              <a:t> aula 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548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Obtener la preferencia de un cinéfilo respecto a un género:</a:t>
            </a:r>
            <a:r>
              <a:rPr lang="es-ES_tradnl" dirty="0" smtClean="0"/>
              <a:t> Dado un cinéfilo y un género (</a:t>
            </a:r>
            <a:r>
              <a:rPr lang="es-ES_tradnl" dirty="0" err="1" smtClean="0"/>
              <a:t>p.e</a:t>
            </a:r>
            <a:r>
              <a:rPr lang="es-ES_tradnl" dirty="0" smtClean="0"/>
              <a:t>., horror) se retorna su preferencia para ese  género de cine (un número de 0 a 9).</a:t>
            </a:r>
          </a:p>
          <a:p>
            <a:pPr marL="0" indent="0">
              <a:buNone/>
            </a:pPr>
            <a:r>
              <a:rPr lang="es-ES_tradnl" dirty="0" smtClean="0"/>
              <a:t>La preferencia de género de cine de un cinéfilo se calcula a partir de las películas que vio (asumimos que le gustaron). </a:t>
            </a:r>
          </a:p>
          <a:p>
            <a:pPr marL="0" indent="0">
              <a:buNone/>
            </a:pPr>
            <a:r>
              <a:rPr lang="es-ES_tradnl" dirty="0" smtClean="0"/>
              <a:t>Si no vio ninguna, se toma 4.5 para todos los géneros (ni muy muy, ni tan tan). Luego, toma el promedio entre esa base y todas las películas que vea. 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24743"/>
              </p:ext>
            </p:extLst>
          </p:nvPr>
        </p:nvGraphicFramePr>
        <p:xfrm>
          <a:off x="1128617" y="4198162"/>
          <a:ext cx="9696176" cy="223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82"/>
                <a:gridCol w="1221854"/>
                <a:gridCol w="1385168"/>
                <a:gridCol w="1385168"/>
                <a:gridCol w="1385168"/>
                <a:gridCol w="1385168"/>
                <a:gridCol w="1385168"/>
              </a:tblGrid>
              <a:tr h="401394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horror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action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romance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suspense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comedy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sci</a:t>
                      </a:r>
                      <a:r>
                        <a:rPr lang="es-ES_tradnl" dirty="0" smtClean="0"/>
                        <a:t>-fi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Base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</a:t>
                      </a:r>
                      <a:r>
                        <a:rPr lang="es-ES_tradnl" sz="2400" baseline="0" dirty="0" smtClean="0"/>
                        <a:t> 1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 2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6</a:t>
                      </a:r>
                      <a:r>
                        <a:rPr lang="es-ES_tradnl" sz="2400" baseline="0" dirty="0" smtClean="0"/>
                        <a:t> 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Promedio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6.16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6.1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469" y="238539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Encontrar películas similares: </a:t>
            </a:r>
            <a:r>
              <a:rPr lang="es-ES_tradnl" dirty="0" smtClean="0"/>
              <a:t>Retornar todas las películas que son similares a una que se indique. Retorna todas las películas cuyo "índice de similitud" a la película indicada es menor a 6 (menor índice implica, más parecidas). La lista no está ordenada. La película indicada también está en la lista. 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28498"/>
              </p:ext>
            </p:extLst>
          </p:nvPr>
        </p:nvGraphicFramePr>
        <p:xfrm>
          <a:off x="1064589" y="2487433"/>
          <a:ext cx="9868453" cy="169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79"/>
                <a:gridCol w="1409779"/>
                <a:gridCol w="1409779"/>
                <a:gridCol w="1409779"/>
                <a:gridCol w="1409779"/>
                <a:gridCol w="1409779"/>
                <a:gridCol w="1409779"/>
              </a:tblGrid>
              <a:tr h="595369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horror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action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romance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suspense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comedy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sci</a:t>
                      </a:r>
                      <a:r>
                        <a:rPr lang="es-ES_tradnl" dirty="0" smtClean="0"/>
                        <a:t>-fi</a:t>
                      </a:r>
                      <a:endParaRPr lang="es-ES_tradnl" dirty="0"/>
                    </a:p>
                  </a:txBody>
                  <a:tcPr/>
                </a:tc>
              </a:tr>
              <a:tr h="55005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</a:t>
                      </a:r>
                      <a:r>
                        <a:rPr lang="es-ES_tradnl" sz="2400" baseline="0" dirty="0" smtClean="0"/>
                        <a:t> 1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</a:tr>
              <a:tr h="55005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 2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7</a:t>
                      </a:r>
                      <a:endParaRPr lang="es-ES_tradn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4589" y="4565335"/>
            <a:ext cx="79108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Índice de similitud (mejor significa más parecidos):</a:t>
            </a:r>
          </a:p>
          <a:p>
            <a:pPr marL="457200" indent="-457200">
              <a:buFont typeface="Arial" charset="0"/>
              <a:buChar char="•"/>
            </a:pPr>
            <a:r>
              <a:rPr lang="es-ES_tradnl" sz="2800" dirty="0" smtClean="0"/>
              <a:t>por cada género calculo la diferencia entre las dos</a:t>
            </a:r>
          </a:p>
          <a:p>
            <a:pPr marL="457200" indent="-457200">
              <a:buFont typeface="Arial" charset="0"/>
              <a:buChar char="•"/>
            </a:pPr>
            <a:r>
              <a:rPr lang="es-ES_tradnl" sz="2800" dirty="0" smtClean="0"/>
              <a:t>sumo los valores absolutos</a:t>
            </a:r>
          </a:p>
          <a:p>
            <a:r>
              <a:rPr lang="es-ES_tradnl" sz="2800" dirty="0" smtClean="0"/>
              <a:t>índice: </a:t>
            </a:r>
            <a:r>
              <a:rPr lang="es-ES_tradnl" sz="2800" dirty="0" err="1" smtClean="0"/>
              <a:t>abs</a:t>
            </a:r>
            <a:r>
              <a:rPr lang="es-ES_tradnl" sz="2800" dirty="0" smtClean="0"/>
              <a:t>(9-0)+0+0+abs(5-9)+0+abs(0-7) = 20</a:t>
            </a:r>
          </a:p>
          <a:p>
            <a:pPr marL="457200" indent="-457200">
              <a:buFont typeface="Arial" charset="0"/>
              <a:buChar char="•"/>
            </a:pP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5842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Encontrar cinéfilos con gustos similares: </a:t>
            </a:r>
            <a:r>
              <a:rPr lang="es-ES_tradnl" dirty="0" smtClean="0"/>
              <a:t>Dado un cinéfilo, encontrar todos aquellos que tienen preferencias de género parecidas. Para calcular la similitud entre dos cinéfilos, se toman las preferencias de género de cine de cada uno. </a:t>
            </a:r>
          </a:p>
          <a:p>
            <a:pPr marL="0" indent="0">
              <a:buNone/>
            </a:pPr>
            <a:r>
              <a:rPr lang="es-ES_tradnl" dirty="0" smtClean="0"/>
              <a:t>Retorna todos los cinéfilos cuyo "índice de similitud" al indicado es menor a 6 (menor índice significa más parecido). La lista no está ordenada. El cinéfilo está en la lista también. </a:t>
            </a:r>
          </a:p>
          <a:p>
            <a:pPr marL="0" indent="0">
              <a:buNone/>
            </a:pPr>
            <a:r>
              <a:rPr lang="es-ES_tradnl" dirty="0" smtClean="0"/>
              <a:t>El cálculo es idéntico al de similitud entre películas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87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Encontrar películas que pueden gustar, no vistas: </a:t>
            </a:r>
            <a:r>
              <a:rPr lang="es-ES_tradnl" dirty="0" smtClean="0"/>
              <a:t>Dado un cinéfilo, retorna todas las películas cuyo "índice de similitud" a la preferencia del cinéfilo es menor a 6, y que el cinéfilo no vio. La lista no está ordenada.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El cálculo es idéntico al de similitud entre películas.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15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De la especificación al diseño y el código </a:t>
            </a:r>
            <a:br>
              <a:rPr lang="es-ES_tradnl" dirty="0" smtClean="0"/>
            </a:br>
            <a:r>
              <a:rPr lang="es-ES_tradnl" b="1" dirty="0" smtClean="0"/>
              <a:t>(</a:t>
            </a:r>
            <a:r>
              <a:rPr lang="es-ES_tradnl" b="1" dirty="0" smtClean="0">
                <a:solidFill>
                  <a:srgbClr val="FF0000"/>
                </a:solidFill>
              </a:rPr>
              <a:t>pasada 1 – sin Genero</a:t>
            </a:r>
            <a:r>
              <a:rPr lang="es-ES_tradnl" b="1" dirty="0" smtClean="0"/>
              <a:t>)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Nuestra tarea como diseñadores/programadores orientados a objetos, por lo general, implicará:</a:t>
            </a:r>
          </a:p>
          <a:p>
            <a:pPr fontAlgn="base"/>
            <a:r>
              <a:rPr lang="es-ES_tradnl" dirty="0" smtClean="0"/>
              <a:t>Entender qué debe hacer el sistema (los casos de uso)</a:t>
            </a:r>
          </a:p>
          <a:p>
            <a:pPr fontAlgn="base"/>
            <a:r>
              <a:rPr lang="es-ES_tradnl" b="1" dirty="0" smtClean="0">
                <a:solidFill>
                  <a:srgbClr val="FF0000"/>
                </a:solidFill>
              </a:rPr>
              <a:t>Identificar potenciales objetos, propiedades, relaciones  </a:t>
            </a:r>
          </a:p>
          <a:p>
            <a:pPr fontAlgn="base"/>
            <a:r>
              <a:rPr lang="es-ES_tradnl" dirty="0" smtClean="0"/>
              <a:t>Por cada caso de uso, determinar cuales son los objetos involucrados y que debe hacer cada uno (asignar responsabilidades). </a:t>
            </a:r>
          </a:p>
          <a:p>
            <a:pPr fontAlgn="base"/>
            <a:r>
              <a:rPr lang="es-ES_tradnl" dirty="0" smtClean="0"/>
              <a:t>Implementar las responsabilidades individuales de los objetos y escribir los </a:t>
            </a:r>
            <a:r>
              <a:rPr lang="es-ES_tradnl" dirty="0" err="1" smtClean="0"/>
              <a:t>tests</a:t>
            </a:r>
            <a:r>
              <a:rPr lang="es-ES_tradnl" dirty="0" smtClean="0"/>
              <a:t> que aseguran que el objeto hace lo que se supone que haga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22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/>
              <a:t>Identificar potenciales objetos, propiedades, relaciones</a:t>
            </a:r>
            <a:endParaRPr lang="es-ES_tradnl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En la especificación (los casos de uso) intentamos identificar los conceptos que hacen al dominio (buscamos sustantivos)</a:t>
            </a:r>
          </a:p>
          <a:p>
            <a:pPr lvl="1"/>
            <a:r>
              <a:rPr lang="es-ES_tradnl" dirty="0" smtClean="0"/>
              <a:t>De esos, algunos serán potenciales clases (comenzamos con las más obvias)</a:t>
            </a:r>
          </a:p>
          <a:p>
            <a:pPr lvl="1"/>
            <a:r>
              <a:rPr lang="es-ES_tradnl" dirty="0" smtClean="0"/>
              <a:t>Otros serán atributos de esas clases (nuevamente, comenzamos con los mas obvios)</a:t>
            </a:r>
          </a:p>
          <a:p>
            <a:pPr lvl="1"/>
            <a:r>
              <a:rPr lang="es-ES_tradnl" dirty="0" smtClean="0"/>
              <a:t>Otros serán relaciones </a:t>
            </a:r>
          </a:p>
          <a:p>
            <a:r>
              <a:rPr lang="es-ES_tradnl" dirty="0" smtClean="0"/>
              <a:t>Presto atención a posibles sinónimos</a:t>
            </a:r>
          </a:p>
          <a:p>
            <a:r>
              <a:rPr lang="es-ES_tradnl" dirty="0" smtClean="0"/>
              <a:t>Describo el dominio en voz alta y me escucho (para intentar identificar conceptos que no estén escritos, o encontrar términos más descriptivos).</a:t>
            </a:r>
          </a:p>
          <a:p>
            <a:r>
              <a:rPr lang="es-ES_tradnl" dirty="0"/>
              <a:t>Itero hasta que ya no me queden el la lista de cosas, elementos que esté seguro como agregar</a:t>
            </a:r>
          </a:p>
          <a:p>
            <a:r>
              <a:rPr lang="es-ES_tradnl" dirty="0" smtClean="0"/>
              <a:t>Obtengo un modelo conceptual (clases candidatas)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96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7779" y="2620370"/>
            <a:ext cx="3333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i="1" dirty="0" smtClean="0"/>
              <a:t>Cópienlo así lo </a:t>
            </a:r>
          </a:p>
          <a:p>
            <a:r>
              <a:rPr lang="es-ES_tradnl" sz="3600" i="1" dirty="0" smtClean="0"/>
              <a:t>tenemos a mano</a:t>
            </a:r>
            <a:endParaRPr lang="es-ES_tradnl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4" y="623970"/>
            <a:ext cx="6318645" cy="55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De la especificación al diseño y el código </a:t>
            </a:r>
            <a:br>
              <a:rPr lang="es-ES_tradnl" dirty="0" smtClean="0"/>
            </a:br>
            <a:r>
              <a:rPr lang="es-ES_tradnl" b="1" dirty="0" smtClean="0"/>
              <a:t>(pasada 1 – sin Genero)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/>
              <a:t>Nuestra tarea como diseñadores/programadores orientados a objetos, por lo general, implicará:</a:t>
            </a:r>
          </a:p>
          <a:p>
            <a:pPr fontAlgn="base"/>
            <a:r>
              <a:rPr lang="es-ES_tradnl" dirty="0" smtClean="0"/>
              <a:t>Entender qué debe hacer el sistema (los casos de uso)</a:t>
            </a:r>
          </a:p>
          <a:p>
            <a:pPr fontAlgn="base"/>
            <a:r>
              <a:rPr lang="es-ES_tradnl" dirty="0" smtClean="0"/>
              <a:t>Identificar potenciales objetos, propiedades, relaciones  </a:t>
            </a:r>
          </a:p>
          <a:p>
            <a:pPr fontAlgn="base"/>
            <a:r>
              <a:rPr lang="es-ES_tradnl" b="1" dirty="0" smtClean="0">
                <a:solidFill>
                  <a:srgbClr val="FF0000"/>
                </a:solidFill>
              </a:rPr>
              <a:t>Por cada caso de uso, determinar cuales son los objetos involucrados y que debe hacer cada uno (asignar responsabilidades). </a:t>
            </a:r>
          </a:p>
          <a:p>
            <a:pPr fontAlgn="base"/>
            <a:r>
              <a:rPr lang="es-ES_tradnl" dirty="0" smtClean="0"/>
              <a:t>Implementar las responsabilidades individuales de los objetos y escribir los </a:t>
            </a:r>
            <a:r>
              <a:rPr lang="es-ES_tradnl" dirty="0" err="1" smtClean="0"/>
              <a:t>tests</a:t>
            </a:r>
            <a:r>
              <a:rPr lang="es-ES_tradnl" dirty="0" smtClean="0"/>
              <a:t> que aseguran que el objeto hace lo que se supone que haga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78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b="1" dirty="0" smtClean="0"/>
              <a:t>Asignar responsabilidades</a:t>
            </a:r>
            <a:endParaRPr lang="es-ES_tradn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42361"/>
            <a:ext cx="10515600" cy="463460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¿Pre-condiciones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¿qué objetos deben existir?</a:t>
            </a:r>
          </a:p>
          <a:p>
            <a:pPr lvl="1"/>
            <a:r>
              <a:rPr lang="es-ES_tradnl" dirty="0" smtClean="0"/>
              <a:t>¿en que estado tienen que estar, qué objetos?</a:t>
            </a:r>
            <a:r>
              <a:rPr lang="es-ES_tradnl" dirty="0"/>
              <a:t>	</a:t>
            </a:r>
          </a:p>
          <a:p>
            <a:r>
              <a:rPr lang="es-ES_tradnl" dirty="0"/>
              <a:t>¿Post-condiciones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¿qué objetos nuevos aparecen?</a:t>
            </a:r>
          </a:p>
          <a:p>
            <a:pPr lvl="1"/>
            <a:r>
              <a:rPr lang="es-ES_tradnl" dirty="0" smtClean="0"/>
              <a:t>¿a que objetos les cambia su estado / atributos?</a:t>
            </a:r>
          </a:p>
          <a:p>
            <a:pPr lvl="1"/>
            <a:r>
              <a:rPr lang="es-ES_tradnl" dirty="0" smtClean="0"/>
              <a:t>¿qué relaciones cambian?</a:t>
            </a:r>
            <a:endParaRPr lang="es-ES_tradnl" dirty="0"/>
          </a:p>
          <a:p>
            <a:r>
              <a:rPr lang="es-ES_tradnl" dirty="0" smtClean="0"/>
              <a:t>Diferencia entre pre y post condiciones → ¿qué objeto hace que parte?</a:t>
            </a:r>
          </a:p>
          <a:p>
            <a:pPr lvl="1"/>
            <a:r>
              <a:rPr lang="es-ES_tradnl" dirty="0" smtClean="0"/>
              <a:t>Para esto me ayuda construir diagramas de secuencia, comenzando con los objetos que existen (pre-condiciones)</a:t>
            </a:r>
          </a:p>
          <a:p>
            <a:pPr lvl="1"/>
            <a:r>
              <a:rPr lang="es-ES_tradnl" dirty="0" smtClean="0"/>
              <a:t>Para asignar bien responsabilidades me sirven las heurísticas (y la práctica)</a:t>
            </a:r>
          </a:p>
          <a:p>
            <a:pPr lvl="1"/>
            <a:r>
              <a:rPr lang="es-ES_tradnl" dirty="0" smtClean="0"/>
              <a:t>No hay respuestas absolutas</a:t>
            </a:r>
            <a:r>
              <a:rPr lang="mr-IN" dirty="0" smtClean="0"/>
              <a:t>…</a:t>
            </a:r>
            <a:r>
              <a:rPr lang="es-ES" dirty="0" smtClean="0"/>
              <a:t> lo importante en este punto es conocer los criterios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9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Heurística</a:t>
            </a:r>
            <a:r>
              <a:rPr lang="en-US" sz="4000" b="1" dirty="0" smtClean="0"/>
              <a:t>: </a:t>
            </a:r>
            <a:r>
              <a:rPr lang="en-US" sz="4000" b="1" dirty="0" err="1" smtClean="0"/>
              <a:t>Identificar</a:t>
            </a:r>
            <a:r>
              <a:rPr lang="en-US" sz="4000" b="1" dirty="0" smtClean="0"/>
              <a:t> </a:t>
            </a:r>
            <a:r>
              <a:rPr lang="en-US" sz="4000" b="1" dirty="0" err="1"/>
              <a:t>expertos</a:t>
            </a:r>
            <a:r>
              <a:rPr lang="en-US" sz="4000" b="1" dirty="0"/>
              <a:t>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 smtClean="0"/>
              <a:t>Información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responsabilidad</a:t>
            </a:r>
            <a:r>
              <a:rPr lang="en-US" dirty="0"/>
              <a:t> al </a:t>
            </a:r>
            <a:r>
              <a:rPr lang="en-US" dirty="0" err="1"/>
              <a:t>experto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(la </a:t>
            </a:r>
            <a:r>
              <a:rPr lang="en-US" dirty="0" err="1"/>
              <a:t>clase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necesaria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responsabilidad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Expresa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intuición</a:t>
            </a:r>
            <a:r>
              <a:rPr lang="en-US" dirty="0"/>
              <a:t> de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la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/>
              <a:t>cumplir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responsabilidad</a:t>
            </a:r>
            <a:r>
              <a:rPr lang="en-US" dirty="0"/>
              <a:t>, 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requerir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dispersa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expertas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parciales</a:t>
            </a:r>
            <a:r>
              <a:rPr lang="en-US" dirty="0" smtClean="0"/>
              <a:t>” </a:t>
            </a:r>
            <a:r>
              <a:rPr lang="en-US" dirty="0" err="1" smtClean="0"/>
              <a:t>información</a:t>
            </a:r>
            <a:r>
              <a:rPr lang="en-US" dirty="0"/>
              <a:t/>
            </a:r>
            <a:br>
              <a:rPr lang="en-US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36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4" name="Rectangle 3"/>
          <p:cNvSpPr/>
          <p:nvPr/>
        </p:nvSpPr>
        <p:spPr>
          <a:xfrm>
            <a:off x="4423353" y="3346311"/>
            <a:ext cx="3572754" cy="96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Modelo del dominio</a:t>
            </a:r>
            <a:endParaRPr lang="es-ES_tradnl" sz="2800" dirty="0"/>
          </a:p>
        </p:txBody>
      </p:sp>
      <p:sp>
        <p:nvSpPr>
          <p:cNvPr id="5" name="Rectangle 4"/>
          <p:cNvSpPr/>
          <p:nvPr/>
        </p:nvSpPr>
        <p:spPr>
          <a:xfrm>
            <a:off x="592540" y="1782517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smtClean="0"/>
              <a:t>Interfaz Web</a:t>
            </a:r>
            <a:endParaRPr lang="es-ES_tradnl" sz="2800" dirty="0"/>
          </a:p>
        </p:txBody>
      </p:sp>
      <p:sp>
        <p:nvSpPr>
          <p:cNvPr id="6" name="Rectangle 5"/>
          <p:cNvSpPr/>
          <p:nvPr/>
        </p:nvSpPr>
        <p:spPr>
          <a:xfrm>
            <a:off x="4423353" y="1782517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Interfaz Móvil</a:t>
            </a:r>
            <a:endParaRPr lang="es-ES_tradnl" sz="2800" dirty="0"/>
          </a:p>
        </p:txBody>
      </p:sp>
      <p:sp>
        <p:nvSpPr>
          <p:cNvPr id="7" name="Rectangle 6"/>
          <p:cNvSpPr/>
          <p:nvPr/>
        </p:nvSpPr>
        <p:spPr>
          <a:xfrm>
            <a:off x="8248137" y="1782516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API</a:t>
            </a:r>
            <a:endParaRPr lang="es-ES_tradnl" sz="2800" dirty="0"/>
          </a:p>
        </p:txBody>
      </p:sp>
      <p:sp>
        <p:nvSpPr>
          <p:cNvPr id="8" name="Rectangle 7"/>
          <p:cNvSpPr/>
          <p:nvPr/>
        </p:nvSpPr>
        <p:spPr>
          <a:xfrm>
            <a:off x="4423353" y="4888174"/>
            <a:ext cx="3572754" cy="9666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Persistencia</a:t>
            </a:r>
            <a:endParaRPr lang="es-ES_tradnl" sz="28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2378917" y="2749206"/>
            <a:ext cx="2038407" cy="5751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0"/>
          </p:cNvCxnSpPr>
          <p:nvPr/>
        </p:nvCxnSpPr>
        <p:spPr>
          <a:xfrm>
            <a:off x="6209730" y="2749206"/>
            <a:ext cx="0" cy="5971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996107" y="2749205"/>
            <a:ext cx="2038407" cy="61903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8356" y="4313000"/>
            <a:ext cx="0" cy="5971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otched Right Arrow 18"/>
          <p:cNvSpPr/>
          <p:nvPr/>
        </p:nvSpPr>
        <p:spPr>
          <a:xfrm>
            <a:off x="1087416" y="3431536"/>
            <a:ext cx="2930711" cy="881464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smtClean="0">
                <a:solidFill>
                  <a:schemeClr val="tx1"/>
                </a:solidFill>
              </a:rPr>
              <a:t>Nuestro foco</a:t>
            </a:r>
            <a:endParaRPr lang="es-ES_tradnl" sz="3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06559" y="3346311"/>
            <a:ext cx="1623740" cy="96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smtClean="0"/>
              <a:t>Tests</a:t>
            </a:r>
            <a:endParaRPr lang="es-ES_tradnl" sz="2800" dirty="0"/>
          </a:p>
        </p:txBody>
      </p:sp>
      <p:cxnSp>
        <p:nvCxnSpPr>
          <p:cNvPr id="21" name="Straight Arrow Connector 20"/>
          <p:cNvCxnSpPr>
            <a:stCxn id="20" idx="1"/>
            <a:endCxn id="4" idx="3"/>
          </p:cNvCxnSpPr>
          <p:nvPr/>
        </p:nvCxnSpPr>
        <p:spPr>
          <a:xfrm flipH="1">
            <a:off x="7996107" y="3829656"/>
            <a:ext cx="81045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2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Heurística</a:t>
            </a:r>
            <a:r>
              <a:rPr lang="en-US" b="1" dirty="0"/>
              <a:t>: </a:t>
            </a:r>
            <a:r>
              <a:rPr lang="es-ES_tradnl" dirty="0" smtClean="0"/>
              <a:t>Identificar creadores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/>
              <a:t>a la </a:t>
            </a:r>
            <a:r>
              <a:rPr lang="en-US" dirty="0" err="1"/>
              <a:t>clase</a:t>
            </a:r>
            <a:r>
              <a:rPr lang="en-US" dirty="0"/>
              <a:t> B la </a:t>
            </a:r>
            <a:r>
              <a:rPr lang="en-US" dirty="0" err="1"/>
              <a:t>responsabilidad</a:t>
            </a:r>
            <a:r>
              <a:rPr lang="en-US" dirty="0"/>
              <a:t> de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B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A (</a:t>
            </a:r>
            <a:r>
              <a:rPr lang="en-US" dirty="0" err="1"/>
              <a:t>agregación</a:t>
            </a:r>
            <a:r>
              <a:rPr lang="en-US" dirty="0"/>
              <a:t>, </a:t>
            </a:r>
            <a:r>
              <a:rPr lang="en-US" dirty="0" err="1"/>
              <a:t>composición</a:t>
            </a:r>
            <a:r>
              <a:rPr lang="en-US" dirty="0"/>
              <a:t>).</a:t>
            </a:r>
          </a:p>
          <a:p>
            <a:pPr lvl="1" fontAlgn="base"/>
            <a:r>
              <a:rPr lang="en-US" dirty="0"/>
              <a:t>B </a:t>
            </a:r>
            <a:r>
              <a:rPr lang="en-US" dirty="0" err="1"/>
              <a:t>registra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A.</a:t>
            </a:r>
          </a:p>
          <a:p>
            <a:pPr lvl="1" fontAlgn="base"/>
            <a:r>
              <a:rPr lang="en-US" dirty="0"/>
              <a:t>B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A.</a:t>
            </a:r>
          </a:p>
          <a:p>
            <a:pPr lvl="1" fontAlgn="base"/>
            <a:r>
              <a:rPr lang="en-US" dirty="0"/>
              <a:t>B </a:t>
            </a:r>
            <a:r>
              <a:rPr lang="en-US" dirty="0" err="1"/>
              <a:t>usa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A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exclusiva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3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Heurística: Aprovecha el polimorfismo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cuando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varía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,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que no </a:t>
            </a:r>
            <a:r>
              <a:rPr lang="en-US" dirty="0" err="1"/>
              <a:t>existen</a:t>
            </a:r>
            <a:r>
              <a:rPr lang="en-US" dirty="0"/>
              <a:t>) </a:t>
            </a:r>
            <a:r>
              <a:rPr lang="en-US" dirty="0" err="1"/>
              <a:t>asigne</a:t>
            </a:r>
            <a:r>
              <a:rPr lang="en-US" dirty="0"/>
              <a:t> la </a:t>
            </a:r>
            <a:r>
              <a:rPr lang="en-US" dirty="0" err="1"/>
              <a:t>responsabilidad</a:t>
            </a:r>
            <a:r>
              <a:rPr lang="en-US" dirty="0"/>
              <a:t> a la </a:t>
            </a:r>
            <a:r>
              <a:rPr lang="en-US" dirty="0" err="1"/>
              <a:t>clases</a:t>
            </a:r>
            <a:r>
              <a:rPr lang="en-US" dirty="0"/>
              <a:t> para las que </a:t>
            </a:r>
            <a:r>
              <a:rPr lang="en-US" dirty="0" err="1"/>
              <a:t>varía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. 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sustituir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idéntica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97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Heurística: No hables con extraños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Evite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recorren</a:t>
            </a:r>
            <a:r>
              <a:rPr lang="en-US" dirty="0"/>
              <a:t> largos </a:t>
            </a:r>
            <a:r>
              <a:rPr lang="en-US" dirty="0" err="1"/>
              <a:t>caminos</a:t>
            </a:r>
            <a:r>
              <a:rPr lang="en-US" dirty="0"/>
              <a:t> de </a:t>
            </a:r>
            <a:r>
              <a:rPr lang="en-US" dirty="0" err="1"/>
              <a:t>estructura</a:t>
            </a:r>
            <a:r>
              <a:rPr lang="en-US" dirty="0"/>
              <a:t> y </a:t>
            </a:r>
            <a:r>
              <a:rPr lang="en-US" dirty="0" err="1"/>
              <a:t>envían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(</a:t>
            </a:r>
            <a:r>
              <a:rPr lang="en-US" dirty="0" err="1"/>
              <a:t>hablan</a:t>
            </a:r>
            <a:r>
              <a:rPr lang="en-US" dirty="0"/>
              <a:t>)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distantes</a:t>
            </a:r>
            <a:r>
              <a:rPr lang="en-US" dirty="0"/>
              <a:t> o </a:t>
            </a:r>
            <a:r>
              <a:rPr lang="en-US" dirty="0" err="1"/>
              <a:t>indirectos</a:t>
            </a:r>
            <a:r>
              <a:rPr lang="en-US" dirty="0"/>
              <a:t> (</a:t>
            </a:r>
            <a:r>
              <a:rPr lang="en-US" dirty="0" err="1"/>
              <a:t>extraños</a:t>
            </a:r>
            <a:r>
              <a:rPr lang="en-US" dirty="0"/>
              <a:t>).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enviarse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conocidos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self</a:t>
            </a:r>
          </a:p>
          <a:p>
            <a:pPr lvl="1" fontAlgn="base"/>
            <a:r>
              <a:rPr lang="en-US" dirty="0"/>
              <a:t>un </a:t>
            </a:r>
            <a:r>
              <a:rPr lang="en-US" dirty="0" err="1"/>
              <a:t>parámetro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  <a:p>
            <a:pPr lvl="1" fontAlgn="base"/>
            <a:r>
              <a:rPr lang="en-US" dirty="0"/>
              <a:t>un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a self</a:t>
            </a:r>
          </a:p>
          <a:p>
            <a:pPr lvl="1" fontAlgn="base"/>
            <a:r>
              <a:rPr lang="en-US" dirty="0"/>
              <a:t>un </a:t>
            </a:r>
            <a:r>
              <a:rPr lang="en-US" dirty="0" err="1"/>
              <a:t>miembro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que sea </a:t>
            </a:r>
            <a:r>
              <a:rPr lang="en-US" dirty="0" err="1"/>
              <a:t>atributo</a:t>
            </a:r>
            <a:r>
              <a:rPr lang="en-US" dirty="0"/>
              <a:t> de self</a:t>
            </a:r>
          </a:p>
          <a:p>
            <a:pPr lvl="1" fontAlgn="base"/>
            <a:r>
              <a:rPr lang="en-US" dirty="0"/>
              <a:t>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demás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son </a:t>
            </a:r>
            <a:r>
              <a:rPr lang="en-US" dirty="0" err="1"/>
              <a:t>extraños</a:t>
            </a:r>
            <a:r>
              <a:rPr lang="en-U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8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Heurística: Bajo 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signar</a:t>
            </a:r>
            <a:r>
              <a:rPr lang="en-US" dirty="0" smtClean="0"/>
              <a:t> </a:t>
            </a:r>
            <a:r>
              <a:rPr lang="en-US" dirty="0" err="1"/>
              <a:t>responsabilidades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que el </a:t>
            </a:r>
            <a:r>
              <a:rPr lang="en-US" dirty="0" err="1"/>
              <a:t>acoplamiento</a:t>
            </a:r>
            <a:r>
              <a:rPr lang="en-US" dirty="0"/>
              <a:t> </a:t>
            </a:r>
            <a:r>
              <a:rPr lang="en-US" dirty="0" err="1"/>
              <a:t>permanezca</a:t>
            </a:r>
            <a:r>
              <a:rPr lang="en-US" dirty="0"/>
              <a:t> 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 El </a:t>
            </a:r>
            <a:r>
              <a:rPr lang="en-US" dirty="0" err="1"/>
              <a:t>acoplamiento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 con </a:t>
            </a:r>
            <a:r>
              <a:rPr lang="en-US" dirty="0" err="1"/>
              <a:t>otros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relaciones</a:t>
            </a:r>
            <a:r>
              <a:rPr lang="en-US" dirty="0"/>
              <a:t> con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 El alto </a:t>
            </a:r>
            <a:r>
              <a:rPr lang="en-US" dirty="0" err="1"/>
              <a:t>acoplamiento</a:t>
            </a:r>
            <a:r>
              <a:rPr lang="en-US" dirty="0"/>
              <a:t> </a:t>
            </a:r>
            <a:r>
              <a:rPr lang="en-US" dirty="0" err="1"/>
              <a:t>dificulta</a:t>
            </a:r>
            <a:r>
              <a:rPr lang="en-US" dirty="0"/>
              <a:t> el </a:t>
            </a:r>
            <a:r>
              <a:rPr lang="en-US" dirty="0" err="1"/>
              <a:t>entendimiento</a:t>
            </a:r>
            <a:r>
              <a:rPr lang="en-US" dirty="0"/>
              <a:t> y </a:t>
            </a:r>
            <a:r>
              <a:rPr lang="en-US" dirty="0" err="1"/>
              <a:t>complica</a:t>
            </a:r>
            <a:r>
              <a:rPr lang="en-US" dirty="0"/>
              <a:t> la </a:t>
            </a:r>
            <a:r>
              <a:rPr lang="en-US" dirty="0" err="1"/>
              <a:t>propagación</a:t>
            </a:r>
            <a:r>
              <a:rPr lang="en-US" dirty="0"/>
              <a:t> de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  <a:p>
            <a:r>
              <a:rPr lang="en-US" dirty="0"/>
              <a:t>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aislada</a:t>
            </a:r>
            <a:r>
              <a:rPr lang="en-US" dirty="0"/>
              <a:t> 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heurísticas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incluirse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principio de </a:t>
            </a:r>
            <a:r>
              <a:rPr lang="en-US" dirty="0" err="1"/>
              <a:t>diseño</a:t>
            </a:r>
            <a:r>
              <a:rPr lang="en-US" dirty="0"/>
              <a:t> que </a:t>
            </a:r>
            <a:r>
              <a:rPr lang="en-US" dirty="0" err="1"/>
              <a:t>influye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elección</a:t>
            </a:r>
            <a:r>
              <a:rPr lang="en-US" dirty="0"/>
              <a:t> de la </a:t>
            </a:r>
            <a:r>
              <a:rPr lang="en-US" dirty="0" err="1"/>
              <a:t>asignación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29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Heurística: Alta cohesión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 err="1"/>
              <a:t>responsabilidades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que la </a:t>
            </a:r>
            <a:r>
              <a:rPr lang="en-US" dirty="0" err="1"/>
              <a:t>cohesión</a:t>
            </a:r>
            <a:r>
              <a:rPr lang="en-US" dirty="0"/>
              <a:t> </a:t>
            </a:r>
            <a:r>
              <a:rPr lang="en-US" dirty="0" err="1"/>
              <a:t>permanezca</a:t>
            </a:r>
            <a:r>
              <a:rPr lang="en-US" dirty="0"/>
              <a:t> 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fuerte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 La </a:t>
            </a:r>
            <a:r>
              <a:rPr lang="en-US" dirty="0" err="1"/>
              <a:t>cohesión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de la </a:t>
            </a:r>
            <a:r>
              <a:rPr lang="en-US" b="1" dirty="0" err="1"/>
              <a:t>fuerza</a:t>
            </a:r>
            <a:r>
              <a:rPr lang="en-US" b="1" dirty="0"/>
              <a:t> con la que se </a:t>
            </a:r>
            <a:r>
              <a:rPr lang="en-US" b="1" dirty="0" err="1"/>
              <a:t>relacionan</a:t>
            </a:r>
            <a:r>
              <a:rPr lang="en-US" b="1" dirty="0"/>
              <a:t> las </a:t>
            </a:r>
            <a:r>
              <a:rPr lang="en-US" b="1" dirty="0" err="1"/>
              <a:t>responsabilidades</a:t>
            </a:r>
            <a:r>
              <a:rPr lang="en-US" b="1" dirty="0"/>
              <a:t> de un </a:t>
            </a:r>
            <a:r>
              <a:rPr lang="en-US" b="1" dirty="0" err="1"/>
              <a:t>objeto</a:t>
            </a:r>
            <a:r>
              <a:rPr lang="en-US" dirty="0"/>
              <a:t>, y la </a:t>
            </a:r>
            <a:r>
              <a:rPr lang="en-US" b="1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ellas</a:t>
            </a:r>
            <a:r>
              <a:rPr lang="en-US" dirty="0"/>
              <a:t>.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fáciles</a:t>
            </a:r>
            <a:r>
              <a:rPr lang="en-US" dirty="0"/>
              <a:t> de </a:t>
            </a:r>
            <a:r>
              <a:rPr lang="en-US" dirty="0" err="1"/>
              <a:t>mantener</a:t>
            </a:r>
            <a:r>
              <a:rPr lang="en-US" dirty="0"/>
              <a:t>, </a:t>
            </a:r>
            <a:r>
              <a:rPr lang="en-US" dirty="0" err="1"/>
              <a:t>entender</a:t>
            </a:r>
            <a:r>
              <a:rPr lang="en-US" dirty="0"/>
              <a:t> y </a:t>
            </a:r>
            <a:r>
              <a:rPr lang="en-US" dirty="0" err="1"/>
              <a:t>reutilizar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cohesión</a:t>
            </a:r>
            <a:r>
              <a:rPr lang="en-US" dirty="0"/>
              <a:t>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aislada</a:t>
            </a:r>
            <a:r>
              <a:rPr lang="en-US" dirty="0"/>
              <a:t> 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 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heurísticas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Experto</a:t>
            </a:r>
            <a:r>
              <a:rPr lang="en-US" dirty="0"/>
              <a:t> y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 err="1"/>
              <a:t>Acoplamiento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78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Heurística: Delegar, delegar, delegar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objeto no hace nada que pueda delegar a otro que conoce</a:t>
            </a:r>
          </a:p>
          <a:p>
            <a:r>
              <a:rPr lang="es-ES_tradnl" dirty="0" smtClean="0"/>
              <a:t>Siempre que vea que un objeto pide cosas a otro para hacer algo me pregunto: no podré delegárselo a el (no será el el “experto”)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20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Registrar un cinéfilos: </a:t>
            </a:r>
            <a:r>
              <a:rPr lang="es-ES_tradnl" dirty="0" smtClean="0"/>
              <a:t>el cinéfilo ingresa su nombre completo, y su email. El sistema registra al cinéfilo y lo retorna. 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¿Pre-condiciones?</a:t>
            </a:r>
          </a:p>
          <a:p>
            <a:pPr marL="0" indent="0">
              <a:buNone/>
            </a:pPr>
            <a:r>
              <a:rPr lang="es-ES_tradnl" dirty="0" smtClean="0"/>
              <a:t>¿Post-condiciones?</a:t>
            </a:r>
          </a:p>
          <a:p>
            <a:pPr marL="0" indent="0">
              <a:buNone/>
            </a:pPr>
            <a:r>
              <a:rPr lang="es-ES_tradnl" dirty="0" smtClean="0"/>
              <a:t>¿Qué hay que hacer?</a:t>
            </a:r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333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Registrar un cinéfilos: </a:t>
            </a:r>
            <a:r>
              <a:rPr lang="es-ES_tradnl" dirty="0" smtClean="0"/>
              <a:t>el cinéfilo ingresa su nombre completo, y su email. El sistema registra al cinéfilo y lo retorna.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Pre-condiciones</a:t>
            </a:r>
          </a:p>
          <a:p>
            <a:pPr lvl="1"/>
            <a:r>
              <a:rPr lang="es-ES_tradnl" dirty="0" smtClean="0"/>
              <a:t>La colección de cinéfilos existe.</a:t>
            </a:r>
          </a:p>
          <a:p>
            <a:pPr marL="0" indent="0">
              <a:buNone/>
            </a:pPr>
            <a:r>
              <a:rPr lang="es-ES_tradnl" dirty="0" smtClean="0"/>
              <a:t>Post-condiciones</a:t>
            </a:r>
          </a:p>
          <a:p>
            <a:pPr lvl="1"/>
            <a:r>
              <a:rPr lang="es-ES_tradnl" dirty="0" smtClean="0"/>
              <a:t>Hay una nueva instancia de </a:t>
            </a:r>
            <a:r>
              <a:rPr lang="es-ES_tradnl" dirty="0" err="1" smtClean="0"/>
              <a:t>Cinephile</a:t>
            </a:r>
            <a:endParaRPr lang="es-ES_tradnl" dirty="0" smtClean="0"/>
          </a:p>
          <a:p>
            <a:pPr lvl="1"/>
            <a:r>
              <a:rPr lang="es-ES_tradnl" dirty="0" smtClean="0"/>
              <a:t>Se establece nombre e email para el cinéfilo</a:t>
            </a:r>
          </a:p>
          <a:p>
            <a:pPr lvl="1"/>
            <a:r>
              <a:rPr lang="es-ES_tradnl" dirty="0" smtClean="0"/>
              <a:t>El cinéfilo no se relaciona con ninguna película.</a:t>
            </a:r>
          </a:p>
          <a:p>
            <a:pPr lvl="1"/>
            <a:r>
              <a:rPr lang="es-ES_tradnl" dirty="0" smtClean="0"/>
              <a:t>El cinéfilo está en la colección de cinéfilos</a:t>
            </a:r>
          </a:p>
          <a:p>
            <a:pPr lvl="1"/>
            <a:r>
              <a:rPr lang="es-ES_tradnl" dirty="0" smtClean="0"/>
              <a:t>Se devolvió el cinéfilo</a:t>
            </a:r>
          </a:p>
          <a:p>
            <a:pPr marL="0" indent="0">
              <a:buNone/>
            </a:pPr>
            <a:r>
              <a:rPr lang="es-ES_tradnl" dirty="0" smtClean="0"/>
              <a:t>Qué hay que hacer</a:t>
            </a:r>
          </a:p>
          <a:p>
            <a:pPr lvl="1"/>
            <a:r>
              <a:rPr lang="es-ES_tradnl" dirty="0" smtClean="0"/>
              <a:t>Crear e inicializar el cinéfilo</a:t>
            </a:r>
          </a:p>
          <a:p>
            <a:pPr lvl="1"/>
            <a:r>
              <a:rPr lang="es-ES_tradnl" dirty="0" smtClean="0"/>
              <a:t>Agregar el cinéfilo a la colección</a:t>
            </a:r>
          </a:p>
          <a:p>
            <a:pPr lvl="1"/>
            <a:r>
              <a:rPr lang="es-ES_tradnl" dirty="0" smtClean="0"/>
              <a:t>Devolver el cinéfilo</a:t>
            </a:r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677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Registrar un cinéfilos: </a:t>
            </a:r>
            <a:r>
              <a:rPr lang="es-ES_tradnl" dirty="0" smtClean="0"/>
              <a:t>el cinéfilo ingresa su nombre completo, y su email. El sistema registra al cinéfilo y lo retorna.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Qué hay que hacer</a:t>
            </a:r>
          </a:p>
          <a:p>
            <a:pPr lvl="1"/>
            <a:r>
              <a:rPr lang="es-ES_tradnl" dirty="0" smtClean="0"/>
              <a:t>Crear e inicializar el cinéfilo</a:t>
            </a:r>
          </a:p>
          <a:p>
            <a:pPr lvl="1"/>
            <a:r>
              <a:rPr lang="es-ES_tradnl" dirty="0" smtClean="0"/>
              <a:t>Agregar el cinéfilo a la colección</a:t>
            </a:r>
          </a:p>
          <a:p>
            <a:pPr lvl="1"/>
            <a:r>
              <a:rPr lang="es-ES_tradnl" dirty="0" smtClean="0"/>
              <a:t>Devolver el cinéfilo</a:t>
            </a:r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906907"/>
            <a:ext cx="10198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Cargar película: </a:t>
            </a:r>
            <a:r>
              <a:rPr lang="es-ES_tradnl" dirty="0" smtClean="0"/>
              <a:t>Se ingresa título, la URL de la película en IMDB, y la URL de la imagen de portada de la película (también tomada de IMDB). </a:t>
            </a:r>
            <a:r>
              <a:rPr lang="es-ES_tradnl" dirty="0" err="1" smtClean="0"/>
              <a:t>Cinefiloos</a:t>
            </a:r>
            <a:r>
              <a:rPr lang="es-ES_tradnl" dirty="0" smtClean="0"/>
              <a:t> (el sistema) registra la película.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¿Pre-condiciones?</a:t>
            </a:r>
          </a:p>
          <a:p>
            <a:pPr marL="0" indent="0">
              <a:buNone/>
            </a:pPr>
            <a:r>
              <a:rPr lang="es-ES_tradnl" dirty="0" smtClean="0"/>
              <a:t>¿Post-condiciones?</a:t>
            </a:r>
          </a:p>
          <a:p>
            <a:pPr marL="0" indent="0">
              <a:buNone/>
            </a:pPr>
            <a:r>
              <a:rPr lang="es-ES_tradnl" dirty="0" smtClean="0"/>
              <a:t>¿Qué hay que hacer?</a:t>
            </a:r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160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 la especificación al diseño y el código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Nuestra tarea como diseñadores/programadores orientados a objetos, por lo general, implicará:</a:t>
            </a:r>
          </a:p>
          <a:p>
            <a:pPr fontAlgn="base"/>
            <a:r>
              <a:rPr lang="es-ES_tradnl" dirty="0"/>
              <a:t>Entender qué debe hacer el sistema (los casos de uso)</a:t>
            </a:r>
          </a:p>
          <a:p>
            <a:pPr fontAlgn="base"/>
            <a:r>
              <a:rPr lang="es-ES_tradnl" dirty="0" smtClean="0"/>
              <a:t>Identificar potenciales objetos, propiedades, relaciones  </a:t>
            </a:r>
          </a:p>
          <a:p>
            <a:pPr fontAlgn="base"/>
            <a:r>
              <a:rPr lang="es-ES_tradnl" dirty="0" smtClean="0"/>
              <a:t>Por cada caso de uso, determinar cuales son los objetos involucrados y que debe hacer cada uno (asignar responsabilidades). </a:t>
            </a:r>
          </a:p>
          <a:p>
            <a:pPr fontAlgn="base"/>
            <a:r>
              <a:rPr lang="es-ES_tradnl" dirty="0" smtClean="0"/>
              <a:t>Implementar las responsabilidades individuales de los objetos y escribir los </a:t>
            </a:r>
            <a:r>
              <a:rPr lang="es-ES_tradnl" dirty="0" err="1" smtClean="0"/>
              <a:t>tests</a:t>
            </a:r>
            <a:r>
              <a:rPr lang="es-ES_tradnl" dirty="0" smtClean="0"/>
              <a:t> que aseguran que el objeto hace lo que se supone que haga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7256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Cargar película: </a:t>
            </a:r>
            <a:r>
              <a:rPr lang="es-ES_tradnl" dirty="0" smtClean="0"/>
              <a:t>Se ingresa título, la URL de la película en IMDB, y la URL de la imagen de portada de la película (también tomada de IMDB). </a:t>
            </a:r>
            <a:r>
              <a:rPr lang="es-ES_tradnl" dirty="0" err="1" smtClean="0"/>
              <a:t>Cinefiloos</a:t>
            </a:r>
            <a:r>
              <a:rPr lang="es-ES_tradnl" dirty="0" smtClean="0"/>
              <a:t> (el sistema) registra la película.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¿Pre-condiciones?</a:t>
            </a:r>
          </a:p>
          <a:p>
            <a:pPr marL="0" indent="0">
              <a:buNone/>
            </a:pPr>
            <a:r>
              <a:rPr lang="es-ES_tradnl" dirty="0" smtClean="0"/>
              <a:t>¿Post-condiciones?</a:t>
            </a:r>
          </a:p>
          <a:p>
            <a:pPr marL="0" indent="0">
              <a:buNone/>
            </a:pPr>
            <a:r>
              <a:rPr lang="es-ES_tradnl" dirty="0" smtClean="0"/>
              <a:t>¿Qué hay que hacer?</a:t>
            </a:r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865563"/>
            <a:ext cx="11239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6" y="319888"/>
            <a:ext cx="11899547" cy="6092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306" y="3120228"/>
            <a:ext cx="3326295" cy="491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75912" y="5470594"/>
            <a:ext cx="4812136" cy="50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9306" y="2523880"/>
            <a:ext cx="5652853" cy="682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4447" y="1910309"/>
            <a:ext cx="4416314" cy="204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Obtener películas: </a:t>
            </a:r>
            <a:r>
              <a:rPr lang="es-ES_tradnl" dirty="0" smtClean="0"/>
              <a:t>El sistema retorna la lista de películas.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¿Pre-condiciones?</a:t>
            </a:r>
          </a:p>
          <a:p>
            <a:pPr lvl="1"/>
            <a:r>
              <a:rPr lang="es-ES_tradnl" dirty="0" smtClean="0"/>
              <a:t>La colección de películas existe (puede estar vacía o tener películas)</a:t>
            </a:r>
          </a:p>
          <a:p>
            <a:pPr marL="0" indent="0">
              <a:buNone/>
            </a:pPr>
            <a:r>
              <a:rPr lang="es-ES_tradnl" dirty="0" smtClean="0"/>
              <a:t>¿Post-condiciones?</a:t>
            </a:r>
          </a:p>
          <a:p>
            <a:pPr lvl="1"/>
            <a:r>
              <a:rPr lang="es-ES_tradnl" dirty="0" smtClean="0"/>
              <a:t>Nada cambia, solo se devuelve la colección. </a:t>
            </a:r>
          </a:p>
          <a:p>
            <a:pPr marL="0" indent="0">
              <a:buNone/>
            </a:pPr>
            <a:r>
              <a:rPr lang="es-ES_tradnl" dirty="0" smtClean="0"/>
              <a:t>¿Qué hay que hacer?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b="1" dirty="0"/>
              <a:t>Obtener cinéfilos: </a:t>
            </a:r>
            <a:r>
              <a:rPr lang="es-ES_tradnl" dirty="0"/>
              <a:t>El sistema retorna la lista de </a:t>
            </a:r>
            <a:r>
              <a:rPr lang="es-ES_tradnl" dirty="0" smtClean="0"/>
              <a:t>cinéfilos (sería similar)</a:t>
            </a:r>
          </a:p>
        </p:txBody>
      </p:sp>
    </p:spTree>
    <p:extLst>
      <p:ext uri="{BB962C8B-B14F-4D97-AF65-F5344CB8AC3E}">
        <p14:creationId xmlns:p14="http://schemas.microsoft.com/office/powerpoint/2010/main" val="7158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6" y="319888"/>
            <a:ext cx="11899547" cy="6092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75912" y="5470594"/>
            <a:ext cx="4812136" cy="50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274" y="3140824"/>
            <a:ext cx="2777450" cy="50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4447" y="1910309"/>
            <a:ext cx="4416314" cy="204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Marcar una película como vista: </a:t>
            </a:r>
            <a:r>
              <a:rPr lang="es-ES_tradnl" dirty="0" smtClean="0"/>
              <a:t>Se indica un cinéfilo y una película. El sistema registra la película, como vista por el cinéfilo. </a:t>
            </a:r>
          </a:p>
          <a:p>
            <a:pPr marL="0" indent="0">
              <a:buNone/>
            </a:pPr>
            <a:r>
              <a:rPr lang="es-ES_tradnl" dirty="0" smtClean="0"/>
              <a:t>¿</a:t>
            </a:r>
            <a:r>
              <a:rPr lang="es-ES_tradnl" dirty="0"/>
              <a:t>Pre-condiciones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El cinéfilo existe y está en la colección de cinéfilos</a:t>
            </a:r>
          </a:p>
          <a:p>
            <a:pPr lvl="1"/>
            <a:r>
              <a:rPr lang="es-ES_tradnl" dirty="0" smtClean="0"/>
              <a:t>La película existe y está en la colección de películas</a:t>
            </a:r>
          </a:p>
          <a:p>
            <a:pPr lvl="1"/>
            <a:r>
              <a:rPr lang="es-ES_tradnl" dirty="0" smtClean="0"/>
              <a:t>El cinéfilo no tiene a la película entre la lista de las que </a:t>
            </a:r>
            <a:r>
              <a:rPr lang="es-ES_tradnl" dirty="0" err="1" smtClean="0"/>
              <a:t>vió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¿Post-condiciones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El cinéfilo tiene a la película entre la lista de las que </a:t>
            </a:r>
            <a:r>
              <a:rPr lang="es-ES_tradnl" dirty="0" err="1" smtClean="0"/>
              <a:t>vió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¿Qué hay que hacer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Agregar la película a la lista de las que </a:t>
            </a:r>
            <a:r>
              <a:rPr lang="es-ES_tradnl" dirty="0" err="1" smtClean="0"/>
              <a:t>vió</a:t>
            </a:r>
            <a:r>
              <a:rPr lang="es-ES_tradnl" dirty="0" smtClean="0"/>
              <a:t> el cinéfilo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b="1" dirty="0" smtClean="0"/>
              <a:t>¿Obtener </a:t>
            </a:r>
            <a:r>
              <a:rPr lang="es-ES_tradnl" b="1" dirty="0"/>
              <a:t>películas vistas por un </a:t>
            </a:r>
            <a:r>
              <a:rPr lang="es-ES_tradnl" b="1" dirty="0" smtClean="0"/>
              <a:t>cinéfilo?:</a:t>
            </a:r>
            <a:r>
              <a:rPr lang="es-ES_tradnl" dirty="0" smtClean="0"/>
              <a:t> </a:t>
            </a:r>
            <a:r>
              <a:rPr lang="es-ES_tradnl" dirty="0"/>
              <a:t>Dado un cinéfilo, el sistema retorna la lista de películas vistas por el cinéfilo. 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364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6" y="319888"/>
            <a:ext cx="11899547" cy="60923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84447" y="1910309"/>
            <a:ext cx="4416314" cy="204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22982" y="5470514"/>
            <a:ext cx="3266662" cy="500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De la especificación al diseño y el código </a:t>
            </a:r>
            <a:br>
              <a:rPr lang="es-ES_tradnl" dirty="0" smtClean="0"/>
            </a:br>
            <a:r>
              <a:rPr lang="es-ES_tradnl" b="1" dirty="0" smtClean="0"/>
              <a:t>(pasada 2 – </a:t>
            </a:r>
            <a:r>
              <a:rPr lang="es-ES_tradnl" b="1" dirty="0" smtClean="0">
                <a:solidFill>
                  <a:srgbClr val="FF0000"/>
                </a:solidFill>
              </a:rPr>
              <a:t>CON</a:t>
            </a:r>
            <a:r>
              <a:rPr lang="es-ES_tradnl" b="1" dirty="0" smtClean="0"/>
              <a:t> Genero)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Nuestra tarea como diseñadores/programadores orientados a objetos, por lo general, implicará:</a:t>
            </a:r>
          </a:p>
          <a:p>
            <a:pPr fontAlgn="base"/>
            <a:r>
              <a:rPr lang="es-ES_tradnl" dirty="0" smtClean="0"/>
              <a:t>Entender qué debe hacer el sistema (los casos de uso)</a:t>
            </a:r>
          </a:p>
          <a:p>
            <a:pPr fontAlgn="base"/>
            <a:r>
              <a:rPr lang="es-ES_tradnl" b="1" dirty="0" smtClean="0">
                <a:solidFill>
                  <a:srgbClr val="FF0000"/>
                </a:solidFill>
              </a:rPr>
              <a:t>Identificar potenciales objetos, propiedades, relaciones  </a:t>
            </a:r>
          </a:p>
          <a:p>
            <a:pPr fontAlgn="base"/>
            <a:r>
              <a:rPr lang="es-ES_tradnl" dirty="0" smtClean="0"/>
              <a:t>Por cada caso de uso, determinar cuales son los objetos involucrados y que debe hacer cada uno (asignar responsabilidades). </a:t>
            </a:r>
          </a:p>
          <a:p>
            <a:pPr fontAlgn="base"/>
            <a:r>
              <a:rPr lang="es-ES_tradnl" dirty="0" smtClean="0"/>
              <a:t>Implementar las responsabilidades individuales de los objetos y escribir los </a:t>
            </a:r>
            <a:r>
              <a:rPr lang="es-ES_tradnl" dirty="0" err="1" smtClean="0"/>
              <a:t>tests</a:t>
            </a:r>
            <a:r>
              <a:rPr lang="es-ES_tradnl" dirty="0" smtClean="0"/>
              <a:t> que aseguran que el objeto hace lo que se supone que haga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90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Cargar película: </a:t>
            </a:r>
            <a:r>
              <a:rPr lang="es-ES_tradnl" dirty="0" smtClean="0"/>
              <a:t>Se ingresa título, la URL de la película en IMDB, y la URL de la imagen de portada de la película (también tomada de IMDB). Adicionalmente indica el "perfil de género" de la película. </a:t>
            </a:r>
            <a:r>
              <a:rPr lang="es-ES_tradnl" dirty="0" err="1" smtClean="0"/>
              <a:t>Cinefiloos</a:t>
            </a:r>
            <a:r>
              <a:rPr lang="es-ES_tradnl" dirty="0" smtClean="0"/>
              <a:t> (el sistema) registra la película.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i="1" dirty="0" smtClean="0"/>
              <a:t>El perfil de género indica en una escala de 0 a 9, cuánto de cada género tiene una película. Los géneros que se consideran son: horror, </a:t>
            </a:r>
            <a:r>
              <a:rPr lang="es-ES_tradnl" i="1" dirty="0" err="1" smtClean="0"/>
              <a:t>action</a:t>
            </a:r>
            <a:r>
              <a:rPr lang="es-ES_tradnl" i="1" dirty="0" smtClean="0"/>
              <a:t>, romance, suspense, </a:t>
            </a:r>
            <a:r>
              <a:rPr lang="es-ES_tradnl" i="1" dirty="0" err="1" smtClean="0"/>
              <a:t>comedy</a:t>
            </a:r>
            <a:r>
              <a:rPr lang="es-ES_tradnl" i="1" dirty="0" smtClean="0"/>
              <a:t>, y </a:t>
            </a:r>
            <a:r>
              <a:rPr lang="es-ES_tradnl" i="1" dirty="0" err="1" smtClean="0"/>
              <a:t>sci</a:t>
            </a:r>
            <a:r>
              <a:rPr lang="es-ES_tradnl" i="1" dirty="0" smtClean="0"/>
              <a:t>-fi. </a:t>
            </a:r>
          </a:p>
          <a:p>
            <a:pPr marL="0" indent="0">
              <a:buNone/>
            </a:pPr>
            <a:r>
              <a:rPr lang="es-ES_tradnl" i="1" dirty="0" smtClean="0"/>
              <a:t>Si no se indica perfil de género, tomará 0 para todos los </a:t>
            </a:r>
            <a:r>
              <a:rPr lang="es-ES_tradnl" i="1" dirty="0" err="1" smtClean="0"/>
              <a:t>generos</a:t>
            </a:r>
            <a:r>
              <a:rPr lang="es-ES_tradnl" i="1" dirty="0" smtClean="0"/>
              <a:t> (sin género definido). </a:t>
            </a:r>
          </a:p>
          <a:p>
            <a:pPr marL="0" indent="0">
              <a:buNone/>
            </a:pPr>
            <a:endParaRPr lang="es-ES_tradnl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12926"/>
              </p:ext>
            </p:extLst>
          </p:nvPr>
        </p:nvGraphicFramePr>
        <p:xfrm>
          <a:off x="1700694" y="5031544"/>
          <a:ext cx="8458674" cy="1145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79"/>
                <a:gridCol w="1409779"/>
                <a:gridCol w="1409779"/>
                <a:gridCol w="1409779"/>
                <a:gridCol w="1409779"/>
                <a:gridCol w="1409779"/>
              </a:tblGrid>
              <a:tr h="595369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horror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action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romance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suspense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comedy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sci</a:t>
                      </a:r>
                      <a:r>
                        <a:rPr lang="es-ES_tradnl" dirty="0" smtClean="0"/>
                        <a:t>-fi</a:t>
                      </a:r>
                      <a:endParaRPr lang="es-ES_tradnl" dirty="0"/>
                    </a:p>
                  </a:txBody>
                  <a:tcPr/>
                </a:tc>
              </a:tr>
              <a:tr h="55005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Obtener la preferencia de un cinéfilo respecto a un género:</a:t>
            </a:r>
            <a:r>
              <a:rPr lang="es-ES_tradnl" dirty="0" smtClean="0"/>
              <a:t> Dado un cinéfilo y un género (</a:t>
            </a:r>
            <a:r>
              <a:rPr lang="es-ES_tradnl" dirty="0" err="1" smtClean="0"/>
              <a:t>p.e</a:t>
            </a:r>
            <a:r>
              <a:rPr lang="es-ES_tradnl" dirty="0" smtClean="0"/>
              <a:t>., horror) se retorna su preferencia para ese  género de cine (un número de 0 a 9).</a:t>
            </a:r>
          </a:p>
          <a:p>
            <a:pPr marL="0" indent="0">
              <a:buNone/>
            </a:pPr>
            <a:r>
              <a:rPr lang="es-ES_tradnl" dirty="0" smtClean="0"/>
              <a:t>La preferencia de género de cine de un cinéfilo se calcula a partir de las películas que vio (asumimos que le gustaron). </a:t>
            </a:r>
          </a:p>
          <a:p>
            <a:pPr marL="0" indent="0">
              <a:buNone/>
            </a:pPr>
            <a:r>
              <a:rPr lang="es-ES_tradnl" dirty="0" smtClean="0"/>
              <a:t>Si no vio ninguna, se toma 4.5 para todos los géneros (ni muy muy, ni tan tan). Luego, toma el promedio entre esa base y todas las películas que vea. 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8617" y="4198162"/>
          <a:ext cx="9696176" cy="223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82"/>
                <a:gridCol w="1221854"/>
                <a:gridCol w="1385168"/>
                <a:gridCol w="1385168"/>
                <a:gridCol w="1385168"/>
                <a:gridCol w="1385168"/>
                <a:gridCol w="1385168"/>
              </a:tblGrid>
              <a:tr h="401394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horror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action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romance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suspense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comedy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sci</a:t>
                      </a:r>
                      <a:r>
                        <a:rPr lang="es-ES_tradnl" dirty="0" smtClean="0"/>
                        <a:t>-fi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Base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</a:t>
                      </a:r>
                      <a:r>
                        <a:rPr lang="es-ES_tradnl" sz="2400" baseline="0" dirty="0" smtClean="0"/>
                        <a:t> 1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 2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6</a:t>
                      </a:r>
                      <a:r>
                        <a:rPr lang="es-ES_tradnl" sz="2400" baseline="0" dirty="0" smtClean="0"/>
                        <a:t> 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Promedio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6.16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6.1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80" y="263856"/>
            <a:ext cx="5321300" cy="624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347" y="409433"/>
            <a:ext cx="47221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3600" dirty="0" smtClean="0"/>
              <a:t>Primer intento de extender el modelo conceptual para incluir el perfil de genero de la película, y las preferencias de genero de cine del cinéfilo</a:t>
            </a:r>
          </a:p>
          <a:p>
            <a:pPr marL="285750" indent="-285750">
              <a:buFont typeface="Arial" charset="0"/>
              <a:buChar char="•"/>
            </a:pPr>
            <a:endParaRPr lang="es-ES_tradnl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3600" dirty="0" smtClean="0"/>
              <a:t>¿Qué le ven de malo?</a:t>
            </a:r>
            <a:endParaRPr lang="es-ES_tradnl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43181" y="311777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0..*</a:t>
            </a:r>
            <a:endParaRPr lang="es-ES_tradnl" sz="1200"/>
          </a:p>
        </p:txBody>
      </p:sp>
      <p:sp>
        <p:nvSpPr>
          <p:cNvPr id="6" name="TextBox 5"/>
          <p:cNvSpPr txBox="1"/>
          <p:nvPr/>
        </p:nvSpPr>
        <p:spPr>
          <a:xfrm>
            <a:off x="5343181" y="361169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0..*</a:t>
            </a:r>
            <a:endParaRPr lang="es-ES_tradnl" sz="1200"/>
          </a:p>
        </p:txBody>
      </p:sp>
      <p:sp>
        <p:nvSpPr>
          <p:cNvPr id="7" name="TextBox 6"/>
          <p:cNvSpPr txBox="1"/>
          <p:nvPr/>
        </p:nvSpPr>
        <p:spPr>
          <a:xfrm>
            <a:off x="3942202" y="353746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0..*</a:t>
            </a:r>
            <a:endParaRPr lang="es-ES_tradnl" sz="1200"/>
          </a:p>
        </p:txBody>
      </p:sp>
      <p:sp>
        <p:nvSpPr>
          <p:cNvPr id="8" name="TextBox 7"/>
          <p:cNvSpPr txBox="1"/>
          <p:nvPr/>
        </p:nvSpPr>
        <p:spPr>
          <a:xfrm>
            <a:off x="3699062" y="97866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0..*</a:t>
            </a:r>
            <a:endParaRPr lang="es-ES_tradnl" sz="1200"/>
          </a:p>
        </p:txBody>
      </p:sp>
    </p:spTree>
    <p:extLst>
      <p:ext uri="{BB962C8B-B14F-4D97-AF65-F5344CB8AC3E}">
        <p14:creationId xmlns:p14="http://schemas.microsoft.com/office/powerpoint/2010/main" val="13422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 la especificación al diseño y el código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Nuestra tarea como diseñadores/programadores orientados a objetos, por lo general, implicará:</a:t>
            </a:r>
          </a:p>
          <a:p>
            <a:pPr fontAlgn="base"/>
            <a:r>
              <a:rPr lang="es-ES_tradnl" b="1" dirty="0" smtClean="0">
                <a:solidFill>
                  <a:srgbClr val="FF0000"/>
                </a:solidFill>
              </a:rPr>
              <a:t>Entender qué debe hacer el sistema (los casos de uso)</a:t>
            </a:r>
          </a:p>
          <a:p>
            <a:pPr fontAlgn="base"/>
            <a:r>
              <a:rPr lang="es-ES_tradnl" dirty="0" smtClean="0"/>
              <a:t>Identificar potenciales objetos, propiedades, relaciones  </a:t>
            </a:r>
          </a:p>
          <a:p>
            <a:pPr fontAlgn="base"/>
            <a:r>
              <a:rPr lang="es-ES_tradnl" dirty="0" smtClean="0"/>
              <a:t>Por cada caso de uso, determinar cuales son los objetos involucrados y que debe hacer cada uno (asignar responsabilidades). </a:t>
            </a:r>
          </a:p>
          <a:p>
            <a:pPr fontAlgn="base"/>
            <a:r>
              <a:rPr lang="es-ES_tradnl" dirty="0" smtClean="0"/>
              <a:t>Implementar las responsabilidades individuales de los objetos y escribir los </a:t>
            </a:r>
            <a:r>
              <a:rPr lang="es-ES_tradnl" dirty="0" err="1" smtClean="0"/>
              <a:t>tests</a:t>
            </a:r>
            <a:r>
              <a:rPr lang="es-ES_tradnl" dirty="0" smtClean="0"/>
              <a:t> que aseguran que el objeto hace lo que se supone que haga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0583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735" y="1473147"/>
            <a:ext cx="8941394" cy="4890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6590" y="575353"/>
            <a:ext cx="38647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dirty="0"/>
          </a:p>
          <a:p>
            <a:r>
              <a:rPr lang="es-ES_tradnl" sz="2400" dirty="0"/>
              <a:t>Leo, y releo el enunciado para ver si aparece algún concepto del dominio que pueda modelar lo que veo en </a:t>
            </a:r>
            <a:r>
              <a:rPr lang="es-ES_tradnl" sz="2400" dirty="0" smtClean="0"/>
              <a:t>común (o lo que creo que quita cohesión a mis objetos)</a:t>
            </a:r>
            <a:endParaRPr lang="es-ES_tradnl" sz="2400" dirty="0"/>
          </a:p>
          <a:p>
            <a:endParaRPr lang="es-ES_tradnl" sz="2400" dirty="0" smtClean="0"/>
          </a:p>
          <a:p>
            <a:r>
              <a:rPr lang="es-ES_tradnl" sz="2400" dirty="0" smtClean="0"/>
              <a:t>Aplico composición para extraer</a:t>
            </a:r>
          </a:p>
          <a:p>
            <a:r>
              <a:rPr lang="es-ES_tradnl" sz="2400" dirty="0" smtClean="0"/>
              <a:t> los aspectos en común a un nuevo objeto</a:t>
            </a:r>
          </a:p>
          <a:p>
            <a:endParaRPr lang="es-ES_tradnl" sz="2400" dirty="0"/>
          </a:p>
          <a:p>
            <a:r>
              <a:rPr lang="es-ES_tradnl" sz="2400" dirty="0" smtClean="0"/>
              <a:t>Ahora tengo un objeto mas para delegar trabajo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530" y="575353"/>
            <a:ext cx="7242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Nueva </a:t>
            </a:r>
            <a:r>
              <a:rPr lang="en-US" sz="2800" dirty="0" err="1" smtClean="0"/>
              <a:t>iteración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modelo</a:t>
            </a:r>
            <a:r>
              <a:rPr lang="en-US" sz="2800" dirty="0" smtClean="0"/>
              <a:t> de </a:t>
            </a:r>
            <a:r>
              <a:rPr lang="en-US" sz="2800" dirty="0" err="1" smtClean="0"/>
              <a:t>clases</a:t>
            </a:r>
            <a:r>
              <a:rPr lang="en-US" sz="2800" dirty="0" smtClean="0"/>
              <a:t> </a:t>
            </a:r>
            <a:r>
              <a:rPr lang="en-US" sz="2800" dirty="0" err="1" smtClean="0"/>
              <a:t>candidatas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53537" y="4014769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</a:rPr>
              <a:t>?</a:t>
            </a:r>
            <a:endParaRPr 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De la especificación al diseño y el código </a:t>
            </a:r>
            <a:br>
              <a:rPr lang="es-ES_tradnl" dirty="0" smtClean="0"/>
            </a:br>
            <a:r>
              <a:rPr lang="es-ES_tradnl" b="1" dirty="0" smtClean="0"/>
              <a:t>(pasada 2 – </a:t>
            </a:r>
            <a:r>
              <a:rPr lang="es-ES_tradnl" b="1" dirty="0" smtClean="0">
                <a:solidFill>
                  <a:srgbClr val="FF0000"/>
                </a:solidFill>
              </a:rPr>
              <a:t>CON</a:t>
            </a:r>
            <a:r>
              <a:rPr lang="es-ES_tradnl" b="1" dirty="0" smtClean="0"/>
              <a:t> Género)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/>
              <a:t>Nuestra tarea como diseñadores/programadores orientados a objetos, por lo general, implicará:</a:t>
            </a:r>
          </a:p>
          <a:p>
            <a:pPr fontAlgn="base"/>
            <a:r>
              <a:rPr lang="es-ES_tradnl" dirty="0" smtClean="0"/>
              <a:t>Entender qué debe hacer el sistema (los casos de uso)</a:t>
            </a:r>
          </a:p>
          <a:p>
            <a:pPr fontAlgn="base"/>
            <a:r>
              <a:rPr lang="es-ES_tradnl" dirty="0" smtClean="0"/>
              <a:t>Identificar potenciales objetos, propiedades, relaciones  </a:t>
            </a:r>
          </a:p>
          <a:p>
            <a:pPr fontAlgn="base"/>
            <a:r>
              <a:rPr lang="es-ES_tradnl" b="1" dirty="0" smtClean="0">
                <a:solidFill>
                  <a:srgbClr val="FF0000"/>
                </a:solidFill>
              </a:rPr>
              <a:t>Por cada caso de uso, determinar cuales son los objetos involucrados y que debe hacer cada uno (asignar responsabilidades). </a:t>
            </a:r>
          </a:p>
          <a:p>
            <a:pPr fontAlgn="base"/>
            <a:r>
              <a:rPr lang="es-ES_tradnl" dirty="0" smtClean="0"/>
              <a:t>Implementar las responsabilidades individuales de los objetos y escribir los </a:t>
            </a:r>
            <a:r>
              <a:rPr lang="es-ES_tradnl" dirty="0" err="1" smtClean="0"/>
              <a:t>tests</a:t>
            </a:r>
            <a:r>
              <a:rPr lang="es-ES_tradnl" dirty="0" smtClean="0"/>
              <a:t> que aseguran que el objeto hace lo que se supone que haga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41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Cargar película: </a:t>
            </a:r>
            <a:r>
              <a:rPr lang="es-ES_tradnl" dirty="0" smtClean="0"/>
              <a:t>Se ingresa título, la URL de la película en IMDB, y la URL de la imagen de portada de la película (también tomada de IMDB). Adicionalmente indica el "perfil de género" de la película. </a:t>
            </a:r>
            <a:r>
              <a:rPr lang="es-ES_tradnl" dirty="0" err="1" smtClean="0"/>
              <a:t>Cinefiloos</a:t>
            </a:r>
            <a:r>
              <a:rPr lang="es-ES_tradnl" dirty="0" smtClean="0"/>
              <a:t> (el sistema) registra la película.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¿Post-condiciones (adicionales)?</a:t>
            </a:r>
          </a:p>
          <a:p>
            <a:pPr lvl="1"/>
            <a:r>
              <a:rPr lang="es-ES_tradnl" dirty="0" smtClean="0"/>
              <a:t>...	</a:t>
            </a:r>
            <a:endParaRPr lang="es-ES_tradnl" dirty="0"/>
          </a:p>
          <a:p>
            <a:pPr lvl="1"/>
            <a:r>
              <a:rPr lang="es-ES_tradnl" dirty="0" smtClean="0"/>
              <a:t>la película tiene el perfil de género indicado</a:t>
            </a:r>
          </a:p>
          <a:p>
            <a:pPr marL="0" indent="0">
              <a:buNone/>
            </a:pPr>
            <a:r>
              <a:rPr lang="es-ES_tradnl" dirty="0" smtClean="0"/>
              <a:t>¿</a:t>
            </a:r>
            <a:r>
              <a:rPr lang="es-ES_tradnl" dirty="0"/>
              <a:t>Qué hay que </a:t>
            </a:r>
            <a:r>
              <a:rPr lang="es-ES_tradnl" dirty="0" smtClean="0"/>
              <a:t>hacer (adicionalmente)?</a:t>
            </a:r>
          </a:p>
          <a:p>
            <a:pPr lvl="1"/>
            <a:r>
              <a:rPr lang="es-ES_tradnl" dirty="0" smtClean="0"/>
              <a:t>crear un perfil de genero</a:t>
            </a:r>
          </a:p>
          <a:p>
            <a:pPr lvl="1"/>
            <a:r>
              <a:rPr lang="es-ES_tradnl" dirty="0" smtClean="0"/>
              <a:t>asociar la película con ese perfil de género</a:t>
            </a:r>
          </a:p>
          <a:p>
            <a:pPr marL="0" indent="0">
              <a:buNone/>
            </a:pPr>
            <a:r>
              <a:rPr lang="es-ES_tradnl" dirty="0"/>
              <a:t>	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54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Cargar película (¿qué nos falta? ¿quién lo hace?)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¿Post-condiciones (adicionales)?</a:t>
            </a:r>
          </a:p>
          <a:p>
            <a:pPr lvl="1"/>
            <a:r>
              <a:rPr lang="es-ES_tradnl" dirty="0" smtClean="0"/>
              <a:t>...	</a:t>
            </a:r>
            <a:endParaRPr lang="es-ES_tradnl" dirty="0"/>
          </a:p>
          <a:p>
            <a:pPr lvl="1"/>
            <a:r>
              <a:rPr lang="es-ES_tradnl" dirty="0" smtClean="0"/>
              <a:t>la película tiene el perfil de género indicado</a:t>
            </a:r>
          </a:p>
          <a:p>
            <a:pPr marL="0" indent="0">
              <a:buNone/>
            </a:pPr>
            <a:r>
              <a:rPr lang="es-ES_tradnl" dirty="0" smtClean="0"/>
              <a:t>¿</a:t>
            </a:r>
            <a:r>
              <a:rPr lang="es-ES_tradnl" dirty="0"/>
              <a:t>Qué hay que </a:t>
            </a:r>
            <a:r>
              <a:rPr lang="es-ES_tradnl" dirty="0" smtClean="0"/>
              <a:t>hacer (adicionalmente)?</a:t>
            </a:r>
          </a:p>
          <a:p>
            <a:pPr lvl="1"/>
            <a:r>
              <a:rPr lang="es-ES_tradnl" dirty="0" smtClean="0"/>
              <a:t>crear un perfil de genero (quien lo hace? alternativas?)</a:t>
            </a:r>
          </a:p>
          <a:p>
            <a:pPr lvl="1"/>
            <a:r>
              <a:rPr lang="es-ES_tradnl" dirty="0" smtClean="0"/>
              <a:t>asociar la película con ese perfil de género (cómo? quien lo hace?)</a:t>
            </a:r>
          </a:p>
          <a:p>
            <a:pPr marL="0" indent="0">
              <a:buNone/>
            </a:pPr>
            <a:r>
              <a:rPr lang="es-ES_tradnl" dirty="0"/>
              <a:t>	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873443"/>
            <a:ext cx="11290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221376"/>
            <a:ext cx="11414760" cy="4164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9920" y="670560"/>
            <a:ext cx="592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¿</a:t>
            </a:r>
            <a:r>
              <a:rPr lang="en-US" sz="4400" dirty="0" err="1" smtClean="0"/>
              <a:t>Qué</a:t>
            </a:r>
            <a:r>
              <a:rPr lang="en-US" sz="4400" dirty="0" smtClean="0"/>
              <a:t> </a:t>
            </a:r>
            <a:r>
              <a:rPr lang="en-US" sz="4400" dirty="0" err="1" smtClean="0"/>
              <a:t>tal</a:t>
            </a:r>
            <a:r>
              <a:rPr lang="en-US" sz="4400" dirty="0" smtClean="0"/>
              <a:t> les </a:t>
            </a:r>
            <a:r>
              <a:rPr lang="en-US" sz="4400" dirty="0" err="1" smtClean="0"/>
              <a:t>parece</a:t>
            </a:r>
            <a:r>
              <a:rPr lang="en-US" sz="4400" dirty="0" smtClean="0"/>
              <a:t> </a:t>
            </a:r>
            <a:r>
              <a:rPr lang="en-US" sz="4400" dirty="0" err="1" smtClean="0"/>
              <a:t>esto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04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Obtener la preferencia de un cinéfilo respecto a un género:</a:t>
            </a:r>
            <a:r>
              <a:rPr lang="es-ES_tradnl" dirty="0" smtClean="0"/>
              <a:t> Dado un cinéfilo y un género (</a:t>
            </a:r>
            <a:r>
              <a:rPr lang="es-ES_tradnl" dirty="0" err="1" smtClean="0"/>
              <a:t>p.e</a:t>
            </a:r>
            <a:r>
              <a:rPr lang="es-ES_tradnl" dirty="0" smtClean="0"/>
              <a:t>., horror) se retorna su preferencia para ese  género de cine (un número de 0 a 9).</a:t>
            </a:r>
          </a:p>
          <a:p>
            <a:pPr marL="0" indent="0">
              <a:buNone/>
            </a:pPr>
            <a:r>
              <a:rPr lang="es-ES_tradnl" dirty="0" smtClean="0"/>
              <a:t>La preferencia de género de cine de un cinéfilo se calcula a partir de las películas que vio (asumimos que le gustaron). </a:t>
            </a:r>
          </a:p>
          <a:p>
            <a:pPr marL="0" indent="0">
              <a:buNone/>
            </a:pPr>
            <a:r>
              <a:rPr lang="es-ES_tradnl" dirty="0" smtClean="0"/>
              <a:t>Si no vio ninguna, se toma 4.5 para todos los géneros (ni muy muy, ni tan tan). Luego, toma el promedio entre esa base y todas las películas que vea. </a:t>
            </a:r>
            <a:endParaRPr lang="es-ES_trad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8617" y="4198162"/>
          <a:ext cx="9696176" cy="223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82"/>
                <a:gridCol w="1221854"/>
                <a:gridCol w="1385168"/>
                <a:gridCol w="1385168"/>
                <a:gridCol w="1385168"/>
                <a:gridCol w="1385168"/>
                <a:gridCol w="1385168"/>
              </a:tblGrid>
              <a:tr h="401394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horror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action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romance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suspense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comedy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sci</a:t>
                      </a:r>
                      <a:r>
                        <a:rPr lang="es-ES_tradnl" dirty="0" smtClean="0"/>
                        <a:t>-fi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Base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4.5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</a:t>
                      </a:r>
                      <a:r>
                        <a:rPr lang="es-ES_tradnl" sz="2400" baseline="0" dirty="0" smtClean="0"/>
                        <a:t> 1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 2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6</a:t>
                      </a:r>
                      <a:r>
                        <a:rPr lang="es-ES_tradnl" sz="2400" baseline="0" dirty="0" smtClean="0"/>
                        <a:t> 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s-ES_tradn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Promedio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6.16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6.1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lang="es-ES_tradn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Obtener la preferencia de un cinéfilo respecto a un género:</a:t>
            </a:r>
            <a:r>
              <a:rPr lang="es-ES_tradnl" dirty="0" smtClean="0"/>
              <a:t> Dado un cinéfilo y un género (</a:t>
            </a:r>
            <a:r>
              <a:rPr lang="es-ES_tradnl" dirty="0" err="1" smtClean="0"/>
              <a:t>p.e</a:t>
            </a:r>
            <a:r>
              <a:rPr lang="es-ES_tradnl" dirty="0" smtClean="0"/>
              <a:t>., horror) se retorna su preferencia para ese  género de cine (un número de 0 a 9).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¿Pre-condiciones (adicionales)?</a:t>
            </a:r>
            <a:endParaRPr lang="es-ES_tradnl" dirty="0"/>
          </a:p>
          <a:p>
            <a:pPr lvl="1"/>
            <a:r>
              <a:rPr lang="es-ES_tradnl" dirty="0" smtClean="0"/>
              <a:t>Asumimos que </a:t>
            </a:r>
            <a:r>
              <a:rPr lang="es-ES_tradnl" dirty="0" err="1" smtClean="0"/>
              <a:t>vió</a:t>
            </a:r>
            <a:r>
              <a:rPr lang="es-ES_tradnl" dirty="0" smtClean="0"/>
              <a:t> alguna película (hay películas en su colección de películas vistas)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¿Post-condiciones?</a:t>
            </a:r>
          </a:p>
          <a:p>
            <a:pPr lvl="1"/>
            <a:r>
              <a:rPr lang="es-ES_tradnl" dirty="0" smtClean="0"/>
              <a:t>Se devuelve el valor de </a:t>
            </a:r>
            <a:r>
              <a:rPr lang="es-ES_tradnl" dirty="0" err="1" smtClean="0"/>
              <a:t>genreProfile</a:t>
            </a:r>
            <a:r>
              <a:rPr lang="es-ES_tradnl" dirty="0" smtClean="0"/>
              <a:t> para el genero indicado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¿Qué hay que hacer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Paso 1: Calcular/obtener el </a:t>
            </a:r>
            <a:r>
              <a:rPr lang="es-ES_tradnl" dirty="0" err="1" smtClean="0"/>
              <a:t>genre</a:t>
            </a:r>
            <a:r>
              <a:rPr lang="es-ES_tradnl" dirty="0" smtClean="0"/>
              <a:t> </a:t>
            </a:r>
            <a:r>
              <a:rPr lang="es-ES_tradnl" dirty="0" err="1" smtClean="0"/>
              <a:t>profile</a:t>
            </a:r>
            <a:r>
              <a:rPr lang="es-ES_tradnl" dirty="0" smtClean="0"/>
              <a:t> del cinéfilo</a:t>
            </a:r>
          </a:p>
          <a:p>
            <a:pPr lvl="1"/>
            <a:r>
              <a:rPr lang="es-ES_tradnl" dirty="0" smtClean="0"/>
              <a:t>Paso 2: Obtener el valor que corresponda al género solicitado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9363" y="5946130"/>
            <a:ext cx="1035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FF0000"/>
                </a:solidFill>
              </a:rPr>
              <a:t>¿por donde empezamos? ¿Que podríamos hacer ahora y que podríamos delegar?</a:t>
            </a:r>
            <a:endParaRPr lang="es-ES_trad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08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sz="3600" b="1" dirty="0"/>
              <a:t>Obtener la preferencia de un cinéfilo respecto a un </a:t>
            </a:r>
            <a:r>
              <a:rPr lang="es-ES_tradnl" sz="3600" b="1" dirty="0" smtClean="0"/>
              <a:t>género (</a:t>
            </a:r>
            <a:r>
              <a:rPr lang="es-ES_tradnl" sz="3600" b="1" dirty="0" err="1" smtClean="0"/>
              <a:t>p.e</a:t>
            </a:r>
            <a:r>
              <a:rPr lang="es-ES_tradnl" sz="3600" b="1" dirty="0" smtClean="0"/>
              <a:t>., preferencia de horror) </a:t>
            </a:r>
            <a:r>
              <a:rPr lang="es-ES_tradnl" sz="3600" dirty="0" smtClean="0"/>
              <a:t>¿</a:t>
            </a:r>
            <a:r>
              <a:rPr lang="es-ES_tradnl" sz="3600" dirty="0"/>
              <a:t>Qué hay que hacer</a:t>
            </a:r>
            <a:r>
              <a:rPr lang="es-ES_tradnl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377"/>
            <a:ext cx="10515600" cy="4351338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Hay que calcular el promedio entre los </a:t>
            </a:r>
            <a:r>
              <a:rPr lang="es-ES_tradnl" sz="2400" dirty="0" err="1" smtClean="0"/>
              <a:t>genre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profiles</a:t>
            </a:r>
            <a:r>
              <a:rPr lang="es-ES_tradnl" sz="2400" dirty="0" smtClean="0"/>
              <a:t> de las películas y uno base</a:t>
            </a:r>
          </a:p>
          <a:p>
            <a:r>
              <a:rPr lang="es-ES_tradnl" sz="2400" dirty="0" smtClean="0"/>
              <a:t>Habría </a:t>
            </a:r>
            <a:r>
              <a:rPr lang="es-ES_tradnl" sz="2400" dirty="0"/>
              <a:t>que crear una instancia nueva de </a:t>
            </a:r>
            <a:r>
              <a:rPr lang="es-ES_tradnl" sz="2400" dirty="0" err="1" smtClean="0"/>
              <a:t>GenreProfile</a:t>
            </a:r>
            <a:r>
              <a:rPr lang="es-ES_tradnl" sz="2400" dirty="0" smtClean="0"/>
              <a:t> y cargarla con esos promedios </a:t>
            </a:r>
          </a:p>
          <a:p>
            <a:r>
              <a:rPr lang="es-ES_tradnl" sz="2400" dirty="0" smtClean="0"/>
              <a:t>Tenemos: la plataforma, el cinéfilo, películas que </a:t>
            </a:r>
            <a:r>
              <a:rPr lang="es-ES_tradnl" sz="2400" dirty="0" err="1" smtClean="0"/>
              <a:t>vió</a:t>
            </a:r>
            <a:r>
              <a:rPr lang="es-ES_tradnl" sz="2400" dirty="0" smtClean="0"/>
              <a:t>, los perfiles de esas películas.</a:t>
            </a:r>
          </a:p>
          <a:p>
            <a:r>
              <a:rPr lang="es-ES_tradnl" sz="2400" dirty="0" smtClean="0"/>
              <a:t>Necesitamos un perfil base (todos 4.5)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02080" y="2484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7597"/>
            <a:ext cx="12192000" cy="26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30968"/>
            <a:ext cx="10515600" cy="896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Paso 2: Dado que </a:t>
            </a:r>
            <a:r>
              <a:rPr lang="en-US" sz="3600" dirty="0" err="1" smtClean="0"/>
              <a:t>puedo</a:t>
            </a:r>
            <a:r>
              <a:rPr lang="en-US" sz="3600" dirty="0" smtClean="0"/>
              <a:t> </a:t>
            </a:r>
            <a:r>
              <a:rPr lang="en-US" sz="3600" dirty="0" err="1" smtClean="0"/>
              <a:t>obtener</a:t>
            </a:r>
            <a:r>
              <a:rPr lang="en-US" sz="3600" dirty="0" smtClean="0"/>
              <a:t> el </a:t>
            </a:r>
            <a:r>
              <a:rPr lang="en-US" sz="3600" dirty="0" err="1" smtClean="0"/>
              <a:t>genreProfile</a:t>
            </a:r>
            <a:r>
              <a:rPr lang="en-US" sz="3600" dirty="0" smtClean="0"/>
              <a:t>, </a:t>
            </a:r>
            <a:r>
              <a:rPr lang="en-US" sz="3600" dirty="0" err="1" smtClean="0"/>
              <a:t>obtengo</a:t>
            </a:r>
            <a:r>
              <a:rPr lang="en-US" sz="3600" dirty="0" smtClean="0"/>
              <a:t> la </a:t>
            </a:r>
            <a:r>
              <a:rPr lang="en-US" sz="3600" dirty="0" err="1" smtClean="0"/>
              <a:t>preferencia</a:t>
            </a:r>
            <a:r>
              <a:rPr lang="en-US" sz="3600" dirty="0" smtClean="0"/>
              <a:t> de horror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7" y="1099346"/>
            <a:ext cx="9752325" cy="455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8631" y="5960924"/>
            <a:ext cx="844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¿qué hicimos ahora? ¿qué delegamos? ¿delegamos?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122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0814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3600" b="1" dirty="0" smtClean="0"/>
              <a:t>Paso 1: Obtener el </a:t>
            </a:r>
            <a:r>
              <a:rPr lang="es-ES_tradnl" sz="3600" b="1" dirty="0" err="1" smtClean="0"/>
              <a:t>genreProfile</a:t>
            </a:r>
            <a:r>
              <a:rPr lang="es-ES_tradnl" sz="3600" b="1" dirty="0" smtClean="0"/>
              <a:t> de un cinéfilo</a:t>
            </a:r>
            <a:br>
              <a:rPr lang="es-ES_tradnl" sz="3600" b="1" dirty="0" smtClean="0"/>
            </a:br>
            <a:r>
              <a:rPr lang="es-ES_tradnl" sz="3600" dirty="0" smtClean="0"/>
              <a:t>¿</a:t>
            </a:r>
            <a:r>
              <a:rPr lang="es-ES_tradnl" sz="3600" dirty="0"/>
              <a:t>Qué hay que hacer</a:t>
            </a:r>
            <a:r>
              <a:rPr lang="es-ES_tradnl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377"/>
            <a:ext cx="10515600" cy="4351338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Hay que calcular el promedio entre los </a:t>
            </a:r>
            <a:r>
              <a:rPr lang="es-ES_tradnl" sz="2400" dirty="0" err="1" smtClean="0"/>
              <a:t>genre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profiles</a:t>
            </a:r>
            <a:r>
              <a:rPr lang="es-ES_tradnl" sz="2400" dirty="0" smtClean="0"/>
              <a:t> de las películas que </a:t>
            </a:r>
            <a:r>
              <a:rPr lang="es-ES_tradnl" sz="2400" dirty="0" err="1" smtClean="0"/>
              <a:t>vió</a:t>
            </a:r>
            <a:r>
              <a:rPr lang="es-ES_tradnl" sz="2400" dirty="0" smtClean="0"/>
              <a:t> y uno base</a:t>
            </a:r>
          </a:p>
          <a:p>
            <a:r>
              <a:rPr lang="es-ES_tradnl" sz="2400" dirty="0" smtClean="0"/>
              <a:t>Habría </a:t>
            </a:r>
            <a:r>
              <a:rPr lang="es-ES_tradnl" sz="2400" dirty="0"/>
              <a:t>que crear una instancia nueva de </a:t>
            </a:r>
            <a:r>
              <a:rPr lang="es-ES_tradnl" sz="2400" dirty="0" err="1" smtClean="0"/>
              <a:t>GenreProfile</a:t>
            </a:r>
            <a:r>
              <a:rPr lang="es-ES_tradnl" sz="2400" dirty="0" smtClean="0"/>
              <a:t> y cargarla con esos promedios </a:t>
            </a:r>
          </a:p>
          <a:p>
            <a:r>
              <a:rPr lang="es-ES_tradnl" sz="2400" dirty="0" smtClean="0"/>
              <a:t>Tenemos: la plataforma, el cinéfilo, películas que </a:t>
            </a:r>
            <a:r>
              <a:rPr lang="es-ES_tradnl" sz="2400" dirty="0" err="1" smtClean="0"/>
              <a:t>vió</a:t>
            </a:r>
            <a:r>
              <a:rPr lang="es-ES_tradnl" sz="2400" dirty="0" smtClean="0"/>
              <a:t>, los perfiles de esas películas.</a:t>
            </a:r>
          </a:p>
          <a:p>
            <a:r>
              <a:rPr lang="es-ES_tradnl" sz="2400" dirty="0" smtClean="0"/>
              <a:t>Necesitamos un perfil base (todos 4.5)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02080" y="2484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7597"/>
            <a:ext cx="12192000" cy="26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79085" y="1496936"/>
            <a:ext cx="9144000" cy="2387600"/>
          </a:xfrm>
        </p:spPr>
        <p:txBody>
          <a:bodyPr/>
          <a:lstStyle/>
          <a:p>
            <a:r>
              <a:rPr lang="es-ES_tradnl" dirty="0" err="1" smtClean="0"/>
              <a:t>Cinéfiloos</a:t>
            </a:r>
            <a:endParaRPr lang="es-ES_trad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79085" y="3976611"/>
            <a:ext cx="9144000" cy="1655762"/>
          </a:xfrm>
        </p:spPr>
        <p:txBody>
          <a:bodyPr/>
          <a:lstStyle/>
          <a:p>
            <a:r>
              <a:rPr lang="es-ES_tradnl" dirty="0" smtClean="0"/>
              <a:t>Un sitio para encontrar películas que nos puedan gustar, y gente con gustos como los nuestros 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135757"/>
            <a:ext cx="942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Cinéfilo: </a:t>
            </a:r>
            <a:r>
              <a:rPr lang="es-ES_tradnl" dirty="0"/>
              <a:t>El </a:t>
            </a:r>
            <a:r>
              <a:rPr lang="es-ES_tradnl" b="1" dirty="0"/>
              <a:t>cinéfilo</a:t>
            </a:r>
            <a:r>
              <a:rPr lang="es-ES_tradnl" dirty="0"/>
              <a:t>, en términos generales, es una persona que tiene un gusto especial por el cine.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52" y="371118"/>
            <a:ext cx="4011211" cy="19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1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Paso 1: Calcular el </a:t>
            </a:r>
            <a:r>
              <a:rPr lang="es-ES_tradnl" dirty="0" err="1" smtClean="0"/>
              <a:t>genreProfile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519238"/>
            <a:ext cx="11264900" cy="394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8159" y="5896362"/>
            <a:ext cx="693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mtClean="0">
                <a:solidFill>
                  <a:srgbClr val="FF0000"/>
                </a:solidFill>
              </a:rPr>
              <a:t>¿tenemos que guardarlo en una variable de instancia?</a:t>
            </a:r>
            <a:endParaRPr lang="es-ES_trad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469" y="238539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Encontrar películas similares: </a:t>
            </a:r>
            <a:r>
              <a:rPr lang="es-ES_tradnl" dirty="0" smtClean="0"/>
              <a:t>Retornar todas las películas que son similares a una que se indique. Retorna todas las películas cuyo "índice de similitud" a la película indicada es menor a 6 (menor índice implica, más parecidas). La lista no está ordenada. La película indicada también está en la lista. 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4589" y="2487433"/>
          <a:ext cx="9868453" cy="169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79"/>
                <a:gridCol w="1409779"/>
                <a:gridCol w="1409779"/>
                <a:gridCol w="1409779"/>
                <a:gridCol w="1409779"/>
                <a:gridCol w="1409779"/>
                <a:gridCol w="1409779"/>
              </a:tblGrid>
              <a:tr h="595369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horror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action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romance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suspense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comedy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sci</a:t>
                      </a:r>
                      <a:r>
                        <a:rPr lang="es-ES_tradnl" dirty="0" smtClean="0"/>
                        <a:t>-fi</a:t>
                      </a:r>
                      <a:endParaRPr lang="es-ES_tradnl" dirty="0"/>
                    </a:p>
                  </a:txBody>
                  <a:tcPr/>
                </a:tc>
              </a:tr>
              <a:tr h="55005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</a:t>
                      </a:r>
                      <a:r>
                        <a:rPr lang="es-ES_tradnl" sz="2400" baseline="0" dirty="0" smtClean="0"/>
                        <a:t> 1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5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</a:tr>
              <a:tr h="55005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Película 2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9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7</a:t>
                      </a:r>
                      <a:endParaRPr lang="es-ES_tradn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4589" y="4565335"/>
            <a:ext cx="79108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Índice de similitud (mejor significa más parecidos):</a:t>
            </a:r>
          </a:p>
          <a:p>
            <a:pPr marL="457200" indent="-457200">
              <a:buFont typeface="Arial" charset="0"/>
              <a:buChar char="•"/>
            </a:pPr>
            <a:r>
              <a:rPr lang="es-ES_tradnl" sz="2800" dirty="0" smtClean="0"/>
              <a:t>por cada género calculo la diferencia entre las dos</a:t>
            </a:r>
          </a:p>
          <a:p>
            <a:pPr marL="457200" indent="-457200">
              <a:buFont typeface="Arial" charset="0"/>
              <a:buChar char="•"/>
            </a:pPr>
            <a:r>
              <a:rPr lang="es-ES_tradnl" sz="2800" dirty="0" smtClean="0"/>
              <a:t>sumo los valores absolutos</a:t>
            </a:r>
          </a:p>
          <a:p>
            <a:r>
              <a:rPr lang="es-ES_tradnl" sz="2800" dirty="0" smtClean="0"/>
              <a:t>índice: </a:t>
            </a:r>
            <a:r>
              <a:rPr lang="es-ES_tradnl" sz="2800" dirty="0" err="1" smtClean="0"/>
              <a:t>abs</a:t>
            </a:r>
            <a:r>
              <a:rPr lang="es-ES_tradnl" sz="2800" dirty="0" smtClean="0"/>
              <a:t>(9-0)+0+0+abs(5-9)+0+abs(0-7) = 20</a:t>
            </a:r>
          </a:p>
          <a:p>
            <a:pPr marL="457200" indent="-457200">
              <a:buFont typeface="Arial" charset="0"/>
              <a:buChar char="•"/>
            </a:pP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7731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9591" y="583096"/>
            <a:ext cx="760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Paso 1: </a:t>
            </a:r>
            <a:r>
              <a:rPr lang="en-US" sz="2800" dirty="0" err="1" smtClean="0"/>
              <a:t>Delegar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las </a:t>
            </a:r>
            <a:r>
              <a:rPr lang="en-US" sz="2800" dirty="0" err="1" smtClean="0"/>
              <a:t>películas</a:t>
            </a:r>
            <a:r>
              <a:rPr lang="en-US" sz="2800" dirty="0" smtClean="0"/>
              <a:t> el </a:t>
            </a:r>
            <a:r>
              <a:rPr lang="en-US" sz="2800" dirty="0" err="1" smtClean="0"/>
              <a:t>cálculo</a:t>
            </a:r>
            <a:r>
              <a:rPr lang="en-US" sz="2800" dirty="0" smtClean="0"/>
              <a:t> del </a:t>
            </a:r>
            <a:r>
              <a:rPr lang="en-US" sz="2800" dirty="0" err="1" smtClean="0"/>
              <a:t>índice</a:t>
            </a:r>
            <a:endParaRPr lang="en-US" sz="2800" dirty="0" smtClean="0"/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ellas</a:t>
            </a:r>
            <a:r>
              <a:rPr lang="en-US" sz="2800" dirty="0" smtClean="0"/>
              <a:t> son </a:t>
            </a:r>
            <a:r>
              <a:rPr lang="en-US" sz="2800" dirty="0" err="1" smtClean="0"/>
              <a:t>quienes</a:t>
            </a:r>
            <a:r>
              <a:rPr lang="en-US" sz="2800" dirty="0" smtClean="0"/>
              <a:t> </a:t>
            </a:r>
            <a:r>
              <a:rPr lang="en-US" sz="2800" dirty="0" err="1" smtClean="0"/>
              <a:t>tienen</a:t>
            </a:r>
            <a:r>
              <a:rPr lang="en-US" sz="2800" dirty="0" smtClean="0"/>
              <a:t> la </a:t>
            </a:r>
            <a:r>
              <a:rPr lang="en-US" sz="2800" dirty="0" err="1" smtClean="0"/>
              <a:t>información</a:t>
            </a:r>
            <a:r>
              <a:rPr lang="en-US" sz="2800" dirty="0" smtClean="0"/>
              <a:t> - </a:t>
            </a:r>
            <a:r>
              <a:rPr lang="en-US" sz="2800" dirty="0" err="1" smtClean="0"/>
              <a:t>expertas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1" y="1785937"/>
            <a:ext cx="9835040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8" y="649116"/>
            <a:ext cx="11820352" cy="3576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25896"/>
            <a:ext cx="1203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Paso 2: Delegar el cálculo de similitud entre perfiles a ellos</a:t>
            </a:r>
            <a:endParaRPr lang="es-ES_tradnl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48" y="5000625"/>
            <a:ext cx="11416926" cy="1486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8872538" y="2900363"/>
            <a:ext cx="1600200" cy="210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1648" y="5000625"/>
            <a:ext cx="11416926" cy="1486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6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Encontrar cinéfilos con gustos similares: </a:t>
            </a:r>
            <a:r>
              <a:rPr lang="es-ES_tradnl" dirty="0" smtClean="0"/>
              <a:t>Dado un cinéfilo, encontrar todos aquellos que tienen preferencias de género parecidas. Para calcular la similitud entre dos cinéfilos, se toman las preferencias de género de cine de cada uno. </a:t>
            </a:r>
          </a:p>
          <a:p>
            <a:pPr marL="0" indent="0">
              <a:buNone/>
            </a:pPr>
            <a:r>
              <a:rPr lang="es-ES_tradnl" dirty="0" smtClean="0"/>
              <a:t>Retorna todos los cinéfilos cuyo "índice de similitud" al indicado es menor a 6 (menor índice significa más parecido). La lista no está ordenada. El cinéfilo está en la lista también. </a:t>
            </a:r>
          </a:p>
          <a:p>
            <a:pPr marL="0" indent="0">
              <a:buNone/>
            </a:pPr>
            <a:r>
              <a:rPr lang="es-ES_tradnl" dirty="0" smtClean="0"/>
              <a:t>El cálculo es idéntico al de similitud entre películas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56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" y="457199"/>
            <a:ext cx="11140556" cy="5286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06" y="1293018"/>
            <a:ext cx="10830467" cy="3660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11" y="5260730"/>
            <a:ext cx="9007407" cy="128929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H="1">
            <a:off x="7815263" y="985836"/>
            <a:ext cx="14287" cy="192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429750" y="3786189"/>
            <a:ext cx="600075" cy="147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Encontrar películas que pueden gustar, no vistas: </a:t>
            </a:r>
            <a:r>
              <a:rPr lang="es-ES_tradnl" dirty="0" smtClean="0"/>
              <a:t>Dado un cinéfilo, retorna todas las películas cuyo "índice de similitud" a la preferencia del cinéfilo es menor a 6, y que el cinéfilo no vio. La lista no está ordenada.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El cálculo es idéntico al de similitud entre películas.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2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4117973"/>
            <a:ext cx="8758776" cy="2297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55574"/>
            <a:ext cx="11020574" cy="36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742"/>
            <a:ext cx="10515600" cy="5692221"/>
          </a:xfrm>
        </p:spPr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Una implementación que sigue el diseño que trabajamos en clase (y ofrece algunos </a:t>
            </a:r>
            <a:r>
              <a:rPr lang="es-ES_tradnl" dirty="0" err="1" smtClean="0"/>
              <a:t>tests</a:t>
            </a:r>
            <a:r>
              <a:rPr lang="es-ES_tradnl" dirty="0"/>
              <a:t> </a:t>
            </a:r>
            <a:r>
              <a:rPr lang="es-ES_tradnl" dirty="0" smtClean="0"/>
              <a:t>se puede descargar evaluando la </a:t>
            </a:r>
            <a:r>
              <a:rPr lang="es-ES_tradnl" smtClean="0"/>
              <a:t>siguiente expresión: 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(</a:t>
            </a:r>
            <a:r>
              <a:rPr lang="es-ES_tradnl" dirty="0" err="1">
                <a:solidFill>
                  <a:schemeClr val="accent1"/>
                </a:solidFill>
              </a:rPr>
              <a:t>IceRepositoryCreator</a:t>
            </a:r>
            <a:r>
              <a:rPr lang="es-ES_tradnl" dirty="0">
                <a:solidFill>
                  <a:schemeClr val="accent1"/>
                </a:solidFill>
              </a:rPr>
              <a:t> </a:t>
            </a:r>
            <a:r>
              <a:rPr lang="es-ES_tradnl" dirty="0"/>
              <a:t>new </a:t>
            </a:r>
            <a:endParaRPr lang="es-ES_tradnl" dirty="0" smtClean="0"/>
          </a:p>
          <a:p>
            <a:pPr marL="457200" lvl="1" indent="0">
              <a:buNone/>
            </a:pPr>
            <a:r>
              <a:rPr lang="es-ES_tradnl" dirty="0" err="1" smtClean="0"/>
              <a:t>url</a:t>
            </a:r>
            <a:r>
              <a:rPr lang="es-ES_tradnl" dirty="0"/>
              <a:t>: </a:t>
            </a:r>
            <a:r>
              <a:rPr lang="es-ES_tradnl" dirty="0">
                <a:solidFill>
                  <a:srgbClr val="7030A0"/>
                </a:solidFill>
              </a:rPr>
              <a:t>'https://</a:t>
            </a:r>
            <a:r>
              <a:rPr lang="es-ES_tradnl" dirty="0" err="1">
                <a:solidFill>
                  <a:srgbClr val="7030A0"/>
                </a:solidFill>
              </a:rPr>
              <a:t>bitbucket.org</a:t>
            </a:r>
            <a:r>
              <a:rPr lang="es-ES_tradnl" dirty="0">
                <a:solidFill>
                  <a:srgbClr val="7030A0"/>
                </a:solidFill>
              </a:rPr>
              <a:t>/</a:t>
            </a:r>
            <a:r>
              <a:rPr lang="es-ES_tradnl" dirty="0" err="1">
                <a:solidFill>
                  <a:srgbClr val="7030A0"/>
                </a:solidFill>
              </a:rPr>
              <a:t>lifia-oop</a:t>
            </a:r>
            <a:r>
              <a:rPr lang="es-ES_tradnl" dirty="0">
                <a:solidFill>
                  <a:srgbClr val="7030A0"/>
                </a:solidFill>
              </a:rPr>
              <a:t>/practicas-objetos-1.git'</a:t>
            </a:r>
            <a:r>
              <a:rPr lang="es-ES_tradnl" dirty="0"/>
              <a:t>; </a:t>
            </a:r>
            <a:endParaRPr lang="es-ES_tradnl" dirty="0" smtClean="0"/>
          </a:p>
          <a:p>
            <a:pPr marL="457200" lvl="1" indent="0">
              <a:buNone/>
            </a:pPr>
            <a:r>
              <a:rPr lang="es-ES_tradnl" dirty="0" err="1" smtClean="0"/>
              <a:t>createRepository</a:t>
            </a:r>
            <a:r>
              <a:rPr lang="es-ES_tradnl" dirty="0"/>
              <a:t>) </a:t>
            </a:r>
            <a:r>
              <a:rPr lang="es-ES_tradnl" dirty="0" err="1"/>
              <a:t>updatePackage</a:t>
            </a:r>
            <a:r>
              <a:rPr lang="es-ES_tradnl" dirty="0"/>
              <a:t>: </a:t>
            </a:r>
            <a:r>
              <a:rPr lang="es-ES_tradnl" dirty="0" smtClean="0">
                <a:solidFill>
                  <a:srgbClr val="7030A0"/>
                </a:solidFill>
              </a:rPr>
              <a:t>'Objetos1-Cinefiloos'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744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183" y="1561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600" dirty="0" err="1" smtClean="0"/>
              <a:t>Cinefiloos</a:t>
            </a:r>
            <a:r>
              <a:rPr lang="es-ES_tradnl" sz="3600" dirty="0" smtClean="0"/>
              <a:t> es un sitio para llevar registro de las películas que uno ha visto, encontrar a cinéfilos con gustos parecidos, y obtener sugerencias. El sistema se apoya en IMDB, un sitio en el que ya están registradas la mayoría de las películas. Eso hace innecesario cargar toda la información. A continuación se describen los casos de uso en formato breve.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79481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512"/>
            <a:ext cx="12192000" cy="50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Cargar película: </a:t>
            </a:r>
            <a:r>
              <a:rPr lang="es-ES_tradnl" dirty="0" smtClean="0"/>
              <a:t>Se ingresa título, la URL de la película en IMDB, y la URL de la imagen de portada de la película (también tomada de IMDB). Adicionalmente indica el "perfil de género" de la película. </a:t>
            </a:r>
            <a:r>
              <a:rPr lang="es-ES_tradnl" dirty="0" err="1" smtClean="0"/>
              <a:t>Cinefiloos</a:t>
            </a:r>
            <a:r>
              <a:rPr lang="es-ES_tradnl" dirty="0" smtClean="0"/>
              <a:t> (el sistema) registra la película.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El perfil de género indica en una escala de 0 a 9, cuánto de cada género tiene una película. Los géneros que se consideran son: </a:t>
            </a:r>
          </a:p>
          <a:p>
            <a:pPr marL="0" indent="0" algn="ctr">
              <a:buNone/>
            </a:pPr>
            <a:r>
              <a:rPr lang="es-ES_tradnl" dirty="0" smtClean="0"/>
              <a:t>horror, </a:t>
            </a:r>
            <a:r>
              <a:rPr lang="es-ES_tradnl" dirty="0" err="1" smtClean="0"/>
              <a:t>action</a:t>
            </a:r>
            <a:r>
              <a:rPr lang="es-ES_tradnl" dirty="0" smtClean="0"/>
              <a:t>, romance, suspense, </a:t>
            </a:r>
            <a:r>
              <a:rPr lang="es-ES_tradnl" dirty="0" err="1" smtClean="0"/>
              <a:t>comedy</a:t>
            </a:r>
            <a:r>
              <a:rPr lang="es-ES_tradnl" dirty="0" smtClean="0"/>
              <a:t>, y </a:t>
            </a:r>
            <a:r>
              <a:rPr lang="es-ES_tradnl" dirty="0" err="1" smtClean="0"/>
              <a:t>sci</a:t>
            </a:r>
            <a:r>
              <a:rPr lang="es-ES_tradnl" dirty="0" smtClean="0"/>
              <a:t>-fi. </a:t>
            </a:r>
          </a:p>
          <a:p>
            <a:pPr marL="0" indent="0">
              <a:buNone/>
            </a:pPr>
            <a:r>
              <a:rPr lang="es-ES_tradnl" dirty="0" smtClean="0"/>
              <a:t>Si no se indica perfil de género, tomará 0 para todos los géneros (sin género definido).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372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 smtClean="0"/>
              <a:t>Registrar un cinéfilos: </a:t>
            </a:r>
            <a:r>
              <a:rPr lang="es-ES_tradnl" dirty="0" smtClean="0"/>
              <a:t>el cinéfilo ingresa su nombre completo, y su email. El sistema registra al cinéfilo y lo retorna. </a:t>
            </a:r>
          </a:p>
          <a:p>
            <a:pPr marL="0" indent="0"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1" dirty="0" smtClean="0"/>
              <a:t>Obtener películas: </a:t>
            </a:r>
            <a:r>
              <a:rPr lang="es-ES_tradnl" dirty="0" smtClean="0"/>
              <a:t>El sistema retorna la lista de películas.</a:t>
            </a:r>
          </a:p>
          <a:p>
            <a:pPr marL="0" indent="0">
              <a:buNone/>
            </a:pP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1" dirty="0" smtClean="0"/>
              <a:t>Obtener cinéfilos: </a:t>
            </a:r>
            <a:r>
              <a:rPr lang="es-ES_tradnl" dirty="0" smtClean="0"/>
              <a:t>El sistema retorna la lista de cinéfilos.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b="1" dirty="0" smtClean="0"/>
              <a:t>Marcar una película como vista: </a:t>
            </a:r>
            <a:r>
              <a:rPr lang="es-ES_tradnl" dirty="0" smtClean="0"/>
              <a:t>Se indica un cinéfilo y una película. El sistema registra la película, como vista por el cinéfilo.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b="1" dirty="0" smtClean="0"/>
              <a:t>Obtener películas vistas por un cinéfilo:</a:t>
            </a:r>
            <a:r>
              <a:rPr lang="es-ES_tradnl" dirty="0" smtClean="0"/>
              <a:t> Dado un cinéfilo, el sistema retorna la lista de películas vistas por el cinéfilo.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507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3172</Words>
  <Application>Microsoft Macintosh PowerPoint</Application>
  <PresentationFormat>Widescreen</PresentationFormat>
  <Paragraphs>441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Calibri</vt:lpstr>
      <vt:lpstr>Calibri Light</vt:lpstr>
      <vt:lpstr>Mangal</vt:lpstr>
      <vt:lpstr>Arial</vt:lpstr>
      <vt:lpstr>Office Theme</vt:lpstr>
      <vt:lpstr>Cronograma de lo que resta</vt:lpstr>
      <vt:lpstr>Contexto…</vt:lpstr>
      <vt:lpstr>De la especificación al diseño y el código</vt:lpstr>
      <vt:lpstr>De la especificación al diseño y el código</vt:lpstr>
      <vt:lpstr>Cinéfiloos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 la especificación al diseño y el código  (pasada 1 – sin Genero)</vt:lpstr>
      <vt:lpstr>Identificar potenciales objetos, propiedades, relaciones</vt:lpstr>
      <vt:lpstr>PowerPoint Presentation</vt:lpstr>
      <vt:lpstr>De la especificación al diseño y el código  (pasada 1 – sin Genero)</vt:lpstr>
      <vt:lpstr>Asignar responsabilidades</vt:lpstr>
      <vt:lpstr>Heurística: Identificar expertos en Información</vt:lpstr>
      <vt:lpstr>Heurística: Identificar creadores</vt:lpstr>
      <vt:lpstr>Heurística: Aprovecha el polimorfismo</vt:lpstr>
      <vt:lpstr>Heurística: No hables con extraños</vt:lpstr>
      <vt:lpstr>Heurística: Bajo acoplamiento</vt:lpstr>
      <vt:lpstr>Heurística: Alta cohesión</vt:lpstr>
      <vt:lpstr>Heurística: Delegar, delegar, delegar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 la especificación al diseño y el código  (pasada 2 – CON Genero)</vt:lpstr>
      <vt:lpstr>PowerPoint Presentation</vt:lpstr>
      <vt:lpstr>PowerPoint Presentation</vt:lpstr>
      <vt:lpstr>PowerPoint Presentation</vt:lpstr>
      <vt:lpstr>PowerPoint Presentation</vt:lpstr>
      <vt:lpstr>De la especificación al diseño y el código  (pasada 2 – CON Género)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Obtener la preferencia de un cinéfilo respecto a un género (p.e., preferencia de horror) ¿Qué hay que hacer?</vt:lpstr>
      <vt:lpstr>Paso 2: Dado que puedo obtener el genreProfile, obtengo la preferencia de horror</vt:lpstr>
      <vt:lpstr>Paso 1: Obtener el genreProfile de un cinéfilo ¿Qué hay que hacer?</vt:lpstr>
      <vt:lpstr>Paso 1: Calcular el genreProfile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Cronograma de lo que resta</dc:title>
  <dc:creator>Alejandro Fernandez</dc:creator>
  <cp:lastModifiedBy>Alejandro Fernandez</cp:lastModifiedBy>
  <cp:revision>55</cp:revision>
  <dcterms:created xsi:type="dcterms:W3CDTF">2018-10-30T15:03:45Z</dcterms:created>
  <dcterms:modified xsi:type="dcterms:W3CDTF">2018-11-08T16:38:01Z</dcterms:modified>
</cp:coreProperties>
</file>