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3" r:id="rId5"/>
    <p:sldId id="264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/>
    <p:restoredTop sz="99588" autoAdjust="0"/>
  </p:normalViewPr>
  <p:slideViewPr>
    <p:cSldViewPr snapToGrid="0" snapToObjects="1">
      <p:cViewPr>
        <p:scale>
          <a:sx n="81" d="100"/>
          <a:sy n="81" d="100"/>
        </p:scale>
        <p:origin x="1976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803-EAF0-A64D-8D2B-32ADA5D1CA4A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9170B-B159-8340-B344-EAFBAC8D4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88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70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84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17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0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62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028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1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2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65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6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E967-E25C-BA44-8FC0-DA4B3466931C}" type="datetimeFigureOut">
              <a:rPr lang="es-ES_tradnl" smtClean="0"/>
              <a:t>12/11/18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7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Persistiendo </a:t>
            </a:r>
            <a:r>
              <a:rPr lang="es-ES_tradnl" smtClean="0"/>
              <a:t>cinéfilos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Algunas puntas para entender persistencia de objetos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 err="1" smtClean="0"/>
              <a:t>Cinefiloos</a:t>
            </a:r>
            <a:r>
              <a:rPr lang="es-ES" dirty="0" smtClean="0"/>
              <a:t> con </a:t>
            </a:r>
            <a:r>
              <a:rPr lang="es-ES" dirty="0" err="1" smtClean="0"/>
              <a:t>Voyage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1) Ponemos a funcionar un servidor </a:t>
            </a:r>
            <a:r>
              <a:rPr lang="es-ES" dirty="0" err="1" smtClean="0"/>
              <a:t>MongoDB</a:t>
            </a:r>
            <a:r>
              <a:rPr lang="es-ES" dirty="0" smtClean="0"/>
              <a:t> (base de datos no SQL, basada en documentos JSON)</a:t>
            </a:r>
          </a:p>
          <a:p>
            <a:r>
              <a:rPr lang="es-ES" dirty="0" smtClean="0"/>
              <a:t>2) Decimos a </a:t>
            </a:r>
            <a:r>
              <a:rPr lang="es-ES" dirty="0" err="1" smtClean="0"/>
              <a:t>Voyage</a:t>
            </a:r>
            <a:r>
              <a:rPr lang="es-ES" dirty="0" smtClean="0"/>
              <a:t> que los </a:t>
            </a:r>
            <a:r>
              <a:rPr lang="es-ES" dirty="0" err="1" smtClean="0"/>
              <a:t>Cinephile</a:t>
            </a:r>
            <a:r>
              <a:rPr lang="es-ES" dirty="0" smtClean="0"/>
              <a:t> y </a:t>
            </a:r>
            <a:r>
              <a:rPr lang="es-ES" dirty="0" err="1" smtClean="0"/>
              <a:t>Movie</a:t>
            </a:r>
            <a:r>
              <a:rPr lang="es-ES" dirty="0" smtClean="0"/>
              <a:t> serán colecciones de instancias persistentes (método de clase #</a:t>
            </a:r>
            <a:r>
              <a:rPr lang="es-ES" dirty="0" err="1" smtClean="0"/>
              <a:t>isVoyageRoot</a:t>
            </a:r>
            <a:r>
              <a:rPr lang="es-ES" dirty="0" smtClean="0"/>
              <a:t> que retorna true) </a:t>
            </a:r>
          </a:p>
          <a:p>
            <a:r>
              <a:rPr lang="es-ES" dirty="0" smtClean="0"/>
              <a:t>3) Cada vez que creamos una instancia de </a:t>
            </a:r>
            <a:r>
              <a:rPr lang="es-ES" dirty="0" err="1" smtClean="0"/>
              <a:t>Cinephile</a:t>
            </a:r>
            <a:r>
              <a:rPr lang="es-ES" dirty="0" smtClean="0"/>
              <a:t> o </a:t>
            </a:r>
            <a:r>
              <a:rPr lang="es-ES" dirty="0" err="1" smtClean="0"/>
              <a:t>Movie</a:t>
            </a:r>
            <a:r>
              <a:rPr lang="es-ES" dirty="0" smtClean="0"/>
              <a:t> le decimos #</a:t>
            </a:r>
            <a:r>
              <a:rPr lang="es-ES" dirty="0" err="1" smtClean="0"/>
              <a:t>save</a:t>
            </a:r>
            <a:r>
              <a:rPr lang="es-ES" dirty="0" smtClean="0"/>
              <a:t> (</a:t>
            </a:r>
            <a:r>
              <a:rPr lang="es-ES" dirty="0" err="1" smtClean="0"/>
              <a:t>asi</a:t>
            </a:r>
            <a:r>
              <a:rPr lang="es-ES" dirty="0" smtClean="0"/>
              <a:t> se agrega a la BD). Ya no necesitamos guardarla en una colección. </a:t>
            </a:r>
          </a:p>
          <a:p>
            <a:r>
              <a:rPr lang="es-ES" dirty="0" smtClean="0"/>
              <a:t>4) Cada vez que modificamos una instancia de </a:t>
            </a:r>
            <a:r>
              <a:rPr lang="es-ES" dirty="0" err="1" smtClean="0"/>
              <a:t>Cinephile</a:t>
            </a:r>
            <a:r>
              <a:rPr lang="es-ES" dirty="0" smtClean="0"/>
              <a:t> o </a:t>
            </a:r>
            <a:r>
              <a:rPr lang="es-ES" dirty="0" err="1" smtClean="0"/>
              <a:t>Movie</a:t>
            </a:r>
            <a:r>
              <a:rPr lang="es-ES" dirty="0" smtClean="0"/>
              <a:t> le decimos #</a:t>
            </a:r>
            <a:r>
              <a:rPr lang="es-ES" dirty="0" err="1" smtClean="0"/>
              <a:t>save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asi</a:t>
            </a:r>
            <a:r>
              <a:rPr lang="es-ES" dirty="0" smtClean="0"/>
              <a:t> se actualiza en la BD)</a:t>
            </a:r>
          </a:p>
          <a:p>
            <a:r>
              <a:rPr lang="es-ES" dirty="0" smtClean="0"/>
              <a:t>4) En lugar de recuperar </a:t>
            </a:r>
            <a:r>
              <a:rPr lang="es-ES" dirty="0" err="1" smtClean="0"/>
              <a:t>Cinephiles</a:t>
            </a:r>
            <a:r>
              <a:rPr lang="es-ES" dirty="0" smtClean="0"/>
              <a:t> y </a:t>
            </a:r>
            <a:r>
              <a:rPr lang="es-ES" dirty="0" err="1" smtClean="0"/>
              <a:t>Movies</a:t>
            </a:r>
            <a:r>
              <a:rPr lang="es-ES" dirty="0" smtClean="0"/>
              <a:t> desde colecciones (que ahora no tengo) hago consultas enviando mensajes a las clases </a:t>
            </a:r>
            <a:r>
              <a:rPr lang="es-ES" dirty="0" err="1" smtClean="0"/>
              <a:t>Cinephile</a:t>
            </a:r>
            <a:r>
              <a:rPr lang="es-ES" dirty="0" smtClean="0"/>
              <a:t> y </a:t>
            </a:r>
            <a:r>
              <a:rPr lang="es-ES" dirty="0" err="1" smtClean="0"/>
              <a:t>Movie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9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53" y="3042745"/>
            <a:ext cx="5628250" cy="1232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8" y="4578569"/>
            <a:ext cx="10492991" cy="1774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93" y="3350372"/>
            <a:ext cx="2238704" cy="8918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445" y="1939833"/>
            <a:ext cx="3207754" cy="9137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48053" y="3042745"/>
            <a:ext cx="5628250" cy="1232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8159445" y="1892876"/>
            <a:ext cx="3207754" cy="9606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/>
          <p:cNvSpPr/>
          <p:nvPr/>
        </p:nvSpPr>
        <p:spPr>
          <a:xfrm>
            <a:off x="7040093" y="3372672"/>
            <a:ext cx="2238704" cy="9003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3" y="329811"/>
            <a:ext cx="7008391" cy="25237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6441" y="614855"/>
            <a:ext cx="2651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/>
              <a:t>Sin </a:t>
            </a:r>
            <a:r>
              <a:rPr lang="es-ES_tradnl" sz="4400" dirty="0" err="1" smtClean="0"/>
              <a:t>Voyage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69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5" y="1860475"/>
            <a:ext cx="3065603" cy="9930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439" y="3372672"/>
            <a:ext cx="6118760" cy="921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08" y="4578569"/>
            <a:ext cx="10492991" cy="1774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48053" y="3175658"/>
            <a:ext cx="3865837" cy="1099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53" y="315969"/>
            <a:ext cx="7151530" cy="25752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59445" y="1892875"/>
            <a:ext cx="3065603" cy="9983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/>
          <p:cNvSpPr/>
          <p:nvPr/>
        </p:nvSpPr>
        <p:spPr>
          <a:xfrm>
            <a:off x="5248439" y="3372672"/>
            <a:ext cx="6118760" cy="9215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TextBox 17"/>
          <p:cNvSpPr txBox="1"/>
          <p:nvPr/>
        </p:nvSpPr>
        <p:spPr>
          <a:xfrm>
            <a:off x="8576441" y="614855"/>
            <a:ext cx="2861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 smtClean="0"/>
              <a:t>Con </a:t>
            </a:r>
            <a:r>
              <a:rPr lang="es-ES_tradnl" sz="4400" dirty="0" err="1" smtClean="0"/>
              <a:t>Voyage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882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66" y="407933"/>
            <a:ext cx="8532593" cy="4251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96662" y="5682394"/>
            <a:ext cx="770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bitbucket.org</a:t>
            </a:r>
            <a:r>
              <a:rPr lang="es-ES_tradnl" dirty="0"/>
              <a:t>/</a:t>
            </a:r>
            <a:r>
              <a:rPr lang="es-ES_tradnl" dirty="0" err="1"/>
              <a:t>snippets</a:t>
            </a:r>
            <a:r>
              <a:rPr lang="es-ES_tradnl" dirty="0"/>
              <a:t>/</a:t>
            </a:r>
            <a:r>
              <a:rPr lang="es-ES_tradnl" dirty="0" err="1"/>
              <a:t>lifia-oop</a:t>
            </a:r>
            <a:r>
              <a:rPr lang="es-ES_tradnl" dirty="0"/>
              <a:t>/yebB8q/</a:t>
            </a:r>
            <a:r>
              <a:rPr lang="es-ES_tradnl" dirty="0" err="1"/>
              <a:t>persistence-examples-cinefiloos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2843326" y="5124987"/>
            <a:ext cx="683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Snippets</a:t>
            </a:r>
            <a:r>
              <a:rPr lang="es-ES_tradnl" sz="2400" dirty="0" smtClean="0"/>
              <a:t> de código para instalar y probar esta versión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140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46" y="1781536"/>
            <a:ext cx="3479532" cy="4637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63" y="1781536"/>
            <a:ext cx="3489780" cy="4637427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books.pharo.org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48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4" name="Rectangle 3"/>
          <p:cNvSpPr/>
          <p:nvPr/>
        </p:nvSpPr>
        <p:spPr>
          <a:xfrm>
            <a:off x="4423353" y="3346311"/>
            <a:ext cx="3572754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Modelo del dominio</a:t>
            </a:r>
            <a:endParaRPr lang="es-ES_tradnl" sz="2800" dirty="0"/>
          </a:p>
        </p:txBody>
      </p:sp>
      <p:sp>
        <p:nvSpPr>
          <p:cNvPr id="5" name="Rectangle 4"/>
          <p:cNvSpPr/>
          <p:nvPr/>
        </p:nvSpPr>
        <p:spPr>
          <a:xfrm>
            <a:off x="592540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smtClean="0"/>
              <a:t>Interfaz Web</a:t>
            </a:r>
            <a:endParaRPr lang="es-ES_tradnl" sz="2800" dirty="0"/>
          </a:p>
        </p:txBody>
      </p:sp>
      <p:sp>
        <p:nvSpPr>
          <p:cNvPr id="6" name="Rectangle 5"/>
          <p:cNvSpPr/>
          <p:nvPr/>
        </p:nvSpPr>
        <p:spPr>
          <a:xfrm>
            <a:off x="4423353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Interfaz Móvil</a:t>
            </a:r>
            <a:endParaRPr lang="es-ES_tradnl" sz="2800" dirty="0"/>
          </a:p>
        </p:txBody>
      </p:sp>
      <p:sp>
        <p:nvSpPr>
          <p:cNvPr id="7" name="Rectangle 6"/>
          <p:cNvSpPr/>
          <p:nvPr/>
        </p:nvSpPr>
        <p:spPr>
          <a:xfrm>
            <a:off x="8248137" y="1782516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API</a:t>
            </a:r>
            <a:endParaRPr lang="es-ES_tradnl" sz="2800" dirty="0"/>
          </a:p>
        </p:txBody>
      </p:sp>
      <p:sp>
        <p:nvSpPr>
          <p:cNvPr id="8" name="Rectangle 7"/>
          <p:cNvSpPr/>
          <p:nvPr/>
        </p:nvSpPr>
        <p:spPr>
          <a:xfrm>
            <a:off x="4423353" y="4888174"/>
            <a:ext cx="3572754" cy="966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smtClean="0"/>
              <a:t>Persistencia</a:t>
            </a:r>
            <a:endParaRPr lang="es-ES_tradnl" sz="28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378917" y="2749206"/>
            <a:ext cx="2038407" cy="5751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>
            <a:off x="6209730" y="2749206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996107" y="2749205"/>
            <a:ext cx="2038407" cy="61903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8356" y="4313000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otched Right Arrow 18"/>
          <p:cNvSpPr/>
          <p:nvPr/>
        </p:nvSpPr>
        <p:spPr>
          <a:xfrm>
            <a:off x="1087416" y="3431536"/>
            <a:ext cx="2930711" cy="881464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>
                <a:solidFill>
                  <a:schemeClr val="tx1"/>
                </a:solidFill>
              </a:rPr>
              <a:t>Foco OO1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06559" y="3346311"/>
            <a:ext cx="1623740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smtClean="0"/>
              <a:t>Tests</a:t>
            </a:r>
            <a:endParaRPr lang="es-ES_tradnl" sz="2800" dirty="0"/>
          </a:p>
        </p:txBody>
      </p:sp>
      <p:cxnSp>
        <p:nvCxnSpPr>
          <p:cNvPr id="21" name="Straight Arrow Connector 20"/>
          <p:cNvCxnSpPr>
            <a:stCxn id="20" idx="1"/>
            <a:endCxn id="4" idx="3"/>
          </p:cNvCxnSpPr>
          <p:nvPr/>
        </p:nvCxnSpPr>
        <p:spPr>
          <a:xfrm flipH="1">
            <a:off x="7996107" y="3829656"/>
            <a:ext cx="81045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tched Right Arrow 16"/>
          <p:cNvSpPr/>
          <p:nvPr/>
        </p:nvSpPr>
        <p:spPr>
          <a:xfrm>
            <a:off x="1114563" y="4930786"/>
            <a:ext cx="2930711" cy="881464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smtClean="0">
                <a:solidFill>
                  <a:schemeClr val="tx1"/>
                </a:solidFill>
              </a:rPr>
              <a:t>Solo por hoy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165294" y="1802644"/>
            <a:ext cx="2854091" cy="92643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>
                <a:solidFill>
                  <a:schemeClr val="tx1"/>
                </a:solidFill>
              </a:rPr>
              <a:t>Solo por hoy</a:t>
            </a:r>
            <a:endParaRPr lang="es-ES_tradn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29" y="365125"/>
            <a:ext cx="10826871" cy="1325563"/>
          </a:xfrm>
        </p:spPr>
        <p:txBody>
          <a:bodyPr/>
          <a:lstStyle/>
          <a:p>
            <a:r>
              <a:rPr lang="es-ES_tradnl" dirty="0" smtClean="0"/>
              <a:t>¿qué objetos, cuándo, dónde y cómo persistir?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4463"/>
            <a:ext cx="2876069" cy="214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76" y="1690688"/>
            <a:ext cx="1741386" cy="2071065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4956040" y="1875225"/>
            <a:ext cx="2833835" cy="4428718"/>
            <a:chOff x="4956040" y="1875225"/>
            <a:chExt cx="2833835" cy="442871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6040" y="4182949"/>
              <a:ext cx="2833835" cy="21209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9751" y="1875225"/>
              <a:ext cx="2066411" cy="162535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6372957" y="3500584"/>
              <a:ext cx="1" cy="682365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8464140" y="1533299"/>
            <a:ext cx="2981739" cy="4718629"/>
            <a:chOff x="8464140" y="1533299"/>
            <a:chExt cx="2981739" cy="4718629"/>
          </a:xfrm>
        </p:grpSpPr>
        <p:grpSp>
          <p:nvGrpSpPr>
            <p:cNvPr id="8" name="Group 7"/>
            <p:cNvGrpSpPr/>
            <p:nvPr/>
          </p:nvGrpSpPr>
          <p:grpSpPr>
            <a:xfrm>
              <a:off x="8464140" y="1533299"/>
              <a:ext cx="2981739" cy="2149487"/>
              <a:chOff x="6771861" y="2608043"/>
              <a:chExt cx="2981739" cy="2149487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6771861" y="2608043"/>
                <a:ext cx="2981739" cy="2149487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117" y="3202026"/>
                <a:ext cx="803081" cy="811193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>
              <a:off x="9955010" y="3680497"/>
              <a:ext cx="5101" cy="502452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l="30874" r="10085"/>
            <a:stretch/>
          </p:blipFill>
          <p:spPr>
            <a:xfrm>
              <a:off x="8762817" y="4232628"/>
              <a:ext cx="2384384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1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Alternativas para persistir mis objetos </a:t>
            </a:r>
            <a:r>
              <a:rPr lang="es-ES" sz="4000" dirty="0" err="1" smtClean="0"/>
              <a:t>Smalltalk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Tenerlos en colecciones y grabar la imagen</a:t>
            </a:r>
          </a:p>
          <a:p>
            <a:pPr lvl="1"/>
            <a:r>
              <a:rPr lang="es-ES" dirty="0" smtClean="0"/>
              <a:t>Limitado por la memoria de mi maquina</a:t>
            </a:r>
          </a:p>
          <a:p>
            <a:pPr lvl="1"/>
            <a:r>
              <a:rPr lang="es-ES" dirty="0" smtClean="0"/>
              <a:t>Cada “</a:t>
            </a:r>
            <a:r>
              <a:rPr lang="es-ES" dirty="0" err="1" smtClean="0"/>
              <a:t>Smalltalk</a:t>
            </a:r>
            <a:r>
              <a:rPr lang="es-ES" dirty="0" smtClean="0"/>
              <a:t> </a:t>
            </a:r>
            <a:r>
              <a:rPr lang="es-ES" dirty="0" err="1" smtClean="0"/>
              <a:t>saveSession</a:t>
            </a:r>
            <a:r>
              <a:rPr lang="es-ES" dirty="0" smtClean="0"/>
              <a:t>” guarda toda la imagen (y demora unos segundos)</a:t>
            </a:r>
          </a:p>
          <a:p>
            <a:r>
              <a:rPr lang="es-ES" dirty="0" smtClean="0"/>
              <a:t>Serializarlos a un archivo binario (</a:t>
            </a:r>
            <a:r>
              <a:rPr lang="es-ES" dirty="0" err="1" smtClean="0"/>
              <a:t>save</a:t>
            </a:r>
            <a:r>
              <a:rPr lang="es-ES" dirty="0" smtClean="0"/>
              <a:t> / load)</a:t>
            </a:r>
          </a:p>
          <a:p>
            <a:pPr lvl="1"/>
            <a:r>
              <a:rPr lang="es-ES" dirty="0" smtClean="0"/>
              <a:t>Limitado por la memoria de mi máquina (todos los objetos están en memoria)</a:t>
            </a:r>
          </a:p>
          <a:p>
            <a:pPr lvl="1"/>
            <a:r>
              <a:rPr lang="es-ES" dirty="0" smtClean="0"/>
              <a:t>Al recuperar, obtengo una replica exacta del objeto que envié a guardar y todos a los que este conoce.</a:t>
            </a:r>
          </a:p>
        </p:txBody>
      </p:sp>
    </p:spTree>
    <p:extLst>
      <p:ext uri="{BB962C8B-B14F-4D97-AF65-F5344CB8AC3E}">
        <p14:creationId xmlns:p14="http://schemas.microsoft.com/office/powerpoint/2010/main" val="29641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A</a:t>
            </a:r>
            <a:r>
              <a:rPr lang="es-ES" sz="4000" dirty="0" smtClean="0"/>
              <a:t>lternativas para persistir mis objetos </a:t>
            </a:r>
            <a:r>
              <a:rPr lang="es-ES" sz="4000" dirty="0" err="1" smtClean="0"/>
              <a:t>Smalltalk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Utilizar una base de datos orientada a objetos (</a:t>
            </a:r>
            <a:r>
              <a:rPr lang="es-ES" dirty="0" err="1" smtClean="0"/>
              <a:t>Gemstone</a:t>
            </a:r>
            <a:r>
              <a:rPr lang="es-ES" dirty="0" smtClean="0"/>
              <a:t> es la mas conocida)</a:t>
            </a:r>
          </a:p>
          <a:p>
            <a:pPr lvl="1"/>
            <a:r>
              <a:rPr lang="es-ES" dirty="0" smtClean="0"/>
              <a:t>Escribo </a:t>
            </a:r>
            <a:r>
              <a:rPr lang="es-ES" dirty="0" err="1" smtClean="0"/>
              <a:t>Smalltalk</a:t>
            </a:r>
            <a:r>
              <a:rPr lang="es-ES" dirty="0" smtClean="0"/>
              <a:t> puro</a:t>
            </a:r>
          </a:p>
          <a:p>
            <a:pPr lvl="1"/>
            <a:r>
              <a:rPr lang="es-ES" dirty="0" smtClean="0"/>
              <a:t>Mis colecciones ya no están completamente en memoria sino que “paginan” a medida que las necesito. </a:t>
            </a:r>
          </a:p>
          <a:p>
            <a:pPr lvl="1"/>
            <a:r>
              <a:rPr lang="es-ES" dirty="0" smtClean="0"/>
              <a:t>Agrega construcciones de bases de datos (por ejemplo, transacciones)</a:t>
            </a:r>
          </a:p>
          <a:p>
            <a:r>
              <a:rPr lang="es-ES" dirty="0" smtClean="0"/>
              <a:t>“Mapear” los objetos de ida y vuelta a una BD no OO</a:t>
            </a:r>
          </a:p>
          <a:p>
            <a:pPr lvl="1"/>
            <a:r>
              <a:rPr lang="es-ES" dirty="0" smtClean="0"/>
              <a:t>Mapeo Objetos-Relacional (por ejemplo, guardando en </a:t>
            </a:r>
            <a:r>
              <a:rPr lang="es-ES" dirty="0" err="1" smtClean="0"/>
              <a:t>MySQL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Mapeo Objetos-</a:t>
            </a:r>
            <a:r>
              <a:rPr lang="es-ES" dirty="0" err="1" smtClean="0"/>
              <a:t>NoSQL</a:t>
            </a:r>
            <a:r>
              <a:rPr lang="es-ES" dirty="0" smtClean="0"/>
              <a:t> (por ejemplo, guardando en </a:t>
            </a:r>
            <a:r>
              <a:rPr lang="es-ES" dirty="0" err="1" smtClean="0"/>
              <a:t>MongoDB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1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mas </a:t>
            </a:r>
            <a:r>
              <a:rPr lang="en-US" dirty="0" err="1" smtClean="0"/>
              <a:t>detalle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guarda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de un </a:t>
            </a:r>
            <a:r>
              <a:rPr lang="en-US" dirty="0" err="1" smtClean="0"/>
              <a:t>grafo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endParaRPr lang="en-US" dirty="0" smtClean="0"/>
          </a:p>
          <a:p>
            <a:pPr lvl="1"/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propietario</a:t>
            </a:r>
            <a:r>
              <a:rPr lang="en-US" dirty="0" smtClean="0"/>
              <a:t> (</a:t>
            </a:r>
            <a:r>
              <a:rPr lang="en-US" dirty="0" err="1" smtClean="0"/>
              <a:t>generalmente</a:t>
            </a:r>
            <a:r>
              <a:rPr lang="en-US" dirty="0" smtClean="0"/>
              <a:t> </a:t>
            </a:r>
            <a:r>
              <a:rPr lang="en-US" dirty="0" err="1" smtClean="0"/>
              <a:t>binario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Solo </a:t>
            </a:r>
            <a:r>
              <a:rPr lang="en-US" dirty="0" err="1" smtClean="0"/>
              <a:t>almacena</a:t>
            </a:r>
            <a:r>
              <a:rPr lang="en-US" dirty="0" smtClean="0"/>
              <a:t> lo </a:t>
            </a:r>
            <a:r>
              <a:rPr lang="en-US" dirty="0" err="1" smtClean="0"/>
              <a:t>necesario</a:t>
            </a:r>
            <a:r>
              <a:rPr lang="en-US" dirty="0" smtClean="0"/>
              <a:t> para </a:t>
            </a:r>
            <a:r>
              <a:rPr lang="en-US" dirty="0" err="1" smtClean="0"/>
              <a:t>recrear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r>
              <a:rPr lang="en-US" dirty="0" smtClean="0"/>
              <a:t> en un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la </a:t>
            </a:r>
            <a:r>
              <a:rPr lang="en-US" dirty="0" err="1" smtClean="0"/>
              <a:t>definición</a:t>
            </a:r>
            <a:r>
              <a:rPr lang="en-US" dirty="0" smtClean="0"/>
              <a:t> de las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lenguajes</a:t>
            </a:r>
            <a:r>
              <a:rPr lang="en-US" dirty="0" smtClean="0"/>
              <a:t> OO </a:t>
            </a:r>
            <a:r>
              <a:rPr lang="en-US" dirty="0" err="1" smtClean="0"/>
              <a:t>populares</a:t>
            </a:r>
            <a:r>
              <a:rPr lang="en-US" dirty="0" smtClean="0"/>
              <a:t> </a:t>
            </a:r>
            <a:r>
              <a:rPr lang="en-US" dirty="0" err="1" smtClean="0"/>
              <a:t>ofrecen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(</a:t>
            </a:r>
            <a:r>
              <a:rPr lang="en-US" dirty="0" err="1" smtClean="0"/>
              <a:t>p.e.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 smtClean="0"/>
              <a:t>) para </a:t>
            </a:r>
            <a:r>
              <a:rPr lang="en-US" dirty="0" err="1" smtClean="0"/>
              <a:t>simplificar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endParaRPr lang="en-US" dirty="0" smtClean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Pharo</a:t>
            </a:r>
            <a:r>
              <a:rPr lang="en-US" dirty="0" smtClean="0"/>
              <a:t> -&gt; Fuel</a:t>
            </a:r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Java -&gt; </a:t>
            </a:r>
            <a:r>
              <a:rPr lang="en-US" dirty="0" err="1" smtClean="0"/>
              <a:t>ObjectOutputStream</a:t>
            </a:r>
            <a:r>
              <a:rPr lang="en-US" dirty="0" smtClean="0"/>
              <a:t> y </a:t>
            </a:r>
            <a:r>
              <a:rPr lang="en-US" dirty="0" err="1" smtClean="0"/>
              <a:t>ObjectInputStream</a:t>
            </a:r>
            <a:endParaRPr lang="en-US" dirty="0" smtClean="0"/>
          </a:p>
          <a:p>
            <a:r>
              <a:rPr lang="en-US" dirty="0" smtClean="0"/>
              <a:t>Lo que </a:t>
            </a:r>
            <a:r>
              <a:rPr lang="en-US" dirty="0" err="1" smtClean="0"/>
              <a:t>obtengo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original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05330" y="6205551"/>
            <a:ext cx="1135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ci.inria.fr</a:t>
            </a:r>
            <a:r>
              <a:rPr lang="es-ES" dirty="0"/>
              <a:t>/</a:t>
            </a:r>
            <a:r>
              <a:rPr lang="es-ES" dirty="0" err="1"/>
              <a:t>pharo-contribution</a:t>
            </a:r>
            <a:r>
              <a:rPr lang="es-ES" dirty="0"/>
              <a:t>/</a:t>
            </a:r>
            <a:r>
              <a:rPr lang="es-ES" dirty="0" err="1"/>
              <a:t>job</a:t>
            </a:r>
            <a:r>
              <a:rPr lang="es-ES" dirty="0"/>
              <a:t>/</a:t>
            </a:r>
            <a:r>
              <a:rPr lang="es-ES" dirty="0" err="1"/>
              <a:t>EnterprisePharoBook</a:t>
            </a:r>
            <a:r>
              <a:rPr lang="es-ES" dirty="0"/>
              <a:t>/</a:t>
            </a:r>
            <a:r>
              <a:rPr lang="es-ES" dirty="0" err="1"/>
              <a:t>lastSuccessfulBuild</a:t>
            </a:r>
            <a:r>
              <a:rPr lang="es-ES" dirty="0"/>
              <a:t>/</a:t>
            </a:r>
            <a:r>
              <a:rPr lang="es-ES" dirty="0" err="1"/>
              <a:t>artifact</a:t>
            </a:r>
            <a:r>
              <a:rPr lang="es-ES" dirty="0"/>
              <a:t>/</a:t>
            </a:r>
            <a:r>
              <a:rPr lang="es-ES" dirty="0" err="1"/>
              <a:t>book-result</a:t>
            </a:r>
            <a:r>
              <a:rPr lang="es-ES" dirty="0"/>
              <a:t>/Fuel/</a:t>
            </a:r>
            <a:r>
              <a:rPr lang="es-ES" dirty="0" err="1"/>
              <a:t>Fuel.html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9" y="1690688"/>
            <a:ext cx="11588121" cy="42442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-652449"/>
            <a:ext cx="806614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8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a BD - mas </a:t>
            </a:r>
            <a:r>
              <a:rPr lang="en-US" dirty="0" err="1" smtClean="0"/>
              <a:t>detalle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Almacenar instancias de bases de datos</a:t>
            </a:r>
          </a:p>
          <a:p>
            <a:pPr lvl="1"/>
            <a:r>
              <a:rPr lang="es-ES_tradnl" dirty="0" smtClean="0"/>
              <a:t>En bases de datos relacionales, </a:t>
            </a:r>
            <a:r>
              <a:rPr lang="es-ES_tradnl" dirty="0" err="1" smtClean="0"/>
              <a:t>transformandolos</a:t>
            </a:r>
            <a:r>
              <a:rPr lang="es-ES_tradnl" dirty="0" smtClean="0"/>
              <a:t> en </a:t>
            </a:r>
            <a:r>
              <a:rPr lang="es-ES_tradnl" dirty="0" err="1" smtClean="0"/>
              <a:t>tuplas</a:t>
            </a:r>
            <a:endParaRPr lang="es-ES_tradnl" dirty="0" smtClean="0"/>
          </a:p>
          <a:p>
            <a:pPr lvl="1"/>
            <a:r>
              <a:rPr lang="es-ES_tradnl" dirty="0" smtClean="0"/>
              <a:t>En bases de datos </a:t>
            </a:r>
            <a:r>
              <a:rPr lang="es-ES_tradnl" dirty="0" err="1" smtClean="0"/>
              <a:t>noSql</a:t>
            </a:r>
            <a:r>
              <a:rPr lang="es-ES_tradnl" dirty="0" smtClean="0"/>
              <a:t>, serializando a JSON y creando colecciones</a:t>
            </a:r>
          </a:p>
          <a:p>
            <a:r>
              <a:rPr lang="es-ES_tradnl" dirty="0" smtClean="0"/>
              <a:t>Transformar objetos hacia y desde la base de datos de manera transparente</a:t>
            </a:r>
          </a:p>
          <a:p>
            <a:pPr lvl="1"/>
            <a:r>
              <a:rPr lang="es-ES_tradnl" dirty="0" smtClean="0"/>
              <a:t>Utilizamos librerías para olvidarnos de los detalles. Guardamos y recuperamos objetos. GLORP (SQL), </a:t>
            </a:r>
            <a:r>
              <a:rPr lang="es-ES_tradnl" dirty="0" err="1" smtClean="0"/>
              <a:t>Voyage</a:t>
            </a:r>
            <a:r>
              <a:rPr lang="es-ES_tradnl" dirty="0" smtClean="0"/>
              <a:t> (</a:t>
            </a:r>
            <a:r>
              <a:rPr lang="es-ES_tradnl" dirty="0" err="1" smtClean="0"/>
              <a:t>NoSQL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Dependiendo del caso, vamos a tener que “ensuciar” un poco nuestro modelo (con alguna </a:t>
            </a:r>
            <a:r>
              <a:rPr lang="es-ES_tradnl" dirty="0" err="1" smtClean="0"/>
              <a:t>v.i.</a:t>
            </a:r>
            <a:r>
              <a:rPr lang="es-ES_tradnl" dirty="0" smtClean="0"/>
              <a:t> que sirva como id, o agregando algunos métodos)</a:t>
            </a:r>
          </a:p>
        </p:txBody>
      </p:sp>
    </p:spTree>
    <p:extLst>
      <p:ext uri="{BB962C8B-B14F-4D97-AF65-F5344CB8AC3E}">
        <p14:creationId xmlns:p14="http://schemas.microsoft.com/office/powerpoint/2010/main" val="17190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Voyage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MongoDB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Voyage</a:t>
            </a:r>
            <a:r>
              <a:rPr lang="es-ES" dirty="0" smtClean="0"/>
              <a:t> Mongo es un </a:t>
            </a:r>
            <a:r>
              <a:rPr lang="es-ES" dirty="0" err="1" smtClean="0"/>
              <a:t>framework</a:t>
            </a:r>
            <a:r>
              <a:rPr lang="es-ES" dirty="0" smtClean="0"/>
              <a:t> para persistir objetos en bases de datos no SQL.</a:t>
            </a:r>
          </a:p>
          <a:p>
            <a:r>
              <a:rPr lang="es-ES" dirty="0" smtClean="0"/>
              <a:t>Los cambios que requiere (casos mas básicos) con mínimos:</a:t>
            </a:r>
          </a:p>
          <a:p>
            <a:pPr lvl="1"/>
            <a:r>
              <a:rPr lang="es-ES" dirty="0" smtClean="0"/>
              <a:t>Indicar cuales son las clases a persistir</a:t>
            </a:r>
          </a:p>
          <a:p>
            <a:pPr lvl="2"/>
            <a:r>
              <a:rPr lang="es-ES" dirty="0" smtClean="0"/>
              <a:t>Implementando un método de clase </a:t>
            </a:r>
          </a:p>
          <a:p>
            <a:pPr lvl="1"/>
            <a:r>
              <a:rPr lang="es-ES" dirty="0" smtClean="0"/>
              <a:t>Enviar #</a:t>
            </a:r>
            <a:r>
              <a:rPr lang="es-ES" dirty="0" err="1" smtClean="0"/>
              <a:t>save</a:t>
            </a:r>
            <a:r>
              <a:rPr lang="es-ES" dirty="0" smtClean="0"/>
              <a:t> a las instancias para que se guarden</a:t>
            </a:r>
          </a:p>
          <a:p>
            <a:pPr lvl="2"/>
            <a:r>
              <a:rPr lang="es-ES" dirty="0" smtClean="0"/>
              <a:t>Si no están en la BD se agregan. Si están se actualizan.</a:t>
            </a:r>
          </a:p>
          <a:p>
            <a:pPr lvl="2"/>
            <a:r>
              <a:rPr lang="es-ES" dirty="0" smtClean="0"/>
              <a:t>Maneja automáticamente las referencias entre objetos.</a:t>
            </a:r>
          </a:p>
          <a:p>
            <a:pPr lvl="1"/>
            <a:r>
              <a:rPr lang="es-ES" dirty="0" smtClean="0"/>
              <a:t>Las clases actúan como colecciones</a:t>
            </a:r>
          </a:p>
          <a:p>
            <a:pPr lvl="2"/>
            <a:r>
              <a:rPr lang="es-ES" dirty="0" smtClean="0"/>
              <a:t>El método #</a:t>
            </a:r>
            <a:r>
              <a:rPr lang="es-ES" dirty="0" err="1" smtClean="0"/>
              <a:t>selectAll</a:t>
            </a:r>
            <a:r>
              <a:rPr lang="es-ES" dirty="0" smtClean="0"/>
              <a:t>: devuelve todas las instancias</a:t>
            </a:r>
          </a:p>
          <a:p>
            <a:pPr lvl="2"/>
            <a:r>
              <a:rPr lang="es-ES" dirty="0" smtClean="0"/>
              <a:t>El </a:t>
            </a:r>
            <a:r>
              <a:rPr lang="es-ES" dirty="0" err="1" smtClean="0"/>
              <a:t>metodo</a:t>
            </a:r>
            <a:r>
              <a:rPr lang="es-ES" dirty="0" smtClean="0"/>
              <a:t> #</a:t>
            </a:r>
            <a:r>
              <a:rPr lang="es-ES" dirty="0" err="1" smtClean="0"/>
              <a:t>select</a:t>
            </a:r>
            <a:r>
              <a:rPr lang="es-ES" dirty="0" smtClean="0"/>
              <a:t>: funciona (casi) como el de colecciones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3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645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Persistiendo cinéfilos</vt:lpstr>
      <vt:lpstr>Contexto…</vt:lpstr>
      <vt:lpstr>¿qué objetos, cuándo, dónde y cómo persistir?</vt:lpstr>
      <vt:lpstr>Alternativas para persistir mis objetos Smalltalk</vt:lpstr>
      <vt:lpstr>Alternativas para persistir mis objetos Smalltalk</vt:lpstr>
      <vt:lpstr>Serialización en archivos – mas detalle</vt:lpstr>
      <vt:lpstr>Fuel</vt:lpstr>
      <vt:lpstr>Mapeo de objetos a BD - mas detalle</vt:lpstr>
      <vt:lpstr>Voyage (MongoDB)</vt:lpstr>
      <vt:lpstr>En Cinefiloos con Voyage</vt:lpstr>
      <vt:lpstr>PowerPoint Presentation</vt:lpstr>
      <vt:lpstr>PowerPoint Presentation</vt:lpstr>
      <vt:lpstr>PowerPoint Presentation</vt:lpstr>
      <vt:lpstr>https://books.pharo.org/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Persistiendo objetos</dc:title>
  <dc:creator>Alejandro Fernandez</dc:creator>
  <cp:lastModifiedBy>Alejandro Fernandez</cp:lastModifiedBy>
  <cp:revision>21</cp:revision>
  <dcterms:created xsi:type="dcterms:W3CDTF">2018-11-11T23:35:45Z</dcterms:created>
  <dcterms:modified xsi:type="dcterms:W3CDTF">2018-11-13T00:40:15Z</dcterms:modified>
</cp:coreProperties>
</file>