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90"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316" r:id="rId13"/>
    <p:sldId id="317" r:id="rId14"/>
    <p:sldId id="318" r:id="rId15"/>
    <p:sldId id="319" r:id="rId16"/>
    <p:sldId id="320" r:id="rId17"/>
    <p:sldId id="326" r:id="rId18"/>
    <p:sldId id="331" r:id="rId19"/>
    <p:sldId id="322" r:id="rId20"/>
    <p:sldId id="323" r:id="rId21"/>
    <p:sldId id="324" r:id="rId22"/>
    <p:sldId id="325" r:id="rId23"/>
    <p:sldId id="267" r:id="rId24"/>
    <p:sldId id="269" r:id="rId25"/>
    <p:sldId id="270" r:id="rId26"/>
    <p:sldId id="328" r:id="rId27"/>
    <p:sldId id="271" r:id="rId28"/>
    <p:sldId id="274" r:id="rId29"/>
    <p:sldId id="275" r:id="rId30"/>
    <p:sldId id="277" r:id="rId31"/>
    <p:sldId id="279" r:id="rId32"/>
    <p:sldId id="284" r:id="rId33"/>
    <p:sldId id="286" r:id="rId34"/>
    <p:sldId id="287" r:id="rId35"/>
    <p:sldId id="288" r:id="rId36"/>
    <p:sldId id="332" r:id="rId37"/>
    <p:sldId id="289" r:id="rId38"/>
    <p:sldId id="294" r:id="rId39"/>
    <p:sldId id="333" r:id="rId40"/>
    <p:sldId id="295" r:id="rId41"/>
    <p:sldId id="296" r:id="rId42"/>
    <p:sldId id="297" r:id="rId43"/>
    <p:sldId id="299" r:id="rId44"/>
    <p:sldId id="300" r:id="rId45"/>
    <p:sldId id="301" r:id="rId46"/>
    <p:sldId id="302" r:id="rId47"/>
    <p:sldId id="334" r:id="rId48"/>
    <p:sldId id="303" r:id="rId49"/>
    <p:sldId id="335" r:id="rId50"/>
    <p:sldId id="336" r:id="rId51"/>
    <p:sldId id="304" r:id="rId52"/>
    <p:sldId id="329" r:id="rId53"/>
    <p:sldId id="306" r:id="rId54"/>
    <p:sldId id="307" r:id="rId55"/>
    <p:sldId id="337" r:id="rId56"/>
    <p:sldId id="308" r:id="rId57"/>
    <p:sldId id="309" r:id="rId58"/>
    <p:sldId id="310" r:id="rId59"/>
    <p:sldId id="313" r:id="rId60"/>
    <p:sldId id="338" r:id="rId61"/>
    <p:sldId id="314" r:id="rId62"/>
    <p:sldId id="315" r:id="rId63"/>
    <p:sldId id="330" r:id="rId64"/>
  </p:sldIdLst>
  <p:sldSz cx="12192000" cy="6858000"/>
  <p:notesSz cx="6858000" cy="9144000"/>
  <p:custDataLst>
    <p:tags r:id="rId66"/>
  </p:custDataLst>
  <p:defaultTextStyle>
    <a:defPPr lvl="0">
      <a:defRPr lang="es-E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516" autoAdjust="0"/>
  </p:normalViewPr>
  <p:slideViewPr>
    <p:cSldViewPr>
      <p:cViewPr varScale="1">
        <p:scale>
          <a:sx n="65" d="100"/>
          <a:sy n="65" d="100"/>
        </p:scale>
        <p:origin x="900" y="66"/>
      </p:cViewPr>
      <p:guideLst>
        <p:guide orient="horz" pos="2160"/>
        <p:guide pos="3840"/>
      </p:guideLst>
    </p:cSldViewPr>
  </p:slideViewPr>
  <p:outlineViewPr>
    <p:cViewPr>
      <p:scale>
        <a:sx n="33" d="100"/>
        <a:sy n="33" d="100"/>
      </p:scale>
      <p:origin x="0" y="55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78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0.xml"/><Relationship Id="rId1" Type="http://schemas.openxmlformats.org/officeDocument/2006/relationships/slide" Target="../slides/slide31.xml"/><Relationship Id="rId6" Type="http://schemas.openxmlformats.org/officeDocument/2006/relationships/slide" Target="../slides/slide28.xml"/><Relationship Id="rId5" Type="http://schemas.openxmlformats.org/officeDocument/2006/relationships/slide" Target="../slides/slide29.xml"/><Relationship Id="rId4"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86AC0-F7EA-47A8-B7A3-AD18F66248EC}"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s-AR"/>
        </a:p>
      </dgm:t>
    </dgm:pt>
    <dgm:pt modelId="{74674CF2-9EC1-4826-B548-92AC2E18B2A9}">
      <dgm:prSet phldrT="[Texto]"/>
      <dgm:spPr/>
      <dgm:t>
        <a:bodyPr/>
        <a:lstStyle/>
        <a:p>
          <a:r>
            <a:rPr lang="es-AR" dirty="0"/>
            <a:t>1</a:t>
          </a:r>
        </a:p>
      </dgm:t>
    </dgm:pt>
    <dgm:pt modelId="{2EF82833-9176-4F13-9F12-5793913F75E9}" type="parTrans" cxnId="{CF29BAC0-0888-4823-B808-9A6244F0E234}">
      <dgm:prSet/>
      <dgm:spPr/>
      <dgm:t>
        <a:bodyPr/>
        <a:lstStyle/>
        <a:p>
          <a:endParaRPr lang="es-AR"/>
        </a:p>
      </dgm:t>
    </dgm:pt>
    <dgm:pt modelId="{3EF15830-AA89-4CA0-9253-74D23861741E}" type="sibTrans" cxnId="{CF29BAC0-0888-4823-B808-9A6244F0E234}">
      <dgm:prSet/>
      <dgm:spPr/>
      <dgm:t>
        <a:bodyPr/>
        <a:lstStyle/>
        <a:p>
          <a:endParaRPr lang="es-AR"/>
        </a:p>
      </dgm:t>
    </dgm:pt>
    <dgm:pt modelId="{8A39A5B8-B85D-4019-BBBC-032D1C294830}">
      <dgm:prSet phldrT="[Texto]"/>
      <dgm:spPr/>
      <dgm:t>
        <a:bodyPr/>
        <a:lstStyle/>
        <a:p>
          <a:r>
            <a:rPr lang="es-AR" dirty="0"/>
            <a:t>Afirmación o pregunta sorprendente para llamar la atención</a:t>
          </a:r>
        </a:p>
      </dgm:t>
    </dgm:pt>
    <dgm:pt modelId="{C0FE11DA-9F96-4819-9262-49353A21E487}" type="parTrans" cxnId="{28C914D6-8E87-481E-A6E9-BD11CFD43FEC}">
      <dgm:prSet/>
      <dgm:spPr/>
      <dgm:t>
        <a:bodyPr/>
        <a:lstStyle/>
        <a:p>
          <a:endParaRPr lang="es-AR"/>
        </a:p>
      </dgm:t>
    </dgm:pt>
    <dgm:pt modelId="{DDD23346-24D8-4C1B-90B1-DA5ED7EAB0FA}" type="sibTrans" cxnId="{28C914D6-8E87-481E-A6E9-BD11CFD43FEC}">
      <dgm:prSet/>
      <dgm:spPr/>
      <dgm:t>
        <a:bodyPr/>
        <a:lstStyle/>
        <a:p>
          <a:endParaRPr lang="es-AR"/>
        </a:p>
      </dgm:t>
    </dgm:pt>
    <dgm:pt modelId="{379AD715-2CB5-4415-BE48-0127ED79392A}">
      <dgm:prSet phldrT="[Texto]"/>
      <dgm:spPr/>
      <dgm:t>
        <a:bodyPr/>
        <a:lstStyle/>
        <a:p>
          <a:r>
            <a:rPr lang="es-AR" dirty="0"/>
            <a:t>2</a:t>
          </a:r>
        </a:p>
      </dgm:t>
    </dgm:pt>
    <dgm:pt modelId="{8CF8788A-0938-45B0-AF92-152D1AB25D71}" type="parTrans" cxnId="{4E474204-B148-451A-A3FF-EACC32001C4C}">
      <dgm:prSet/>
      <dgm:spPr/>
      <dgm:t>
        <a:bodyPr/>
        <a:lstStyle/>
        <a:p>
          <a:endParaRPr lang="es-AR"/>
        </a:p>
      </dgm:t>
    </dgm:pt>
    <dgm:pt modelId="{93B793CC-A5FF-4070-9AA8-DCAB49081808}" type="sibTrans" cxnId="{4E474204-B148-451A-A3FF-EACC32001C4C}">
      <dgm:prSet/>
      <dgm:spPr/>
      <dgm:t>
        <a:bodyPr/>
        <a:lstStyle/>
        <a:p>
          <a:endParaRPr lang="es-AR"/>
        </a:p>
      </dgm:t>
    </dgm:pt>
    <dgm:pt modelId="{2DD83611-AA25-4C06-804D-D1D75C1404E5}">
      <dgm:prSet phldrT="[Texto]"/>
      <dgm:spPr/>
      <dgm:t>
        <a:bodyPr/>
        <a:lstStyle/>
        <a:p>
          <a:r>
            <a:rPr lang="es-AR" dirty="0"/>
            <a:t>Presentación: contar quien eres</a:t>
          </a:r>
        </a:p>
      </dgm:t>
    </dgm:pt>
    <dgm:pt modelId="{A231FB10-FA50-4E9B-8C77-72532D67C6E7}" type="parTrans" cxnId="{625CA2FC-C969-40E6-865D-5CBAFB55B8D5}">
      <dgm:prSet/>
      <dgm:spPr/>
      <dgm:t>
        <a:bodyPr/>
        <a:lstStyle/>
        <a:p>
          <a:endParaRPr lang="es-AR"/>
        </a:p>
      </dgm:t>
    </dgm:pt>
    <dgm:pt modelId="{FD1B73BF-FC4E-40AF-8F1A-EDE188D8D0B9}" type="sibTrans" cxnId="{625CA2FC-C969-40E6-865D-5CBAFB55B8D5}">
      <dgm:prSet/>
      <dgm:spPr/>
      <dgm:t>
        <a:bodyPr/>
        <a:lstStyle/>
        <a:p>
          <a:endParaRPr lang="es-AR"/>
        </a:p>
      </dgm:t>
    </dgm:pt>
    <dgm:pt modelId="{90720950-C410-45AC-970E-CDAED032F3FB}">
      <dgm:prSet phldrT="[Texto]"/>
      <dgm:spPr/>
      <dgm:t>
        <a:bodyPr/>
        <a:lstStyle/>
        <a:p>
          <a:r>
            <a:rPr lang="es-AR" dirty="0"/>
            <a:t>3</a:t>
          </a:r>
        </a:p>
      </dgm:t>
    </dgm:pt>
    <dgm:pt modelId="{C1B73E41-7604-46E5-80C6-AC192E155D6C}" type="parTrans" cxnId="{CFD3C3B4-E6B7-43F3-BB07-DD693D6CB22B}">
      <dgm:prSet/>
      <dgm:spPr/>
      <dgm:t>
        <a:bodyPr/>
        <a:lstStyle/>
        <a:p>
          <a:endParaRPr lang="es-AR"/>
        </a:p>
      </dgm:t>
    </dgm:pt>
    <dgm:pt modelId="{B36C8CBE-1979-4653-BC35-F25E4801347A}" type="sibTrans" cxnId="{CFD3C3B4-E6B7-43F3-BB07-DD693D6CB22B}">
      <dgm:prSet/>
      <dgm:spPr/>
      <dgm:t>
        <a:bodyPr/>
        <a:lstStyle/>
        <a:p>
          <a:endParaRPr lang="es-AR"/>
        </a:p>
      </dgm:t>
    </dgm:pt>
    <dgm:pt modelId="{698DDC55-86C2-4A5B-846C-5B2DB70CB3F2}">
      <dgm:prSet phldrT="[Texto]"/>
      <dgm:spPr/>
      <dgm:t>
        <a:bodyPr/>
        <a:lstStyle/>
        <a:p>
          <a:r>
            <a:rPr lang="es-AR" dirty="0"/>
            <a:t>Problemas o necesidades que cubres</a:t>
          </a:r>
        </a:p>
      </dgm:t>
    </dgm:pt>
    <dgm:pt modelId="{FC1DC335-65D7-45F6-A577-C8AC733708A1}" type="parTrans" cxnId="{05E19907-A693-41C2-AA95-4CBD58D79EAD}">
      <dgm:prSet/>
      <dgm:spPr/>
      <dgm:t>
        <a:bodyPr/>
        <a:lstStyle/>
        <a:p>
          <a:endParaRPr lang="es-AR"/>
        </a:p>
      </dgm:t>
    </dgm:pt>
    <dgm:pt modelId="{4A1C657D-E781-4125-B16C-6C7A44634C95}" type="sibTrans" cxnId="{05E19907-A693-41C2-AA95-4CBD58D79EAD}">
      <dgm:prSet/>
      <dgm:spPr/>
      <dgm:t>
        <a:bodyPr/>
        <a:lstStyle/>
        <a:p>
          <a:endParaRPr lang="es-AR"/>
        </a:p>
      </dgm:t>
    </dgm:pt>
    <dgm:pt modelId="{92464E41-0E13-4649-BD77-37608AEA323C}">
      <dgm:prSet/>
      <dgm:spPr/>
      <dgm:t>
        <a:bodyPr/>
        <a:lstStyle/>
        <a:p>
          <a:r>
            <a:rPr lang="es-AR" dirty="0"/>
            <a:t>4</a:t>
          </a:r>
        </a:p>
      </dgm:t>
    </dgm:pt>
    <dgm:pt modelId="{BAEDFB1D-9A61-4F2E-9902-D09BCB847405}" type="parTrans" cxnId="{D2ECF130-E687-40E7-8E89-0620433A1666}">
      <dgm:prSet/>
      <dgm:spPr/>
      <dgm:t>
        <a:bodyPr/>
        <a:lstStyle/>
        <a:p>
          <a:endParaRPr lang="es-AR"/>
        </a:p>
      </dgm:t>
    </dgm:pt>
    <dgm:pt modelId="{88D220FD-D46B-4EC1-9992-C3E7A45F6E4E}" type="sibTrans" cxnId="{D2ECF130-E687-40E7-8E89-0620433A1666}">
      <dgm:prSet/>
      <dgm:spPr/>
      <dgm:t>
        <a:bodyPr/>
        <a:lstStyle/>
        <a:p>
          <a:endParaRPr lang="es-AR"/>
        </a:p>
      </dgm:t>
    </dgm:pt>
    <dgm:pt modelId="{7051E573-41FD-4000-AEC4-C0E07C0CEE50}">
      <dgm:prSet/>
      <dgm:spPr/>
      <dgm:t>
        <a:bodyPr/>
        <a:lstStyle/>
        <a:p>
          <a:r>
            <a:rPr lang="es-AR" dirty="0"/>
            <a:t>¿Qué soluciones aportas?</a:t>
          </a:r>
        </a:p>
      </dgm:t>
    </dgm:pt>
    <dgm:pt modelId="{BEFE556B-1113-4A4E-93D3-BD36D67FB81D}" type="parTrans" cxnId="{32495AB9-5879-4124-982A-4D8AFF4887B5}">
      <dgm:prSet/>
      <dgm:spPr/>
      <dgm:t>
        <a:bodyPr/>
        <a:lstStyle/>
        <a:p>
          <a:endParaRPr lang="es-AR"/>
        </a:p>
      </dgm:t>
    </dgm:pt>
    <dgm:pt modelId="{866D2B01-9AB9-4006-896D-35F4A738837C}" type="sibTrans" cxnId="{32495AB9-5879-4124-982A-4D8AFF4887B5}">
      <dgm:prSet/>
      <dgm:spPr/>
      <dgm:t>
        <a:bodyPr/>
        <a:lstStyle/>
        <a:p>
          <a:endParaRPr lang="es-AR"/>
        </a:p>
      </dgm:t>
    </dgm:pt>
    <dgm:pt modelId="{16BB7920-04BD-42DB-BB1C-55B9EB35E4B9}">
      <dgm:prSet/>
      <dgm:spPr/>
      <dgm:t>
        <a:bodyPr/>
        <a:lstStyle/>
        <a:p>
          <a:r>
            <a:rPr lang="es-AR" dirty="0"/>
            <a:t>5</a:t>
          </a:r>
        </a:p>
      </dgm:t>
    </dgm:pt>
    <dgm:pt modelId="{5AD0A44A-31EC-454E-ADF0-29EAF4452B2D}" type="parTrans" cxnId="{BB4504D5-FE8E-4BE7-8E62-D64FAF121A15}">
      <dgm:prSet/>
      <dgm:spPr/>
      <dgm:t>
        <a:bodyPr/>
        <a:lstStyle/>
        <a:p>
          <a:endParaRPr lang="es-AR"/>
        </a:p>
      </dgm:t>
    </dgm:pt>
    <dgm:pt modelId="{D7222551-4BE9-48D7-B11D-102880700055}" type="sibTrans" cxnId="{BB4504D5-FE8E-4BE7-8E62-D64FAF121A15}">
      <dgm:prSet/>
      <dgm:spPr/>
      <dgm:t>
        <a:bodyPr/>
        <a:lstStyle/>
        <a:p>
          <a:endParaRPr lang="es-AR"/>
        </a:p>
      </dgm:t>
    </dgm:pt>
    <dgm:pt modelId="{D8EEDE1E-76FF-41B6-8BE0-0666F9B3A002}">
      <dgm:prSet/>
      <dgm:spPr/>
      <dgm:t>
        <a:bodyPr/>
        <a:lstStyle/>
        <a:p>
          <a:r>
            <a:rPr lang="es-AR" dirty="0"/>
            <a:t>¿Qué beneficio principal obtiene la gente contigo?</a:t>
          </a:r>
        </a:p>
      </dgm:t>
    </dgm:pt>
    <dgm:pt modelId="{5F827B8D-8B43-4BA9-8DD0-121A1457629D}" type="parTrans" cxnId="{8F784DEA-D2C8-4DC8-AE3B-09DDA320287B}">
      <dgm:prSet/>
      <dgm:spPr/>
      <dgm:t>
        <a:bodyPr/>
        <a:lstStyle/>
        <a:p>
          <a:endParaRPr lang="es-AR"/>
        </a:p>
      </dgm:t>
    </dgm:pt>
    <dgm:pt modelId="{18318F84-CB88-43C7-9E66-DD9148C33F97}" type="sibTrans" cxnId="{8F784DEA-D2C8-4DC8-AE3B-09DDA320287B}">
      <dgm:prSet/>
      <dgm:spPr/>
      <dgm:t>
        <a:bodyPr/>
        <a:lstStyle/>
        <a:p>
          <a:endParaRPr lang="es-AR"/>
        </a:p>
      </dgm:t>
    </dgm:pt>
    <dgm:pt modelId="{6D82F9CF-2654-4A36-A1C7-4C9B0F736337}">
      <dgm:prSet/>
      <dgm:spPr/>
      <dgm:t>
        <a:bodyPr/>
        <a:lstStyle/>
        <a:p>
          <a:r>
            <a:rPr lang="es-AR" dirty="0"/>
            <a:t>6</a:t>
          </a:r>
        </a:p>
      </dgm:t>
    </dgm:pt>
    <dgm:pt modelId="{7CD52E92-9511-47CC-B60A-17BF424E7D84}" type="parTrans" cxnId="{07871A96-DD81-413A-9093-C743FC2318C0}">
      <dgm:prSet/>
      <dgm:spPr/>
      <dgm:t>
        <a:bodyPr/>
        <a:lstStyle/>
        <a:p>
          <a:endParaRPr lang="es-AR"/>
        </a:p>
      </dgm:t>
    </dgm:pt>
    <dgm:pt modelId="{B6E9015D-4302-4E20-A679-E83B86865CF6}" type="sibTrans" cxnId="{07871A96-DD81-413A-9093-C743FC2318C0}">
      <dgm:prSet/>
      <dgm:spPr/>
      <dgm:t>
        <a:bodyPr/>
        <a:lstStyle/>
        <a:p>
          <a:endParaRPr lang="es-AR"/>
        </a:p>
      </dgm:t>
    </dgm:pt>
    <dgm:pt modelId="{C173E78B-E55A-4244-A799-10589CD8A507}">
      <dgm:prSet/>
      <dgm:spPr/>
      <dgm:t>
        <a:bodyPr/>
        <a:lstStyle/>
        <a:p>
          <a:r>
            <a:rPr lang="es-AR" dirty="0"/>
            <a:t>¿Por qué tu proyecto es el idóneo?</a:t>
          </a:r>
        </a:p>
      </dgm:t>
    </dgm:pt>
    <dgm:pt modelId="{43D9346E-D9D3-44A3-A5C1-BB6909D1D9B5}" type="parTrans" cxnId="{30943450-673F-4486-835D-F47C670F8983}">
      <dgm:prSet/>
      <dgm:spPr/>
      <dgm:t>
        <a:bodyPr/>
        <a:lstStyle/>
        <a:p>
          <a:endParaRPr lang="es-AR"/>
        </a:p>
      </dgm:t>
    </dgm:pt>
    <dgm:pt modelId="{6D0A4E66-620B-4EBB-B17C-43CBB92D2796}" type="sibTrans" cxnId="{30943450-673F-4486-835D-F47C670F8983}">
      <dgm:prSet/>
      <dgm:spPr/>
      <dgm:t>
        <a:bodyPr/>
        <a:lstStyle/>
        <a:p>
          <a:endParaRPr lang="es-AR"/>
        </a:p>
      </dgm:t>
    </dgm:pt>
    <dgm:pt modelId="{CA9020B6-4704-40AA-8C5B-0177D5C3E541}">
      <dgm:prSet/>
      <dgm:spPr/>
      <dgm:t>
        <a:bodyPr/>
        <a:lstStyle/>
        <a:p>
          <a:r>
            <a:rPr lang="es-AR" dirty="0"/>
            <a:t>7</a:t>
          </a:r>
        </a:p>
      </dgm:t>
    </dgm:pt>
    <dgm:pt modelId="{5D3736B6-8AA5-4F76-9008-EF800CE25BC7}" type="parTrans" cxnId="{22DF397C-42FB-436E-A30B-C3BD34C7E3D7}">
      <dgm:prSet/>
      <dgm:spPr/>
      <dgm:t>
        <a:bodyPr/>
        <a:lstStyle/>
        <a:p>
          <a:endParaRPr lang="es-AR"/>
        </a:p>
      </dgm:t>
    </dgm:pt>
    <dgm:pt modelId="{0D5D36A3-5B4B-4247-88F3-38EE4AE71C55}" type="sibTrans" cxnId="{22DF397C-42FB-436E-A30B-C3BD34C7E3D7}">
      <dgm:prSet/>
      <dgm:spPr/>
      <dgm:t>
        <a:bodyPr/>
        <a:lstStyle/>
        <a:p>
          <a:endParaRPr lang="es-AR"/>
        </a:p>
      </dgm:t>
    </dgm:pt>
    <dgm:pt modelId="{26CE8DEF-A952-45C0-9C12-F7B5869EEBB6}">
      <dgm:prSet/>
      <dgm:spPr/>
      <dgm:t>
        <a:bodyPr/>
        <a:lstStyle/>
        <a:p>
          <a:r>
            <a:rPr lang="es-AR" dirty="0"/>
            <a:t>Termina con una llamada a la acción final</a:t>
          </a:r>
        </a:p>
      </dgm:t>
    </dgm:pt>
    <dgm:pt modelId="{6E9A3FDF-C584-4B63-AC1F-8E27A3C60F58}" type="parTrans" cxnId="{6349FBA7-B5D8-4515-8E29-57898D6632FC}">
      <dgm:prSet/>
      <dgm:spPr/>
      <dgm:t>
        <a:bodyPr/>
        <a:lstStyle/>
        <a:p>
          <a:endParaRPr lang="es-AR"/>
        </a:p>
      </dgm:t>
    </dgm:pt>
    <dgm:pt modelId="{C8A0C30A-15A0-4328-B60F-0564D664F59A}" type="sibTrans" cxnId="{6349FBA7-B5D8-4515-8E29-57898D6632FC}">
      <dgm:prSet/>
      <dgm:spPr/>
      <dgm:t>
        <a:bodyPr/>
        <a:lstStyle/>
        <a:p>
          <a:endParaRPr lang="es-AR"/>
        </a:p>
      </dgm:t>
    </dgm:pt>
    <dgm:pt modelId="{A2CDB9EC-6725-4099-8311-56649A330063}" type="pres">
      <dgm:prSet presAssocID="{91186AC0-F7EA-47A8-B7A3-AD18F66248EC}" presName="linearFlow" presStyleCnt="0">
        <dgm:presLayoutVars>
          <dgm:dir/>
          <dgm:animLvl val="lvl"/>
          <dgm:resizeHandles val="exact"/>
        </dgm:presLayoutVars>
      </dgm:prSet>
      <dgm:spPr/>
    </dgm:pt>
    <dgm:pt modelId="{0355EF04-3362-4BFC-ABB1-EE7A87CAC99A}" type="pres">
      <dgm:prSet presAssocID="{74674CF2-9EC1-4826-B548-92AC2E18B2A9}" presName="composite" presStyleCnt="0"/>
      <dgm:spPr/>
    </dgm:pt>
    <dgm:pt modelId="{E0A4BF8C-65E1-46AF-85B8-F47D0D69C276}" type="pres">
      <dgm:prSet presAssocID="{74674CF2-9EC1-4826-B548-92AC2E18B2A9}" presName="parentText" presStyleLbl="alignNode1" presStyleIdx="0" presStyleCnt="7">
        <dgm:presLayoutVars>
          <dgm:chMax val="1"/>
          <dgm:bulletEnabled val="1"/>
        </dgm:presLayoutVars>
      </dgm:prSet>
      <dgm:spPr/>
    </dgm:pt>
    <dgm:pt modelId="{AD6450CD-E5D7-4CD2-9BB8-25EA255729D2}" type="pres">
      <dgm:prSet presAssocID="{74674CF2-9EC1-4826-B548-92AC2E18B2A9}" presName="descendantText" presStyleLbl="alignAcc1" presStyleIdx="0" presStyleCnt="7" custLinFactNeighborX="1478" custLinFactNeighborY="-41384">
        <dgm:presLayoutVars>
          <dgm:bulletEnabled val="1"/>
        </dgm:presLayoutVars>
      </dgm:prSet>
      <dgm:spPr/>
    </dgm:pt>
    <dgm:pt modelId="{75C70BA1-AEF0-4188-A4E6-C744F645F06D}" type="pres">
      <dgm:prSet presAssocID="{3EF15830-AA89-4CA0-9253-74D23861741E}" presName="sp" presStyleCnt="0"/>
      <dgm:spPr/>
    </dgm:pt>
    <dgm:pt modelId="{C2A302DB-C645-41FE-AE9D-40938A39C2DA}" type="pres">
      <dgm:prSet presAssocID="{379AD715-2CB5-4415-BE48-0127ED79392A}" presName="composite" presStyleCnt="0"/>
      <dgm:spPr/>
    </dgm:pt>
    <dgm:pt modelId="{56865853-908C-4338-9D0E-40C36E48270A}" type="pres">
      <dgm:prSet presAssocID="{379AD715-2CB5-4415-BE48-0127ED79392A}" presName="parentText" presStyleLbl="alignNode1" presStyleIdx="1" presStyleCnt="7">
        <dgm:presLayoutVars>
          <dgm:chMax val="1"/>
          <dgm:bulletEnabled val="1"/>
        </dgm:presLayoutVars>
      </dgm:prSet>
      <dgm:spPr/>
    </dgm:pt>
    <dgm:pt modelId="{40A3E905-9256-4192-A956-981A98F5FC6D}" type="pres">
      <dgm:prSet presAssocID="{379AD715-2CB5-4415-BE48-0127ED79392A}" presName="descendantText" presStyleLbl="alignAcc1" presStyleIdx="1" presStyleCnt="7">
        <dgm:presLayoutVars>
          <dgm:bulletEnabled val="1"/>
        </dgm:presLayoutVars>
      </dgm:prSet>
      <dgm:spPr/>
    </dgm:pt>
    <dgm:pt modelId="{C2AEC06F-395D-4EBB-8438-56AACE81EB0D}" type="pres">
      <dgm:prSet presAssocID="{93B793CC-A5FF-4070-9AA8-DCAB49081808}" presName="sp" presStyleCnt="0"/>
      <dgm:spPr/>
    </dgm:pt>
    <dgm:pt modelId="{7FF20B34-0E65-4561-B8C8-6FCCA2C08F9E}" type="pres">
      <dgm:prSet presAssocID="{90720950-C410-45AC-970E-CDAED032F3FB}" presName="composite" presStyleCnt="0"/>
      <dgm:spPr/>
    </dgm:pt>
    <dgm:pt modelId="{E106D677-AF17-4202-8F73-8C0ACFA148C1}" type="pres">
      <dgm:prSet presAssocID="{90720950-C410-45AC-970E-CDAED032F3FB}" presName="parentText" presStyleLbl="alignNode1" presStyleIdx="2" presStyleCnt="7">
        <dgm:presLayoutVars>
          <dgm:chMax val="1"/>
          <dgm:bulletEnabled val="1"/>
        </dgm:presLayoutVars>
      </dgm:prSet>
      <dgm:spPr/>
    </dgm:pt>
    <dgm:pt modelId="{99C76D3D-E5CF-40E8-BAE7-C51BA0C5CB54}" type="pres">
      <dgm:prSet presAssocID="{90720950-C410-45AC-970E-CDAED032F3FB}" presName="descendantText" presStyleLbl="alignAcc1" presStyleIdx="2" presStyleCnt="7">
        <dgm:presLayoutVars>
          <dgm:bulletEnabled val="1"/>
        </dgm:presLayoutVars>
      </dgm:prSet>
      <dgm:spPr/>
    </dgm:pt>
    <dgm:pt modelId="{44C242FC-AEB8-47F4-A777-954E063512BE}" type="pres">
      <dgm:prSet presAssocID="{B36C8CBE-1979-4653-BC35-F25E4801347A}" presName="sp" presStyleCnt="0"/>
      <dgm:spPr/>
    </dgm:pt>
    <dgm:pt modelId="{3429D483-C60E-4F3A-BA1B-8D83BFC4288A}" type="pres">
      <dgm:prSet presAssocID="{92464E41-0E13-4649-BD77-37608AEA323C}" presName="composite" presStyleCnt="0"/>
      <dgm:spPr/>
    </dgm:pt>
    <dgm:pt modelId="{8B3A314D-E753-4854-A055-C05E866208A0}" type="pres">
      <dgm:prSet presAssocID="{92464E41-0E13-4649-BD77-37608AEA323C}" presName="parentText" presStyleLbl="alignNode1" presStyleIdx="3" presStyleCnt="7">
        <dgm:presLayoutVars>
          <dgm:chMax val="1"/>
          <dgm:bulletEnabled val="1"/>
        </dgm:presLayoutVars>
      </dgm:prSet>
      <dgm:spPr/>
    </dgm:pt>
    <dgm:pt modelId="{414B2098-DAE7-4DC7-BD3A-5BF783444477}" type="pres">
      <dgm:prSet presAssocID="{92464E41-0E13-4649-BD77-37608AEA323C}" presName="descendantText" presStyleLbl="alignAcc1" presStyleIdx="3" presStyleCnt="7">
        <dgm:presLayoutVars>
          <dgm:bulletEnabled val="1"/>
        </dgm:presLayoutVars>
      </dgm:prSet>
      <dgm:spPr/>
    </dgm:pt>
    <dgm:pt modelId="{3CAD8DDC-AA5D-4EE2-A607-B66F8922265E}" type="pres">
      <dgm:prSet presAssocID="{88D220FD-D46B-4EC1-9992-C3E7A45F6E4E}" presName="sp" presStyleCnt="0"/>
      <dgm:spPr/>
    </dgm:pt>
    <dgm:pt modelId="{4926A5C7-8D9A-4F12-A15F-BB11AA094691}" type="pres">
      <dgm:prSet presAssocID="{16BB7920-04BD-42DB-BB1C-55B9EB35E4B9}" presName="composite" presStyleCnt="0"/>
      <dgm:spPr/>
    </dgm:pt>
    <dgm:pt modelId="{5457940E-31A3-4D73-904C-63F8909D1A87}" type="pres">
      <dgm:prSet presAssocID="{16BB7920-04BD-42DB-BB1C-55B9EB35E4B9}" presName="parentText" presStyleLbl="alignNode1" presStyleIdx="4" presStyleCnt="7">
        <dgm:presLayoutVars>
          <dgm:chMax val="1"/>
          <dgm:bulletEnabled val="1"/>
        </dgm:presLayoutVars>
      </dgm:prSet>
      <dgm:spPr/>
    </dgm:pt>
    <dgm:pt modelId="{664083F9-F56A-4D45-BB8E-5203A603B07E}" type="pres">
      <dgm:prSet presAssocID="{16BB7920-04BD-42DB-BB1C-55B9EB35E4B9}" presName="descendantText" presStyleLbl="alignAcc1" presStyleIdx="4" presStyleCnt="7">
        <dgm:presLayoutVars>
          <dgm:bulletEnabled val="1"/>
        </dgm:presLayoutVars>
      </dgm:prSet>
      <dgm:spPr/>
    </dgm:pt>
    <dgm:pt modelId="{168795B3-BC81-4A4B-8001-68B47A0306C7}" type="pres">
      <dgm:prSet presAssocID="{D7222551-4BE9-48D7-B11D-102880700055}" presName="sp" presStyleCnt="0"/>
      <dgm:spPr/>
    </dgm:pt>
    <dgm:pt modelId="{E13E26BA-F959-4BE8-85ED-B40222544F63}" type="pres">
      <dgm:prSet presAssocID="{6D82F9CF-2654-4A36-A1C7-4C9B0F736337}" presName="composite" presStyleCnt="0"/>
      <dgm:spPr/>
    </dgm:pt>
    <dgm:pt modelId="{CA96EF6E-617E-4855-962F-89D7428CA686}" type="pres">
      <dgm:prSet presAssocID="{6D82F9CF-2654-4A36-A1C7-4C9B0F736337}" presName="parentText" presStyleLbl="alignNode1" presStyleIdx="5" presStyleCnt="7">
        <dgm:presLayoutVars>
          <dgm:chMax val="1"/>
          <dgm:bulletEnabled val="1"/>
        </dgm:presLayoutVars>
      </dgm:prSet>
      <dgm:spPr/>
    </dgm:pt>
    <dgm:pt modelId="{55F724AB-8C5F-4E26-AEF0-82567C2C1EE1}" type="pres">
      <dgm:prSet presAssocID="{6D82F9CF-2654-4A36-A1C7-4C9B0F736337}" presName="descendantText" presStyleLbl="alignAcc1" presStyleIdx="5" presStyleCnt="7">
        <dgm:presLayoutVars>
          <dgm:bulletEnabled val="1"/>
        </dgm:presLayoutVars>
      </dgm:prSet>
      <dgm:spPr/>
    </dgm:pt>
    <dgm:pt modelId="{EC3348AD-5C49-44F0-9A48-D00CF3EBC07F}" type="pres">
      <dgm:prSet presAssocID="{B6E9015D-4302-4E20-A679-E83B86865CF6}" presName="sp" presStyleCnt="0"/>
      <dgm:spPr/>
    </dgm:pt>
    <dgm:pt modelId="{739B1270-1C38-4BF7-A57B-36C52A36E89B}" type="pres">
      <dgm:prSet presAssocID="{CA9020B6-4704-40AA-8C5B-0177D5C3E541}" presName="composite" presStyleCnt="0"/>
      <dgm:spPr/>
    </dgm:pt>
    <dgm:pt modelId="{858FA9B7-0A1E-4449-892E-5545C19BA758}" type="pres">
      <dgm:prSet presAssocID="{CA9020B6-4704-40AA-8C5B-0177D5C3E541}" presName="parentText" presStyleLbl="alignNode1" presStyleIdx="6" presStyleCnt="7">
        <dgm:presLayoutVars>
          <dgm:chMax val="1"/>
          <dgm:bulletEnabled val="1"/>
        </dgm:presLayoutVars>
      </dgm:prSet>
      <dgm:spPr/>
    </dgm:pt>
    <dgm:pt modelId="{28450296-437F-413A-AB24-8D45DD300AA1}" type="pres">
      <dgm:prSet presAssocID="{CA9020B6-4704-40AA-8C5B-0177D5C3E541}" presName="descendantText" presStyleLbl="alignAcc1" presStyleIdx="6" presStyleCnt="7">
        <dgm:presLayoutVars>
          <dgm:bulletEnabled val="1"/>
        </dgm:presLayoutVars>
      </dgm:prSet>
      <dgm:spPr/>
    </dgm:pt>
  </dgm:ptLst>
  <dgm:cxnLst>
    <dgm:cxn modelId="{4E474204-B148-451A-A3FF-EACC32001C4C}" srcId="{91186AC0-F7EA-47A8-B7A3-AD18F66248EC}" destId="{379AD715-2CB5-4415-BE48-0127ED79392A}" srcOrd="1" destOrd="0" parTransId="{8CF8788A-0938-45B0-AF92-152D1AB25D71}" sibTransId="{93B793CC-A5FF-4070-9AA8-DCAB49081808}"/>
    <dgm:cxn modelId="{05E19907-A693-41C2-AA95-4CBD58D79EAD}" srcId="{90720950-C410-45AC-970E-CDAED032F3FB}" destId="{698DDC55-86C2-4A5B-846C-5B2DB70CB3F2}" srcOrd="0" destOrd="0" parTransId="{FC1DC335-65D7-45F6-A577-C8AC733708A1}" sibTransId="{4A1C657D-E781-4125-B16C-6C7A44634C95}"/>
    <dgm:cxn modelId="{52BC5A12-6CE1-4B7B-8A99-C385240DC6AE}" type="presOf" srcId="{379AD715-2CB5-4415-BE48-0127ED79392A}" destId="{56865853-908C-4338-9D0E-40C36E48270A}" srcOrd="0" destOrd="0" presId="urn:microsoft.com/office/officeart/2005/8/layout/chevron2"/>
    <dgm:cxn modelId="{55FA181E-D793-448A-84F6-B7D054627E3D}" type="presOf" srcId="{26CE8DEF-A952-45C0-9C12-F7B5869EEBB6}" destId="{28450296-437F-413A-AB24-8D45DD300AA1}" srcOrd="0" destOrd="0" presId="urn:microsoft.com/office/officeart/2005/8/layout/chevron2"/>
    <dgm:cxn modelId="{D2ECF130-E687-40E7-8E89-0620433A1666}" srcId="{91186AC0-F7EA-47A8-B7A3-AD18F66248EC}" destId="{92464E41-0E13-4649-BD77-37608AEA323C}" srcOrd="3" destOrd="0" parTransId="{BAEDFB1D-9A61-4F2E-9902-D09BCB847405}" sibTransId="{88D220FD-D46B-4EC1-9992-C3E7A45F6E4E}"/>
    <dgm:cxn modelId="{746C063A-C104-4B36-B8DF-1B8D592204FD}" type="presOf" srcId="{74674CF2-9EC1-4826-B548-92AC2E18B2A9}" destId="{E0A4BF8C-65E1-46AF-85B8-F47D0D69C276}" srcOrd="0" destOrd="0" presId="urn:microsoft.com/office/officeart/2005/8/layout/chevron2"/>
    <dgm:cxn modelId="{15D6475D-09C9-4AAB-A7F8-CAEF6FF932A5}" type="presOf" srcId="{CA9020B6-4704-40AA-8C5B-0177D5C3E541}" destId="{858FA9B7-0A1E-4449-892E-5545C19BA758}" srcOrd="0" destOrd="0" presId="urn:microsoft.com/office/officeart/2005/8/layout/chevron2"/>
    <dgm:cxn modelId="{F12F2F66-EDB6-4B5F-9993-E1D9D99D72D6}" type="presOf" srcId="{6D82F9CF-2654-4A36-A1C7-4C9B0F736337}" destId="{CA96EF6E-617E-4855-962F-89D7428CA686}" srcOrd="0" destOrd="0" presId="urn:microsoft.com/office/officeart/2005/8/layout/chevron2"/>
    <dgm:cxn modelId="{87A1D46F-0B2F-48B1-8668-44F1F0F9E7EE}" type="presOf" srcId="{2DD83611-AA25-4C06-804D-D1D75C1404E5}" destId="{40A3E905-9256-4192-A956-981A98F5FC6D}" srcOrd="0" destOrd="0" presId="urn:microsoft.com/office/officeart/2005/8/layout/chevron2"/>
    <dgm:cxn modelId="{30943450-673F-4486-835D-F47C670F8983}" srcId="{6D82F9CF-2654-4A36-A1C7-4C9B0F736337}" destId="{C173E78B-E55A-4244-A799-10589CD8A507}" srcOrd="0" destOrd="0" parTransId="{43D9346E-D9D3-44A3-A5C1-BB6909D1D9B5}" sibTransId="{6D0A4E66-620B-4EBB-B17C-43CBB92D2796}"/>
    <dgm:cxn modelId="{05516270-35A3-469A-96FE-6889667999AD}" type="presOf" srcId="{8A39A5B8-B85D-4019-BBBC-032D1C294830}" destId="{AD6450CD-E5D7-4CD2-9BB8-25EA255729D2}" srcOrd="0" destOrd="0" presId="urn:microsoft.com/office/officeart/2005/8/layout/chevron2"/>
    <dgm:cxn modelId="{ECEB0F7B-9BCB-43A6-BE7F-C18A0CEEABA6}" type="presOf" srcId="{90720950-C410-45AC-970E-CDAED032F3FB}" destId="{E106D677-AF17-4202-8F73-8C0ACFA148C1}" srcOrd="0" destOrd="0" presId="urn:microsoft.com/office/officeart/2005/8/layout/chevron2"/>
    <dgm:cxn modelId="{22DF397C-42FB-436E-A30B-C3BD34C7E3D7}" srcId="{91186AC0-F7EA-47A8-B7A3-AD18F66248EC}" destId="{CA9020B6-4704-40AA-8C5B-0177D5C3E541}" srcOrd="6" destOrd="0" parTransId="{5D3736B6-8AA5-4F76-9008-EF800CE25BC7}" sibTransId="{0D5D36A3-5B4B-4247-88F3-38EE4AE71C55}"/>
    <dgm:cxn modelId="{24117F7E-C78F-4018-9D99-CE89B2352C71}" type="presOf" srcId="{C173E78B-E55A-4244-A799-10589CD8A507}" destId="{55F724AB-8C5F-4E26-AEF0-82567C2C1EE1}" srcOrd="0" destOrd="0" presId="urn:microsoft.com/office/officeart/2005/8/layout/chevron2"/>
    <dgm:cxn modelId="{306F817E-0A1F-4BA9-AF9E-A371D3CFABC9}" type="presOf" srcId="{7051E573-41FD-4000-AEC4-C0E07C0CEE50}" destId="{414B2098-DAE7-4DC7-BD3A-5BF783444477}" srcOrd="0" destOrd="0" presId="urn:microsoft.com/office/officeart/2005/8/layout/chevron2"/>
    <dgm:cxn modelId="{07871A96-DD81-413A-9093-C743FC2318C0}" srcId="{91186AC0-F7EA-47A8-B7A3-AD18F66248EC}" destId="{6D82F9CF-2654-4A36-A1C7-4C9B0F736337}" srcOrd="5" destOrd="0" parTransId="{7CD52E92-9511-47CC-B60A-17BF424E7D84}" sibTransId="{B6E9015D-4302-4E20-A679-E83B86865CF6}"/>
    <dgm:cxn modelId="{6349FBA7-B5D8-4515-8E29-57898D6632FC}" srcId="{CA9020B6-4704-40AA-8C5B-0177D5C3E541}" destId="{26CE8DEF-A952-45C0-9C12-F7B5869EEBB6}" srcOrd="0" destOrd="0" parTransId="{6E9A3FDF-C584-4B63-AC1F-8E27A3C60F58}" sibTransId="{C8A0C30A-15A0-4328-B60F-0564D664F59A}"/>
    <dgm:cxn modelId="{62A05FAC-7A04-46F3-8F8E-7FBA4A8A62CD}" type="presOf" srcId="{92464E41-0E13-4649-BD77-37608AEA323C}" destId="{8B3A314D-E753-4854-A055-C05E866208A0}" srcOrd="0" destOrd="0" presId="urn:microsoft.com/office/officeart/2005/8/layout/chevron2"/>
    <dgm:cxn modelId="{1BB1D8AC-91BA-414C-BD4C-2531B8F25060}" type="presOf" srcId="{D8EEDE1E-76FF-41B6-8BE0-0666F9B3A002}" destId="{664083F9-F56A-4D45-BB8E-5203A603B07E}" srcOrd="0" destOrd="0" presId="urn:microsoft.com/office/officeart/2005/8/layout/chevron2"/>
    <dgm:cxn modelId="{CFD3C3B4-E6B7-43F3-BB07-DD693D6CB22B}" srcId="{91186AC0-F7EA-47A8-B7A3-AD18F66248EC}" destId="{90720950-C410-45AC-970E-CDAED032F3FB}" srcOrd="2" destOrd="0" parTransId="{C1B73E41-7604-46E5-80C6-AC192E155D6C}" sibTransId="{B36C8CBE-1979-4653-BC35-F25E4801347A}"/>
    <dgm:cxn modelId="{32495AB9-5879-4124-982A-4D8AFF4887B5}" srcId="{92464E41-0E13-4649-BD77-37608AEA323C}" destId="{7051E573-41FD-4000-AEC4-C0E07C0CEE50}" srcOrd="0" destOrd="0" parTransId="{BEFE556B-1113-4A4E-93D3-BD36D67FB81D}" sibTransId="{866D2B01-9AB9-4006-896D-35F4A738837C}"/>
    <dgm:cxn modelId="{CF29BAC0-0888-4823-B808-9A6244F0E234}" srcId="{91186AC0-F7EA-47A8-B7A3-AD18F66248EC}" destId="{74674CF2-9EC1-4826-B548-92AC2E18B2A9}" srcOrd="0" destOrd="0" parTransId="{2EF82833-9176-4F13-9F12-5793913F75E9}" sibTransId="{3EF15830-AA89-4CA0-9253-74D23861741E}"/>
    <dgm:cxn modelId="{BB4504D5-FE8E-4BE7-8E62-D64FAF121A15}" srcId="{91186AC0-F7EA-47A8-B7A3-AD18F66248EC}" destId="{16BB7920-04BD-42DB-BB1C-55B9EB35E4B9}" srcOrd="4" destOrd="0" parTransId="{5AD0A44A-31EC-454E-ADF0-29EAF4452B2D}" sibTransId="{D7222551-4BE9-48D7-B11D-102880700055}"/>
    <dgm:cxn modelId="{28C914D6-8E87-481E-A6E9-BD11CFD43FEC}" srcId="{74674CF2-9EC1-4826-B548-92AC2E18B2A9}" destId="{8A39A5B8-B85D-4019-BBBC-032D1C294830}" srcOrd="0" destOrd="0" parTransId="{C0FE11DA-9F96-4819-9262-49353A21E487}" sibTransId="{DDD23346-24D8-4C1B-90B1-DA5ED7EAB0FA}"/>
    <dgm:cxn modelId="{8F784DEA-D2C8-4DC8-AE3B-09DDA320287B}" srcId="{16BB7920-04BD-42DB-BB1C-55B9EB35E4B9}" destId="{D8EEDE1E-76FF-41B6-8BE0-0666F9B3A002}" srcOrd="0" destOrd="0" parTransId="{5F827B8D-8B43-4BA9-8DD0-121A1457629D}" sibTransId="{18318F84-CB88-43C7-9E66-DD9148C33F97}"/>
    <dgm:cxn modelId="{5B49BCF7-243E-4C4A-B3F5-1873DDF7115E}" type="presOf" srcId="{91186AC0-F7EA-47A8-B7A3-AD18F66248EC}" destId="{A2CDB9EC-6725-4099-8311-56649A330063}" srcOrd="0" destOrd="0" presId="urn:microsoft.com/office/officeart/2005/8/layout/chevron2"/>
    <dgm:cxn modelId="{373D63FC-E88E-48DE-9EDA-4FF0BF1988F0}" type="presOf" srcId="{698DDC55-86C2-4A5B-846C-5B2DB70CB3F2}" destId="{99C76D3D-E5CF-40E8-BAE7-C51BA0C5CB54}" srcOrd="0" destOrd="0" presId="urn:microsoft.com/office/officeart/2005/8/layout/chevron2"/>
    <dgm:cxn modelId="{625CA2FC-C969-40E6-865D-5CBAFB55B8D5}" srcId="{379AD715-2CB5-4415-BE48-0127ED79392A}" destId="{2DD83611-AA25-4C06-804D-D1D75C1404E5}" srcOrd="0" destOrd="0" parTransId="{A231FB10-FA50-4E9B-8C77-72532D67C6E7}" sibTransId="{FD1B73BF-FC4E-40AF-8F1A-EDE188D8D0B9}"/>
    <dgm:cxn modelId="{B4DF70FF-8464-466D-8834-70399FC40C1A}" type="presOf" srcId="{16BB7920-04BD-42DB-BB1C-55B9EB35E4B9}" destId="{5457940E-31A3-4D73-904C-63F8909D1A87}" srcOrd="0" destOrd="0" presId="urn:microsoft.com/office/officeart/2005/8/layout/chevron2"/>
    <dgm:cxn modelId="{DAA939FC-6D0E-4F2A-8171-B94744C90094}" type="presParOf" srcId="{A2CDB9EC-6725-4099-8311-56649A330063}" destId="{0355EF04-3362-4BFC-ABB1-EE7A87CAC99A}" srcOrd="0" destOrd="0" presId="urn:microsoft.com/office/officeart/2005/8/layout/chevron2"/>
    <dgm:cxn modelId="{A83CE793-98FE-49E2-8D3E-A7DF83D40DB4}" type="presParOf" srcId="{0355EF04-3362-4BFC-ABB1-EE7A87CAC99A}" destId="{E0A4BF8C-65E1-46AF-85B8-F47D0D69C276}" srcOrd="0" destOrd="0" presId="urn:microsoft.com/office/officeart/2005/8/layout/chevron2"/>
    <dgm:cxn modelId="{E0A781CA-2287-4B0C-B667-42CF4B923166}" type="presParOf" srcId="{0355EF04-3362-4BFC-ABB1-EE7A87CAC99A}" destId="{AD6450CD-E5D7-4CD2-9BB8-25EA255729D2}" srcOrd="1" destOrd="0" presId="urn:microsoft.com/office/officeart/2005/8/layout/chevron2"/>
    <dgm:cxn modelId="{918BA551-8BB7-4E43-93DA-17631C439696}" type="presParOf" srcId="{A2CDB9EC-6725-4099-8311-56649A330063}" destId="{75C70BA1-AEF0-4188-A4E6-C744F645F06D}" srcOrd="1" destOrd="0" presId="urn:microsoft.com/office/officeart/2005/8/layout/chevron2"/>
    <dgm:cxn modelId="{D0B1ED34-B50B-4C32-BC75-6BD0557A170C}" type="presParOf" srcId="{A2CDB9EC-6725-4099-8311-56649A330063}" destId="{C2A302DB-C645-41FE-AE9D-40938A39C2DA}" srcOrd="2" destOrd="0" presId="urn:microsoft.com/office/officeart/2005/8/layout/chevron2"/>
    <dgm:cxn modelId="{A1BD1664-D710-4F88-80E6-4AFD777F3BB5}" type="presParOf" srcId="{C2A302DB-C645-41FE-AE9D-40938A39C2DA}" destId="{56865853-908C-4338-9D0E-40C36E48270A}" srcOrd="0" destOrd="0" presId="urn:microsoft.com/office/officeart/2005/8/layout/chevron2"/>
    <dgm:cxn modelId="{F50038A8-D674-4E30-9B9A-30F6D821FB86}" type="presParOf" srcId="{C2A302DB-C645-41FE-AE9D-40938A39C2DA}" destId="{40A3E905-9256-4192-A956-981A98F5FC6D}" srcOrd="1" destOrd="0" presId="urn:microsoft.com/office/officeart/2005/8/layout/chevron2"/>
    <dgm:cxn modelId="{BD9694F3-7098-4D0D-9A89-9A4AA74E9478}" type="presParOf" srcId="{A2CDB9EC-6725-4099-8311-56649A330063}" destId="{C2AEC06F-395D-4EBB-8438-56AACE81EB0D}" srcOrd="3" destOrd="0" presId="urn:microsoft.com/office/officeart/2005/8/layout/chevron2"/>
    <dgm:cxn modelId="{FB6ED55A-5DD9-44E0-B0CA-E7D88FD70425}" type="presParOf" srcId="{A2CDB9EC-6725-4099-8311-56649A330063}" destId="{7FF20B34-0E65-4561-B8C8-6FCCA2C08F9E}" srcOrd="4" destOrd="0" presId="urn:microsoft.com/office/officeart/2005/8/layout/chevron2"/>
    <dgm:cxn modelId="{B9053DE3-2A87-454F-B237-1585B37F31B8}" type="presParOf" srcId="{7FF20B34-0E65-4561-B8C8-6FCCA2C08F9E}" destId="{E106D677-AF17-4202-8F73-8C0ACFA148C1}" srcOrd="0" destOrd="0" presId="urn:microsoft.com/office/officeart/2005/8/layout/chevron2"/>
    <dgm:cxn modelId="{55C8BE3A-CB3A-4209-844E-8E7A3BF29139}" type="presParOf" srcId="{7FF20B34-0E65-4561-B8C8-6FCCA2C08F9E}" destId="{99C76D3D-E5CF-40E8-BAE7-C51BA0C5CB54}" srcOrd="1" destOrd="0" presId="urn:microsoft.com/office/officeart/2005/8/layout/chevron2"/>
    <dgm:cxn modelId="{47356F5C-0C30-48EB-9F72-52E4722E0CE4}" type="presParOf" srcId="{A2CDB9EC-6725-4099-8311-56649A330063}" destId="{44C242FC-AEB8-47F4-A777-954E063512BE}" srcOrd="5" destOrd="0" presId="urn:microsoft.com/office/officeart/2005/8/layout/chevron2"/>
    <dgm:cxn modelId="{BCA177E3-312C-4554-9677-89A2F9AD014A}" type="presParOf" srcId="{A2CDB9EC-6725-4099-8311-56649A330063}" destId="{3429D483-C60E-4F3A-BA1B-8D83BFC4288A}" srcOrd="6" destOrd="0" presId="urn:microsoft.com/office/officeart/2005/8/layout/chevron2"/>
    <dgm:cxn modelId="{F153D153-FE87-468C-A6F4-CBF6B5B132D6}" type="presParOf" srcId="{3429D483-C60E-4F3A-BA1B-8D83BFC4288A}" destId="{8B3A314D-E753-4854-A055-C05E866208A0}" srcOrd="0" destOrd="0" presId="urn:microsoft.com/office/officeart/2005/8/layout/chevron2"/>
    <dgm:cxn modelId="{30ADF249-41C4-4C06-81ED-2D13FC639D0C}" type="presParOf" srcId="{3429D483-C60E-4F3A-BA1B-8D83BFC4288A}" destId="{414B2098-DAE7-4DC7-BD3A-5BF783444477}" srcOrd="1" destOrd="0" presId="urn:microsoft.com/office/officeart/2005/8/layout/chevron2"/>
    <dgm:cxn modelId="{C1F921C2-C4C5-4521-BD5E-21799168642B}" type="presParOf" srcId="{A2CDB9EC-6725-4099-8311-56649A330063}" destId="{3CAD8DDC-AA5D-4EE2-A607-B66F8922265E}" srcOrd="7" destOrd="0" presId="urn:microsoft.com/office/officeart/2005/8/layout/chevron2"/>
    <dgm:cxn modelId="{BB4F3AC1-F1A0-4B0B-91A0-5D93F318968B}" type="presParOf" srcId="{A2CDB9EC-6725-4099-8311-56649A330063}" destId="{4926A5C7-8D9A-4F12-A15F-BB11AA094691}" srcOrd="8" destOrd="0" presId="urn:microsoft.com/office/officeart/2005/8/layout/chevron2"/>
    <dgm:cxn modelId="{B97E5135-F95B-4FD3-84E5-1B9D8297FDE6}" type="presParOf" srcId="{4926A5C7-8D9A-4F12-A15F-BB11AA094691}" destId="{5457940E-31A3-4D73-904C-63F8909D1A87}" srcOrd="0" destOrd="0" presId="urn:microsoft.com/office/officeart/2005/8/layout/chevron2"/>
    <dgm:cxn modelId="{302F89CB-8580-455F-B894-368A03A5A8B9}" type="presParOf" srcId="{4926A5C7-8D9A-4F12-A15F-BB11AA094691}" destId="{664083F9-F56A-4D45-BB8E-5203A603B07E}" srcOrd="1" destOrd="0" presId="urn:microsoft.com/office/officeart/2005/8/layout/chevron2"/>
    <dgm:cxn modelId="{D0F885F9-EEA7-4DC6-8F4A-68F0EC0517C9}" type="presParOf" srcId="{A2CDB9EC-6725-4099-8311-56649A330063}" destId="{168795B3-BC81-4A4B-8001-68B47A0306C7}" srcOrd="9" destOrd="0" presId="urn:microsoft.com/office/officeart/2005/8/layout/chevron2"/>
    <dgm:cxn modelId="{FF1440F5-AFBC-4310-B181-C1E5B59A492C}" type="presParOf" srcId="{A2CDB9EC-6725-4099-8311-56649A330063}" destId="{E13E26BA-F959-4BE8-85ED-B40222544F63}" srcOrd="10" destOrd="0" presId="urn:microsoft.com/office/officeart/2005/8/layout/chevron2"/>
    <dgm:cxn modelId="{8EED0315-95E6-4443-A7BD-37FCA420934E}" type="presParOf" srcId="{E13E26BA-F959-4BE8-85ED-B40222544F63}" destId="{CA96EF6E-617E-4855-962F-89D7428CA686}" srcOrd="0" destOrd="0" presId="urn:microsoft.com/office/officeart/2005/8/layout/chevron2"/>
    <dgm:cxn modelId="{7BB98DC0-4A35-4D9B-ADE3-9A98CF2358B0}" type="presParOf" srcId="{E13E26BA-F959-4BE8-85ED-B40222544F63}" destId="{55F724AB-8C5F-4E26-AEF0-82567C2C1EE1}" srcOrd="1" destOrd="0" presId="urn:microsoft.com/office/officeart/2005/8/layout/chevron2"/>
    <dgm:cxn modelId="{AE72F680-D420-4EF9-9057-5CDF27D02C2F}" type="presParOf" srcId="{A2CDB9EC-6725-4099-8311-56649A330063}" destId="{EC3348AD-5C49-44F0-9A48-D00CF3EBC07F}" srcOrd="11" destOrd="0" presId="urn:microsoft.com/office/officeart/2005/8/layout/chevron2"/>
    <dgm:cxn modelId="{C5C93802-843A-49D5-8850-3D8C2994C8AC}" type="presParOf" srcId="{A2CDB9EC-6725-4099-8311-56649A330063}" destId="{739B1270-1C38-4BF7-A57B-36C52A36E89B}" srcOrd="12" destOrd="0" presId="urn:microsoft.com/office/officeart/2005/8/layout/chevron2"/>
    <dgm:cxn modelId="{E54AC896-E488-4FFE-B0FD-C2AF81300FA4}" type="presParOf" srcId="{739B1270-1C38-4BF7-A57B-36C52A36E89B}" destId="{858FA9B7-0A1E-4449-892E-5545C19BA758}" srcOrd="0" destOrd="0" presId="urn:microsoft.com/office/officeart/2005/8/layout/chevron2"/>
    <dgm:cxn modelId="{63208E4E-0735-4C5A-A99D-E50F141663E6}" type="presParOf" srcId="{739B1270-1C38-4BF7-A57B-36C52A36E89B}" destId="{28450296-437F-413A-AB24-8D45DD300AA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2658A-2380-4DD1-8032-F3E5A1F584E9}" type="doc">
      <dgm:prSet loTypeId="urn:microsoft.com/office/officeart/2005/8/layout/venn3" loCatId="relationship" qsTypeId="urn:microsoft.com/office/officeart/2005/8/quickstyle/3d1" qsCatId="3D" csTypeId="urn:microsoft.com/office/officeart/2005/8/colors/colorful1" csCatId="colorful" phldr="1"/>
      <dgm:spPr/>
      <dgm:t>
        <a:bodyPr/>
        <a:lstStyle/>
        <a:p>
          <a:endParaRPr lang="es-AR"/>
        </a:p>
      </dgm:t>
    </dgm:pt>
    <dgm:pt modelId="{8ECA2F9D-333D-4456-848F-5B1C3C21BA14}">
      <dgm:prSet phldrT="[Texto]"/>
      <dgm:spPr/>
      <dgm:t>
        <a:bodyPr/>
        <a:lstStyle/>
        <a:p>
          <a:r>
            <a:rPr lang="es-AR" dirty="0"/>
            <a:t>Colores</a:t>
          </a:r>
        </a:p>
      </dgm:t>
    </dgm:pt>
    <dgm:pt modelId="{FB2E4907-271A-4530-BE46-C4E24BBE1B1F}" type="parTrans" cxnId="{5962FC36-192B-4B89-9356-D86653690A67}">
      <dgm:prSet/>
      <dgm:spPr/>
      <dgm:t>
        <a:bodyPr/>
        <a:lstStyle/>
        <a:p>
          <a:endParaRPr lang="es-AR"/>
        </a:p>
      </dgm:t>
    </dgm:pt>
    <dgm:pt modelId="{2141C824-C551-4E0C-AE87-B2986DF8C30E}" type="sibTrans" cxnId="{5962FC36-192B-4B89-9356-D86653690A67}">
      <dgm:prSet/>
      <dgm:spPr/>
      <dgm:t>
        <a:bodyPr/>
        <a:lstStyle/>
        <a:p>
          <a:endParaRPr lang="es-AR"/>
        </a:p>
      </dgm:t>
    </dgm:pt>
    <dgm:pt modelId="{5E84F2AF-ADD7-45E6-BA3B-7ED097E2EC97}">
      <dgm:prSet phldrT="[Texto]"/>
      <dgm:spPr/>
      <dgm:t>
        <a:bodyPr/>
        <a:lstStyle/>
        <a:p>
          <a:r>
            <a:rPr lang="es-AR" dirty="0"/>
            <a:t>Textos</a:t>
          </a:r>
        </a:p>
      </dgm:t>
    </dgm:pt>
    <dgm:pt modelId="{8FF57FF2-2A05-4CB2-A5CD-5ED3E75E480B}" type="parTrans" cxnId="{C4D48D17-3DF3-4371-B600-9EBD58979823}">
      <dgm:prSet/>
      <dgm:spPr/>
      <dgm:t>
        <a:bodyPr/>
        <a:lstStyle/>
        <a:p>
          <a:endParaRPr lang="es-AR"/>
        </a:p>
      </dgm:t>
    </dgm:pt>
    <dgm:pt modelId="{9D063C43-19CD-46EC-A5E9-289ECEFA3310}" type="sibTrans" cxnId="{C4D48D17-3DF3-4371-B600-9EBD58979823}">
      <dgm:prSet/>
      <dgm:spPr/>
      <dgm:t>
        <a:bodyPr/>
        <a:lstStyle/>
        <a:p>
          <a:endParaRPr lang="es-AR"/>
        </a:p>
      </dgm:t>
    </dgm:pt>
    <dgm:pt modelId="{FD64D8C0-F45C-44B7-A388-03DD4EEE9893}">
      <dgm:prSet phldrT="[Texto]"/>
      <dgm:spPr/>
      <dgm:t>
        <a:bodyPr/>
        <a:lstStyle/>
        <a:p>
          <a:r>
            <a:rPr lang="es-AR" dirty="0"/>
            <a:t>Formato de las diapositivas</a:t>
          </a:r>
        </a:p>
      </dgm:t>
    </dgm:pt>
    <dgm:pt modelId="{AF1E10EE-A06E-445D-9E89-25F350B76CC3}" type="parTrans" cxnId="{7BF31AAB-64D4-402F-87A5-D829B22068CC}">
      <dgm:prSet/>
      <dgm:spPr/>
      <dgm:t>
        <a:bodyPr/>
        <a:lstStyle/>
        <a:p>
          <a:endParaRPr lang="es-AR"/>
        </a:p>
      </dgm:t>
    </dgm:pt>
    <dgm:pt modelId="{18B5B130-EA85-4EB7-8CC9-420414CD48AE}" type="sibTrans" cxnId="{7BF31AAB-64D4-402F-87A5-D829B22068CC}">
      <dgm:prSet/>
      <dgm:spPr/>
      <dgm:t>
        <a:bodyPr/>
        <a:lstStyle/>
        <a:p>
          <a:endParaRPr lang="es-AR"/>
        </a:p>
      </dgm:t>
    </dgm:pt>
    <dgm:pt modelId="{0BCA7140-0D86-4773-B2F2-EFDA1CC0DB56}">
      <dgm:prSet/>
      <dgm:spPr/>
      <dgm:t>
        <a:bodyPr/>
        <a:lstStyle/>
        <a:p>
          <a:r>
            <a:rPr lang="es-AR" dirty="0"/>
            <a:t>Imágenes</a:t>
          </a:r>
        </a:p>
      </dgm:t>
    </dgm:pt>
    <dgm:pt modelId="{579BBC7C-5902-46F6-84C3-556703311357}" type="parTrans" cxnId="{57F4ED28-3F2D-4234-A1FD-C56EA9C9203C}">
      <dgm:prSet/>
      <dgm:spPr/>
      <dgm:t>
        <a:bodyPr/>
        <a:lstStyle/>
        <a:p>
          <a:endParaRPr lang="es-AR"/>
        </a:p>
      </dgm:t>
    </dgm:pt>
    <dgm:pt modelId="{84E638F2-9456-47C8-B572-96C42EA6CE32}" type="sibTrans" cxnId="{57F4ED28-3F2D-4234-A1FD-C56EA9C9203C}">
      <dgm:prSet/>
      <dgm:spPr/>
      <dgm:t>
        <a:bodyPr/>
        <a:lstStyle/>
        <a:p>
          <a:endParaRPr lang="es-AR"/>
        </a:p>
      </dgm:t>
    </dgm:pt>
    <dgm:pt modelId="{FBE33678-FDB2-4165-B54B-0673F8A11B27}">
      <dgm:prSet/>
      <dgm:spPr/>
      <dgm:t>
        <a:bodyPr/>
        <a:lstStyle/>
        <a:p>
          <a:r>
            <a:rPr lang="es-AR" dirty="0"/>
            <a:t>Transiciones y animaciones</a:t>
          </a:r>
        </a:p>
      </dgm:t>
    </dgm:pt>
    <dgm:pt modelId="{F282EC2A-BD9C-4371-A067-FFA498CAD513}" type="parTrans" cxnId="{321DAC05-8BFF-4C72-8547-76E6D5D54AC5}">
      <dgm:prSet/>
      <dgm:spPr/>
      <dgm:t>
        <a:bodyPr/>
        <a:lstStyle/>
        <a:p>
          <a:endParaRPr lang="es-AR"/>
        </a:p>
      </dgm:t>
    </dgm:pt>
    <dgm:pt modelId="{B1205957-EFC2-4772-81E3-3E6C6AE7DF77}" type="sibTrans" cxnId="{321DAC05-8BFF-4C72-8547-76E6D5D54AC5}">
      <dgm:prSet/>
      <dgm:spPr/>
      <dgm:t>
        <a:bodyPr/>
        <a:lstStyle/>
        <a:p>
          <a:endParaRPr lang="es-AR"/>
        </a:p>
      </dgm:t>
    </dgm:pt>
    <dgm:pt modelId="{CCCA50F9-DAD8-4AC0-8DEE-AC242B802F94}" type="pres">
      <dgm:prSet presAssocID="{EFB2658A-2380-4DD1-8032-F3E5A1F584E9}" presName="Name0" presStyleCnt="0">
        <dgm:presLayoutVars>
          <dgm:dir/>
          <dgm:resizeHandles val="exact"/>
        </dgm:presLayoutVars>
      </dgm:prSet>
      <dgm:spPr/>
    </dgm:pt>
    <dgm:pt modelId="{AA09D28C-E532-4A38-A08E-033F32376B8C}" type="pres">
      <dgm:prSet presAssocID="{8ECA2F9D-333D-4456-848F-5B1C3C21BA14}" presName="Name5" presStyleLbl="vennNode1" presStyleIdx="0" presStyleCnt="5">
        <dgm:presLayoutVars>
          <dgm:bulletEnabled val="1"/>
        </dgm:presLayoutVars>
      </dgm:prSet>
      <dgm:spPr/>
    </dgm:pt>
    <dgm:pt modelId="{D14582DD-8CC2-472D-81E8-E66C817A90B4}" type="pres">
      <dgm:prSet presAssocID="{2141C824-C551-4E0C-AE87-B2986DF8C30E}" presName="space" presStyleCnt="0"/>
      <dgm:spPr/>
    </dgm:pt>
    <dgm:pt modelId="{8DBC684A-F587-424A-BBEB-B2EC818769B6}" type="pres">
      <dgm:prSet presAssocID="{5E84F2AF-ADD7-45E6-BA3B-7ED097E2EC97}" presName="Name5" presStyleLbl="vennNode1" presStyleIdx="1" presStyleCnt="5" custLinFactNeighborX="1390" custLinFactNeighborY="-5796">
        <dgm:presLayoutVars>
          <dgm:bulletEnabled val="1"/>
        </dgm:presLayoutVars>
      </dgm:prSet>
      <dgm:spPr/>
    </dgm:pt>
    <dgm:pt modelId="{292F4139-D560-4FC8-8729-803A0A3DCF57}" type="pres">
      <dgm:prSet presAssocID="{9D063C43-19CD-46EC-A5E9-289ECEFA3310}" presName="space" presStyleCnt="0"/>
      <dgm:spPr/>
    </dgm:pt>
    <dgm:pt modelId="{84418667-BE0A-46DE-B46D-7B916BD74973}" type="pres">
      <dgm:prSet presAssocID="{0BCA7140-0D86-4773-B2F2-EFDA1CC0DB56}" presName="Name5" presStyleLbl="vennNode1" presStyleIdx="2" presStyleCnt="5">
        <dgm:presLayoutVars>
          <dgm:bulletEnabled val="1"/>
        </dgm:presLayoutVars>
      </dgm:prSet>
      <dgm:spPr/>
    </dgm:pt>
    <dgm:pt modelId="{8E5EC81B-AD51-4AD5-BD9E-984407D74961}" type="pres">
      <dgm:prSet presAssocID="{84E638F2-9456-47C8-B572-96C42EA6CE32}" presName="space" presStyleCnt="0"/>
      <dgm:spPr/>
    </dgm:pt>
    <dgm:pt modelId="{111914B5-3913-4EA2-83B7-BB54796CF4B3}" type="pres">
      <dgm:prSet presAssocID="{FBE33678-FDB2-4165-B54B-0673F8A11B27}" presName="Name5" presStyleLbl="vennNode1" presStyleIdx="3" presStyleCnt="5">
        <dgm:presLayoutVars>
          <dgm:bulletEnabled val="1"/>
        </dgm:presLayoutVars>
      </dgm:prSet>
      <dgm:spPr/>
    </dgm:pt>
    <dgm:pt modelId="{3F1A75EC-E865-4A79-A9D2-546BF2F21A07}" type="pres">
      <dgm:prSet presAssocID="{B1205957-EFC2-4772-81E3-3E6C6AE7DF77}" presName="space" presStyleCnt="0"/>
      <dgm:spPr/>
    </dgm:pt>
    <dgm:pt modelId="{90A3AB58-E95C-4261-9B47-9896B7574B8D}" type="pres">
      <dgm:prSet presAssocID="{FD64D8C0-F45C-44B7-A388-03DD4EEE9893}" presName="Name5" presStyleLbl="vennNode1" presStyleIdx="4" presStyleCnt="5">
        <dgm:presLayoutVars>
          <dgm:bulletEnabled val="1"/>
        </dgm:presLayoutVars>
      </dgm:prSet>
      <dgm:spPr/>
    </dgm:pt>
  </dgm:ptLst>
  <dgm:cxnLst>
    <dgm:cxn modelId="{321DAC05-8BFF-4C72-8547-76E6D5D54AC5}" srcId="{EFB2658A-2380-4DD1-8032-F3E5A1F584E9}" destId="{FBE33678-FDB2-4165-B54B-0673F8A11B27}" srcOrd="3" destOrd="0" parTransId="{F282EC2A-BD9C-4371-A067-FFA498CAD513}" sibTransId="{B1205957-EFC2-4772-81E3-3E6C6AE7DF77}"/>
    <dgm:cxn modelId="{C4D48D17-3DF3-4371-B600-9EBD58979823}" srcId="{EFB2658A-2380-4DD1-8032-F3E5A1F584E9}" destId="{5E84F2AF-ADD7-45E6-BA3B-7ED097E2EC97}" srcOrd="1" destOrd="0" parTransId="{8FF57FF2-2A05-4CB2-A5CD-5ED3E75E480B}" sibTransId="{9D063C43-19CD-46EC-A5E9-289ECEFA3310}"/>
    <dgm:cxn modelId="{57F4ED28-3F2D-4234-A1FD-C56EA9C9203C}" srcId="{EFB2658A-2380-4DD1-8032-F3E5A1F584E9}" destId="{0BCA7140-0D86-4773-B2F2-EFDA1CC0DB56}" srcOrd="2" destOrd="0" parTransId="{579BBC7C-5902-46F6-84C3-556703311357}" sibTransId="{84E638F2-9456-47C8-B572-96C42EA6CE32}"/>
    <dgm:cxn modelId="{5962FC36-192B-4B89-9356-D86653690A67}" srcId="{EFB2658A-2380-4DD1-8032-F3E5A1F584E9}" destId="{8ECA2F9D-333D-4456-848F-5B1C3C21BA14}" srcOrd="0" destOrd="0" parTransId="{FB2E4907-271A-4530-BE46-C4E24BBE1B1F}" sibTransId="{2141C824-C551-4E0C-AE87-B2986DF8C30E}"/>
    <dgm:cxn modelId="{72301F38-A674-42A8-9D1E-984D9824318C}" type="presOf" srcId="{8ECA2F9D-333D-4456-848F-5B1C3C21BA14}" destId="{AA09D28C-E532-4A38-A08E-033F32376B8C}" srcOrd="0" destOrd="0" presId="urn:microsoft.com/office/officeart/2005/8/layout/venn3"/>
    <dgm:cxn modelId="{2E597060-1706-4A35-B41A-C950E9635718}" type="presOf" srcId="{FBE33678-FDB2-4165-B54B-0673F8A11B27}" destId="{111914B5-3913-4EA2-83B7-BB54796CF4B3}" srcOrd="0" destOrd="0" presId="urn:microsoft.com/office/officeart/2005/8/layout/venn3"/>
    <dgm:cxn modelId="{BE66EA54-768A-49CD-9BBD-FEAA30089514}" type="presOf" srcId="{EFB2658A-2380-4DD1-8032-F3E5A1F584E9}" destId="{CCCA50F9-DAD8-4AC0-8DEE-AC242B802F94}" srcOrd="0" destOrd="0" presId="urn:microsoft.com/office/officeart/2005/8/layout/venn3"/>
    <dgm:cxn modelId="{7BF31AAB-64D4-402F-87A5-D829B22068CC}" srcId="{EFB2658A-2380-4DD1-8032-F3E5A1F584E9}" destId="{FD64D8C0-F45C-44B7-A388-03DD4EEE9893}" srcOrd="4" destOrd="0" parTransId="{AF1E10EE-A06E-445D-9E89-25F350B76CC3}" sibTransId="{18B5B130-EA85-4EB7-8CC9-420414CD48AE}"/>
    <dgm:cxn modelId="{4F4CA8BD-6FDB-4DDB-B88A-DC9A4E084B5F}" type="presOf" srcId="{0BCA7140-0D86-4773-B2F2-EFDA1CC0DB56}" destId="{84418667-BE0A-46DE-B46D-7B916BD74973}" srcOrd="0" destOrd="0" presId="urn:microsoft.com/office/officeart/2005/8/layout/venn3"/>
    <dgm:cxn modelId="{BDA067CA-88F2-43D2-B834-0B5902E7AECA}" type="presOf" srcId="{5E84F2AF-ADD7-45E6-BA3B-7ED097E2EC97}" destId="{8DBC684A-F587-424A-BBEB-B2EC818769B6}" srcOrd="0" destOrd="0" presId="urn:microsoft.com/office/officeart/2005/8/layout/venn3"/>
    <dgm:cxn modelId="{30871BF3-4054-4F9D-8024-2B1E7C01C944}" type="presOf" srcId="{FD64D8C0-F45C-44B7-A388-03DD4EEE9893}" destId="{90A3AB58-E95C-4261-9B47-9896B7574B8D}" srcOrd="0" destOrd="0" presId="urn:microsoft.com/office/officeart/2005/8/layout/venn3"/>
    <dgm:cxn modelId="{80A8BF9A-8209-439B-A80B-2070DEF359DE}" type="presParOf" srcId="{CCCA50F9-DAD8-4AC0-8DEE-AC242B802F94}" destId="{AA09D28C-E532-4A38-A08E-033F32376B8C}" srcOrd="0" destOrd="0" presId="urn:microsoft.com/office/officeart/2005/8/layout/venn3"/>
    <dgm:cxn modelId="{C73C3BB5-AE62-4C25-A75A-33A353EC1082}" type="presParOf" srcId="{CCCA50F9-DAD8-4AC0-8DEE-AC242B802F94}" destId="{D14582DD-8CC2-472D-81E8-E66C817A90B4}" srcOrd="1" destOrd="0" presId="urn:microsoft.com/office/officeart/2005/8/layout/venn3"/>
    <dgm:cxn modelId="{9244434A-5E6D-431E-ACB8-47DD97CEFB65}" type="presParOf" srcId="{CCCA50F9-DAD8-4AC0-8DEE-AC242B802F94}" destId="{8DBC684A-F587-424A-BBEB-B2EC818769B6}" srcOrd="2" destOrd="0" presId="urn:microsoft.com/office/officeart/2005/8/layout/venn3"/>
    <dgm:cxn modelId="{F18DE2D6-F032-492E-9A85-ADB2E1FD87BA}" type="presParOf" srcId="{CCCA50F9-DAD8-4AC0-8DEE-AC242B802F94}" destId="{292F4139-D560-4FC8-8729-803A0A3DCF57}" srcOrd="3" destOrd="0" presId="urn:microsoft.com/office/officeart/2005/8/layout/venn3"/>
    <dgm:cxn modelId="{F9085A30-1886-41D5-9D5C-9D0AD35AE9A3}" type="presParOf" srcId="{CCCA50F9-DAD8-4AC0-8DEE-AC242B802F94}" destId="{84418667-BE0A-46DE-B46D-7B916BD74973}" srcOrd="4" destOrd="0" presId="urn:microsoft.com/office/officeart/2005/8/layout/venn3"/>
    <dgm:cxn modelId="{AC12B9A3-4829-436A-8263-4543ABC2F3A6}" type="presParOf" srcId="{CCCA50F9-DAD8-4AC0-8DEE-AC242B802F94}" destId="{8E5EC81B-AD51-4AD5-BD9E-984407D74961}" srcOrd="5" destOrd="0" presId="urn:microsoft.com/office/officeart/2005/8/layout/venn3"/>
    <dgm:cxn modelId="{FD52A2EB-4B32-486E-96BF-C0CBFA790B49}" type="presParOf" srcId="{CCCA50F9-DAD8-4AC0-8DEE-AC242B802F94}" destId="{111914B5-3913-4EA2-83B7-BB54796CF4B3}" srcOrd="6" destOrd="0" presId="urn:microsoft.com/office/officeart/2005/8/layout/venn3"/>
    <dgm:cxn modelId="{85CAE805-DA3C-4563-B8DB-2C5B87230D5A}" type="presParOf" srcId="{CCCA50F9-DAD8-4AC0-8DEE-AC242B802F94}" destId="{3F1A75EC-E865-4A79-A9D2-546BF2F21A07}" srcOrd="7" destOrd="0" presId="urn:microsoft.com/office/officeart/2005/8/layout/venn3"/>
    <dgm:cxn modelId="{12B9812F-EFFA-4DE8-897A-EDC1574FB7F7}" type="presParOf" srcId="{CCCA50F9-DAD8-4AC0-8DEE-AC242B802F94}" destId="{90A3AB58-E95C-4261-9B47-9896B7574B8D}"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94D52B-09CC-49A5-BF47-4342A4C8BDC5}" type="doc">
      <dgm:prSet loTypeId="urn:microsoft.com/office/officeart/2005/8/layout/default" loCatId="list" qsTypeId="urn:microsoft.com/office/officeart/2005/8/quickstyle/3d3" qsCatId="3D" csTypeId="urn:microsoft.com/office/officeart/2005/8/colors/colorful1" csCatId="colorful" phldr="1"/>
      <dgm:spPr/>
      <dgm:t>
        <a:bodyPr/>
        <a:lstStyle/>
        <a:p>
          <a:endParaRPr lang="es-AR"/>
        </a:p>
      </dgm:t>
    </dgm:pt>
    <dgm:pt modelId="{0B5F4E5B-A00E-4A91-884C-6521672361B5}">
      <dgm:prSet phldrT="[Texto]"/>
      <dgm:spPr>
        <a:solidFill>
          <a:schemeClr val="bg1">
            <a:lumMod val="50000"/>
          </a:schemeClr>
        </a:solidFill>
      </dgm:spPr>
      <dgm:t>
        <a:bodyPr/>
        <a:lstStyle/>
        <a:p>
          <a:r>
            <a:rPr lang="es-AR" dirty="0"/>
            <a:t>5</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D4DB453-DC9B-4F39-9B62-5F5FB94AE7D3}" type="parTrans" cxnId="{AE68B590-CBFE-488B-A5FA-AC5094C04552}">
      <dgm:prSet/>
      <dgm:spPr/>
      <dgm:t>
        <a:bodyPr/>
        <a:lstStyle/>
        <a:p>
          <a:endParaRPr lang="es-AR"/>
        </a:p>
      </dgm:t>
    </dgm:pt>
    <dgm:pt modelId="{24CA1891-BE49-4066-88B8-DAFE81E16316}" type="sibTrans" cxnId="{AE68B590-CBFE-488B-A5FA-AC5094C04552}">
      <dgm:prSet/>
      <dgm:spPr/>
      <dgm:t>
        <a:bodyPr/>
        <a:lstStyle/>
        <a:p>
          <a:endParaRPr lang="es-AR"/>
        </a:p>
      </dgm:t>
    </dgm:pt>
    <dgm:pt modelId="{32CC2F3C-7FED-4009-9226-67C7B5E24495}">
      <dgm:prSet phldrT="[Texto]"/>
      <dgm:spPr>
        <a:solidFill>
          <a:srgbClr val="00B050"/>
        </a:solidFill>
      </dgm:spPr>
      <dgm:t>
        <a:bodyPr/>
        <a:lstStyle/>
        <a:p>
          <a:r>
            <a:rPr lang="es-AR" dirty="0"/>
            <a:t>4</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BBF4C6C-E098-4140-BEE7-EFD2B8CD138A}" type="parTrans" cxnId="{83123351-59E6-40B3-BB10-C4CB71851889}">
      <dgm:prSet/>
      <dgm:spPr/>
      <dgm:t>
        <a:bodyPr/>
        <a:lstStyle/>
        <a:p>
          <a:endParaRPr lang="es-AR"/>
        </a:p>
      </dgm:t>
    </dgm:pt>
    <dgm:pt modelId="{8AF724DE-D2AE-464E-B6C3-3AFE90735F43}" type="sibTrans" cxnId="{83123351-59E6-40B3-BB10-C4CB71851889}">
      <dgm:prSet/>
      <dgm:spPr/>
      <dgm:t>
        <a:bodyPr/>
        <a:lstStyle/>
        <a:p>
          <a:endParaRPr lang="es-AR"/>
        </a:p>
      </dgm:t>
    </dgm:pt>
    <dgm:pt modelId="{0FC252DC-6FA2-4A4F-9D77-CDDF0C983138}">
      <dgm:prSet phldrT="[Texto]"/>
      <dgm:spPr>
        <a:solidFill>
          <a:srgbClr val="0070C0"/>
        </a:solidFill>
      </dgm:spPr>
      <dgm:t>
        <a:bodyPr/>
        <a:lstStyle/>
        <a:p>
          <a:r>
            <a:rPr lang="es-AR" dirty="0"/>
            <a:t>7</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A32C669-9C5E-4FA0-A36C-6D7077D2485D}" type="parTrans" cxnId="{18D312B4-41C5-4116-A2DD-6FDC0DF6E81E}">
      <dgm:prSet/>
      <dgm:spPr/>
      <dgm:t>
        <a:bodyPr/>
        <a:lstStyle/>
        <a:p>
          <a:endParaRPr lang="es-AR"/>
        </a:p>
      </dgm:t>
    </dgm:pt>
    <dgm:pt modelId="{F6733A30-3339-4616-BA16-D85441ACDBED}" type="sibTrans" cxnId="{18D312B4-41C5-4116-A2DD-6FDC0DF6E81E}">
      <dgm:prSet/>
      <dgm:spPr/>
      <dgm:t>
        <a:bodyPr/>
        <a:lstStyle/>
        <a:p>
          <a:endParaRPr lang="es-AR"/>
        </a:p>
      </dgm:t>
    </dgm:pt>
    <dgm:pt modelId="{6FC4238B-F37A-4F69-83C2-5BEED1755611}">
      <dgm:prSet phldrT="[Texto]"/>
      <dgm:spPr>
        <a:solidFill>
          <a:srgbClr val="DFE40A"/>
        </a:solidFill>
        <a:ln>
          <a:solidFill>
            <a:schemeClr val="bg1"/>
          </a:solidFill>
        </a:ln>
      </dgm:spPr>
      <dgm:t>
        <a:bodyPr/>
        <a:lstStyle/>
        <a:p>
          <a:r>
            <a:rPr lang="es-AR" dirty="0"/>
            <a:t>6</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797B3E4-0525-4F79-A97C-FDBD841B9DF1}" type="parTrans" cxnId="{A7BFFD25-487E-4FAD-88F4-9B494AE5BB79}">
      <dgm:prSet/>
      <dgm:spPr/>
      <dgm:t>
        <a:bodyPr/>
        <a:lstStyle/>
        <a:p>
          <a:endParaRPr lang="es-AR"/>
        </a:p>
      </dgm:t>
    </dgm:pt>
    <dgm:pt modelId="{F8AC51D4-519E-4AFB-88BA-66CC1EC0C1B2}" type="sibTrans" cxnId="{A7BFFD25-487E-4FAD-88F4-9B494AE5BB79}">
      <dgm:prSet/>
      <dgm:spPr/>
      <dgm:t>
        <a:bodyPr/>
        <a:lstStyle/>
        <a:p>
          <a:endParaRPr lang="es-AR"/>
        </a:p>
      </dgm:t>
    </dgm:pt>
    <dgm:pt modelId="{32040F9D-FE7D-4286-922E-704B817DFF69}">
      <dgm:prSet phldrT="[Texto]">
        <dgm:style>
          <a:lnRef idx="0">
            <a:schemeClr val="accent1"/>
          </a:lnRef>
          <a:fillRef idx="3">
            <a:schemeClr val="accent1"/>
          </a:fillRef>
          <a:effectRef idx="3">
            <a:schemeClr val="accent1"/>
          </a:effectRef>
          <a:fontRef idx="minor">
            <a:schemeClr val="lt1"/>
          </a:fontRef>
        </dgm:style>
      </dgm:prSet>
      <dgm:spPr>
        <a:effectLst>
          <a:outerShdw blurRad="63500" sx="102000" sy="102000" algn="ctr" rotWithShape="0">
            <a:prstClr val="black">
              <a:alpha val="40000"/>
            </a:prstClr>
          </a:outerShdw>
        </a:effectLst>
      </dgm:spPr>
      <dgm:t>
        <a:bodyPr/>
        <a:lstStyle/>
        <a:p>
          <a:r>
            <a:rPr lang="es-AR" dirty="0"/>
            <a:t>3</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A8211679-655D-4D77-8118-6E23263101AA}" type="parTrans" cxnId="{D6938CC3-D84A-4EB3-999B-F2EEE8E6E528}">
      <dgm:prSet/>
      <dgm:spPr/>
      <dgm:t>
        <a:bodyPr/>
        <a:lstStyle/>
        <a:p>
          <a:endParaRPr lang="es-AR"/>
        </a:p>
      </dgm:t>
    </dgm:pt>
    <dgm:pt modelId="{F54ACF1B-17AD-4E3A-950A-2C64AF53CCFB}" type="sibTrans" cxnId="{D6938CC3-D84A-4EB3-999B-F2EEE8E6E528}">
      <dgm:prSet/>
      <dgm:spPr/>
      <dgm:t>
        <a:bodyPr/>
        <a:lstStyle/>
        <a:p>
          <a:endParaRPr lang="es-AR"/>
        </a:p>
      </dgm:t>
    </dgm:pt>
    <dgm:pt modelId="{850C6C36-3728-4318-A2C0-DB7B66EF7E79}">
      <dgm:prSet/>
      <dgm:spPr>
        <a:solidFill>
          <a:srgbClr val="7030A0"/>
        </a:solidFill>
      </dgm:spPr>
      <dgm:t>
        <a:bodyPr/>
        <a:lstStyle/>
        <a:p>
          <a:r>
            <a:rPr lang="es-AR" dirty="0"/>
            <a:t>1</a:t>
          </a:r>
        </a:p>
      </dgm:t>
      <dgm:extLst>
        <a:ext uri="{E40237B7-FDA0-4F09-8148-C483321AD2D9}">
          <dgm14:cNvPr xmlns:dgm14="http://schemas.microsoft.com/office/drawing/2010/diagram" id="0" name="">
            <a:hlinkClick xmlns:r="http://schemas.openxmlformats.org/officeDocument/2006/relationships" r:id="" action="ppaction://hlinkshowjump?jump=nextslide"/>
          </dgm14:cNvPr>
        </a:ext>
      </dgm:extLst>
    </dgm:pt>
    <dgm:pt modelId="{6EB168E2-17F4-4FAE-9E81-3EFE434726CF}" type="parTrans" cxnId="{DBDE52AE-5C99-47A7-8EA7-F30AD0ED3CBE}">
      <dgm:prSet/>
      <dgm:spPr/>
      <dgm:t>
        <a:bodyPr/>
        <a:lstStyle/>
        <a:p>
          <a:endParaRPr lang="es-AR"/>
        </a:p>
      </dgm:t>
    </dgm:pt>
    <dgm:pt modelId="{19ABA35C-B6E6-43FB-825D-38D802A57CDC}" type="sibTrans" cxnId="{DBDE52AE-5C99-47A7-8EA7-F30AD0ED3CBE}">
      <dgm:prSet/>
      <dgm:spPr/>
      <dgm:t>
        <a:bodyPr/>
        <a:lstStyle/>
        <a:p>
          <a:endParaRPr lang="es-AR"/>
        </a:p>
      </dgm:t>
    </dgm:pt>
    <dgm:pt modelId="{E7815A5A-FD7E-455C-952E-C798ED59FD6F}">
      <dgm:prSet/>
      <dgm:spPr/>
      <dgm:t>
        <a:bodyPr/>
        <a:lstStyle/>
        <a:p>
          <a:r>
            <a:rPr lang="es-AR" dirty="0"/>
            <a:t>2</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4D204C70-049E-4D5D-972F-F98CF624BA8A}" type="parTrans" cxnId="{A3F0AC0C-C6AA-474D-AEC5-C5067EFCE93B}">
      <dgm:prSet/>
      <dgm:spPr/>
      <dgm:t>
        <a:bodyPr/>
        <a:lstStyle/>
        <a:p>
          <a:endParaRPr lang="es-AR"/>
        </a:p>
      </dgm:t>
    </dgm:pt>
    <dgm:pt modelId="{ED1C4E3F-0CC5-4155-9F06-CDD76759D12E}" type="sibTrans" cxnId="{A3F0AC0C-C6AA-474D-AEC5-C5067EFCE93B}">
      <dgm:prSet/>
      <dgm:spPr/>
      <dgm:t>
        <a:bodyPr/>
        <a:lstStyle/>
        <a:p>
          <a:endParaRPr lang="es-AR"/>
        </a:p>
      </dgm:t>
    </dgm:pt>
    <dgm:pt modelId="{D2D9995E-B992-494F-BD74-B379F5EA615B}" type="pres">
      <dgm:prSet presAssocID="{5894D52B-09CC-49A5-BF47-4342A4C8BDC5}" presName="diagram" presStyleCnt="0">
        <dgm:presLayoutVars>
          <dgm:dir/>
          <dgm:resizeHandles val="exact"/>
        </dgm:presLayoutVars>
      </dgm:prSet>
      <dgm:spPr/>
    </dgm:pt>
    <dgm:pt modelId="{54110196-CA89-40DD-82F4-114951B8ED3C}" type="pres">
      <dgm:prSet presAssocID="{850C6C36-3728-4318-A2C0-DB7B66EF7E79}" presName="node" presStyleLbl="node1" presStyleIdx="0" presStyleCnt="7">
        <dgm:presLayoutVars>
          <dgm:bulletEnabled val="1"/>
        </dgm:presLayoutVars>
      </dgm:prSet>
      <dgm:spPr/>
    </dgm:pt>
    <dgm:pt modelId="{B67C5CE0-A79D-4DAC-A255-D3F6D46D8151}" type="pres">
      <dgm:prSet presAssocID="{19ABA35C-B6E6-43FB-825D-38D802A57CDC}" presName="sibTrans" presStyleCnt="0"/>
      <dgm:spPr/>
    </dgm:pt>
    <dgm:pt modelId="{9CC43BE4-D370-49F6-9CCB-5DB86AF0CC69}" type="pres">
      <dgm:prSet presAssocID="{E7815A5A-FD7E-455C-952E-C798ED59FD6F}" presName="node" presStyleLbl="node1" presStyleIdx="1" presStyleCnt="7">
        <dgm:presLayoutVars>
          <dgm:bulletEnabled val="1"/>
        </dgm:presLayoutVars>
      </dgm:prSet>
      <dgm:spPr/>
    </dgm:pt>
    <dgm:pt modelId="{BC177334-72C9-4DC2-9820-C2D22746A542}" type="pres">
      <dgm:prSet presAssocID="{ED1C4E3F-0CC5-4155-9F06-CDD76759D12E}" presName="sibTrans" presStyleCnt="0"/>
      <dgm:spPr/>
    </dgm:pt>
    <dgm:pt modelId="{61DEE9CB-0295-4BCB-8D90-99211ACA4AF7}" type="pres">
      <dgm:prSet presAssocID="{0B5F4E5B-A00E-4A91-884C-6521672361B5}" presName="node" presStyleLbl="node1" presStyleIdx="2" presStyleCnt="7" custLinFactX="-8579" custLinFactY="14996" custLinFactNeighborX="-100000" custLinFactNeighborY="100000">
        <dgm:presLayoutVars>
          <dgm:bulletEnabled val="1"/>
        </dgm:presLayoutVars>
      </dgm:prSet>
      <dgm:spPr/>
    </dgm:pt>
    <dgm:pt modelId="{8BB870E7-A775-4E06-9268-44194635EB23}" type="pres">
      <dgm:prSet presAssocID="{24CA1891-BE49-4066-88B8-DAFE81E16316}" presName="sibTrans" presStyleCnt="0"/>
      <dgm:spPr/>
    </dgm:pt>
    <dgm:pt modelId="{FCC61983-F9A3-4C67-A4A2-0ED9051B2E79}" type="pres">
      <dgm:prSet presAssocID="{32CC2F3C-7FED-4009-9226-67C7B5E24495}" presName="node" presStyleLbl="node1" presStyleIdx="3" presStyleCnt="7">
        <dgm:presLayoutVars>
          <dgm:bulletEnabled val="1"/>
        </dgm:presLayoutVars>
      </dgm:prSet>
      <dgm:spPr/>
    </dgm:pt>
    <dgm:pt modelId="{1163A379-F381-447D-8DA7-B9E4E52F959D}" type="pres">
      <dgm:prSet presAssocID="{8AF724DE-D2AE-464E-B6C3-3AFE90735F43}" presName="sibTrans" presStyleCnt="0"/>
      <dgm:spPr/>
    </dgm:pt>
    <dgm:pt modelId="{6F142F38-817C-402F-97C7-09F18301C9D6}" type="pres">
      <dgm:prSet presAssocID="{0FC252DC-6FA2-4A4F-9D77-CDDF0C983138}" presName="node" presStyleLbl="node1" presStyleIdx="4" presStyleCnt="7" custLinFactY="9124" custLinFactNeighborX="1421" custLinFactNeighborY="100000">
        <dgm:presLayoutVars>
          <dgm:bulletEnabled val="1"/>
        </dgm:presLayoutVars>
      </dgm:prSet>
      <dgm:spPr/>
    </dgm:pt>
    <dgm:pt modelId="{E5B83DB7-0A5A-4795-A75E-ABB4AA659ADC}" type="pres">
      <dgm:prSet presAssocID="{F6733A30-3339-4616-BA16-D85441ACDBED}" presName="sibTrans" presStyleCnt="0"/>
      <dgm:spPr/>
    </dgm:pt>
    <dgm:pt modelId="{95C17BC4-96A6-4C6E-9C0A-B39DA1E2470C}" type="pres">
      <dgm:prSet presAssocID="{6FC4238B-F37A-4F69-83C2-5BEED1755611}" presName="node" presStyleLbl="node1" presStyleIdx="5" presStyleCnt="7" custLinFactNeighborX="3920" custLinFactNeighborY="-1671">
        <dgm:presLayoutVars>
          <dgm:bulletEnabled val="1"/>
        </dgm:presLayoutVars>
      </dgm:prSet>
      <dgm:spPr/>
    </dgm:pt>
    <dgm:pt modelId="{524DC9E2-21C0-4E23-BC0A-D1491B864885}" type="pres">
      <dgm:prSet presAssocID="{F8AC51D4-519E-4AFB-88BA-66CC1EC0C1B2}" presName="sibTrans" presStyleCnt="0"/>
      <dgm:spPr/>
    </dgm:pt>
    <dgm:pt modelId="{6DCAEA4A-F9AC-4A62-8976-4E0260F15D48}" type="pres">
      <dgm:prSet presAssocID="{32040F9D-FE7D-4286-922E-704B817DFF69}" presName="node" presStyleLbl="node1" presStyleIdx="6" presStyleCnt="7" custLinFactX="11363" custLinFactY="-100000" custLinFactNeighborX="100000" custLinFactNeighborY="-133393">
        <dgm:presLayoutVars>
          <dgm:bulletEnabled val="1"/>
        </dgm:presLayoutVars>
      </dgm:prSet>
      <dgm:spPr/>
    </dgm:pt>
  </dgm:ptLst>
  <dgm:cxnLst>
    <dgm:cxn modelId="{A3F0AC0C-C6AA-474D-AEC5-C5067EFCE93B}" srcId="{5894D52B-09CC-49A5-BF47-4342A4C8BDC5}" destId="{E7815A5A-FD7E-455C-952E-C798ED59FD6F}" srcOrd="1" destOrd="0" parTransId="{4D204C70-049E-4D5D-972F-F98CF624BA8A}" sibTransId="{ED1C4E3F-0CC5-4155-9F06-CDD76759D12E}"/>
    <dgm:cxn modelId="{4B858F21-04DC-4E54-9734-3C0DB0BEAB16}" type="presOf" srcId="{E7815A5A-FD7E-455C-952E-C798ED59FD6F}" destId="{9CC43BE4-D370-49F6-9CCB-5DB86AF0CC69}" srcOrd="0" destOrd="0" presId="urn:microsoft.com/office/officeart/2005/8/layout/default"/>
    <dgm:cxn modelId="{A7BFFD25-487E-4FAD-88F4-9B494AE5BB79}" srcId="{5894D52B-09CC-49A5-BF47-4342A4C8BDC5}" destId="{6FC4238B-F37A-4F69-83C2-5BEED1755611}" srcOrd="5" destOrd="0" parTransId="{A797B3E4-0525-4F79-A97C-FDBD841B9DF1}" sibTransId="{F8AC51D4-519E-4AFB-88BA-66CC1EC0C1B2}"/>
    <dgm:cxn modelId="{1416C329-728D-49E3-9CCE-35B09E936C06}" type="presOf" srcId="{850C6C36-3728-4318-A2C0-DB7B66EF7E79}" destId="{54110196-CA89-40DD-82F4-114951B8ED3C}" srcOrd="0" destOrd="0" presId="urn:microsoft.com/office/officeart/2005/8/layout/default"/>
    <dgm:cxn modelId="{1D23E85F-656E-46CF-BFB6-52C5BAFF390E}" type="presOf" srcId="{0FC252DC-6FA2-4A4F-9D77-CDDF0C983138}" destId="{6F142F38-817C-402F-97C7-09F18301C9D6}" srcOrd="0" destOrd="0" presId="urn:microsoft.com/office/officeart/2005/8/layout/default"/>
    <dgm:cxn modelId="{7EDF7765-2900-48D9-A8E0-5885B9D6CC59}" type="presOf" srcId="{0B5F4E5B-A00E-4A91-884C-6521672361B5}" destId="{61DEE9CB-0295-4BCB-8D90-99211ACA4AF7}" srcOrd="0" destOrd="0" presId="urn:microsoft.com/office/officeart/2005/8/layout/default"/>
    <dgm:cxn modelId="{83123351-59E6-40B3-BB10-C4CB71851889}" srcId="{5894D52B-09CC-49A5-BF47-4342A4C8BDC5}" destId="{32CC2F3C-7FED-4009-9226-67C7B5E24495}" srcOrd="3" destOrd="0" parTransId="{2BBF4C6C-E098-4140-BEE7-EFD2B8CD138A}" sibTransId="{8AF724DE-D2AE-464E-B6C3-3AFE90735F43}"/>
    <dgm:cxn modelId="{AE68B590-CBFE-488B-A5FA-AC5094C04552}" srcId="{5894D52B-09CC-49A5-BF47-4342A4C8BDC5}" destId="{0B5F4E5B-A00E-4A91-884C-6521672361B5}" srcOrd="2" destOrd="0" parTransId="{4D4DB453-DC9B-4F39-9B62-5F5FB94AE7D3}" sibTransId="{24CA1891-BE49-4066-88B8-DAFE81E16316}"/>
    <dgm:cxn modelId="{AF3DB09B-1214-4995-8AEF-BFE03945211F}" type="presOf" srcId="{32CC2F3C-7FED-4009-9226-67C7B5E24495}" destId="{FCC61983-F9A3-4C67-A4A2-0ED9051B2E79}" srcOrd="0" destOrd="0" presId="urn:microsoft.com/office/officeart/2005/8/layout/default"/>
    <dgm:cxn modelId="{DBDE52AE-5C99-47A7-8EA7-F30AD0ED3CBE}" srcId="{5894D52B-09CC-49A5-BF47-4342A4C8BDC5}" destId="{850C6C36-3728-4318-A2C0-DB7B66EF7E79}" srcOrd="0" destOrd="0" parTransId="{6EB168E2-17F4-4FAE-9E81-3EFE434726CF}" sibTransId="{19ABA35C-B6E6-43FB-825D-38D802A57CDC}"/>
    <dgm:cxn modelId="{18D312B4-41C5-4116-A2DD-6FDC0DF6E81E}" srcId="{5894D52B-09CC-49A5-BF47-4342A4C8BDC5}" destId="{0FC252DC-6FA2-4A4F-9D77-CDDF0C983138}" srcOrd="4" destOrd="0" parTransId="{8A32C669-9C5E-4FA0-A36C-6D7077D2485D}" sibTransId="{F6733A30-3339-4616-BA16-D85441ACDBED}"/>
    <dgm:cxn modelId="{D6938CC3-D84A-4EB3-999B-F2EEE8E6E528}" srcId="{5894D52B-09CC-49A5-BF47-4342A4C8BDC5}" destId="{32040F9D-FE7D-4286-922E-704B817DFF69}" srcOrd="6" destOrd="0" parTransId="{A8211679-655D-4D77-8118-6E23263101AA}" sibTransId="{F54ACF1B-17AD-4E3A-950A-2C64AF53CCFB}"/>
    <dgm:cxn modelId="{2886F9C7-924F-4500-928F-3ACA7785AED5}" type="presOf" srcId="{6FC4238B-F37A-4F69-83C2-5BEED1755611}" destId="{95C17BC4-96A6-4C6E-9C0A-B39DA1E2470C}" srcOrd="0" destOrd="0" presId="urn:microsoft.com/office/officeart/2005/8/layout/default"/>
    <dgm:cxn modelId="{1E0BEACA-2D4D-46B6-9412-210F517CF399}" type="presOf" srcId="{32040F9D-FE7D-4286-922E-704B817DFF69}" destId="{6DCAEA4A-F9AC-4A62-8976-4E0260F15D48}" srcOrd="0" destOrd="0" presId="urn:microsoft.com/office/officeart/2005/8/layout/default"/>
    <dgm:cxn modelId="{A77304DD-1097-4534-BE7B-2DE5B9C7862B}" type="presOf" srcId="{5894D52B-09CC-49A5-BF47-4342A4C8BDC5}" destId="{D2D9995E-B992-494F-BD74-B379F5EA615B}" srcOrd="0" destOrd="0" presId="urn:microsoft.com/office/officeart/2005/8/layout/default"/>
    <dgm:cxn modelId="{8E06B645-15D4-4647-97FD-1EA15E1BCF93}" type="presParOf" srcId="{D2D9995E-B992-494F-BD74-B379F5EA615B}" destId="{54110196-CA89-40DD-82F4-114951B8ED3C}" srcOrd="0" destOrd="0" presId="urn:microsoft.com/office/officeart/2005/8/layout/default"/>
    <dgm:cxn modelId="{F54B48C6-6E8C-4D79-8FD0-5D3A474690F1}" type="presParOf" srcId="{D2D9995E-B992-494F-BD74-B379F5EA615B}" destId="{B67C5CE0-A79D-4DAC-A255-D3F6D46D8151}" srcOrd="1" destOrd="0" presId="urn:microsoft.com/office/officeart/2005/8/layout/default"/>
    <dgm:cxn modelId="{4A2ECDC7-C289-4712-A0AF-51A50C7F9F4E}" type="presParOf" srcId="{D2D9995E-B992-494F-BD74-B379F5EA615B}" destId="{9CC43BE4-D370-49F6-9CCB-5DB86AF0CC69}" srcOrd="2" destOrd="0" presId="urn:microsoft.com/office/officeart/2005/8/layout/default"/>
    <dgm:cxn modelId="{8166A1A2-35D3-487C-AFDA-6C7A19CA9295}" type="presParOf" srcId="{D2D9995E-B992-494F-BD74-B379F5EA615B}" destId="{BC177334-72C9-4DC2-9820-C2D22746A542}" srcOrd="3" destOrd="0" presId="urn:microsoft.com/office/officeart/2005/8/layout/default"/>
    <dgm:cxn modelId="{9D487A05-E251-4439-8015-22DC4ED54E06}" type="presParOf" srcId="{D2D9995E-B992-494F-BD74-B379F5EA615B}" destId="{61DEE9CB-0295-4BCB-8D90-99211ACA4AF7}" srcOrd="4" destOrd="0" presId="urn:microsoft.com/office/officeart/2005/8/layout/default"/>
    <dgm:cxn modelId="{7896D111-6041-44BA-86B8-23FEB13B057C}" type="presParOf" srcId="{D2D9995E-B992-494F-BD74-B379F5EA615B}" destId="{8BB870E7-A775-4E06-9268-44194635EB23}" srcOrd="5" destOrd="0" presId="urn:microsoft.com/office/officeart/2005/8/layout/default"/>
    <dgm:cxn modelId="{704721A3-1CEF-4D07-9B46-D6FE9AEB3707}" type="presParOf" srcId="{D2D9995E-B992-494F-BD74-B379F5EA615B}" destId="{FCC61983-F9A3-4C67-A4A2-0ED9051B2E79}" srcOrd="6" destOrd="0" presId="urn:microsoft.com/office/officeart/2005/8/layout/default"/>
    <dgm:cxn modelId="{AC76AB49-56C6-49ED-810A-BF299F8D4406}" type="presParOf" srcId="{D2D9995E-B992-494F-BD74-B379F5EA615B}" destId="{1163A379-F381-447D-8DA7-B9E4E52F959D}" srcOrd="7" destOrd="0" presId="urn:microsoft.com/office/officeart/2005/8/layout/default"/>
    <dgm:cxn modelId="{AF09D0EE-0D35-4BC9-A40F-0357175D0919}" type="presParOf" srcId="{D2D9995E-B992-494F-BD74-B379F5EA615B}" destId="{6F142F38-817C-402F-97C7-09F18301C9D6}" srcOrd="8" destOrd="0" presId="urn:microsoft.com/office/officeart/2005/8/layout/default"/>
    <dgm:cxn modelId="{74EC1C40-2997-4903-AD61-EDCFB142FE05}" type="presParOf" srcId="{D2D9995E-B992-494F-BD74-B379F5EA615B}" destId="{E5B83DB7-0A5A-4795-A75E-ABB4AA659ADC}" srcOrd="9" destOrd="0" presId="urn:microsoft.com/office/officeart/2005/8/layout/default"/>
    <dgm:cxn modelId="{2627BF30-92EF-47A4-95F5-C49CBE1C4A2A}" type="presParOf" srcId="{D2D9995E-B992-494F-BD74-B379F5EA615B}" destId="{95C17BC4-96A6-4C6E-9C0A-B39DA1E2470C}" srcOrd="10" destOrd="0" presId="urn:microsoft.com/office/officeart/2005/8/layout/default"/>
    <dgm:cxn modelId="{A798E48A-4353-4962-9004-C8D4115EB5B4}" type="presParOf" srcId="{D2D9995E-B992-494F-BD74-B379F5EA615B}" destId="{524DC9E2-21C0-4E23-BC0A-D1491B864885}" srcOrd="11" destOrd="0" presId="urn:microsoft.com/office/officeart/2005/8/layout/default"/>
    <dgm:cxn modelId="{015709B6-0BBB-400E-9306-C1F8B4519719}" type="presParOf" srcId="{D2D9995E-B992-494F-BD74-B379F5EA615B}" destId="{6DCAEA4A-F9AC-4A62-8976-4E0260F15D48}"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4BF8C-65E1-46AF-85B8-F47D0D69C276}">
      <dsp:nvSpPr>
        <dsp:cNvPr id="0" name=""/>
        <dsp:cNvSpPr/>
      </dsp:nvSpPr>
      <dsp:spPr>
        <a:xfrm rot="5400000">
          <a:off x="-112605" y="115250"/>
          <a:ext cx="750704" cy="525493"/>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1</a:t>
          </a:r>
        </a:p>
      </dsp:txBody>
      <dsp:txXfrm rot="-5400000">
        <a:off x="1" y="265392"/>
        <a:ext cx="525493" cy="225211"/>
      </dsp:txXfrm>
    </dsp:sp>
    <dsp:sp modelId="{AD6450CD-E5D7-4CD2-9BB8-25EA255729D2}">
      <dsp:nvSpPr>
        <dsp:cNvPr id="0" name=""/>
        <dsp:cNvSpPr/>
      </dsp:nvSpPr>
      <dsp:spPr>
        <a:xfrm rot="5400000">
          <a:off x="4734845" y="-4209352"/>
          <a:ext cx="487957" cy="8906662"/>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Afirmación o pregunta sorprendente para llamar la atención</a:t>
          </a:r>
        </a:p>
      </dsp:txBody>
      <dsp:txXfrm rot="-5400000">
        <a:off x="525493" y="23820"/>
        <a:ext cx="8882842" cy="440317"/>
      </dsp:txXfrm>
    </dsp:sp>
    <dsp:sp modelId="{56865853-908C-4338-9D0E-40C36E48270A}">
      <dsp:nvSpPr>
        <dsp:cNvPr id="0" name=""/>
        <dsp:cNvSpPr/>
      </dsp:nvSpPr>
      <dsp:spPr>
        <a:xfrm rot="5400000">
          <a:off x="-112605" y="781339"/>
          <a:ext cx="750704" cy="525493"/>
        </a:xfrm>
        <a:prstGeom prst="chevron">
          <a:avLst/>
        </a:prstGeom>
        <a:solidFill>
          <a:schemeClr val="accent5">
            <a:hueOff val="1172413"/>
            <a:satOff val="-9450"/>
            <a:lumOff val="2680"/>
            <a:alphaOff val="0"/>
          </a:schemeClr>
        </a:solidFill>
        <a:ln w="12700" cap="flat" cmpd="sng" algn="ctr">
          <a:solidFill>
            <a:schemeClr val="accent5">
              <a:hueOff val="1172413"/>
              <a:satOff val="-9450"/>
              <a:lumOff val="268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2</a:t>
          </a:r>
        </a:p>
      </dsp:txBody>
      <dsp:txXfrm rot="-5400000">
        <a:off x="1" y="931481"/>
        <a:ext cx="525493" cy="225211"/>
      </dsp:txXfrm>
    </dsp:sp>
    <dsp:sp modelId="{40A3E905-9256-4192-A956-981A98F5FC6D}">
      <dsp:nvSpPr>
        <dsp:cNvPr id="0" name=""/>
        <dsp:cNvSpPr/>
      </dsp:nvSpPr>
      <dsp:spPr>
        <a:xfrm rot="5400000">
          <a:off x="4734845" y="-3540618"/>
          <a:ext cx="487957" cy="8906662"/>
        </a:xfrm>
        <a:prstGeom prst="round2SameRect">
          <a:avLst/>
        </a:prstGeom>
        <a:solidFill>
          <a:schemeClr val="lt1">
            <a:alpha val="90000"/>
            <a:hueOff val="0"/>
            <a:satOff val="0"/>
            <a:lumOff val="0"/>
            <a:alphaOff val="0"/>
          </a:schemeClr>
        </a:solidFill>
        <a:ln w="12700" cap="flat" cmpd="sng" algn="ctr">
          <a:solidFill>
            <a:schemeClr val="accent5">
              <a:hueOff val="1172413"/>
              <a:satOff val="-9450"/>
              <a:lumOff val="26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Presentación: contar quien eres</a:t>
          </a:r>
        </a:p>
      </dsp:txBody>
      <dsp:txXfrm rot="-5400000">
        <a:off x="525493" y="692554"/>
        <a:ext cx="8882842" cy="440317"/>
      </dsp:txXfrm>
    </dsp:sp>
    <dsp:sp modelId="{E106D677-AF17-4202-8F73-8C0ACFA148C1}">
      <dsp:nvSpPr>
        <dsp:cNvPr id="0" name=""/>
        <dsp:cNvSpPr/>
      </dsp:nvSpPr>
      <dsp:spPr>
        <a:xfrm rot="5400000">
          <a:off x="-112605" y="1447428"/>
          <a:ext cx="750704" cy="525493"/>
        </a:xfrm>
        <a:prstGeom prst="chevron">
          <a:avLst/>
        </a:prstGeom>
        <a:solidFill>
          <a:schemeClr val="accent5">
            <a:hueOff val="2344826"/>
            <a:satOff val="-18899"/>
            <a:lumOff val="5360"/>
            <a:alphaOff val="0"/>
          </a:schemeClr>
        </a:solidFill>
        <a:ln w="12700" cap="flat" cmpd="sng" algn="ctr">
          <a:solidFill>
            <a:schemeClr val="accent5">
              <a:hueOff val="2344826"/>
              <a:satOff val="-18899"/>
              <a:lumOff val="53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3</a:t>
          </a:r>
        </a:p>
      </dsp:txBody>
      <dsp:txXfrm rot="-5400000">
        <a:off x="1" y="1597570"/>
        <a:ext cx="525493" cy="225211"/>
      </dsp:txXfrm>
    </dsp:sp>
    <dsp:sp modelId="{99C76D3D-E5CF-40E8-BAE7-C51BA0C5CB54}">
      <dsp:nvSpPr>
        <dsp:cNvPr id="0" name=""/>
        <dsp:cNvSpPr/>
      </dsp:nvSpPr>
      <dsp:spPr>
        <a:xfrm rot="5400000">
          <a:off x="4734845" y="-2874529"/>
          <a:ext cx="487957" cy="8906662"/>
        </a:xfrm>
        <a:prstGeom prst="round2SameRect">
          <a:avLst/>
        </a:prstGeom>
        <a:solidFill>
          <a:schemeClr val="lt1">
            <a:alpha val="90000"/>
            <a:hueOff val="0"/>
            <a:satOff val="0"/>
            <a:lumOff val="0"/>
            <a:alphaOff val="0"/>
          </a:schemeClr>
        </a:solidFill>
        <a:ln w="12700" cap="flat" cmpd="sng" algn="ctr">
          <a:solidFill>
            <a:schemeClr val="accent5">
              <a:hueOff val="2344826"/>
              <a:satOff val="-18899"/>
              <a:lumOff val="53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Problemas o necesidades que cubres</a:t>
          </a:r>
        </a:p>
      </dsp:txBody>
      <dsp:txXfrm rot="-5400000">
        <a:off x="525493" y="1358643"/>
        <a:ext cx="8882842" cy="440317"/>
      </dsp:txXfrm>
    </dsp:sp>
    <dsp:sp modelId="{8B3A314D-E753-4854-A055-C05E866208A0}">
      <dsp:nvSpPr>
        <dsp:cNvPr id="0" name=""/>
        <dsp:cNvSpPr/>
      </dsp:nvSpPr>
      <dsp:spPr>
        <a:xfrm rot="5400000">
          <a:off x="-112605" y="2113517"/>
          <a:ext cx="750704" cy="525493"/>
        </a:xfrm>
        <a:prstGeom prst="chevron">
          <a:avLst/>
        </a:prstGeom>
        <a:solidFill>
          <a:schemeClr val="accent5">
            <a:hueOff val="3517239"/>
            <a:satOff val="-28349"/>
            <a:lumOff val="8040"/>
            <a:alphaOff val="0"/>
          </a:schemeClr>
        </a:solidFill>
        <a:ln w="12700" cap="flat" cmpd="sng" algn="ctr">
          <a:solidFill>
            <a:schemeClr val="accent5">
              <a:hueOff val="3517239"/>
              <a:satOff val="-28349"/>
              <a:lumOff val="80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4</a:t>
          </a:r>
        </a:p>
      </dsp:txBody>
      <dsp:txXfrm rot="-5400000">
        <a:off x="1" y="2263659"/>
        <a:ext cx="525493" cy="225211"/>
      </dsp:txXfrm>
    </dsp:sp>
    <dsp:sp modelId="{414B2098-DAE7-4DC7-BD3A-5BF783444477}">
      <dsp:nvSpPr>
        <dsp:cNvPr id="0" name=""/>
        <dsp:cNvSpPr/>
      </dsp:nvSpPr>
      <dsp:spPr>
        <a:xfrm rot="5400000">
          <a:off x="4734845" y="-2208440"/>
          <a:ext cx="487957" cy="8906662"/>
        </a:xfrm>
        <a:prstGeom prst="round2SameRect">
          <a:avLst/>
        </a:prstGeom>
        <a:solidFill>
          <a:schemeClr val="lt1">
            <a:alpha val="90000"/>
            <a:hueOff val="0"/>
            <a:satOff val="0"/>
            <a:lumOff val="0"/>
            <a:alphaOff val="0"/>
          </a:schemeClr>
        </a:solidFill>
        <a:ln w="12700" cap="flat" cmpd="sng" algn="ctr">
          <a:solidFill>
            <a:schemeClr val="accent5">
              <a:hueOff val="3517239"/>
              <a:satOff val="-28349"/>
              <a:lumOff val="80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¿Qué soluciones aportas?</a:t>
          </a:r>
        </a:p>
      </dsp:txBody>
      <dsp:txXfrm rot="-5400000">
        <a:off x="525493" y="2024732"/>
        <a:ext cx="8882842" cy="440317"/>
      </dsp:txXfrm>
    </dsp:sp>
    <dsp:sp modelId="{5457940E-31A3-4D73-904C-63F8909D1A87}">
      <dsp:nvSpPr>
        <dsp:cNvPr id="0" name=""/>
        <dsp:cNvSpPr/>
      </dsp:nvSpPr>
      <dsp:spPr>
        <a:xfrm rot="5400000">
          <a:off x="-112605" y="2779606"/>
          <a:ext cx="750704" cy="525493"/>
        </a:xfrm>
        <a:prstGeom prst="chevron">
          <a:avLst/>
        </a:prstGeom>
        <a:solidFill>
          <a:schemeClr val="accent5">
            <a:hueOff val="4689652"/>
            <a:satOff val="-37799"/>
            <a:lumOff val="10719"/>
            <a:alphaOff val="0"/>
          </a:schemeClr>
        </a:solidFill>
        <a:ln w="12700" cap="flat" cmpd="sng" algn="ctr">
          <a:solidFill>
            <a:schemeClr val="accent5">
              <a:hueOff val="4689652"/>
              <a:satOff val="-37799"/>
              <a:lumOff val="107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5</a:t>
          </a:r>
        </a:p>
      </dsp:txBody>
      <dsp:txXfrm rot="-5400000">
        <a:off x="1" y="2929748"/>
        <a:ext cx="525493" cy="225211"/>
      </dsp:txXfrm>
    </dsp:sp>
    <dsp:sp modelId="{664083F9-F56A-4D45-BB8E-5203A603B07E}">
      <dsp:nvSpPr>
        <dsp:cNvPr id="0" name=""/>
        <dsp:cNvSpPr/>
      </dsp:nvSpPr>
      <dsp:spPr>
        <a:xfrm rot="5400000">
          <a:off x="4734845" y="-1542351"/>
          <a:ext cx="487957" cy="8906662"/>
        </a:xfrm>
        <a:prstGeom prst="round2SameRect">
          <a:avLst/>
        </a:prstGeom>
        <a:solidFill>
          <a:schemeClr val="lt1">
            <a:alpha val="90000"/>
            <a:hueOff val="0"/>
            <a:satOff val="0"/>
            <a:lumOff val="0"/>
            <a:alphaOff val="0"/>
          </a:schemeClr>
        </a:solidFill>
        <a:ln w="12700" cap="flat" cmpd="sng" algn="ctr">
          <a:solidFill>
            <a:schemeClr val="accent5">
              <a:hueOff val="4689652"/>
              <a:satOff val="-37799"/>
              <a:lumOff val="107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¿Qué beneficio principal obtiene la gente contigo?</a:t>
          </a:r>
        </a:p>
      </dsp:txBody>
      <dsp:txXfrm rot="-5400000">
        <a:off x="525493" y="2690821"/>
        <a:ext cx="8882842" cy="440317"/>
      </dsp:txXfrm>
    </dsp:sp>
    <dsp:sp modelId="{CA96EF6E-617E-4855-962F-89D7428CA686}">
      <dsp:nvSpPr>
        <dsp:cNvPr id="0" name=""/>
        <dsp:cNvSpPr/>
      </dsp:nvSpPr>
      <dsp:spPr>
        <a:xfrm rot="5400000">
          <a:off x="-112605" y="3445695"/>
          <a:ext cx="750704" cy="525493"/>
        </a:xfrm>
        <a:prstGeom prst="chevron">
          <a:avLst/>
        </a:prstGeom>
        <a:solidFill>
          <a:schemeClr val="accent5">
            <a:hueOff val="5862065"/>
            <a:satOff val="-47248"/>
            <a:lumOff val="13399"/>
            <a:alphaOff val="0"/>
          </a:schemeClr>
        </a:solidFill>
        <a:ln w="12700" cap="flat" cmpd="sng" algn="ctr">
          <a:solidFill>
            <a:schemeClr val="accent5">
              <a:hueOff val="5862065"/>
              <a:satOff val="-47248"/>
              <a:lumOff val="133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6</a:t>
          </a:r>
        </a:p>
      </dsp:txBody>
      <dsp:txXfrm rot="-5400000">
        <a:off x="1" y="3595837"/>
        <a:ext cx="525493" cy="225211"/>
      </dsp:txXfrm>
    </dsp:sp>
    <dsp:sp modelId="{55F724AB-8C5F-4E26-AEF0-82567C2C1EE1}">
      <dsp:nvSpPr>
        <dsp:cNvPr id="0" name=""/>
        <dsp:cNvSpPr/>
      </dsp:nvSpPr>
      <dsp:spPr>
        <a:xfrm rot="5400000">
          <a:off x="4734845" y="-876262"/>
          <a:ext cx="487957" cy="8906662"/>
        </a:xfrm>
        <a:prstGeom prst="round2SameRect">
          <a:avLst/>
        </a:prstGeom>
        <a:solidFill>
          <a:schemeClr val="lt1">
            <a:alpha val="90000"/>
            <a:hueOff val="0"/>
            <a:satOff val="0"/>
            <a:lumOff val="0"/>
            <a:alphaOff val="0"/>
          </a:schemeClr>
        </a:solidFill>
        <a:ln w="12700" cap="flat" cmpd="sng" algn="ctr">
          <a:solidFill>
            <a:schemeClr val="accent5">
              <a:hueOff val="5862065"/>
              <a:satOff val="-47248"/>
              <a:lumOff val="133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¿Por qué tu proyecto es el idóneo?</a:t>
          </a:r>
        </a:p>
      </dsp:txBody>
      <dsp:txXfrm rot="-5400000">
        <a:off x="525493" y="3356910"/>
        <a:ext cx="8882842" cy="440317"/>
      </dsp:txXfrm>
    </dsp:sp>
    <dsp:sp modelId="{858FA9B7-0A1E-4449-892E-5545C19BA758}">
      <dsp:nvSpPr>
        <dsp:cNvPr id="0" name=""/>
        <dsp:cNvSpPr/>
      </dsp:nvSpPr>
      <dsp:spPr>
        <a:xfrm rot="5400000">
          <a:off x="-112605" y="4111784"/>
          <a:ext cx="750704" cy="525493"/>
        </a:xfrm>
        <a:prstGeom prst="chevron">
          <a:avLst/>
        </a:prstGeom>
        <a:solidFill>
          <a:schemeClr val="accent5">
            <a:hueOff val="7034478"/>
            <a:satOff val="-56698"/>
            <a:lumOff val="16079"/>
            <a:alphaOff val="0"/>
          </a:schemeClr>
        </a:solidFill>
        <a:ln w="12700" cap="flat" cmpd="sng" algn="ctr">
          <a:solidFill>
            <a:schemeClr val="accent5">
              <a:hueOff val="7034478"/>
              <a:satOff val="-5669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AR" sz="1400" kern="1200" dirty="0"/>
            <a:t>7</a:t>
          </a:r>
        </a:p>
      </dsp:txBody>
      <dsp:txXfrm rot="-5400000">
        <a:off x="1" y="4261926"/>
        <a:ext cx="525493" cy="225211"/>
      </dsp:txXfrm>
    </dsp:sp>
    <dsp:sp modelId="{28450296-437F-413A-AB24-8D45DD300AA1}">
      <dsp:nvSpPr>
        <dsp:cNvPr id="0" name=""/>
        <dsp:cNvSpPr/>
      </dsp:nvSpPr>
      <dsp:spPr>
        <a:xfrm rot="5400000">
          <a:off x="4734845" y="-210173"/>
          <a:ext cx="487957" cy="8906662"/>
        </a:xfrm>
        <a:prstGeom prst="round2SameRect">
          <a:avLst/>
        </a:prstGeom>
        <a:solidFill>
          <a:schemeClr val="lt1">
            <a:alpha val="90000"/>
            <a:hueOff val="0"/>
            <a:satOff val="0"/>
            <a:lumOff val="0"/>
            <a:alphaOff val="0"/>
          </a:schemeClr>
        </a:solidFill>
        <a:ln w="12700" cap="flat" cmpd="sng" algn="ctr">
          <a:solidFill>
            <a:schemeClr val="accent5">
              <a:hueOff val="7034478"/>
              <a:satOff val="-56698"/>
              <a:lumOff val="160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Termina con una llamada a la acción final</a:t>
          </a:r>
        </a:p>
      </dsp:txBody>
      <dsp:txXfrm rot="-5400000">
        <a:off x="525493" y="4022999"/>
        <a:ext cx="8882842" cy="4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9D28C-E532-4A38-A08E-033F32376B8C}">
      <dsp:nvSpPr>
        <dsp:cNvPr id="0" name=""/>
        <dsp:cNvSpPr/>
      </dsp:nvSpPr>
      <dsp:spPr>
        <a:xfrm>
          <a:off x="1265" y="1655232"/>
          <a:ext cx="2468242" cy="2468242"/>
        </a:xfrm>
        <a:prstGeom prst="ellipse">
          <a:avLst/>
        </a:prstGeom>
        <a:solidFill>
          <a:schemeClr val="accent2">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5836" tIns="29210" rIns="135836" bIns="29210" numCol="1" spcCol="1270" anchor="ctr" anchorCtr="0">
          <a:noAutofit/>
        </a:bodyPr>
        <a:lstStyle/>
        <a:p>
          <a:pPr marL="0" lvl="0" indent="0" algn="ctr" defTabSz="1022350">
            <a:lnSpc>
              <a:spcPct val="90000"/>
            </a:lnSpc>
            <a:spcBef>
              <a:spcPct val="0"/>
            </a:spcBef>
            <a:spcAft>
              <a:spcPct val="35000"/>
            </a:spcAft>
            <a:buNone/>
          </a:pPr>
          <a:r>
            <a:rPr lang="es-AR" sz="2300" kern="1200" dirty="0"/>
            <a:t>Colores</a:t>
          </a:r>
        </a:p>
      </dsp:txBody>
      <dsp:txXfrm>
        <a:off x="362731" y="2016698"/>
        <a:ext cx="1745310" cy="1745310"/>
      </dsp:txXfrm>
    </dsp:sp>
    <dsp:sp modelId="{8DBC684A-F587-424A-BBEB-B2EC818769B6}">
      <dsp:nvSpPr>
        <dsp:cNvPr id="0" name=""/>
        <dsp:cNvSpPr/>
      </dsp:nvSpPr>
      <dsp:spPr>
        <a:xfrm>
          <a:off x="1982721" y="1512172"/>
          <a:ext cx="2468242" cy="2468242"/>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5836" tIns="29210" rIns="135836" bIns="29210" numCol="1" spcCol="1270" anchor="ctr" anchorCtr="0">
          <a:noAutofit/>
        </a:bodyPr>
        <a:lstStyle/>
        <a:p>
          <a:pPr marL="0" lvl="0" indent="0" algn="ctr" defTabSz="1022350">
            <a:lnSpc>
              <a:spcPct val="90000"/>
            </a:lnSpc>
            <a:spcBef>
              <a:spcPct val="0"/>
            </a:spcBef>
            <a:spcAft>
              <a:spcPct val="35000"/>
            </a:spcAft>
            <a:buNone/>
          </a:pPr>
          <a:r>
            <a:rPr lang="es-AR" sz="2300" kern="1200" dirty="0"/>
            <a:t>Textos</a:t>
          </a:r>
        </a:p>
      </dsp:txBody>
      <dsp:txXfrm>
        <a:off x="2344187" y="1873638"/>
        <a:ext cx="1745310" cy="1745310"/>
      </dsp:txXfrm>
    </dsp:sp>
    <dsp:sp modelId="{84418667-BE0A-46DE-B46D-7B916BD74973}">
      <dsp:nvSpPr>
        <dsp:cNvPr id="0" name=""/>
        <dsp:cNvSpPr/>
      </dsp:nvSpPr>
      <dsp:spPr>
        <a:xfrm>
          <a:off x="3950454" y="1655232"/>
          <a:ext cx="2468242" cy="2468242"/>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5836" tIns="29210" rIns="135836" bIns="29210" numCol="1" spcCol="1270" anchor="ctr" anchorCtr="0">
          <a:noAutofit/>
        </a:bodyPr>
        <a:lstStyle/>
        <a:p>
          <a:pPr marL="0" lvl="0" indent="0" algn="ctr" defTabSz="1022350">
            <a:lnSpc>
              <a:spcPct val="90000"/>
            </a:lnSpc>
            <a:spcBef>
              <a:spcPct val="0"/>
            </a:spcBef>
            <a:spcAft>
              <a:spcPct val="35000"/>
            </a:spcAft>
            <a:buNone/>
          </a:pPr>
          <a:r>
            <a:rPr lang="es-AR" sz="2300" kern="1200" dirty="0"/>
            <a:t>Imágenes</a:t>
          </a:r>
        </a:p>
      </dsp:txBody>
      <dsp:txXfrm>
        <a:off x="4311920" y="2016698"/>
        <a:ext cx="1745310" cy="1745310"/>
      </dsp:txXfrm>
    </dsp:sp>
    <dsp:sp modelId="{111914B5-3913-4EA2-83B7-BB54796CF4B3}">
      <dsp:nvSpPr>
        <dsp:cNvPr id="0" name=""/>
        <dsp:cNvSpPr/>
      </dsp:nvSpPr>
      <dsp:spPr>
        <a:xfrm>
          <a:off x="5925048" y="1655232"/>
          <a:ext cx="2468242" cy="2468242"/>
        </a:xfrm>
        <a:prstGeom prst="ellipse">
          <a:avLst/>
        </a:prstGeom>
        <a:solidFill>
          <a:schemeClr val="accent5">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5836" tIns="29210" rIns="135836" bIns="29210" numCol="1" spcCol="1270" anchor="ctr" anchorCtr="0">
          <a:noAutofit/>
        </a:bodyPr>
        <a:lstStyle/>
        <a:p>
          <a:pPr marL="0" lvl="0" indent="0" algn="ctr" defTabSz="1022350">
            <a:lnSpc>
              <a:spcPct val="90000"/>
            </a:lnSpc>
            <a:spcBef>
              <a:spcPct val="0"/>
            </a:spcBef>
            <a:spcAft>
              <a:spcPct val="35000"/>
            </a:spcAft>
            <a:buNone/>
          </a:pPr>
          <a:r>
            <a:rPr lang="es-AR" sz="2300" kern="1200" dirty="0"/>
            <a:t>Transiciones y animaciones</a:t>
          </a:r>
        </a:p>
      </dsp:txBody>
      <dsp:txXfrm>
        <a:off x="6286514" y="2016698"/>
        <a:ext cx="1745310" cy="1745310"/>
      </dsp:txXfrm>
    </dsp:sp>
    <dsp:sp modelId="{90A3AB58-E95C-4261-9B47-9896B7574B8D}">
      <dsp:nvSpPr>
        <dsp:cNvPr id="0" name=""/>
        <dsp:cNvSpPr/>
      </dsp:nvSpPr>
      <dsp:spPr>
        <a:xfrm>
          <a:off x="7899643" y="1655232"/>
          <a:ext cx="2468242" cy="2468242"/>
        </a:xfrm>
        <a:prstGeom prst="ellipse">
          <a:avLst/>
        </a:prstGeom>
        <a:solidFill>
          <a:schemeClr val="accent6">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35836" tIns="29210" rIns="135836" bIns="29210" numCol="1" spcCol="1270" anchor="ctr" anchorCtr="0">
          <a:noAutofit/>
        </a:bodyPr>
        <a:lstStyle/>
        <a:p>
          <a:pPr marL="0" lvl="0" indent="0" algn="ctr" defTabSz="1022350">
            <a:lnSpc>
              <a:spcPct val="90000"/>
            </a:lnSpc>
            <a:spcBef>
              <a:spcPct val="0"/>
            </a:spcBef>
            <a:spcAft>
              <a:spcPct val="35000"/>
            </a:spcAft>
            <a:buNone/>
          </a:pPr>
          <a:r>
            <a:rPr lang="es-AR" sz="2300" kern="1200" dirty="0"/>
            <a:t>Formato de las diapositivas</a:t>
          </a:r>
        </a:p>
      </dsp:txBody>
      <dsp:txXfrm>
        <a:off x="8261109" y="2016698"/>
        <a:ext cx="1745310" cy="174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10196-CA89-40DD-82F4-114951B8ED3C}">
      <dsp:nvSpPr>
        <dsp:cNvPr id="0" name=""/>
        <dsp:cNvSpPr/>
      </dsp:nvSpPr>
      <dsp:spPr>
        <a:xfrm>
          <a:off x="894474" y="1016"/>
          <a:ext cx="2816328" cy="1689797"/>
        </a:xfrm>
        <a:prstGeom prst="rect">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1</a:t>
          </a:r>
        </a:p>
      </dsp:txBody>
      <dsp:txXfrm>
        <a:off x="894474" y="1016"/>
        <a:ext cx="2816328" cy="1689797"/>
      </dsp:txXfrm>
    </dsp:sp>
    <dsp:sp modelId="{9CC43BE4-D370-49F6-9CCB-5DB86AF0CC69}">
      <dsp:nvSpPr>
        <dsp:cNvPr id="0" name=""/>
        <dsp:cNvSpPr/>
      </dsp:nvSpPr>
      <dsp:spPr>
        <a:xfrm>
          <a:off x="3992435" y="1016"/>
          <a:ext cx="2816328" cy="1689797"/>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2</a:t>
          </a:r>
        </a:p>
      </dsp:txBody>
      <dsp:txXfrm>
        <a:off x="3992435" y="1016"/>
        <a:ext cx="2816328" cy="1689797"/>
      </dsp:txXfrm>
    </dsp:sp>
    <dsp:sp modelId="{61DEE9CB-0295-4BCB-8D90-99211ACA4AF7}">
      <dsp:nvSpPr>
        <dsp:cNvPr id="0" name=""/>
        <dsp:cNvSpPr/>
      </dsp:nvSpPr>
      <dsp:spPr>
        <a:xfrm>
          <a:off x="4032455" y="1944216"/>
          <a:ext cx="2816328" cy="1689797"/>
        </a:xfrm>
        <a:prstGeom prst="rect">
          <a:avLst/>
        </a:prstGeom>
        <a:solidFill>
          <a:schemeClr val="bg1">
            <a:lumMod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5</a:t>
          </a:r>
        </a:p>
      </dsp:txBody>
      <dsp:txXfrm>
        <a:off x="4032455" y="1944216"/>
        <a:ext cx="2816328" cy="1689797"/>
      </dsp:txXfrm>
    </dsp:sp>
    <dsp:sp modelId="{FCC61983-F9A3-4C67-A4A2-0ED9051B2E79}">
      <dsp:nvSpPr>
        <dsp:cNvPr id="0" name=""/>
        <dsp:cNvSpPr/>
      </dsp:nvSpPr>
      <dsp:spPr>
        <a:xfrm>
          <a:off x="894474" y="1972446"/>
          <a:ext cx="2816328" cy="1689797"/>
        </a:xfrm>
        <a:prstGeom prst="rect">
          <a:avLst/>
        </a:prstGeom>
        <a:solidFill>
          <a:srgbClr val="00B05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4</a:t>
          </a:r>
        </a:p>
      </dsp:txBody>
      <dsp:txXfrm>
        <a:off x="894474" y="1972446"/>
        <a:ext cx="2816328" cy="1689797"/>
      </dsp:txXfrm>
    </dsp:sp>
    <dsp:sp modelId="{6F142F38-817C-402F-97C7-09F18301C9D6}">
      <dsp:nvSpPr>
        <dsp:cNvPr id="0" name=""/>
        <dsp:cNvSpPr/>
      </dsp:nvSpPr>
      <dsp:spPr>
        <a:xfrm>
          <a:off x="4032455" y="3816421"/>
          <a:ext cx="2816328" cy="1689797"/>
        </a:xfrm>
        <a:prstGeom prst="rect">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7</a:t>
          </a:r>
        </a:p>
      </dsp:txBody>
      <dsp:txXfrm>
        <a:off x="4032455" y="3816421"/>
        <a:ext cx="2816328" cy="1689797"/>
      </dsp:txXfrm>
    </dsp:sp>
    <dsp:sp modelId="{95C17BC4-96A6-4C6E-9C0A-B39DA1E2470C}">
      <dsp:nvSpPr>
        <dsp:cNvPr id="0" name=""/>
        <dsp:cNvSpPr/>
      </dsp:nvSpPr>
      <dsp:spPr>
        <a:xfrm>
          <a:off x="7200797" y="1944210"/>
          <a:ext cx="2816328" cy="1689797"/>
        </a:xfrm>
        <a:prstGeom prst="rect">
          <a:avLst/>
        </a:prstGeom>
        <a:solidFill>
          <a:srgbClr val="DFE40A"/>
        </a:solidFill>
        <a:ln>
          <a:solidFill>
            <a:schemeClr val="bg1"/>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6</a:t>
          </a:r>
        </a:p>
      </dsp:txBody>
      <dsp:txXfrm>
        <a:off x="7200797" y="1944210"/>
        <a:ext cx="2816328" cy="1689797"/>
      </dsp:txXfrm>
    </dsp:sp>
    <dsp:sp modelId="{6DCAEA4A-F9AC-4A62-8976-4E0260F15D48}">
      <dsp:nvSpPr>
        <dsp:cNvPr id="0" name=""/>
        <dsp:cNvSpPr/>
      </dsp:nvSpPr>
      <dsp:spPr>
        <a:xfrm>
          <a:off x="7128783" y="8"/>
          <a:ext cx="2816328" cy="1689797"/>
        </a:xfrm>
        <a:prstGeom prst="rect">
          <a:avLst/>
        </a:prstGeom>
        <a:gradFill rotWithShape="1">
          <a:gsLst>
            <a:gs pos="0">
              <a:schemeClr val="accent1">
                <a:tint val="97000"/>
                <a:satMod val="100000"/>
                <a:lumMod val="102000"/>
              </a:schemeClr>
            </a:gs>
            <a:gs pos="50000">
              <a:schemeClr val="accent1">
                <a:shade val="100000"/>
                <a:satMod val="100000"/>
                <a:lumMod val="100000"/>
              </a:schemeClr>
            </a:gs>
            <a:gs pos="100000">
              <a:schemeClr val="accent1">
                <a:shade val="80000"/>
                <a:satMod val="100000"/>
                <a:lumMod val="99000"/>
              </a:schemeClr>
            </a:gs>
          </a:gsLst>
          <a:lin ang="2700000" scaled="0"/>
        </a:gradFill>
        <a:ln>
          <a:noFill/>
        </a:ln>
        <a:effectLst>
          <a:outerShdw blurRad="63500" sx="102000" sy="102000" algn="ctr" rotWithShape="0">
            <a:prstClr val="black">
              <a:alpha val="40000"/>
            </a:prstClr>
          </a:outerShdw>
        </a:effectLst>
        <a:scene3d>
          <a:camera prst="orthographicFront">
            <a:rot lat="0" lon="0" rev="0"/>
          </a:camera>
          <a:lightRig rig="contrasting" dir="t">
            <a:rot lat="0" lon="0" rev="1200000"/>
          </a:lightRig>
        </a:scene3d>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AR" sz="6500" kern="1200" dirty="0"/>
            <a:t>3</a:t>
          </a:r>
        </a:p>
      </dsp:txBody>
      <dsp:txXfrm>
        <a:off x="7128783" y="8"/>
        <a:ext cx="2816328" cy="16897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3BD49-CDBB-436F-B482-E535D9E6CF50}" type="datetimeFigureOut">
              <a:rPr lang="es-ES" smtClean="0"/>
              <a:pPr/>
              <a:t>15/03/2019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BA11A-6FA2-4D86-A286-C805CC984C80}" type="slidenum">
              <a:rPr lang="es-ES" smtClean="0"/>
              <a:pPr/>
              <a:t>‹Nº›</a:t>
            </a:fld>
            <a:endParaRPr lang="es-ES"/>
          </a:p>
        </p:txBody>
      </p:sp>
    </p:spTree>
    <p:extLst>
      <p:ext uri="{BB962C8B-B14F-4D97-AF65-F5344CB8AC3E}">
        <p14:creationId xmlns:p14="http://schemas.microsoft.com/office/powerpoint/2010/main" val="22591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B1E5941-35C2-43CE-95D2-C7A90178BA0E}" type="slidenum">
              <a:rPr lang="es-AR" altLang="es-AR"/>
              <a:pPr/>
              <a:t>1</a:t>
            </a:fld>
            <a:endParaRPr lang="es-AR" altLang="es-AR"/>
          </a:p>
        </p:txBody>
      </p:sp>
      <p:sp>
        <p:nvSpPr>
          <p:cNvPr id="66561"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66562"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700CDB-382F-43D8-B6BA-C26590A569DE}" type="slidenum">
              <a:rPr lang="es-AR" altLang="es-AR"/>
              <a:pPr/>
              <a:t>10</a:t>
            </a:fld>
            <a:endParaRPr lang="es-AR" altLang="es-AR"/>
          </a:p>
        </p:txBody>
      </p:sp>
      <p:sp>
        <p:nvSpPr>
          <p:cNvPr id="75777"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82717F-4B5F-4830-B382-C17896E8E71B}" type="slidenum">
              <a:rPr lang="es-AR" altLang="es-AR"/>
              <a:pPr/>
              <a:t>11</a:t>
            </a:fld>
            <a:endParaRPr lang="es-AR" altLang="es-AR"/>
          </a:p>
        </p:txBody>
      </p:sp>
      <p:sp>
        <p:nvSpPr>
          <p:cNvPr id="7680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12</a:t>
            </a:fld>
            <a:endParaRPr lang="es-ES"/>
          </a:p>
        </p:txBody>
      </p:sp>
    </p:spTree>
    <p:extLst>
      <p:ext uri="{BB962C8B-B14F-4D97-AF65-F5344CB8AC3E}">
        <p14:creationId xmlns:p14="http://schemas.microsoft.com/office/powerpoint/2010/main" val="646284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13</a:t>
            </a:fld>
            <a:endParaRPr lang="es-ES"/>
          </a:p>
        </p:txBody>
      </p:sp>
    </p:spTree>
    <p:extLst>
      <p:ext uri="{BB962C8B-B14F-4D97-AF65-F5344CB8AC3E}">
        <p14:creationId xmlns:p14="http://schemas.microsoft.com/office/powerpoint/2010/main" val="4220302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14</a:t>
            </a:fld>
            <a:endParaRPr lang="es-ES"/>
          </a:p>
        </p:txBody>
      </p:sp>
    </p:spTree>
    <p:extLst>
      <p:ext uri="{BB962C8B-B14F-4D97-AF65-F5344CB8AC3E}">
        <p14:creationId xmlns:p14="http://schemas.microsoft.com/office/powerpoint/2010/main" val="1375983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15</a:t>
            </a:fld>
            <a:endParaRPr lang="es-ES"/>
          </a:p>
        </p:txBody>
      </p:sp>
    </p:spTree>
    <p:extLst>
      <p:ext uri="{BB962C8B-B14F-4D97-AF65-F5344CB8AC3E}">
        <p14:creationId xmlns:p14="http://schemas.microsoft.com/office/powerpoint/2010/main" val="316974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16</a:t>
            </a:fld>
            <a:endParaRPr lang="es-ES"/>
          </a:p>
        </p:txBody>
      </p:sp>
    </p:spTree>
    <p:extLst>
      <p:ext uri="{BB962C8B-B14F-4D97-AF65-F5344CB8AC3E}">
        <p14:creationId xmlns:p14="http://schemas.microsoft.com/office/powerpoint/2010/main" val="122970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17</a:t>
            </a:fld>
            <a:endParaRPr lang="es-ES"/>
          </a:p>
        </p:txBody>
      </p:sp>
    </p:spTree>
    <p:extLst>
      <p:ext uri="{BB962C8B-B14F-4D97-AF65-F5344CB8AC3E}">
        <p14:creationId xmlns:p14="http://schemas.microsoft.com/office/powerpoint/2010/main" val="234041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18</a:t>
            </a:fld>
            <a:endParaRPr lang="es-ES"/>
          </a:p>
        </p:txBody>
      </p:sp>
    </p:spTree>
    <p:extLst>
      <p:ext uri="{BB962C8B-B14F-4D97-AF65-F5344CB8AC3E}">
        <p14:creationId xmlns:p14="http://schemas.microsoft.com/office/powerpoint/2010/main" val="3195694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19</a:t>
            </a:fld>
            <a:endParaRPr lang="es-ES"/>
          </a:p>
        </p:txBody>
      </p:sp>
    </p:spTree>
    <p:extLst>
      <p:ext uri="{BB962C8B-B14F-4D97-AF65-F5344CB8AC3E}">
        <p14:creationId xmlns:p14="http://schemas.microsoft.com/office/powerpoint/2010/main" val="191782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5428658-66F4-4A01-8D4D-080CA4A1C947}" type="slidenum">
              <a:rPr lang="es-AR" altLang="es-AR"/>
              <a:pPr/>
              <a:t>2</a:t>
            </a:fld>
            <a:endParaRPr lang="es-AR" altLang="es-AR"/>
          </a:p>
        </p:txBody>
      </p:sp>
      <p:sp>
        <p:nvSpPr>
          <p:cNvPr id="67585"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67586"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20</a:t>
            </a:fld>
            <a:endParaRPr lang="es-ES"/>
          </a:p>
        </p:txBody>
      </p:sp>
    </p:spTree>
    <p:extLst>
      <p:ext uri="{BB962C8B-B14F-4D97-AF65-F5344CB8AC3E}">
        <p14:creationId xmlns:p14="http://schemas.microsoft.com/office/powerpoint/2010/main" val="874042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21</a:t>
            </a:fld>
            <a:endParaRPr lang="es-ES"/>
          </a:p>
        </p:txBody>
      </p:sp>
    </p:spTree>
    <p:extLst>
      <p:ext uri="{BB962C8B-B14F-4D97-AF65-F5344CB8AC3E}">
        <p14:creationId xmlns:p14="http://schemas.microsoft.com/office/powerpoint/2010/main" val="1096212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22</a:t>
            </a:fld>
            <a:endParaRPr lang="es-ES"/>
          </a:p>
        </p:txBody>
      </p:sp>
    </p:spTree>
    <p:extLst>
      <p:ext uri="{BB962C8B-B14F-4D97-AF65-F5344CB8AC3E}">
        <p14:creationId xmlns:p14="http://schemas.microsoft.com/office/powerpoint/2010/main" val="674278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8DE111E-6C77-4C80-9B85-85AA5864F093}" type="slidenum">
              <a:rPr lang="es-AR" altLang="es-AR"/>
              <a:pPr/>
              <a:t>23</a:t>
            </a:fld>
            <a:endParaRPr lang="es-AR" altLang="es-AR"/>
          </a:p>
        </p:txBody>
      </p:sp>
      <p:sp>
        <p:nvSpPr>
          <p:cNvPr id="7782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EAD193-D4A4-4151-8002-250017E017DD}" type="slidenum">
              <a:rPr lang="es-AR" altLang="es-AR"/>
              <a:pPr/>
              <a:t>24</a:t>
            </a:fld>
            <a:endParaRPr lang="es-AR" altLang="es-AR"/>
          </a:p>
        </p:txBody>
      </p:sp>
      <p:sp>
        <p:nvSpPr>
          <p:cNvPr id="79873"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79874"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B711BA6-5F0E-418A-8349-2D350B64A934}" type="slidenum">
              <a:rPr lang="es-AR" altLang="es-AR"/>
              <a:pPr/>
              <a:t>25</a:t>
            </a:fld>
            <a:endParaRPr lang="es-AR" altLang="es-AR"/>
          </a:p>
        </p:txBody>
      </p:sp>
      <p:sp>
        <p:nvSpPr>
          <p:cNvPr id="80897"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9E4BA11A-6FA2-4D86-A286-C805CC984C80}" type="slidenum">
              <a:rPr lang="es-ES" smtClean="0"/>
              <a:pPr/>
              <a:t>26</a:t>
            </a:fld>
            <a:endParaRPr lang="es-ES"/>
          </a:p>
        </p:txBody>
      </p:sp>
    </p:spTree>
    <p:extLst>
      <p:ext uri="{BB962C8B-B14F-4D97-AF65-F5344CB8AC3E}">
        <p14:creationId xmlns:p14="http://schemas.microsoft.com/office/powerpoint/2010/main" val="2789662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E18659-0E23-4028-9EAD-913317D22922}" type="slidenum">
              <a:rPr lang="es-AR" altLang="es-AR"/>
              <a:pPr/>
              <a:t>27</a:t>
            </a:fld>
            <a:endParaRPr lang="es-AR" altLang="es-AR"/>
          </a:p>
        </p:txBody>
      </p:sp>
      <p:sp>
        <p:nvSpPr>
          <p:cNvPr id="8192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AR" altLang="es-AR" sz="1200" dirty="0">
                <a:latin typeface="Times New Roman" panose="02020603050405020304" pitchFamily="18" charset="0"/>
                <a:cs typeface="Times New Roman" panose="02020603050405020304" pitchFamily="18" charset="0"/>
              </a:rPr>
              <a:t>a) Documentos: </a:t>
            </a:r>
          </a:p>
          <a:p>
            <a:r>
              <a:rPr lang="es-AR" altLang="es-AR" sz="1200" dirty="0">
                <a:latin typeface="Times New Roman" panose="02020603050405020304" pitchFamily="18" charset="0"/>
                <a:cs typeface="Times New Roman" panose="02020603050405020304" pitchFamily="18" charset="0"/>
              </a:rPr>
              <a:t>Organigrama (identificar el propietario, usuarios claves)</a:t>
            </a:r>
          </a:p>
          <a:p>
            <a:r>
              <a:rPr lang="es-AR" altLang="es-AR" sz="1200" dirty="0">
                <a:latin typeface="Times New Roman" panose="02020603050405020304" pitchFamily="18" charset="0"/>
                <a:cs typeface="Times New Roman" panose="02020603050405020304" pitchFamily="18" charset="0"/>
              </a:rPr>
              <a:t>Memos, notas internas, minutas, registros contables</a:t>
            </a:r>
          </a:p>
          <a:p>
            <a:r>
              <a:rPr lang="es-AR" altLang="es-AR" sz="1200" dirty="0">
                <a:latin typeface="Times New Roman" panose="02020603050405020304" pitchFamily="18" charset="0"/>
                <a:cs typeface="Times New Roman" panose="02020603050405020304" pitchFamily="18" charset="0"/>
              </a:rPr>
              <a:t>Solicitudes de proyectos de sistemas de información </a:t>
            </a:r>
            <a:r>
              <a:rPr lang="es-AR" altLang="es-AR" sz="1200" dirty="0" err="1">
                <a:latin typeface="Times New Roman" panose="02020603050405020304" pitchFamily="18" charset="0"/>
                <a:cs typeface="Times New Roman" panose="02020603050405020304" pitchFamily="18" charset="0"/>
              </a:rPr>
              <a:t>anteriore</a:t>
            </a:r>
            <a:endParaRPr lang="es-AR" altLang="es-AR" sz="1200" dirty="0">
              <a:latin typeface="Times New Roman" panose="02020603050405020304" pitchFamily="18" charset="0"/>
              <a:cs typeface="Times New Roman" panose="02020603050405020304" pitchFamily="18" charset="0"/>
            </a:endParaRPr>
          </a:p>
          <a:p>
            <a:r>
              <a:rPr lang="es-AR" altLang="es-AR" sz="1200" b="1" dirty="0">
                <a:solidFill>
                  <a:srgbClr val="262626"/>
                </a:solidFill>
                <a:latin typeface="Times New Roman" panose="02020603050405020304" pitchFamily="18" charset="0"/>
                <a:cs typeface="Times New Roman" panose="02020603050405020304" pitchFamily="18" charset="0"/>
              </a:rPr>
              <a:t>Documentación de sistemas anteriores</a:t>
            </a:r>
          </a:p>
          <a:p>
            <a:pPr lvl="2">
              <a:lnSpc>
                <a:spcPct val="100000"/>
              </a:lnSpc>
              <a:buClr>
                <a:srgbClr val="262626"/>
              </a:buClr>
              <a:buFont typeface="Arial" charset="0"/>
              <a:buChar char=" "/>
            </a:pPr>
            <a:r>
              <a:rPr lang="es-AR" altLang="es-AR" sz="1200" i="1" dirty="0">
                <a:solidFill>
                  <a:srgbClr val="262626"/>
                </a:solidFill>
                <a:latin typeface="Times New Roman" panose="02020603050405020304" pitchFamily="18" charset="0"/>
                <a:cs typeface="Times New Roman" panose="02020603050405020304" pitchFamily="18" charset="0"/>
              </a:rPr>
              <a:t>Diagramas</a:t>
            </a:r>
          </a:p>
          <a:p>
            <a:pPr lvl="2">
              <a:lnSpc>
                <a:spcPct val="100000"/>
              </a:lnSpc>
              <a:buClr>
                <a:srgbClr val="262626"/>
              </a:buClr>
              <a:buFont typeface="Arial" charset="0"/>
              <a:buChar char=" "/>
            </a:pPr>
            <a:r>
              <a:rPr lang="es-AR" altLang="es-AR" sz="1200" i="1" dirty="0">
                <a:solidFill>
                  <a:srgbClr val="262626"/>
                </a:solidFill>
                <a:latin typeface="Times New Roman" panose="02020603050405020304" pitchFamily="18" charset="0"/>
                <a:cs typeface="Times New Roman" panose="02020603050405020304" pitchFamily="18" charset="0"/>
              </a:rPr>
              <a:t>Diccionario o Repositorios de proyecto</a:t>
            </a:r>
          </a:p>
          <a:p>
            <a:pPr lvl="2">
              <a:lnSpc>
                <a:spcPct val="100000"/>
              </a:lnSpc>
              <a:buClr>
                <a:srgbClr val="262626"/>
              </a:buClr>
              <a:buFont typeface="Arial" charset="0"/>
              <a:buChar char=" "/>
            </a:pPr>
            <a:r>
              <a:rPr lang="es-AR" altLang="es-AR" sz="1200" i="1" dirty="0">
                <a:solidFill>
                  <a:srgbClr val="262626"/>
                </a:solidFill>
                <a:latin typeface="Times New Roman" panose="02020603050405020304" pitchFamily="18" charset="0"/>
                <a:cs typeface="Times New Roman" panose="02020603050405020304" pitchFamily="18" charset="0"/>
              </a:rPr>
              <a:t>Documentos de diseño</a:t>
            </a:r>
          </a:p>
          <a:p>
            <a:pPr lvl="2">
              <a:lnSpc>
                <a:spcPct val="100000"/>
              </a:lnSpc>
              <a:buClr>
                <a:srgbClr val="262626"/>
              </a:buClr>
              <a:buFont typeface="Arial" charset="0"/>
              <a:buChar char=" "/>
            </a:pPr>
            <a:r>
              <a:rPr lang="es-AR" altLang="es-AR" sz="1200" i="1" dirty="0">
                <a:solidFill>
                  <a:srgbClr val="262626"/>
                </a:solidFill>
                <a:latin typeface="Times New Roman" panose="02020603050405020304" pitchFamily="18" charset="0"/>
                <a:cs typeface="Times New Roman" panose="02020603050405020304" pitchFamily="18" charset="0"/>
              </a:rPr>
              <a:t>Manuales de operación y/o </a:t>
            </a:r>
            <a:r>
              <a:rPr lang="es-AR" altLang="es-AR" sz="1200" i="1" dirty="0" err="1">
                <a:solidFill>
                  <a:srgbClr val="262626"/>
                </a:solidFill>
                <a:latin typeface="Times New Roman" panose="02020603050405020304" pitchFamily="18" charset="0"/>
                <a:cs typeface="Times New Roman" panose="02020603050405020304" pitchFamily="18" charset="0"/>
              </a:rPr>
              <a:t>entrenamien</a:t>
            </a:r>
            <a:endParaRPr lang="es-AR" altLang="es-AR" sz="1200" i="1" dirty="0">
              <a:solidFill>
                <a:srgbClr val="262626"/>
              </a:solidFill>
              <a:latin typeface="Times New Roman" panose="02020603050405020304" pitchFamily="18" charset="0"/>
              <a:cs typeface="Times New Roman" panose="02020603050405020304" pitchFamily="18" charset="0"/>
            </a:endParaRPr>
          </a:p>
          <a:p>
            <a:pPr lvl="2">
              <a:lnSpc>
                <a:spcPct val="100000"/>
              </a:lnSpc>
              <a:buClr>
                <a:srgbClr val="262626"/>
              </a:buClr>
              <a:buFont typeface="Arial" charset="0"/>
              <a:buChar char=" "/>
            </a:pPr>
            <a:endParaRPr lang="es-AR" altLang="es-AR" sz="1200" i="1" dirty="0">
              <a:solidFill>
                <a:srgbClr val="262626"/>
              </a:solidFill>
              <a:latin typeface="Times New Roman" panose="02020603050405020304" pitchFamily="18" charset="0"/>
              <a:cs typeface="Times New Roman" panose="02020603050405020304" pitchFamily="18" charset="0"/>
            </a:endParaRPr>
          </a:p>
          <a:p>
            <a:pPr lvl="0">
              <a:lnSpc>
                <a:spcPct val="100000"/>
              </a:lnSpc>
              <a:buClr>
                <a:srgbClr val="262626"/>
              </a:buClr>
              <a:buFont typeface="Arial" charset="0"/>
              <a:buNone/>
            </a:pPr>
            <a:r>
              <a:rPr lang="es-AR" altLang="es-AR" sz="1200" b="1" dirty="0">
                <a:solidFill>
                  <a:srgbClr val="262626"/>
                </a:solidFill>
                <a:latin typeface="Times New Roman" panose="02020603050405020304" pitchFamily="18" charset="0"/>
                <a:cs typeface="Times New Roman" panose="02020603050405020304" pitchFamily="18" charset="0"/>
              </a:rPr>
              <a:t>Documentos que describen la funcionalidad del negocio que está siendo analizada</a:t>
            </a:r>
          </a:p>
          <a:p>
            <a:r>
              <a:rPr lang="es-AR" altLang="es-AR" sz="1200" i="1" dirty="0">
                <a:latin typeface="Times New Roman" panose="02020603050405020304" pitchFamily="18" charset="0"/>
                <a:cs typeface="Times New Roman" panose="02020603050405020304" pitchFamily="18" charset="0"/>
              </a:rPr>
              <a:t>Declaración de la misión y plan estratégico de la organización </a:t>
            </a:r>
          </a:p>
          <a:p>
            <a:r>
              <a:rPr lang="es-AR" altLang="es-AR" sz="1200" i="1" dirty="0">
                <a:latin typeface="Times New Roman" panose="02020603050405020304" pitchFamily="18" charset="0"/>
                <a:cs typeface="Times New Roman" panose="02020603050405020304" pitchFamily="18" charset="0"/>
              </a:rPr>
              <a:t>Objetivos formales del departamento en cuestión </a:t>
            </a:r>
          </a:p>
          <a:p>
            <a:r>
              <a:rPr lang="es-AR" altLang="es-AR" sz="1200" i="1" dirty="0">
                <a:latin typeface="Times New Roman" panose="02020603050405020304" pitchFamily="18" charset="0"/>
                <a:cs typeface="Times New Roman" panose="02020603050405020304" pitchFamily="18" charset="0"/>
              </a:rPr>
              <a:t>Políticas, restricciones, procedimientos operativos</a:t>
            </a:r>
          </a:p>
          <a:p>
            <a:r>
              <a:rPr lang="es-AR" altLang="es-AR" sz="1200" i="1" dirty="0">
                <a:latin typeface="Times New Roman" panose="02020603050405020304" pitchFamily="18" charset="0"/>
                <a:cs typeface="Times New Roman" panose="02020603050405020304" pitchFamily="18" charset="0"/>
              </a:rPr>
              <a:t>Formularios de operaciones realizadas</a:t>
            </a:r>
          </a:p>
          <a:p>
            <a:r>
              <a:rPr lang="es-AR" altLang="es-AR" sz="1200" i="1" dirty="0">
                <a:latin typeface="Times New Roman" panose="02020603050405020304" pitchFamily="18" charset="0"/>
                <a:cs typeface="Times New Roman" panose="02020603050405020304" pitchFamily="18" charset="0"/>
              </a:rPr>
              <a:t>Bases de Datos </a:t>
            </a:r>
          </a:p>
          <a:p>
            <a:r>
              <a:rPr lang="es-AR" altLang="es-AR" sz="1200" i="1" dirty="0">
                <a:latin typeface="Times New Roman" panose="02020603050405020304" pitchFamily="18" charset="0"/>
                <a:cs typeface="Times New Roman" panose="02020603050405020304" pitchFamily="18" charset="0"/>
              </a:rPr>
              <a:t>Sistemas en funcionamiento</a:t>
            </a:r>
          </a:p>
          <a:p>
            <a:endParaRPr lang="es-AR" altLang="es-AR" sz="1200" dirty="0">
              <a:latin typeface="Times New Roman" panose="02020603050405020304" pitchFamily="18" charset="0"/>
              <a:cs typeface="Times New Roman" panose="02020603050405020304" pitchFamily="18" charset="0"/>
            </a:endParaRPr>
          </a:p>
          <a:p>
            <a:endParaRPr lang="es-AR" altLang="es-AR" sz="1200" dirty="0">
              <a:latin typeface="Times New Roman" panose="02020603050405020304" pitchFamily="18" charset="0"/>
              <a:cs typeface="Times New Roman" panose="02020603050405020304" pitchFamily="18" charset="0"/>
            </a:endParaRPr>
          </a:p>
          <a:p>
            <a:r>
              <a:rPr lang="es-AR" altLang="es-AR" sz="1200" dirty="0">
                <a:latin typeface="Times New Roman" panose="02020603050405020304" pitchFamily="18" charset="0"/>
                <a:cs typeface="Times New Roman" panose="02020603050405020304" pitchFamily="18" charset="0"/>
              </a:rPr>
              <a:t>b) Permiten</a:t>
            </a:r>
            <a:r>
              <a:rPr lang="es-AR" altLang="es-AR" sz="1200" baseline="0" dirty="0">
                <a:latin typeface="Times New Roman" panose="02020603050405020304" pitchFamily="18" charset="0"/>
                <a:cs typeface="Times New Roman" panose="02020603050405020304" pitchFamily="18" charset="0"/>
              </a:rPr>
              <a:t> conocer el historial que origina el proyecto</a:t>
            </a:r>
            <a:endParaRPr lang="es-AR" altLang="es-AR" sz="1200"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F1380FB-E6FB-45D6-B0BB-39ADB2FAD742}" type="slidenum">
              <a:rPr lang="es-AR" altLang="es-AR"/>
              <a:pPr/>
              <a:t>28</a:t>
            </a:fld>
            <a:endParaRPr lang="es-AR" altLang="es-AR"/>
          </a:p>
        </p:txBody>
      </p:sp>
      <p:sp>
        <p:nvSpPr>
          <p:cNvPr id="8499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AR" altLang="es-AR" sz="1200" dirty="0">
                <a:latin typeface="Times New Roman" panose="02020603050405020304" pitchFamily="18" charset="0"/>
                <a:cs typeface="Times New Roman" panose="02020603050405020304" pitchFamily="18" charset="0"/>
              </a:rPr>
              <a:t>a) Se denomina “Investigación</a:t>
            </a:r>
            <a:r>
              <a:rPr lang="es-AR" altLang="es-AR" sz="1200" baseline="0" dirty="0">
                <a:latin typeface="Times New Roman" panose="02020603050405020304" pitchFamily="18" charset="0"/>
                <a:cs typeface="Times New Roman" panose="02020603050405020304" pitchFamily="18" charset="0"/>
              </a:rPr>
              <a:t> y visitas al sitio”</a:t>
            </a:r>
          </a:p>
          <a:p>
            <a:endParaRPr lang="es-AR" altLang="es-AR" sz="1200" baseline="0" dirty="0">
              <a:latin typeface="Times New Roman" panose="02020603050405020304" pitchFamily="18" charset="0"/>
              <a:cs typeface="Times New Roman" panose="02020603050405020304" pitchFamily="18" charset="0"/>
            </a:endParaRPr>
          </a:p>
          <a:p>
            <a:r>
              <a:rPr lang="es-AR" altLang="es-AR" sz="1200" dirty="0">
                <a:latin typeface="Times New Roman" panose="02020603050405020304" pitchFamily="18" charset="0"/>
                <a:cs typeface="Times New Roman" panose="02020603050405020304" pitchFamily="18" charset="0"/>
              </a:rPr>
              <a:t>b) Deben buscarse compañías o software</a:t>
            </a:r>
            <a:r>
              <a:rPr lang="es-AR" altLang="es-AR" sz="1200" baseline="0" dirty="0">
                <a:latin typeface="Times New Roman" panose="02020603050405020304" pitchFamily="18" charset="0"/>
                <a:cs typeface="Times New Roman" panose="02020603050405020304" pitchFamily="18" charset="0"/>
              </a:rPr>
              <a:t> con similares características a través de un buscador. </a:t>
            </a:r>
          </a:p>
          <a:p>
            <a:r>
              <a:rPr lang="es-AR" altLang="es-AR" sz="1200" baseline="0" dirty="0">
                <a:latin typeface="Times New Roman" panose="02020603050405020304" pitchFamily="18" charset="0"/>
                <a:cs typeface="Times New Roman" panose="02020603050405020304" pitchFamily="18" charset="0"/>
              </a:rPr>
              <a:t>Debe revisarse la autoría de la pagina, fecha de actualización, comentarios de los clientes</a:t>
            </a:r>
          </a:p>
          <a:p>
            <a:r>
              <a:rPr lang="es-AR" altLang="es-AR" sz="1200" baseline="0" dirty="0">
                <a:latin typeface="Times New Roman" panose="02020603050405020304" pitchFamily="18" charset="0"/>
                <a:cs typeface="Times New Roman" panose="02020603050405020304" pitchFamily="18" charset="0"/>
              </a:rPr>
              <a:t>revisar si el lugar o producto está posicionado en algún benchmarking. </a:t>
            </a:r>
          </a:p>
          <a:p>
            <a:r>
              <a:rPr lang="es-AR" altLang="es-AR" sz="1200" baseline="0" dirty="0" err="1">
                <a:latin typeface="Times New Roman" panose="02020603050405020304" pitchFamily="18" charset="0"/>
                <a:cs typeface="Times New Roman" panose="02020603050405020304" pitchFamily="18" charset="0"/>
              </a:rPr>
              <a:t>Indgar</a:t>
            </a:r>
            <a:r>
              <a:rPr lang="es-AR" altLang="es-AR" sz="1200" baseline="0" dirty="0">
                <a:latin typeface="Times New Roman" panose="02020603050405020304" pitchFamily="18" charset="0"/>
                <a:cs typeface="Times New Roman" panose="02020603050405020304" pitchFamily="18" charset="0"/>
              </a:rPr>
              <a:t> si está presente en las redes sociales para poder ver el impacto.</a:t>
            </a:r>
            <a:endParaRPr lang="es-AR" altLang="es-AR" sz="1200"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D0D14C-4345-48E9-82A0-588ACFA7FEAC}" type="slidenum">
              <a:rPr lang="es-AR" altLang="es-AR"/>
              <a:pPr/>
              <a:t>29</a:t>
            </a:fld>
            <a:endParaRPr lang="es-AR" altLang="es-AR"/>
          </a:p>
        </p:txBody>
      </p:sp>
      <p:sp>
        <p:nvSpPr>
          <p:cNvPr id="86017"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AR" altLang="es-AR" sz="1200" dirty="0">
                <a:latin typeface="Times New Roman" panose="02020603050405020304" pitchFamily="18" charset="0"/>
                <a:cs typeface="Times New Roman" panose="02020603050405020304" pitchFamily="18" charset="0"/>
              </a:rPr>
              <a:t>Lineamientos a tener en cuenta:</a:t>
            </a:r>
          </a:p>
          <a:p>
            <a:pPr marL="342900" indent="-342900">
              <a:lnSpc>
                <a:spcPct val="100000"/>
              </a:lnSpc>
              <a:buClr>
                <a:srgbClr val="C00000"/>
              </a:buClr>
              <a:buFont typeface="Wingdings" panose="05000000000000000000" pitchFamily="2" charset="2"/>
              <a:buChar char="v"/>
            </a:pPr>
            <a:r>
              <a:rPr lang="es-AR" altLang="es-AR" sz="1200" dirty="0">
                <a:solidFill>
                  <a:srgbClr val="262626"/>
                </a:solidFill>
                <a:latin typeface="Times New Roman" panose="02020603050405020304" pitchFamily="18" charset="0"/>
                <a:cs typeface="Times New Roman" panose="02020603050405020304" pitchFamily="18" charset="0"/>
              </a:rPr>
              <a:t>Lineamientos de la observación:</a:t>
            </a:r>
          </a:p>
          <a:p>
            <a:pPr lvl="1">
              <a:lnSpc>
                <a:spcPct val="100000"/>
              </a:lnSpc>
              <a:buClr>
                <a:srgbClr val="262626"/>
              </a:buClr>
              <a:buFont typeface="Arial" charset="0"/>
              <a:buChar char=" "/>
            </a:pPr>
            <a:r>
              <a:rPr lang="es-AR" altLang="es-AR" sz="1200" dirty="0">
                <a:solidFill>
                  <a:srgbClr val="262626"/>
                </a:solidFill>
                <a:latin typeface="Times New Roman" panose="02020603050405020304" pitchFamily="18" charset="0"/>
                <a:cs typeface="Times New Roman" panose="02020603050405020304" pitchFamily="18" charset="0"/>
              </a:rPr>
              <a:t>Determinar quién y cuándo será observado</a:t>
            </a:r>
          </a:p>
          <a:p>
            <a:pPr lvl="1">
              <a:lnSpc>
                <a:spcPct val="100000"/>
              </a:lnSpc>
              <a:buClr>
                <a:srgbClr val="262626"/>
              </a:buClr>
              <a:buFont typeface="Arial" charset="0"/>
              <a:buChar char=" "/>
            </a:pPr>
            <a:r>
              <a:rPr lang="es-AR" altLang="es-AR" sz="1200" dirty="0">
                <a:solidFill>
                  <a:srgbClr val="262626"/>
                </a:solidFill>
                <a:latin typeface="Times New Roman" panose="02020603050405020304" pitchFamily="18" charset="0"/>
                <a:cs typeface="Times New Roman" panose="02020603050405020304" pitchFamily="18" charset="0"/>
              </a:rPr>
              <a:t>Obtener el permiso de la persona y explicar el porqué será observado</a:t>
            </a:r>
          </a:p>
          <a:p>
            <a:pPr lvl="1">
              <a:lnSpc>
                <a:spcPct val="100000"/>
              </a:lnSpc>
              <a:buClr>
                <a:srgbClr val="262626"/>
              </a:buClr>
              <a:buFont typeface="Arial" charset="0"/>
              <a:buChar char=" "/>
            </a:pPr>
            <a:r>
              <a:rPr lang="es-AR" altLang="es-AR" sz="1200" dirty="0">
                <a:solidFill>
                  <a:srgbClr val="262626"/>
                </a:solidFill>
                <a:latin typeface="Times New Roman" panose="02020603050405020304" pitchFamily="18" charset="0"/>
                <a:cs typeface="Times New Roman" panose="02020603050405020304" pitchFamily="18" charset="0"/>
              </a:rPr>
              <a:t>Mantener bajo perfil</a:t>
            </a:r>
          </a:p>
          <a:p>
            <a:pPr lvl="1">
              <a:lnSpc>
                <a:spcPct val="100000"/>
              </a:lnSpc>
              <a:buClr>
                <a:srgbClr val="262626"/>
              </a:buClr>
              <a:buFont typeface="Arial" charset="0"/>
              <a:buChar char=" "/>
            </a:pPr>
            <a:r>
              <a:rPr lang="es-AR" altLang="es-AR" sz="1200" dirty="0">
                <a:solidFill>
                  <a:srgbClr val="262626"/>
                </a:solidFill>
                <a:latin typeface="Times New Roman" panose="02020603050405020304" pitchFamily="18" charset="0"/>
                <a:cs typeface="Times New Roman" panose="02020603050405020304" pitchFamily="18" charset="0"/>
              </a:rPr>
              <a:t>Tomar nota de lo observado</a:t>
            </a:r>
          </a:p>
          <a:p>
            <a:pPr lvl="1">
              <a:lnSpc>
                <a:spcPct val="100000"/>
              </a:lnSpc>
              <a:buClr>
                <a:srgbClr val="262626"/>
              </a:buClr>
              <a:buFont typeface="Arial" charset="0"/>
              <a:buChar char=" "/>
            </a:pPr>
            <a:r>
              <a:rPr lang="es-AR" altLang="es-AR" sz="1200" dirty="0">
                <a:solidFill>
                  <a:srgbClr val="262626"/>
                </a:solidFill>
                <a:latin typeface="Times New Roman" panose="02020603050405020304" pitchFamily="18" charset="0"/>
                <a:cs typeface="Times New Roman" panose="02020603050405020304" pitchFamily="18" charset="0"/>
              </a:rPr>
              <a:t>Revisar las notas con la persona apropiada</a:t>
            </a:r>
          </a:p>
          <a:p>
            <a:pPr lvl="1">
              <a:lnSpc>
                <a:spcPct val="100000"/>
              </a:lnSpc>
              <a:buClr>
                <a:srgbClr val="262626"/>
              </a:buClr>
              <a:buFont typeface="Arial" charset="0"/>
              <a:buChar char=" "/>
            </a:pPr>
            <a:r>
              <a:rPr lang="es-AR" altLang="es-AR" sz="1200" dirty="0">
                <a:solidFill>
                  <a:srgbClr val="262626"/>
                </a:solidFill>
                <a:latin typeface="Times New Roman" panose="02020603050405020304" pitchFamily="18" charset="0"/>
                <a:cs typeface="Times New Roman" panose="02020603050405020304" pitchFamily="18" charset="0"/>
              </a:rPr>
              <a:t>No interrumpir a la persona en su trabajo</a:t>
            </a:r>
          </a:p>
          <a:p>
            <a:endParaRPr lang="es-AR" altLang="es-A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0E2BE8D-003E-4479-9784-AED67DB0A161}" type="slidenum">
              <a:rPr lang="es-AR" altLang="es-AR"/>
              <a:pPr/>
              <a:t>3</a:t>
            </a:fld>
            <a:endParaRPr lang="es-AR" altLang="es-AR"/>
          </a:p>
        </p:txBody>
      </p:sp>
      <p:sp>
        <p:nvSpPr>
          <p:cNvPr id="6860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6"/>
          <p:cNvSpPr>
            <a:spLocks noGrp="1" noChangeArrowheads="1"/>
          </p:cNvSpPr>
          <p:nvPr>
            <p:ph type="sldNum"/>
          </p:nvPr>
        </p:nvSpPr>
        <p:spPr>
          <a:ln/>
        </p:spPr>
        <p:txBody>
          <a:bodyPr/>
          <a:lstStyle/>
          <a:p>
            <a:fld id="{154AD409-9AE8-4C30-889D-25B27F799923}" type="slidenum">
              <a:rPr lang="es-AR" altLang="es-AR"/>
              <a:pPr/>
              <a:t>30</a:t>
            </a:fld>
            <a:endParaRPr lang="es-AR" altLang="es-AR"/>
          </a:p>
        </p:txBody>
      </p:sp>
      <p:sp>
        <p:nvSpPr>
          <p:cNvPr id="88065" name="Text Box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a)Si porque las personas en general deben</a:t>
            </a:r>
            <a:r>
              <a:rPr lang="es-AR" altLang="es-AR" sz="1200" baseline="0" dirty="0">
                <a:latin typeface="Times New Roman" panose="02020603050405020304" pitchFamily="18" charset="0"/>
                <a:ea typeface="Microsoft YaHei" charset="-122"/>
                <a:cs typeface="Times New Roman" panose="02020603050405020304" pitchFamily="18" charset="0"/>
              </a:rPr>
              <a:t> responder </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baseline="0" dirty="0">
                <a:latin typeface="Times New Roman" panose="02020603050405020304" pitchFamily="18" charset="0"/>
                <a:ea typeface="Microsoft YaHei" charset="-122"/>
                <a:cs typeface="Times New Roman" panose="02020603050405020304" pitchFamily="18" charset="0"/>
              </a:rPr>
              <a:t>a </a:t>
            </a:r>
            <a:r>
              <a:rPr lang="es-AR" altLang="es-AR" sz="1200" baseline="0" dirty="0" err="1">
                <a:latin typeface="Times New Roman" panose="02020603050405020304" pitchFamily="18" charset="0"/>
                <a:ea typeface="Microsoft YaHei" charset="-122"/>
                <a:cs typeface="Times New Roman" panose="02020603050405020304" pitchFamily="18" charset="0"/>
              </a:rPr>
              <a:t>items</a:t>
            </a:r>
            <a:r>
              <a:rPr lang="es-AR" altLang="es-AR" sz="1200" baseline="0" dirty="0">
                <a:latin typeface="Times New Roman" panose="02020603050405020304" pitchFamily="18" charset="0"/>
                <a:ea typeface="Microsoft YaHei" charset="-122"/>
                <a:cs typeface="Times New Roman" panose="02020603050405020304" pitchFamily="18" charset="0"/>
              </a:rPr>
              <a:t> tipo V/F, opciones </a:t>
            </a:r>
            <a:r>
              <a:rPr lang="es-AR" altLang="es-AR" sz="1200" baseline="0" dirty="0" err="1">
                <a:latin typeface="Times New Roman" panose="02020603050405020304" pitchFamily="18" charset="0"/>
                <a:ea typeface="Microsoft YaHei" charset="-122"/>
                <a:cs typeface="Times New Roman" panose="02020603050405020304" pitchFamily="18" charset="0"/>
              </a:rPr>
              <a:t>multiples</a:t>
            </a:r>
            <a:r>
              <a:rPr lang="es-AR" altLang="es-AR" sz="1200" baseline="0" dirty="0">
                <a:latin typeface="Times New Roman" panose="02020603050405020304" pitchFamily="18" charset="0"/>
                <a:ea typeface="Microsoft YaHei" charset="-122"/>
                <a:cs typeface="Times New Roman" panose="02020603050405020304" pitchFamily="18" charset="0"/>
              </a:rPr>
              <a:t> y pocas preguntas abiertas.</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baseline="0" dirty="0">
                <a:latin typeface="Times New Roman" panose="02020603050405020304" pitchFamily="18" charset="0"/>
                <a:ea typeface="Microsoft YaHei" charset="-122"/>
                <a:cs typeface="Times New Roman" panose="02020603050405020304" pitchFamily="18" charset="0"/>
              </a:rPr>
              <a:t>Esta estructurada y pensada con anterioridad.</a:t>
            </a:r>
            <a:endParaRPr lang="es-AR" altLang="es-AR" sz="1200" dirty="0">
              <a:latin typeface="Times New Roman" panose="02020603050405020304" pitchFamily="18" charset="0"/>
              <a:ea typeface="Microsoft YaHei" charset="-122"/>
              <a:cs typeface="Times New Roman" panose="02020603050405020304" pitchFamily="18" charset="0"/>
            </a:endParaRP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endParaRPr lang="es-AR" altLang="es-AR" sz="1200" dirty="0">
              <a:latin typeface="Times New Roman" panose="02020603050405020304" pitchFamily="18" charset="0"/>
              <a:ea typeface="Microsoft YaHei" charset="-122"/>
              <a:cs typeface="Times New Roman" panose="02020603050405020304" pitchFamily="18" charset="0"/>
            </a:endParaRP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b)Inconvenientes</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Número bajo de respuestas</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No responde a todas las preguntas</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Preguntas rígidas</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No se puede analizar el análisis corporal</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No se pueden aclarar respuestas incompletas</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r>
              <a:rPr lang="es-AR" altLang="es-AR" sz="1200" dirty="0">
                <a:latin typeface="Times New Roman" panose="02020603050405020304" pitchFamily="18" charset="0"/>
                <a:ea typeface="Microsoft YaHei" charset="-122"/>
                <a:cs typeface="Times New Roman" panose="02020603050405020304" pitchFamily="18" charset="0"/>
              </a:rPr>
              <a:t>Difíciles de preparar</a:t>
            </a: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endParaRPr lang="es-AR" altLang="es-AR" sz="2000" dirty="0">
              <a:latin typeface="Arial" charset="0"/>
              <a:ea typeface="Microsoft YaHei" charset="-122"/>
            </a:endParaRP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endParaRPr lang="es-AR" altLang="es-AR" sz="2000" dirty="0">
              <a:latin typeface="Arial" charset="0"/>
              <a:ea typeface="Microsoft YaHei" charset="-122"/>
            </a:endParaRP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endParaRPr lang="es-AR" altLang="es-AR" sz="2000" dirty="0">
              <a:latin typeface="Arial" charset="0"/>
              <a:ea typeface="Microsoft YaHei" charset="-122"/>
            </a:endParaRP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endParaRPr lang="es-AR" altLang="es-AR" sz="2000" dirty="0">
              <a:latin typeface="Arial" charset="0"/>
              <a:ea typeface="Microsoft YaHei" charset="-122"/>
            </a:endParaRPr>
          </a:p>
          <a:p>
            <a:pPr marL="215900" indent="-214313" eaLnBrk="1">
              <a:lnSpc>
                <a:spcPct val="80000"/>
              </a:lnSpc>
              <a:spcBef>
                <a:spcPct val="0"/>
              </a:spcBef>
              <a:tabLst>
                <a:tab pos="215900" algn="l"/>
                <a:tab pos="449263" algn="l"/>
                <a:tab pos="898525" algn="l"/>
                <a:tab pos="1347788" algn="l"/>
                <a:tab pos="1797050" algn="l"/>
                <a:tab pos="2246313" algn="l"/>
                <a:tab pos="2695575" algn="l"/>
                <a:tab pos="3144838" algn="l"/>
                <a:tab pos="3594100" algn="l"/>
                <a:tab pos="4043363" algn="l"/>
                <a:tab pos="4492625" algn="l"/>
                <a:tab pos="4941888" algn="l"/>
                <a:tab pos="5391150" algn="l"/>
              </a:tabLst>
            </a:pPr>
            <a:endParaRPr lang="es-AR" altLang="es-AR" sz="2000" dirty="0">
              <a:latin typeface="Arial" charset="0"/>
              <a:ea typeface="Microsoft YaHei"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C58450-C9EF-4438-9DCE-5D04C07ACC43}" type="slidenum">
              <a:rPr lang="es-AR" altLang="es-AR"/>
              <a:pPr/>
              <a:t>31</a:t>
            </a:fld>
            <a:endParaRPr lang="es-AR" altLang="es-AR"/>
          </a:p>
        </p:txBody>
      </p:sp>
      <p:sp>
        <p:nvSpPr>
          <p:cNvPr id="9011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AR" altLang="es-AR" b="1" dirty="0">
                <a:latin typeface="Times New Roman" panose="02020603050405020304" pitchFamily="18" charset="0"/>
                <a:cs typeface="Times New Roman" panose="02020603050405020304" pitchFamily="18" charset="0"/>
              </a:rPr>
              <a:t>a) Debe</a:t>
            </a:r>
          </a:p>
          <a:p>
            <a:r>
              <a:rPr lang="es-AR" altLang="es-AR" dirty="0">
                <a:latin typeface="Times New Roman" panose="02020603050405020304" pitchFamily="18" charset="0"/>
                <a:cs typeface="Times New Roman" panose="02020603050405020304" pitchFamily="18" charset="0"/>
              </a:rPr>
              <a:t>Vestirse adecuadamente</a:t>
            </a:r>
          </a:p>
          <a:p>
            <a:r>
              <a:rPr lang="es-AR" altLang="es-AR" dirty="0">
                <a:latin typeface="Times New Roman" panose="02020603050405020304" pitchFamily="18" charset="0"/>
                <a:cs typeface="Times New Roman" panose="02020603050405020304" pitchFamily="18" charset="0"/>
              </a:rPr>
              <a:t>Ser cortés</a:t>
            </a:r>
          </a:p>
          <a:p>
            <a:r>
              <a:rPr lang="es-AR" altLang="es-AR" dirty="0">
                <a:latin typeface="Times New Roman" panose="02020603050405020304" pitchFamily="18" charset="0"/>
                <a:cs typeface="Times New Roman" panose="02020603050405020304" pitchFamily="18" charset="0"/>
              </a:rPr>
              <a:t>Escuchar cuidadosamente</a:t>
            </a:r>
          </a:p>
          <a:p>
            <a:r>
              <a:rPr lang="es-AR" altLang="es-AR" dirty="0">
                <a:latin typeface="Times New Roman" panose="02020603050405020304" pitchFamily="18" charset="0"/>
                <a:cs typeface="Times New Roman" panose="02020603050405020304" pitchFamily="18" charset="0"/>
              </a:rPr>
              <a:t>Mantener el control</a:t>
            </a:r>
          </a:p>
          <a:p>
            <a:r>
              <a:rPr lang="es-AR" altLang="es-AR" dirty="0">
                <a:latin typeface="Times New Roman" panose="02020603050405020304" pitchFamily="18" charset="0"/>
                <a:cs typeface="Times New Roman" panose="02020603050405020304" pitchFamily="18" charset="0"/>
              </a:rPr>
              <a:t>Observar los gestos </a:t>
            </a:r>
          </a:p>
          <a:p>
            <a:r>
              <a:rPr lang="es-AR" altLang="es-AR" dirty="0">
                <a:latin typeface="Times New Roman" panose="02020603050405020304" pitchFamily="18" charset="0"/>
                <a:cs typeface="Times New Roman" panose="02020603050405020304" pitchFamily="18" charset="0"/>
              </a:rPr>
              <a:t>Ser paciente</a:t>
            </a:r>
          </a:p>
          <a:p>
            <a:r>
              <a:rPr lang="es-AR" altLang="es-AR" dirty="0">
                <a:latin typeface="Times New Roman" panose="02020603050405020304" pitchFamily="18" charset="0"/>
                <a:cs typeface="Times New Roman" panose="02020603050405020304" pitchFamily="18" charset="0"/>
              </a:rPr>
              <a:t>Mantener al entrevistado en calma</a:t>
            </a:r>
          </a:p>
          <a:p>
            <a:r>
              <a:rPr lang="es-AR" altLang="es-AR" dirty="0">
                <a:latin typeface="Times New Roman" panose="02020603050405020304" pitchFamily="18" charset="0"/>
                <a:cs typeface="Times New Roman" panose="02020603050405020304" pitchFamily="18" charset="0"/>
              </a:rPr>
              <a:t>Mantener el autocontrol</a:t>
            </a:r>
          </a:p>
          <a:p>
            <a:r>
              <a:rPr lang="es-AR" altLang="es-AR" dirty="0">
                <a:latin typeface="Times New Roman" panose="02020603050405020304" pitchFamily="18" charset="0"/>
                <a:cs typeface="Times New Roman" panose="02020603050405020304" pitchFamily="18" charset="0"/>
              </a:rPr>
              <a:t>Terminar a tiempo</a:t>
            </a:r>
          </a:p>
          <a:p>
            <a:endParaRPr lang="es-AR" altLang="es-AR" dirty="0">
              <a:latin typeface="Times New Roman" panose="02020603050405020304" pitchFamily="18" charset="0"/>
              <a:cs typeface="Times New Roman" panose="02020603050405020304" pitchFamily="18" charset="0"/>
            </a:endParaRPr>
          </a:p>
          <a:p>
            <a:r>
              <a:rPr lang="es-AR" altLang="es-AR" b="1" dirty="0">
                <a:latin typeface="Times New Roman" panose="02020603050405020304" pitchFamily="18" charset="0"/>
                <a:cs typeface="Times New Roman" panose="02020603050405020304" pitchFamily="18" charset="0"/>
              </a:rPr>
              <a:t>b) Evite</a:t>
            </a:r>
          </a:p>
          <a:p>
            <a:r>
              <a:rPr lang="es-AR" altLang="es-AR" dirty="0">
                <a:latin typeface="Times New Roman" panose="02020603050405020304" pitchFamily="18" charset="0"/>
                <a:cs typeface="Times New Roman" panose="02020603050405020304" pitchFamily="18" charset="0"/>
              </a:rPr>
              <a:t>Suponer que una respuesta no lleva a ningún lado</a:t>
            </a:r>
          </a:p>
          <a:p>
            <a:r>
              <a:rPr lang="es-AR" altLang="es-AR" dirty="0">
                <a:latin typeface="Times New Roman" panose="02020603050405020304" pitchFamily="18" charset="0"/>
                <a:cs typeface="Times New Roman" panose="02020603050405020304" pitchFamily="18" charset="0"/>
              </a:rPr>
              <a:t>Revelar pistas </a:t>
            </a:r>
          </a:p>
          <a:p>
            <a:r>
              <a:rPr lang="es-AR" altLang="es-AR" dirty="0">
                <a:latin typeface="Times New Roman" panose="02020603050405020304" pitchFamily="18" charset="0"/>
                <a:cs typeface="Times New Roman" panose="02020603050405020304" pitchFamily="18" charset="0"/>
              </a:rPr>
              <a:t>Usar jerga</a:t>
            </a:r>
          </a:p>
          <a:p>
            <a:r>
              <a:rPr lang="es-AR" altLang="es-AR" dirty="0">
                <a:latin typeface="Times New Roman" panose="02020603050405020304" pitchFamily="18" charset="0"/>
                <a:cs typeface="Times New Roman" panose="02020603050405020304" pitchFamily="18" charset="0"/>
              </a:rPr>
              <a:t>Revelar sesgos personales</a:t>
            </a:r>
          </a:p>
          <a:p>
            <a:r>
              <a:rPr lang="es-AR" altLang="es-AR" dirty="0">
                <a:latin typeface="Times New Roman" panose="02020603050405020304" pitchFamily="18" charset="0"/>
                <a:cs typeface="Times New Roman" panose="02020603050405020304" pitchFamily="18" charset="0"/>
              </a:rPr>
              <a:t>Hablar en lugar de escuchar</a:t>
            </a:r>
          </a:p>
          <a:p>
            <a:r>
              <a:rPr lang="es-AR" altLang="es-AR" dirty="0">
                <a:latin typeface="Times New Roman" panose="02020603050405020304" pitchFamily="18" charset="0"/>
                <a:cs typeface="Times New Roman" panose="02020603050405020304" pitchFamily="18" charset="0"/>
              </a:rPr>
              <a:t>Suponer cualquier cosa acerca del tema o del entrevistado</a:t>
            </a:r>
          </a:p>
          <a:p>
            <a:r>
              <a:rPr lang="es-AR" altLang="es-AR" dirty="0">
                <a:latin typeface="Times New Roman" panose="02020603050405020304" pitchFamily="18" charset="0"/>
                <a:cs typeface="Times New Roman" panose="02020603050405020304" pitchFamily="18" charset="0"/>
              </a:rPr>
              <a:t>Uso de grabadores (señal de debilidad de escuchar)</a:t>
            </a:r>
          </a:p>
          <a:p>
            <a:endParaRPr lang="es-AR" altLang="es-AR" dirty="0"/>
          </a:p>
          <a:p>
            <a:endParaRPr lang="es-AR" altLang="es-AR" dirty="0"/>
          </a:p>
          <a:p>
            <a:endParaRPr lang="es-AR" altLang="es-A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E2C0ACC-CAEC-4906-9B28-6727EDBECD10}" type="slidenum">
              <a:rPr lang="es-AR" altLang="es-AR"/>
              <a:pPr/>
              <a:t>32</a:t>
            </a:fld>
            <a:endParaRPr lang="es-AR" altLang="es-AR"/>
          </a:p>
        </p:txBody>
      </p:sp>
      <p:sp>
        <p:nvSpPr>
          <p:cNvPr id="9216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8600" indent="-228600">
              <a:buAutoNum type="alphaLcParenR"/>
            </a:pPr>
            <a:r>
              <a:rPr lang="es-AR" altLang="es-AR" dirty="0">
                <a:latin typeface="Times New Roman" panose="02020603050405020304" pitchFamily="18" charset="0"/>
                <a:cs typeface="Times New Roman" panose="02020603050405020304" pitchFamily="18" charset="0"/>
              </a:rPr>
              <a:t>Proceso mediante el cual se conducen reuniones de grupo altamente estructurados</a:t>
            </a:r>
          </a:p>
          <a:p>
            <a:pPr marL="0" indent="0">
              <a:buNone/>
            </a:pPr>
            <a:r>
              <a:rPr lang="es-AR" altLang="es-AR" dirty="0">
                <a:latin typeface="Times New Roman" panose="02020603050405020304" pitchFamily="18" charset="0"/>
                <a:cs typeface="Times New Roman" panose="02020603050405020304" pitchFamily="18" charset="0"/>
              </a:rPr>
              <a:t> con el propósito de analizar problemas y definir requerimientos </a:t>
            </a:r>
          </a:p>
          <a:p>
            <a:endParaRPr lang="es-AR" altLang="es-AR" dirty="0">
              <a:latin typeface="Times New Roman" panose="02020603050405020304" pitchFamily="18" charset="0"/>
              <a:cs typeface="Times New Roman" panose="02020603050405020304" pitchFamily="18" charset="0"/>
            </a:endParaRPr>
          </a:p>
          <a:p>
            <a:r>
              <a:rPr lang="es-AR" altLang="es-AR" dirty="0">
                <a:latin typeface="Times New Roman" panose="02020603050405020304" pitchFamily="18" charset="0"/>
                <a:cs typeface="Times New Roman" panose="02020603050405020304" pitchFamily="18" charset="0"/>
              </a:rPr>
              <a:t>b) Requiere de extenso entrenamiento</a:t>
            </a:r>
          </a:p>
          <a:p>
            <a:r>
              <a:rPr lang="es-AR" altLang="es-AR" dirty="0">
                <a:latin typeface="Times New Roman" panose="02020603050405020304" pitchFamily="18" charset="0"/>
                <a:cs typeface="Times New Roman" panose="02020603050405020304" pitchFamily="18" charset="0"/>
              </a:rPr>
              <a:t>Reduce el tiempo de exploración de requisitos</a:t>
            </a:r>
          </a:p>
          <a:p>
            <a:r>
              <a:rPr lang="es-AR" altLang="es-AR" dirty="0">
                <a:latin typeface="Times New Roman" panose="02020603050405020304" pitchFamily="18" charset="0"/>
                <a:cs typeface="Times New Roman" panose="02020603050405020304" pitchFamily="18" charset="0"/>
              </a:rPr>
              <a:t>Amplia participación de los integrantes </a:t>
            </a:r>
          </a:p>
          <a:p>
            <a:r>
              <a:rPr lang="es-AR" altLang="es-AR" dirty="0">
                <a:latin typeface="Times New Roman" panose="02020603050405020304" pitchFamily="18" charset="0"/>
                <a:cs typeface="Times New Roman" panose="02020603050405020304" pitchFamily="18" charset="0"/>
              </a:rPr>
              <a:t>Se trabaja sobre lo que se va generando</a:t>
            </a:r>
          </a:p>
          <a:p>
            <a:endParaRPr lang="es-AR" altLang="es-A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37C4DE-6917-4EED-BE38-12097862C26B}" type="slidenum">
              <a:rPr lang="es-AR" altLang="es-AR"/>
              <a:pPr/>
              <a:t>33</a:t>
            </a:fld>
            <a:endParaRPr lang="es-AR" altLang="es-AR"/>
          </a:p>
        </p:txBody>
      </p:sp>
      <p:sp>
        <p:nvSpPr>
          <p:cNvPr id="9420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28600" indent="-228600">
              <a:buAutoNum type="alphaLcParenR"/>
            </a:pPr>
            <a:r>
              <a:rPr lang="es-AR" altLang="es-AR" dirty="0">
                <a:latin typeface="Times New Roman" panose="02020603050405020304" pitchFamily="18" charset="0"/>
                <a:cs typeface="Times New Roman" panose="02020603050405020304" pitchFamily="18" charset="0"/>
              </a:rPr>
              <a:t>Técnica para generar ideas al alentar a los participantes </a:t>
            </a:r>
          </a:p>
          <a:p>
            <a:pPr marL="0" indent="0">
              <a:buNone/>
            </a:pPr>
            <a:r>
              <a:rPr lang="es-AR" altLang="es-AR" dirty="0">
                <a:latin typeface="Times New Roman" panose="02020603050405020304" pitchFamily="18" charset="0"/>
                <a:cs typeface="Times New Roman" panose="02020603050405020304" pitchFamily="18" charset="0"/>
              </a:rPr>
              <a:t>para que ofrezcan tantas ideas como sea posible </a:t>
            </a:r>
          </a:p>
          <a:p>
            <a:pPr marL="0" indent="0">
              <a:buNone/>
            </a:pPr>
            <a:r>
              <a:rPr lang="es-AR" altLang="es-AR" dirty="0">
                <a:latin typeface="Times New Roman" panose="02020603050405020304" pitchFamily="18" charset="0"/>
                <a:cs typeface="Times New Roman" panose="02020603050405020304" pitchFamily="18" charset="0"/>
              </a:rPr>
              <a:t>en un corto tiempo sin ningún análisis </a:t>
            </a:r>
          </a:p>
          <a:p>
            <a:pPr marL="0" indent="0">
              <a:buNone/>
            </a:pPr>
            <a:r>
              <a:rPr lang="es-AR" altLang="es-AR" dirty="0">
                <a:latin typeface="Times New Roman" panose="02020603050405020304" pitchFamily="18" charset="0"/>
                <a:cs typeface="Times New Roman" panose="02020603050405020304" pitchFamily="18" charset="0"/>
              </a:rPr>
              <a:t>hasta que se hayan agotado las ideas.</a:t>
            </a:r>
          </a:p>
          <a:p>
            <a:r>
              <a:rPr lang="es-AR" altLang="es-AR" dirty="0">
                <a:latin typeface="Times New Roman" panose="02020603050405020304" pitchFamily="18" charset="0"/>
                <a:cs typeface="Times New Roman" panose="02020603050405020304" pitchFamily="18" charset="0"/>
              </a:rPr>
              <a:t>b) Clave para resolver la falta de consenso entre usuarios</a:t>
            </a:r>
          </a:p>
          <a:p>
            <a:r>
              <a:rPr lang="es-AR" altLang="es-AR" dirty="0">
                <a:latin typeface="Times New Roman" panose="02020603050405020304" pitchFamily="18" charset="0"/>
                <a:cs typeface="Times New Roman" panose="02020603050405020304" pitchFamily="18" charset="0"/>
              </a:rPr>
              <a:t>Es útil combinarlo con la toma de decisiones</a:t>
            </a:r>
          </a:p>
          <a:p>
            <a:r>
              <a:rPr lang="es-AR" altLang="es-AR" dirty="0">
                <a:latin typeface="Times New Roman" panose="02020603050405020304" pitchFamily="18" charset="0"/>
                <a:cs typeface="Times New Roman" panose="02020603050405020304" pitchFamily="18" charset="0"/>
              </a:rPr>
              <a:t>Ayuda a entender el dominio del problema</a:t>
            </a:r>
          </a:p>
          <a:p>
            <a:r>
              <a:rPr lang="es-AR" altLang="es-AR" dirty="0">
                <a:latin typeface="Times New Roman" panose="02020603050405020304" pitchFamily="18" charset="0"/>
                <a:cs typeface="Times New Roman" panose="02020603050405020304" pitchFamily="18" charset="0"/>
              </a:rPr>
              <a:t>Encara la dificultad del usuario para transmitir</a:t>
            </a:r>
          </a:p>
          <a:p>
            <a:r>
              <a:rPr lang="es-AR" altLang="es-AR" dirty="0">
                <a:latin typeface="Times New Roman" panose="02020603050405020304" pitchFamily="18" charset="0"/>
                <a:cs typeface="Times New Roman" panose="02020603050405020304" pitchFamily="18" charset="0"/>
              </a:rPr>
              <a:t>Ayuda a entender: al usuario y al analista</a:t>
            </a:r>
          </a:p>
          <a:p>
            <a:endParaRPr lang="es-AR" altLang="es-A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3829EC-A783-4F78-8AD3-CE2EE1A4C416}" type="slidenum">
              <a:rPr lang="es-AR" altLang="es-AR"/>
              <a:pPr/>
              <a:t>34</a:t>
            </a:fld>
            <a:endParaRPr lang="es-AR" altLang="es-AR"/>
          </a:p>
        </p:txBody>
      </p:sp>
      <p:sp>
        <p:nvSpPr>
          <p:cNvPr id="9523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4BD5E4-8CA6-4306-ABD2-3D48C29472BD}" type="slidenum">
              <a:rPr lang="es-AR" altLang="es-AR"/>
              <a:pPr/>
              <a:t>35</a:t>
            </a:fld>
            <a:endParaRPr lang="es-AR" altLang="es-AR"/>
          </a:p>
        </p:txBody>
      </p:sp>
      <p:sp>
        <p:nvSpPr>
          <p:cNvPr id="96257"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F040483-B316-4323-BAF6-C470C52C43DA}" type="slidenum">
              <a:rPr lang="es-AR" altLang="es-AR"/>
              <a:pPr/>
              <a:t>36</a:t>
            </a:fld>
            <a:endParaRPr lang="es-AR" altLang="es-AR"/>
          </a:p>
        </p:txBody>
      </p:sp>
      <p:sp>
        <p:nvSpPr>
          <p:cNvPr id="9728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F040483-B316-4323-BAF6-C470C52C43DA}" type="slidenum">
              <a:rPr lang="es-AR" altLang="es-AR"/>
              <a:pPr/>
              <a:t>37</a:t>
            </a:fld>
            <a:endParaRPr lang="es-AR" altLang="es-AR"/>
          </a:p>
        </p:txBody>
      </p:sp>
      <p:sp>
        <p:nvSpPr>
          <p:cNvPr id="9728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87F824-8404-476C-BBE0-C5E144CD19F7}" type="slidenum">
              <a:rPr lang="es-AR" altLang="es-AR"/>
              <a:pPr/>
              <a:t>38</a:t>
            </a:fld>
            <a:endParaRPr lang="es-AR" altLang="es-AR"/>
          </a:p>
        </p:txBody>
      </p:sp>
      <p:sp>
        <p:nvSpPr>
          <p:cNvPr id="10240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87F824-8404-476C-BBE0-C5E144CD19F7}" type="slidenum">
              <a:rPr lang="es-AR" altLang="es-AR"/>
              <a:pPr/>
              <a:t>39</a:t>
            </a:fld>
            <a:endParaRPr lang="es-AR" altLang="es-AR"/>
          </a:p>
        </p:txBody>
      </p:sp>
      <p:sp>
        <p:nvSpPr>
          <p:cNvPr id="10240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3CA82B-6272-463F-A003-D37C90548D72}" type="slidenum">
              <a:rPr lang="es-AR" altLang="es-AR"/>
              <a:pPr/>
              <a:t>4</a:t>
            </a:fld>
            <a:endParaRPr lang="es-AR" altLang="es-AR"/>
          </a:p>
        </p:txBody>
      </p:sp>
      <p:sp>
        <p:nvSpPr>
          <p:cNvPr id="69633"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dirty="0"/>
          </a:p>
        </p:txBody>
      </p:sp>
      <p:sp>
        <p:nvSpPr>
          <p:cNvPr id="69634"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A59578-5854-49C3-86A5-B58668200498}" type="slidenum">
              <a:rPr lang="es-AR" altLang="es-AR"/>
              <a:pPr/>
              <a:t>40</a:t>
            </a:fld>
            <a:endParaRPr lang="es-AR" altLang="es-AR"/>
          </a:p>
        </p:txBody>
      </p:sp>
      <p:sp>
        <p:nvSpPr>
          <p:cNvPr id="10342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F4A88F2-DAD1-4DC9-A1A9-3844AD5079EE}" type="slidenum">
              <a:rPr lang="es-AR" altLang="es-AR"/>
              <a:pPr/>
              <a:t>41</a:t>
            </a:fld>
            <a:endParaRPr lang="es-AR" altLang="es-AR"/>
          </a:p>
        </p:txBody>
      </p:sp>
      <p:sp>
        <p:nvSpPr>
          <p:cNvPr id="10444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400165-E3DC-4E43-B622-9F259F98299A}" type="slidenum">
              <a:rPr lang="es-AR" altLang="es-AR"/>
              <a:pPr/>
              <a:t>42</a:t>
            </a:fld>
            <a:endParaRPr lang="es-AR" altLang="es-AR"/>
          </a:p>
        </p:txBody>
      </p:sp>
      <p:sp>
        <p:nvSpPr>
          <p:cNvPr id="10752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3485B7-E31B-44AA-99C1-A42C2A0D190B}" type="slidenum">
              <a:rPr lang="es-AR" altLang="es-AR"/>
              <a:pPr/>
              <a:t>43</a:t>
            </a:fld>
            <a:endParaRPr lang="es-AR" altLang="es-AR"/>
          </a:p>
        </p:txBody>
      </p:sp>
      <p:sp>
        <p:nvSpPr>
          <p:cNvPr id="10956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7A4771-D45D-4E7C-A027-AF9AF6B58A84}" type="slidenum">
              <a:rPr lang="es-AR" altLang="es-AR"/>
              <a:pPr/>
              <a:t>44</a:t>
            </a:fld>
            <a:endParaRPr lang="es-AR" altLang="es-AR"/>
          </a:p>
        </p:txBody>
      </p:sp>
      <p:sp>
        <p:nvSpPr>
          <p:cNvPr id="11059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EB8B01E-158D-4658-B623-D0385C6FEB58}" type="slidenum">
              <a:rPr lang="es-AR" altLang="es-AR"/>
              <a:pPr/>
              <a:t>45</a:t>
            </a:fld>
            <a:endParaRPr lang="es-AR" altLang="es-AR"/>
          </a:p>
        </p:txBody>
      </p:sp>
      <p:sp>
        <p:nvSpPr>
          <p:cNvPr id="111617"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87E574-10DF-4658-9781-918BC0BED615}" type="slidenum">
              <a:rPr lang="es-AR" altLang="es-AR"/>
              <a:pPr/>
              <a:t>46</a:t>
            </a:fld>
            <a:endParaRPr lang="es-AR" altLang="es-AR"/>
          </a:p>
        </p:txBody>
      </p:sp>
      <p:sp>
        <p:nvSpPr>
          <p:cNvPr id="11264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87E574-10DF-4658-9781-918BC0BED615}" type="slidenum">
              <a:rPr lang="es-AR" altLang="es-AR"/>
              <a:pPr/>
              <a:t>47</a:t>
            </a:fld>
            <a:endParaRPr lang="es-AR" altLang="es-AR"/>
          </a:p>
        </p:txBody>
      </p:sp>
      <p:sp>
        <p:nvSpPr>
          <p:cNvPr id="11264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D15F85-7F2D-4BF0-9681-1FC079C1D70B}" type="slidenum">
              <a:rPr lang="es-AR" altLang="es-AR"/>
              <a:pPr/>
              <a:t>48</a:t>
            </a:fld>
            <a:endParaRPr lang="es-AR" altLang="es-AR"/>
          </a:p>
        </p:txBody>
      </p:sp>
      <p:sp>
        <p:nvSpPr>
          <p:cNvPr id="11366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D15F85-7F2D-4BF0-9681-1FC079C1D70B}" type="slidenum">
              <a:rPr lang="es-AR" altLang="es-AR"/>
              <a:pPr/>
              <a:t>49</a:t>
            </a:fld>
            <a:endParaRPr lang="es-AR" altLang="es-AR"/>
          </a:p>
        </p:txBody>
      </p:sp>
      <p:sp>
        <p:nvSpPr>
          <p:cNvPr id="11366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A56B929-800B-491B-8BDC-5CFA891C8C91}" type="slidenum">
              <a:rPr lang="es-AR" altLang="es-AR"/>
              <a:pPr/>
              <a:t>5</a:t>
            </a:fld>
            <a:endParaRPr lang="es-AR" altLang="es-AR"/>
          </a:p>
        </p:txBody>
      </p:sp>
      <p:sp>
        <p:nvSpPr>
          <p:cNvPr id="70657"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70658"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C9FF46-A6CA-4A91-BA61-34484E7C2E58}" type="slidenum">
              <a:rPr lang="es-AR" altLang="es-AR"/>
              <a:pPr/>
              <a:t>50</a:t>
            </a:fld>
            <a:endParaRPr lang="es-AR" altLang="es-AR"/>
          </a:p>
        </p:txBody>
      </p:sp>
      <p:sp>
        <p:nvSpPr>
          <p:cNvPr id="11468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C9FF46-A6CA-4A91-BA61-34484E7C2E58}" type="slidenum">
              <a:rPr lang="es-AR" altLang="es-AR"/>
              <a:pPr/>
              <a:t>51</a:t>
            </a:fld>
            <a:endParaRPr lang="es-AR" altLang="es-AR"/>
          </a:p>
        </p:txBody>
      </p:sp>
      <p:sp>
        <p:nvSpPr>
          <p:cNvPr id="11468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ED6B95-21BD-4C16-B275-F26A5166FDD2}" type="slidenum">
              <a:rPr lang="es-AR" altLang="es-AR"/>
              <a:pPr/>
              <a:t>52</a:t>
            </a:fld>
            <a:endParaRPr lang="es-AR" altLang="es-AR"/>
          </a:p>
        </p:txBody>
      </p:sp>
      <p:sp>
        <p:nvSpPr>
          <p:cNvPr id="11571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B87EA1-E064-468E-B867-FFDD62D074E4}" type="slidenum">
              <a:rPr lang="es-AR" altLang="es-AR"/>
              <a:pPr/>
              <a:t>53</a:t>
            </a:fld>
            <a:endParaRPr lang="es-AR" altLang="es-AR"/>
          </a:p>
        </p:txBody>
      </p:sp>
      <p:sp>
        <p:nvSpPr>
          <p:cNvPr id="116737"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116738"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4ACAC2-09FE-4943-BD3D-6B7FD1799642}" type="slidenum">
              <a:rPr lang="es-AR" altLang="es-AR"/>
              <a:pPr/>
              <a:t>54</a:t>
            </a:fld>
            <a:endParaRPr lang="es-AR" altLang="es-AR"/>
          </a:p>
        </p:txBody>
      </p:sp>
      <p:sp>
        <p:nvSpPr>
          <p:cNvPr id="11776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2D6140-5F73-458E-8E66-161230F62F26}" type="slidenum">
              <a:rPr lang="es-AR" altLang="es-AR"/>
              <a:pPr/>
              <a:t>55</a:t>
            </a:fld>
            <a:endParaRPr lang="es-AR" altLang="es-AR"/>
          </a:p>
        </p:txBody>
      </p:sp>
      <p:sp>
        <p:nvSpPr>
          <p:cNvPr id="11878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2D6140-5F73-458E-8E66-161230F62F26}" type="slidenum">
              <a:rPr lang="es-AR" altLang="es-AR"/>
              <a:pPr/>
              <a:t>56</a:t>
            </a:fld>
            <a:endParaRPr lang="es-AR" altLang="es-AR"/>
          </a:p>
        </p:txBody>
      </p:sp>
      <p:sp>
        <p:nvSpPr>
          <p:cNvPr id="11878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B451F4-01AB-4301-AA71-4333533B5AED}" type="slidenum">
              <a:rPr lang="es-AR" altLang="es-AR"/>
              <a:pPr/>
              <a:t>57</a:t>
            </a:fld>
            <a:endParaRPr lang="es-AR" altLang="es-AR"/>
          </a:p>
        </p:txBody>
      </p:sp>
      <p:sp>
        <p:nvSpPr>
          <p:cNvPr id="11980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941031-9A45-4BE7-A7BE-2EA8C6722C43}" type="slidenum">
              <a:rPr lang="es-AR" altLang="es-AR"/>
              <a:pPr/>
              <a:t>58</a:t>
            </a:fld>
            <a:endParaRPr lang="es-AR" altLang="es-AR"/>
          </a:p>
        </p:txBody>
      </p:sp>
      <p:sp>
        <p:nvSpPr>
          <p:cNvPr id="12083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B5AA566-48E0-498A-A23E-1AA362D2BDF1}" type="slidenum">
              <a:rPr lang="es-AR" altLang="es-AR"/>
              <a:pPr/>
              <a:t>59</a:t>
            </a:fld>
            <a:endParaRPr lang="es-AR" altLang="es-AR"/>
          </a:p>
        </p:txBody>
      </p:sp>
      <p:sp>
        <p:nvSpPr>
          <p:cNvPr id="12390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8FF0B4-659C-4BAA-9DB3-1191C4297ADD}" type="slidenum">
              <a:rPr lang="es-AR" altLang="es-AR"/>
              <a:pPr/>
              <a:t>6</a:t>
            </a:fld>
            <a:endParaRPr lang="es-AR" altLang="es-AR"/>
          </a:p>
        </p:txBody>
      </p:sp>
      <p:sp>
        <p:nvSpPr>
          <p:cNvPr id="71681"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B5AA566-48E0-498A-A23E-1AA362D2BDF1}" type="slidenum">
              <a:rPr lang="es-AR" altLang="es-AR"/>
              <a:pPr/>
              <a:t>60</a:t>
            </a:fld>
            <a:endParaRPr lang="es-AR" altLang="es-AR"/>
          </a:p>
        </p:txBody>
      </p:sp>
      <p:sp>
        <p:nvSpPr>
          <p:cNvPr id="123905"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62EE8C-4F54-4323-BF0D-9C7A75BF390A}" type="slidenum">
              <a:rPr lang="es-AR" altLang="es-AR"/>
              <a:pPr/>
              <a:t>61</a:t>
            </a:fld>
            <a:endParaRPr lang="es-AR" altLang="es-AR"/>
          </a:p>
        </p:txBody>
      </p:sp>
      <p:sp>
        <p:nvSpPr>
          <p:cNvPr id="12492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B0A1B79-E060-48C0-BEBE-07339E6D51DB}" type="slidenum">
              <a:rPr lang="es-AR" altLang="es-AR"/>
              <a:pPr/>
              <a:t>62</a:t>
            </a:fld>
            <a:endParaRPr lang="es-AR" altLang="es-AR"/>
          </a:p>
        </p:txBody>
      </p:sp>
      <p:sp>
        <p:nvSpPr>
          <p:cNvPr id="12595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B0A1B79-E060-48C0-BEBE-07339E6D51DB}" type="slidenum">
              <a:rPr lang="es-AR" altLang="es-AR"/>
              <a:pPr/>
              <a:t>63</a:t>
            </a:fld>
            <a:endParaRPr lang="es-AR" altLang="es-AR"/>
          </a:p>
        </p:txBody>
      </p:sp>
      <p:sp>
        <p:nvSpPr>
          <p:cNvPr id="12595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8A4992-6311-4CBF-AC8B-DD7B372DF035}" type="slidenum">
              <a:rPr lang="es-AR" altLang="es-AR"/>
              <a:pPr/>
              <a:t>7</a:t>
            </a:fld>
            <a:endParaRPr lang="es-AR" altLang="es-AR"/>
          </a:p>
        </p:txBody>
      </p:sp>
      <p:sp>
        <p:nvSpPr>
          <p:cNvPr id="72705"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72706"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A547A8-6044-4F83-BD56-E056208508A7}" type="slidenum">
              <a:rPr lang="es-AR" altLang="es-AR"/>
              <a:pPr/>
              <a:t>8</a:t>
            </a:fld>
            <a:endParaRPr lang="es-AR" altLang="es-AR"/>
          </a:p>
        </p:txBody>
      </p:sp>
      <p:sp>
        <p:nvSpPr>
          <p:cNvPr id="73729" name="Rectangle 1"/>
          <p:cNvSpPr txBox="1">
            <a:spLocks noGrp="1" noChangeArrowheads="1"/>
          </p:cNvSpPr>
          <p:nvPr>
            <p:ph type="body"/>
          </p:nvPr>
        </p:nvSpPr>
        <p:spPr bwMode="auto">
          <a:xfrm>
            <a:off x="685800" y="4400550"/>
            <a:ext cx="5486400" cy="3598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
        <p:nvSpPr>
          <p:cNvPr id="73730" name="Rectangle 2"/>
          <p:cNvSpPr>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85E640-D1DD-4187-827A-A7F3E0DA4AB2}" type="slidenum">
              <a:rPr lang="es-AR" altLang="es-AR"/>
              <a:pPr/>
              <a:t>9</a:t>
            </a:fld>
            <a:endParaRPr lang="es-AR" altLang="es-AR"/>
          </a:p>
        </p:txBody>
      </p:sp>
      <p:sp>
        <p:nvSpPr>
          <p:cNvPr id="7475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rgbClr val="005392"/>
                </a:solidFill>
              </a:defRPr>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0" y="1998134"/>
            <a:ext cx="4663440" cy="3767328"/>
          </a:xfrm>
        </p:spPr>
        <p:txBody>
          <a:bodyPr/>
          <a:lstStyle>
            <a:lvl1pPr marL="91440" indent="-91440">
              <a:buClr>
                <a:srgbClr val="C00000"/>
              </a:buClr>
              <a:buFont typeface="Arial" panose="020B0604020202020204" pitchFamily="34" charset="0"/>
              <a:buChar char="»"/>
              <a:defRPr sz="2400"/>
            </a:lvl1pPr>
            <a:lvl2pPr marL="347472" indent="-342900">
              <a:buClr>
                <a:srgbClr val="C00000"/>
              </a:buClr>
              <a:buFont typeface="Arial" panose="020B0604020202020204" pitchFamily="34" charset="0"/>
              <a:buChar char=" "/>
              <a:defRPr sz="2000"/>
            </a:lvl2pPr>
            <a:lvl3pPr marL="548640" indent="-548640">
              <a:buClr>
                <a:srgbClr val="C00000"/>
              </a:buClr>
              <a:buFont typeface="Arial" panose="020B0604020202020204" pitchFamily="34" charset="0"/>
              <a:buChar char=" "/>
              <a:defRPr sz="1800"/>
            </a:lvl3pPr>
            <a:lvl4pPr marL="822960" indent="-822960">
              <a:buClr>
                <a:srgbClr val="C00000"/>
              </a:buClr>
              <a:buFont typeface="Arial" panose="020B0604020202020204" pitchFamily="34" charset="0"/>
              <a:buChar char=" "/>
              <a:defRPr sz="1600"/>
            </a:lvl4pPr>
            <a:lvl5pPr marL="1097280" indent="-1097280">
              <a:buClr>
                <a:srgbClr val="C00000"/>
              </a:buClr>
              <a:buFont typeface="Arial" panose="020B0604020202020204" pitchFamily="34" charset="0"/>
              <a:buChar char=" "/>
              <a:defRPr sz="1600"/>
            </a:lvl5pPr>
            <a:lvl6pPr>
              <a:defRPr sz="1600"/>
            </a:lvl6pPr>
            <a:lvl7pPr>
              <a:defRPr sz="1600"/>
            </a:lvl7pPr>
            <a:lvl8pPr>
              <a:defRPr sz="1600"/>
            </a:lvl8pPr>
            <a:lvl9pPr>
              <a:defRPr sz="16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0"/>
            <a:ext cx="2926080" cy="1048573"/>
          </a:xfrm>
          <a:ln>
            <a:noFill/>
          </a:ln>
        </p:spPr>
        <p:txBody>
          <a:bodyPr/>
          <a:lstStyle/>
          <a:p>
            <a:fld id="{A06DBA4C-BE2D-4FDA-A3F1-EFC03F3DB517}" type="slidenum">
              <a:rPr lang="es-ES" smtClean="0"/>
              <a:pPr/>
              <a:t>‹Nº›</a:t>
            </a:fld>
            <a:endParaRPr lang="es-ES"/>
          </a:p>
        </p:txBody>
      </p:sp>
      <p:sp>
        <p:nvSpPr>
          <p:cNvPr id="10" name="17 CuadroTexto"/>
          <p:cNvSpPr txBox="1"/>
          <p:nvPr/>
        </p:nvSpPr>
        <p:spPr>
          <a:xfrm>
            <a:off x="5176313" y="6484425"/>
            <a:ext cx="662361" cy="261610"/>
          </a:xfrm>
          <a:prstGeom prst="rect">
            <a:avLst/>
          </a:prstGeom>
          <a:noFill/>
        </p:spPr>
        <p:txBody>
          <a:bodyPr wrap="square">
            <a:spAutoFit/>
          </a:bodyPr>
          <a:lstStyle/>
          <a:p>
            <a:pPr>
              <a:defRPr/>
            </a:pPr>
            <a:r>
              <a:rPr lang="es-ES" sz="1100" b="0" i="0" kern="1200" dirty="0">
                <a:solidFill>
                  <a:schemeClr val="tx1">
                    <a:tint val="75000"/>
                    <a:alpha val="60000"/>
                  </a:schemeClr>
                </a:solidFill>
                <a:latin typeface="Arial" charset="0"/>
                <a:ea typeface="+mn-ea"/>
                <a:cs typeface="+mn-cs"/>
              </a:rPr>
              <a:t>Fuente:</a:t>
            </a:r>
            <a:endParaRPr lang="es-AR" sz="1100" dirty="0">
              <a:solidFill>
                <a:schemeClr val="bg2"/>
              </a:solidFill>
            </a:endParaRPr>
          </a:p>
        </p:txBody>
      </p:sp>
      <p:sp>
        <p:nvSpPr>
          <p:cNvPr id="11" name="15 Marcador de texto"/>
          <p:cNvSpPr>
            <a:spLocks noGrp="1"/>
          </p:cNvSpPr>
          <p:nvPr>
            <p:ph type="body" sz="quarter" idx="14"/>
          </p:nvPr>
        </p:nvSpPr>
        <p:spPr>
          <a:xfrm>
            <a:off x="5951984" y="6509534"/>
            <a:ext cx="2162515" cy="305415"/>
          </a:xfrm>
        </p:spPr>
        <p:txBody>
          <a:bodyPr>
            <a:noAutofit/>
          </a:bodyPr>
          <a:lstStyle>
            <a:lvl1pPr algn="l" rtl="0" fontAlgn="base">
              <a:spcBef>
                <a:spcPct val="0"/>
              </a:spcBef>
              <a:spcAft>
                <a:spcPct val="0"/>
              </a:spcAft>
              <a:buNone/>
              <a:defRPr lang="en-US" sz="1100" b="0" i="0" kern="1200" dirty="0" smtClean="0">
                <a:solidFill>
                  <a:schemeClr val="tx1">
                    <a:tint val="75000"/>
                    <a:alpha val="60000"/>
                  </a:schemeClr>
                </a:solidFill>
                <a:latin typeface="Arial" charset="0"/>
                <a:ea typeface="+mn-ea"/>
                <a:cs typeface="+mn-cs"/>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12" name="Date Placeholder 1"/>
          <p:cNvSpPr>
            <a:spLocks noGrp="1"/>
          </p:cNvSpPr>
          <p:nvPr>
            <p:ph type="dt" sz="half" idx="10"/>
          </p:nvPr>
        </p:nvSpPr>
        <p:spPr>
          <a:xfrm>
            <a:off x="2898948" y="6511624"/>
            <a:ext cx="825989" cy="256089"/>
          </a:xfrm>
          <a:prstGeom prst="rect">
            <a:avLst/>
          </a:prstGeom>
        </p:spPr>
        <p:txBody>
          <a:bodyPr/>
          <a:lstStyle>
            <a:lvl1pPr>
              <a:defRPr/>
            </a:lvl1pPr>
          </a:lstStyle>
          <a:p>
            <a:r>
              <a:rPr lang="es-ES" dirty="0"/>
              <a:t>2019</a:t>
            </a:r>
          </a:p>
        </p:txBody>
      </p:sp>
      <p:sp>
        <p:nvSpPr>
          <p:cNvPr id="13" name="Footer Placeholder 2"/>
          <p:cNvSpPr>
            <a:spLocks noGrp="1"/>
          </p:cNvSpPr>
          <p:nvPr>
            <p:ph type="ftr" sz="quarter" idx="11"/>
          </p:nvPr>
        </p:nvSpPr>
        <p:spPr>
          <a:xfrm>
            <a:off x="168980" y="6554697"/>
            <a:ext cx="2154900" cy="213016"/>
          </a:xfrm>
          <a:prstGeom prst="rect">
            <a:avLst/>
          </a:prstGeom>
        </p:spPr>
        <p:txBody>
          <a:bodyPr/>
          <a:lstStyle/>
          <a:p>
            <a:r>
              <a:rPr lang="es-ES"/>
              <a:t>Ingenieria de Software II</a:t>
            </a:r>
          </a:p>
        </p:txBody>
      </p:sp>
    </p:spTree>
    <p:extLst>
      <p:ext uri="{BB962C8B-B14F-4D97-AF65-F5344CB8AC3E}">
        <p14:creationId xmlns:p14="http://schemas.microsoft.com/office/powerpoint/2010/main" val="81922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2"/>
            <a:ext cx="10780776" cy="613283"/>
          </a:xfrm>
        </p:spPr>
        <p:txBody>
          <a:bodyPr anchor="b">
            <a:noAutofit/>
          </a:bodyPr>
          <a:lstStyle>
            <a:lvl1pPr>
              <a:defRPr sz="4400" b="0">
                <a:solidFill>
                  <a:srgbClr val="005392"/>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2400">
                <a:solidFill>
                  <a:srgbClr val="00539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005392"/>
                </a:solidFill>
              </a:defRPr>
            </a:lvl1pPr>
          </a:lstStyle>
          <a:p>
            <a:r>
              <a:rPr lang="es-ES" dirty="0"/>
              <a:t>2019</a:t>
            </a:r>
          </a:p>
        </p:txBody>
      </p:sp>
      <p:sp>
        <p:nvSpPr>
          <p:cNvPr id="13" name="Footer Placeholder 12"/>
          <p:cNvSpPr>
            <a:spLocks noGrp="1"/>
          </p:cNvSpPr>
          <p:nvPr>
            <p:ph type="ftr" sz="quarter" idx="11"/>
          </p:nvPr>
        </p:nvSpPr>
        <p:spPr>
          <a:xfrm>
            <a:off x="685800" y="6481096"/>
            <a:ext cx="2241848" cy="302201"/>
          </a:xfrm>
          <a:prstGeom prst="rect">
            <a:avLst/>
          </a:prstGeom>
        </p:spPr>
        <p:txBody>
          <a:bodyPr/>
          <a:lstStyle>
            <a:lvl1pPr>
              <a:defRPr>
                <a:solidFill>
                  <a:srgbClr val="005392"/>
                </a:solidFill>
              </a:defRPr>
            </a:lvl1pPr>
          </a:lstStyle>
          <a:p>
            <a:r>
              <a:rPr lang="es-ES" dirty="0" err="1"/>
              <a:t>Ingenieria</a:t>
            </a:r>
            <a:r>
              <a:rPr lang="es-ES" dirty="0"/>
              <a:t> de Software II</a:t>
            </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A06DBA4C-BE2D-4FDA-A3F1-EFC03F3DB517}" type="slidenum">
              <a:rPr lang="es-ES" smtClean="0"/>
              <a:pPr/>
              <a:t>‹Nº›</a:t>
            </a:fld>
            <a:endParaRPr lang="es-ES"/>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8145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2" name="Title 1"/>
          <p:cNvSpPr>
            <a:spLocks noGrp="1"/>
          </p:cNvSpPr>
          <p:nvPr>
            <p:ph type="title"/>
          </p:nvPr>
        </p:nvSpPr>
        <p:spPr>
          <a:xfrm>
            <a:off x="623392" y="332656"/>
            <a:ext cx="10806607" cy="1273283"/>
          </a:xfrm>
        </p:spPr>
        <p:txBody>
          <a:bodyPr>
            <a:normAutofit/>
          </a:bodyPr>
          <a:lstStyle>
            <a:lvl1pPr>
              <a:defRPr sz="4000">
                <a:solidFill>
                  <a:srgbClr val="005392"/>
                </a:solidFill>
              </a:defRPr>
            </a:lvl1pPr>
          </a:lstStyle>
          <a:p>
            <a:r>
              <a:rPr lang="es-ES"/>
              <a:t>Haga clic para modificar el estilo de título del patrón</a:t>
            </a:r>
            <a:endParaRPr lang="en-US" dirty="0"/>
          </a:p>
        </p:txBody>
      </p:sp>
      <p:sp>
        <p:nvSpPr>
          <p:cNvPr id="3" name="Rectangle 6"/>
          <p:cNvSpPr>
            <a:spLocks noChangeArrowheads="1"/>
          </p:cNvSpPr>
          <p:nvPr userDrawn="1"/>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dirty="0">
                <a:solidFill>
                  <a:srgbClr val="8F8F8F"/>
                </a:solidFill>
                <a:latin typeface="Calibri Light" charset="0"/>
              </a:rPr>
              <a:t>Ingenieria de Software II</a:t>
            </a:r>
          </a:p>
        </p:txBody>
      </p:sp>
      <p:sp>
        <p:nvSpPr>
          <p:cNvPr id="4" name="Rectangle 5"/>
          <p:cNvSpPr>
            <a:spLocks noChangeArrowheads="1"/>
          </p:cNvSpPr>
          <p:nvPr userDrawn="1"/>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dirty="0">
                <a:solidFill>
                  <a:srgbClr val="8F8F8F"/>
                </a:solidFill>
                <a:latin typeface="Calibri Light" charset="0"/>
              </a:rPr>
              <a:t>2019</a:t>
            </a:r>
          </a:p>
          <a:p>
            <a:pPr>
              <a:lnSpc>
                <a:spcPct val="100000"/>
              </a:lnSpc>
            </a:pPr>
            <a:endParaRPr lang="es-AR" altLang="es-AR" sz="1400" dirty="0">
              <a:solidFill>
                <a:srgbClr val="8F8F8F"/>
              </a:solidFill>
              <a:latin typeface="Calibri Light" charset="0"/>
            </a:endParaRPr>
          </a:p>
        </p:txBody>
      </p:sp>
    </p:spTree>
    <p:extLst>
      <p:ext uri="{BB962C8B-B14F-4D97-AF65-F5344CB8AC3E}">
        <p14:creationId xmlns:p14="http://schemas.microsoft.com/office/powerpoint/2010/main" val="3798746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499533"/>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28"/>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06DBA4C-BE2D-4FDA-A3F1-EFC03F3DB517}" type="slidenum">
              <a:rPr lang="es-ES" smtClean="0"/>
              <a:pPr/>
              <a:t>‹Nº›</a:t>
            </a:fld>
            <a:endParaRPr lang="es-ES"/>
          </a:p>
        </p:txBody>
      </p:sp>
      <p:sp>
        <p:nvSpPr>
          <p:cNvPr id="13" name="Date Placeholder 1"/>
          <p:cNvSpPr>
            <a:spLocks noGrp="1"/>
          </p:cNvSpPr>
          <p:nvPr>
            <p:ph type="dt" sz="half" idx="2"/>
          </p:nvPr>
        </p:nvSpPr>
        <p:spPr>
          <a:xfrm>
            <a:off x="2567608" y="6543219"/>
            <a:ext cx="825989" cy="256089"/>
          </a:xfrm>
          <a:prstGeom prst="rect">
            <a:avLst/>
          </a:prstGeom>
        </p:spPr>
        <p:txBody>
          <a:bodyPr/>
          <a:lstStyle>
            <a:lvl1pPr>
              <a:defRPr sz="1400">
                <a:solidFill>
                  <a:schemeClr val="bg1">
                    <a:lumMod val="75000"/>
                  </a:schemeClr>
                </a:solidFill>
                <a:latin typeface="+mn-lt"/>
              </a:defRPr>
            </a:lvl1pPr>
          </a:lstStyle>
          <a:p>
            <a:r>
              <a:rPr lang="es-ES" dirty="0"/>
              <a:t>2019</a:t>
            </a:r>
          </a:p>
        </p:txBody>
      </p:sp>
      <p:sp>
        <p:nvSpPr>
          <p:cNvPr id="14" name="Footer Placeholder 2"/>
          <p:cNvSpPr>
            <a:spLocks noGrp="1"/>
          </p:cNvSpPr>
          <p:nvPr>
            <p:ph type="ftr" sz="quarter" idx="3"/>
          </p:nvPr>
        </p:nvSpPr>
        <p:spPr>
          <a:xfrm>
            <a:off x="168980" y="6554697"/>
            <a:ext cx="2154900" cy="213016"/>
          </a:xfrm>
          <a:prstGeom prst="rect">
            <a:avLst/>
          </a:prstGeom>
        </p:spPr>
        <p:txBody>
          <a:bodyPr/>
          <a:lstStyle>
            <a:lvl1pPr>
              <a:defRPr sz="1400">
                <a:solidFill>
                  <a:schemeClr val="bg1">
                    <a:lumMod val="75000"/>
                  </a:schemeClr>
                </a:solidFill>
                <a:latin typeface="+mn-lt"/>
              </a:defRPr>
            </a:lvl1pPr>
          </a:lstStyle>
          <a:p>
            <a:r>
              <a:rPr lang="es-ES"/>
              <a:t>Ingenieria de Software II</a:t>
            </a:r>
          </a:p>
        </p:txBody>
      </p:sp>
      <p:cxnSp>
        <p:nvCxnSpPr>
          <p:cNvPr id="8" name="Conector recto 7"/>
          <p:cNvCxnSpPr/>
          <p:nvPr/>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5827CDC7-EB87-4318-A833-C296A79A25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pic>
        <p:nvPicPr>
          <p:cNvPr id="9" name="Imagen 4">
            <a:extLst>
              <a:ext uri="{FF2B5EF4-FFF2-40B4-BE49-F238E27FC236}">
                <a16:creationId xmlns:a16="http://schemas.microsoft.com/office/drawing/2014/main" id="{5827CDC7-EB87-4318-A833-C296A79A252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11543" y="5612094"/>
            <a:ext cx="1210492" cy="1187213"/>
          </a:xfrm>
          <a:prstGeom prst="rect">
            <a:avLst/>
          </a:prstGeom>
        </p:spPr>
      </p:pic>
    </p:spTree>
    <p:extLst>
      <p:ext uri="{BB962C8B-B14F-4D97-AF65-F5344CB8AC3E}">
        <p14:creationId xmlns:p14="http://schemas.microsoft.com/office/powerpoint/2010/main" val="585684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sldNum="0" hdr="0" ftr="0"/>
  <p:txStyles>
    <p:titleStyle>
      <a:lvl1pPr algn="l" defTabSz="914400" rtl="0" eaLnBrk="1" latinLnBrk="0" hangingPunct="1">
        <a:lnSpc>
          <a:spcPct val="85000"/>
        </a:lnSpc>
        <a:spcBef>
          <a:spcPct val="0"/>
        </a:spcBef>
        <a:buNone/>
        <a:defRPr sz="4800" kern="1200" spc="-120" baseline="0">
          <a:solidFill>
            <a:srgbClr val="005392"/>
          </a:solidFill>
          <a:latin typeface="+mj-lt"/>
          <a:ea typeface="+mj-ea"/>
          <a:cs typeface="+mj-cs"/>
        </a:defRPr>
      </a:lvl1pPr>
    </p:titleStyle>
    <p:bodyStyle>
      <a:lvl1pPr marL="91440" indent="-91440" algn="l" defTabSz="914400" rtl="0" eaLnBrk="1" latinLnBrk="0" hangingPunct="1">
        <a:lnSpc>
          <a:spcPct val="85000"/>
        </a:lnSpc>
        <a:spcBef>
          <a:spcPts val="1300"/>
        </a:spcBef>
        <a:buClr>
          <a:srgbClr val="C00000"/>
        </a:buClr>
        <a:buFont typeface="Arial" panose="020B0604020202020204" pitchFamily="34" charset="0"/>
        <a:buChar char="»"/>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2b3xG_YjgvI"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v357YzY7-k"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53.xml"/><Relationship Id="rId7" Type="http://schemas.openxmlformats.org/officeDocument/2006/relationships/slide" Target="slide63.xm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slide" Target="slide62.xml"/><Relationship Id="rId5" Type="http://schemas.openxmlformats.org/officeDocument/2006/relationships/slide" Target="slide58.xml"/><Relationship Id="rId4" Type="http://schemas.openxmlformats.org/officeDocument/2006/relationships/slide" Target="slide54.xml"/></Relationships>
</file>

<file path=ppt/slides/_rels/slide53.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deas.info.unlp.edu.a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481763"/>
            <a:ext cx="22415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dirty="0">
                <a:solidFill>
                  <a:srgbClr val="0070C0"/>
                </a:solidFill>
                <a:latin typeface="Calibri Light" charset="0"/>
              </a:rPr>
              <a:t>Ingeniería de Software II</a:t>
            </a:r>
          </a:p>
        </p:txBody>
      </p:sp>
      <p:sp>
        <p:nvSpPr>
          <p:cNvPr id="6147" name="Rectangle 3"/>
          <p:cNvSpPr>
            <a:spLocks noChangeArrowheads="1"/>
          </p:cNvSpPr>
          <p:nvPr/>
        </p:nvSpPr>
        <p:spPr bwMode="auto">
          <a:xfrm>
            <a:off x="9266238" y="2781300"/>
            <a:ext cx="2925762"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 name="Marcador de fecha 3">
            <a:extLst>
              <a:ext uri="{FF2B5EF4-FFF2-40B4-BE49-F238E27FC236}">
                <a16:creationId xmlns:a16="http://schemas.microsoft.com/office/drawing/2014/main" id="{CC40BCA9-2625-4EB6-9A0B-56C2BBB4BA7C}"/>
              </a:ext>
            </a:extLst>
          </p:cNvPr>
          <p:cNvSpPr>
            <a:spLocks noGrp="1"/>
          </p:cNvSpPr>
          <p:nvPr>
            <p:ph type="dt" sz="half" idx="10"/>
          </p:nvPr>
        </p:nvSpPr>
        <p:spPr>
          <a:xfrm>
            <a:off x="2711624" y="6503542"/>
            <a:ext cx="4114800" cy="228600"/>
          </a:xfrm>
        </p:spPr>
        <p:txBody>
          <a:bodyPr/>
          <a:lstStyle/>
          <a:p>
            <a:r>
              <a:rPr lang="es-ES" dirty="0"/>
              <a:t>2019</a:t>
            </a:r>
            <a:endParaRPr lang="es-ES" dirty="0">
              <a:solidFill>
                <a:srgbClr val="0070C0"/>
              </a:solidFill>
            </a:endParaRPr>
          </a:p>
        </p:txBody>
      </p:sp>
      <p:sp>
        <p:nvSpPr>
          <p:cNvPr id="5" name="4 Título"/>
          <p:cNvSpPr>
            <a:spLocks noGrp="1"/>
          </p:cNvSpPr>
          <p:nvPr>
            <p:ph type="title"/>
          </p:nvPr>
        </p:nvSpPr>
        <p:spPr/>
        <p:txBody>
          <a:bodyPr/>
          <a:lstStyle/>
          <a:p>
            <a:r>
              <a:rPr lang="es-AR" dirty="0"/>
              <a:t>INGENIERIA DE SOFTWARE II</a:t>
            </a:r>
          </a:p>
        </p:txBody>
      </p:sp>
      <p:sp>
        <p:nvSpPr>
          <p:cNvPr id="6" name="5 Marcador de texto"/>
          <p:cNvSpPr>
            <a:spLocks noGrp="1"/>
          </p:cNvSpPr>
          <p:nvPr>
            <p:ph type="body" sz="half" idx="2"/>
          </p:nvPr>
        </p:nvSpPr>
        <p:spPr/>
        <p:txBody>
          <a:bodyPr/>
          <a:lstStyle/>
          <a:p>
            <a:r>
              <a:rPr lang="es-AR" dirty="0"/>
              <a:t>Clase 1</a:t>
            </a:r>
          </a:p>
        </p:txBody>
      </p:sp>
    </p:spTree>
    <p:extLst>
      <p:ext uri="{BB962C8B-B14F-4D97-AF65-F5344CB8AC3E}">
        <p14:creationId xmlns:p14="http://schemas.microsoft.com/office/powerpoint/2010/main" val="1315725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El problema de la comunicación</a:t>
            </a:r>
          </a:p>
        </p:txBody>
      </p:sp>
      <p:sp>
        <p:nvSpPr>
          <p:cNvPr id="15362"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5363"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5364"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Les proponemos ver el video y analizar los inconvenientes que se producen y qué sería necesario para poder resolverlo:</a:t>
            </a:r>
          </a:p>
          <a:p>
            <a:pPr>
              <a:lnSpc>
                <a:spcPct val="100000"/>
              </a:lnSpc>
              <a:buClrTx/>
              <a:buSzTx/>
              <a:buFontTx/>
              <a:buNone/>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dirty="0">
                <a:solidFill>
                  <a:srgbClr val="7030A0"/>
                </a:solidFill>
                <a:latin typeface="Calibri Light" charset="0"/>
              </a:rPr>
              <a:t>Requerimientos</a:t>
            </a:r>
          </a:p>
          <a:p>
            <a:pPr marL="0" indent="0">
              <a:lnSpc>
                <a:spcPct val="100000"/>
              </a:lnSpc>
              <a:buClr>
                <a:srgbClr val="C00000"/>
              </a:buClr>
            </a:pPr>
            <a:r>
              <a:rPr lang="es-AR" altLang="es-AR" sz="3200" dirty="0">
                <a:solidFill>
                  <a:srgbClr val="7030A0"/>
                </a:solidFill>
                <a:latin typeface="Calibri Light" charset="0"/>
              </a:rPr>
              <a:t>	https://www.youtube.com/watch?v=93SgXeu-SeY</a:t>
            </a:r>
          </a:p>
        </p:txBody>
      </p:sp>
      <p:sp>
        <p:nvSpPr>
          <p:cNvPr id="15366"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42094569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658240" y="12870"/>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El problema de la comunicación y los requisitos </a:t>
            </a:r>
          </a:p>
        </p:txBody>
      </p:sp>
      <p:sp>
        <p:nvSpPr>
          <p:cNvPr id="1638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638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0" y="879349"/>
            <a:ext cx="9150303" cy="604227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20855737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a:t>
            </a:r>
          </a:p>
        </p:txBody>
      </p:sp>
      <p:sp>
        <p:nvSpPr>
          <p:cNvPr id="3" name="Rectangle 4"/>
          <p:cNvSpPr>
            <a:spLocks noChangeArrowheads="1"/>
          </p:cNvSpPr>
          <p:nvPr/>
        </p:nvSpPr>
        <p:spPr bwMode="auto">
          <a:xfrm>
            <a:off x="758320" y="1124744"/>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¿Cómo comunicar?</a:t>
            </a:r>
            <a:endParaRPr lang="es-AR" altLang="es-AR" sz="3200" dirty="0">
              <a:solidFill>
                <a:srgbClr val="7030A0"/>
              </a:solidFill>
              <a:latin typeface="Calibri Light" charset="0"/>
            </a:endParaRPr>
          </a:p>
        </p:txBody>
      </p:sp>
      <p:sp>
        <p:nvSpPr>
          <p:cNvPr id="4" name="3 Rectángulo"/>
          <p:cNvSpPr/>
          <p:nvPr/>
        </p:nvSpPr>
        <p:spPr>
          <a:xfrm>
            <a:off x="2567608" y="1844824"/>
            <a:ext cx="9289032" cy="3046988"/>
          </a:xfrm>
          <a:prstGeom prst="rect">
            <a:avLst/>
          </a:prstGeom>
        </p:spPr>
        <p:txBody>
          <a:bodyPr wrap="square">
            <a:spAutoFit/>
          </a:bodyPr>
          <a:lstStyle/>
          <a:p>
            <a:pPr algn="just"/>
            <a:r>
              <a:rPr lang="es-AR" sz="3200" dirty="0"/>
              <a:t>La </a:t>
            </a:r>
            <a:r>
              <a:rPr lang="es-AR" sz="3200" b="1" dirty="0"/>
              <a:t>comunicación</a:t>
            </a:r>
            <a:r>
              <a:rPr lang="es-AR" sz="3200" dirty="0"/>
              <a:t> es el proceso más importante de la interacción humana, una necesidad personal y la forma más completa de crear la realidad. Las personas comunicamos constantemente, tanto con las palabras (comunicación verbal) como con nuestra actitud y comportamiento (comunicación no verbal)</a:t>
            </a:r>
          </a:p>
        </p:txBody>
      </p:sp>
      <p:sp>
        <p:nvSpPr>
          <p:cNvPr id="5" name="4 Rectángulo"/>
          <p:cNvSpPr/>
          <p:nvPr/>
        </p:nvSpPr>
        <p:spPr>
          <a:xfrm>
            <a:off x="119336" y="5013176"/>
            <a:ext cx="9279848" cy="1384995"/>
          </a:xfrm>
          <a:prstGeom prst="rect">
            <a:avLst/>
          </a:prstGeom>
        </p:spPr>
        <p:txBody>
          <a:bodyPr wrap="square">
            <a:spAutoFit/>
          </a:bodyPr>
          <a:lstStyle/>
          <a:p>
            <a:pPr algn="just"/>
            <a:r>
              <a:rPr lang="es-AR" sz="2800" b="1" dirty="0"/>
              <a:t>Peter Heinemann</a:t>
            </a:r>
            <a:r>
              <a:rPr lang="es-AR" sz="2800" dirty="0"/>
              <a:t>  dice que  la comunicación es un proceso de interacción social a través de símbolos y sistemas de mensajes que se producen como parte de la actividad humana.</a:t>
            </a:r>
          </a:p>
        </p:txBody>
      </p:sp>
    </p:spTree>
    <p:extLst>
      <p:ext uri="{BB962C8B-B14F-4D97-AF65-F5344CB8AC3E}">
        <p14:creationId xmlns:p14="http://schemas.microsoft.com/office/powerpoint/2010/main" val="297541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a:t>
            </a:r>
          </a:p>
        </p:txBody>
      </p:sp>
      <p:sp>
        <p:nvSpPr>
          <p:cNvPr id="3"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¿Cómo comunicar un proyecto o idea?</a:t>
            </a:r>
            <a:endParaRPr lang="es-AR" altLang="es-AR" sz="3200" dirty="0">
              <a:solidFill>
                <a:srgbClr val="7030A0"/>
              </a:solidFill>
              <a:latin typeface="Calibri Light" charset="0"/>
            </a:endParaRPr>
          </a:p>
        </p:txBody>
      </p:sp>
      <p:sp>
        <p:nvSpPr>
          <p:cNvPr id="4" name="3 Rectángulo"/>
          <p:cNvSpPr/>
          <p:nvPr/>
        </p:nvSpPr>
        <p:spPr>
          <a:xfrm>
            <a:off x="767408" y="2690336"/>
            <a:ext cx="10153128" cy="3046988"/>
          </a:xfrm>
          <a:prstGeom prst="rect">
            <a:avLst/>
          </a:prstGeom>
        </p:spPr>
        <p:txBody>
          <a:bodyPr wrap="square">
            <a:spAutoFit/>
          </a:bodyPr>
          <a:lstStyle/>
          <a:p>
            <a:pPr algn="just"/>
            <a:r>
              <a:rPr lang="es-AR" sz="3200" dirty="0"/>
              <a:t>Les proponemos ver esta situación y luego realizaremos un análisis para ver las características y formas de comunicar</a:t>
            </a:r>
          </a:p>
          <a:p>
            <a:pPr algn="just"/>
            <a:endParaRPr lang="es-AR" sz="3200" dirty="0"/>
          </a:p>
          <a:p>
            <a:pPr algn="just"/>
            <a:r>
              <a:rPr lang="es-AR" sz="3200" dirty="0" err="1"/>
              <a:t>Elevator</a:t>
            </a:r>
            <a:r>
              <a:rPr lang="es-AR" sz="3200" dirty="0"/>
              <a:t>  Pitch – 20 segundos!!</a:t>
            </a:r>
          </a:p>
          <a:p>
            <a:pPr algn="just"/>
            <a:endParaRPr lang="es-AR" sz="3200" dirty="0"/>
          </a:p>
          <a:p>
            <a:pPr algn="just"/>
            <a:endParaRPr lang="es-AR" sz="3200" dirty="0"/>
          </a:p>
        </p:txBody>
      </p:sp>
      <p:sp>
        <p:nvSpPr>
          <p:cNvPr id="9" name="8 Rectángulo"/>
          <p:cNvSpPr/>
          <p:nvPr/>
        </p:nvSpPr>
        <p:spPr>
          <a:xfrm>
            <a:off x="3647728" y="5373216"/>
            <a:ext cx="4722831" cy="646331"/>
          </a:xfrm>
          <a:prstGeom prst="rect">
            <a:avLst/>
          </a:prstGeom>
        </p:spPr>
        <p:txBody>
          <a:bodyPr wrap="none">
            <a:spAutoFit/>
          </a:bodyPr>
          <a:lstStyle/>
          <a:p>
            <a:r>
              <a:rPr lang="es-AR" b="1" dirty="0">
                <a:hlinkClick r:id="rId3"/>
              </a:rPr>
              <a:t>https://www.youtube.com/watch?v=2b3xG_YjgvI</a:t>
            </a:r>
            <a:endParaRPr lang="es-AR" b="1" dirty="0"/>
          </a:p>
          <a:p>
            <a:endParaRPr lang="es-AR" dirty="0"/>
          </a:p>
        </p:txBody>
      </p:sp>
    </p:spTree>
    <p:extLst>
      <p:ext uri="{BB962C8B-B14F-4D97-AF65-F5344CB8AC3E}">
        <p14:creationId xmlns:p14="http://schemas.microsoft.com/office/powerpoint/2010/main" val="142733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a:t>
            </a:r>
          </a:p>
        </p:txBody>
      </p:sp>
      <p:sp>
        <p:nvSpPr>
          <p:cNvPr id="3" name="Rectangle 4"/>
          <p:cNvSpPr>
            <a:spLocks noChangeArrowheads="1"/>
          </p:cNvSpPr>
          <p:nvPr/>
        </p:nvSpPr>
        <p:spPr bwMode="auto">
          <a:xfrm>
            <a:off x="623888" y="1196752"/>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¿Cómo comunicar un proyecto o idea?</a:t>
            </a:r>
            <a:endParaRPr lang="es-AR" altLang="es-AR" sz="3200" dirty="0">
              <a:solidFill>
                <a:srgbClr val="7030A0"/>
              </a:solidFill>
              <a:latin typeface="Calibri Light" charset="0"/>
            </a:endParaRPr>
          </a:p>
        </p:txBody>
      </p:sp>
      <p:sp>
        <p:nvSpPr>
          <p:cNvPr id="4" name="3 Rectángulo"/>
          <p:cNvSpPr/>
          <p:nvPr/>
        </p:nvSpPr>
        <p:spPr>
          <a:xfrm>
            <a:off x="2927648" y="1844824"/>
            <a:ext cx="6096000" cy="6124754"/>
          </a:xfrm>
          <a:prstGeom prst="rect">
            <a:avLst/>
          </a:prstGeom>
        </p:spPr>
        <p:txBody>
          <a:bodyPr>
            <a:spAutoFit/>
          </a:bodyPr>
          <a:lstStyle/>
          <a:p>
            <a:pPr marL="285750" indent="-285750" algn="just">
              <a:buFont typeface="Wingdings" panose="05000000000000000000" pitchFamily="2" charset="2"/>
              <a:buChar char="ü"/>
            </a:pPr>
            <a:r>
              <a:rPr lang="es-AR" sz="2800" dirty="0"/>
              <a:t>¿Qué es lo primero que debe hacerse para arrancar la presentación de la idea/proyecto?</a:t>
            </a:r>
          </a:p>
          <a:p>
            <a:pPr marL="285750" indent="-285750" algn="just">
              <a:buFont typeface="Wingdings" panose="05000000000000000000" pitchFamily="2" charset="2"/>
              <a:buChar char="ü"/>
            </a:pPr>
            <a:endParaRPr lang="es-AR" sz="2800" dirty="0"/>
          </a:p>
          <a:p>
            <a:pPr marL="285750" indent="-285750" algn="just">
              <a:buFont typeface="Wingdings" panose="05000000000000000000" pitchFamily="2" charset="2"/>
              <a:buChar char="ü"/>
            </a:pPr>
            <a:r>
              <a:rPr lang="es-AR" sz="2800" dirty="0"/>
              <a:t>¿Cómo se ofrece el proyecto?</a:t>
            </a:r>
          </a:p>
          <a:p>
            <a:pPr marL="285750" indent="-285750" algn="just">
              <a:buFont typeface="Wingdings" panose="05000000000000000000" pitchFamily="2" charset="2"/>
              <a:buChar char="ü"/>
            </a:pPr>
            <a:endParaRPr lang="es-AR" sz="2800" dirty="0"/>
          </a:p>
          <a:p>
            <a:pPr marL="285750" indent="-285750" algn="just">
              <a:buFont typeface="Wingdings" panose="05000000000000000000" pitchFamily="2" charset="2"/>
              <a:buChar char="ü"/>
            </a:pPr>
            <a:r>
              <a:rPr lang="es-AR" sz="2800" dirty="0"/>
              <a:t>¿Cómo sugiere el video que se consiga el financiamiento?</a:t>
            </a:r>
          </a:p>
          <a:p>
            <a:pPr marL="285750" indent="-285750" algn="just">
              <a:buFont typeface="Wingdings" panose="05000000000000000000" pitchFamily="2" charset="2"/>
              <a:buChar char="ü"/>
            </a:pPr>
            <a:endParaRPr lang="es-AR" sz="2800" dirty="0"/>
          </a:p>
          <a:p>
            <a:pPr marL="285750" indent="-285750" algn="just">
              <a:buFont typeface="Wingdings" panose="05000000000000000000" pitchFamily="2" charset="2"/>
              <a:buChar char="ü"/>
            </a:pPr>
            <a:r>
              <a:rPr lang="es-AR" sz="2800" dirty="0"/>
              <a:t>¿Cómo se sugiere continuar la presentación del proyecto?</a:t>
            </a:r>
          </a:p>
          <a:p>
            <a:pPr algn="just"/>
            <a:r>
              <a:rPr lang="es-AR" sz="2800" dirty="0"/>
              <a:t> </a:t>
            </a:r>
          </a:p>
          <a:p>
            <a:pPr algn="just"/>
            <a:endParaRPr lang="es-AR" sz="2800" dirty="0"/>
          </a:p>
          <a:p>
            <a:pPr algn="just"/>
            <a:endParaRPr lang="es-AR" sz="2800" dirty="0"/>
          </a:p>
        </p:txBody>
      </p:sp>
    </p:spTree>
    <p:extLst>
      <p:ext uri="{BB962C8B-B14F-4D97-AF65-F5344CB8AC3E}">
        <p14:creationId xmlns:p14="http://schemas.microsoft.com/office/powerpoint/2010/main" val="255666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a:t>
            </a:r>
          </a:p>
        </p:txBody>
      </p:sp>
      <p:sp>
        <p:nvSpPr>
          <p:cNvPr id="3"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¿Cómo hacer un </a:t>
            </a:r>
            <a:r>
              <a:rPr lang="es-AR" altLang="es-AR" sz="3200" dirty="0" err="1">
                <a:solidFill>
                  <a:srgbClr val="262626"/>
                </a:solidFill>
                <a:latin typeface="Calibri Light" charset="0"/>
              </a:rPr>
              <a:t>Elevator</a:t>
            </a:r>
            <a:r>
              <a:rPr lang="es-AR" altLang="es-AR" sz="3200" dirty="0">
                <a:solidFill>
                  <a:srgbClr val="262626"/>
                </a:solidFill>
                <a:latin typeface="Calibri Light" charset="0"/>
              </a:rPr>
              <a:t> pitch?</a:t>
            </a:r>
            <a:endParaRPr lang="es-AR" altLang="es-AR" sz="3200" dirty="0">
              <a:solidFill>
                <a:srgbClr val="7030A0"/>
              </a:solidFill>
              <a:latin typeface="Calibri Light" charset="0"/>
            </a:endParaRPr>
          </a:p>
        </p:txBody>
      </p:sp>
      <p:sp>
        <p:nvSpPr>
          <p:cNvPr id="4" name="3 Rectángulo"/>
          <p:cNvSpPr/>
          <p:nvPr/>
        </p:nvSpPr>
        <p:spPr>
          <a:xfrm>
            <a:off x="3306632" y="2996952"/>
            <a:ext cx="6096000" cy="646331"/>
          </a:xfrm>
          <a:prstGeom prst="rect">
            <a:avLst/>
          </a:prstGeom>
        </p:spPr>
        <p:txBody>
          <a:bodyPr>
            <a:spAutoFit/>
          </a:bodyPr>
          <a:lstStyle/>
          <a:p>
            <a:r>
              <a:rPr lang="es-AR" dirty="0">
                <a:hlinkClick r:id="rId3"/>
              </a:rPr>
              <a:t>https://www.youtube.com/watch?v=uv357YzY7-k</a:t>
            </a:r>
            <a:endParaRPr lang="es-AR" dirty="0"/>
          </a:p>
          <a:p>
            <a:endParaRPr lang="es-AR" dirty="0"/>
          </a:p>
        </p:txBody>
      </p:sp>
      <p:sp>
        <p:nvSpPr>
          <p:cNvPr id="5" name="4 CuadroTexto"/>
          <p:cNvSpPr txBox="1"/>
          <p:nvPr/>
        </p:nvSpPr>
        <p:spPr>
          <a:xfrm>
            <a:off x="1146838" y="3933056"/>
            <a:ext cx="10415588" cy="1569660"/>
          </a:xfrm>
          <a:prstGeom prst="rect">
            <a:avLst/>
          </a:prstGeom>
          <a:noFill/>
        </p:spPr>
        <p:txBody>
          <a:bodyPr wrap="square" rtlCol="0">
            <a:spAutoFit/>
          </a:bodyPr>
          <a:lstStyle/>
          <a:p>
            <a:pPr algn="just"/>
            <a:r>
              <a:rPr lang="es-AR" sz="3200" dirty="0"/>
              <a:t>Un “</a:t>
            </a:r>
            <a:r>
              <a:rPr lang="es-AR" sz="3200" dirty="0" err="1"/>
              <a:t>elevator</a:t>
            </a:r>
            <a:r>
              <a:rPr lang="es-AR" sz="3200" dirty="0"/>
              <a:t> pitch” es un mensaje corto de aproximadamente un minuto de duración para contar tu proyecto de manera diferenciadora</a:t>
            </a:r>
          </a:p>
        </p:txBody>
      </p:sp>
    </p:spTree>
    <p:extLst>
      <p:ext uri="{BB962C8B-B14F-4D97-AF65-F5344CB8AC3E}">
        <p14:creationId xmlns:p14="http://schemas.microsoft.com/office/powerpoint/2010/main" val="180021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a:t>
            </a:r>
          </a:p>
        </p:txBody>
      </p:sp>
      <p:sp>
        <p:nvSpPr>
          <p:cNvPr id="3" name="Rectangle 4"/>
          <p:cNvSpPr>
            <a:spLocks noChangeArrowheads="1"/>
          </p:cNvSpPr>
          <p:nvPr/>
        </p:nvSpPr>
        <p:spPr bwMode="auto">
          <a:xfrm>
            <a:off x="636896" y="1196752"/>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r>
              <a:rPr lang="es-AR" altLang="es-AR" sz="3200" dirty="0">
                <a:solidFill>
                  <a:srgbClr val="262626"/>
                </a:solidFill>
                <a:latin typeface="Calibri Light" charset="0"/>
              </a:rPr>
              <a:t>Pasos del </a:t>
            </a:r>
            <a:r>
              <a:rPr lang="es-AR" altLang="es-AR" sz="3200" dirty="0" err="1">
                <a:solidFill>
                  <a:srgbClr val="262626"/>
                </a:solidFill>
                <a:latin typeface="Calibri Light" charset="0"/>
              </a:rPr>
              <a:t>Elevator</a:t>
            </a:r>
            <a:r>
              <a:rPr lang="es-AR" altLang="es-AR" sz="3200" dirty="0">
                <a:solidFill>
                  <a:srgbClr val="262626"/>
                </a:solidFill>
                <a:latin typeface="Calibri Light" charset="0"/>
              </a:rPr>
              <a:t> pitch</a:t>
            </a:r>
            <a:endParaRPr lang="es-AR" altLang="es-AR" sz="3200" dirty="0">
              <a:solidFill>
                <a:srgbClr val="7030A0"/>
              </a:solidFill>
              <a:latin typeface="Calibri Light" charset="0"/>
            </a:endParaRPr>
          </a:p>
        </p:txBody>
      </p:sp>
      <p:graphicFrame>
        <p:nvGraphicFramePr>
          <p:cNvPr id="7" name="6 Diagrama"/>
          <p:cNvGraphicFramePr/>
          <p:nvPr>
            <p:extLst>
              <p:ext uri="{D42A27DB-BD31-4B8C-83A1-F6EECF244321}">
                <p14:modId xmlns:p14="http://schemas.microsoft.com/office/powerpoint/2010/main" val="1852885299"/>
              </p:ext>
            </p:extLst>
          </p:nvPr>
        </p:nvGraphicFramePr>
        <p:xfrm>
          <a:off x="983432" y="1772816"/>
          <a:ext cx="9432156"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62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a:t>
            </a:r>
          </a:p>
        </p:txBody>
      </p:sp>
      <p:sp>
        <p:nvSpPr>
          <p:cNvPr id="3" name="Rectangle 4"/>
          <p:cNvSpPr>
            <a:spLocks noChangeArrowheads="1"/>
          </p:cNvSpPr>
          <p:nvPr/>
        </p:nvSpPr>
        <p:spPr bwMode="auto">
          <a:xfrm>
            <a:off x="154936" y="1765600"/>
            <a:ext cx="10981624"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¿Qué pasa cuando realizamos presentaciones acompañadas de un software tipo </a:t>
            </a:r>
            <a:r>
              <a:rPr lang="es-AR" altLang="es-AR" sz="3200" dirty="0" err="1">
                <a:solidFill>
                  <a:srgbClr val="262626"/>
                </a:solidFill>
                <a:latin typeface="Calibri Light" charset="0"/>
              </a:rPr>
              <a:t>power</a:t>
            </a:r>
            <a:r>
              <a:rPr lang="es-AR" altLang="es-AR" sz="3200" dirty="0">
                <a:solidFill>
                  <a:srgbClr val="262626"/>
                </a:solidFill>
                <a:latin typeface="Calibri Light" charset="0"/>
              </a:rPr>
              <a:t> </a:t>
            </a:r>
            <a:r>
              <a:rPr lang="es-AR" altLang="es-AR" sz="3200" dirty="0" err="1">
                <a:solidFill>
                  <a:srgbClr val="262626"/>
                </a:solidFill>
                <a:latin typeface="Calibri Light" charset="0"/>
              </a:rPr>
              <a:t>point</a:t>
            </a:r>
            <a:r>
              <a:rPr lang="es-AR" altLang="es-AR" sz="3200" dirty="0">
                <a:solidFill>
                  <a:srgbClr val="262626"/>
                </a:solidFill>
                <a:latin typeface="Calibri Light" charset="0"/>
              </a:rPr>
              <a:t>?</a:t>
            </a:r>
          </a:p>
          <a:p>
            <a:pPr marL="342900" indent="-342900">
              <a:lnSpc>
                <a:spcPct val="100000"/>
              </a:lnSpc>
              <a:buClr>
                <a:srgbClr val="C00000"/>
              </a:buClr>
              <a:buFont typeface="Wingdings" panose="05000000000000000000" pitchFamily="2" charset="2"/>
              <a:buChar char="v"/>
            </a:pPr>
            <a:endParaRPr lang="es-AR" altLang="es-AR" sz="3200" dirty="0">
              <a:solidFill>
                <a:srgbClr val="262626"/>
              </a:solidFill>
              <a:latin typeface="Calibri Light" charset="0"/>
            </a:endParaRPr>
          </a:p>
          <a:p>
            <a:pPr marL="0" indent="0">
              <a:lnSpc>
                <a:spcPct val="100000"/>
              </a:lnSpc>
              <a:buClr>
                <a:srgbClr val="C00000"/>
              </a:buClr>
            </a:pPr>
            <a:endParaRPr lang="es-AR" altLang="es-AR" sz="6000" b="1" dirty="0">
              <a:solidFill>
                <a:srgbClr val="262626"/>
              </a:solidFill>
              <a:latin typeface="Calibri Light" charset="0"/>
            </a:endParaRPr>
          </a:p>
          <a:p>
            <a:pPr marL="0" indent="0">
              <a:lnSpc>
                <a:spcPct val="100000"/>
              </a:lnSpc>
              <a:buClr>
                <a:srgbClr val="C00000"/>
              </a:buClr>
            </a:pPr>
            <a:r>
              <a:rPr lang="es-AR" altLang="es-AR" sz="6000" b="1" dirty="0">
                <a:solidFill>
                  <a:srgbClr val="262626"/>
                </a:solidFill>
                <a:latin typeface="Calibri Light" charset="0"/>
              </a:rPr>
              <a:t>Menos es Más</a:t>
            </a:r>
          </a:p>
          <a:p>
            <a:pPr marL="342900" indent="-342900">
              <a:lnSpc>
                <a:spcPct val="100000"/>
              </a:lnSpc>
              <a:buClr>
                <a:srgbClr val="C00000"/>
              </a:buClr>
              <a:buFont typeface="Wingdings" panose="05000000000000000000" pitchFamily="2" charset="2"/>
              <a:buChar char="v"/>
            </a:pPr>
            <a:endParaRPr lang="es-AR" altLang="es-AR" sz="3200" dirty="0">
              <a:solidFill>
                <a:srgbClr val="7030A0"/>
              </a:solidFill>
              <a:latin typeface="Calibri Light" charset="0"/>
            </a:endParaRPr>
          </a:p>
        </p:txBody>
      </p:sp>
      <p:sp>
        <p:nvSpPr>
          <p:cNvPr id="5" name="4 Rectángulo redondeado"/>
          <p:cNvSpPr/>
          <p:nvPr/>
        </p:nvSpPr>
        <p:spPr>
          <a:xfrm>
            <a:off x="5735960" y="2420888"/>
            <a:ext cx="6430480" cy="443711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AR" sz="2800" dirty="0" err="1"/>
              <a:t>Guy</a:t>
            </a:r>
            <a:r>
              <a:rPr lang="es-AR" sz="2800" dirty="0"/>
              <a:t> Kawasaki, experto en marketing y publicidad, recomienda atenerse a la regla del </a:t>
            </a:r>
            <a:r>
              <a:rPr lang="es-AR" sz="2800" b="1" dirty="0"/>
              <a:t>“10/20/30”</a:t>
            </a:r>
            <a:r>
              <a:rPr lang="es-AR" sz="2800" dirty="0"/>
              <a:t>: la presentación debe contar con no más de 10 diapositivas, no sobrepasar los 20 minutos de duración y no contener tipografías con cuerpo menor a 30. Busca en todo momento cómo simplificar la información y aliviar la diapositiva de elementos innecesarios.</a:t>
            </a:r>
          </a:p>
        </p:txBody>
      </p:sp>
    </p:spTree>
    <p:extLst>
      <p:ext uri="{BB962C8B-B14F-4D97-AF65-F5344CB8AC3E}">
        <p14:creationId xmlns:p14="http://schemas.microsoft.com/office/powerpoint/2010/main" val="264080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 - Consejos</a:t>
            </a:r>
          </a:p>
        </p:txBody>
      </p:sp>
      <p:sp>
        <p:nvSpPr>
          <p:cNvPr id="3" name="Rectangle 4"/>
          <p:cNvSpPr>
            <a:spLocks noChangeArrowheads="1"/>
          </p:cNvSpPr>
          <p:nvPr/>
        </p:nvSpPr>
        <p:spPr bwMode="auto">
          <a:xfrm>
            <a:off x="658992" y="1196752"/>
            <a:ext cx="10981624"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endParaRPr lang="es-AR" altLang="es-AR" sz="3200" dirty="0">
              <a:solidFill>
                <a:srgbClr val="7030A0"/>
              </a:solidFill>
              <a:latin typeface="Calibri Light" charset="0"/>
            </a:endParaRPr>
          </a:p>
        </p:txBody>
      </p:sp>
      <p:sp>
        <p:nvSpPr>
          <p:cNvPr id="6" name="5 CuadroTexto"/>
          <p:cNvSpPr txBox="1"/>
          <p:nvPr/>
        </p:nvSpPr>
        <p:spPr>
          <a:xfrm>
            <a:off x="3719736" y="6551766"/>
            <a:ext cx="5189241" cy="261610"/>
          </a:xfrm>
          <a:prstGeom prst="rect">
            <a:avLst/>
          </a:prstGeom>
          <a:noFill/>
        </p:spPr>
        <p:txBody>
          <a:bodyPr wrap="none" rtlCol="0">
            <a:spAutoFit/>
          </a:bodyPr>
          <a:lstStyle/>
          <a:p>
            <a:r>
              <a:rPr lang="es-AR" sz="1100" dirty="0">
                <a:solidFill>
                  <a:schemeClr val="bg1">
                    <a:lumMod val="50000"/>
                  </a:schemeClr>
                </a:solidFill>
              </a:rPr>
              <a:t>Fuente: https://www.foromarketing.com/consejos-para-hacer-una-buena-presentacion/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832"/>
            <a:ext cx="12192000" cy="4941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9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 - Consejos</a:t>
            </a:r>
          </a:p>
        </p:txBody>
      </p:sp>
      <p:sp>
        <p:nvSpPr>
          <p:cNvPr id="3" name="Rectangle 4"/>
          <p:cNvSpPr>
            <a:spLocks noChangeArrowheads="1"/>
          </p:cNvSpPr>
          <p:nvPr/>
        </p:nvSpPr>
        <p:spPr bwMode="auto">
          <a:xfrm>
            <a:off x="623888" y="1196752"/>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endParaRPr lang="es-AR" altLang="es-AR" sz="3200" dirty="0">
              <a:solidFill>
                <a:srgbClr val="7030A0"/>
              </a:solidFill>
              <a:latin typeface="Calibri Light" charset="0"/>
            </a:endParaRPr>
          </a:p>
        </p:txBody>
      </p:sp>
      <p:sp>
        <p:nvSpPr>
          <p:cNvPr id="6" name="5 CuadroTexto"/>
          <p:cNvSpPr txBox="1"/>
          <p:nvPr/>
        </p:nvSpPr>
        <p:spPr>
          <a:xfrm>
            <a:off x="3719736" y="6551766"/>
            <a:ext cx="5189241" cy="261610"/>
          </a:xfrm>
          <a:prstGeom prst="rect">
            <a:avLst/>
          </a:prstGeom>
          <a:noFill/>
        </p:spPr>
        <p:txBody>
          <a:bodyPr wrap="none" rtlCol="0">
            <a:spAutoFit/>
          </a:bodyPr>
          <a:lstStyle/>
          <a:p>
            <a:r>
              <a:rPr lang="es-AR" sz="1100" dirty="0">
                <a:solidFill>
                  <a:schemeClr val="bg1">
                    <a:lumMod val="50000"/>
                  </a:schemeClr>
                </a:solidFill>
              </a:rPr>
              <a:t>Fuente: https://www.foromarketing.com/consejos-para-hacer-una-buena-presentacion/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8" y="1302708"/>
            <a:ext cx="10513168" cy="524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717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7172" name="Rectangle 4"/>
          <p:cNvSpPr>
            <a:spLocks noChangeArrowheads="1"/>
          </p:cNvSpPr>
          <p:nvPr/>
        </p:nvSpPr>
        <p:spPr bwMode="auto">
          <a:xfrm>
            <a:off x="263352" y="1772816"/>
            <a:ext cx="10800704"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Planes 2015, 2011, 2007 y 2003 Lic. en Sistemas</a:t>
            </a: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Planes 2015, 2011, 2007 y 2003 Lic. en Informática</a:t>
            </a: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Planes 2015, 2007 Analista Programador Universitario</a:t>
            </a:r>
          </a:p>
          <a:p>
            <a:pPr marL="342900" indent="-342900">
              <a:buClr>
                <a:srgbClr val="C00000"/>
              </a:buClr>
              <a:buFont typeface="Wingdings" panose="05000000000000000000" pitchFamily="2" charset="2"/>
              <a:buChar char="v"/>
            </a:pPr>
            <a:r>
              <a:rPr lang="es-AR" altLang="es-AR" sz="3200" dirty="0">
                <a:solidFill>
                  <a:srgbClr val="262626"/>
                </a:solidFill>
                <a:latin typeface="Calibri Light" charset="0"/>
              </a:rPr>
              <a:t>Plan 2017 Analista en TIC</a:t>
            </a:r>
          </a:p>
          <a:p>
            <a:pPr>
              <a:lnSpc>
                <a:spcPct val="100000"/>
              </a:lnSpc>
              <a:buClrTx/>
              <a:buSzTx/>
              <a:buFontTx/>
              <a:buNone/>
            </a:pPr>
            <a:endParaRPr lang="es-AR" altLang="es-AR" sz="3200" dirty="0">
              <a:solidFill>
                <a:srgbClr val="262626"/>
              </a:solidFill>
              <a:latin typeface="Calibri Light" charset="0"/>
            </a:endParaRPr>
          </a:p>
          <a:p>
            <a:pPr>
              <a:lnSpc>
                <a:spcPct val="100000"/>
              </a:lnSpc>
              <a:buClrTx/>
              <a:buSzTx/>
              <a:buFontTx/>
              <a:buNone/>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Correlativas:</a:t>
            </a:r>
          </a:p>
          <a:p>
            <a:pPr lvl="1">
              <a:lnSpc>
                <a:spcPct val="100000"/>
              </a:lnSpc>
              <a:buClr>
                <a:srgbClr val="262626"/>
              </a:buClr>
              <a:buFont typeface="Arial" charset="0"/>
              <a:buChar char=" "/>
            </a:pPr>
            <a:r>
              <a:rPr lang="es-AR" altLang="es-AR" sz="3200" dirty="0">
                <a:solidFill>
                  <a:srgbClr val="262626"/>
                </a:solidFill>
                <a:latin typeface="Calibri Light" charset="0"/>
              </a:rPr>
              <a:t>Ingeniería de Software I</a:t>
            </a:r>
          </a:p>
          <a:p>
            <a:pPr lvl="1">
              <a:lnSpc>
                <a:spcPct val="100000"/>
              </a:lnSpc>
              <a:buClr>
                <a:srgbClr val="262626"/>
              </a:buClr>
              <a:buFont typeface="Arial" charset="0"/>
              <a:buChar char=" "/>
            </a:pPr>
            <a:r>
              <a:rPr lang="es-AR" altLang="es-AR" sz="3200" dirty="0">
                <a:solidFill>
                  <a:srgbClr val="262626"/>
                </a:solidFill>
                <a:latin typeface="Calibri Light" charset="0"/>
              </a:rPr>
              <a:t>Prueba de Lecto-Comprensión y Traducción de Inglés (final)</a:t>
            </a:r>
          </a:p>
          <a:p>
            <a:pPr>
              <a:lnSpc>
                <a:spcPct val="100000"/>
              </a:lnSpc>
              <a:buClrTx/>
              <a:buSzTx/>
              <a:buFontTx/>
              <a:buNone/>
            </a:pPr>
            <a:endParaRPr lang="es-AR" altLang="es-AR" sz="3200" dirty="0">
              <a:solidFill>
                <a:srgbClr val="262626"/>
              </a:solidFill>
              <a:latin typeface="Calibri Light" charset="0"/>
            </a:endParaRPr>
          </a:p>
        </p:txBody>
      </p:sp>
      <p:sp>
        <p:nvSpPr>
          <p:cNvPr id="7" name="6 Título"/>
          <p:cNvSpPr>
            <a:spLocks noGrp="1"/>
          </p:cNvSpPr>
          <p:nvPr>
            <p:ph type="title"/>
          </p:nvPr>
        </p:nvSpPr>
        <p:spPr/>
        <p:txBody>
          <a:bodyPr/>
          <a:lstStyle/>
          <a:p>
            <a:r>
              <a:rPr lang="es-AR" altLang="es-AR" dirty="0">
                <a:solidFill>
                  <a:srgbClr val="0070C0"/>
                </a:solidFill>
                <a:latin typeface="Calibri Light" charset="0"/>
              </a:rPr>
              <a:t>Ingeniería de Software II</a:t>
            </a:r>
            <a:br>
              <a:rPr lang="es-AR" altLang="es-AR" dirty="0">
                <a:solidFill>
                  <a:srgbClr val="0070C0"/>
                </a:solidFill>
                <a:latin typeface="Calibri Light" charset="0"/>
              </a:rPr>
            </a:br>
            <a:endParaRPr lang="es-AR" dirty="0"/>
          </a:p>
        </p:txBody>
      </p:sp>
    </p:spTree>
    <p:extLst>
      <p:ext uri="{BB962C8B-B14F-4D97-AF65-F5344CB8AC3E}">
        <p14:creationId xmlns:p14="http://schemas.microsoft.com/office/powerpoint/2010/main" val="8074989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 -  Consejos</a:t>
            </a:r>
          </a:p>
        </p:txBody>
      </p:sp>
      <p:sp>
        <p:nvSpPr>
          <p:cNvPr id="3" name="Rectangle 4"/>
          <p:cNvSpPr>
            <a:spLocks noChangeArrowheads="1"/>
          </p:cNvSpPr>
          <p:nvPr/>
        </p:nvSpPr>
        <p:spPr bwMode="auto">
          <a:xfrm>
            <a:off x="623888" y="1196752"/>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endParaRPr lang="es-AR" altLang="es-AR" sz="3200" dirty="0">
              <a:solidFill>
                <a:srgbClr val="7030A0"/>
              </a:solidFill>
              <a:latin typeface="Calibri Light" charset="0"/>
            </a:endParaRPr>
          </a:p>
        </p:txBody>
      </p:sp>
      <p:sp>
        <p:nvSpPr>
          <p:cNvPr id="6" name="5 CuadroTexto"/>
          <p:cNvSpPr txBox="1"/>
          <p:nvPr/>
        </p:nvSpPr>
        <p:spPr>
          <a:xfrm>
            <a:off x="3719736" y="6551766"/>
            <a:ext cx="5189241" cy="261610"/>
          </a:xfrm>
          <a:prstGeom prst="rect">
            <a:avLst/>
          </a:prstGeom>
          <a:noFill/>
        </p:spPr>
        <p:txBody>
          <a:bodyPr wrap="none" rtlCol="0">
            <a:spAutoFit/>
          </a:bodyPr>
          <a:lstStyle/>
          <a:p>
            <a:r>
              <a:rPr lang="es-AR" sz="1100" dirty="0">
                <a:solidFill>
                  <a:schemeClr val="bg1">
                    <a:lumMod val="50000"/>
                  </a:schemeClr>
                </a:solidFill>
              </a:rPr>
              <a:t>Fuente: https://www.foromarketing.com/consejos-para-hacer-una-buena-presentacion/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2" y="1916832"/>
            <a:ext cx="10470600" cy="4896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638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Comunicación  - Consejos</a:t>
            </a:r>
          </a:p>
        </p:txBody>
      </p:sp>
      <p:sp>
        <p:nvSpPr>
          <p:cNvPr id="3" name="Rectangle 4"/>
          <p:cNvSpPr>
            <a:spLocks noChangeArrowheads="1"/>
          </p:cNvSpPr>
          <p:nvPr/>
        </p:nvSpPr>
        <p:spPr bwMode="auto">
          <a:xfrm>
            <a:off x="623888" y="1196752"/>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endParaRPr lang="es-AR" altLang="es-AR" sz="3200" dirty="0">
              <a:solidFill>
                <a:srgbClr val="7030A0"/>
              </a:solidFill>
              <a:latin typeface="Calibri Light" charset="0"/>
            </a:endParaRPr>
          </a:p>
        </p:txBody>
      </p:sp>
      <p:sp>
        <p:nvSpPr>
          <p:cNvPr id="6" name="5 CuadroTexto"/>
          <p:cNvSpPr txBox="1"/>
          <p:nvPr/>
        </p:nvSpPr>
        <p:spPr>
          <a:xfrm>
            <a:off x="3719736" y="6551766"/>
            <a:ext cx="5189241" cy="261610"/>
          </a:xfrm>
          <a:prstGeom prst="rect">
            <a:avLst/>
          </a:prstGeom>
          <a:noFill/>
        </p:spPr>
        <p:txBody>
          <a:bodyPr wrap="none" rtlCol="0">
            <a:spAutoFit/>
          </a:bodyPr>
          <a:lstStyle/>
          <a:p>
            <a:r>
              <a:rPr lang="es-AR" sz="1100" dirty="0">
                <a:solidFill>
                  <a:schemeClr val="bg1">
                    <a:lumMod val="50000"/>
                  </a:schemeClr>
                </a:solidFill>
              </a:rPr>
              <a:t>Fuente: https://www.foromarketing.com/consejos-para-hacer-una-buena-presentacion/</a:t>
            </a:r>
          </a:p>
        </p:txBody>
      </p:sp>
      <p:sp>
        <p:nvSpPr>
          <p:cNvPr id="7" name="6 CuadroTexto"/>
          <p:cNvSpPr txBox="1"/>
          <p:nvPr/>
        </p:nvSpPr>
        <p:spPr>
          <a:xfrm>
            <a:off x="989904" y="1700808"/>
            <a:ext cx="9561042" cy="3046988"/>
          </a:xfrm>
          <a:prstGeom prst="rect">
            <a:avLst/>
          </a:prstGeom>
          <a:noFill/>
        </p:spPr>
        <p:txBody>
          <a:bodyPr wrap="square" rtlCol="0">
            <a:spAutoFit/>
          </a:bodyPr>
          <a:lstStyle/>
          <a:p>
            <a:pPr algn="just"/>
            <a:endParaRPr lang="es-AR" sz="3200" b="1" dirty="0"/>
          </a:p>
          <a:p>
            <a:pPr algn="just"/>
            <a:r>
              <a:rPr lang="es-AR" sz="3200" b="1" dirty="0"/>
              <a:t>Se aconseja cerrar la presentación con una sesión de preguntas que pueda tener el público sobre tu exposición. </a:t>
            </a:r>
          </a:p>
          <a:p>
            <a:pPr algn="just"/>
            <a:endParaRPr lang="es-AR" sz="3200" b="1" dirty="0"/>
          </a:p>
          <a:p>
            <a:pPr algn="just"/>
            <a:r>
              <a:rPr lang="es-AR" sz="3200" b="1" dirty="0"/>
              <a:t>Y después de la sesión de dudas, cerrar con un resumen de lo expuesto.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262" y="4340898"/>
            <a:ext cx="3737582" cy="2194076"/>
          </a:xfrm>
          <a:prstGeom prst="rect">
            <a:avLst/>
          </a:prstGeom>
        </p:spPr>
      </p:pic>
    </p:spTree>
    <p:extLst>
      <p:ext uri="{BB962C8B-B14F-4D97-AF65-F5344CB8AC3E}">
        <p14:creationId xmlns:p14="http://schemas.microsoft.com/office/powerpoint/2010/main" val="234787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3392" y="-171400"/>
            <a:ext cx="10806607" cy="1273283"/>
          </a:xfrm>
        </p:spPr>
        <p:txBody>
          <a:bodyPr/>
          <a:lstStyle/>
          <a:p>
            <a:r>
              <a:rPr lang="es-AR" dirty="0"/>
              <a:t>Comunicación</a:t>
            </a:r>
          </a:p>
        </p:txBody>
      </p:sp>
      <p:sp>
        <p:nvSpPr>
          <p:cNvPr id="3" name="Rectangle 4"/>
          <p:cNvSpPr>
            <a:spLocks noChangeArrowheads="1"/>
          </p:cNvSpPr>
          <p:nvPr/>
        </p:nvSpPr>
        <p:spPr bwMode="auto">
          <a:xfrm>
            <a:off x="623888" y="836712"/>
            <a:ext cx="5688136" cy="136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Presentaciones detalles estéticos</a:t>
            </a:r>
          </a:p>
          <a:p>
            <a:pPr marL="342900" indent="-342900">
              <a:lnSpc>
                <a:spcPct val="100000"/>
              </a:lnSpc>
              <a:buClr>
                <a:srgbClr val="C00000"/>
              </a:buClr>
              <a:buFont typeface="Wingdings" panose="05000000000000000000" pitchFamily="2" charset="2"/>
              <a:buChar char="v"/>
            </a:pPr>
            <a:endParaRPr lang="es-AR" altLang="es-AR" sz="3200" dirty="0">
              <a:solidFill>
                <a:srgbClr val="7030A0"/>
              </a:solidFill>
              <a:latin typeface="Calibri Light" charset="0"/>
            </a:endParaRPr>
          </a:p>
        </p:txBody>
      </p:sp>
      <p:graphicFrame>
        <p:nvGraphicFramePr>
          <p:cNvPr id="8" name="7 Diagrama"/>
          <p:cNvGraphicFramePr/>
          <p:nvPr>
            <p:extLst>
              <p:ext uri="{D42A27DB-BD31-4B8C-83A1-F6EECF244321}">
                <p14:modId xmlns:p14="http://schemas.microsoft.com/office/powerpoint/2010/main" val="2013957431"/>
              </p:ext>
            </p:extLst>
          </p:nvPr>
        </p:nvGraphicFramePr>
        <p:xfrm>
          <a:off x="983432" y="962661"/>
          <a:ext cx="10369152" cy="5778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Llamada con línea 1"/>
          <p:cNvSpPr/>
          <p:nvPr/>
        </p:nvSpPr>
        <p:spPr>
          <a:xfrm>
            <a:off x="9048328" y="366592"/>
            <a:ext cx="3024336" cy="1152128"/>
          </a:xfrm>
          <a:prstGeom prst="borderCallout1">
            <a:avLst>
              <a:gd name="adj1" fmla="val 106582"/>
              <a:gd name="adj2" fmla="val 40042"/>
              <a:gd name="adj3" fmla="val 200332"/>
              <a:gd name="adj4" fmla="val 30916"/>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a:t>El formato de las diapositivas debe ser el de un esquema, en el que cada párrafo representará una idea.</a:t>
            </a:r>
          </a:p>
        </p:txBody>
      </p:sp>
      <p:sp>
        <p:nvSpPr>
          <p:cNvPr id="10" name="9 Llamada con línea 1"/>
          <p:cNvSpPr/>
          <p:nvPr/>
        </p:nvSpPr>
        <p:spPr>
          <a:xfrm>
            <a:off x="191344" y="5157192"/>
            <a:ext cx="2808312" cy="1656184"/>
          </a:xfrm>
          <a:prstGeom prst="borderCallout1">
            <a:avLst>
              <a:gd name="adj1" fmla="val 1313"/>
              <a:gd name="adj2" fmla="val 21808"/>
              <a:gd name="adj3" fmla="val -34318"/>
              <a:gd name="adj4" fmla="val 42799"/>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a:t>Colores muy oscuros para el texto y pasteles pálidos para el fondo, como amarillo claro, aunque algunos prefieren texto claro sobre fondo oscuro.</a:t>
            </a:r>
          </a:p>
        </p:txBody>
      </p:sp>
      <p:sp>
        <p:nvSpPr>
          <p:cNvPr id="12" name="11 Llamada con línea 1"/>
          <p:cNvSpPr/>
          <p:nvPr/>
        </p:nvSpPr>
        <p:spPr>
          <a:xfrm>
            <a:off x="3488282" y="5157192"/>
            <a:ext cx="3024336" cy="1656184"/>
          </a:xfrm>
          <a:prstGeom prst="borderCallout1">
            <a:avLst>
              <a:gd name="adj1" fmla="val -1979"/>
              <a:gd name="adj2" fmla="val 33189"/>
              <a:gd name="adj3" fmla="val -32637"/>
              <a:gd name="adj4" fmla="val 25272"/>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a:t>Mantenga el formato de fuente (tipo de letra, tamaño, títulos, etc.). Se debe usar un tipo de letra claro y fácil de leer como Arial, </a:t>
            </a:r>
            <a:r>
              <a:rPr lang="es-AR" dirty="0" err="1"/>
              <a:t>Tahoma</a:t>
            </a:r>
            <a:r>
              <a:rPr lang="es-AR" dirty="0"/>
              <a:t> o </a:t>
            </a:r>
            <a:r>
              <a:rPr lang="es-AR" dirty="0" err="1"/>
              <a:t>Verdana</a:t>
            </a:r>
            <a:endParaRPr lang="es-AR" dirty="0"/>
          </a:p>
        </p:txBody>
      </p:sp>
      <p:sp>
        <p:nvSpPr>
          <p:cNvPr id="13" name="12 Llamada con línea 1"/>
          <p:cNvSpPr/>
          <p:nvPr/>
        </p:nvSpPr>
        <p:spPr>
          <a:xfrm>
            <a:off x="5375920" y="116632"/>
            <a:ext cx="3024336" cy="2232248"/>
          </a:xfrm>
          <a:prstGeom prst="borderCallout1">
            <a:avLst>
              <a:gd name="adj1" fmla="val 98936"/>
              <a:gd name="adj2" fmla="val 40848"/>
              <a:gd name="adj3" fmla="val 133699"/>
              <a:gd name="adj4" fmla="val 32529"/>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a:t>Las ayudas visuales como gráficos, mapas, dibujos o fotografías, entre otras, se deben utilizar para permitir a la audiencia visualizar conceptos que de otra forma resultarían difíciles de entender</a:t>
            </a:r>
          </a:p>
        </p:txBody>
      </p:sp>
      <p:sp>
        <p:nvSpPr>
          <p:cNvPr id="14" name="13 Llamada con línea 1"/>
          <p:cNvSpPr/>
          <p:nvPr/>
        </p:nvSpPr>
        <p:spPr>
          <a:xfrm>
            <a:off x="6888088" y="5157192"/>
            <a:ext cx="3816424" cy="1662240"/>
          </a:xfrm>
          <a:prstGeom prst="borderCallout1">
            <a:avLst>
              <a:gd name="adj1" fmla="val -1356"/>
              <a:gd name="adj2" fmla="val 33189"/>
              <a:gd name="adj3" fmla="val -25280"/>
              <a:gd name="adj4" fmla="val 33487"/>
            </a:avLst>
          </a:prstGeom>
          <a:ln>
            <a:solidFill>
              <a:schemeClr val="tx2"/>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s-AR" dirty="0"/>
              <a:t>Use transiciones naturales, como el texto que cae o aparece desde la izquierda. No se exceda con las transiciones y animaciones de texto, pues no todas las diapositivas requieren efectos especiales</a:t>
            </a:r>
          </a:p>
        </p:txBody>
      </p:sp>
    </p:spTree>
    <p:extLst>
      <p:ext uri="{BB962C8B-B14F-4D97-AF65-F5344CB8AC3E}">
        <p14:creationId xmlns:p14="http://schemas.microsoft.com/office/powerpoint/2010/main" val="421222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53976" y="4949553"/>
            <a:ext cx="107807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endParaRPr lang="es-AR" altLang="es-AR" sz="7200" dirty="0">
              <a:solidFill>
                <a:schemeClr val="accent1"/>
              </a:solidFill>
              <a:latin typeface="Calibri Light" charset="0"/>
            </a:endParaRPr>
          </a:p>
        </p:txBody>
      </p:sp>
      <p:sp>
        <p:nvSpPr>
          <p:cNvPr id="17410" name="Rectangle 2"/>
          <p:cNvSpPr>
            <a:spLocks noChangeArrowheads="1"/>
          </p:cNvSpPr>
          <p:nvPr/>
        </p:nvSpPr>
        <p:spPr bwMode="auto">
          <a:xfrm>
            <a:off x="550863" y="4359275"/>
            <a:ext cx="92281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7411" name="Rectangle 3"/>
          <p:cNvSpPr>
            <a:spLocks noChangeArrowheads="1"/>
          </p:cNvSpPr>
          <p:nvPr/>
        </p:nvSpPr>
        <p:spPr bwMode="auto">
          <a:xfrm>
            <a:off x="9266238" y="2781300"/>
            <a:ext cx="2925762"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Título 1">
            <a:extLst>
              <a:ext uri="{FF2B5EF4-FFF2-40B4-BE49-F238E27FC236}">
                <a16:creationId xmlns:a16="http://schemas.microsoft.com/office/drawing/2014/main" id="{A203C394-358D-4E13-8C61-124C07E30E8B}"/>
              </a:ext>
            </a:extLst>
          </p:cNvPr>
          <p:cNvSpPr>
            <a:spLocks noGrp="1"/>
          </p:cNvSpPr>
          <p:nvPr>
            <p:ph type="title"/>
          </p:nvPr>
        </p:nvSpPr>
        <p:spPr>
          <a:xfrm>
            <a:off x="550863" y="4625975"/>
            <a:ext cx="10780776" cy="725908"/>
          </a:xfrm>
        </p:spPr>
        <p:txBody>
          <a:bodyPr/>
          <a:lstStyle/>
          <a:p>
            <a:r>
              <a:rPr lang="es-ES" dirty="0" err="1"/>
              <a:t>Elicitación</a:t>
            </a:r>
            <a:r>
              <a:rPr lang="es-ES" dirty="0"/>
              <a:t> de Requisitos</a:t>
            </a:r>
            <a:br>
              <a:rPr lang="es-ES" dirty="0"/>
            </a:br>
            <a:endParaRPr lang="es-ES" dirty="0"/>
          </a:p>
        </p:txBody>
      </p:sp>
      <p:sp>
        <p:nvSpPr>
          <p:cNvPr id="5" name="4 Marcador de texto"/>
          <p:cNvSpPr>
            <a:spLocks noGrp="1"/>
          </p:cNvSpPr>
          <p:nvPr>
            <p:ph type="body" sz="half" idx="2"/>
          </p:nvPr>
        </p:nvSpPr>
        <p:spPr/>
        <p:txBody>
          <a:bodyPr/>
          <a:lstStyle/>
          <a:p>
            <a:endParaRPr lang="es-AR"/>
          </a:p>
        </p:txBody>
      </p:sp>
    </p:spTree>
    <p:extLst>
      <p:ext uri="{BB962C8B-B14F-4D97-AF65-F5344CB8AC3E}">
        <p14:creationId xmlns:p14="http://schemas.microsoft.com/office/powerpoint/2010/main" val="24068430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err="1">
                <a:solidFill>
                  <a:srgbClr val="0070C0"/>
                </a:solidFill>
                <a:latin typeface="Calibri Light" charset="0"/>
              </a:rPr>
              <a:t>Elicitación</a:t>
            </a:r>
            <a:r>
              <a:rPr lang="es-AR" altLang="es-AR" sz="4000" dirty="0">
                <a:solidFill>
                  <a:srgbClr val="0070C0"/>
                </a:solidFill>
                <a:latin typeface="Calibri Light" charset="0"/>
              </a:rPr>
              <a:t> de Requisitos</a:t>
            </a:r>
          </a:p>
        </p:txBody>
      </p:sp>
      <p:sp>
        <p:nvSpPr>
          <p:cNvPr id="1945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945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9460"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gn="just">
              <a:lnSpc>
                <a:spcPct val="100000"/>
              </a:lnSpc>
              <a:buClr>
                <a:srgbClr val="C00000"/>
              </a:buClr>
              <a:buFont typeface="Wingdings" panose="05000000000000000000" pitchFamily="2" charset="2"/>
              <a:buChar char="v"/>
            </a:pPr>
            <a:r>
              <a:rPr lang="es-AR" altLang="es-AR" sz="2400" dirty="0">
                <a:solidFill>
                  <a:srgbClr val="262626"/>
                </a:solidFill>
                <a:latin typeface="Calibri Light" charset="0"/>
              </a:rPr>
              <a:t>Es el proceso de adquirir (“</a:t>
            </a:r>
            <a:r>
              <a:rPr lang="es-AR" altLang="es-AR" sz="2400" dirty="0" err="1">
                <a:solidFill>
                  <a:srgbClr val="262626"/>
                </a:solidFill>
                <a:latin typeface="Calibri Light" charset="0"/>
              </a:rPr>
              <a:t>eliciting</a:t>
            </a:r>
            <a:r>
              <a:rPr lang="es-AR" altLang="es-AR" sz="2400" dirty="0">
                <a:solidFill>
                  <a:srgbClr val="262626"/>
                </a:solidFill>
                <a:latin typeface="Calibri Light" charset="0"/>
              </a:rPr>
              <a:t>”) [sonsacar] todo el conocimiento relevante necesario para producir un modelo de los requerimientos de un dominio de problema</a:t>
            </a:r>
          </a:p>
          <a:p>
            <a:pPr marL="342900" indent="-342900" algn="just">
              <a:lnSpc>
                <a:spcPct val="100000"/>
              </a:lnSpc>
              <a:buClr>
                <a:srgbClr val="C00000"/>
              </a:buClr>
              <a:buFont typeface="Wingdings" panose="05000000000000000000" pitchFamily="2" charset="2"/>
              <a:buChar char="v"/>
            </a:pPr>
            <a:endParaRPr lang="es-AR" altLang="es-AR" sz="24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2400" b="1" u="sng" dirty="0">
                <a:solidFill>
                  <a:srgbClr val="262626"/>
                </a:solidFill>
                <a:latin typeface="Calibri Light" charset="0"/>
              </a:rPr>
              <a:t>Objetivos:</a:t>
            </a:r>
          </a:p>
          <a:p>
            <a:pPr marL="347662" lvl="1" indent="-342900" algn="just">
              <a:lnSpc>
                <a:spcPct val="100000"/>
              </a:lnSpc>
              <a:buClr>
                <a:srgbClr val="262626"/>
              </a:buClr>
              <a:buFont typeface="Wingdings" panose="05000000000000000000" pitchFamily="2" charset="2"/>
              <a:buChar char="Ø"/>
            </a:pPr>
            <a:r>
              <a:rPr lang="es-AR" altLang="es-AR" sz="2400" dirty="0">
                <a:solidFill>
                  <a:srgbClr val="262626"/>
                </a:solidFill>
                <a:latin typeface="Calibri Light" charset="0"/>
              </a:rPr>
              <a:t>Conocer el dominio del problema para poder comunicarse con clientes y usuarios y entender sus necesidades.</a:t>
            </a:r>
          </a:p>
          <a:p>
            <a:pPr marL="347662" lvl="1" indent="-342900" algn="just">
              <a:lnSpc>
                <a:spcPct val="100000"/>
              </a:lnSpc>
              <a:buClr>
                <a:srgbClr val="262626"/>
              </a:buClr>
              <a:buFont typeface="Wingdings" panose="05000000000000000000" pitchFamily="2" charset="2"/>
              <a:buChar char="Ø"/>
            </a:pPr>
            <a:r>
              <a:rPr lang="es-AR" altLang="es-AR" sz="2400" dirty="0">
                <a:solidFill>
                  <a:srgbClr val="262626"/>
                </a:solidFill>
                <a:latin typeface="Calibri Light" charset="0"/>
              </a:rPr>
              <a:t>Conocer el sistema actual (manual o informatizado).</a:t>
            </a:r>
          </a:p>
          <a:p>
            <a:pPr marL="347662" lvl="1" indent="-342900" algn="just">
              <a:lnSpc>
                <a:spcPct val="100000"/>
              </a:lnSpc>
              <a:buClr>
                <a:srgbClr val="262626"/>
              </a:buClr>
              <a:buFont typeface="Wingdings" panose="05000000000000000000" pitchFamily="2" charset="2"/>
              <a:buChar char="Ø"/>
            </a:pPr>
            <a:r>
              <a:rPr lang="es-AR" altLang="es-AR" sz="2400" dirty="0">
                <a:solidFill>
                  <a:srgbClr val="262626"/>
                </a:solidFill>
                <a:latin typeface="Calibri Light" charset="0"/>
              </a:rPr>
              <a:t>Identificar las necesidades, tanto explícitas como implícitas, de clientes y usuarios y sus expectativas sobre el sistema a desarrollar.</a:t>
            </a:r>
          </a:p>
          <a:p>
            <a:pPr>
              <a:lnSpc>
                <a:spcPct val="100000"/>
              </a:lnSpc>
              <a:buClrTx/>
              <a:buSzTx/>
              <a:buFontTx/>
              <a:buNone/>
            </a:pPr>
            <a:endParaRPr lang="es-AR" altLang="es-AR" sz="2400" dirty="0">
              <a:solidFill>
                <a:srgbClr val="262626"/>
              </a:solidFill>
              <a:latin typeface="Calibri Light" charset="0"/>
            </a:endParaRPr>
          </a:p>
        </p:txBody>
      </p:sp>
      <p:sp>
        <p:nvSpPr>
          <p:cNvPr id="1946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28070599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Técnicas de </a:t>
            </a:r>
            <a:r>
              <a:rPr lang="es-AR" altLang="es-AR" sz="4000" dirty="0" err="1">
                <a:solidFill>
                  <a:srgbClr val="0070C0"/>
                </a:solidFill>
                <a:latin typeface="Calibri Light" charset="0"/>
              </a:rPr>
              <a:t>elicitación</a:t>
            </a:r>
            <a:r>
              <a:rPr lang="es-AR" altLang="es-AR" sz="4000" dirty="0">
                <a:solidFill>
                  <a:srgbClr val="0070C0"/>
                </a:solidFill>
                <a:latin typeface="Calibri Light" charset="0"/>
              </a:rPr>
              <a:t> </a:t>
            </a:r>
          </a:p>
        </p:txBody>
      </p:sp>
      <p:sp>
        <p:nvSpPr>
          <p:cNvPr id="20482"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0483"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Whitten Bentley </a:t>
            </a:r>
          </a:p>
        </p:txBody>
      </p:sp>
      <p:sp>
        <p:nvSpPr>
          <p:cNvPr id="20484" name="Rectangle 4"/>
          <p:cNvSpPr>
            <a:spLocks noChangeArrowheads="1"/>
          </p:cNvSpPr>
          <p:nvPr/>
        </p:nvSpPr>
        <p:spPr bwMode="auto">
          <a:xfrm>
            <a:off x="1245394" y="2182812"/>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r>
              <a:rPr lang="es-AR" altLang="es-AR" sz="3200" b="1" dirty="0">
                <a:solidFill>
                  <a:srgbClr val="262626"/>
                </a:solidFill>
                <a:latin typeface="Calibri Light" charset="0"/>
              </a:rPr>
              <a:t>Repasemos las técnicas de </a:t>
            </a:r>
            <a:r>
              <a:rPr lang="es-AR" altLang="es-AR" sz="3200" b="1" dirty="0" err="1">
                <a:solidFill>
                  <a:srgbClr val="262626"/>
                </a:solidFill>
                <a:latin typeface="Calibri Light" charset="0"/>
              </a:rPr>
              <a:t>elicitación</a:t>
            </a:r>
            <a:endParaRPr lang="es-AR" altLang="es-AR" sz="3200" b="1" dirty="0">
              <a:solidFill>
                <a:srgbClr val="262626"/>
              </a:solidFill>
              <a:latin typeface="Calibri Light" charset="0"/>
            </a:endParaRPr>
          </a:p>
          <a:p>
            <a:pPr marL="0" indent="0">
              <a:lnSpc>
                <a:spcPct val="100000"/>
              </a:lnSpc>
              <a:buClr>
                <a:srgbClr val="C00000"/>
              </a:buClr>
            </a:pPr>
            <a:r>
              <a:rPr lang="es-AR" altLang="es-AR" sz="3200" b="1" dirty="0">
                <a:solidFill>
                  <a:srgbClr val="262626"/>
                </a:solidFill>
                <a:latin typeface="Calibri Light" charset="0"/>
              </a:rPr>
              <a:t>Actividad: </a:t>
            </a:r>
          </a:p>
          <a:p>
            <a:pPr marL="342900" indent="-342900">
              <a:lnSpc>
                <a:spcPct val="100000"/>
              </a:lnSpc>
              <a:buClr>
                <a:srgbClr val="C00000"/>
              </a:buClr>
              <a:buFont typeface="Wingdings" panose="05000000000000000000" pitchFamily="2" charset="2"/>
              <a:buChar char="v"/>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Nos dividimos en grupos y cada grupo elige un color  de la siguiente pantalla y debe responder la pregunta que sale. </a:t>
            </a:r>
          </a:p>
          <a:p>
            <a:pPr marL="0" indent="0">
              <a:lnSpc>
                <a:spcPct val="100000"/>
              </a:lnSpc>
              <a:buClr>
                <a:srgbClr val="C00000"/>
              </a:buClr>
            </a:pPr>
            <a:r>
              <a:rPr lang="es-AR" altLang="es-AR" sz="3200" i="1" dirty="0">
                <a:solidFill>
                  <a:srgbClr val="262626"/>
                </a:solidFill>
                <a:latin typeface="Calibri Light" charset="0"/>
              </a:rPr>
              <a:t>Observación: luego  para repasar  van a encontrar en las notas de cada pantalla las respuestas.</a:t>
            </a:r>
          </a:p>
          <a:p>
            <a:pPr marL="342900" indent="-342900">
              <a:lnSpc>
                <a:spcPct val="100000"/>
              </a:lnSpc>
              <a:buClr>
                <a:srgbClr val="C00000"/>
              </a:buClr>
              <a:buFont typeface="Wingdings" panose="05000000000000000000" pitchFamily="2" charset="2"/>
              <a:buChar char="v"/>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endParaRPr lang="es-AR" altLang="es-AR" sz="3200" dirty="0">
              <a:solidFill>
                <a:srgbClr val="262626"/>
              </a:solidFill>
              <a:latin typeface="Calibri Light" charset="0"/>
            </a:endParaRPr>
          </a:p>
        </p:txBody>
      </p:sp>
      <p:sp>
        <p:nvSpPr>
          <p:cNvPr id="20486"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38762961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3352" y="116632"/>
            <a:ext cx="10806607" cy="1273283"/>
          </a:xfrm>
        </p:spPr>
        <p:txBody>
          <a:bodyPr/>
          <a:lstStyle/>
          <a:p>
            <a:r>
              <a:rPr lang="es-AR" dirty="0"/>
              <a:t>Elegir un color o número</a:t>
            </a:r>
          </a:p>
        </p:txBody>
      </p:sp>
      <p:graphicFrame>
        <p:nvGraphicFramePr>
          <p:cNvPr id="3" name="2 Diagrama"/>
          <p:cNvGraphicFramePr/>
          <p:nvPr>
            <p:extLst>
              <p:ext uri="{D42A27DB-BD31-4B8C-83A1-F6EECF244321}">
                <p14:modId xmlns:p14="http://schemas.microsoft.com/office/powerpoint/2010/main" val="2416662527"/>
              </p:ext>
            </p:extLst>
          </p:nvPr>
        </p:nvGraphicFramePr>
        <p:xfrm>
          <a:off x="407368" y="1052736"/>
          <a:ext cx="10801200" cy="5634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Flecha derecha">
            <a:hlinkClick r:id="rId8" action="ppaction://hlinksldjump"/>
          </p:cNvPr>
          <p:cNvSpPr/>
          <p:nvPr/>
        </p:nvSpPr>
        <p:spPr>
          <a:xfrm>
            <a:off x="8544272" y="5843752"/>
            <a:ext cx="1728192" cy="100811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Continuar otro tema</a:t>
            </a:r>
          </a:p>
        </p:txBody>
      </p:sp>
    </p:spTree>
    <p:extLst>
      <p:ext uri="{BB962C8B-B14F-4D97-AF65-F5344CB8AC3E}">
        <p14:creationId xmlns:p14="http://schemas.microsoft.com/office/powerpoint/2010/main" val="1101869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Muestreo de la documentación, los formularios y los datos existentes</a:t>
            </a:r>
          </a:p>
        </p:txBody>
      </p:sp>
      <p:sp>
        <p:nvSpPr>
          <p:cNvPr id="2150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150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Whitten Bentley </a:t>
            </a:r>
          </a:p>
          <a:p>
            <a:pPr marL="92075" indent="-88900">
              <a:lnSpc>
                <a:spcPct val="100000"/>
              </a:lnSpc>
            </a:pPr>
            <a:endParaRPr lang="es-AR" altLang="es-AR" sz="2400">
              <a:solidFill>
                <a:srgbClr val="262626"/>
              </a:solidFill>
              <a:latin typeface="Calibri Light" charset="0"/>
            </a:endParaRPr>
          </a:p>
        </p:txBody>
      </p:sp>
      <p:sp>
        <p:nvSpPr>
          <p:cNvPr id="21508"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marL="547688" indent="-5476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lvl="1">
              <a:lnSpc>
                <a:spcPct val="100000"/>
              </a:lnSpc>
              <a:buClr>
                <a:srgbClr val="262626"/>
              </a:buClr>
              <a:buFont typeface="Arial" charset="0"/>
              <a:buChar char=" "/>
            </a:pPr>
            <a:r>
              <a:rPr lang="es-AR" altLang="es-AR" sz="3600" dirty="0">
                <a:solidFill>
                  <a:srgbClr val="262626"/>
                </a:solidFill>
                <a:latin typeface="Calibri Light" charset="0"/>
              </a:rPr>
              <a:t>a)¿Qué tipo de documentos se revisan en la técnica de </a:t>
            </a:r>
            <a:r>
              <a:rPr lang="es-AR" altLang="es-AR" sz="3600" b="1" dirty="0">
                <a:solidFill>
                  <a:srgbClr val="262626"/>
                </a:solidFill>
                <a:latin typeface="Calibri Light" charset="0"/>
              </a:rPr>
              <a:t>muestreo de la documentación, los formularios y datos existentes</a:t>
            </a:r>
            <a:r>
              <a:rPr lang="es-AR" altLang="es-AR" sz="3600" dirty="0">
                <a:solidFill>
                  <a:srgbClr val="262626"/>
                </a:solidFill>
                <a:latin typeface="Calibri Light" charset="0"/>
              </a:rPr>
              <a:t>?</a:t>
            </a:r>
          </a:p>
          <a:p>
            <a:pPr lvl="1">
              <a:lnSpc>
                <a:spcPct val="100000"/>
              </a:lnSpc>
              <a:buClr>
                <a:srgbClr val="262626"/>
              </a:buClr>
              <a:buFont typeface="Arial" charset="0"/>
              <a:buChar char=" "/>
            </a:pPr>
            <a:endParaRPr lang="es-AR" altLang="es-AR" sz="3600" dirty="0">
              <a:solidFill>
                <a:srgbClr val="262626"/>
              </a:solidFill>
              <a:latin typeface="Calibri Light" charset="0"/>
            </a:endParaRPr>
          </a:p>
          <a:p>
            <a:pPr lvl="1">
              <a:lnSpc>
                <a:spcPct val="100000"/>
              </a:lnSpc>
              <a:buClr>
                <a:srgbClr val="262626"/>
              </a:buClr>
              <a:buFont typeface="Arial" charset="0"/>
              <a:buChar char=" "/>
            </a:pPr>
            <a:endParaRPr lang="es-AR" altLang="es-AR" sz="3600" dirty="0">
              <a:solidFill>
                <a:srgbClr val="262626"/>
              </a:solidFill>
              <a:latin typeface="Calibri Light" charset="0"/>
            </a:endParaRPr>
          </a:p>
          <a:p>
            <a:pPr lvl="1">
              <a:lnSpc>
                <a:spcPct val="100000"/>
              </a:lnSpc>
              <a:buClr>
                <a:srgbClr val="262626"/>
              </a:buClr>
              <a:buFont typeface="Arial" charset="0"/>
              <a:buChar char=" "/>
            </a:pPr>
            <a:r>
              <a:rPr lang="es-AR" altLang="es-AR" sz="3600" dirty="0">
                <a:solidFill>
                  <a:srgbClr val="262626"/>
                </a:solidFill>
                <a:latin typeface="Calibri Light" charset="0"/>
              </a:rPr>
              <a:t>b)¿Qué permiten conocer?</a:t>
            </a:r>
          </a:p>
          <a:p>
            <a:pPr>
              <a:lnSpc>
                <a:spcPct val="100000"/>
              </a:lnSpc>
              <a:buClrTx/>
              <a:buSzTx/>
              <a:buFontTx/>
              <a:buNone/>
            </a:pPr>
            <a:endParaRPr lang="es-AR" altLang="es-AR" sz="3600" dirty="0">
              <a:solidFill>
                <a:srgbClr val="262626"/>
              </a:solidFill>
              <a:latin typeface="Calibri Light" charset="0"/>
            </a:endParaRPr>
          </a:p>
        </p:txBody>
      </p:sp>
      <p:sp>
        <p:nvSpPr>
          <p:cNvPr id="2151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2" name="1 Botón de acción: Inicio">
            <a:hlinkClick r:id="" action="ppaction://hlinkshowjump?jump=lastslideviewed" highlightClick="1"/>
          </p:cNvPr>
          <p:cNvSpPr/>
          <p:nvPr/>
        </p:nvSpPr>
        <p:spPr>
          <a:xfrm>
            <a:off x="8688288" y="5013176"/>
            <a:ext cx="1080120" cy="1080120"/>
          </a:xfrm>
          <a:prstGeom prst="actionButtonHome">
            <a:avLst/>
          </a:prstGeom>
          <a:solidFill>
            <a:srgbClr val="00B05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3553013822"/>
      </p:ext>
    </p:extLst>
  </p:cSld>
  <p:clrMapOvr>
    <a:masterClrMapping/>
  </p:clrMapOvr>
  <p:transition spd="med" advClick="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endParaRPr lang="es-AR" altLang="es-AR" sz="4000" dirty="0">
              <a:solidFill>
                <a:schemeClr val="accent1"/>
              </a:solidFill>
              <a:latin typeface="Calibri Light" charset="0"/>
            </a:endParaRPr>
          </a:p>
        </p:txBody>
      </p:sp>
      <p:sp>
        <p:nvSpPr>
          <p:cNvPr id="2457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457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Whitten Bentley</a:t>
            </a:r>
          </a:p>
          <a:p>
            <a:pPr marL="92075" indent="-88900">
              <a:lnSpc>
                <a:spcPct val="100000"/>
              </a:lnSpc>
            </a:pPr>
            <a:endParaRPr lang="es-AR" altLang="es-AR" sz="2400">
              <a:solidFill>
                <a:srgbClr val="262626"/>
              </a:solidFill>
              <a:latin typeface="Calibri Light" charset="0"/>
            </a:endParaRPr>
          </a:p>
        </p:txBody>
      </p:sp>
      <p:sp>
        <p:nvSpPr>
          <p:cNvPr id="24580"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r>
              <a:rPr lang="es-AR" altLang="es-AR" sz="3600" dirty="0">
                <a:solidFill>
                  <a:srgbClr val="262626"/>
                </a:solidFill>
                <a:latin typeface="Calibri Light" charset="0"/>
              </a:rPr>
              <a:t>a)¿Cómo se llama la técnica que revisa: patrones de soluciones (mismo problema en otra organización), revistas especializadas, problemas similares en internet y consulta  a otras organizaciones ?</a:t>
            </a:r>
          </a:p>
          <a:p>
            <a:pPr marL="0" indent="0">
              <a:lnSpc>
                <a:spcPct val="100000"/>
              </a:lnSpc>
              <a:buClr>
                <a:srgbClr val="C00000"/>
              </a:buClr>
            </a:pPr>
            <a:endParaRPr lang="es-AR" altLang="es-AR" sz="3600" dirty="0">
              <a:solidFill>
                <a:srgbClr val="262626"/>
              </a:solidFill>
              <a:latin typeface="Calibri Light" charset="0"/>
            </a:endParaRPr>
          </a:p>
          <a:p>
            <a:pPr marL="0" indent="0">
              <a:lnSpc>
                <a:spcPct val="100000"/>
              </a:lnSpc>
              <a:buClr>
                <a:srgbClr val="C00000"/>
              </a:buClr>
            </a:pPr>
            <a:r>
              <a:rPr lang="es-AR" altLang="es-AR" sz="3600" dirty="0">
                <a:solidFill>
                  <a:srgbClr val="262626"/>
                </a:solidFill>
                <a:latin typeface="Calibri Light" charset="0"/>
              </a:rPr>
              <a:t>b)¿Cómo debe buscarse problemas similares en internet y que cuidados deben tenerse?</a:t>
            </a:r>
          </a:p>
        </p:txBody>
      </p:sp>
      <p:sp>
        <p:nvSpPr>
          <p:cNvPr id="2458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2" name="1 Botón de acción: Inicio">
            <a:hlinkClick r:id="rId3" action="ppaction://hlinksldjump" highlightClick="1"/>
          </p:cNvPr>
          <p:cNvSpPr/>
          <p:nvPr/>
        </p:nvSpPr>
        <p:spPr>
          <a:xfrm>
            <a:off x="9248775" y="5445224"/>
            <a:ext cx="1042416" cy="1042416"/>
          </a:xfrm>
          <a:prstGeom prst="actionButtonHo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3984720883"/>
      </p:ext>
    </p:extLst>
  </p:cSld>
  <p:clrMapOvr>
    <a:masterClrMapping/>
  </p:clrMapOvr>
  <p:transition spd="med" advClick="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Observación del ambiente de trabajo</a:t>
            </a:r>
          </a:p>
        </p:txBody>
      </p:sp>
      <p:sp>
        <p:nvSpPr>
          <p:cNvPr id="25602"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5603"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Whitten Bentley</a:t>
            </a:r>
          </a:p>
          <a:p>
            <a:pPr marL="92075" indent="-88900">
              <a:lnSpc>
                <a:spcPct val="100000"/>
              </a:lnSpc>
            </a:pPr>
            <a:endParaRPr lang="es-AR" altLang="es-AR" sz="2400">
              <a:solidFill>
                <a:srgbClr val="262626"/>
              </a:solidFill>
              <a:latin typeface="Calibri Light" charset="0"/>
            </a:endParaRPr>
          </a:p>
        </p:txBody>
      </p:sp>
      <p:sp>
        <p:nvSpPr>
          <p:cNvPr id="25604"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600" dirty="0">
                <a:solidFill>
                  <a:srgbClr val="262626"/>
                </a:solidFill>
                <a:latin typeface="Calibri Light" charset="0"/>
              </a:rPr>
              <a:t>El analista se convierte en observador de las personas y actividades con el objeto de aprender acerca del sistema.</a:t>
            </a:r>
          </a:p>
          <a:p>
            <a:pPr marL="342900" indent="-342900">
              <a:lnSpc>
                <a:spcPct val="100000"/>
              </a:lnSpc>
              <a:buClr>
                <a:srgbClr val="C00000"/>
              </a:buClr>
              <a:buFont typeface="Wingdings" panose="05000000000000000000" pitchFamily="2" charset="2"/>
              <a:buChar char="v"/>
            </a:pPr>
            <a:endParaRPr lang="es-AR" altLang="es-AR" sz="36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600" dirty="0">
                <a:solidFill>
                  <a:srgbClr val="262626"/>
                </a:solidFill>
                <a:latin typeface="Calibri Light" charset="0"/>
              </a:rPr>
              <a:t>¿Qué lineamientos debe tener en cuenta para aplicar esta técnica?</a:t>
            </a:r>
          </a:p>
          <a:p>
            <a:pPr>
              <a:lnSpc>
                <a:spcPct val="100000"/>
              </a:lnSpc>
              <a:buClrTx/>
              <a:buSzTx/>
              <a:buFontTx/>
              <a:buNone/>
            </a:pPr>
            <a:endParaRPr lang="es-AR" altLang="es-AR" sz="3600" dirty="0">
              <a:solidFill>
                <a:srgbClr val="262626"/>
              </a:solidFill>
              <a:latin typeface="Calibri Light" charset="0"/>
            </a:endParaRPr>
          </a:p>
          <a:p>
            <a:pPr>
              <a:lnSpc>
                <a:spcPct val="100000"/>
              </a:lnSpc>
              <a:buClrTx/>
              <a:buSzTx/>
              <a:buFontTx/>
              <a:buNone/>
            </a:pPr>
            <a:endParaRPr lang="es-AR" altLang="es-AR" sz="3600" dirty="0">
              <a:solidFill>
                <a:srgbClr val="262626"/>
              </a:solidFill>
              <a:latin typeface="Calibri Light" charset="0"/>
            </a:endParaRPr>
          </a:p>
        </p:txBody>
      </p:sp>
      <p:sp>
        <p:nvSpPr>
          <p:cNvPr id="25606"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7" name="6 Botón de acción: Inicio">
            <a:hlinkClick r:id="rId3" action="ppaction://hlinksldjump" highlightClick="1"/>
          </p:cNvPr>
          <p:cNvSpPr/>
          <p:nvPr/>
        </p:nvSpPr>
        <p:spPr>
          <a:xfrm>
            <a:off x="9248775" y="5445224"/>
            <a:ext cx="1042416" cy="1042416"/>
          </a:xfrm>
          <a:prstGeom prst="actionButtonHo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13630040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819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8196" name="Rectangle 4"/>
          <p:cNvSpPr>
            <a:spLocks noChangeArrowheads="1"/>
          </p:cNvSpPr>
          <p:nvPr/>
        </p:nvSpPr>
        <p:spPr bwMode="auto">
          <a:xfrm>
            <a:off x="282016" y="1772816"/>
            <a:ext cx="11688365" cy="5733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461962" lvl="1" indent="-457200">
              <a:lnSpc>
                <a:spcPct val="100000"/>
              </a:lnSpc>
              <a:buClr>
                <a:srgbClr val="262626"/>
              </a:buClr>
              <a:buFont typeface="Arial" panose="020B0604020202020204" pitchFamily="34" charset="0"/>
              <a:buChar char="•"/>
            </a:pPr>
            <a:r>
              <a:rPr lang="es-AR" altLang="es-AR" sz="3200" dirty="0">
                <a:solidFill>
                  <a:srgbClr val="262626"/>
                </a:solidFill>
                <a:latin typeface="Calibri Light" charset="0"/>
              </a:rPr>
              <a:t>La cursada constará de un proyecto que será desarrollado durante todo el semestre. </a:t>
            </a:r>
          </a:p>
          <a:p>
            <a:pPr marL="461962" lvl="1" indent="-457200">
              <a:lnSpc>
                <a:spcPct val="100000"/>
              </a:lnSpc>
              <a:buClr>
                <a:srgbClr val="262626"/>
              </a:buClr>
              <a:buFont typeface="Arial" panose="020B0604020202020204" pitchFamily="34" charset="0"/>
              <a:buChar char="•"/>
            </a:pPr>
            <a:r>
              <a:rPr lang="es-AR" altLang="es-AR" sz="3200" dirty="0">
                <a:solidFill>
                  <a:srgbClr val="262626"/>
                </a:solidFill>
                <a:latin typeface="Calibri Light" charset="0"/>
              </a:rPr>
              <a:t>El proyecto será realizado por grupos, y cada grupo tendrá asignado un ayudante que será el tutor durante todo el desarrollo. </a:t>
            </a:r>
          </a:p>
          <a:p>
            <a:pPr marL="461962" lvl="1" indent="-457200">
              <a:lnSpc>
                <a:spcPct val="100000"/>
              </a:lnSpc>
              <a:buClr>
                <a:srgbClr val="262626"/>
              </a:buClr>
              <a:buFont typeface="Arial" panose="020B0604020202020204" pitchFamily="34" charset="0"/>
              <a:buChar char="•"/>
            </a:pPr>
            <a:r>
              <a:rPr lang="es-AR" altLang="es-AR" sz="3200" dirty="0">
                <a:solidFill>
                  <a:srgbClr val="262626"/>
                </a:solidFill>
                <a:latin typeface="Calibri Light" charset="0"/>
              </a:rPr>
              <a:t>Las consultas del proyecto serán respondidas por el ayudante asignado, en los horarios establecidos. </a:t>
            </a:r>
          </a:p>
          <a:p>
            <a:pPr marL="461962" lvl="1" indent="-457200">
              <a:lnSpc>
                <a:spcPct val="100000"/>
              </a:lnSpc>
              <a:buClr>
                <a:srgbClr val="262626"/>
              </a:buClr>
              <a:buFont typeface="Arial" panose="020B0604020202020204" pitchFamily="34" charset="0"/>
              <a:buChar char="•"/>
            </a:pPr>
            <a:r>
              <a:rPr lang="es-AR" altLang="es-AR" sz="3200" dirty="0">
                <a:solidFill>
                  <a:srgbClr val="262626"/>
                </a:solidFill>
                <a:latin typeface="Calibri Light" charset="0"/>
              </a:rPr>
              <a:t>Dicho proyecto contará con entregas parciales de documentos establecidos, presentados en fechas pautadas. </a:t>
            </a:r>
          </a:p>
          <a:p>
            <a:pPr marL="461962" lvl="1" indent="-457200">
              <a:lnSpc>
                <a:spcPct val="100000"/>
              </a:lnSpc>
              <a:buClr>
                <a:srgbClr val="262626"/>
              </a:buClr>
              <a:buFont typeface="Arial" panose="020B0604020202020204" pitchFamily="34" charset="0"/>
              <a:buChar char="•"/>
            </a:pPr>
            <a:r>
              <a:rPr lang="es-AR" altLang="es-AR" sz="3200" dirty="0">
                <a:solidFill>
                  <a:srgbClr val="262626"/>
                </a:solidFill>
                <a:latin typeface="Calibri Light" charset="0"/>
              </a:rPr>
              <a:t>Una vez corregido el trabajo, cada alumno deberá presentarse a un coloquio para aprobar la cursada. </a:t>
            </a:r>
          </a:p>
          <a:p>
            <a:pPr>
              <a:lnSpc>
                <a:spcPct val="100000"/>
              </a:lnSpc>
              <a:buClrTx/>
              <a:buSzTx/>
              <a:buFontTx/>
              <a:buNone/>
            </a:pPr>
            <a:endParaRPr lang="es-AR" altLang="es-AR" sz="3200" dirty="0">
              <a:solidFill>
                <a:srgbClr val="262626"/>
              </a:solidFill>
              <a:latin typeface="Calibri Light" charset="0"/>
            </a:endParaRPr>
          </a:p>
        </p:txBody>
      </p:sp>
      <p:sp>
        <p:nvSpPr>
          <p:cNvPr id="819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11" name="6 Título"/>
          <p:cNvSpPr>
            <a:spLocks noGrp="1"/>
          </p:cNvSpPr>
          <p:nvPr>
            <p:ph type="title"/>
          </p:nvPr>
        </p:nvSpPr>
        <p:spPr>
          <a:xfrm>
            <a:off x="623392" y="332656"/>
            <a:ext cx="10806607" cy="1273283"/>
          </a:xfrm>
        </p:spPr>
        <p:txBody>
          <a:bodyPr/>
          <a:lstStyle/>
          <a:p>
            <a:r>
              <a:rPr lang="es-AR" altLang="es-AR" dirty="0">
                <a:solidFill>
                  <a:srgbClr val="0070C0"/>
                </a:solidFill>
                <a:latin typeface="Calibri Light" charset="0"/>
              </a:rPr>
              <a:t>Ingeniería de Software II – Reglamento de la cursada</a:t>
            </a:r>
            <a:br>
              <a:rPr lang="es-AR" altLang="es-AR" dirty="0">
                <a:solidFill>
                  <a:srgbClr val="0070C0"/>
                </a:solidFill>
                <a:latin typeface="Calibri Light" charset="0"/>
              </a:rPr>
            </a:br>
            <a:endParaRPr lang="es-AR" dirty="0"/>
          </a:p>
        </p:txBody>
      </p:sp>
    </p:spTree>
    <p:extLst>
      <p:ext uri="{BB962C8B-B14F-4D97-AF65-F5344CB8AC3E}">
        <p14:creationId xmlns:p14="http://schemas.microsoft.com/office/powerpoint/2010/main" val="3762356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Cuestionarios</a:t>
            </a:r>
          </a:p>
        </p:txBody>
      </p:sp>
      <p:sp>
        <p:nvSpPr>
          <p:cNvPr id="2765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765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Whitten Bentley</a:t>
            </a:r>
          </a:p>
          <a:p>
            <a:pPr marL="92075" indent="-88900">
              <a:lnSpc>
                <a:spcPct val="100000"/>
              </a:lnSpc>
            </a:pPr>
            <a:endParaRPr lang="es-AR" altLang="es-AR" sz="2400">
              <a:solidFill>
                <a:srgbClr val="262626"/>
              </a:solidFill>
              <a:latin typeface="Calibri Light" charset="0"/>
            </a:endParaRPr>
          </a:p>
        </p:txBody>
      </p:sp>
      <p:sp>
        <p:nvSpPr>
          <p:cNvPr id="27652"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600" dirty="0">
                <a:solidFill>
                  <a:srgbClr val="262626"/>
                </a:solidFill>
                <a:latin typeface="Calibri Light" charset="0"/>
              </a:rPr>
              <a:t>a)¿Permiten una respuesta rápida? ¿Por qué?</a:t>
            </a:r>
          </a:p>
          <a:p>
            <a:pPr marL="342900" indent="-342900">
              <a:lnSpc>
                <a:spcPct val="100000"/>
              </a:lnSpc>
              <a:buClr>
                <a:srgbClr val="C00000"/>
              </a:buClr>
              <a:buFont typeface="Wingdings" panose="05000000000000000000" pitchFamily="2" charset="2"/>
              <a:buChar char="v"/>
            </a:pPr>
            <a:endParaRPr lang="es-AR" altLang="es-AR" sz="36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600" dirty="0">
                <a:solidFill>
                  <a:srgbClr val="262626"/>
                </a:solidFill>
                <a:latin typeface="Calibri Light" charset="0"/>
              </a:rPr>
              <a:t>b)¿Qué inconvenientes encuentra en su implementación?</a:t>
            </a:r>
          </a:p>
          <a:p>
            <a:pPr marL="342900" indent="-342900">
              <a:lnSpc>
                <a:spcPct val="100000"/>
              </a:lnSpc>
              <a:buClr>
                <a:srgbClr val="C00000"/>
              </a:buClr>
              <a:buFont typeface="Wingdings" panose="05000000000000000000" pitchFamily="2" charset="2"/>
              <a:buChar char="v"/>
            </a:pPr>
            <a:endParaRPr lang="es-AR" altLang="es-AR" sz="3600" dirty="0">
              <a:solidFill>
                <a:srgbClr val="262626"/>
              </a:solidFill>
              <a:latin typeface="Calibri Light" charset="0"/>
            </a:endParaRPr>
          </a:p>
          <a:p>
            <a:pPr>
              <a:lnSpc>
                <a:spcPct val="100000"/>
              </a:lnSpc>
              <a:buClrTx/>
              <a:buSzTx/>
              <a:buFontTx/>
              <a:buNone/>
            </a:pPr>
            <a:endParaRPr lang="es-AR" altLang="es-AR" sz="3600" dirty="0">
              <a:solidFill>
                <a:srgbClr val="262626"/>
              </a:solidFill>
              <a:latin typeface="Calibri Light" charset="0"/>
            </a:endParaRPr>
          </a:p>
        </p:txBody>
      </p:sp>
      <p:sp>
        <p:nvSpPr>
          <p:cNvPr id="2765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7" name="6 Botón de acción: Inicio">
            <a:hlinkClick r:id="rId3" action="ppaction://hlinksldjump" highlightClick="1"/>
          </p:cNvPr>
          <p:cNvSpPr/>
          <p:nvPr/>
        </p:nvSpPr>
        <p:spPr>
          <a:xfrm>
            <a:off x="9248775" y="5445224"/>
            <a:ext cx="1042416" cy="1042416"/>
          </a:xfrm>
          <a:prstGeom prst="actionButtonHo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190168127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623888" y="500063"/>
            <a:ext cx="10806112"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Entrevistas</a:t>
            </a:r>
          </a:p>
        </p:txBody>
      </p:sp>
      <p:sp>
        <p:nvSpPr>
          <p:cNvPr id="29698" name="Rectangle 2"/>
          <p:cNvSpPr>
            <a:spLocks noChangeArrowheads="1"/>
          </p:cNvSpPr>
          <p:nvPr/>
        </p:nvSpPr>
        <p:spPr bwMode="auto">
          <a:xfrm>
            <a:off x="676275" y="1998663"/>
            <a:ext cx="4662488" cy="376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9pPr>
          </a:lstStyle>
          <a:p>
            <a:pPr>
              <a:lnSpc>
                <a:spcPct val="100000"/>
              </a:lnSpc>
              <a:buClrTx/>
              <a:buSzTx/>
              <a:buFontTx/>
              <a:buNone/>
            </a:pPr>
            <a:endParaRPr lang="es-AR" altLang="es-AR" sz="2400" dirty="0">
              <a:solidFill>
                <a:srgbClr val="262626"/>
              </a:solidFill>
              <a:latin typeface="Calibri Light" charset="0"/>
            </a:endParaRPr>
          </a:p>
        </p:txBody>
      </p:sp>
      <p:sp>
        <p:nvSpPr>
          <p:cNvPr id="29699" name="Rectangle 3"/>
          <p:cNvSpPr>
            <a:spLocks noChangeArrowheads="1"/>
          </p:cNvSpPr>
          <p:nvPr/>
        </p:nvSpPr>
        <p:spPr bwMode="auto">
          <a:xfrm>
            <a:off x="623889" y="1998663"/>
            <a:ext cx="10050462" cy="376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9pPr>
          </a:lstStyle>
          <a:p>
            <a:pPr marL="0" indent="0" algn="just">
              <a:lnSpc>
                <a:spcPct val="100000"/>
              </a:lnSpc>
              <a:buClr>
                <a:srgbClr val="C00000"/>
              </a:buClr>
            </a:pPr>
            <a:r>
              <a:rPr lang="es-AR" altLang="es-AR" sz="3600" dirty="0">
                <a:solidFill>
                  <a:srgbClr val="262626"/>
                </a:solidFill>
                <a:latin typeface="Calibri Light" charset="0"/>
              </a:rPr>
              <a:t>a)¿Qué cosas </a:t>
            </a:r>
            <a:r>
              <a:rPr lang="es-AR" altLang="es-AR" sz="3600" b="1" dirty="0">
                <a:solidFill>
                  <a:srgbClr val="262626"/>
                </a:solidFill>
                <a:latin typeface="Calibri Light" charset="0"/>
              </a:rPr>
              <a:t>debe hacer </a:t>
            </a:r>
            <a:r>
              <a:rPr lang="es-AR" altLang="es-AR" sz="3600" dirty="0">
                <a:solidFill>
                  <a:srgbClr val="262626"/>
                </a:solidFill>
                <a:latin typeface="Calibri Light" charset="0"/>
              </a:rPr>
              <a:t>al estar realizando la entrevista?</a:t>
            </a:r>
          </a:p>
          <a:p>
            <a:pPr marL="742950" indent="-742950">
              <a:lnSpc>
                <a:spcPct val="100000"/>
              </a:lnSpc>
              <a:buClr>
                <a:srgbClr val="C00000"/>
              </a:buClr>
              <a:buAutoNum type="alphaLcParenR"/>
            </a:pPr>
            <a:endParaRPr lang="es-AR" altLang="es-AR" sz="3600" dirty="0">
              <a:solidFill>
                <a:srgbClr val="262626"/>
              </a:solidFill>
              <a:latin typeface="Calibri Light" charset="0"/>
            </a:endParaRPr>
          </a:p>
          <a:p>
            <a:pPr marL="0" indent="0">
              <a:lnSpc>
                <a:spcPct val="100000"/>
              </a:lnSpc>
              <a:buClr>
                <a:srgbClr val="C00000"/>
              </a:buClr>
            </a:pPr>
            <a:r>
              <a:rPr lang="es-AR" altLang="es-AR" sz="3600" dirty="0">
                <a:solidFill>
                  <a:srgbClr val="262626"/>
                </a:solidFill>
                <a:latin typeface="Calibri Light" charset="0"/>
              </a:rPr>
              <a:t>b)¿Qué cosas </a:t>
            </a:r>
            <a:r>
              <a:rPr lang="es-AR" altLang="es-AR" sz="3600" b="1" dirty="0">
                <a:solidFill>
                  <a:srgbClr val="262626"/>
                </a:solidFill>
                <a:latin typeface="Calibri Light" charset="0"/>
              </a:rPr>
              <a:t>debe evitar </a:t>
            </a:r>
            <a:r>
              <a:rPr lang="es-AR" altLang="es-AR" sz="3600" dirty="0">
                <a:solidFill>
                  <a:srgbClr val="262626"/>
                </a:solidFill>
                <a:latin typeface="Calibri Light" charset="0"/>
              </a:rPr>
              <a:t>al realizar una entrevista?</a:t>
            </a:r>
          </a:p>
          <a:p>
            <a:pPr marL="0" indent="0">
              <a:lnSpc>
                <a:spcPct val="100000"/>
              </a:lnSpc>
              <a:buClr>
                <a:srgbClr val="C00000"/>
              </a:buClr>
            </a:pPr>
            <a:endParaRPr lang="es-AR" altLang="es-AR" sz="3600" dirty="0">
              <a:solidFill>
                <a:srgbClr val="262626"/>
              </a:solidFill>
              <a:latin typeface="Calibri Light" charset="0"/>
            </a:endParaRPr>
          </a:p>
        </p:txBody>
      </p:sp>
      <p:sp>
        <p:nvSpPr>
          <p:cNvPr id="29700" name="Rectangle 4"/>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 name="5 Botón de acción: Inicio">
            <a:hlinkClick r:id="rId3" action="ppaction://hlinksldjump" highlightClick="1"/>
          </p:cNvPr>
          <p:cNvSpPr/>
          <p:nvPr/>
        </p:nvSpPr>
        <p:spPr>
          <a:xfrm>
            <a:off x="9248775" y="5445224"/>
            <a:ext cx="1042416" cy="1042416"/>
          </a:xfrm>
          <a:prstGeom prst="actionButtonHo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2630313202"/>
      </p:ext>
    </p:extLst>
  </p:cSld>
  <p:clrMapOvr>
    <a:masterClrMapping/>
  </p:clrMapOvr>
  <p:transition spd="med" advClick="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JRP</a:t>
            </a:r>
          </a:p>
        </p:txBody>
      </p:sp>
      <p:sp>
        <p:nvSpPr>
          <p:cNvPr id="3174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3174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Whitten Bentley</a:t>
            </a:r>
          </a:p>
          <a:p>
            <a:pPr marL="92075" indent="-88900">
              <a:lnSpc>
                <a:spcPct val="100000"/>
              </a:lnSpc>
            </a:pPr>
            <a:endParaRPr lang="es-AR" altLang="es-AR" sz="2400">
              <a:solidFill>
                <a:srgbClr val="262626"/>
              </a:solidFill>
              <a:latin typeface="Calibri Light" charset="0"/>
            </a:endParaRPr>
          </a:p>
        </p:txBody>
      </p:sp>
      <p:sp>
        <p:nvSpPr>
          <p:cNvPr id="31748"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endParaRPr lang="es-AR" altLang="es-AR" sz="2400" dirty="0">
              <a:solidFill>
                <a:srgbClr val="262626"/>
              </a:solidFill>
              <a:latin typeface="Calibri Light" charset="0"/>
            </a:endParaRPr>
          </a:p>
        </p:txBody>
      </p:sp>
      <p:sp>
        <p:nvSpPr>
          <p:cNvPr id="3175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2" name="1 CuadroTexto"/>
          <p:cNvSpPr txBox="1"/>
          <p:nvPr/>
        </p:nvSpPr>
        <p:spPr>
          <a:xfrm>
            <a:off x="1991544" y="2876831"/>
            <a:ext cx="7917296" cy="1754326"/>
          </a:xfrm>
          <a:prstGeom prst="rect">
            <a:avLst/>
          </a:prstGeom>
          <a:noFill/>
        </p:spPr>
        <p:txBody>
          <a:bodyPr wrap="none" rtlCol="0">
            <a:spAutoFit/>
          </a:bodyPr>
          <a:lstStyle/>
          <a:p>
            <a:pPr marL="342900" indent="-342900">
              <a:buAutoNum type="alphaLcParenR"/>
            </a:pPr>
            <a:r>
              <a:rPr lang="es-AR" sz="3600" dirty="0"/>
              <a:t>¿Qué es la técnica de JRP o JAD?</a:t>
            </a:r>
          </a:p>
          <a:p>
            <a:pPr marL="342900" indent="-342900">
              <a:buAutoNum type="alphaLcParenR"/>
            </a:pPr>
            <a:endParaRPr lang="es-AR" sz="3600" dirty="0"/>
          </a:p>
          <a:p>
            <a:pPr marL="342900" indent="-342900">
              <a:buAutoNum type="alphaLcParenR"/>
            </a:pPr>
            <a:r>
              <a:rPr lang="es-AR" sz="3600" dirty="0"/>
              <a:t>Mencione 4 características de la técnica</a:t>
            </a:r>
          </a:p>
        </p:txBody>
      </p:sp>
      <p:sp>
        <p:nvSpPr>
          <p:cNvPr id="8" name="7 Botón de acción: Inicio">
            <a:hlinkClick r:id="rId3" action="ppaction://hlinksldjump" highlightClick="1"/>
          </p:cNvPr>
          <p:cNvSpPr/>
          <p:nvPr/>
        </p:nvSpPr>
        <p:spPr>
          <a:xfrm>
            <a:off x="9248775" y="5445224"/>
            <a:ext cx="1042416" cy="1042416"/>
          </a:xfrm>
          <a:prstGeom prst="actionButtonHo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3398045971"/>
      </p:ext>
    </p:extLst>
  </p:cSld>
  <p:clrMapOvr>
    <a:masterClrMapping/>
  </p:clrMapOvr>
  <p:transition spd="med" advClick="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err="1">
                <a:solidFill>
                  <a:schemeClr val="accent1"/>
                </a:solidFill>
                <a:latin typeface="Calibri Light" charset="0"/>
              </a:rPr>
              <a:t>Brainstorming</a:t>
            </a:r>
            <a:endParaRPr lang="es-AR" altLang="es-AR" sz="4000" dirty="0">
              <a:solidFill>
                <a:schemeClr val="accent1"/>
              </a:solidFill>
              <a:latin typeface="Calibri Light" charset="0"/>
            </a:endParaRPr>
          </a:p>
        </p:txBody>
      </p:sp>
      <p:sp>
        <p:nvSpPr>
          <p:cNvPr id="3379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3379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33796"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a:lnSpc>
                <a:spcPct val="100000"/>
              </a:lnSpc>
              <a:buClrTx/>
              <a:buSzTx/>
              <a:buFontTx/>
              <a:buNone/>
            </a:pPr>
            <a:endParaRPr lang="es-AR" altLang="es-AR" sz="2400" dirty="0">
              <a:solidFill>
                <a:srgbClr val="262626"/>
              </a:solidFill>
              <a:latin typeface="Calibri Light" charset="0"/>
            </a:endParaRPr>
          </a:p>
        </p:txBody>
      </p:sp>
      <p:sp>
        <p:nvSpPr>
          <p:cNvPr id="3379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2" name="1 CuadroTexto"/>
          <p:cNvSpPr txBox="1"/>
          <p:nvPr/>
        </p:nvSpPr>
        <p:spPr>
          <a:xfrm>
            <a:off x="1775520" y="2852738"/>
            <a:ext cx="6361998" cy="1754326"/>
          </a:xfrm>
          <a:prstGeom prst="rect">
            <a:avLst/>
          </a:prstGeom>
          <a:noFill/>
        </p:spPr>
        <p:txBody>
          <a:bodyPr wrap="none" rtlCol="0">
            <a:spAutoFit/>
          </a:bodyPr>
          <a:lstStyle/>
          <a:p>
            <a:pPr marL="342900" indent="-342900">
              <a:buAutoNum type="alphaLcParenR"/>
            </a:pPr>
            <a:r>
              <a:rPr lang="es-AR" sz="3600" dirty="0"/>
              <a:t>¿Qué es el </a:t>
            </a:r>
            <a:r>
              <a:rPr lang="es-AR" sz="3600" dirty="0" err="1"/>
              <a:t>brainstorming</a:t>
            </a:r>
            <a:r>
              <a:rPr lang="es-AR" sz="3600" dirty="0"/>
              <a:t>?</a:t>
            </a:r>
          </a:p>
          <a:p>
            <a:pPr marL="342900" indent="-342900">
              <a:buAutoNum type="alphaLcParenR"/>
            </a:pPr>
            <a:endParaRPr lang="es-AR" sz="3600" dirty="0"/>
          </a:p>
          <a:p>
            <a:pPr marL="342900" indent="-342900">
              <a:buAutoNum type="alphaLcParenR"/>
            </a:pPr>
            <a:r>
              <a:rPr lang="es-AR" sz="3600" dirty="0"/>
              <a:t>Indique 4 ventajas de la técnica</a:t>
            </a:r>
          </a:p>
        </p:txBody>
      </p:sp>
      <p:sp>
        <p:nvSpPr>
          <p:cNvPr id="9" name="8 Botón de acción: Inicio">
            <a:hlinkClick r:id="rId3" action="ppaction://hlinksldjump" highlightClick="1"/>
          </p:cNvPr>
          <p:cNvSpPr/>
          <p:nvPr/>
        </p:nvSpPr>
        <p:spPr>
          <a:xfrm>
            <a:off x="9248775" y="5445224"/>
            <a:ext cx="1042416" cy="1042416"/>
          </a:xfrm>
          <a:prstGeom prst="actionButtonHom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volver</a:t>
            </a:r>
          </a:p>
        </p:txBody>
      </p:sp>
    </p:spTree>
    <p:extLst>
      <p:ext uri="{BB962C8B-B14F-4D97-AF65-F5344CB8AC3E}">
        <p14:creationId xmlns:p14="http://schemas.microsoft.com/office/powerpoint/2010/main" val="2617088447"/>
      </p:ext>
    </p:extLst>
  </p:cSld>
  <p:clrMapOvr>
    <a:masterClrMapping/>
  </p:clrMapOvr>
  <p:transition spd="med" advClick="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550863" y="5073650"/>
            <a:ext cx="107807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7200" dirty="0">
                <a:solidFill>
                  <a:schemeClr val="accent1"/>
                </a:solidFill>
                <a:latin typeface="Calibri Light" charset="0"/>
              </a:rPr>
              <a:t> </a:t>
            </a:r>
          </a:p>
        </p:txBody>
      </p:sp>
      <p:sp>
        <p:nvSpPr>
          <p:cNvPr id="34818" name="Rectangle 2"/>
          <p:cNvSpPr>
            <a:spLocks noChangeArrowheads="1"/>
          </p:cNvSpPr>
          <p:nvPr/>
        </p:nvSpPr>
        <p:spPr bwMode="auto">
          <a:xfrm>
            <a:off x="550863" y="4359275"/>
            <a:ext cx="92281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34819" name="Rectangle 3"/>
          <p:cNvSpPr>
            <a:spLocks noChangeArrowheads="1"/>
          </p:cNvSpPr>
          <p:nvPr/>
        </p:nvSpPr>
        <p:spPr bwMode="auto">
          <a:xfrm>
            <a:off x="9266238" y="2781300"/>
            <a:ext cx="2925762"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2" name="Título 1">
            <a:extLst>
              <a:ext uri="{FF2B5EF4-FFF2-40B4-BE49-F238E27FC236}">
                <a16:creationId xmlns:a16="http://schemas.microsoft.com/office/drawing/2014/main" id="{5339490C-DA7E-42AD-8775-2A10AE4201DB}"/>
              </a:ext>
            </a:extLst>
          </p:cNvPr>
          <p:cNvSpPr>
            <a:spLocks noGrp="1"/>
          </p:cNvSpPr>
          <p:nvPr>
            <p:ph type="title"/>
          </p:nvPr>
        </p:nvSpPr>
        <p:spPr>
          <a:xfrm>
            <a:off x="479376" y="4586033"/>
            <a:ext cx="10780776" cy="613283"/>
          </a:xfrm>
        </p:spPr>
        <p:txBody>
          <a:bodyPr/>
          <a:lstStyle/>
          <a:p>
            <a:r>
              <a:rPr lang="es-ES" dirty="0"/>
              <a:t>Requerimientos</a:t>
            </a:r>
          </a:p>
        </p:txBody>
      </p:sp>
      <p:sp>
        <p:nvSpPr>
          <p:cNvPr id="3" name="Marcador de texto 2">
            <a:extLst>
              <a:ext uri="{FF2B5EF4-FFF2-40B4-BE49-F238E27FC236}">
                <a16:creationId xmlns:a16="http://schemas.microsoft.com/office/drawing/2014/main" id="{0195EBA0-D183-429C-9E15-77BFB760FD94}"/>
              </a:ext>
            </a:extLst>
          </p:cNvPr>
          <p:cNvSpPr>
            <a:spLocks noGrp="1"/>
          </p:cNvSpPr>
          <p:nvPr>
            <p:ph type="body" sz="half" idx="2"/>
          </p:nvPr>
        </p:nvSpPr>
        <p:spPr/>
        <p:txBody>
          <a:bodyPr/>
          <a:lstStyle/>
          <a:p>
            <a:endParaRPr lang="es-ES"/>
          </a:p>
        </p:txBody>
      </p:sp>
    </p:spTree>
    <p:extLst>
      <p:ext uri="{BB962C8B-B14F-4D97-AF65-F5344CB8AC3E}">
        <p14:creationId xmlns:p14="http://schemas.microsoft.com/office/powerpoint/2010/main" val="16620569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956"/>
        <p:cNvGrpSpPr/>
        <p:nvPr/>
      </p:nvGrpSpPr>
      <p:grpSpPr>
        <a:xfrm>
          <a:off x="0" y="0"/>
          <a:ext cx="0" cy="0"/>
          <a:chOff x="0" y="0"/>
          <a:chExt cx="0" cy="0"/>
        </a:xfrm>
      </p:grpSpPr>
      <p:sp>
        <p:nvSpPr>
          <p:cNvPr id="125957" name="Shape 125957"/>
          <p:cNvSpPr/>
          <p:nvPr/>
        </p:nvSpPr>
        <p:spPr>
          <a:xfrm>
            <a:off x="623888" y="642938"/>
            <a:ext cx="1077120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s-AR" sz="4000" dirty="0">
                <a:solidFill>
                  <a:srgbClr val="0070C0"/>
                </a:solidFill>
                <a:latin typeface="Calibri"/>
                <a:ea typeface="Calibri"/>
                <a:cs typeface="Calibri"/>
                <a:sym typeface="Calibri"/>
              </a:rPr>
              <a:t>Requerimientos</a:t>
            </a:r>
            <a:endParaRPr dirty="0">
              <a:solidFill>
                <a:srgbClr val="0070C0"/>
              </a:solidFill>
            </a:endParaRPr>
          </a:p>
        </p:txBody>
      </p:sp>
      <p:sp>
        <p:nvSpPr>
          <p:cNvPr id="125958" name="Shape 125958"/>
          <p:cNvSpPr/>
          <p:nvPr/>
        </p:nvSpPr>
        <p:spPr>
          <a:xfrm>
            <a:off x="9248775" y="2852738"/>
            <a:ext cx="2925900" cy="1047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59" name="Shape 125959"/>
          <p:cNvSpPr/>
          <p:nvPr/>
        </p:nvSpPr>
        <p:spPr>
          <a:xfrm>
            <a:off x="5951538" y="6508750"/>
            <a:ext cx="2162100" cy="304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60" name="Shape 125960"/>
          <p:cNvSpPr/>
          <p:nvPr/>
        </p:nvSpPr>
        <p:spPr>
          <a:xfrm>
            <a:off x="168275" y="6554788"/>
            <a:ext cx="2154300" cy="212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1400">
                <a:solidFill>
                  <a:srgbClr val="8F8F8F"/>
                </a:solidFill>
                <a:latin typeface="Calibri"/>
                <a:ea typeface="Calibri"/>
                <a:cs typeface="Calibri"/>
                <a:sym typeface="Calibri"/>
              </a:rPr>
              <a:t>Ingenieria de Software II</a:t>
            </a:r>
            <a:endParaRPr/>
          </a:p>
        </p:txBody>
      </p:sp>
      <p:pic>
        <p:nvPicPr>
          <p:cNvPr id="125961" name="Shape 125961"/>
          <p:cNvPicPr preferRelativeResize="0"/>
          <p:nvPr/>
        </p:nvPicPr>
        <p:blipFill rotWithShape="1">
          <a:blip r:embed="rId3">
            <a:alphaModFix/>
          </a:blip>
          <a:srcRect/>
          <a:stretch/>
        </p:blipFill>
        <p:spPr>
          <a:xfrm>
            <a:off x="2881313" y="4953000"/>
            <a:ext cx="2665412" cy="1368425"/>
          </a:xfrm>
          <a:prstGeom prst="rect">
            <a:avLst/>
          </a:prstGeom>
          <a:noFill/>
          <a:ln>
            <a:noFill/>
          </a:ln>
        </p:spPr>
      </p:pic>
      <p:pic>
        <p:nvPicPr>
          <p:cNvPr id="125962" name="Shape 125962"/>
          <p:cNvPicPr preferRelativeResize="0"/>
          <p:nvPr/>
        </p:nvPicPr>
        <p:blipFill rotWithShape="1">
          <a:blip r:embed="rId4">
            <a:alphaModFix/>
          </a:blip>
          <a:srcRect/>
          <a:stretch/>
        </p:blipFill>
        <p:spPr>
          <a:xfrm>
            <a:off x="4710113" y="2057400"/>
            <a:ext cx="1828800" cy="1457325"/>
          </a:xfrm>
          <a:prstGeom prst="rect">
            <a:avLst/>
          </a:prstGeom>
          <a:noFill/>
          <a:ln>
            <a:noFill/>
          </a:ln>
        </p:spPr>
      </p:pic>
      <p:pic>
        <p:nvPicPr>
          <p:cNvPr id="125963" name="Shape 125963"/>
          <p:cNvPicPr preferRelativeResize="0"/>
          <p:nvPr/>
        </p:nvPicPr>
        <p:blipFill rotWithShape="1">
          <a:blip r:embed="rId5">
            <a:alphaModFix/>
          </a:blip>
          <a:srcRect/>
          <a:stretch/>
        </p:blipFill>
        <p:spPr>
          <a:xfrm>
            <a:off x="2347913" y="2514600"/>
            <a:ext cx="1820862" cy="1431926"/>
          </a:xfrm>
          <a:prstGeom prst="rect">
            <a:avLst/>
          </a:prstGeom>
          <a:noFill/>
          <a:ln>
            <a:noFill/>
          </a:ln>
        </p:spPr>
      </p:pic>
      <p:pic>
        <p:nvPicPr>
          <p:cNvPr id="125964" name="Shape 125964"/>
          <p:cNvPicPr preferRelativeResize="0"/>
          <p:nvPr/>
        </p:nvPicPr>
        <p:blipFill rotWithShape="1">
          <a:blip r:embed="rId6">
            <a:alphaModFix/>
          </a:blip>
          <a:srcRect/>
          <a:stretch/>
        </p:blipFill>
        <p:spPr>
          <a:xfrm>
            <a:off x="7072313" y="2743200"/>
            <a:ext cx="1819275" cy="1306513"/>
          </a:xfrm>
          <a:prstGeom prst="rect">
            <a:avLst/>
          </a:prstGeom>
          <a:noFill/>
          <a:ln>
            <a:noFill/>
          </a:ln>
        </p:spPr>
      </p:pic>
      <p:pic>
        <p:nvPicPr>
          <p:cNvPr id="125965" name="Shape 125965"/>
          <p:cNvPicPr preferRelativeResize="0"/>
          <p:nvPr/>
        </p:nvPicPr>
        <p:blipFill rotWithShape="1">
          <a:blip r:embed="rId7">
            <a:alphaModFix/>
          </a:blip>
          <a:srcRect/>
          <a:stretch/>
        </p:blipFill>
        <p:spPr>
          <a:xfrm>
            <a:off x="6386513" y="4724400"/>
            <a:ext cx="2743201" cy="1784350"/>
          </a:xfrm>
          <a:prstGeom prst="rect">
            <a:avLst/>
          </a:prstGeom>
          <a:noFill/>
          <a:ln>
            <a:noFill/>
          </a:ln>
        </p:spPr>
      </p:pic>
      <p:sp>
        <p:nvSpPr>
          <p:cNvPr id="125966" name="Shape 125966"/>
          <p:cNvSpPr/>
          <p:nvPr/>
        </p:nvSpPr>
        <p:spPr>
          <a:xfrm>
            <a:off x="682625" y="5478463"/>
            <a:ext cx="1995600" cy="3636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900"/>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AR" sz="1800">
                <a:solidFill>
                  <a:srgbClr val="000099"/>
                </a:solidFill>
                <a:latin typeface="Calibri"/>
                <a:ea typeface="Calibri"/>
                <a:cs typeface="Calibri"/>
                <a:sym typeface="Calibri"/>
              </a:rPr>
              <a:t>Especificación</a:t>
            </a:r>
            <a:endParaRPr/>
          </a:p>
        </p:txBody>
      </p:sp>
      <p:sp>
        <p:nvSpPr>
          <p:cNvPr id="125967" name="Shape 125967"/>
          <p:cNvSpPr/>
          <p:nvPr/>
        </p:nvSpPr>
        <p:spPr>
          <a:xfrm>
            <a:off x="9190038" y="5453063"/>
            <a:ext cx="1298450" cy="3636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900"/>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AR" sz="1800" dirty="0">
                <a:solidFill>
                  <a:srgbClr val="000099"/>
                </a:solidFill>
                <a:latin typeface="Calibri"/>
                <a:ea typeface="Calibri"/>
                <a:cs typeface="Calibri"/>
                <a:sym typeface="Calibri"/>
              </a:rPr>
              <a:t>Análisis</a:t>
            </a:r>
            <a:endParaRPr dirty="0"/>
          </a:p>
        </p:txBody>
      </p:sp>
      <p:sp>
        <p:nvSpPr>
          <p:cNvPr id="125968" name="Shape 125968"/>
          <p:cNvSpPr/>
          <p:nvPr/>
        </p:nvSpPr>
        <p:spPr>
          <a:xfrm>
            <a:off x="7058024" y="2133600"/>
            <a:ext cx="1414239" cy="3636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900"/>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AR" sz="1800" dirty="0">
                <a:solidFill>
                  <a:srgbClr val="000099"/>
                </a:solidFill>
                <a:latin typeface="Calibri"/>
                <a:ea typeface="Calibri"/>
                <a:cs typeface="Calibri"/>
                <a:sym typeface="Calibri"/>
              </a:rPr>
              <a:t>Definición</a:t>
            </a:r>
            <a:endParaRPr dirty="0"/>
          </a:p>
        </p:txBody>
      </p:sp>
      <p:sp>
        <p:nvSpPr>
          <p:cNvPr id="125969" name="Shape 125969"/>
          <p:cNvSpPr/>
          <p:nvPr/>
        </p:nvSpPr>
        <p:spPr>
          <a:xfrm rot="-419745">
            <a:off x="4176742" y="2973404"/>
            <a:ext cx="379324" cy="304680"/>
          </a:xfrm>
          <a:custGeom>
            <a:avLst/>
            <a:gdLst/>
            <a:ahLst/>
            <a:cxnLst/>
            <a:rect l="0" t="0" r="0" b="0"/>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12" ty="-6" sx="99997" sy="99997"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70" name="Shape 125970"/>
          <p:cNvSpPr/>
          <p:nvPr/>
        </p:nvSpPr>
        <p:spPr>
          <a:xfrm rot="1140473">
            <a:off x="6692856" y="3046443"/>
            <a:ext cx="379492" cy="304922"/>
          </a:xfrm>
          <a:custGeom>
            <a:avLst/>
            <a:gdLst/>
            <a:ahLst/>
            <a:cxnLst/>
            <a:rect l="0" t="0" r="0" b="0"/>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11" ty="6" sx="99997" sy="99997"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71" name="Shape 125971"/>
          <p:cNvSpPr/>
          <p:nvPr/>
        </p:nvSpPr>
        <p:spPr>
          <a:xfrm rot="5579481">
            <a:off x="7682674" y="4264792"/>
            <a:ext cx="379417" cy="304915"/>
          </a:xfrm>
          <a:custGeom>
            <a:avLst/>
            <a:gdLst/>
            <a:ahLst/>
            <a:cxnLst/>
            <a:rect l="0" t="0" r="0" b="0"/>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7" ty="-2" sx="99997" sy="99997"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72" name="Shape 125972"/>
          <p:cNvSpPr/>
          <p:nvPr/>
        </p:nvSpPr>
        <p:spPr>
          <a:xfrm rot="-10740219">
            <a:off x="5703783" y="5638764"/>
            <a:ext cx="379557" cy="304848"/>
          </a:xfrm>
          <a:custGeom>
            <a:avLst/>
            <a:gdLst/>
            <a:ahLst/>
            <a:cxnLst/>
            <a:rect l="0" t="0" r="0" b="0"/>
            <a:pathLst>
              <a:path w="120000" h="120000" extrusionOk="0">
                <a:moveTo>
                  <a:pt x="0" y="1692"/>
                </a:moveTo>
                <a:lnTo>
                  <a:pt x="243" y="1692"/>
                </a:lnTo>
                <a:lnTo>
                  <a:pt x="243" y="0"/>
                </a:lnTo>
                <a:lnTo>
                  <a:pt x="334" y="167"/>
                </a:lnTo>
                <a:lnTo>
                  <a:pt x="243" y="333"/>
                </a:lnTo>
                <a:lnTo>
                  <a:pt x="243" y="-1359"/>
                </a:lnTo>
                <a:lnTo>
                  <a:pt x="0" y="-1359"/>
                </a:lnTo>
                <a:close/>
              </a:path>
            </a:pathLst>
          </a:custGeom>
          <a:blipFill rotWithShape="0">
            <a:blip r:embed="rId8">
              <a:alphaModFix/>
            </a:blip>
            <a:tile tx="0" ty="-5" sx="99997" sy="99997" flip="none" algn="tl"/>
          </a:blip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973" name="Shape 125973"/>
          <p:cNvSpPr/>
          <p:nvPr/>
        </p:nvSpPr>
        <p:spPr>
          <a:xfrm>
            <a:off x="3330575" y="1981200"/>
            <a:ext cx="1379400" cy="533400"/>
          </a:xfrm>
          <a:prstGeom prst="rect">
            <a:avLst/>
          </a:prstGeom>
          <a:gradFill>
            <a:gsLst>
              <a:gs pos="0">
                <a:srgbClr val="36B0D1"/>
              </a:gs>
              <a:gs pos="100000">
                <a:srgbClr val="2988A1"/>
              </a:gs>
            </a:gsLst>
            <a:lin ang="5400012" scaled="0"/>
          </a:gradFill>
          <a:ln w="9525" cap="flat" cmpd="sng">
            <a:solidFill>
              <a:srgbClr val="46AAC4"/>
            </a:solidFill>
            <a:prstDash val="solid"/>
            <a:round/>
            <a:headEnd type="none" w="sm" len="sm"/>
            <a:tailEnd type="none" w="sm" len="sm"/>
          </a:ln>
          <a:effectLst>
            <a:outerShdw dist="23040" dir="5400000" algn="ctr" rotWithShape="0">
              <a:srgbClr val="000000">
                <a:alpha val="34900"/>
              </a:srgbClr>
            </a:outerShdw>
          </a:effectLst>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AR" sz="1800">
                <a:solidFill>
                  <a:srgbClr val="000099"/>
                </a:solidFill>
                <a:latin typeface="Calibri"/>
                <a:ea typeface="Calibri"/>
                <a:cs typeface="Calibri"/>
                <a:sym typeface="Calibri"/>
              </a:rPr>
              <a:t>Solicitud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973"/>
                                        </p:tgtEl>
                                        <p:attrNameLst>
                                          <p:attrName>style.visibility</p:attrName>
                                        </p:attrNameLst>
                                      </p:cBhvr>
                                      <p:to>
                                        <p:strVal val="visible"/>
                                      </p:to>
                                    </p:set>
                                    <p:animEffect transition="in" filter="fade">
                                      <p:cBhvr>
                                        <p:cTn id="7" dur="2000"/>
                                        <p:tgtEl>
                                          <p:spTgt spid="125973"/>
                                        </p:tgtEl>
                                      </p:cBhvr>
                                    </p:animEffect>
                                  </p:childTnLst>
                                </p:cTn>
                              </p:par>
                              <p:par>
                                <p:cTn id="8" presetID="10" presetClass="entr" presetSubtype="0" fill="hold" nodeType="withEffect">
                                  <p:stCondLst>
                                    <p:cond delay="0"/>
                                  </p:stCondLst>
                                  <p:childTnLst>
                                    <p:set>
                                      <p:cBhvr>
                                        <p:cTn id="9" dur="1" fill="hold">
                                          <p:stCondLst>
                                            <p:cond delay="0"/>
                                          </p:stCondLst>
                                        </p:cTn>
                                        <p:tgtEl>
                                          <p:spTgt spid="125963"/>
                                        </p:tgtEl>
                                        <p:attrNameLst>
                                          <p:attrName>style.visibility</p:attrName>
                                        </p:attrNameLst>
                                      </p:cBhvr>
                                      <p:to>
                                        <p:strVal val="visible"/>
                                      </p:to>
                                    </p:set>
                                    <p:animEffect transition="in" filter="fade">
                                      <p:cBhvr>
                                        <p:cTn id="10" dur="2000"/>
                                        <p:tgtEl>
                                          <p:spTgt spid="125963"/>
                                        </p:tgtEl>
                                      </p:cBhvr>
                                    </p:animEffect>
                                  </p:childTnLst>
                                </p:cTn>
                              </p:par>
                              <p:par>
                                <p:cTn id="11" presetID="10" presetClass="entr" presetSubtype="0" fill="hold" nodeType="withEffect">
                                  <p:stCondLst>
                                    <p:cond delay="0"/>
                                  </p:stCondLst>
                                  <p:childTnLst>
                                    <p:set>
                                      <p:cBhvr>
                                        <p:cTn id="12" dur="1" fill="hold">
                                          <p:stCondLst>
                                            <p:cond delay="0"/>
                                          </p:stCondLst>
                                        </p:cTn>
                                        <p:tgtEl>
                                          <p:spTgt spid="125969"/>
                                        </p:tgtEl>
                                        <p:attrNameLst>
                                          <p:attrName>style.visibility</p:attrName>
                                        </p:attrNameLst>
                                      </p:cBhvr>
                                      <p:to>
                                        <p:strVal val="visible"/>
                                      </p:to>
                                    </p:set>
                                    <p:animEffect transition="in" filter="fade">
                                      <p:cBhvr>
                                        <p:cTn id="13" dur="2000"/>
                                        <p:tgtEl>
                                          <p:spTgt spid="125969"/>
                                        </p:tgtEl>
                                      </p:cBhvr>
                                    </p:animEffect>
                                  </p:childTnLst>
                                </p:cTn>
                              </p:par>
                              <p:par>
                                <p:cTn id="14" presetID="10" presetClass="entr" presetSubtype="0" fill="hold" nodeType="withEffect">
                                  <p:stCondLst>
                                    <p:cond delay="0"/>
                                  </p:stCondLst>
                                  <p:childTnLst>
                                    <p:set>
                                      <p:cBhvr>
                                        <p:cTn id="15" dur="1" fill="hold">
                                          <p:stCondLst>
                                            <p:cond delay="0"/>
                                          </p:stCondLst>
                                        </p:cTn>
                                        <p:tgtEl>
                                          <p:spTgt spid="125962"/>
                                        </p:tgtEl>
                                        <p:attrNameLst>
                                          <p:attrName>style.visibility</p:attrName>
                                        </p:attrNameLst>
                                      </p:cBhvr>
                                      <p:to>
                                        <p:strVal val="visible"/>
                                      </p:to>
                                    </p:set>
                                    <p:animEffect transition="in" filter="fade">
                                      <p:cBhvr>
                                        <p:cTn id="16" dur="2000"/>
                                        <p:tgtEl>
                                          <p:spTgt spid="1259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5970"/>
                                        </p:tgtEl>
                                        <p:attrNameLst>
                                          <p:attrName>style.visibility</p:attrName>
                                        </p:attrNameLst>
                                      </p:cBhvr>
                                      <p:to>
                                        <p:strVal val="visible"/>
                                      </p:to>
                                    </p:set>
                                    <p:animEffect transition="in" filter="fade">
                                      <p:cBhvr>
                                        <p:cTn id="21" dur="2000"/>
                                        <p:tgtEl>
                                          <p:spTgt spid="125970"/>
                                        </p:tgtEl>
                                      </p:cBhvr>
                                    </p:animEffect>
                                  </p:childTnLst>
                                </p:cTn>
                              </p:par>
                              <p:par>
                                <p:cTn id="22" presetID="10" presetClass="entr" presetSubtype="0" fill="hold" nodeType="withEffect">
                                  <p:stCondLst>
                                    <p:cond delay="0"/>
                                  </p:stCondLst>
                                  <p:childTnLst>
                                    <p:set>
                                      <p:cBhvr>
                                        <p:cTn id="23" dur="1" fill="hold">
                                          <p:stCondLst>
                                            <p:cond delay="0"/>
                                          </p:stCondLst>
                                        </p:cTn>
                                        <p:tgtEl>
                                          <p:spTgt spid="125968"/>
                                        </p:tgtEl>
                                        <p:attrNameLst>
                                          <p:attrName>style.visibility</p:attrName>
                                        </p:attrNameLst>
                                      </p:cBhvr>
                                      <p:to>
                                        <p:strVal val="visible"/>
                                      </p:to>
                                    </p:set>
                                    <p:animEffect transition="in" filter="fade">
                                      <p:cBhvr>
                                        <p:cTn id="24" dur="2000"/>
                                        <p:tgtEl>
                                          <p:spTgt spid="125968"/>
                                        </p:tgtEl>
                                      </p:cBhvr>
                                    </p:animEffect>
                                  </p:childTnLst>
                                </p:cTn>
                              </p:par>
                              <p:par>
                                <p:cTn id="25" presetID="10" presetClass="entr" presetSubtype="0" fill="hold" nodeType="withEffect">
                                  <p:stCondLst>
                                    <p:cond delay="0"/>
                                  </p:stCondLst>
                                  <p:childTnLst>
                                    <p:set>
                                      <p:cBhvr>
                                        <p:cTn id="26" dur="1" fill="hold">
                                          <p:stCondLst>
                                            <p:cond delay="0"/>
                                          </p:stCondLst>
                                        </p:cTn>
                                        <p:tgtEl>
                                          <p:spTgt spid="125964"/>
                                        </p:tgtEl>
                                        <p:attrNameLst>
                                          <p:attrName>style.visibility</p:attrName>
                                        </p:attrNameLst>
                                      </p:cBhvr>
                                      <p:to>
                                        <p:strVal val="visible"/>
                                      </p:to>
                                    </p:set>
                                    <p:animEffect transition="in" filter="fade">
                                      <p:cBhvr>
                                        <p:cTn id="27" dur="2000"/>
                                        <p:tgtEl>
                                          <p:spTgt spid="1259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971"/>
                                        </p:tgtEl>
                                        <p:attrNameLst>
                                          <p:attrName>style.visibility</p:attrName>
                                        </p:attrNameLst>
                                      </p:cBhvr>
                                      <p:to>
                                        <p:strVal val="visible"/>
                                      </p:to>
                                    </p:set>
                                    <p:animEffect transition="in" filter="fade">
                                      <p:cBhvr>
                                        <p:cTn id="32" dur="2000"/>
                                        <p:tgtEl>
                                          <p:spTgt spid="125971"/>
                                        </p:tgtEl>
                                      </p:cBhvr>
                                    </p:animEffect>
                                  </p:childTnLst>
                                </p:cTn>
                              </p:par>
                              <p:par>
                                <p:cTn id="33" presetID="10" presetClass="entr" presetSubtype="0" fill="hold" nodeType="withEffect">
                                  <p:stCondLst>
                                    <p:cond delay="0"/>
                                  </p:stCondLst>
                                  <p:childTnLst>
                                    <p:set>
                                      <p:cBhvr>
                                        <p:cTn id="34" dur="1" fill="hold">
                                          <p:stCondLst>
                                            <p:cond delay="0"/>
                                          </p:stCondLst>
                                        </p:cTn>
                                        <p:tgtEl>
                                          <p:spTgt spid="125967"/>
                                        </p:tgtEl>
                                        <p:attrNameLst>
                                          <p:attrName>style.visibility</p:attrName>
                                        </p:attrNameLst>
                                      </p:cBhvr>
                                      <p:to>
                                        <p:strVal val="visible"/>
                                      </p:to>
                                    </p:set>
                                    <p:animEffect transition="in" filter="fade">
                                      <p:cBhvr>
                                        <p:cTn id="35" dur="2000"/>
                                        <p:tgtEl>
                                          <p:spTgt spid="125967"/>
                                        </p:tgtEl>
                                      </p:cBhvr>
                                    </p:animEffect>
                                  </p:childTnLst>
                                </p:cTn>
                              </p:par>
                              <p:par>
                                <p:cTn id="36" presetID="10" presetClass="entr" presetSubtype="0" fill="hold" nodeType="withEffect">
                                  <p:stCondLst>
                                    <p:cond delay="0"/>
                                  </p:stCondLst>
                                  <p:childTnLst>
                                    <p:set>
                                      <p:cBhvr>
                                        <p:cTn id="37" dur="1" fill="hold">
                                          <p:stCondLst>
                                            <p:cond delay="0"/>
                                          </p:stCondLst>
                                        </p:cTn>
                                        <p:tgtEl>
                                          <p:spTgt spid="125965"/>
                                        </p:tgtEl>
                                        <p:attrNameLst>
                                          <p:attrName>style.visibility</p:attrName>
                                        </p:attrNameLst>
                                      </p:cBhvr>
                                      <p:to>
                                        <p:strVal val="visible"/>
                                      </p:to>
                                    </p:set>
                                    <p:animEffect transition="in" filter="fade">
                                      <p:cBhvr>
                                        <p:cTn id="38" dur="2000"/>
                                        <p:tgtEl>
                                          <p:spTgt spid="1259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5972"/>
                                        </p:tgtEl>
                                        <p:attrNameLst>
                                          <p:attrName>style.visibility</p:attrName>
                                        </p:attrNameLst>
                                      </p:cBhvr>
                                      <p:to>
                                        <p:strVal val="visible"/>
                                      </p:to>
                                    </p:set>
                                    <p:animEffect transition="in" filter="fade">
                                      <p:cBhvr>
                                        <p:cTn id="43" dur="2000"/>
                                        <p:tgtEl>
                                          <p:spTgt spid="125972"/>
                                        </p:tgtEl>
                                      </p:cBhvr>
                                    </p:animEffect>
                                  </p:childTnLst>
                                </p:cTn>
                              </p:par>
                              <p:par>
                                <p:cTn id="44" presetID="10" presetClass="entr" presetSubtype="0" fill="hold" nodeType="withEffect">
                                  <p:stCondLst>
                                    <p:cond delay="0"/>
                                  </p:stCondLst>
                                  <p:childTnLst>
                                    <p:set>
                                      <p:cBhvr>
                                        <p:cTn id="45" dur="1" fill="hold">
                                          <p:stCondLst>
                                            <p:cond delay="0"/>
                                          </p:stCondLst>
                                        </p:cTn>
                                        <p:tgtEl>
                                          <p:spTgt spid="125961"/>
                                        </p:tgtEl>
                                        <p:attrNameLst>
                                          <p:attrName>style.visibility</p:attrName>
                                        </p:attrNameLst>
                                      </p:cBhvr>
                                      <p:to>
                                        <p:strVal val="visible"/>
                                      </p:to>
                                    </p:set>
                                    <p:animEffect transition="in" filter="fade">
                                      <p:cBhvr>
                                        <p:cTn id="46" dur="2000"/>
                                        <p:tgtEl>
                                          <p:spTgt spid="125961"/>
                                        </p:tgtEl>
                                      </p:cBhvr>
                                    </p:animEffect>
                                  </p:childTnLst>
                                </p:cTn>
                              </p:par>
                              <p:par>
                                <p:cTn id="47" presetID="10" presetClass="entr" presetSubtype="0" fill="hold" nodeType="withEffect">
                                  <p:stCondLst>
                                    <p:cond delay="0"/>
                                  </p:stCondLst>
                                  <p:childTnLst>
                                    <p:set>
                                      <p:cBhvr>
                                        <p:cTn id="48" dur="1" fill="hold">
                                          <p:stCondLst>
                                            <p:cond delay="0"/>
                                          </p:stCondLst>
                                        </p:cTn>
                                        <p:tgtEl>
                                          <p:spTgt spid="125966"/>
                                        </p:tgtEl>
                                        <p:attrNameLst>
                                          <p:attrName>style.visibility</p:attrName>
                                        </p:attrNameLst>
                                      </p:cBhvr>
                                      <p:to>
                                        <p:strVal val="visible"/>
                                      </p:to>
                                    </p:set>
                                    <p:animEffect transition="in" filter="fade">
                                      <p:cBhvr>
                                        <p:cTn id="49" dur="2000"/>
                                        <p:tgtEl>
                                          <p:spTgt spid="12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623888" y="500063"/>
            <a:ext cx="10806112"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Requerimientos - Características</a:t>
            </a:r>
          </a:p>
        </p:txBody>
      </p:sp>
      <p:sp>
        <p:nvSpPr>
          <p:cNvPr id="36866" name="Rectangle 2"/>
          <p:cNvSpPr>
            <a:spLocks noChangeArrowheads="1"/>
          </p:cNvSpPr>
          <p:nvPr/>
        </p:nvSpPr>
        <p:spPr bwMode="auto">
          <a:xfrm>
            <a:off x="1703512" y="2358703"/>
            <a:ext cx="9582472" cy="3878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9pPr>
          </a:lstStyle>
          <a:p>
            <a:pPr lvl="1">
              <a:lnSpc>
                <a:spcPct val="100000"/>
              </a:lnSpc>
              <a:buClr>
                <a:srgbClr val="C00000"/>
              </a:buClr>
              <a:buFont typeface="Arial" charset="0"/>
              <a:buChar char=" "/>
            </a:pPr>
            <a:r>
              <a:rPr lang="es-AR" altLang="es-AR" sz="3200" b="1" dirty="0">
                <a:solidFill>
                  <a:srgbClr val="262626"/>
                </a:solidFill>
                <a:latin typeface="Calibri Light" charset="0"/>
              </a:rPr>
              <a:t>Necesario: </a:t>
            </a:r>
            <a:r>
              <a:rPr lang="es-AR" altLang="es-AR" sz="3200" dirty="0">
                <a:solidFill>
                  <a:srgbClr val="262626"/>
                </a:solidFill>
                <a:latin typeface="Calibri Light" charset="0"/>
              </a:rPr>
              <a:t>Su omisión provoca una deficiencia.</a:t>
            </a:r>
          </a:p>
          <a:p>
            <a:pPr lvl="1">
              <a:lnSpc>
                <a:spcPct val="100000"/>
              </a:lnSpc>
              <a:buClr>
                <a:srgbClr val="C00000"/>
              </a:buClr>
              <a:buFont typeface="Arial" charset="0"/>
              <a:buChar char=" "/>
            </a:pPr>
            <a:r>
              <a:rPr lang="es-AR" altLang="es-AR" sz="3200" b="1" dirty="0">
                <a:solidFill>
                  <a:srgbClr val="262626"/>
                </a:solidFill>
                <a:latin typeface="Calibri Light" charset="0"/>
              </a:rPr>
              <a:t>Conciso: </a:t>
            </a:r>
            <a:r>
              <a:rPr lang="es-AR" altLang="es-AR" sz="3200" dirty="0">
                <a:solidFill>
                  <a:srgbClr val="262626"/>
                </a:solidFill>
                <a:latin typeface="Calibri Light" charset="0"/>
              </a:rPr>
              <a:t>Fácil de leer y entender</a:t>
            </a:r>
          </a:p>
          <a:p>
            <a:pPr lvl="1">
              <a:lnSpc>
                <a:spcPct val="100000"/>
              </a:lnSpc>
              <a:buClr>
                <a:srgbClr val="C00000"/>
              </a:buClr>
              <a:buFont typeface="Arial" charset="0"/>
              <a:buChar char=" "/>
            </a:pPr>
            <a:r>
              <a:rPr lang="es-AR" altLang="es-AR" sz="3200" b="1" dirty="0">
                <a:solidFill>
                  <a:srgbClr val="262626"/>
                </a:solidFill>
                <a:latin typeface="Calibri Light" charset="0"/>
              </a:rPr>
              <a:t>Completo: </a:t>
            </a:r>
            <a:r>
              <a:rPr lang="es-AR" altLang="es-AR" sz="3200" dirty="0">
                <a:solidFill>
                  <a:srgbClr val="262626"/>
                </a:solidFill>
                <a:latin typeface="Calibri Light" charset="0"/>
              </a:rPr>
              <a:t>No necesita ampliarse</a:t>
            </a:r>
          </a:p>
          <a:p>
            <a:pPr lvl="1">
              <a:lnSpc>
                <a:spcPct val="100000"/>
              </a:lnSpc>
              <a:buClr>
                <a:srgbClr val="C00000"/>
              </a:buClr>
              <a:buFont typeface="Arial" charset="0"/>
              <a:buChar char=" "/>
            </a:pPr>
            <a:r>
              <a:rPr lang="es-AR" altLang="es-AR" sz="3200" b="1" dirty="0">
                <a:solidFill>
                  <a:srgbClr val="262626"/>
                </a:solidFill>
                <a:latin typeface="Calibri Light" charset="0"/>
              </a:rPr>
              <a:t>Consistente: </a:t>
            </a:r>
            <a:r>
              <a:rPr lang="es-AR" altLang="es-AR" sz="3200" dirty="0">
                <a:solidFill>
                  <a:srgbClr val="262626"/>
                </a:solidFill>
                <a:latin typeface="Calibri Light" charset="0"/>
              </a:rPr>
              <a:t>No contradictorio con otro</a:t>
            </a:r>
          </a:p>
          <a:p>
            <a:pPr lvl="1">
              <a:lnSpc>
                <a:spcPct val="100000"/>
              </a:lnSpc>
              <a:buClr>
                <a:srgbClr val="C00000"/>
              </a:buClr>
              <a:buFont typeface="Arial" charset="0"/>
              <a:buChar char=" "/>
            </a:pPr>
            <a:r>
              <a:rPr lang="es-AR" altLang="es-AR" sz="3200" b="1" dirty="0">
                <a:solidFill>
                  <a:srgbClr val="262626"/>
                </a:solidFill>
                <a:latin typeface="Calibri Light" charset="0"/>
              </a:rPr>
              <a:t>No ambiguo: </a:t>
            </a:r>
            <a:r>
              <a:rPr lang="es-AR" altLang="es-AR" sz="3200" dirty="0">
                <a:solidFill>
                  <a:srgbClr val="262626"/>
                </a:solidFill>
                <a:latin typeface="Calibri Light" charset="0"/>
              </a:rPr>
              <a:t>Tiene una sola implementación</a:t>
            </a:r>
          </a:p>
          <a:p>
            <a:pPr lvl="1">
              <a:lnSpc>
                <a:spcPct val="100000"/>
              </a:lnSpc>
              <a:buClr>
                <a:srgbClr val="C00000"/>
              </a:buClr>
              <a:buFont typeface="Arial" charset="0"/>
              <a:buChar char=" "/>
            </a:pPr>
            <a:r>
              <a:rPr lang="es-AR" altLang="es-AR" sz="3200" b="1" dirty="0">
                <a:solidFill>
                  <a:srgbClr val="262626"/>
                </a:solidFill>
                <a:latin typeface="Calibri Light" charset="0"/>
              </a:rPr>
              <a:t>Verificable: </a:t>
            </a:r>
            <a:r>
              <a:rPr lang="es-AR" altLang="es-AR" sz="3200" dirty="0">
                <a:solidFill>
                  <a:srgbClr val="262626"/>
                </a:solidFill>
                <a:latin typeface="Calibri Light" charset="0"/>
              </a:rPr>
              <a:t>Puede testearse a través de inspecciones, pruebas, etc.</a:t>
            </a:r>
          </a:p>
          <a:p>
            <a:pPr>
              <a:lnSpc>
                <a:spcPct val="100000"/>
              </a:lnSpc>
              <a:buClrTx/>
              <a:buSzTx/>
              <a:buFontTx/>
              <a:buNone/>
            </a:pPr>
            <a:endParaRPr lang="es-AR" altLang="es-AR" sz="3200" dirty="0">
              <a:solidFill>
                <a:srgbClr val="262626"/>
              </a:solidFill>
              <a:latin typeface="Calibri Light" charset="0"/>
            </a:endParaRPr>
          </a:p>
        </p:txBody>
      </p:sp>
      <p:sp>
        <p:nvSpPr>
          <p:cNvPr id="36868" name="Rectangle 4"/>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38301043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623888" y="500063"/>
            <a:ext cx="10806112"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Requerimientos  - Dificultades</a:t>
            </a:r>
          </a:p>
        </p:txBody>
      </p:sp>
      <p:sp>
        <p:nvSpPr>
          <p:cNvPr id="36867" name="Rectangle 3"/>
          <p:cNvSpPr>
            <a:spLocks noChangeArrowheads="1"/>
          </p:cNvSpPr>
          <p:nvPr/>
        </p:nvSpPr>
        <p:spPr bwMode="auto">
          <a:xfrm>
            <a:off x="2639616" y="2204864"/>
            <a:ext cx="7819379" cy="4166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charset="0"/>
                <a:ea typeface="Microsoft YaHei" charset="-122"/>
              </a:defRPr>
            </a:lvl9pPr>
          </a:lstStyle>
          <a:p>
            <a:pPr marL="461962" lvl="1" indent="-4572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No son obvios</a:t>
            </a:r>
          </a:p>
          <a:p>
            <a:pPr marL="461962" lvl="1" indent="-4572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Provienen de muchas fuentes</a:t>
            </a:r>
          </a:p>
          <a:p>
            <a:pPr marL="461962" lvl="1" indent="-4572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Están interrelacionados</a:t>
            </a:r>
          </a:p>
          <a:p>
            <a:pPr marL="461962" lvl="1" indent="-4572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Pueden ser muchos</a:t>
            </a:r>
          </a:p>
          <a:p>
            <a:pPr marL="461962" lvl="1" indent="-4572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Pueden cambiar a lo largo del desarrollo</a:t>
            </a:r>
          </a:p>
          <a:p>
            <a:pPr marL="461962" lvl="1" indent="-4572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Son particulares para cada proyecto</a:t>
            </a:r>
          </a:p>
          <a:p>
            <a:pPr>
              <a:lnSpc>
                <a:spcPct val="100000"/>
              </a:lnSpc>
              <a:buClrTx/>
              <a:buSzTx/>
              <a:buFontTx/>
              <a:buNone/>
            </a:pPr>
            <a:endParaRPr lang="es-AR" altLang="es-AR" sz="3200" dirty="0">
              <a:solidFill>
                <a:srgbClr val="262626"/>
              </a:solidFill>
              <a:latin typeface="Calibri Light" charset="0"/>
            </a:endParaRPr>
          </a:p>
        </p:txBody>
      </p:sp>
      <p:sp>
        <p:nvSpPr>
          <p:cNvPr id="36868" name="Rectangle 4"/>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3994757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Tipos de requerimientos</a:t>
            </a:r>
          </a:p>
        </p:txBody>
      </p:sp>
      <p:sp>
        <p:nvSpPr>
          <p:cNvPr id="4198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98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988" name="Rectangle 4"/>
          <p:cNvSpPr>
            <a:spLocks noChangeArrowheads="1"/>
          </p:cNvSpPr>
          <p:nvPr/>
        </p:nvSpPr>
        <p:spPr bwMode="auto">
          <a:xfrm>
            <a:off x="623887" y="1771196"/>
            <a:ext cx="11024161"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Funcionales</a:t>
            </a:r>
          </a:p>
          <a:p>
            <a:pPr lvl="1" algn="just">
              <a:lnSpc>
                <a:spcPct val="100000"/>
              </a:lnSpc>
              <a:buClr>
                <a:srgbClr val="262626"/>
              </a:buClr>
              <a:buFont typeface="Arial" charset="0"/>
              <a:buChar char=" "/>
            </a:pPr>
            <a:endParaRPr lang="es-AR" altLang="es-AR" sz="3200" dirty="0">
              <a:solidFill>
                <a:srgbClr val="262626"/>
              </a:solidFill>
              <a:latin typeface="Calibri Light" charset="0"/>
            </a:endParaRPr>
          </a:p>
          <a:p>
            <a:pPr lvl="1" algn="just">
              <a:lnSpc>
                <a:spcPct val="100000"/>
              </a:lnSpc>
              <a:buClr>
                <a:srgbClr val="262626"/>
              </a:buClr>
              <a:buFont typeface="Arial" charset="0"/>
              <a:buChar char=" "/>
            </a:pPr>
            <a:r>
              <a:rPr lang="es-AR" altLang="es-AR" sz="3200" dirty="0">
                <a:solidFill>
                  <a:srgbClr val="262626"/>
                </a:solidFill>
                <a:latin typeface="Calibri Light" charset="0"/>
              </a:rPr>
              <a:t>Definen el comportamiento del sistema.</a:t>
            </a:r>
          </a:p>
          <a:p>
            <a:pPr lvl="1">
              <a:lnSpc>
                <a:spcPct val="100000"/>
              </a:lnSpc>
              <a:buClr>
                <a:srgbClr val="262626"/>
              </a:buClr>
              <a:buFont typeface="Arial" charset="0"/>
              <a:buChar char=" "/>
            </a:pPr>
            <a:r>
              <a:rPr lang="es-AR" altLang="es-AR" sz="3200" dirty="0">
                <a:solidFill>
                  <a:srgbClr val="262626"/>
                </a:solidFill>
                <a:latin typeface="Calibri Light" charset="0"/>
              </a:rPr>
              <a:t>Describen las tareas que el sistema debe realizar.</a:t>
            </a:r>
          </a:p>
          <a:p>
            <a:pPr lvl="1">
              <a:lnSpc>
                <a:spcPct val="100000"/>
              </a:lnSpc>
              <a:buClr>
                <a:srgbClr val="262626"/>
              </a:buClr>
              <a:buFont typeface="Arial" charset="0"/>
              <a:buChar char=" "/>
            </a:pPr>
            <a:r>
              <a:rPr lang="es-AR" altLang="es-AR" sz="3200" dirty="0">
                <a:solidFill>
                  <a:srgbClr val="262626"/>
                </a:solidFill>
                <a:latin typeface="Calibri Light" charset="0"/>
              </a:rPr>
              <a:t>Al definir un requisito funcional es importante mantener el equilibrio entre la excesiva generalidad, y el exceso de detalle con descripciones innecesarias o redundantes.</a:t>
            </a:r>
          </a:p>
        </p:txBody>
      </p:sp>
      <p:sp>
        <p:nvSpPr>
          <p:cNvPr id="4199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4271833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7" dur="2000"/>
                                        <p:tgtEl>
                                          <p:spTgt spid="41988">
                                            <p:txEl>
                                              <p:charRg st="274" end="274"/>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10" dur="2000"/>
                                        <p:tgtEl>
                                          <p:spTgt spid="41988">
                                            <p:txEl>
                                              <p:charRg st="274" end="274"/>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13" dur="2000"/>
                                        <p:tgtEl>
                                          <p:spTgt spid="41988">
                                            <p:txEl>
                                              <p:charRg st="274" end="27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fill="hold" nodeType="clickEffect">
                                  <p:stCondLst>
                                    <p:cond delay="0"/>
                                  </p:stCondLst>
                                  <p:childTnLst>
                                    <p:set>
                                      <p:cBhvr additive="repl">
                                        <p:cTn id="17"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18" dur="2000"/>
                                        <p:tgtEl>
                                          <p:spTgt spid="41988">
                                            <p:txEl>
                                              <p:charRg st="274" end="274"/>
                                            </p:txEl>
                                          </p:spTgt>
                                        </p:tgtEl>
                                      </p:cBhvr>
                                    </p:animEffect>
                                  </p:childTnLst>
                                </p:cTn>
                              </p:par>
                              <p:par>
                                <p:cTn id="19" presetID="10" presetClass="entr" fill="hold" nodeType="withEffect">
                                  <p:stCondLst>
                                    <p:cond delay="0"/>
                                  </p:stCondLst>
                                  <p:childTnLst>
                                    <p:set>
                                      <p:cBhvr additive="repl">
                                        <p:cTn id="20"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21" dur="2000"/>
                                        <p:tgtEl>
                                          <p:spTgt spid="41988">
                                            <p:txEl>
                                              <p:charRg st="274" end="274"/>
                                            </p:txEl>
                                          </p:spTgt>
                                        </p:tgtEl>
                                      </p:cBhvr>
                                    </p:animEffect>
                                  </p:childTnLst>
                                </p:cTn>
                              </p:par>
                              <p:par>
                                <p:cTn id="22" presetID="10" presetClass="entr" fill="hold" nodeType="withEffect">
                                  <p:stCondLst>
                                    <p:cond delay="0"/>
                                  </p:stCondLst>
                                  <p:childTnLst>
                                    <p:set>
                                      <p:cBhvr additive="repl">
                                        <p:cTn id="23"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24" dur="2000"/>
                                        <p:tgtEl>
                                          <p:spTgt spid="41988">
                                            <p:txEl>
                                              <p:charRg st="274" end="274"/>
                                            </p:txEl>
                                          </p:spTgt>
                                        </p:tgtEl>
                                      </p:cBhvr>
                                    </p:animEffect>
                                  </p:childTnLst>
                                </p:cTn>
                              </p:par>
                              <p:par>
                                <p:cTn id="25" presetID="10" presetClass="entr" fill="hold" nodeType="withEffect">
                                  <p:stCondLst>
                                    <p:cond delay="0"/>
                                  </p:stCondLst>
                                  <p:childTnLst>
                                    <p:set>
                                      <p:cBhvr additive="repl">
                                        <p:cTn id="26"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27" dur="2000"/>
                                        <p:tgtEl>
                                          <p:spTgt spid="41988">
                                            <p:txEl>
                                              <p:charRg st="274" end="274"/>
                                            </p:txEl>
                                          </p:spTgt>
                                        </p:tgtEl>
                                      </p:cBhvr>
                                    </p:animEffect>
                                  </p:childTnLst>
                                </p:cTn>
                              </p:par>
                              <p:par>
                                <p:cTn id="28" presetID="10" presetClass="entr" fill="hold" nodeType="withEffect">
                                  <p:stCondLst>
                                    <p:cond delay="0"/>
                                  </p:stCondLst>
                                  <p:childTnLst>
                                    <p:set>
                                      <p:cBhvr additive="repl">
                                        <p:cTn id="29"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30" dur="2000"/>
                                        <p:tgtEl>
                                          <p:spTgt spid="41988">
                                            <p:txEl>
                                              <p:charRg st="274" end="274"/>
                                            </p:txEl>
                                          </p:spTgt>
                                        </p:tgtEl>
                                      </p:cBhvr>
                                    </p:animEffect>
                                  </p:childTnLst>
                                </p:cTn>
                              </p:par>
                              <p:par>
                                <p:cTn id="31" presetID="10" presetClass="entr" fill="hold" nodeType="withEffect">
                                  <p:stCondLst>
                                    <p:cond delay="0"/>
                                  </p:stCondLst>
                                  <p:childTnLst>
                                    <p:set>
                                      <p:cBhvr additive="repl">
                                        <p:cTn id="32" dur="1" fill="hold">
                                          <p:stCondLst>
                                            <p:cond delay="0"/>
                                          </p:stCondLst>
                                        </p:cTn>
                                        <p:tgtEl>
                                          <p:spTgt spid="41988">
                                            <p:txEl>
                                              <p:charRg st="274" end="274"/>
                                            </p:txEl>
                                          </p:spTgt>
                                        </p:tgtEl>
                                        <p:attrNameLst>
                                          <p:attrName>style.visibility</p:attrName>
                                        </p:attrNameLst>
                                      </p:cBhvr>
                                      <p:to>
                                        <p:strVal val="visible"/>
                                      </p:to>
                                    </p:set>
                                    <p:animEffect transition="in" filter="fade">
                                      <p:cBhvr additive="repl">
                                        <p:cTn id="33" dur="2000"/>
                                        <p:tgtEl>
                                          <p:spTgt spid="41988">
                                            <p:txEl>
                                              <p:charRg st="274" end="2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Tipos de requerimientos</a:t>
            </a:r>
          </a:p>
        </p:txBody>
      </p:sp>
      <p:sp>
        <p:nvSpPr>
          <p:cNvPr id="4198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98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1988" name="Rectangle 4"/>
          <p:cNvSpPr>
            <a:spLocks noChangeArrowheads="1"/>
          </p:cNvSpPr>
          <p:nvPr/>
        </p:nvSpPr>
        <p:spPr bwMode="auto">
          <a:xfrm>
            <a:off x="623887" y="1771196"/>
            <a:ext cx="11024161"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2800" b="1" dirty="0">
                <a:solidFill>
                  <a:srgbClr val="262626"/>
                </a:solidFill>
                <a:latin typeface="Calibri Light" charset="0"/>
              </a:rPr>
              <a:t>No Funcionales</a:t>
            </a:r>
          </a:p>
          <a:p>
            <a:pPr lvl="1">
              <a:lnSpc>
                <a:spcPct val="100000"/>
              </a:lnSpc>
              <a:buClr>
                <a:srgbClr val="262626"/>
              </a:buClr>
              <a:buFont typeface="Arial" charset="0"/>
              <a:buChar char=" "/>
            </a:pPr>
            <a:endParaRPr lang="es-AR" altLang="es-AR" sz="2800" dirty="0">
              <a:solidFill>
                <a:srgbClr val="262626"/>
              </a:solidFill>
              <a:latin typeface="Calibri Light" charset="0"/>
            </a:endParaRPr>
          </a:p>
          <a:p>
            <a:pPr lvl="1">
              <a:lnSpc>
                <a:spcPct val="100000"/>
              </a:lnSpc>
              <a:buClr>
                <a:srgbClr val="262626"/>
              </a:buClr>
              <a:buFont typeface="Arial" charset="0"/>
              <a:buChar char=" "/>
            </a:pPr>
            <a:r>
              <a:rPr lang="es-AR" altLang="es-AR" sz="2800" dirty="0">
                <a:solidFill>
                  <a:srgbClr val="262626"/>
                </a:solidFill>
                <a:latin typeface="Calibri Light" charset="0"/>
              </a:rPr>
              <a:t>Definen aspectos, que sin ser funcionalidades, (tareas que el sistema debe realizar) resultan deseables desde el punto de vista del usuario. También se pueden ver como restricciones.  Tiempos de respuesta. Características de usabilidad. Facilidad de mantenimiento. etc.</a:t>
            </a:r>
          </a:p>
        </p:txBody>
      </p:sp>
      <p:sp>
        <p:nvSpPr>
          <p:cNvPr id="4199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834043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7" dur="2000"/>
                                        <p:tgtEl>
                                          <p:spTgt spid="41988">
                                            <p:txEl>
                                              <p:charRg st="286" end="286"/>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10" dur="2000"/>
                                        <p:tgtEl>
                                          <p:spTgt spid="41988">
                                            <p:txEl>
                                              <p:charRg st="286" end="286"/>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13" dur="2000"/>
                                        <p:tgtEl>
                                          <p:spTgt spid="41988">
                                            <p:txEl>
                                              <p:charRg st="286" end="28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fill="hold" nodeType="clickEffect">
                                  <p:stCondLst>
                                    <p:cond delay="0"/>
                                  </p:stCondLst>
                                  <p:childTnLst>
                                    <p:set>
                                      <p:cBhvr additive="repl">
                                        <p:cTn id="17"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18" dur="2000"/>
                                        <p:tgtEl>
                                          <p:spTgt spid="41988">
                                            <p:txEl>
                                              <p:charRg st="286" end="286"/>
                                            </p:txEl>
                                          </p:spTgt>
                                        </p:tgtEl>
                                      </p:cBhvr>
                                    </p:animEffect>
                                  </p:childTnLst>
                                </p:cTn>
                              </p:par>
                              <p:par>
                                <p:cTn id="19" presetID="10" presetClass="entr" fill="hold" nodeType="withEffect">
                                  <p:stCondLst>
                                    <p:cond delay="0"/>
                                  </p:stCondLst>
                                  <p:childTnLst>
                                    <p:set>
                                      <p:cBhvr additive="repl">
                                        <p:cTn id="20"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21" dur="2000"/>
                                        <p:tgtEl>
                                          <p:spTgt spid="41988">
                                            <p:txEl>
                                              <p:charRg st="286" end="286"/>
                                            </p:txEl>
                                          </p:spTgt>
                                        </p:tgtEl>
                                      </p:cBhvr>
                                    </p:animEffect>
                                  </p:childTnLst>
                                </p:cTn>
                              </p:par>
                              <p:par>
                                <p:cTn id="22" presetID="10" presetClass="entr" fill="hold" nodeType="withEffect">
                                  <p:stCondLst>
                                    <p:cond delay="0"/>
                                  </p:stCondLst>
                                  <p:childTnLst>
                                    <p:set>
                                      <p:cBhvr additive="repl">
                                        <p:cTn id="23"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24" dur="2000"/>
                                        <p:tgtEl>
                                          <p:spTgt spid="41988">
                                            <p:txEl>
                                              <p:charRg st="286" end="286"/>
                                            </p:txEl>
                                          </p:spTgt>
                                        </p:tgtEl>
                                      </p:cBhvr>
                                    </p:animEffect>
                                  </p:childTnLst>
                                </p:cTn>
                              </p:par>
                              <p:par>
                                <p:cTn id="25" presetID="10" presetClass="entr" fill="hold" nodeType="withEffect">
                                  <p:stCondLst>
                                    <p:cond delay="0"/>
                                  </p:stCondLst>
                                  <p:childTnLst>
                                    <p:set>
                                      <p:cBhvr additive="repl">
                                        <p:cTn id="26"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27" dur="2000"/>
                                        <p:tgtEl>
                                          <p:spTgt spid="41988">
                                            <p:txEl>
                                              <p:charRg st="286" end="286"/>
                                            </p:txEl>
                                          </p:spTgt>
                                        </p:tgtEl>
                                      </p:cBhvr>
                                    </p:animEffect>
                                  </p:childTnLst>
                                </p:cTn>
                              </p:par>
                              <p:par>
                                <p:cTn id="28" presetID="10" presetClass="entr" fill="hold" nodeType="withEffect">
                                  <p:stCondLst>
                                    <p:cond delay="0"/>
                                  </p:stCondLst>
                                  <p:childTnLst>
                                    <p:set>
                                      <p:cBhvr additive="repl">
                                        <p:cTn id="29"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30" dur="2000"/>
                                        <p:tgtEl>
                                          <p:spTgt spid="41988">
                                            <p:txEl>
                                              <p:charRg st="286" end="286"/>
                                            </p:txEl>
                                          </p:spTgt>
                                        </p:tgtEl>
                                      </p:cBhvr>
                                    </p:animEffect>
                                  </p:childTnLst>
                                </p:cTn>
                              </p:par>
                              <p:par>
                                <p:cTn id="31" presetID="10" presetClass="entr" fill="hold" nodeType="withEffect">
                                  <p:stCondLst>
                                    <p:cond delay="0"/>
                                  </p:stCondLst>
                                  <p:childTnLst>
                                    <p:set>
                                      <p:cBhvr additive="repl">
                                        <p:cTn id="32" dur="1" fill="hold">
                                          <p:stCondLst>
                                            <p:cond delay="0"/>
                                          </p:stCondLst>
                                        </p:cTn>
                                        <p:tgtEl>
                                          <p:spTgt spid="41988">
                                            <p:txEl>
                                              <p:charRg st="286" end="286"/>
                                            </p:txEl>
                                          </p:spTgt>
                                        </p:tgtEl>
                                        <p:attrNameLst>
                                          <p:attrName>style.visibility</p:attrName>
                                        </p:attrNameLst>
                                      </p:cBhvr>
                                      <p:to>
                                        <p:strVal val="visible"/>
                                      </p:to>
                                    </p:set>
                                    <p:animEffect transition="in" filter="fade">
                                      <p:cBhvr additive="repl">
                                        <p:cTn id="33" dur="2000"/>
                                        <p:tgtEl>
                                          <p:spTgt spid="41988">
                                            <p:txEl>
                                              <p:charRg st="286" end="2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921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9220" name="Rectangle 4"/>
          <p:cNvSpPr>
            <a:spLocks noChangeArrowheads="1"/>
          </p:cNvSpPr>
          <p:nvPr/>
        </p:nvSpPr>
        <p:spPr bwMode="auto">
          <a:xfrm>
            <a:off x="335360" y="1137444"/>
            <a:ext cx="10513168" cy="5417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algn="just">
              <a:lnSpc>
                <a:spcPct val="100000"/>
              </a:lnSpc>
              <a:buClr>
                <a:srgbClr val="C00000"/>
              </a:buClr>
              <a:buFont typeface="Arial" charset="0"/>
              <a:buChar char="»"/>
            </a:pPr>
            <a:r>
              <a:rPr lang="es-AR" altLang="es-AR" sz="2400" dirty="0">
                <a:solidFill>
                  <a:srgbClr val="262626"/>
                </a:solidFill>
                <a:latin typeface="Calibri Light" charset="0"/>
              </a:rPr>
              <a:t>El final de la materia se aprobará optando entre:</a:t>
            </a:r>
          </a:p>
          <a:p>
            <a:pPr algn="just">
              <a:lnSpc>
                <a:spcPct val="100000"/>
              </a:lnSpc>
              <a:buClr>
                <a:srgbClr val="C00000"/>
              </a:buClr>
              <a:buFont typeface="Arial" charset="0"/>
              <a:buChar char="»"/>
            </a:pPr>
            <a:endParaRPr lang="es-AR" altLang="es-AR" sz="2400" dirty="0">
              <a:solidFill>
                <a:srgbClr val="262626"/>
              </a:solidFill>
              <a:latin typeface="Calibri Light" charset="0"/>
            </a:endParaRPr>
          </a:p>
          <a:p>
            <a:pPr marL="347662" lvl="1" indent="-342900" algn="just">
              <a:lnSpc>
                <a:spcPct val="100000"/>
              </a:lnSpc>
              <a:buClr>
                <a:srgbClr val="262626"/>
              </a:buClr>
              <a:buFont typeface="Wingdings" panose="05000000000000000000" pitchFamily="2" charset="2"/>
              <a:buChar char="Ø"/>
            </a:pPr>
            <a:r>
              <a:rPr lang="es-AR" altLang="es-AR" sz="2400" dirty="0">
                <a:solidFill>
                  <a:srgbClr val="262626"/>
                </a:solidFill>
                <a:latin typeface="Calibri Light" charset="0"/>
              </a:rPr>
              <a:t>Rendir dos exámenes teóricos durante la cursada y sacando 6 (seis) o mas, en cada uno (con un </a:t>
            </a:r>
            <a:r>
              <a:rPr lang="es-AR" altLang="es-AR" sz="2400" dirty="0" err="1">
                <a:solidFill>
                  <a:srgbClr val="262626"/>
                </a:solidFill>
                <a:latin typeface="Calibri Light" charset="0"/>
              </a:rPr>
              <a:t>recuperatorio</a:t>
            </a:r>
            <a:r>
              <a:rPr lang="es-AR" altLang="es-AR" sz="2400" dirty="0">
                <a:solidFill>
                  <a:srgbClr val="262626"/>
                </a:solidFill>
                <a:latin typeface="Calibri Light" charset="0"/>
              </a:rPr>
              <a:t> por examen) y anotarse en una mesa de final, </a:t>
            </a:r>
          </a:p>
          <a:p>
            <a:pPr marL="4762" lvl="1" indent="0" algn="just">
              <a:lnSpc>
                <a:spcPct val="100000"/>
              </a:lnSpc>
              <a:buClr>
                <a:srgbClr val="262626"/>
              </a:buClr>
            </a:pPr>
            <a:r>
              <a:rPr lang="es-AR" altLang="es-AR" sz="2400" dirty="0" err="1">
                <a:solidFill>
                  <a:srgbClr val="262626"/>
                </a:solidFill>
                <a:latin typeface="Calibri Light" charset="0"/>
              </a:rPr>
              <a:t>ó</a:t>
            </a:r>
            <a:r>
              <a:rPr lang="es-AR" altLang="es-AR" sz="2400" dirty="0">
                <a:solidFill>
                  <a:srgbClr val="262626"/>
                </a:solidFill>
                <a:latin typeface="Calibri Light" charset="0"/>
              </a:rPr>
              <a:t>  </a:t>
            </a:r>
          </a:p>
          <a:p>
            <a:pPr marL="347662" lvl="1" indent="-342900" algn="just">
              <a:lnSpc>
                <a:spcPct val="100000"/>
              </a:lnSpc>
              <a:buClr>
                <a:srgbClr val="262626"/>
              </a:buClr>
              <a:buFont typeface="Wingdings" panose="05000000000000000000" pitchFamily="2" charset="2"/>
              <a:buChar char="Ø"/>
            </a:pPr>
            <a:r>
              <a:rPr lang="es-AR" altLang="es-AR" sz="2400" dirty="0">
                <a:solidFill>
                  <a:srgbClr val="262626"/>
                </a:solidFill>
                <a:latin typeface="Calibri Light" charset="0"/>
              </a:rPr>
              <a:t>Rendir examen escrito en las mesas de final.</a:t>
            </a:r>
          </a:p>
          <a:p>
            <a:pPr marL="347662" lvl="1" indent="-342900" algn="just">
              <a:lnSpc>
                <a:spcPct val="100000"/>
              </a:lnSpc>
              <a:buClr>
                <a:srgbClr val="262626"/>
              </a:buClr>
              <a:buFont typeface="Wingdings" panose="05000000000000000000" pitchFamily="2" charset="2"/>
              <a:buChar char="Ø"/>
            </a:pPr>
            <a:endParaRPr lang="es-AR" altLang="es-AR" sz="2400" dirty="0">
              <a:solidFill>
                <a:srgbClr val="262626"/>
              </a:solidFill>
              <a:latin typeface="Calibri Light" charset="0"/>
            </a:endParaRPr>
          </a:p>
          <a:p>
            <a:pPr marL="0" indent="0" algn="just">
              <a:lnSpc>
                <a:spcPct val="100000"/>
              </a:lnSpc>
              <a:buClr>
                <a:srgbClr val="C00000"/>
              </a:buClr>
            </a:pPr>
            <a:r>
              <a:rPr lang="es-AR" altLang="es-AR" sz="2400" u="sng" dirty="0">
                <a:solidFill>
                  <a:srgbClr val="262626"/>
                </a:solidFill>
                <a:latin typeface="Calibri Light" charset="0"/>
              </a:rPr>
              <a:t>Los alumnos podrán optar por la primer opción con las siguientes condiciones</a:t>
            </a:r>
            <a:r>
              <a:rPr lang="es-AR" altLang="es-AR" sz="2400" dirty="0">
                <a:solidFill>
                  <a:srgbClr val="262626"/>
                </a:solidFill>
                <a:latin typeface="Calibri Light" charset="0"/>
              </a:rPr>
              <a:t>:</a:t>
            </a:r>
          </a:p>
          <a:p>
            <a:pPr marL="347662" lvl="1" indent="-342900" algn="just">
              <a:lnSpc>
                <a:spcPct val="100000"/>
              </a:lnSpc>
              <a:buClr>
                <a:srgbClr val="262626"/>
              </a:buClr>
              <a:buFont typeface="Wingdings" panose="05000000000000000000" pitchFamily="2" charset="2"/>
              <a:buChar char="ü"/>
            </a:pPr>
            <a:r>
              <a:rPr lang="es-AR" altLang="es-AR" sz="2400" dirty="0">
                <a:solidFill>
                  <a:srgbClr val="262626"/>
                </a:solidFill>
                <a:latin typeface="Calibri Light" charset="0"/>
              </a:rPr>
              <a:t>Entregar el trabajo grupal de buenas prácticas para la presentación del proyecto, antes del primer examen teórico.</a:t>
            </a:r>
          </a:p>
          <a:p>
            <a:pPr marL="347662" lvl="1" indent="-342900" algn="just">
              <a:lnSpc>
                <a:spcPct val="100000"/>
              </a:lnSpc>
              <a:buClr>
                <a:srgbClr val="262626"/>
              </a:buClr>
              <a:buFont typeface="Wingdings" panose="05000000000000000000" pitchFamily="2" charset="2"/>
              <a:buChar char="ü"/>
            </a:pPr>
            <a:r>
              <a:rPr lang="es-AR" altLang="es-AR" sz="2400" dirty="0">
                <a:solidFill>
                  <a:srgbClr val="262626"/>
                </a:solidFill>
                <a:latin typeface="Calibri Light" charset="0"/>
              </a:rPr>
              <a:t>El alumno deberá contar con 80% asistencia a las teorías.</a:t>
            </a:r>
          </a:p>
          <a:p>
            <a:pPr marL="347662" lvl="1" indent="-342900" algn="just">
              <a:lnSpc>
                <a:spcPct val="100000"/>
              </a:lnSpc>
              <a:buClr>
                <a:srgbClr val="262626"/>
              </a:buClr>
              <a:buFont typeface="Wingdings" panose="05000000000000000000" pitchFamily="2" charset="2"/>
              <a:buChar char="ü"/>
            </a:pPr>
            <a:r>
              <a:rPr lang="es-AR" altLang="es-AR" sz="2400" dirty="0">
                <a:solidFill>
                  <a:srgbClr val="262626"/>
                </a:solidFill>
                <a:latin typeface="Calibri Light" charset="0"/>
              </a:rPr>
              <a:t>El alumno deberá presentarse a rendir los 2 parciales teóricos.</a:t>
            </a:r>
          </a:p>
          <a:p>
            <a:pPr marL="347662" lvl="1" indent="-342900" algn="just">
              <a:lnSpc>
                <a:spcPct val="100000"/>
              </a:lnSpc>
              <a:buClr>
                <a:srgbClr val="262626"/>
              </a:buClr>
              <a:buFont typeface="Wingdings" panose="05000000000000000000" pitchFamily="2" charset="2"/>
              <a:buChar char="ü"/>
            </a:pPr>
            <a:r>
              <a:rPr lang="es-AR" altLang="es-AR" sz="2400" dirty="0">
                <a:solidFill>
                  <a:srgbClr val="262626"/>
                </a:solidFill>
                <a:latin typeface="Calibri Light" charset="0"/>
              </a:rPr>
              <a:t>El alumno que apruebe la parte teórica deberá inscribirse para una mesa de final en el término de NO más de 1 año de finalizada la cursada según el calendario académico, transcurrido el cual la aprobación NO tendrá más validez.</a:t>
            </a:r>
          </a:p>
          <a:p>
            <a:pPr>
              <a:lnSpc>
                <a:spcPct val="100000"/>
              </a:lnSpc>
              <a:buClrTx/>
              <a:buSzTx/>
              <a:buFontTx/>
              <a:buNone/>
            </a:pPr>
            <a:endParaRPr lang="es-AR" altLang="es-AR" sz="2400" dirty="0">
              <a:solidFill>
                <a:srgbClr val="262626"/>
              </a:solidFill>
              <a:latin typeface="Calibri Light" charset="0"/>
            </a:endParaRPr>
          </a:p>
        </p:txBody>
      </p:sp>
      <p:sp>
        <p:nvSpPr>
          <p:cNvPr id="2" name="1 Título"/>
          <p:cNvSpPr>
            <a:spLocks noGrp="1"/>
          </p:cNvSpPr>
          <p:nvPr>
            <p:ph type="title"/>
          </p:nvPr>
        </p:nvSpPr>
        <p:spPr/>
        <p:txBody>
          <a:bodyPr/>
          <a:lstStyle/>
          <a:p>
            <a:r>
              <a:rPr lang="es-AR" dirty="0"/>
              <a:t>Aprobación de la Materia</a:t>
            </a:r>
            <a:br>
              <a:rPr lang="es-AR" dirty="0"/>
            </a:br>
            <a:endParaRPr lang="es-AR" dirty="0"/>
          </a:p>
        </p:txBody>
      </p:sp>
    </p:spTree>
    <p:extLst>
      <p:ext uri="{BB962C8B-B14F-4D97-AF65-F5344CB8AC3E}">
        <p14:creationId xmlns:p14="http://schemas.microsoft.com/office/powerpoint/2010/main" val="23643779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565943" y="521494"/>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Especificación de requerimientos</a:t>
            </a:r>
          </a:p>
        </p:txBody>
      </p:sp>
      <p:sp>
        <p:nvSpPr>
          <p:cNvPr id="4301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301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3012" name="Rectangle 4"/>
          <p:cNvSpPr>
            <a:spLocks noChangeArrowheads="1"/>
          </p:cNvSpPr>
          <p:nvPr/>
        </p:nvSpPr>
        <p:spPr bwMode="auto">
          <a:xfrm>
            <a:off x="338138" y="1844824"/>
            <a:ext cx="11226799"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7662" lvl="1" indent="-342900">
              <a:lnSpc>
                <a:spcPct val="100000"/>
              </a:lnSpc>
              <a:buClr>
                <a:srgbClr val="262626"/>
              </a:buClr>
              <a:buFont typeface="Wingdings" panose="05000000000000000000" pitchFamily="2" charset="2"/>
              <a:buChar char="v"/>
            </a:pPr>
            <a:r>
              <a:rPr lang="es-AR" altLang="es-AR" sz="2800" dirty="0">
                <a:solidFill>
                  <a:srgbClr val="262626"/>
                </a:solidFill>
                <a:latin typeface="Calibri Light" charset="0"/>
              </a:rPr>
              <a:t>Documento, también denominado </a:t>
            </a:r>
            <a:r>
              <a:rPr lang="es-AR" altLang="es-AR" sz="2800" dirty="0" err="1">
                <a:solidFill>
                  <a:srgbClr val="262626"/>
                </a:solidFill>
                <a:latin typeface="Calibri Light" charset="0"/>
              </a:rPr>
              <a:t>ConOps</a:t>
            </a:r>
            <a:r>
              <a:rPr lang="es-AR" altLang="es-AR" sz="2800" dirty="0">
                <a:solidFill>
                  <a:srgbClr val="262626"/>
                </a:solidFill>
                <a:latin typeface="Calibri Light" charset="0"/>
              </a:rPr>
              <a:t> y normalizado en el estándar IEEE </a:t>
            </a:r>
            <a:r>
              <a:rPr lang="es-AR" altLang="es-AR" sz="2800" dirty="0" err="1">
                <a:solidFill>
                  <a:srgbClr val="262626"/>
                </a:solidFill>
                <a:latin typeface="Calibri Light" charset="0"/>
              </a:rPr>
              <a:t>Std</a:t>
            </a:r>
            <a:r>
              <a:rPr lang="es-AR" altLang="es-AR" sz="2800" dirty="0">
                <a:solidFill>
                  <a:srgbClr val="262626"/>
                </a:solidFill>
                <a:latin typeface="Calibri Light" charset="0"/>
              </a:rPr>
              <a:t>. 1362-1998.</a:t>
            </a:r>
          </a:p>
          <a:p>
            <a:pPr marL="347662" lvl="1" indent="-342900">
              <a:lnSpc>
                <a:spcPct val="100000"/>
              </a:lnSpc>
              <a:buClr>
                <a:srgbClr val="262626"/>
              </a:buClr>
              <a:buFont typeface="Wingdings" panose="05000000000000000000" pitchFamily="2" charset="2"/>
              <a:buChar char="v"/>
            </a:pPr>
            <a:endParaRPr lang="es-AR" altLang="es-AR" sz="2800" dirty="0">
              <a:solidFill>
                <a:srgbClr val="262626"/>
              </a:solidFill>
              <a:latin typeface="Calibri Light" charset="0"/>
            </a:endParaRPr>
          </a:p>
          <a:p>
            <a:pPr marL="347662" lvl="1" indent="-342900">
              <a:lnSpc>
                <a:spcPct val="100000"/>
              </a:lnSpc>
              <a:buClr>
                <a:srgbClr val="262626"/>
              </a:buClr>
              <a:buFont typeface="Wingdings" panose="05000000000000000000" pitchFamily="2" charset="2"/>
              <a:buChar char="v"/>
            </a:pPr>
            <a:r>
              <a:rPr lang="es-AR" altLang="es-AR" sz="2800" dirty="0">
                <a:solidFill>
                  <a:srgbClr val="262626"/>
                </a:solidFill>
                <a:latin typeface="Calibri Light" charset="0"/>
              </a:rPr>
              <a:t>Documento dirigido a los usuarios, que describe las características de un sistema propuesto, desde el punto de vista del usuario. </a:t>
            </a:r>
          </a:p>
          <a:p>
            <a:pPr marL="347662" lvl="1" indent="-342900">
              <a:lnSpc>
                <a:spcPct val="100000"/>
              </a:lnSpc>
              <a:buClr>
                <a:srgbClr val="262626"/>
              </a:buClr>
              <a:buFont typeface="Wingdings" panose="05000000000000000000" pitchFamily="2" charset="2"/>
              <a:buChar char="v"/>
            </a:pPr>
            <a:endParaRPr lang="es-AR" altLang="es-AR" sz="2800" dirty="0">
              <a:solidFill>
                <a:srgbClr val="262626"/>
              </a:solidFill>
              <a:latin typeface="Calibri Light" charset="0"/>
            </a:endParaRPr>
          </a:p>
          <a:p>
            <a:pPr marL="347662" lvl="1" indent="-342900">
              <a:lnSpc>
                <a:spcPct val="100000"/>
              </a:lnSpc>
              <a:buClr>
                <a:srgbClr val="262626"/>
              </a:buClr>
              <a:buFont typeface="Wingdings" panose="05000000000000000000" pitchFamily="2" charset="2"/>
              <a:buChar char="v"/>
            </a:pPr>
            <a:r>
              <a:rPr lang="es-AR" altLang="es-AR" sz="2800" dirty="0">
                <a:solidFill>
                  <a:srgbClr val="262626"/>
                </a:solidFill>
                <a:latin typeface="Calibri Light" charset="0"/>
              </a:rPr>
              <a:t>La Descripción del Sistema es el medio de comunicación que recoge la visión general, cualitativa y cuantitativa de las características del sistema; compartido por la parte cliente y desarrolladora.</a:t>
            </a:r>
          </a:p>
          <a:p>
            <a:pPr lvl="1">
              <a:lnSpc>
                <a:spcPct val="100000"/>
              </a:lnSpc>
              <a:buClr>
                <a:srgbClr val="262626"/>
              </a:buClr>
              <a:buFont typeface="Arial" charset="0"/>
              <a:buChar char=" "/>
            </a:pPr>
            <a:endParaRPr lang="es-AR" altLang="es-AR" sz="2800" dirty="0">
              <a:solidFill>
                <a:srgbClr val="262626"/>
              </a:solidFill>
              <a:latin typeface="Calibri Light" charset="0"/>
            </a:endParaRPr>
          </a:p>
        </p:txBody>
      </p:sp>
      <p:sp>
        <p:nvSpPr>
          <p:cNvPr id="43013" name="AutoShape 5"/>
          <p:cNvSpPr>
            <a:spLocks noChangeArrowheads="1"/>
          </p:cNvSpPr>
          <p:nvPr/>
        </p:nvSpPr>
        <p:spPr bwMode="auto">
          <a:xfrm>
            <a:off x="10106025" y="2133600"/>
            <a:ext cx="574675" cy="1655763"/>
          </a:xfrm>
          <a:custGeom>
            <a:avLst/>
            <a:gdLst>
              <a:gd name="G0" fmla="+- 0 0 50000"/>
              <a:gd name="G1" fmla="+- 34464 0 50000"/>
              <a:gd name="G2" fmla="?: G1 50000 34464"/>
              <a:gd name="G3" fmla="?: G0 0 G1"/>
              <a:gd name="G4" fmla="+- 34464 0 G3"/>
              <a:gd name="G5" fmla="min G4 G3"/>
              <a:gd name="G6" fmla="*/ G5 1 2"/>
              <a:gd name="G7" fmla="min 1599 4600"/>
              <a:gd name="G8" fmla="*/ G6 4600 1"/>
              <a:gd name="G9" fmla="*/ G8 1 G7"/>
              <a:gd name="G10" fmla="+- 0 0 8333"/>
              <a:gd name="G11" fmla="+- G9 0 8333"/>
              <a:gd name="G12" fmla="?: G11 8333 G9"/>
              <a:gd name="G13" fmla="?: G10 0 G11"/>
              <a:gd name="G14" fmla="*/ G7 G13 1"/>
              <a:gd name="G15" fmla="*/ G14 1 34464"/>
              <a:gd name="G16" fmla="*/ 4600 G3 1"/>
              <a:gd name="G17" fmla="*/ G16 1 34464"/>
              <a:gd name="G18" fmla="+- G17 0 G15"/>
              <a:gd name="G19" fmla="+- 4600 0 G15"/>
              <a:gd name="G20" fmla="*/ 1599 1 2"/>
              <a:gd name="G21" fmla="*/ 1 48365 11520"/>
              <a:gd name="G22" fmla="*/ G21 13024 1"/>
              <a:gd name="G23" fmla="*/ G22 1 52096"/>
              <a:gd name="G24" fmla="cos G20 G23"/>
              <a:gd name="G25" fmla="*/ 1 48365 11520"/>
              <a:gd name="G26" fmla="*/ G25 13024 1"/>
              <a:gd name="G27" fmla="*/ G26 1 52096"/>
              <a:gd name="G28" fmla="sin G15 G27"/>
              <a:gd name="G29" fmla="+- G24 0 0"/>
              <a:gd name="G30" fmla="+- G15 0 G28"/>
              <a:gd name="G31" fmla="+- 4600 G28 0"/>
              <a:gd name="G32" fmla="+- G31 0 G15"/>
              <a:gd name="G33" fmla="*/ 1599 1 2"/>
              <a:gd name="G34" fmla="+- 1599 0 0"/>
              <a:gd name="G35" fmla="+- 4600 0 0"/>
              <a:gd name="G36" fmla="+- 270 0 0"/>
              <a:gd name="G37" fmla="+- 90 0 0"/>
              <a:gd name="G38" fmla="+- 180 0 0"/>
              <a:gd name="G39" fmla="+- 65446 0 0"/>
              <a:gd name="G40" fmla="+- 270 0 0"/>
              <a:gd name="G41" fmla="+- 65446 0 0"/>
              <a:gd name="G42" fmla="+- 0 0 0"/>
              <a:gd name="G43" fmla="+- 90 0 0"/>
              <a:gd name="G44" fmla="+- 270 0 0"/>
              <a:gd name="G45" fmla="+- 90 0 0"/>
              <a:gd name="G46" fmla="+- 180 0 0"/>
              <a:gd name="G47" fmla="+- 65446 0 0"/>
              <a:gd name="G48" fmla="+- 270 0 0"/>
              <a:gd name="G49" fmla="+- 65446 0 0"/>
              <a:gd name="G50" fmla="+- 0 0 0"/>
              <a:gd name="G51" fmla="+- 90 0 0"/>
            </a:gdLst>
            <a:ahLst/>
            <a:cxnLst>
              <a:cxn ang="0">
                <a:pos x="r" y="vc"/>
              </a:cxn>
              <a:cxn ang="5400000">
                <a:pos x="hc" y="b"/>
              </a:cxn>
              <a:cxn ang="10800000">
                <a:pos x="l" y="vc"/>
              </a:cxn>
              <a:cxn ang="16200000">
                <a:pos x="hc" y="t"/>
              </a:cxn>
            </a:cxnLst>
            <a:rect l="0" t="0" r="0" b="0"/>
            <a:pathLst>
              <a:path stroke="0">
                <a:moveTo>
                  <a:pt x="0" y="0"/>
                </a:moveTo>
                <a:lnTo>
                  <a:pt x="800" y="-1423"/>
                </a:lnTo>
                <a:lnTo>
                  <a:pt x="270" y="90"/>
                </a:lnTo>
                <a:lnTo>
                  <a:pt x="800" y="-651"/>
                </a:lnTo>
                <a:lnTo>
                  <a:pt x="800" y="-1423"/>
                </a:lnTo>
                <a:lnTo>
                  <a:pt x="180" y="65446"/>
                </a:lnTo>
                <a:lnTo>
                  <a:pt x="800" y="-1423"/>
                </a:lnTo>
                <a:close/>
              </a:path>
              <a:path fill="none">
                <a:moveTo>
                  <a:pt x="270" y="65446"/>
                </a:moveTo>
                <a:lnTo>
                  <a:pt x="800" y="6023"/>
                </a:lnTo>
                <a:lnTo>
                  <a:pt x="800" y="-1423"/>
                </a:lnTo>
                <a:lnTo>
                  <a:pt x="0" y="90"/>
                </a:lnTo>
                <a:lnTo>
                  <a:pt x="0" y="0"/>
                </a:lnTo>
                <a:lnTo>
                  <a:pt x="800" y="-1423"/>
                </a:lnTo>
                <a:lnTo>
                  <a:pt x="270" y="90"/>
                </a:lnTo>
              </a:path>
            </a:pathLst>
          </a:custGeom>
          <a:noFill/>
          <a:ln w="9360" cap="flat">
            <a:solidFill>
              <a:srgbClr val="4A7EB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3014" name="Rectangle 6"/>
          <p:cNvSpPr>
            <a:spLocks noChangeArrowheads="1"/>
          </p:cNvSpPr>
          <p:nvPr/>
        </p:nvSpPr>
        <p:spPr bwMode="auto">
          <a:xfrm rot="5400000">
            <a:off x="10295731" y="2670969"/>
            <a:ext cx="21986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2000" b="1" dirty="0" err="1">
                <a:latin typeface="Calibri Light" charset="0"/>
                <a:cs typeface="DejaVu Sans" charset="0"/>
              </a:rPr>
              <a:t>ConOps</a:t>
            </a:r>
            <a:r>
              <a:rPr lang="es-AR" altLang="es-AR" sz="2000" b="1" dirty="0">
                <a:latin typeface="Calibri Light" charset="0"/>
                <a:cs typeface="DejaVu Sans" charset="0"/>
              </a:rPr>
              <a:t>  IEEE Std1362</a:t>
            </a:r>
          </a:p>
        </p:txBody>
      </p:sp>
      <p:sp>
        <p:nvSpPr>
          <p:cNvPr id="43016" name="Rectangle 8"/>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29715874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grpId="0" nodeType="clickEffect">
                                  <p:stCondLst>
                                    <p:cond delay="0"/>
                                  </p:stCondLst>
                                  <p:childTnLst>
                                    <p:set>
                                      <p:cBhvr additive="repl">
                                        <p:cTn id="6" dur="1" fill="hold">
                                          <p:stCondLst>
                                            <p:cond delay="0"/>
                                          </p:stCondLst>
                                        </p:cTn>
                                        <p:tgtEl>
                                          <p:spTgt spid="43013"/>
                                        </p:tgtEl>
                                        <p:attrNameLst>
                                          <p:attrName>style.visibility</p:attrName>
                                        </p:attrNameLst>
                                      </p:cBhvr>
                                      <p:to>
                                        <p:strVal val="visible"/>
                                      </p:to>
                                    </p:set>
                                    <p:animEffect transition="in" filter="fade">
                                      <p:cBhvr additive="repl">
                                        <p:cTn id="7" dur="2000"/>
                                        <p:tgtEl>
                                          <p:spTgt spid="430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fade">
                                      <p:cBhvr>
                                        <p:cTn id="12" dur="1000"/>
                                        <p:tgtEl>
                                          <p:spTgt spid="43014"/>
                                        </p:tgtEl>
                                      </p:cBhvr>
                                    </p:animEffect>
                                    <p:anim calcmode="lin" valueType="num">
                                      <p:cBhvr>
                                        <p:cTn id="13" dur="1000" fill="hold"/>
                                        <p:tgtEl>
                                          <p:spTgt spid="43014"/>
                                        </p:tgtEl>
                                        <p:attrNameLst>
                                          <p:attrName>ppt_x</p:attrName>
                                        </p:attrNameLst>
                                      </p:cBhvr>
                                      <p:tavLst>
                                        <p:tav tm="0">
                                          <p:val>
                                            <p:strVal val="#ppt_x"/>
                                          </p:val>
                                        </p:tav>
                                        <p:tav tm="100000">
                                          <p:val>
                                            <p:strVal val="#ppt_x"/>
                                          </p:val>
                                        </p:tav>
                                      </p:tavLst>
                                    </p:anim>
                                    <p:anim calcmode="lin" valueType="num">
                                      <p:cBhvr>
                                        <p:cTn id="14" dur="1000" fill="hold"/>
                                        <p:tgtEl>
                                          <p:spTgt spid="430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430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Descripción del sistema - IEEE 1362</a:t>
            </a:r>
          </a:p>
        </p:txBody>
      </p:sp>
      <p:sp>
        <p:nvSpPr>
          <p:cNvPr id="4403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403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4036" name="Rectangle 4"/>
          <p:cNvSpPr>
            <a:spLocks noChangeArrowheads="1"/>
          </p:cNvSpPr>
          <p:nvPr/>
        </p:nvSpPr>
        <p:spPr bwMode="auto">
          <a:xfrm>
            <a:off x="168275" y="1901825"/>
            <a:ext cx="11226799"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gn="just">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Ofrece un formato y contenidos para la confección de las descripciones de sistema en los desarrollos y modificaciones de sistemas.</a:t>
            </a:r>
          </a:p>
          <a:p>
            <a:pPr marL="342900" indent="-342900" algn="just">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El estándar no especifica técnicas exactas, sino que proporciona las líneas generales que deben respetarse. Es una guía de referencia.</a:t>
            </a:r>
          </a:p>
          <a:p>
            <a:pPr marL="342900" indent="-342900" algn="just">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El estándar identifica los elementos que al menos debe incluir una Descripción del sistema. El usuario puede incorporar otros elementos, agregando cláusulas y sub-cláusulas. </a:t>
            </a:r>
          </a:p>
          <a:p>
            <a:pPr algn="just">
              <a:lnSpc>
                <a:spcPct val="100000"/>
              </a:lnSpc>
              <a:buClrTx/>
              <a:buSzTx/>
              <a:buFontTx/>
              <a:buNone/>
            </a:pPr>
            <a:endParaRPr lang="es-AR" altLang="es-AR" sz="3200" dirty="0">
              <a:solidFill>
                <a:srgbClr val="262626"/>
              </a:solidFill>
              <a:latin typeface="Calibri Light" charset="0"/>
            </a:endParaRPr>
          </a:p>
        </p:txBody>
      </p:sp>
      <p:sp>
        <p:nvSpPr>
          <p:cNvPr id="4403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21371320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Descripción del Sistema</a:t>
            </a:r>
          </a:p>
        </p:txBody>
      </p:sp>
      <p:sp>
        <p:nvSpPr>
          <p:cNvPr id="4710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710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7108" name="Rectangle 4"/>
          <p:cNvSpPr>
            <a:spLocks noChangeArrowheads="1"/>
          </p:cNvSpPr>
          <p:nvPr/>
        </p:nvSpPr>
        <p:spPr bwMode="auto">
          <a:xfrm>
            <a:off x="335360" y="1628800"/>
            <a:ext cx="11411163" cy="460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lvl="1">
              <a:lnSpc>
                <a:spcPct val="100000"/>
              </a:lnSpc>
              <a:buClr>
                <a:srgbClr val="262626"/>
              </a:buClr>
              <a:buFont typeface="Arial" charset="0"/>
              <a:buChar char=" "/>
            </a:pPr>
            <a:endParaRPr lang="es-AR" altLang="es-AR" sz="28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2800" dirty="0">
                <a:solidFill>
                  <a:srgbClr val="262626"/>
                </a:solidFill>
                <a:latin typeface="Calibri Light" charset="0"/>
              </a:rPr>
              <a:t>Requerimientos del Software</a:t>
            </a:r>
          </a:p>
          <a:p>
            <a:pPr lvl="1">
              <a:lnSpc>
                <a:spcPct val="100000"/>
              </a:lnSpc>
              <a:buClr>
                <a:srgbClr val="262626"/>
              </a:buClr>
              <a:buFont typeface="Arial" charset="0"/>
              <a:buChar char=" "/>
            </a:pPr>
            <a:r>
              <a:rPr lang="es-AR" altLang="es-AR" sz="2800" dirty="0">
                <a:solidFill>
                  <a:srgbClr val="262626"/>
                </a:solidFill>
                <a:latin typeface="Calibri Light" charset="0"/>
              </a:rPr>
              <a:t>Documento, también denominado SRS (ERS)y normalizado en el estándar IEEE </a:t>
            </a:r>
            <a:r>
              <a:rPr lang="es-AR" altLang="es-AR" sz="2800" dirty="0" err="1">
                <a:solidFill>
                  <a:srgbClr val="262626"/>
                </a:solidFill>
                <a:latin typeface="Calibri Light" charset="0"/>
              </a:rPr>
              <a:t>Std</a:t>
            </a:r>
            <a:r>
              <a:rPr lang="es-AR" altLang="es-AR" sz="2800" dirty="0">
                <a:solidFill>
                  <a:srgbClr val="262626"/>
                </a:solidFill>
                <a:latin typeface="Calibri Light" charset="0"/>
              </a:rPr>
              <a:t>. 830-1998.</a:t>
            </a:r>
          </a:p>
          <a:p>
            <a:pPr lvl="1">
              <a:lnSpc>
                <a:spcPct val="100000"/>
              </a:lnSpc>
              <a:buClr>
                <a:srgbClr val="262626"/>
              </a:buClr>
              <a:buFont typeface="Arial" charset="0"/>
              <a:buChar char=" "/>
            </a:pPr>
            <a:r>
              <a:rPr lang="es-AR" altLang="es-AR" sz="2800" dirty="0">
                <a:solidFill>
                  <a:srgbClr val="262626"/>
                </a:solidFill>
                <a:latin typeface="Calibri Light" charset="0"/>
              </a:rPr>
              <a:t>Un documento </a:t>
            </a:r>
            <a:r>
              <a:rPr lang="es-AR" altLang="es-AR" sz="2800" b="1" dirty="0">
                <a:solidFill>
                  <a:srgbClr val="262626"/>
                </a:solidFill>
                <a:latin typeface="Calibri Light" charset="0"/>
              </a:rPr>
              <a:t>SRS</a:t>
            </a:r>
            <a:r>
              <a:rPr lang="es-AR" altLang="es-AR" sz="2800" dirty="0">
                <a:solidFill>
                  <a:srgbClr val="262626"/>
                </a:solidFill>
                <a:latin typeface="Calibri Light" charset="0"/>
              </a:rPr>
              <a:t> es la especificación de las funciones que realiza un determinado producto de software, programa o conjunto de programas en un determinado entorno. </a:t>
            </a:r>
          </a:p>
          <a:p>
            <a:pPr lvl="1">
              <a:lnSpc>
                <a:spcPct val="100000"/>
              </a:lnSpc>
              <a:buClr>
                <a:srgbClr val="262626"/>
              </a:buClr>
              <a:buFont typeface="Arial" charset="0"/>
              <a:buChar char=" "/>
            </a:pPr>
            <a:r>
              <a:rPr lang="es-AR" altLang="es-AR" sz="2800" dirty="0">
                <a:solidFill>
                  <a:srgbClr val="262626"/>
                </a:solidFill>
                <a:latin typeface="Calibri Light" charset="0"/>
              </a:rPr>
              <a:t>El documento de especificación de requisitos puede desarrollarlo personal representativo de la parte desarrolladora, o de la parte cliente; si bien es aconsejable la intervención de ambas partes</a:t>
            </a:r>
          </a:p>
          <a:p>
            <a:pPr>
              <a:lnSpc>
                <a:spcPct val="100000"/>
              </a:lnSpc>
              <a:buClrTx/>
              <a:buSzTx/>
              <a:buFontTx/>
              <a:buNone/>
            </a:pPr>
            <a:endParaRPr lang="es-AR" altLang="es-AR" sz="2800" dirty="0">
              <a:solidFill>
                <a:srgbClr val="262626"/>
              </a:solidFill>
              <a:latin typeface="Calibri Light" charset="0"/>
            </a:endParaRPr>
          </a:p>
        </p:txBody>
      </p:sp>
      <p:sp>
        <p:nvSpPr>
          <p:cNvPr id="47109" name="AutoShape 5"/>
          <p:cNvSpPr>
            <a:spLocks noChangeArrowheads="1"/>
          </p:cNvSpPr>
          <p:nvPr/>
        </p:nvSpPr>
        <p:spPr bwMode="auto">
          <a:xfrm>
            <a:off x="9191625" y="4437063"/>
            <a:ext cx="574675" cy="1655762"/>
          </a:xfrm>
          <a:custGeom>
            <a:avLst/>
            <a:gdLst>
              <a:gd name="G0" fmla="+- 0 0 50000"/>
              <a:gd name="G1" fmla="+- 34464 0 50000"/>
              <a:gd name="G2" fmla="?: G1 50000 34464"/>
              <a:gd name="G3" fmla="?: G0 0 G1"/>
              <a:gd name="G4" fmla="+- 34464 0 G3"/>
              <a:gd name="G5" fmla="min G4 G3"/>
              <a:gd name="G6" fmla="*/ G5 1 2"/>
              <a:gd name="G7" fmla="min 1599 4600"/>
              <a:gd name="G8" fmla="*/ G6 4600 1"/>
              <a:gd name="G9" fmla="*/ G8 1 G7"/>
              <a:gd name="G10" fmla="+- 0 0 8333"/>
              <a:gd name="G11" fmla="+- G9 0 8333"/>
              <a:gd name="G12" fmla="?: G11 8333 G9"/>
              <a:gd name="G13" fmla="?: G10 0 G11"/>
              <a:gd name="G14" fmla="*/ G7 G13 1"/>
              <a:gd name="G15" fmla="*/ G14 1 34464"/>
              <a:gd name="G16" fmla="*/ 4600 G3 1"/>
              <a:gd name="G17" fmla="*/ G16 1 34464"/>
              <a:gd name="G18" fmla="+- G17 0 G15"/>
              <a:gd name="G19" fmla="+- 4600 0 G15"/>
              <a:gd name="G20" fmla="*/ 1599 1 2"/>
              <a:gd name="G21" fmla="*/ 1 48365 11520"/>
              <a:gd name="G22" fmla="*/ G21 13024 1"/>
              <a:gd name="G23" fmla="*/ G22 1 52096"/>
              <a:gd name="G24" fmla="cos G20 G23"/>
              <a:gd name="G25" fmla="*/ 1 48365 11520"/>
              <a:gd name="G26" fmla="*/ G25 13024 1"/>
              <a:gd name="G27" fmla="*/ G26 1 52096"/>
              <a:gd name="G28" fmla="sin G15 G27"/>
              <a:gd name="G29" fmla="+- G24 0 0"/>
              <a:gd name="G30" fmla="+- G15 0 G28"/>
              <a:gd name="G31" fmla="+- 4600 G28 0"/>
              <a:gd name="G32" fmla="+- G31 0 G15"/>
              <a:gd name="G33" fmla="*/ 1599 1 2"/>
              <a:gd name="G34" fmla="+- 1599 0 0"/>
              <a:gd name="G35" fmla="+- 4600 0 0"/>
              <a:gd name="G36" fmla="+- 270 0 0"/>
              <a:gd name="G37" fmla="+- 90 0 0"/>
              <a:gd name="G38" fmla="+- 180 0 0"/>
              <a:gd name="G39" fmla="+- 65446 0 0"/>
              <a:gd name="G40" fmla="+- 270 0 0"/>
              <a:gd name="G41" fmla="+- 65446 0 0"/>
              <a:gd name="G42" fmla="+- 0 0 0"/>
              <a:gd name="G43" fmla="+- 90 0 0"/>
              <a:gd name="G44" fmla="+- 270 0 0"/>
              <a:gd name="G45" fmla="+- 90 0 0"/>
              <a:gd name="G46" fmla="+- 180 0 0"/>
              <a:gd name="G47" fmla="+- 65446 0 0"/>
              <a:gd name="G48" fmla="+- 270 0 0"/>
              <a:gd name="G49" fmla="+- 65446 0 0"/>
              <a:gd name="G50" fmla="+- 0 0 0"/>
              <a:gd name="G51" fmla="+- 90 0 0"/>
            </a:gdLst>
            <a:ahLst/>
            <a:cxnLst>
              <a:cxn ang="0">
                <a:pos x="r" y="vc"/>
              </a:cxn>
              <a:cxn ang="5400000">
                <a:pos x="hc" y="b"/>
              </a:cxn>
              <a:cxn ang="10800000">
                <a:pos x="l" y="vc"/>
              </a:cxn>
              <a:cxn ang="16200000">
                <a:pos x="hc" y="t"/>
              </a:cxn>
            </a:cxnLst>
            <a:rect l="0" t="0" r="0" b="0"/>
            <a:pathLst>
              <a:path stroke="0">
                <a:moveTo>
                  <a:pt x="0" y="0"/>
                </a:moveTo>
                <a:lnTo>
                  <a:pt x="800" y="-1423"/>
                </a:lnTo>
                <a:lnTo>
                  <a:pt x="270" y="90"/>
                </a:lnTo>
                <a:lnTo>
                  <a:pt x="800" y="-651"/>
                </a:lnTo>
                <a:lnTo>
                  <a:pt x="800" y="-1423"/>
                </a:lnTo>
                <a:lnTo>
                  <a:pt x="180" y="65446"/>
                </a:lnTo>
                <a:lnTo>
                  <a:pt x="800" y="-1423"/>
                </a:lnTo>
                <a:close/>
              </a:path>
              <a:path fill="none">
                <a:moveTo>
                  <a:pt x="270" y="65446"/>
                </a:moveTo>
                <a:lnTo>
                  <a:pt x="800" y="6023"/>
                </a:lnTo>
                <a:lnTo>
                  <a:pt x="800" y="-1423"/>
                </a:lnTo>
                <a:lnTo>
                  <a:pt x="0" y="90"/>
                </a:lnTo>
                <a:lnTo>
                  <a:pt x="0" y="0"/>
                </a:lnTo>
                <a:lnTo>
                  <a:pt x="800" y="-1423"/>
                </a:lnTo>
                <a:lnTo>
                  <a:pt x="270" y="90"/>
                </a:lnTo>
              </a:path>
            </a:pathLst>
          </a:custGeom>
          <a:noFill/>
          <a:ln w="9360" cap="flat">
            <a:solidFill>
              <a:srgbClr val="4A7EB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47110" name="Rectangle 6"/>
          <p:cNvSpPr>
            <a:spLocks noChangeArrowheads="1"/>
          </p:cNvSpPr>
          <p:nvPr/>
        </p:nvSpPr>
        <p:spPr bwMode="auto">
          <a:xfrm rot="5400000">
            <a:off x="11069362" y="3606708"/>
            <a:ext cx="16938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449263" algn="l"/>
                <a:tab pos="898525" algn="l"/>
                <a:tab pos="1347788" algn="l"/>
              </a:tabLst>
              <a:defRPr>
                <a:solidFill>
                  <a:srgbClr val="000000"/>
                </a:solidFill>
                <a:latin typeface="Arial" charset="0"/>
                <a:ea typeface="Microsoft YaHei" charset="-122"/>
              </a:defRPr>
            </a:lvl1pPr>
            <a:lvl2pPr>
              <a:tabLst>
                <a:tab pos="449263" algn="l"/>
                <a:tab pos="898525" algn="l"/>
                <a:tab pos="1347788" algn="l"/>
              </a:tabLst>
              <a:defRPr>
                <a:solidFill>
                  <a:srgbClr val="000000"/>
                </a:solidFill>
                <a:latin typeface="Arial" charset="0"/>
                <a:ea typeface="Microsoft YaHei" charset="-122"/>
              </a:defRPr>
            </a:lvl2pPr>
            <a:lvl3pPr>
              <a:tabLst>
                <a:tab pos="449263" algn="l"/>
                <a:tab pos="898525" algn="l"/>
                <a:tab pos="1347788" algn="l"/>
              </a:tabLst>
              <a:defRPr>
                <a:solidFill>
                  <a:srgbClr val="000000"/>
                </a:solidFill>
                <a:latin typeface="Arial" charset="0"/>
                <a:ea typeface="Microsoft YaHei" charset="-122"/>
              </a:defRPr>
            </a:lvl3pPr>
            <a:lvl4pPr>
              <a:tabLst>
                <a:tab pos="449263" algn="l"/>
                <a:tab pos="898525" algn="l"/>
                <a:tab pos="1347788" algn="l"/>
              </a:tabLst>
              <a:defRPr>
                <a:solidFill>
                  <a:srgbClr val="000000"/>
                </a:solidFill>
                <a:latin typeface="Arial" charset="0"/>
                <a:ea typeface="Microsoft YaHei" charset="-122"/>
              </a:defRPr>
            </a:lvl4pPr>
            <a:lvl5pPr>
              <a:tabLst>
                <a:tab pos="449263" algn="l"/>
                <a:tab pos="898525" algn="l"/>
                <a:tab pos="134778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Lst>
              <a:defRPr>
                <a:solidFill>
                  <a:srgbClr val="000000"/>
                </a:solidFill>
                <a:latin typeface="Arial" charset="0"/>
                <a:ea typeface="Microsoft YaHei" charset="-122"/>
              </a:defRPr>
            </a:lvl9pPr>
          </a:lstStyle>
          <a:p>
            <a:pPr>
              <a:lnSpc>
                <a:spcPct val="100000"/>
              </a:lnSpc>
            </a:pPr>
            <a:r>
              <a:rPr lang="es-AR" altLang="es-AR" sz="2000" b="1" dirty="0">
                <a:latin typeface="Calibri Light" charset="0"/>
                <a:cs typeface="DejaVu Sans" charset="0"/>
              </a:rPr>
              <a:t>SRS IEEE </a:t>
            </a:r>
            <a:r>
              <a:rPr lang="es-AR" altLang="es-AR" sz="2000" b="1" dirty="0" err="1">
                <a:latin typeface="Calibri Light" charset="0"/>
                <a:cs typeface="DejaVu Sans" charset="0"/>
              </a:rPr>
              <a:t>Std</a:t>
            </a:r>
            <a:r>
              <a:rPr lang="es-AR" altLang="es-AR" sz="2000" b="1" dirty="0">
                <a:latin typeface="Calibri Light" charset="0"/>
                <a:cs typeface="DejaVu Sans" charset="0"/>
              </a:rPr>
              <a:t> 830</a:t>
            </a:r>
          </a:p>
        </p:txBody>
      </p:sp>
      <p:sp>
        <p:nvSpPr>
          <p:cNvPr id="47112" name="Rectangle 8"/>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2224182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grpId="0" nodeType="clickEffect">
                                  <p:stCondLst>
                                    <p:cond delay="0"/>
                                  </p:stCondLst>
                                  <p:childTnLst>
                                    <p:set>
                                      <p:cBhvr additive="repl">
                                        <p:cTn id="6" dur="1" fill="hold">
                                          <p:stCondLst>
                                            <p:cond delay="0"/>
                                          </p:stCondLst>
                                        </p:cTn>
                                        <p:tgtEl>
                                          <p:spTgt spid="47109"/>
                                        </p:tgtEl>
                                        <p:attrNameLst>
                                          <p:attrName>style.visibility</p:attrName>
                                        </p:attrNameLst>
                                      </p:cBhvr>
                                      <p:to>
                                        <p:strVal val="visible"/>
                                      </p:to>
                                    </p:set>
                                    <p:animEffect transition="in" filter="fade">
                                      <p:cBhvr additive="repl">
                                        <p:cTn id="7" dur="2000"/>
                                        <p:tgtEl>
                                          <p:spTgt spid="471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 calcmode="lin" valueType="num">
                                      <p:cBhvr additive="base">
                                        <p:cTn id="12" dur="500" fill="hold"/>
                                        <p:tgtEl>
                                          <p:spTgt spid="47110"/>
                                        </p:tgtEl>
                                        <p:attrNameLst>
                                          <p:attrName>ppt_x</p:attrName>
                                        </p:attrNameLst>
                                      </p:cBhvr>
                                      <p:tavLst>
                                        <p:tav tm="0">
                                          <p:val>
                                            <p:strVal val="#ppt_x"/>
                                          </p:val>
                                        </p:tav>
                                        <p:tav tm="100000">
                                          <p:val>
                                            <p:strVal val="#ppt_x"/>
                                          </p:val>
                                        </p:tav>
                                      </p:tavLst>
                                    </p:anim>
                                    <p:anim calcmode="lin" valueType="num">
                                      <p:cBhvr additive="base">
                                        <p:cTn id="13"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IEEE 830</a:t>
            </a:r>
          </a:p>
        </p:txBody>
      </p:sp>
      <p:sp>
        <p:nvSpPr>
          <p:cNvPr id="49154" name="Rectangle 2"/>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pic>
        <p:nvPicPr>
          <p:cNvPr id="491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625" y="1571625"/>
            <a:ext cx="8418513" cy="4214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57" name="Rectangle 5"/>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49158" name="Rectangle 6"/>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Tree>
    <p:extLst>
      <p:ext uri="{BB962C8B-B14F-4D97-AF65-F5344CB8AC3E}">
        <p14:creationId xmlns:p14="http://schemas.microsoft.com/office/powerpoint/2010/main" val="26462215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IEEE 830- SRS</a:t>
            </a:r>
          </a:p>
        </p:txBody>
      </p:sp>
      <p:sp>
        <p:nvSpPr>
          <p:cNvPr id="5017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017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0180" name="Rectangle 4"/>
          <p:cNvSpPr>
            <a:spLocks noChangeArrowheads="1"/>
          </p:cNvSpPr>
          <p:nvPr/>
        </p:nvSpPr>
        <p:spPr bwMode="auto">
          <a:xfrm>
            <a:off x="623888" y="1901825"/>
            <a:ext cx="1094472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Alcance</a:t>
            </a: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lvl="1">
              <a:lnSpc>
                <a:spcPct val="100000"/>
              </a:lnSpc>
              <a:buClr>
                <a:srgbClr val="262626"/>
              </a:buClr>
              <a:buFont typeface="Arial" charset="0"/>
              <a:buChar char=" "/>
            </a:pPr>
            <a:r>
              <a:rPr lang="es-AR" altLang="es-AR" sz="3200" dirty="0">
                <a:solidFill>
                  <a:srgbClr val="262626"/>
                </a:solidFill>
                <a:latin typeface="Calibri Light" charset="0"/>
              </a:rPr>
              <a:t>Brindar una colección de buenas prácticas para escribir especificaciones de requerimientos de software (SRS).  Se describen los contenidos y las cualidades de una buena especificación de requerimientos.</a:t>
            </a:r>
          </a:p>
          <a:p>
            <a:pPr>
              <a:lnSpc>
                <a:spcPct val="100000"/>
              </a:lnSpc>
              <a:buClrTx/>
              <a:buSzTx/>
              <a:buFontTx/>
              <a:buNone/>
            </a:pPr>
            <a:endParaRPr lang="es-AR" altLang="es-AR" sz="3200" dirty="0">
              <a:solidFill>
                <a:srgbClr val="262626"/>
              </a:solidFill>
              <a:latin typeface="Calibri Light" charset="0"/>
            </a:endParaRPr>
          </a:p>
        </p:txBody>
      </p:sp>
      <p:sp>
        <p:nvSpPr>
          <p:cNvPr id="50181"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018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057666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Características del SRS</a:t>
            </a:r>
          </a:p>
        </p:txBody>
      </p:sp>
      <p:sp>
        <p:nvSpPr>
          <p:cNvPr id="51202"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1203"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1204" name="Rectangle 4"/>
          <p:cNvSpPr>
            <a:spLocks noChangeArrowheads="1"/>
          </p:cNvSpPr>
          <p:nvPr/>
        </p:nvSpPr>
        <p:spPr bwMode="auto">
          <a:xfrm>
            <a:off x="168275" y="1901825"/>
            <a:ext cx="11688365"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2800" b="1" dirty="0">
                <a:solidFill>
                  <a:srgbClr val="262626"/>
                </a:solidFill>
                <a:latin typeface="Calibri Light" charset="0"/>
              </a:rPr>
              <a:t>Naturaleza del SRS</a:t>
            </a:r>
          </a:p>
          <a:p>
            <a:pPr lvl="1">
              <a:lnSpc>
                <a:spcPct val="100000"/>
              </a:lnSpc>
              <a:buClr>
                <a:srgbClr val="262626"/>
              </a:buClr>
              <a:buFont typeface="Arial" charset="0"/>
              <a:buChar char=" "/>
            </a:pPr>
            <a:r>
              <a:rPr lang="es-AR" altLang="es-AR" sz="2800" dirty="0">
                <a:solidFill>
                  <a:srgbClr val="262626"/>
                </a:solidFill>
                <a:latin typeface="Calibri Light" charset="0"/>
              </a:rPr>
              <a:t>El SRS es una especificación para un producto de software particular. El SRS es escrito por uno o mas representantes del equipo de desarrollo y uno o mas representantes de la parte cliente o ambos.</a:t>
            </a:r>
          </a:p>
          <a:p>
            <a:pPr lvl="1">
              <a:lnSpc>
                <a:spcPct val="100000"/>
              </a:lnSpc>
              <a:buClr>
                <a:srgbClr val="262626"/>
              </a:buClr>
              <a:buFont typeface="Arial" charset="0"/>
              <a:buChar char=" "/>
            </a:pPr>
            <a:endParaRPr lang="es-AR" altLang="es-AR" sz="28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2800" b="1" dirty="0">
                <a:solidFill>
                  <a:srgbClr val="262626"/>
                </a:solidFill>
                <a:latin typeface="Calibri Light" charset="0"/>
              </a:rPr>
              <a:t>Ambiente del SRS</a:t>
            </a:r>
          </a:p>
          <a:p>
            <a:pPr lvl="1">
              <a:lnSpc>
                <a:spcPct val="100000"/>
              </a:lnSpc>
              <a:buClr>
                <a:srgbClr val="262626"/>
              </a:buClr>
              <a:buFont typeface="Arial" charset="0"/>
              <a:buChar char=" "/>
            </a:pPr>
            <a:r>
              <a:rPr lang="es-AR" altLang="es-AR" sz="2800" dirty="0">
                <a:solidFill>
                  <a:srgbClr val="262626"/>
                </a:solidFill>
                <a:latin typeface="Calibri Light" charset="0"/>
              </a:rPr>
              <a:t>El software puede contener toda la funcionalidad del proyecto o puede ser parte de un sistema más grande. En el último caso habrá un SRS que declarará las interfaces entre el sistema y su software desarrollado, y pondrá qué función externa y requerimientos de funcionalidad tiene con el software desarrollado.</a:t>
            </a:r>
          </a:p>
        </p:txBody>
      </p:sp>
      <p:sp>
        <p:nvSpPr>
          <p:cNvPr id="51205"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1206"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324795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Características de un buen SRS</a:t>
            </a:r>
          </a:p>
        </p:txBody>
      </p:sp>
      <p:sp>
        <p:nvSpPr>
          <p:cNvPr id="5222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222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2228" name="Rectangle 4"/>
          <p:cNvSpPr>
            <a:spLocks noChangeArrowheads="1"/>
          </p:cNvSpPr>
          <p:nvPr/>
        </p:nvSpPr>
        <p:spPr bwMode="auto">
          <a:xfrm>
            <a:off x="623888" y="1901825"/>
            <a:ext cx="11016728"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Correcto</a:t>
            </a:r>
          </a:p>
          <a:p>
            <a:pPr lvl="1">
              <a:lnSpc>
                <a:spcPct val="100000"/>
              </a:lnSpc>
              <a:buClr>
                <a:srgbClr val="262626"/>
              </a:buClr>
              <a:buFont typeface="Arial" charset="0"/>
              <a:buChar char=" "/>
            </a:pPr>
            <a:r>
              <a:rPr lang="es-AR" altLang="es-AR" sz="3200" dirty="0">
                <a:solidFill>
                  <a:srgbClr val="262626"/>
                </a:solidFill>
                <a:latin typeface="Calibri Light" charset="0"/>
              </a:rPr>
              <a:t>Un SRS es correcto si, y sólo si, cada requisito declarado se encuentra en el software.</a:t>
            </a: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No ambiguo</a:t>
            </a:r>
          </a:p>
          <a:p>
            <a:pPr lvl="1">
              <a:lnSpc>
                <a:spcPct val="100000"/>
              </a:lnSpc>
              <a:buClr>
                <a:srgbClr val="262626"/>
              </a:buClr>
              <a:buFont typeface="Arial" charset="0"/>
              <a:buChar char=" "/>
            </a:pPr>
            <a:r>
              <a:rPr lang="es-AR" altLang="es-AR" sz="3200" dirty="0">
                <a:solidFill>
                  <a:srgbClr val="262626"/>
                </a:solidFill>
                <a:latin typeface="Calibri Light" charset="0"/>
              </a:rPr>
              <a:t>Un SRS es inequívoco si, y sólo si, cada requisito declarado tiene sólo una interpretación. </a:t>
            </a:r>
          </a:p>
          <a:p>
            <a:pPr>
              <a:lnSpc>
                <a:spcPct val="100000"/>
              </a:lnSpc>
              <a:buClrTx/>
              <a:buSzTx/>
              <a:buFontTx/>
              <a:buNone/>
            </a:pPr>
            <a:endParaRPr lang="es-AR" altLang="es-AR" sz="3200" dirty="0">
              <a:solidFill>
                <a:srgbClr val="262626"/>
              </a:solidFill>
              <a:latin typeface="Calibri Light" charset="0"/>
            </a:endParaRPr>
          </a:p>
        </p:txBody>
      </p:sp>
      <p:sp>
        <p:nvSpPr>
          <p:cNvPr id="52229"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223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3287784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Características de un buen SRS</a:t>
            </a:r>
          </a:p>
        </p:txBody>
      </p:sp>
      <p:sp>
        <p:nvSpPr>
          <p:cNvPr id="5222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222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2228" name="Rectangle 4"/>
          <p:cNvSpPr>
            <a:spLocks noChangeArrowheads="1"/>
          </p:cNvSpPr>
          <p:nvPr/>
        </p:nvSpPr>
        <p:spPr bwMode="auto">
          <a:xfrm>
            <a:off x="501117" y="1877314"/>
            <a:ext cx="11016728"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Completo</a:t>
            </a:r>
            <a:r>
              <a:rPr lang="es-AR" altLang="es-AR" sz="3200" dirty="0">
                <a:solidFill>
                  <a:srgbClr val="262626"/>
                </a:solidFill>
                <a:latin typeface="Calibri Light" charset="0"/>
              </a:rPr>
              <a:t> </a:t>
            </a:r>
          </a:p>
          <a:p>
            <a:pPr lvl="1">
              <a:lnSpc>
                <a:spcPct val="100000"/>
              </a:lnSpc>
              <a:buClr>
                <a:srgbClr val="262626"/>
              </a:buClr>
              <a:buFont typeface="Arial" charset="0"/>
              <a:buChar char=" "/>
            </a:pPr>
            <a:r>
              <a:rPr lang="es-AR" altLang="es-AR" sz="3200" dirty="0">
                <a:solidFill>
                  <a:srgbClr val="262626"/>
                </a:solidFill>
                <a:latin typeface="Calibri Light" charset="0"/>
              </a:rPr>
              <a:t>Un SRS está completo si, y sólo si, se reconoce cualquier requisito externo impuesto por una especificación del sistema.</a:t>
            </a: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Consistente</a:t>
            </a:r>
            <a:r>
              <a:rPr lang="es-AR" altLang="es-AR" sz="3200" dirty="0">
                <a:solidFill>
                  <a:srgbClr val="262626"/>
                </a:solidFill>
                <a:latin typeface="Calibri Light" charset="0"/>
              </a:rPr>
              <a:t> </a:t>
            </a:r>
          </a:p>
          <a:p>
            <a:pPr lvl="1">
              <a:lnSpc>
                <a:spcPct val="100000"/>
              </a:lnSpc>
              <a:buClr>
                <a:srgbClr val="262626"/>
              </a:buClr>
              <a:buFont typeface="Arial" charset="0"/>
              <a:buChar char=" "/>
            </a:pPr>
            <a:r>
              <a:rPr lang="es-AR" altLang="es-AR" sz="3200" dirty="0">
                <a:solidFill>
                  <a:srgbClr val="262626"/>
                </a:solidFill>
                <a:latin typeface="Calibri Light" charset="0"/>
              </a:rPr>
              <a:t>La consistencia se refiere a la consistencia interior. Si un SRS no está de acuerdo con algún documento del nivel superior, como una especificación de requerimientos de sistema, entonces no es consistente.</a:t>
            </a:r>
          </a:p>
          <a:p>
            <a:pPr>
              <a:lnSpc>
                <a:spcPct val="100000"/>
              </a:lnSpc>
              <a:buClrTx/>
              <a:buSzTx/>
              <a:buFontTx/>
              <a:buNone/>
            </a:pPr>
            <a:endParaRPr lang="es-AR" altLang="es-AR" sz="3200" dirty="0">
              <a:solidFill>
                <a:srgbClr val="262626"/>
              </a:solidFill>
              <a:latin typeface="Calibri Light" charset="0"/>
            </a:endParaRPr>
          </a:p>
        </p:txBody>
      </p:sp>
      <p:sp>
        <p:nvSpPr>
          <p:cNvPr id="52229"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223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39048608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790142" y="84211"/>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Características de un buen SRS</a:t>
            </a:r>
          </a:p>
        </p:txBody>
      </p:sp>
      <p:sp>
        <p:nvSpPr>
          <p:cNvPr id="5325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325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3252" name="Rectangle 4"/>
          <p:cNvSpPr>
            <a:spLocks noChangeArrowheads="1"/>
          </p:cNvSpPr>
          <p:nvPr/>
        </p:nvSpPr>
        <p:spPr bwMode="auto">
          <a:xfrm>
            <a:off x="623888" y="1781093"/>
            <a:ext cx="11328626"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Priorizado </a:t>
            </a:r>
          </a:p>
          <a:p>
            <a:pPr lvl="1">
              <a:lnSpc>
                <a:spcPct val="100000"/>
              </a:lnSpc>
              <a:buClr>
                <a:srgbClr val="262626"/>
              </a:buClr>
              <a:buFont typeface="Arial" charset="0"/>
              <a:buChar char=" "/>
            </a:pPr>
            <a:r>
              <a:rPr lang="es-AR" altLang="es-AR" sz="3200" dirty="0">
                <a:solidFill>
                  <a:srgbClr val="262626"/>
                </a:solidFill>
                <a:latin typeface="Calibri Light" charset="0"/>
              </a:rPr>
              <a:t>Un SRS es priorizado por la importancia de sus requerimientos  particulares</a:t>
            </a: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Comprobable</a:t>
            </a:r>
          </a:p>
          <a:p>
            <a:pPr lvl="1">
              <a:lnSpc>
                <a:spcPct val="100000"/>
              </a:lnSpc>
              <a:buClr>
                <a:srgbClr val="262626"/>
              </a:buClr>
              <a:buFont typeface="Arial" charset="0"/>
              <a:buChar char=" "/>
            </a:pPr>
            <a:r>
              <a:rPr lang="es-AR" altLang="es-AR" sz="3200" dirty="0">
                <a:solidFill>
                  <a:srgbClr val="262626"/>
                </a:solidFill>
                <a:latin typeface="Calibri Light" charset="0"/>
              </a:rPr>
              <a:t>Un SRS es comprobable si, y sólo si, cada requisito declarado es comprobable. Un requisito es comprobable si, y sólo si, existe algún proceso con que una persona o máquina puede verificar que el producto del software reúne el requisito. En general cualquier requisito ambiguo no es comprobable</a:t>
            </a:r>
          </a:p>
        </p:txBody>
      </p:sp>
      <p:sp>
        <p:nvSpPr>
          <p:cNvPr id="53253"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325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42828453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790142" y="84211"/>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Características de un buen SRS</a:t>
            </a:r>
          </a:p>
        </p:txBody>
      </p:sp>
      <p:sp>
        <p:nvSpPr>
          <p:cNvPr id="5325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325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3252" name="Rectangle 4"/>
          <p:cNvSpPr>
            <a:spLocks noChangeArrowheads="1"/>
          </p:cNvSpPr>
          <p:nvPr/>
        </p:nvSpPr>
        <p:spPr bwMode="auto">
          <a:xfrm>
            <a:off x="623888" y="1781093"/>
            <a:ext cx="11328626"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Modificable</a:t>
            </a:r>
          </a:p>
          <a:p>
            <a:pPr lvl="1">
              <a:lnSpc>
                <a:spcPct val="100000"/>
              </a:lnSpc>
              <a:buClr>
                <a:srgbClr val="262626"/>
              </a:buClr>
              <a:buFont typeface="Arial" charset="0"/>
              <a:buChar char=" "/>
            </a:pPr>
            <a:r>
              <a:rPr lang="es-AR" altLang="es-AR" sz="3200" dirty="0">
                <a:solidFill>
                  <a:srgbClr val="262626"/>
                </a:solidFill>
                <a:latin typeface="Calibri Light" charset="0"/>
              </a:rPr>
              <a:t>Un SRS es modificable si, y sólo si, su estructura y estilo son tales que puede hacerse cualquier cambio a los requerimientos fácilmente, completamente y de forma consistente mientras conserva la estructura y estilo</a:t>
            </a: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Trazabilidad</a:t>
            </a:r>
          </a:p>
          <a:p>
            <a:pPr lvl="1">
              <a:lnSpc>
                <a:spcPct val="100000"/>
              </a:lnSpc>
              <a:buClr>
                <a:srgbClr val="262626"/>
              </a:buClr>
              <a:buFont typeface="Arial" charset="0"/>
              <a:buChar char=" "/>
            </a:pPr>
            <a:r>
              <a:rPr lang="es-AR" altLang="es-AR" sz="3200" dirty="0">
                <a:solidFill>
                  <a:srgbClr val="262626"/>
                </a:solidFill>
                <a:latin typeface="Calibri Light" charset="0"/>
              </a:rPr>
              <a:t>Claridad del origen de cada requerimiento y su trazabilidad hacia los requerimientos futuros desarrollos. Hacia adelante y hacia atrás</a:t>
            </a:r>
          </a:p>
          <a:p>
            <a:pPr>
              <a:lnSpc>
                <a:spcPct val="100000"/>
              </a:lnSpc>
              <a:buClrTx/>
              <a:buSzTx/>
              <a:buFontTx/>
              <a:buNone/>
            </a:pPr>
            <a:endParaRPr lang="es-AR" altLang="es-AR" sz="3200" dirty="0">
              <a:solidFill>
                <a:srgbClr val="262626"/>
              </a:solidFill>
              <a:latin typeface="Calibri Light" charset="0"/>
            </a:endParaRPr>
          </a:p>
        </p:txBody>
      </p:sp>
      <p:sp>
        <p:nvSpPr>
          <p:cNvPr id="53253"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325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25073113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Ingeniería de Software II - Horarios</a:t>
            </a:r>
          </a:p>
        </p:txBody>
      </p:sp>
      <p:sp>
        <p:nvSpPr>
          <p:cNvPr id="10242"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243"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0244" name="Rectangle 4"/>
          <p:cNvSpPr>
            <a:spLocks noChangeArrowheads="1"/>
          </p:cNvSpPr>
          <p:nvPr/>
        </p:nvSpPr>
        <p:spPr bwMode="auto">
          <a:xfrm>
            <a:off x="840804" y="1772816"/>
            <a:ext cx="10655796"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marL="547688" indent="-5476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lvl="1">
              <a:lnSpc>
                <a:spcPct val="100000"/>
              </a:lnSpc>
              <a:buClr>
                <a:srgbClr val="262626"/>
              </a:buClr>
              <a:buFont typeface="Arial" charset="0"/>
              <a:buChar char=" "/>
            </a:pPr>
            <a:r>
              <a:rPr lang="es-AR" altLang="es-AR" sz="3200" dirty="0">
                <a:solidFill>
                  <a:srgbClr val="262626"/>
                </a:solidFill>
                <a:latin typeface="Calibri Light" charset="0"/>
              </a:rPr>
              <a:t>Teoría</a:t>
            </a:r>
          </a:p>
          <a:p>
            <a:pPr lvl="2">
              <a:lnSpc>
                <a:spcPct val="100000"/>
              </a:lnSpc>
              <a:buClr>
                <a:srgbClr val="262626"/>
              </a:buClr>
              <a:buFont typeface="Arial" charset="0"/>
              <a:buChar char=" "/>
            </a:pPr>
            <a:r>
              <a:rPr lang="es-AR" altLang="es-AR" sz="3200" i="1" dirty="0">
                <a:solidFill>
                  <a:srgbClr val="262626"/>
                </a:solidFill>
                <a:latin typeface="Calibri Light" charset="0"/>
              </a:rPr>
              <a:t>Miércoles de 8 hs a 11 hs (Aula 9)</a:t>
            </a:r>
          </a:p>
          <a:p>
            <a:pPr lvl="2">
              <a:lnSpc>
                <a:spcPct val="100000"/>
              </a:lnSpc>
              <a:buClr>
                <a:srgbClr val="262626"/>
              </a:buClr>
              <a:buFont typeface="Arial" charset="0"/>
              <a:buChar char=" "/>
            </a:pPr>
            <a:r>
              <a:rPr lang="es-AR" altLang="es-AR" sz="3200" i="1" dirty="0">
                <a:solidFill>
                  <a:srgbClr val="262626"/>
                </a:solidFill>
                <a:latin typeface="Calibri Light" charset="0"/>
              </a:rPr>
              <a:t>Martes 14 hs a 17 hs (Aula 5)</a:t>
            </a:r>
          </a:p>
          <a:p>
            <a:pPr lvl="2">
              <a:lnSpc>
                <a:spcPct val="100000"/>
              </a:lnSpc>
              <a:buClr>
                <a:srgbClr val="262626"/>
              </a:buClr>
              <a:buFont typeface="Arial" charset="0"/>
              <a:buChar char=" "/>
            </a:pPr>
            <a:r>
              <a:rPr lang="es-AR" altLang="es-AR" sz="3200" i="1" dirty="0">
                <a:solidFill>
                  <a:srgbClr val="262626"/>
                </a:solidFill>
                <a:latin typeface="Calibri Light" charset="0"/>
              </a:rPr>
              <a:t>Viernes de 16hs a 18,30hs (Aula 10b)</a:t>
            </a:r>
          </a:p>
          <a:p>
            <a:pPr lvl="1">
              <a:lnSpc>
                <a:spcPct val="100000"/>
              </a:lnSpc>
              <a:buClr>
                <a:srgbClr val="262626"/>
              </a:buClr>
              <a:buFont typeface="Arial" charset="0"/>
              <a:buChar char=" "/>
            </a:pPr>
            <a:r>
              <a:rPr lang="es-AR" altLang="es-AR" sz="3200" dirty="0">
                <a:solidFill>
                  <a:srgbClr val="262626"/>
                </a:solidFill>
                <a:latin typeface="Calibri Light" charset="0"/>
              </a:rPr>
              <a:t>Práctica</a:t>
            </a:r>
          </a:p>
          <a:p>
            <a:pPr lvl="2">
              <a:lnSpc>
                <a:spcPct val="100000"/>
              </a:lnSpc>
              <a:buClr>
                <a:srgbClr val="262626"/>
              </a:buClr>
              <a:buFont typeface="Arial" charset="0"/>
              <a:buChar char=" "/>
            </a:pPr>
            <a:r>
              <a:rPr lang="es-AR" altLang="es-AR" sz="3200" i="1" dirty="0">
                <a:solidFill>
                  <a:srgbClr val="262626"/>
                </a:solidFill>
                <a:latin typeface="Calibri Light" charset="0"/>
              </a:rPr>
              <a:t>Lunes de 15:30 a 19:00 (aula 2_3 de posgrado, 2do piso)</a:t>
            </a:r>
          </a:p>
          <a:p>
            <a:pPr lvl="2">
              <a:lnSpc>
                <a:spcPct val="100000"/>
              </a:lnSpc>
              <a:buClr>
                <a:srgbClr val="262626"/>
              </a:buClr>
              <a:buFont typeface="Arial" charset="0"/>
              <a:buChar char=" "/>
            </a:pPr>
            <a:r>
              <a:rPr lang="es-AR" altLang="es-AR" sz="3200" i="1" dirty="0">
                <a:solidFill>
                  <a:srgbClr val="262626"/>
                </a:solidFill>
                <a:latin typeface="Calibri Light" charset="0"/>
              </a:rPr>
              <a:t>Martes de 17:30 a 20:30 (AULA 7)</a:t>
            </a:r>
          </a:p>
          <a:p>
            <a:pPr lvl="2">
              <a:lnSpc>
                <a:spcPct val="100000"/>
              </a:lnSpc>
              <a:buClr>
                <a:srgbClr val="262626"/>
              </a:buClr>
              <a:buFont typeface="Arial" charset="0"/>
              <a:buChar char=" "/>
            </a:pPr>
            <a:r>
              <a:rPr lang="es-AR" altLang="es-AR" sz="3200" i="1" dirty="0">
                <a:solidFill>
                  <a:srgbClr val="262626"/>
                </a:solidFill>
                <a:latin typeface="Calibri Light" charset="0"/>
              </a:rPr>
              <a:t>Jueves de 9:30 a 13:00 (AULA 1)</a:t>
            </a:r>
          </a:p>
          <a:p>
            <a:pPr lvl="2">
              <a:lnSpc>
                <a:spcPct val="100000"/>
              </a:lnSpc>
              <a:buClr>
                <a:srgbClr val="262626"/>
              </a:buClr>
              <a:buFont typeface="Arial" charset="0"/>
              <a:buChar char=" "/>
            </a:pPr>
            <a:endParaRPr lang="es-AR" altLang="es-AR" sz="3200" i="1" dirty="0">
              <a:solidFill>
                <a:srgbClr val="262626"/>
              </a:solidFill>
              <a:latin typeface="Calibri Light" charset="0"/>
            </a:endParaRPr>
          </a:p>
        </p:txBody>
      </p:sp>
      <p:sp>
        <p:nvSpPr>
          <p:cNvPr id="10246"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4543417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Consideraciones para un buen SRS</a:t>
            </a:r>
          </a:p>
        </p:txBody>
      </p:sp>
      <p:sp>
        <p:nvSpPr>
          <p:cNvPr id="5427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427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4276" name="Rectangle 4"/>
          <p:cNvSpPr>
            <a:spLocks noChangeArrowheads="1"/>
          </p:cNvSpPr>
          <p:nvPr/>
        </p:nvSpPr>
        <p:spPr bwMode="auto">
          <a:xfrm>
            <a:off x="623888" y="1771650"/>
            <a:ext cx="11192974"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Preparación conjunta del SRS</a:t>
            </a:r>
          </a:p>
          <a:p>
            <a:pPr lvl="1">
              <a:lnSpc>
                <a:spcPct val="100000"/>
              </a:lnSpc>
              <a:buClr>
                <a:srgbClr val="262626"/>
              </a:buClr>
              <a:buFont typeface="Arial" charset="0"/>
              <a:buChar char=" "/>
            </a:pPr>
            <a:r>
              <a:rPr lang="es-AR" altLang="es-AR" sz="3200" dirty="0">
                <a:solidFill>
                  <a:srgbClr val="262626"/>
                </a:solidFill>
                <a:latin typeface="Calibri Light" charset="0"/>
              </a:rPr>
              <a:t>El SRS se debe preparar en conjunto con las partes intervinientes para lograr un buen acuerdo entre las partes</a:t>
            </a: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Evolución de SRS</a:t>
            </a:r>
          </a:p>
          <a:p>
            <a:pPr lvl="1">
              <a:lnSpc>
                <a:spcPct val="100000"/>
              </a:lnSpc>
              <a:buClr>
                <a:srgbClr val="262626"/>
              </a:buClr>
              <a:buFont typeface="Arial" charset="0"/>
              <a:buChar char=" "/>
            </a:pPr>
            <a:r>
              <a:rPr lang="es-AR" altLang="es-AR" sz="3200" dirty="0">
                <a:solidFill>
                  <a:srgbClr val="262626"/>
                </a:solidFill>
                <a:latin typeface="Calibri Light" charset="0"/>
              </a:rPr>
              <a:t>El SRS debe evolucionar conjuntamente con el software, registrando los cambios, los responsables y aceptación de los mismos.</a:t>
            </a: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Prototipos</a:t>
            </a:r>
          </a:p>
          <a:p>
            <a:pPr lvl="1">
              <a:lnSpc>
                <a:spcPct val="100000"/>
              </a:lnSpc>
              <a:buClr>
                <a:srgbClr val="262626"/>
              </a:buClr>
              <a:buFont typeface="Arial" charset="0"/>
              <a:buChar char=" "/>
            </a:pPr>
            <a:r>
              <a:rPr lang="es-AR" altLang="es-AR" sz="3200" dirty="0">
                <a:solidFill>
                  <a:srgbClr val="262626"/>
                </a:solidFill>
                <a:latin typeface="Calibri Light" charset="0"/>
              </a:rPr>
              <a:t>El uso de prototipos se utiliza frecuentemente para la definición de requerimientos </a:t>
            </a:r>
          </a:p>
        </p:txBody>
      </p:sp>
      <p:sp>
        <p:nvSpPr>
          <p:cNvPr id="5427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dirty="0">
                <a:solidFill>
                  <a:srgbClr val="8F8F8F"/>
                </a:solidFill>
                <a:latin typeface="Calibri Light" charset="0"/>
              </a:rPr>
              <a:t>Ingenieria de Software II</a:t>
            </a:r>
          </a:p>
        </p:txBody>
      </p:sp>
    </p:spTree>
    <p:extLst>
      <p:ext uri="{BB962C8B-B14F-4D97-AF65-F5344CB8AC3E}">
        <p14:creationId xmlns:p14="http://schemas.microsoft.com/office/powerpoint/2010/main" val="40816769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Consideraciones para un buen SRS</a:t>
            </a:r>
          </a:p>
        </p:txBody>
      </p:sp>
      <p:sp>
        <p:nvSpPr>
          <p:cNvPr id="5427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427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4276" name="Rectangle 4"/>
          <p:cNvSpPr>
            <a:spLocks noChangeArrowheads="1"/>
          </p:cNvSpPr>
          <p:nvPr/>
        </p:nvSpPr>
        <p:spPr bwMode="auto">
          <a:xfrm>
            <a:off x="623888" y="1771650"/>
            <a:ext cx="11192974"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Diseño incorporado en el SRS</a:t>
            </a:r>
          </a:p>
          <a:p>
            <a:pPr lvl="1">
              <a:lnSpc>
                <a:spcPct val="100000"/>
              </a:lnSpc>
              <a:buClr>
                <a:srgbClr val="262626"/>
              </a:buClr>
              <a:buFont typeface="Arial" charset="0"/>
              <a:buChar char=" "/>
            </a:pPr>
            <a:r>
              <a:rPr lang="es-AR" altLang="es-AR" sz="3200" dirty="0">
                <a:solidFill>
                  <a:srgbClr val="262626"/>
                </a:solidFill>
                <a:latin typeface="Calibri Light" charset="0"/>
              </a:rPr>
              <a:t>El SRS puede incorporar los atributos o funciones externos al sistema, en particular las que describen el diseño para interactuar entre los subsistemas.</a:t>
            </a: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Requerimientos incorporados en el SRS</a:t>
            </a:r>
          </a:p>
          <a:p>
            <a:pPr lvl="1">
              <a:lnSpc>
                <a:spcPct val="100000"/>
              </a:lnSpc>
              <a:buClr>
                <a:srgbClr val="262626"/>
              </a:buClr>
              <a:buFont typeface="Arial" charset="0"/>
              <a:buChar char=" "/>
            </a:pPr>
            <a:r>
              <a:rPr lang="es-AR" altLang="es-AR" sz="3200" dirty="0">
                <a:solidFill>
                  <a:srgbClr val="262626"/>
                </a:solidFill>
                <a:latin typeface="Calibri Light" charset="0"/>
              </a:rPr>
              <a:t>Los detalles particulares de los requerimientos son anexados como documentos externos (CU, Plan de proyecto, Plan de aseguramiento de la calidad, etc.)</a:t>
            </a:r>
          </a:p>
          <a:p>
            <a:pPr>
              <a:lnSpc>
                <a:spcPct val="100000"/>
              </a:lnSpc>
              <a:buClrTx/>
              <a:buSzTx/>
              <a:buFontTx/>
              <a:buNone/>
            </a:pPr>
            <a:endParaRPr lang="es-AR" altLang="es-AR" sz="3200" dirty="0">
              <a:solidFill>
                <a:srgbClr val="262626"/>
              </a:solidFill>
              <a:latin typeface="Calibri Light" charset="0"/>
            </a:endParaRPr>
          </a:p>
        </p:txBody>
      </p:sp>
      <p:sp>
        <p:nvSpPr>
          <p:cNvPr id="5427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dirty="0">
                <a:solidFill>
                  <a:srgbClr val="8F8F8F"/>
                </a:solidFill>
                <a:latin typeface="Calibri Light" charset="0"/>
              </a:rPr>
              <a:t>Ingenieria de Software II</a:t>
            </a:r>
          </a:p>
        </p:txBody>
      </p:sp>
    </p:spTree>
    <p:extLst>
      <p:ext uri="{BB962C8B-B14F-4D97-AF65-F5344CB8AC3E}">
        <p14:creationId xmlns:p14="http://schemas.microsoft.com/office/powerpoint/2010/main" val="26658951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Partes de un SRS</a:t>
            </a:r>
          </a:p>
        </p:txBody>
      </p:sp>
      <p:sp>
        <p:nvSpPr>
          <p:cNvPr id="5529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529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530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2" name="1 Rectángulo"/>
          <p:cNvSpPr/>
          <p:nvPr/>
        </p:nvSpPr>
        <p:spPr>
          <a:xfrm>
            <a:off x="3168352" y="1412776"/>
            <a:ext cx="6096000" cy="5632311"/>
          </a:xfrm>
          <a:prstGeom prst="rect">
            <a:avLst/>
          </a:prstGeom>
        </p:spPr>
        <p:txBody>
          <a:bodyPr>
            <a:spAutoFit/>
          </a:bodyPr>
          <a:lstStyle/>
          <a:p>
            <a:r>
              <a:rPr lang="es-AR" sz="2000" dirty="0"/>
              <a:t>FICHA DEL DOCUMENTO</a:t>
            </a:r>
          </a:p>
          <a:p>
            <a:r>
              <a:rPr lang="es-AR" sz="2000" dirty="0"/>
              <a:t>CONTENIDO	</a:t>
            </a:r>
          </a:p>
          <a:p>
            <a:r>
              <a:rPr lang="es-AR" sz="2000" b="1" dirty="0"/>
              <a:t>1	</a:t>
            </a:r>
            <a:r>
              <a:rPr lang="es-AR" sz="2000" b="1" dirty="0">
                <a:hlinkClick r:id="rId3" action="ppaction://hlinksldjump"/>
              </a:rPr>
              <a:t>INTRODUCCIÓN</a:t>
            </a:r>
            <a:r>
              <a:rPr lang="es-AR" sz="2000" b="1" dirty="0"/>
              <a:t>	</a:t>
            </a:r>
            <a:endParaRPr lang="es-AR" sz="2000" dirty="0"/>
          </a:p>
          <a:p>
            <a:r>
              <a:rPr lang="es-AR" sz="2000" dirty="0"/>
              <a:t>1.1	Propósito	</a:t>
            </a:r>
          </a:p>
          <a:p>
            <a:r>
              <a:rPr lang="es-AR" sz="2000" dirty="0"/>
              <a:t>1.2	Alcance	</a:t>
            </a:r>
          </a:p>
          <a:p>
            <a:r>
              <a:rPr lang="es-AR" sz="2000" dirty="0"/>
              <a:t>1.3	Referencias	</a:t>
            </a:r>
          </a:p>
          <a:p>
            <a:r>
              <a:rPr lang="es-AR" sz="2000" b="1" dirty="0"/>
              <a:t>2	</a:t>
            </a:r>
            <a:r>
              <a:rPr lang="es-AR" sz="2000" b="1" dirty="0">
                <a:hlinkClick r:id="rId4" action="ppaction://hlinksldjump"/>
              </a:rPr>
              <a:t>DESCRIPCIÓN GENERAL</a:t>
            </a:r>
            <a:r>
              <a:rPr lang="es-AR" sz="2000" b="1" dirty="0"/>
              <a:t>	</a:t>
            </a:r>
            <a:endParaRPr lang="es-AR" sz="2000" dirty="0"/>
          </a:p>
          <a:p>
            <a:r>
              <a:rPr lang="es-AR" sz="2000" dirty="0"/>
              <a:t>2.1	Perspectiva del producto	</a:t>
            </a:r>
          </a:p>
          <a:p>
            <a:r>
              <a:rPr lang="es-AR" sz="2000" dirty="0"/>
              <a:t>2.2	Funcionalidad del producto	</a:t>
            </a:r>
          </a:p>
          <a:p>
            <a:r>
              <a:rPr lang="es-AR" sz="2000" dirty="0"/>
              <a:t>2.3	Características de los usuarios	</a:t>
            </a:r>
          </a:p>
          <a:p>
            <a:r>
              <a:rPr lang="es-AR" sz="2000" dirty="0"/>
              <a:t>2.4	Evolución previsible del sistema	</a:t>
            </a:r>
          </a:p>
          <a:p>
            <a:r>
              <a:rPr lang="es-AR" sz="2000" b="1" dirty="0"/>
              <a:t>3	</a:t>
            </a:r>
            <a:r>
              <a:rPr lang="es-AR" sz="2000" b="1" dirty="0">
                <a:hlinkClick r:id="rId5" action="ppaction://hlinksldjump"/>
              </a:rPr>
              <a:t>REQUISITOS NO FUNCIONALES</a:t>
            </a:r>
            <a:r>
              <a:rPr lang="es-AR" sz="2000" b="1" dirty="0"/>
              <a:t>	</a:t>
            </a:r>
            <a:endParaRPr lang="es-AR" sz="2000" dirty="0"/>
          </a:p>
          <a:p>
            <a:r>
              <a:rPr lang="es-AR" sz="2000" dirty="0"/>
              <a:t>3.1	Requisitos de rendimiento	</a:t>
            </a:r>
          </a:p>
          <a:p>
            <a:r>
              <a:rPr lang="es-AR" sz="2000" dirty="0"/>
              <a:t>3.2	Seguridad</a:t>
            </a:r>
          </a:p>
          <a:p>
            <a:r>
              <a:rPr lang="es-AR" sz="2000" dirty="0"/>
              <a:t>3.3	Portabilidad</a:t>
            </a:r>
          </a:p>
          <a:p>
            <a:r>
              <a:rPr lang="es-AR" sz="2000" b="1" dirty="0"/>
              <a:t>4	</a:t>
            </a:r>
            <a:r>
              <a:rPr lang="es-AR" sz="2000" b="1" dirty="0">
                <a:hlinkClick r:id="rId6" action="ppaction://hlinksldjump"/>
              </a:rPr>
              <a:t>MANTENIMIENTO	</a:t>
            </a:r>
            <a:endParaRPr lang="es-AR" sz="2000" dirty="0"/>
          </a:p>
          <a:p>
            <a:r>
              <a:rPr lang="es-AR" sz="2000" b="1" dirty="0"/>
              <a:t>5	</a:t>
            </a:r>
            <a:r>
              <a:rPr lang="es-AR" sz="2000" b="1" dirty="0">
                <a:hlinkClick r:id="rId7" action="ppaction://hlinksldjump"/>
              </a:rPr>
              <a:t>APÉNDICES</a:t>
            </a:r>
            <a:r>
              <a:rPr lang="es-AR" sz="2000" b="1" dirty="0"/>
              <a:t>	</a:t>
            </a:r>
            <a:endParaRPr lang="es-AR" sz="2000" dirty="0"/>
          </a:p>
          <a:p>
            <a:r>
              <a:rPr lang="es-AR" sz="2000" dirty="0"/>
              <a:t> </a:t>
            </a:r>
          </a:p>
        </p:txBody>
      </p:sp>
    </p:spTree>
    <p:extLst>
      <p:ext uri="{BB962C8B-B14F-4D97-AF65-F5344CB8AC3E}">
        <p14:creationId xmlns:p14="http://schemas.microsoft.com/office/powerpoint/2010/main" val="24333387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1 del SRS</a:t>
            </a:r>
          </a:p>
          <a:p>
            <a:pPr>
              <a:lnSpc>
                <a:spcPct val="100000"/>
              </a:lnSpc>
            </a:pPr>
            <a:r>
              <a:rPr lang="es-AR" altLang="es-AR" sz="4000" dirty="0">
                <a:solidFill>
                  <a:srgbClr val="0070C0"/>
                </a:solidFill>
                <a:latin typeface="Calibri Light" charset="0"/>
              </a:rPr>
              <a:t> Introducción </a:t>
            </a:r>
          </a:p>
        </p:txBody>
      </p:sp>
      <p:sp>
        <p:nvSpPr>
          <p:cNvPr id="56322"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6323"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6324" name="Rectangle 4"/>
          <p:cNvSpPr>
            <a:spLocks noChangeArrowheads="1"/>
          </p:cNvSpPr>
          <p:nvPr/>
        </p:nvSpPr>
        <p:spPr bwMode="auto">
          <a:xfrm>
            <a:off x="168275" y="1771650"/>
            <a:ext cx="11690791"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2500" b="1" dirty="0">
                <a:solidFill>
                  <a:srgbClr val="262626"/>
                </a:solidFill>
                <a:latin typeface="Calibri Light" charset="0"/>
              </a:rPr>
              <a:t>1.1 Propósito</a:t>
            </a:r>
          </a:p>
          <a:p>
            <a:pPr lvl="1">
              <a:lnSpc>
                <a:spcPct val="100000"/>
              </a:lnSpc>
              <a:buClr>
                <a:srgbClr val="262626"/>
              </a:buClr>
              <a:buFont typeface="Arial" charset="0"/>
              <a:buChar char=" "/>
            </a:pPr>
            <a:r>
              <a:rPr lang="es-AR" altLang="es-AR" sz="2500" dirty="0">
                <a:solidFill>
                  <a:srgbClr val="262626"/>
                </a:solidFill>
                <a:latin typeface="Calibri Light" charset="0"/>
              </a:rPr>
              <a:t>Se define el propósito del documento  y se especifica a quién va dirigido el documento</a:t>
            </a:r>
          </a:p>
          <a:p>
            <a:pPr marL="342900" indent="-342900">
              <a:lnSpc>
                <a:spcPct val="100000"/>
              </a:lnSpc>
              <a:buClr>
                <a:srgbClr val="C00000"/>
              </a:buClr>
              <a:buFont typeface="Wingdings" panose="05000000000000000000" pitchFamily="2" charset="2"/>
              <a:buChar char="v"/>
            </a:pPr>
            <a:r>
              <a:rPr lang="es-AR" altLang="es-AR" sz="2500" b="1" dirty="0">
                <a:solidFill>
                  <a:srgbClr val="262626"/>
                </a:solidFill>
                <a:latin typeface="Calibri Light" charset="0"/>
              </a:rPr>
              <a:t>1.2 Alcance o ámbito del sistema</a:t>
            </a:r>
          </a:p>
          <a:p>
            <a:pPr lvl="1">
              <a:lnSpc>
                <a:spcPct val="100000"/>
              </a:lnSpc>
              <a:buClr>
                <a:srgbClr val="262626"/>
              </a:buClr>
              <a:buFont typeface="Arial" charset="0"/>
              <a:buChar char=" "/>
            </a:pPr>
            <a:r>
              <a:rPr lang="es-AR" altLang="es-AR" sz="2500" dirty="0">
                <a:solidFill>
                  <a:srgbClr val="262626"/>
                </a:solidFill>
                <a:latin typeface="Calibri Light" charset="0"/>
              </a:rPr>
              <a:t>Se da un nombre al futuro sistema . Se explica  lo que el sistema hará y lo que no hará.</a:t>
            </a:r>
          </a:p>
          <a:p>
            <a:pPr lvl="1">
              <a:lnSpc>
                <a:spcPct val="100000"/>
              </a:lnSpc>
              <a:buClr>
                <a:srgbClr val="262626"/>
              </a:buClr>
              <a:buFont typeface="Arial" charset="0"/>
              <a:buChar char=" "/>
            </a:pPr>
            <a:r>
              <a:rPr lang="es-AR" altLang="es-AR" sz="2500" dirty="0">
                <a:solidFill>
                  <a:srgbClr val="262626"/>
                </a:solidFill>
                <a:latin typeface="Calibri Light" charset="0"/>
              </a:rPr>
              <a:t>Se describen los </a:t>
            </a:r>
            <a:r>
              <a:rPr lang="es-AR" altLang="es-AR" sz="2500" i="1" dirty="0">
                <a:solidFill>
                  <a:srgbClr val="262626"/>
                </a:solidFill>
                <a:latin typeface="Calibri Light" charset="0"/>
              </a:rPr>
              <a:t>beneficios</a:t>
            </a:r>
            <a:r>
              <a:rPr lang="es-AR" altLang="es-AR" sz="2500" dirty="0">
                <a:solidFill>
                  <a:srgbClr val="262626"/>
                </a:solidFill>
                <a:latin typeface="Calibri Light" charset="0"/>
              </a:rPr>
              <a:t>, </a:t>
            </a:r>
            <a:r>
              <a:rPr lang="es-AR" altLang="es-AR" sz="2500" i="1" dirty="0">
                <a:solidFill>
                  <a:srgbClr val="262626"/>
                </a:solidFill>
                <a:latin typeface="Calibri Light" charset="0"/>
              </a:rPr>
              <a:t>objetivos</a:t>
            </a:r>
            <a:r>
              <a:rPr lang="es-AR" altLang="es-AR" sz="2500" dirty="0">
                <a:solidFill>
                  <a:srgbClr val="262626"/>
                </a:solidFill>
                <a:latin typeface="Calibri Light" charset="0"/>
              </a:rPr>
              <a:t> y </a:t>
            </a:r>
            <a:r>
              <a:rPr lang="es-AR" altLang="es-AR" sz="2500" i="1" dirty="0">
                <a:solidFill>
                  <a:srgbClr val="262626"/>
                </a:solidFill>
                <a:latin typeface="Calibri Light" charset="0"/>
              </a:rPr>
              <a:t>metas</a:t>
            </a:r>
            <a:r>
              <a:rPr lang="es-AR" altLang="es-AR" sz="2500" dirty="0">
                <a:solidFill>
                  <a:srgbClr val="262626"/>
                </a:solidFill>
                <a:latin typeface="Calibri Light" charset="0"/>
              </a:rPr>
              <a:t> que se espera alcanzar con el futuro sistema</a:t>
            </a:r>
          </a:p>
          <a:p>
            <a:pPr marL="342900" indent="-342900">
              <a:lnSpc>
                <a:spcPct val="100000"/>
              </a:lnSpc>
              <a:buClr>
                <a:srgbClr val="C00000"/>
              </a:buClr>
              <a:buFont typeface="Wingdings" panose="05000000000000000000" pitchFamily="2" charset="2"/>
              <a:buChar char="v"/>
            </a:pPr>
            <a:r>
              <a:rPr lang="es-AR" altLang="es-AR" sz="2500" b="1" dirty="0">
                <a:solidFill>
                  <a:srgbClr val="262626"/>
                </a:solidFill>
                <a:latin typeface="Calibri Light" charset="0"/>
              </a:rPr>
              <a:t>1.3 Referencias </a:t>
            </a:r>
          </a:p>
          <a:p>
            <a:pPr lvl="1">
              <a:lnSpc>
                <a:spcPct val="100000"/>
              </a:lnSpc>
              <a:buClr>
                <a:srgbClr val="262626"/>
              </a:buClr>
              <a:buFont typeface="Arial" charset="0"/>
              <a:buChar char=" "/>
            </a:pPr>
            <a:r>
              <a:rPr lang="es-AR" altLang="es-AR" sz="2500" dirty="0">
                <a:solidFill>
                  <a:srgbClr val="262626"/>
                </a:solidFill>
                <a:latin typeface="Calibri Light" charset="0"/>
              </a:rPr>
              <a:t>Se presenta una lista completa de todas las referencias de los documentos mencionados o utilizados para escribir el SRS. </a:t>
            </a:r>
          </a:p>
          <a:p>
            <a:pPr lvl="1">
              <a:lnSpc>
                <a:spcPct val="100000"/>
              </a:lnSpc>
              <a:buClr>
                <a:srgbClr val="262626"/>
              </a:buClr>
              <a:buFont typeface="Arial" charset="0"/>
              <a:buChar char=" "/>
            </a:pPr>
            <a:r>
              <a:rPr lang="es-AR" altLang="es-AR" sz="2500" dirty="0">
                <a:solidFill>
                  <a:srgbClr val="262626"/>
                </a:solidFill>
                <a:latin typeface="Calibri Light" charset="0"/>
              </a:rPr>
              <a:t>Identificar cada documento por el título, número de reporte, fecha y publicación. Y las fuentes de las referencias de donde se obtuvieron. </a:t>
            </a:r>
          </a:p>
        </p:txBody>
      </p:sp>
      <p:sp>
        <p:nvSpPr>
          <p:cNvPr id="56326"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dirty="0">
                <a:solidFill>
                  <a:srgbClr val="8F8F8F"/>
                </a:solidFill>
                <a:latin typeface="Calibri Light" charset="0"/>
              </a:rPr>
              <a:t>Ingenieria </a:t>
            </a:r>
            <a:r>
              <a:rPr lang="es-AR" altLang="es-AR" sz="1400" i="1" dirty="0">
                <a:solidFill>
                  <a:srgbClr val="8F8F8F"/>
                </a:solidFill>
                <a:latin typeface="Calibri Light" charset="0"/>
              </a:rPr>
              <a:t>de Software II</a:t>
            </a:r>
          </a:p>
        </p:txBody>
      </p:sp>
      <p:sp>
        <p:nvSpPr>
          <p:cNvPr id="2" name="Flecha: curvada hacia arriba 1">
            <a:hlinkClick r:id="rId3" action="ppaction://hlinksldjump"/>
            <a:extLst>
              <a:ext uri="{FF2B5EF4-FFF2-40B4-BE49-F238E27FC236}">
                <a16:creationId xmlns:a16="http://schemas.microsoft.com/office/drawing/2014/main" id="{746DE1C1-AE18-462F-A975-4C2C74D5F3DD}"/>
              </a:ext>
            </a:extLst>
          </p:cNvPr>
          <p:cNvSpPr/>
          <p:nvPr/>
        </p:nvSpPr>
        <p:spPr>
          <a:xfrm rot="15518489">
            <a:off x="11415049" y="1740600"/>
            <a:ext cx="572130" cy="420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5995842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2 del SRS </a:t>
            </a:r>
          </a:p>
          <a:p>
            <a:pPr>
              <a:lnSpc>
                <a:spcPct val="100000"/>
              </a:lnSpc>
            </a:pPr>
            <a:r>
              <a:rPr lang="es-AR" altLang="es-AR" sz="4000" dirty="0">
                <a:solidFill>
                  <a:srgbClr val="0070C0"/>
                </a:solidFill>
                <a:latin typeface="Calibri Light" charset="0"/>
              </a:rPr>
              <a:t>Descripción General</a:t>
            </a:r>
          </a:p>
        </p:txBody>
      </p:sp>
      <p:sp>
        <p:nvSpPr>
          <p:cNvPr id="5734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734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7348" name="Rectangle 4"/>
          <p:cNvSpPr>
            <a:spLocks noChangeArrowheads="1"/>
          </p:cNvSpPr>
          <p:nvPr/>
        </p:nvSpPr>
        <p:spPr bwMode="auto">
          <a:xfrm>
            <a:off x="623887" y="1901825"/>
            <a:ext cx="10771187"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2800" dirty="0">
                <a:solidFill>
                  <a:srgbClr val="262626"/>
                </a:solidFill>
                <a:latin typeface="Calibri Light" charset="0"/>
              </a:rPr>
              <a:t>Esta sección del SRS debe describir los factores generales que afectan el producto y sus requerimientos. No declara los requerimientos específicos. Los que se definen en detalle en Sección 3 del SRS.</a:t>
            </a:r>
          </a:p>
          <a:p>
            <a:pPr marL="342900" indent="-342900">
              <a:lnSpc>
                <a:spcPct val="100000"/>
              </a:lnSpc>
              <a:buClr>
                <a:srgbClr val="C00000"/>
              </a:buClr>
              <a:buFont typeface="Wingdings" panose="05000000000000000000" pitchFamily="2" charset="2"/>
              <a:buChar char="v"/>
            </a:pPr>
            <a:endParaRPr lang="es-AR" altLang="es-AR" sz="28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2800" dirty="0">
                <a:solidFill>
                  <a:srgbClr val="262626"/>
                </a:solidFill>
                <a:latin typeface="Calibri Light" charset="0"/>
              </a:rPr>
              <a:t>Esta sección normalmente consiste en:</a:t>
            </a:r>
          </a:p>
          <a:p>
            <a:pPr lvl="1">
              <a:lnSpc>
                <a:spcPct val="100000"/>
              </a:lnSpc>
              <a:buClr>
                <a:srgbClr val="262626"/>
              </a:buClr>
              <a:buFont typeface="Arial" charset="0"/>
              <a:buChar char=" "/>
            </a:pPr>
            <a:r>
              <a:rPr lang="es-AR" altLang="es-AR" sz="2800" b="1" dirty="0">
                <a:solidFill>
                  <a:srgbClr val="262626"/>
                </a:solidFill>
                <a:latin typeface="Calibri Light" charset="0"/>
              </a:rPr>
              <a:t>Perspectiva del producto</a:t>
            </a:r>
          </a:p>
          <a:p>
            <a:pPr lvl="1">
              <a:lnSpc>
                <a:spcPct val="100000"/>
              </a:lnSpc>
              <a:buClr>
                <a:srgbClr val="262626"/>
              </a:buClr>
              <a:buFont typeface="Arial" charset="0"/>
              <a:buChar char=" "/>
            </a:pPr>
            <a:r>
              <a:rPr lang="es-AR" altLang="es-AR" sz="2800" b="1" dirty="0">
                <a:solidFill>
                  <a:srgbClr val="262626"/>
                </a:solidFill>
                <a:latin typeface="Calibri Light" charset="0"/>
              </a:rPr>
              <a:t>Funcionalidades del producto</a:t>
            </a:r>
          </a:p>
          <a:p>
            <a:pPr lvl="1">
              <a:lnSpc>
                <a:spcPct val="100000"/>
              </a:lnSpc>
              <a:buClr>
                <a:srgbClr val="262626"/>
              </a:buClr>
              <a:buFont typeface="Arial" charset="0"/>
              <a:buChar char=" "/>
            </a:pPr>
            <a:r>
              <a:rPr lang="es-AR" altLang="es-AR" sz="2800" b="1" dirty="0">
                <a:solidFill>
                  <a:srgbClr val="262626"/>
                </a:solidFill>
                <a:latin typeface="Calibri Light" charset="0"/>
              </a:rPr>
              <a:t>Características de los usuarios</a:t>
            </a:r>
          </a:p>
          <a:p>
            <a:pPr lvl="1">
              <a:lnSpc>
                <a:spcPct val="100000"/>
              </a:lnSpc>
              <a:buClr>
                <a:srgbClr val="262626"/>
              </a:buClr>
              <a:buFont typeface="Arial" charset="0"/>
              <a:buChar char=" "/>
            </a:pPr>
            <a:r>
              <a:rPr lang="es-AR" altLang="es-AR" sz="2800" b="1" dirty="0">
                <a:solidFill>
                  <a:srgbClr val="262626"/>
                </a:solidFill>
                <a:latin typeface="Calibri Light" charset="0"/>
              </a:rPr>
              <a:t>Evoluciones previsibles del sistema</a:t>
            </a:r>
          </a:p>
        </p:txBody>
      </p:sp>
      <p:sp>
        <p:nvSpPr>
          <p:cNvPr id="57350"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25292063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2 del SRS </a:t>
            </a:r>
          </a:p>
          <a:p>
            <a:pPr>
              <a:lnSpc>
                <a:spcPct val="100000"/>
              </a:lnSpc>
            </a:pPr>
            <a:r>
              <a:rPr lang="es-AR" altLang="es-AR" sz="4000" dirty="0">
                <a:solidFill>
                  <a:srgbClr val="0070C0"/>
                </a:solidFill>
                <a:latin typeface="Calibri Light" charset="0"/>
              </a:rPr>
              <a:t>Descripción General</a:t>
            </a:r>
          </a:p>
        </p:txBody>
      </p:sp>
      <p:sp>
        <p:nvSpPr>
          <p:cNvPr id="5837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837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8372" name="Rectangle 4"/>
          <p:cNvSpPr>
            <a:spLocks noChangeArrowheads="1"/>
          </p:cNvSpPr>
          <p:nvPr/>
        </p:nvSpPr>
        <p:spPr bwMode="auto">
          <a:xfrm>
            <a:off x="623888" y="1901825"/>
            <a:ext cx="10883484"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2.1. Perspectiva del producto</a:t>
            </a:r>
          </a:p>
          <a:p>
            <a:pPr lvl="1">
              <a:lnSpc>
                <a:spcPct val="100000"/>
              </a:lnSpc>
              <a:buClr>
                <a:srgbClr val="262626"/>
              </a:buClr>
              <a:buFont typeface="Arial" charset="0"/>
              <a:buChar char=" "/>
            </a:pPr>
            <a:r>
              <a:rPr lang="es-AR" altLang="es-AR" sz="3200" dirty="0">
                <a:solidFill>
                  <a:srgbClr val="262626"/>
                </a:solidFill>
                <a:latin typeface="Calibri Light" charset="0"/>
              </a:rPr>
              <a:t>Si el producto es independiente y totalmente autónomo, debe declararse que así es. </a:t>
            </a:r>
          </a:p>
          <a:p>
            <a:pPr lvl="1">
              <a:lnSpc>
                <a:spcPct val="100000"/>
              </a:lnSpc>
              <a:buClr>
                <a:srgbClr val="262626"/>
              </a:buClr>
              <a:buFont typeface="Arial" charset="0"/>
              <a:buChar char=" "/>
            </a:pPr>
            <a:r>
              <a:rPr lang="es-AR" altLang="es-AR" sz="3200" dirty="0">
                <a:solidFill>
                  <a:srgbClr val="262626"/>
                </a:solidFill>
                <a:latin typeface="Calibri Light" charset="0"/>
              </a:rPr>
              <a:t>Si el SRS define un producto que es un componente de un sistema más grande entonces se debe relacionar los requerimientos de ese sistema más grande a la funcionalidad del software y debe identificar las interfaces entre ese sistema y el software.</a:t>
            </a:r>
          </a:p>
          <a:p>
            <a:pPr lvl="1">
              <a:lnSpc>
                <a:spcPct val="100000"/>
              </a:lnSpc>
              <a:buClr>
                <a:srgbClr val="262626"/>
              </a:buClr>
              <a:buFont typeface="Arial" charset="0"/>
              <a:buChar char=" "/>
            </a:pPr>
            <a:endParaRPr lang="es-AR" altLang="es-AR" sz="3200" dirty="0">
              <a:solidFill>
                <a:srgbClr val="262626"/>
              </a:solidFill>
              <a:latin typeface="Calibri Light" charset="0"/>
            </a:endParaRPr>
          </a:p>
        </p:txBody>
      </p:sp>
      <p:sp>
        <p:nvSpPr>
          <p:cNvPr id="58373"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837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33917378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2 del SRS </a:t>
            </a:r>
          </a:p>
          <a:p>
            <a:pPr>
              <a:lnSpc>
                <a:spcPct val="100000"/>
              </a:lnSpc>
            </a:pPr>
            <a:r>
              <a:rPr lang="es-AR" altLang="es-AR" sz="4000" dirty="0">
                <a:solidFill>
                  <a:srgbClr val="0070C0"/>
                </a:solidFill>
                <a:latin typeface="Calibri Light" charset="0"/>
              </a:rPr>
              <a:t>Descripción General</a:t>
            </a:r>
          </a:p>
        </p:txBody>
      </p:sp>
      <p:sp>
        <p:nvSpPr>
          <p:cNvPr id="5837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837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8372" name="Rectangle 4"/>
          <p:cNvSpPr>
            <a:spLocks noChangeArrowheads="1"/>
          </p:cNvSpPr>
          <p:nvPr/>
        </p:nvSpPr>
        <p:spPr bwMode="auto">
          <a:xfrm>
            <a:off x="623888" y="1901825"/>
            <a:ext cx="11232752"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lvl="1">
              <a:lnSpc>
                <a:spcPct val="100000"/>
              </a:lnSpc>
              <a:buClr>
                <a:srgbClr val="262626"/>
              </a:buClr>
              <a:buFont typeface="Arial" charset="0"/>
              <a:buChar char=" "/>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2.2. Funciones del sistema </a:t>
            </a:r>
          </a:p>
          <a:p>
            <a:pPr lvl="1">
              <a:lnSpc>
                <a:spcPct val="100000"/>
              </a:lnSpc>
              <a:buClr>
                <a:srgbClr val="262626"/>
              </a:buClr>
              <a:buFont typeface="Arial" charset="0"/>
              <a:buChar char=" "/>
            </a:pPr>
            <a:r>
              <a:rPr lang="es-AR" altLang="es-AR" sz="3200" dirty="0">
                <a:solidFill>
                  <a:srgbClr val="262626"/>
                </a:solidFill>
                <a:latin typeface="Calibri Light" charset="0"/>
              </a:rPr>
              <a:t>Se debe presentar un resumen de las funciones del futuro sistema.</a:t>
            </a:r>
          </a:p>
          <a:p>
            <a:pPr lvl="1">
              <a:lnSpc>
                <a:spcPct val="100000"/>
              </a:lnSpc>
              <a:buClr>
                <a:srgbClr val="262626"/>
              </a:buClr>
              <a:buFont typeface="Arial" charset="0"/>
              <a:buChar char=" "/>
            </a:pPr>
            <a:r>
              <a:rPr lang="es-AR" altLang="es-AR" sz="3200" dirty="0">
                <a:solidFill>
                  <a:srgbClr val="262626"/>
                </a:solidFill>
                <a:latin typeface="Calibri Light" charset="0"/>
              </a:rPr>
              <a:t>Las funciones deberán mostrarse de forma organizada, y pueden utilizarse gráficos, siempre que reflejen las relaciones entre funciones y no el diseño del sistema.</a:t>
            </a:r>
          </a:p>
          <a:p>
            <a:pPr>
              <a:lnSpc>
                <a:spcPct val="100000"/>
              </a:lnSpc>
              <a:buClrTx/>
              <a:buSzTx/>
              <a:buFontTx/>
              <a:buNone/>
            </a:pPr>
            <a:endParaRPr lang="es-AR" altLang="es-AR" sz="3200" dirty="0">
              <a:solidFill>
                <a:srgbClr val="262626"/>
              </a:solidFill>
              <a:latin typeface="Calibri Light" charset="0"/>
            </a:endParaRPr>
          </a:p>
        </p:txBody>
      </p:sp>
      <p:sp>
        <p:nvSpPr>
          <p:cNvPr id="58373" name="Rectangle 5"/>
          <p:cNvSpPr>
            <a:spLocks noChangeArrowheads="1"/>
          </p:cNvSpPr>
          <p:nvPr/>
        </p:nvSpPr>
        <p:spPr bwMode="auto">
          <a:xfrm>
            <a:off x="2566988" y="6543675"/>
            <a:ext cx="82550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Lst>
              <a:defRPr>
                <a:solidFill>
                  <a:srgbClr val="000000"/>
                </a:solidFill>
                <a:latin typeface="Arial" charset="0"/>
                <a:ea typeface="Microsoft YaHei" charset="-122"/>
              </a:defRPr>
            </a:lvl1pPr>
            <a:lvl2pPr>
              <a:tabLst>
                <a:tab pos="449263" algn="l"/>
              </a:tabLst>
              <a:defRPr>
                <a:solidFill>
                  <a:srgbClr val="000000"/>
                </a:solidFill>
                <a:latin typeface="Arial" charset="0"/>
                <a:ea typeface="Microsoft YaHei" charset="-122"/>
              </a:defRPr>
            </a:lvl2pPr>
            <a:lvl3pPr>
              <a:tabLst>
                <a:tab pos="449263" algn="l"/>
              </a:tabLst>
              <a:defRPr>
                <a:solidFill>
                  <a:srgbClr val="000000"/>
                </a:solidFill>
                <a:latin typeface="Arial" charset="0"/>
                <a:ea typeface="Microsoft YaHei" charset="-122"/>
              </a:defRPr>
            </a:lvl3pPr>
            <a:lvl4pPr>
              <a:tabLst>
                <a:tab pos="449263" algn="l"/>
              </a:tabLst>
              <a:defRPr>
                <a:solidFill>
                  <a:srgbClr val="000000"/>
                </a:solidFill>
                <a:latin typeface="Arial" charset="0"/>
                <a:ea typeface="Microsoft YaHei" charset="-122"/>
              </a:defRPr>
            </a:lvl4pPr>
            <a:lvl5pPr>
              <a:tabLst>
                <a:tab pos="44926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2017</a:t>
            </a:r>
          </a:p>
        </p:txBody>
      </p:sp>
      <p:sp>
        <p:nvSpPr>
          <p:cNvPr id="5837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37277936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2 del SRS </a:t>
            </a:r>
          </a:p>
          <a:p>
            <a:pPr>
              <a:lnSpc>
                <a:spcPct val="100000"/>
              </a:lnSpc>
            </a:pPr>
            <a:r>
              <a:rPr lang="es-AR" altLang="es-AR" sz="4000" dirty="0">
                <a:solidFill>
                  <a:srgbClr val="0070C0"/>
                </a:solidFill>
                <a:latin typeface="Calibri Light" charset="0"/>
              </a:rPr>
              <a:t>Descripción General</a:t>
            </a:r>
          </a:p>
        </p:txBody>
      </p:sp>
      <p:sp>
        <p:nvSpPr>
          <p:cNvPr id="5939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939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59396" name="Rectangle 4"/>
          <p:cNvSpPr>
            <a:spLocks noChangeArrowheads="1"/>
          </p:cNvSpPr>
          <p:nvPr/>
        </p:nvSpPr>
        <p:spPr bwMode="auto">
          <a:xfrm>
            <a:off x="623887" y="1901825"/>
            <a:ext cx="10771187"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2.3. Características del Usuario</a:t>
            </a:r>
          </a:p>
          <a:p>
            <a:pPr lvl="1">
              <a:lnSpc>
                <a:spcPct val="100000"/>
              </a:lnSpc>
              <a:buClr>
                <a:srgbClr val="262626"/>
              </a:buClr>
              <a:buFont typeface="Arial" charset="0"/>
              <a:buChar char=" "/>
            </a:pPr>
            <a:r>
              <a:rPr lang="es-AR" altLang="es-AR" sz="3200" dirty="0">
                <a:solidFill>
                  <a:srgbClr val="262626"/>
                </a:solidFill>
                <a:latin typeface="Calibri Light" charset="0"/>
              </a:rPr>
              <a:t>Se deben describir las características generales de los usuarios intencionales del producto que incluye nivel educativo, experiencia, y la especialización técnica. </a:t>
            </a: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2.4. Evoluciones previsibles del sistema</a:t>
            </a:r>
          </a:p>
          <a:p>
            <a:pPr lvl="1">
              <a:lnSpc>
                <a:spcPct val="100000"/>
              </a:lnSpc>
              <a:buClr>
                <a:srgbClr val="262626"/>
              </a:buClr>
              <a:buFont typeface="Arial" charset="0"/>
              <a:buChar char=" "/>
            </a:pPr>
            <a:r>
              <a:rPr lang="es-AR" altLang="es-AR" sz="3200" dirty="0">
                <a:solidFill>
                  <a:srgbClr val="262626"/>
                </a:solidFill>
                <a:latin typeface="Calibri Light" charset="0"/>
              </a:rPr>
              <a:t>Se identifican requerimientos que serán implementados en futuras versiones</a:t>
            </a:r>
          </a:p>
          <a:p>
            <a:pPr>
              <a:lnSpc>
                <a:spcPct val="100000"/>
              </a:lnSpc>
              <a:buClrTx/>
              <a:buSzTx/>
              <a:buFontTx/>
              <a:buNone/>
            </a:pPr>
            <a:endParaRPr lang="es-AR" altLang="es-AR" sz="3200" dirty="0">
              <a:solidFill>
                <a:srgbClr val="262626"/>
              </a:solidFill>
              <a:latin typeface="Calibri Light" charset="0"/>
            </a:endParaRPr>
          </a:p>
        </p:txBody>
      </p:sp>
      <p:sp>
        <p:nvSpPr>
          <p:cNvPr id="5939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7" name="Flecha: curvada hacia arriba 6">
            <a:hlinkClick r:id="rId3" action="ppaction://hlinksldjump"/>
            <a:extLst>
              <a:ext uri="{FF2B5EF4-FFF2-40B4-BE49-F238E27FC236}">
                <a16:creationId xmlns:a16="http://schemas.microsoft.com/office/drawing/2014/main" id="{19AD08A0-C8D3-4270-B069-A97E1A25C6B2}"/>
              </a:ext>
            </a:extLst>
          </p:cNvPr>
          <p:cNvSpPr/>
          <p:nvPr/>
        </p:nvSpPr>
        <p:spPr>
          <a:xfrm rot="15518489">
            <a:off x="11344172" y="1239796"/>
            <a:ext cx="572130" cy="420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6176962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3 del SRS</a:t>
            </a:r>
          </a:p>
          <a:p>
            <a:pPr>
              <a:lnSpc>
                <a:spcPct val="100000"/>
              </a:lnSpc>
            </a:pPr>
            <a:r>
              <a:rPr lang="es-AR" altLang="es-AR" sz="4000" dirty="0">
                <a:solidFill>
                  <a:srgbClr val="0070C0"/>
                </a:solidFill>
                <a:latin typeface="Calibri Light" charset="0"/>
              </a:rPr>
              <a:t>Requerimientos no funcionales</a:t>
            </a:r>
          </a:p>
        </p:txBody>
      </p:sp>
      <p:sp>
        <p:nvSpPr>
          <p:cNvPr id="6041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041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0420" name="Rectangle 4"/>
          <p:cNvSpPr>
            <a:spLocks noChangeArrowheads="1"/>
          </p:cNvSpPr>
          <p:nvPr/>
        </p:nvSpPr>
        <p:spPr bwMode="auto">
          <a:xfrm>
            <a:off x="335360" y="2132855"/>
            <a:ext cx="11305256" cy="4247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marL="547688" indent="-5476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gn="just">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Debe contener todos los requerimientos no funcionales del software a un nivel de detalle para permitirles a los diseñadores diseñar el sistema, y a los auditores probar que el sistema satisface esos requerimientos.</a:t>
            </a:r>
          </a:p>
          <a:p>
            <a:pPr marL="0" indent="0" algn="just">
              <a:lnSpc>
                <a:spcPct val="100000"/>
              </a:lnSpc>
              <a:buClr>
                <a:srgbClr val="C00000"/>
              </a:buClr>
            </a:pPr>
            <a:endParaRPr lang="es-AR" altLang="es-AR" sz="3200" dirty="0">
              <a:solidFill>
                <a:srgbClr val="262626"/>
              </a:solidFill>
              <a:latin typeface="Calibri Light" charset="0"/>
            </a:endParaRPr>
          </a:p>
        </p:txBody>
      </p:sp>
      <p:sp>
        <p:nvSpPr>
          <p:cNvPr id="6042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4254483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3 del SRS </a:t>
            </a:r>
          </a:p>
          <a:p>
            <a:pPr>
              <a:lnSpc>
                <a:spcPct val="100000"/>
              </a:lnSpc>
            </a:pPr>
            <a:r>
              <a:rPr lang="es-AR" altLang="es-AR" sz="4000" dirty="0">
                <a:solidFill>
                  <a:srgbClr val="0070C0"/>
                </a:solidFill>
                <a:latin typeface="Calibri Light" charset="0"/>
              </a:rPr>
              <a:t>Requerimientos no funcionales </a:t>
            </a:r>
          </a:p>
        </p:txBody>
      </p:sp>
      <p:sp>
        <p:nvSpPr>
          <p:cNvPr id="6349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349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3492" name="Rectangle 4"/>
          <p:cNvSpPr>
            <a:spLocks noChangeArrowheads="1"/>
          </p:cNvSpPr>
          <p:nvPr/>
        </p:nvSpPr>
        <p:spPr bwMode="auto">
          <a:xfrm>
            <a:off x="386971" y="1832487"/>
            <a:ext cx="11418058"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3.3.1 Requerimientos de rendimiento</a:t>
            </a:r>
          </a:p>
          <a:p>
            <a:pPr lvl="1">
              <a:lnSpc>
                <a:spcPct val="100000"/>
              </a:lnSpc>
              <a:buClr>
                <a:srgbClr val="262626"/>
              </a:buClr>
              <a:buFont typeface="Arial" charset="0"/>
              <a:buChar char=" "/>
            </a:pPr>
            <a:r>
              <a:rPr lang="es-AR" altLang="es-AR" sz="3200" dirty="0">
                <a:solidFill>
                  <a:srgbClr val="262626"/>
                </a:solidFill>
                <a:latin typeface="Calibri Light" charset="0"/>
              </a:rPr>
              <a:t>Requerimientos relacionados con la carga que se espera tenga que soportar el sistema. Por ejemplo, </a:t>
            </a:r>
            <a:r>
              <a:rPr lang="es-AR" altLang="es-AR" sz="3200" dirty="0" err="1">
                <a:solidFill>
                  <a:srgbClr val="262626"/>
                </a:solidFill>
                <a:latin typeface="Calibri Light" charset="0"/>
              </a:rPr>
              <a:t>nro</a:t>
            </a:r>
            <a:r>
              <a:rPr lang="es-AR" altLang="es-AR" sz="3200" dirty="0">
                <a:solidFill>
                  <a:srgbClr val="262626"/>
                </a:solidFill>
                <a:latin typeface="Calibri Light" charset="0"/>
              </a:rPr>
              <a:t> de terminales, </a:t>
            </a:r>
            <a:r>
              <a:rPr lang="es-AR" altLang="es-AR" sz="3200" dirty="0" err="1">
                <a:solidFill>
                  <a:srgbClr val="262626"/>
                </a:solidFill>
                <a:latin typeface="Calibri Light" charset="0"/>
              </a:rPr>
              <a:t>nro</a:t>
            </a:r>
            <a:r>
              <a:rPr lang="es-AR" altLang="es-AR" sz="3200" dirty="0">
                <a:solidFill>
                  <a:srgbClr val="262626"/>
                </a:solidFill>
                <a:latin typeface="Calibri Light" charset="0"/>
              </a:rPr>
              <a:t> esperado de usuarios simultáneamente conectados, etc.</a:t>
            </a:r>
          </a:p>
          <a:p>
            <a:pPr lvl="1">
              <a:lnSpc>
                <a:spcPct val="100000"/>
              </a:lnSpc>
              <a:buClr>
                <a:srgbClr val="262626"/>
              </a:buClr>
              <a:buFont typeface="Arial" charset="0"/>
              <a:buChar char=" "/>
            </a:pPr>
            <a:r>
              <a:rPr lang="es-AR" altLang="es-AR" sz="3200" dirty="0">
                <a:solidFill>
                  <a:srgbClr val="262626"/>
                </a:solidFill>
                <a:latin typeface="Calibri Light" charset="0"/>
              </a:rPr>
              <a:t>Todos estos requerimientos deben ser mensurables. Por ejemplo, indicando “el 95% de las transacciones deben realizarse en menos de 1 segundo”, en lugar de “los operadores no deben esperar a que se complete la transacción”.</a:t>
            </a:r>
          </a:p>
        </p:txBody>
      </p:sp>
      <p:sp>
        <p:nvSpPr>
          <p:cNvPr id="6349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9575953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Entornos de comunicación </a:t>
            </a:r>
          </a:p>
        </p:txBody>
      </p:sp>
      <p:sp>
        <p:nvSpPr>
          <p:cNvPr id="11266"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1267"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1268"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 Blog  de la cátedra</a:t>
            </a:r>
          </a:p>
          <a:p>
            <a:pPr lvl="1">
              <a:lnSpc>
                <a:spcPct val="100000"/>
              </a:lnSpc>
              <a:buClr>
                <a:srgbClr val="262626"/>
              </a:buClr>
              <a:buFont typeface="Arial" charset="0"/>
              <a:buChar char=" "/>
            </a:pPr>
            <a:r>
              <a:rPr lang="es-AR" altLang="es-AR" sz="3200" dirty="0">
                <a:solidFill>
                  <a:srgbClr val="262626"/>
                </a:solidFill>
                <a:latin typeface="Calibri Light" charset="0"/>
              </a:rPr>
              <a:t>http://blogs.unlp.edu.ar/ingenieria2/</a:t>
            </a:r>
          </a:p>
          <a:p>
            <a:pPr>
              <a:lnSpc>
                <a:spcPct val="100000"/>
              </a:lnSpc>
              <a:buClrTx/>
              <a:buSzTx/>
              <a:buFontTx/>
              <a:buNone/>
            </a:pPr>
            <a:endParaRPr lang="es-AR" altLang="es-AR" sz="3200" dirty="0">
              <a:solidFill>
                <a:srgbClr val="262626"/>
              </a:solidFill>
              <a:latin typeface="Calibri Light" charset="0"/>
            </a:endParaRP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Curso virtual de la cátedra (en ideas.info.unlp.edu.ar)</a:t>
            </a:r>
          </a:p>
          <a:p>
            <a:pPr lvl="1">
              <a:lnSpc>
                <a:spcPct val="100000"/>
              </a:lnSpc>
              <a:buClr>
                <a:srgbClr val="262626"/>
              </a:buClr>
              <a:buFont typeface="Arial" charset="0"/>
              <a:buChar char=" "/>
            </a:pPr>
            <a:endParaRPr lang="es-AR" altLang="es-AR" sz="3200" u="sng" dirty="0">
              <a:solidFill>
                <a:srgbClr val="0000FF"/>
              </a:solidFill>
              <a:latin typeface="Calibri Light" charset="0"/>
              <a:hlinkClick r:id="rId3"/>
            </a:endParaRPr>
          </a:p>
          <a:p>
            <a:pPr lvl="1">
              <a:lnSpc>
                <a:spcPct val="100000"/>
              </a:lnSpc>
              <a:buClr>
                <a:srgbClr val="262626"/>
              </a:buClr>
              <a:buFont typeface="Arial" charset="0"/>
              <a:buChar char=" "/>
            </a:pPr>
            <a:r>
              <a:rPr lang="es-AR" altLang="es-AR" sz="3200" dirty="0">
                <a:solidFill>
                  <a:srgbClr val="262626"/>
                </a:solidFill>
                <a:latin typeface="Calibri Light" charset="0"/>
              </a:rPr>
              <a:t>Ingeniería de Software II 2019</a:t>
            </a:r>
          </a:p>
          <a:p>
            <a:pPr>
              <a:lnSpc>
                <a:spcPct val="100000"/>
              </a:lnSpc>
              <a:buClrTx/>
              <a:buSzTx/>
              <a:buFontTx/>
              <a:buNone/>
            </a:pPr>
            <a:endParaRPr lang="es-AR" altLang="es-AR" sz="3200" dirty="0">
              <a:solidFill>
                <a:srgbClr val="262626"/>
              </a:solidFill>
              <a:latin typeface="Calibri Light" charset="0"/>
            </a:endParaRPr>
          </a:p>
        </p:txBody>
      </p:sp>
      <p:sp>
        <p:nvSpPr>
          <p:cNvPr id="11269" name="Rectangle 5"/>
          <p:cNvSpPr>
            <a:spLocks noChangeArrowheads="1"/>
          </p:cNvSpPr>
          <p:nvPr/>
        </p:nvSpPr>
        <p:spPr bwMode="auto">
          <a:xfrm>
            <a:off x="1524000" y="1271588"/>
            <a:ext cx="5334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1271" name="Rectangle 7"/>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4274864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3 del SRS </a:t>
            </a:r>
          </a:p>
          <a:p>
            <a:pPr>
              <a:lnSpc>
                <a:spcPct val="100000"/>
              </a:lnSpc>
            </a:pPr>
            <a:r>
              <a:rPr lang="es-AR" altLang="es-AR" sz="4000" dirty="0">
                <a:solidFill>
                  <a:srgbClr val="0070C0"/>
                </a:solidFill>
                <a:latin typeface="Calibri Light" charset="0"/>
              </a:rPr>
              <a:t>Requerimientos no funcionales </a:t>
            </a:r>
          </a:p>
        </p:txBody>
      </p:sp>
      <p:sp>
        <p:nvSpPr>
          <p:cNvPr id="6349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349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3492" name="Rectangle 4"/>
          <p:cNvSpPr>
            <a:spLocks noChangeArrowheads="1"/>
          </p:cNvSpPr>
          <p:nvPr/>
        </p:nvSpPr>
        <p:spPr bwMode="auto">
          <a:xfrm>
            <a:off x="511347" y="1735845"/>
            <a:ext cx="11418058"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3.3.2 Seguridad</a:t>
            </a:r>
          </a:p>
          <a:p>
            <a:pPr lvl="1">
              <a:lnSpc>
                <a:spcPct val="100000"/>
              </a:lnSpc>
              <a:buClr>
                <a:srgbClr val="262626"/>
              </a:buClr>
              <a:buFont typeface="Arial" charset="0"/>
              <a:buChar char=" "/>
            </a:pPr>
            <a:r>
              <a:rPr lang="es-AR" altLang="es-AR" sz="3200" dirty="0">
                <a:solidFill>
                  <a:srgbClr val="262626"/>
                </a:solidFill>
                <a:latin typeface="Calibri Light" charset="0"/>
              </a:rPr>
              <a:t>Especificación de elementos que protegerán al software de accesos, usos y sabotajes maliciosos, así como de modificaciones o destrucciones maliciosas o accidentales. Los requerimientos pueden especificar:</a:t>
            </a:r>
          </a:p>
          <a:p>
            <a:pPr lvl="1">
              <a:lnSpc>
                <a:spcPct val="100000"/>
              </a:lnSpc>
              <a:buClr>
                <a:srgbClr val="262626"/>
              </a:buClr>
              <a:buFont typeface="Arial" charset="0"/>
              <a:buChar char=" "/>
            </a:pPr>
            <a:r>
              <a:rPr lang="es-AR" altLang="es-AR" sz="3200" dirty="0">
                <a:solidFill>
                  <a:srgbClr val="262626"/>
                </a:solidFill>
                <a:latin typeface="Calibri Light" charset="0"/>
              </a:rPr>
              <a:t>Empleo de técnicas criptográficas, Registro de ficheros con “logs” de actividad,  Asignación de determinadas funcionalidades a determinados módulos, Restricciones de comunicación entre determinados módulos, Comprobaciones de integridad de información crítica.</a:t>
            </a:r>
          </a:p>
          <a:p>
            <a:pPr>
              <a:lnSpc>
                <a:spcPct val="100000"/>
              </a:lnSpc>
              <a:buClrTx/>
              <a:buSzTx/>
              <a:buFontTx/>
              <a:buNone/>
            </a:pPr>
            <a:endParaRPr lang="es-AR" altLang="es-AR" sz="3200" dirty="0">
              <a:solidFill>
                <a:srgbClr val="262626"/>
              </a:solidFill>
              <a:latin typeface="Calibri Light" charset="0"/>
            </a:endParaRPr>
          </a:p>
        </p:txBody>
      </p:sp>
      <p:sp>
        <p:nvSpPr>
          <p:cNvPr id="6349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35744376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3 del SRS</a:t>
            </a:r>
          </a:p>
          <a:p>
            <a:pPr>
              <a:lnSpc>
                <a:spcPct val="100000"/>
              </a:lnSpc>
            </a:pPr>
            <a:r>
              <a:rPr lang="es-AR" altLang="es-AR" sz="4000" dirty="0">
                <a:solidFill>
                  <a:srgbClr val="0070C0"/>
                </a:solidFill>
                <a:latin typeface="Calibri Light" charset="0"/>
              </a:rPr>
              <a:t>Requerimientos no funcionales </a:t>
            </a:r>
          </a:p>
        </p:txBody>
      </p:sp>
      <p:sp>
        <p:nvSpPr>
          <p:cNvPr id="6451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451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4516" name="Rectangle 4"/>
          <p:cNvSpPr>
            <a:spLocks noChangeArrowheads="1"/>
          </p:cNvSpPr>
          <p:nvPr/>
        </p:nvSpPr>
        <p:spPr bwMode="auto">
          <a:xfrm>
            <a:off x="623888" y="1901825"/>
            <a:ext cx="10296648"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b="1" dirty="0">
                <a:solidFill>
                  <a:srgbClr val="262626"/>
                </a:solidFill>
                <a:latin typeface="Calibri Light" charset="0"/>
              </a:rPr>
              <a:t>3.3.3Portabilidad</a:t>
            </a:r>
          </a:p>
          <a:p>
            <a:pPr lvl="1">
              <a:lnSpc>
                <a:spcPct val="100000"/>
              </a:lnSpc>
              <a:buClr>
                <a:srgbClr val="262626"/>
              </a:buClr>
              <a:buFont typeface="Arial" charset="0"/>
              <a:buChar char=" "/>
            </a:pPr>
            <a:r>
              <a:rPr lang="es-AR" altLang="es-AR" sz="3200" dirty="0">
                <a:solidFill>
                  <a:srgbClr val="262626"/>
                </a:solidFill>
                <a:latin typeface="Calibri Light" charset="0"/>
              </a:rPr>
              <a:t>Especificación de atributos que debe presentar el software para facilitar su traslado a otras plataformas u entornos. Pueden incluirse:</a:t>
            </a:r>
          </a:p>
          <a:p>
            <a:pPr lvl="1">
              <a:lnSpc>
                <a:spcPct val="100000"/>
              </a:lnSpc>
              <a:buClr>
                <a:srgbClr val="262626"/>
              </a:buClr>
              <a:buFont typeface="Arial" charset="0"/>
              <a:buChar char=" "/>
            </a:pPr>
            <a:r>
              <a:rPr lang="es-AR" altLang="es-AR" sz="3200" dirty="0">
                <a:solidFill>
                  <a:srgbClr val="262626"/>
                </a:solidFill>
                <a:latin typeface="Calibri Light" charset="0"/>
              </a:rPr>
              <a:t>% componentes dependientes del servidor. % código dependiente del servidor. Uso de un determinado lenguaje por su portabilidad. Uso de un determinado compilador o plataforma de desarrollo. Uso de un determinado sistema operativo.</a:t>
            </a:r>
          </a:p>
          <a:p>
            <a:pPr>
              <a:lnSpc>
                <a:spcPct val="100000"/>
              </a:lnSpc>
              <a:buClrTx/>
              <a:buSzTx/>
              <a:buFontTx/>
              <a:buNone/>
            </a:pPr>
            <a:endParaRPr lang="es-AR" altLang="es-AR" sz="3200" dirty="0">
              <a:solidFill>
                <a:srgbClr val="262626"/>
              </a:solidFill>
              <a:latin typeface="Calibri Light" charset="0"/>
            </a:endParaRPr>
          </a:p>
        </p:txBody>
      </p:sp>
      <p:sp>
        <p:nvSpPr>
          <p:cNvPr id="64518"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7" name="Flecha: curvada hacia arriba 6">
            <a:hlinkClick r:id="rId3" action="ppaction://hlinksldjump"/>
            <a:extLst>
              <a:ext uri="{FF2B5EF4-FFF2-40B4-BE49-F238E27FC236}">
                <a16:creationId xmlns:a16="http://schemas.microsoft.com/office/drawing/2014/main" id="{AB31B4BF-F833-4543-BE34-FDED29B73902}"/>
              </a:ext>
            </a:extLst>
          </p:cNvPr>
          <p:cNvSpPr/>
          <p:nvPr/>
        </p:nvSpPr>
        <p:spPr>
          <a:xfrm rot="15518489">
            <a:off x="11344172" y="1239796"/>
            <a:ext cx="572130" cy="420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7589037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4 del SRS </a:t>
            </a:r>
          </a:p>
          <a:p>
            <a:pPr>
              <a:lnSpc>
                <a:spcPct val="100000"/>
              </a:lnSpc>
            </a:pPr>
            <a:r>
              <a:rPr lang="es-AR" altLang="es-AR" sz="4000" dirty="0">
                <a:solidFill>
                  <a:srgbClr val="0070C0"/>
                </a:solidFill>
                <a:latin typeface="Calibri Light" charset="0"/>
              </a:rPr>
              <a:t>4 Mantenimiento</a:t>
            </a:r>
          </a:p>
        </p:txBody>
      </p:sp>
      <p:sp>
        <p:nvSpPr>
          <p:cNvPr id="6553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553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5540" name="Rectangle 4"/>
          <p:cNvSpPr>
            <a:spLocks noChangeArrowheads="1"/>
          </p:cNvSpPr>
          <p:nvPr/>
        </p:nvSpPr>
        <p:spPr bwMode="auto">
          <a:xfrm>
            <a:off x="623888" y="1973262"/>
            <a:ext cx="10368656"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marL="547688" indent="-5476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Identificación del tipo de mantenimiento necesario del sistema. </a:t>
            </a: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Especificación de quien debe realizar las tareas de mantenimiento, por ejemplo usuarios, o un desarrollador.</a:t>
            </a:r>
          </a:p>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Especificación de cuando debe realizarse las tareas de mantenimiento. Por ejemplo, generación de estadísticas de acceso semanales y mensuales.</a:t>
            </a:r>
          </a:p>
        </p:txBody>
      </p:sp>
      <p:sp>
        <p:nvSpPr>
          <p:cNvPr id="6554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7" name="Flecha: curvada hacia arriba 6">
            <a:hlinkClick r:id="rId3" action="ppaction://hlinksldjump"/>
            <a:extLst>
              <a:ext uri="{FF2B5EF4-FFF2-40B4-BE49-F238E27FC236}">
                <a16:creationId xmlns:a16="http://schemas.microsoft.com/office/drawing/2014/main" id="{0EB26328-3A96-44DF-BAFB-408F377B1A63}"/>
              </a:ext>
            </a:extLst>
          </p:cNvPr>
          <p:cNvSpPr/>
          <p:nvPr/>
        </p:nvSpPr>
        <p:spPr>
          <a:xfrm rot="15518489">
            <a:off x="11344172" y="1239796"/>
            <a:ext cx="572130" cy="42005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9487928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Sección 5 del SRS </a:t>
            </a:r>
          </a:p>
          <a:p>
            <a:pPr>
              <a:lnSpc>
                <a:spcPct val="100000"/>
              </a:lnSpc>
            </a:pPr>
            <a:r>
              <a:rPr lang="es-AR" altLang="es-AR" sz="4000" dirty="0">
                <a:solidFill>
                  <a:srgbClr val="0070C0"/>
                </a:solidFill>
                <a:latin typeface="Calibri Light" charset="0"/>
              </a:rPr>
              <a:t>5. Apéndices</a:t>
            </a:r>
          </a:p>
        </p:txBody>
      </p:sp>
      <p:sp>
        <p:nvSpPr>
          <p:cNvPr id="6553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553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65540"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marL="547688" indent="-5476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lvl="1">
              <a:lnSpc>
                <a:spcPct val="100000"/>
              </a:lnSpc>
              <a:buClr>
                <a:srgbClr val="262626"/>
              </a:buClr>
              <a:buFont typeface="Arial" charset="0"/>
              <a:buChar char=" "/>
            </a:pPr>
            <a:r>
              <a:rPr lang="es-AR" altLang="es-AR" sz="3200" dirty="0">
                <a:solidFill>
                  <a:srgbClr val="262626"/>
                </a:solidFill>
                <a:latin typeface="Calibri Light" charset="0"/>
              </a:rPr>
              <a:t>Pueden contener todo tipo de información relevante para la SRS pero que, propiamente, no forme parte de la SRS.</a:t>
            </a:r>
          </a:p>
          <a:p>
            <a:pPr lvl="1">
              <a:lnSpc>
                <a:spcPct val="100000"/>
              </a:lnSpc>
              <a:buClr>
                <a:srgbClr val="262626"/>
              </a:buClr>
              <a:buFont typeface="Arial" charset="0"/>
              <a:buChar char=" "/>
            </a:pPr>
            <a:r>
              <a:rPr lang="es-AR" altLang="es-AR" sz="3200" dirty="0">
                <a:solidFill>
                  <a:srgbClr val="262626"/>
                </a:solidFill>
                <a:latin typeface="Calibri Light" charset="0"/>
              </a:rPr>
              <a:t>Por ejemplo:</a:t>
            </a:r>
          </a:p>
          <a:p>
            <a:pPr lvl="2">
              <a:lnSpc>
                <a:spcPct val="100000"/>
              </a:lnSpc>
              <a:buClr>
                <a:srgbClr val="262626"/>
              </a:buClr>
              <a:buFont typeface="Arial" charset="0"/>
              <a:buChar char=" "/>
            </a:pPr>
            <a:r>
              <a:rPr lang="es-AR" altLang="es-AR" sz="3200" i="1" dirty="0">
                <a:solidFill>
                  <a:srgbClr val="262626"/>
                </a:solidFill>
                <a:latin typeface="Calibri Light" charset="0"/>
              </a:rPr>
              <a:t>Casos de Uso</a:t>
            </a:r>
          </a:p>
          <a:p>
            <a:pPr>
              <a:lnSpc>
                <a:spcPct val="100000"/>
              </a:lnSpc>
              <a:buClrTx/>
              <a:buSzTx/>
              <a:buFontTx/>
              <a:buNone/>
            </a:pPr>
            <a:endParaRPr lang="es-AR" altLang="es-AR" sz="3200" dirty="0">
              <a:solidFill>
                <a:srgbClr val="262626"/>
              </a:solidFill>
              <a:latin typeface="Calibri Light" charset="0"/>
            </a:endParaRPr>
          </a:p>
        </p:txBody>
      </p:sp>
      <p:sp>
        <p:nvSpPr>
          <p:cNvPr id="65542"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638931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Ingeniería de Software II - Temas</a:t>
            </a:r>
          </a:p>
        </p:txBody>
      </p:sp>
      <p:sp>
        <p:nvSpPr>
          <p:cNvPr id="12290"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2291"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2292"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lvl="1">
              <a:lnSpc>
                <a:spcPct val="100000"/>
              </a:lnSpc>
              <a:buClr>
                <a:srgbClr val="262626"/>
              </a:buClr>
              <a:buFont typeface="Arial" charset="0"/>
              <a:buChar char=" "/>
            </a:pPr>
            <a:r>
              <a:rPr lang="es-AR" altLang="es-AR" sz="3200" dirty="0">
                <a:solidFill>
                  <a:srgbClr val="262626"/>
                </a:solidFill>
                <a:latin typeface="Calibri Light" charset="0"/>
              </a:rPr>
              <a:t>1- Gestión o Administración de Proyectos.</a:t>
            </a:r>
          </a:p>
          <a:p>
            <a:pPr lvl="1">
              <a:lnSpc>
                <a:spcPct val="100000"/>
              </a:lnSpc>
              <a:buClr>
                <a:srgbClr val="262626"/>
              </a:buClr>
              <a:buFont typeface="Arial" charset="0"/>
              <a:buChar char=" "/>
            </a:pPr>
            <a:r>
              <a:rPr lang="es-AR" altLang="es-AR" sz="3200" dirty="0">
                <a:solidFill>
                  <a:srgbClr val="262626"/>
                </a:solidFill>
                <a:latin typeface="Calibri Light" charset="0"/>
              </a:rPr>
              <a:t>2- Diseño e Implementación de Software. </a:t>
            </a:r>
          </a:p>
          <a:p>
            <a:pPr lvl="1">
              <a:lnSpc>
                <a:spcPct val="100000"/>
              </a:lnSpc>
              <a:buClr>
                <a:srgbClr val="262626"/>
              </a:buClr>
              <a:buFont typeface="Arial" charset="0"/>
              <a:buChar char=" "/>
            </a:pPr>
            <a:r>
              <a:rPr lang="es-AR" altLang="es-AR" sz="3200" dirty="0">
                <a:solidFill>
                  <a:srgbClr val="262626"/>
                </a:solidFill>
                <a:latin typeface="Calibri Light" charset="0"/>
              </a:rPr>
              <a:t>3- Verificación y Validación.</a:t>
            </a:r>
          </a:p>
          <a:p>
            <a:pPr lvl="1">
              <a:lnSpc>
                <a:spcPct val="100000"/>
              </a:lnSpc>
              <a:buClr>
                <a:srgbClr val="262626"/>
              </a:buClr>
              <a:buFont typeface="Arial" charset="0"/>
              <a:buChar char=" "/>
            </a:pPr>
            <a:r>
              <a:rPr lang="es-AR" altLang="es-AR" sz="3200" dirty="0">
                <a:solidFill>
                  <a:srgbClr val="262626"/>
                </a:solidFill>
                <a:latin typeface="Calibri Light" charset="0"/>
              </a:rPr>
              <a:t>4- Mantenimiento de Software.</a:t>
            </a:r>
          </a:p>
          <a:p>
            <a:pPr lvl="1">
              <a:lnSpc>
                <a:spcPct val="100000"/>
              </a:lnSpc>
              <a:buClr>
                <a:srgbClr val="262626"/>
              </a:buClr>
              <a:buFont typeface="Arial" charset="0"/>
              <a:buChar char=" "/>
            </a:pPr>
            <a:r>
              <a:rPr lang="es-AR" altLang="es-AR" sz="3200" dirty="0">
                <a:solidFill>
                  <a:srgbClr val="262626"/>
                </a:solidFill>
                <a:latin typeface="Calibri Light" charset="0"/>
              </a:rPr>
              <a:t>5- Gestión de Configuración.</a:t>
            </a:r>
          </a:p>
          <a:p>
            <a:pPr lvl="1">
              <a:lnSpc>
                <a:spcPct val="100000"/>
              </a:lnSpc>
              <a:buClr>
                <a:srgbClr val="262626"/>
              </a:buClr>
              <a:buFont typeface="Arial" charset="0"/>
              <a:buChar char=" "/>
            </a:pPr>
            <a:r>
              <a:rPr lang="es-AR" altLang="es-AR" sz="3200" dirty="0">
                <a:solidFill>
                  <a:srgbClr val="262626"/>
                </a:solidFill>
                <a:latin typeface="Calibri Light" charset="0"/>
              </a:rPr>
              <a:t>6- Conceptos de Auditoría y Peritaje.</a:t>
            </a:r>
          </a:p>
          <a:p>
            <a:pPr>
              <a:lnSpc>
                <a:spcPct val="100000"/>
              </a:lnSpc>
              <a:buClrTx/>
              <a:buSzTx/>
              <a:buFontTx/>
              <a:buNone/>
            </a:pPr>
            <a:endParaRPr lang="es-AR" altLang="es-AR" sz="3200" dirty="0">
              <a:solidFill>
                <a:srgbClr val="262626"/>
              </a:solidFill>
              <a:latin typeface="Calibri Light" charset="0"/>
            </a:endParaRPr>
          </a:p>
        </p:txBody>
      </p:sp>
      <p:sp>
        <p:nvSpPr>
          <p:cNvPr id="12294" name="Rectangle 6"/>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365065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¿Qué es un proceso de software?</a:t>
            </a:r>
          </a:p>
        </p:txBody>
      </p:sp>
      <p:sp>
        <p:nvSpPr>
          <p:cNvPr id="13314"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3315"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92075" algn="l"/>
                <a:tab pos="449263" algn="l"/>
                <a:tab pos="898525" algn="l"/>
                <a:tab pos="1347788" algn="l"/>
                <a:tab pos="1797050" algn="l"/>
              </a:tabLst>
              <a:defRPr>
                <a:solidFill>
                  <a:srgbClr val="000000"/>
                </a:solidFill>
                <a:latin typeface="Arial" charset="0"/>
                <a:ea typeface="Microsoft YaHei" charset="-122"/>
              </a:defRPr>
            </a:lvl1pPr>
            <a:lvl2pPr>
              <a:tabLst>
                <a:tab pos="92075" algn="l"/>
                <a:tab pos="449263" algn="l"/>
                <a:tab pos="898525" algn="l"/>
                <a:tab pos="1347788" algn="l"/>
                <a:tab pos="1797050" algn="l"/>
              </a:tabLst>
              <a:defRPr>
                <a:solidFill>
                  <a:srgbClr val="000000"/>
                </a:solidFill>
                <a:latin typeface="Arial" charset="0"/>
                <a:ea typeface="Microsoft YaHei" charset="-122"/>
              </a:defRPr>
            </a:lvl2pPr>
            <a:lvl3pPr>
              <a:tabLst>
                <a:tab pos="92075" algn="l"/>
                <a:tab pos="449263" algn="l"/>
                <a:tab pos="898525" algn="l"/>
                <a:tab pos="1347788" algn="l"/>
                <a:tab pos="1797050" algn="l"/>
              </a:tabLst>
              <a:defRPr>
                <a:solidFill>
                  <a:srgbClr val="000000"/>
                </a:solidFill>
                <a:latin typeface="Arial" charset="0"/>
                <a:ea typeface="Microsoft YaHei" charset="-122"/>
              </a:defRPr>
            </a:lvl3pPr>
            <a:lvl4pPr>
              <a:tabLst>
                <a:tab pos="92075" algn="l"/>
                <a:tab pos="449263" algn="l"/>
                <a:tab pos="898525" algn="l"/>
                <a:tab pos="1347788" algn="l"/>
                <a:tab pos="1797050" algn="l"/>
              </a:tabLst>
              <a:defRPr>
                <a:solidFill>
                  <a:srgbClr val="000000"/>
                </a:solidFill>
                <a:latin typeface="Arial" charset="0"/>
                <a:ea typeface="Microsoft YaHei" charset="-122"/>
              </a:defRPr>
            </a:lvl4pPr>
            <a:lvl5pPr>
              <a:tabLst>
                <a:tab pos="92075" algn="l"/>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92075" algn="l"/>
                <a:tab pos="449263" algn="l"/>
                <a:tab pos="898525" algn="l"/>
                <a:tab pos="1347788" algn="l"/>
                <a:tab pos="1797050" algn="l"/>
              </a:tabLst>
              <a:defRPr>
                <a:solidFill>
                  <a:srgbClr val="000000"/>
                </a:solidFill>
                <a:latin typeface="Arial" charset="0"/>
                <a:ea typeface="Microsoft YaHei" charset="-122"/>
              </a:defRPr>
            </a:lvl9pPr>
          </a:lstStyle>
          <a:p>
            <a:pPr marL="92075" indent="-88900">
              <a:lnSpc>
                <a:spcPct val="100000"/>
              </a:lnSpc>
            </a:pPr>
            <a:r>
              <a:rPr lang="es-AR" altLang="es-AR" sz="1100">
                <a:solidFill>
                  <a:srgbClr val="8B8B8B"/>
                </a:solidFill>
                <a:latin typeface="Calibri Light" charset="0"/>
              </a:rPr>
              <a:t>Sommerville – Capítulo 2</a:t>
            </a:r>
          </a:p>
          <a:p>
            <a:pPr marL="92075" indent="-88900">
              <a:lnSpc>
                <a:spcPct val="100000"/>
              </a:lnSpc>
            </a:pPr>
            <a:endParaRPr lang="es-AR" altLang="es-AR" sz="2400">
              <a:solidFill>
                <a:srgbClr val="262626"/>
              </a:solidFill>
              <a:latin typeface="Calibri Light" charset="0"/>
            </a:endParaRPr>
          </a:p>
        </p:txBody>
      </p:sp>
      <p:sp>
        <p:nvSpPr>
          <p:cNvPr id="13316"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342900" indent="-342900">
              <a:lnSpc>
                <a:spcPct val="100000"/>
              </a:lnSpc>
              <a:buClr>
                <a:srgbClr val="C00000"/>
              </a:buClr>
              <a:buFont typeface="Wingdings" panose="05000000000000000000" pitchFamily="2" charset="2"/>
              <a:buChar char="v"/>
            </a:pPr>
            <a:r>
              <a:rPr lang="es-AR" altLang="es-AR" sz="3200" dirty="0">
                <a:solidFill>
                  <a:srgbClr val="262626"/>
                </a:solidFill>
                <a:latin typeface="Calibri Light" charset="0"/>
              </a:rPr>
              <a:t>Es un conjunto de actividades y resultados asociados que producen un producto de software.</a:t>
            </a:r>
          </a:p>
          <a:p>
            <a:pPr>
              <a:lnSpc>
                <a:spcPct val="100000"/>
              </a:lnSpc>
              <a:buClrTx/>
              <a:buSzTx/>
              <a:buFontTx/>
              <a:buNone/>
            </a:pPr>
            <a:endParaRPr lang="es-AR" altLang="es-AR" sz="3200" dirty="0">
              <a:solidFill>
                <a:srgbClr val="262626"/>
              </a:solidFill>
              <a:latin typeface="Calibri Light" charset="0"/>
            </a:endParaRPr>
          </a:p>
        </p:txBody>
      </p:sp>
      <p:pic>
        <p:nvPicPr>
          <p:cNvPr id="133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3044" t="32596" r="9613" b="5914"/>
          <a:stretch>
            <a:fillRect/>
          </a:stretch>
        </p:blipFill>
        <p:spPr bwMode="auto">
          <a:xfrm>
            <a:off x="2913856" y="2968055"/>
            <a:ext cx="6191250" cy="2444750"/>
          </a:xfrm>
          <a:prstGeom prst="rect">
            <a:avLst/>
          </a:prstGeom>
          <a:noFill/>
          <a:ln>
            <a:noFill/>
          </a:ln>
          <a:effectLst/>
          <a:extLst>
            <a:ext uri="{909E8E84-426E-40DD-AFC4-6F175D3DCCD1}">
              <a14:hiddenFill xmlns:a14="http://schemas.microsoft.com/office/drawing/2010/main">
                <a:blipFill dpi="0" rotWithShape="0">
                  <a:blip/>
                  <a:srcRect l="3044" t="32596" r="9613" b="591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8" name="Rectangle 6"/>
          <p:cNvSpPr>
            <a:spLocks noChangeArrowheads="1"/>
          </p:cNvSpPr>
          <p:nvPr/>
        </p:nvSpPr>
        <p:spPr bwMode="auto">
          <a:xfrm>
            <a:off x="4452938" y="5445125"/>
            <a:ext cx="201612" cy="215900"/>
          </a:xfrm>
          <a:prstGeom prst="rect">
            <a:avLst/>
          </a:prstGeom>
          <a:solidFill>
            <a:srgbClr val="FFFFFF"/>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3319" name="Rectangle 7"/>
          <p:cNvSpPr>
            <a:spLocks noChangeArrowheads="1"/>
          </p:cNvSpPr>
          <p:nvPr/>
        </p:nvSpPr>
        <p:spPr bwMode="auto">
          <a:xfrm>
            <a:off x="8688388" y="5518150"/>
            <a:ext cx="201612" cy="142875"/>
          </a:xfrm>
          <a:prstGeom prst="rect">
            <a:avLst/>
          </a:prstGeom>
          <a:solidFill>
            <a:srgbClr val="FFFFFF"/>
          </a:solidFill>
          <a:ln>
            <a:noFill/>
          </a:ln>
          <a:effectLst/>
          <a:extLst>
            <a:ext uri="{91240B29-F687-4F45-9708-019B960494DF}">
              <a14:hiddenLine xmlns:a14="http://schemas.microsoft.com/office/drawing/2010/main" w="25560"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3321" name="Rectangle 9"/>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
        <p:nvSpPr>
          <p:cNvPr id="13322" name="Rectangle 10"/>
          <p:cNvSpPr>
            <a:spLocks noChangeArrowheads="1"/>
          </p:cNvSpPr>
          <p:nvPr/>
        </p:nvSpPr>
        <p:spPr bwMode="auto">
          <a:xfrm>
            <a:off x="4554538" y="2397125"/>
            <a:ext cx="60944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Lst>
              <a:defRPr>
                <a:solidFill>
                  <a:srgbClr val="000000"/>
                </a:solidFill>
                <a:latin typeface="Arial" charset="0"/>
                <a:ea typeface="Microsoft YaHei" charset="-122"/>
              </a:defRPr>
            </a:lvl9pPr>
          </a:lstStyle>
          <a:p>
            <a:pPr>
              <a:lnSpc>
                <a:spcPct val="100000"/>
              </a:lnSpc>
            </a:pPr>
            <a:r>
              <a:rPr lang="es-AR" altLang="es-AR" sz="2000">
                <a:latin typeface="Calibri Light" charset="0"/>
                <a:cs typeface="DejaVu Sans" charset="0"/>
              </a:rPr>
              <a:t>. </a:t>
            </a:r>
          </a:p>
        </p:txBody>
      </p:sp>
      <p:sp>
        <p:nvSpPr>
          <p:cNvPr id="11" name="AutoShape 5"/>
          <p:cNvSpPr>
            <a:spLocks noChangeArrowheads="1"/>
          </p:cNvSpPr>
          <p:nvPr/>
        </p:nvSpPr>
        <p:spPr bwMode="auto">
          <a:xfrm>
            <a:off x="335360" y="5820787"/>
            <a:ext cx="6822973" cy="488533"/>
          </a:xfrm>
          <a:custGeom>
            <a:avLst/>
            <a:gdLst>
              <a:gd name="G0" fmla="*/ 10200 -27591 1"/>
              <a:gd name="G1" fmla="*/ G0 1 34464"/>
              <a:gd name="G2" fmla="*/ 3532 68662 1"/>
              <a:gd name="G3" fmla="*/ G2 1 34464"/>
              <a:gd name="G4" fmla="*/ 10200 1 2"/>
              <a:gd name="G5" fmla="+- G4 G1 0"/>
              <a:gd name="G6" fmla="+- G5 0 0"/>
              <a:gd name="G7" fmla="*/ 3532 1 2"/>
              <a:gd name="G8" fmla="+- G7 G3 0"/>
              <a:gd name="G9" fmla="+- G8 0 0"/>
              <a:gd name="G10" fmla="*/ 3532 1 2"/>
              <a:gd name="G11" fmla="at2 G1 G3"/>
              <a:gd name="G12" fmla="cos G10 G11"/>
              <a:gd name="G13" fmla="*/ 10200 1 2"/>
              <a:gd name="G14" fmla="at2 G1 G3"/>
              <a:gd name="G15" fmla="sin G13 G14"/>
              <a:gd name="G16" fmla="at2 G12 G15"/>
              <a:gd name="G17" fmla="cos G13 G16"/>
              <a:gd name="G18" fmla="at2 G12 G15"/>
              <a:gd name="G19" fmla="sin G10 G18"/>
              <a:gd name="G20" fmla="+- G4 G17 0"/>
              <a:gd name="G21" fmla="+- G20 0 0"/>
              <a:gd name="G22" fmla="+- G7 G19 0"/>
              <a:gd name="G23" fmla="+- G22 0 0"/>
              <a:gd name="G24" fmla="+- G21 0 G6"/>
              <a:gd name="G25" fmla="+- G23 0 G9"/>
              <a:gd name="G26" fmla="*/ G24 G24 1"/>
              <a:gd name="G27" fmla="*/ G25 G25 1"/>
              <a:gd name="G28" fmla="+- G26 G27 0"/>
              <a:gd name="G29" fmla="sqrt G28"/>
              <a:gd name="G30" fmla="min 10200 3532"/>
              <a:gd name="G31" fmla="*/ G30 6600 1"/>
              <a:gd name="G32" fmla="*/ G31 1 21600"/>
              <a:gd name="G33" fmla="+- G29 0 G32"/>
              <a:gd name="G34" fmla="*/ G33 1 3"/>
              <a:gd name="G35" fmla="*/ G30 1800 1"/>
              <a:gd name="G36" fmla="*/ G35 1 21600"/>
              <a:gd name="G37" fmla="+- G34 G36 0"/>
              <a:gd name="G38" fmla="+- G37 0 0"/>
              <a:gd name="G39" fmla="*/ G38 G24 1"/>
              <a:gd name="G40" fmla="*/ G39 1 G29"/>
              <a:gd name="G41" fmla="*/ G38 G25 1"/>
              <a:gd name="G42" fmla="*/ G41 1 G29"/>
              <a:gd name="G43" fmla="+- G40 G6 0"/>
              <a:gd name="G44" fmla="+- G43 0 0"/>
              <a:gd name="G45" fmla="+- G42 G9 0"/>
              <a:gd name="G46" fmla="+- G45 0 0"/>
              <a:gd name="G47" fmla="*/ G30 4800 1"/>
              <a:gd name="G48" fmla="*/ G47 1 21600"/>
              <a:gd name="G49" fmla="*/ G34 2 1"/>
              <a:gd name="G50" fmla="*/ G49 1 1"/>
              <a:gd name="G51" fmla="+- G48 G50 0"/>
              <a:gd name="G52" fmla="+- G51 0 0"/>
              <a:gd name="G53" fmla="*/ G52 G24 1"/>
              <a:gd name="G54" fmla="*/ G53 1 G29"/>
              <a:gd name="G55" fmla="*/ G52 G25 1"/>
              <a:gd name="G56" fmla="*/ G55 1 G29"/>
              <a:gd name="G57" fmla="+- G54 G6 0"/>
              <a:gd name="G58" fmla="+- G57 0 0"/>
              <a:gd name="G59" fmla="+- G56 G9 0"/>
              <a:gd name="G60" fmla="+- G59 0 0"/>
              <a:gd name="G61" fmla="*/ G30 1200 1"/>
              <a:gd name="G62" fmla="*/ G61 1 21600"/>
              <a:gd name="G63" fmla="*/ G30 600 1"/>
              <a:gd name="G64" fmla="*/ G63 1 21600"/>
              <a:gd name="G65" fmla="+- G6 G64 0"/>
              <a:gd name="G66" fmla="+- G65 0 0"/>
              <a:gd name="G67" fmla="+- G44 G62 0"/>
              <a:gd name="G68" fmla="+- G67 0 0"/>
              <a:gd name="G69" fmla="+- G58 G36 0"/>
              <a:gd name="G70" fmla="+- G69 0 0"/>
              <a:gd name="G71" fmla="*/ 10200 2977 1"/>
              <a:gd name="G72" fmla="*/ G71 1 21600"/>
              <a:gd name="G73" fmla="*/ 3532 3262 1"/>
              <a:gd name="G74" fmla="*/ G73 1 21600"/>
              <a:gd name="G75" fmla="*/ 10200 17087 1"/>
              <a:gd name="G76" fmla="*/ G75 1 21600"/>
              <a:gd name="G77" fmla="*/ 3532 17337 1"/>
              <a:gd name="G78" fmla="*/ G77 1 21600"/>
              <a:gd name="G79" fmla="*/ 10200 67 1"/>
              <a:gd name="G80" fmla="*/ G79 1 21600"/>
              <a:gd name="G81" fmla="*/ 3532 21577 1"/>
              <a:gd name="G82" fmla="*/ G81 1 21600"/>
              <a:gd name="G83" fmla="*/ 10200 21582 1"/>
              <a:gd name="G84" fmla="*/ G83 1 21600"/>
              <a:gd name="G85" fmla="*/ 3532 1235 1"/>
              <a:gd name="G86" fmla="*/ G85 1 21600"/>
              <a:gd name="G87" fmla="at2 G1 G3"/>
              <a:gd name="G88" fmla="*/ 52096 G87 1"/>
              <a:gd name="G89" fmla="*/ 1 48365 11520"/>
              <a:gd name="G90" fmla="*/ G88 1 G89"/>
              <a:gd name="G91" fmla="*/ 1 60079 38528"/>
              <a:gd name="G92" fmla="*/ 1 26901 38528"/>
              <a:gd name="G93" fmla="*/ 1 47271 38528"/>
              <a:gd name="G94" fmla="*/ 1 36269 38528"/>
              <a:gd name="G95" fmla="*/ 1 48417 19264"/>
              <a:gd name="G96" fmla="*/ 1 17195 19264"/>
              <a:gd name="G97" fmla="*/ 1 36451 19264"/>
              <a:gd name="G98" fmla="*/ 1 43829 38528"/>
              <a:gd name="G99" fmla="*/ 1 64063 38528"/>
              <a:gd name="G100" fmla="*/ 1 6135 19264"/>
              <a:gd name="G101" fmla="*/ 1 11661 38528"/>
              <a:gd name="G102" fmla="*/ 1 64733 1000"/>
              <a:gd name="G103" fmla="*/ 1 32685 25856"/>
              <a:gd name="G104" fmla="*/ 1 6933 38528"/>
              <a:gd name="G105" fmla="*/ 1 56129 2500"/>
              <a:gd name="G106" fmla="*/ 1 9691 20000"/>
              <a:gd name="G107" fmla="*/ 1 53981 38528"/>
              <a:gd name="G108" fmla="*/ 1 19147 19264"/>
              <a:gd name="G109" fmla="*/ 1 46973 16960"/>
              <a:gd name="G110" fmla="*/ 1 2313 19264"/>
              <a:gd name="G111" fmla="*/ 1 30631 2000"/>
              <a:gd name="G112" fmla="*/ 1 34707 38528"/>
              <a:gd name="G113" fmla="+- 0 0 0"/>
              <a:gd name="G114" fmla="+- 360 0 0"/>
              <a:gd name="G115" fmla="+- 0 0 0"/>
              <a:gd name="G116" fmla="+- 360 0 0"/>
              <a:gd name="G117" fmla="+- 0 0 0"/>
              <a:gd name="G118" fmla="+- 360 0 0"/>
              <a:gd name="G119" fmla="*/ 1 43371 500"/>
              <a:gd name="G120" fmla="*/ 1 52859 2000"/>
              <a:gd name="G121" fmla="*/ 1 2157 19264"/>
              <a:gd name="G122" fmla="*/ 1 47445 61568"/>
              <a:gd name="G123" fmla="*/ 1 65507 20000"/>
              <a:gd name="G124" fmla="*/ 1 3503 57600"/>
              <a:gd name="G125" fmla="*/ 1 29605 61568"/>
              <a:gd name="G126" fmla="*/ 1 57823 20000"/>
              <a:gd name="G127" fmla="*/ 1 15637 38528"/>
              <a:gd name="G128" fmla="*/ 1 37073 19264"/>
              <a:gd name="G129" fmla="*/ 1 10797 38528"/>
              <a:gd name="G130" fmla="*/ 1 35575 38528"/>
              <a:gd name="G131" fmla="*/ 1 53195 57600"/>
              <a:gd name="G132" fmla="*/ 1 57807 57600"/>
              <a:gd name="G133" fmla="*/ 1 31027 20000"/>
              <a:gd name="G134" fmla="*/ 1 63117 61568"/>
              <a:gd name="G135" fmla="*/ 1 24731 19264"/>
              <a:gd name="G136" fmla="*/ 1 26047 20000"/>
              <a:gd name="G137" fmla="*/ 1 42117 20000"/>
              <a:gd name="G138" fmla="*/ 1 54807 57600"/>
              <a:gd name="G139" fmla="*/ 1 7359 20000"/>
              <a:gd name="G140" fmla="*/ 1 4141 61568"/>
            </a:gdLst>
            <a:ahLst/>
            <a:cxnLst>
              <a:cxn ang="0">
                <a:pos x="r" y="vc"/>
              </a:cxn>
              <a:cxn ang="5400000">
                <a:pos x="hc" y="b"/>
              </a:cxn>
              <a:cxn ang="10800000">
                <a:pos x="l" y="vc"/>
              </a:cxn>
              <a:cxn ang="16200000">
                <a:pos x="hc" y="t"/>
              </a:cxn>
            </a:cxnLst>
            <a:rect l="0" t="0" r="0" b="0"/>
            <a:pathLst>
              <a:path>
                <a:moveTo>
                  <a:pt x="3900" y="14370"/>
                </a:moveTo>
                <a:lnTo>
                  <a:pt x="6753" y="9190"/>
                </a:lnTo>
                <a:lnTo>
                  <a:pt x="2" y="1"/>
                </a:lnTo>
                <a:lnTo>
                  <a:pt x="5333" y="7267"/>
                </a:lnTo>
                <a:lnTo>
                  <a:pt x="1" y="1"/>
                </a:lnTo>
                <a:lnTo>
                  <a:pt x="4365" y="5945"/>
                </a:lnTo>
                <a:lnTo>
                  <a:pt x="3" y="1"/>
                </a:lnTo>
                <a:lnTo>
                  <a:pt x="4857" y="6595"/>
                </a:lnTo>
                <a:lnTo>
                  <a:pt x="2" y="1"/>
                </a:lnTo>
                <a:lnTo>
                  <a:pt x="5333" y="7273"/>
                </a:lnTo>
                <a:lnTo>
                  <a:pt x="2" y="0"/>
                </a:lnTo>
                <a:lnTo>
                  <a:pt x="6775" y="9220"/>
                </a:lnTo>
                <a:close/>
              </a:path>
              <a:path>
                <a:moveTo>
                  <a:pt x="0" y="65"/>
                </a:moveTo>
                <a:lnTo>
                  <a:pt x="5785" y="7867"/>
                </a:lnTo>
                <a:close/>
              </a:path>
              <a:path>
                <a:moveTo>
                  <a:pt x="1" y="0"/>
                </a:moveTo>
                <a:lnTo>
                  <a:pt x="6752" y="9215"/>
                </a:lnTo>
                <a:close/>
              </a:path>
              <a:path>
                <a:moveTo>
                  <a:pt x="22" y="0"/>
                </a:moveTo>
                <a:lnTo>
                  <a:pt x="7720" y="10543"/>
                </a:lnTo>
                <a:close/>
              </a:path>
              <a:path fill="none">
                <a:moveTo>
                  <a:pt x="1" y="1"/>
                </a:moveTo>
                <a:lnTo>
                  <a:pt x="4360" y="5918"/>
                </a:lnTo>
                <a:moveTo>
                  <a:pt x="3" y="0"/>
                </a:moveTo>
                <a:lnTo>
                  <a:pt x="4345" y="5945"/>
                </a:lnTo>
                <a:moveTo>
                  <a:pt x="15" y="1"/>
                </a:moveTo>
                <a:lnTo>
                  <a:pt x="-2968" y="8803"/>
                </a:lnTo>
                <a:moveTo>
                  <a:pt x="98" y="98"/>
                </a:moveTo>
                <a:lnTo>
                  <a:pt x="0" y="360"/>
                </a:lnTo>
                <a:moveTo>
                  <a:pt x="-831" y="7046"/>
                </a:moveTo>
                <a:lnTo>
                  <a:pt x="196" y="196"/>
                </a:lnTo>
                <a:moveTo>
                  <a:pt x="0" y="360"/>
                </a:moveTo>
                <a:lnTo>
                  <a:pt x="1454" y="5160"/>
                </a:lnTo>
                <a:moveTo>
                  <a:pt x="294" y="294"/>
                </a:moveTo>
                <a:lnTo>
                  <a:pt x="0" y="360"/>
                </a:lnTo>
                <a:moveTo>
                  <a:pt x="4693" y="26177"/>
                </a:moveTo>
                <a:lnTo>
                  <a:pt x="4345" y="5945"/>
                </a:lnTo>
                <a:moveTo>
                  <a:pt x="87" y="26"/>
                </a:moveTo>
                <a:lnTo>
                  <a:pt x="6928" y="34899"/>
                </a:lnTo>
                <a:moveTo>
                  <a:pt x="4360" y="5918"/>
                </a:moveTo>
                <a:lnTo>
                  <a:pt x="0" y="1"/>
                </a:lnTo>
                <a:moveTo>
                  <a:pt x="16478" y="39090"/>
                </a:moveTo>
                <a:lnTo>
                  <a:pt x="6752" y="9215"/>
                </a:lnTo>
              </a:path>
            </a:pathLst>
          </a:custGeom>
          <a:solidFill>
            <a:srgbClr val="4BACC6"/>
          </a:solidFill>
          <a:ln w="25560" cap="flat">
            <a:solidFill>
              <a:srgbClr val="377F9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Microsoft YaHei" charset="-122"/>
              </a:defRPr>
            </a:lvl9pPr>
          </a:lstStyle>
          <a:p>
            <a:pPr>
              <a:lnSpc>
                <a:spcPct val="100000"/>
              </a:lnSpc>
            </a:pPr>
            <a:r>
              <a:rPr lang="es-AR" altLang="es-AR" sz="2800" b="1" dirty="0">
                <a:latin typeface="Calibri Light" charset="0"/>
                <a:cs typeface="DejaVu Sans" charset="0"/>
              </a:rPr>
              <a:t>¿Modelo ?   </a:t>
            </a:r>
            <a:r>
              <a:rPr lang="es-AR" altLang="es-AR" sz="2800" dirty="0">
                <a:latin typeface="Calibri Light" charset="0"/>
                <a:cs typeface="DejaVu Sans" charset="0"/>
              </a:rPr>
              <a:t>Es una representación abstracta de un proceso del software</a:t>
            </a:r>
          </a:p>
        </p:txBody>
      </p:sp>
    </p:spTree>
    <p:extLst>
      <p:ext uri="{BB962C8B-B14F-4D97-AF65-F5344CB8AC3E}">
        <p14:creationId xmlns:p14="http://schemas.microsoft.com/office/powerpoint/2010/main" val="8331955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3316">
                                            <p:txEl>
                                              <p:pRg st="0" end="0"/>
                                            </p:txEl>
                                          </p:spTgt>
                                        </p:tgtEl>
                                        <p:attrNameLst>
                                          <p:attrName>style.visibility</p:attrName>
                                        </p:attrNameLst>
                                      </p:cBhvr>
                                      <p:to>
                                        <p:strVal val="visible"/>
                                      </p:to>
                                    </p:set>
                                    <p:animEffect transition="in" filter="fade">
                                      <p:cBhvr additive="repl">
                                        <p:cTn id="7" dur="2000"/>
                                        <p:tgtEl>
                                          <p:spTgt spid="13316">
                                            <p:txEl>
                                              <p:pRg st="0" end="0"/>
                                            </p:txEl>
                                          </p:spTgt>
                                        </p:tgtEl>
                                      </p:cBhvr>
                                    </p:animEffect>
                                  </p:childTnLst>
                                </p:cTn>
                              </p:par>
                            </p:childTnLst>
                          </p:cTn>
                        </p:par>
                        <p:par>
                          <p:cTn id="8" fill="hold">
                            <p:stCondLst>
                              <p:cond delay="2000"/>
                            </p:stCondLst>
                            <p:childTnLst>
                              <p:par>
                                <p:cTn id="9" presetID="1" presetClass="entr" fill="hold" nodeType="afterEffect">
                                  <p:stCondLst>
                                    <p:cond delay="0"/>
                                  </p:stCondLst>
                                  <p:childTnLst>
                                    <p:set>
                                      <p:cBhvr additive="repl">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0.70"/>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23888" y="642938"/>
            <a:ext cx="10771187" cy="112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Lst>
              <a:defRPr>
                <a:solidFill>
                  <a:srgbClr val="000000"/>
                </a:solidFill>
                <a:latin typeface="Arial" charset="0"/>
                <a:ea typeface="Microsoft YaHei" charset="-122"/>
              </a:defRPr>
            </a:lvl9pPr>
          </a:lstStyle>
          <a:p>
            <a:pPr>
              <a:lnSpc>
                <a:spcPct val="100000"/>
              </a:lnSpc>
            </a:pPr>
            <a:r>
              <a:rPr lang="es-AR" altLang="es-AR" sz="4000" dirty="0">
                <a:solidFill>
                  <a:srgbClr val="0070C0"/>
                </a:solidFill>
                <a:latin typeface="Calibri Light" charset="0"/>
              </a:rPr>
              <a:t>Ingeniería de Software II</a:t>
            </a:r>
          </a:p>
        </p:txBody>
      </p:sp>
      <p:sp>
        <p:nvSpPr>
          <p:cNvPr id="14338" name="Rectangle 2"/>
          <p:cNvSpPr>
            <a:spLocks noChangeArrowheads="1"/>
          </p:cNvSpPr>
          <p:nvPr/>
        </p:nvSpPr>
        <p:spPr bwMode="auto">
          <a:xfrm>
            <a:off x="9248775" y="2852738"/>
            <a:ext cx="2925763"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4339" name="Rectangle 3"/>
          <p:cNvSpPr>
            <a:spLocks noChangeArrowheads="1"/>
          </p:cNvSpPr>
          <p:nvPr/>
        </p:nvSpPr>
        <p:spPr bwMode="auto">
          <a:xfrm>
            <a:off x="5951538" y="6508750"/>
            <a:ext cx="2162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4340" name="Rectangle 4"/>
          <p:cNvSpPr>
            <a:spLocks noChangeArrowheads="1"/>
          </p:cNvSpPr>
          <p:nvPr/>
        </p:nvSpPr>
        <p:spPr bwMode="auto">
          <a:xfrm>
            <a:off x="623888" y="1901825"/>
            <a:ext cx="9791700" cy="447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90488" indent="-904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1pPr>
            <a:lvl2pPr marL="346075" indent="-34131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2pPr>
            <a:lvl3pPr marL="547688" indent="-547688">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Lst>
              <a:defRPr>
                <a:solidFill>
                  <a:srgbClr val="000000"/>
                </a:solidFill>
                <a:latin typeface="Arial" charset="0"/>
                <a:ea typeface="Microsoft YaHei" charset="-122"/>
              </a:defRPr>
            </a:lvl9pPr>
          </a:lstStyle>
          <a:p>
            <a:pPr marL="0" indent="0">
              <a:lnSpc>
                <a:spcPct val="100000"/>
              </a:lnSpc>
              <a:buClr>
                <a:srgbClr val="C00000"/>
              </a:buClr>
            </a:pPr>
            <a:r>
              <a:rPr lang="es-AR" altLang="es-AR" sz="3200" dirty="0">
                <a:solidFill>
                  <a:srgbClr val="262626"/>
                </a:solidFill>
                <a:latin typeface="Calibri Light" charset="0"/>
              </a:rPr>
              <a:t>Actividades fundamentales de los modelos de Proceso</a:t>
            </a:r>
          </a:p>
          <a:p>
            <a:pPr lvl="1">
              <a:lnSpc>
                <a:spcPct val="100000"/>
              </a:lnSpc>
              <a:buClr>
                <a:srgbClr val="262626"/>
              </a:buClr>
              <a:buFont typeface="Arial" charset="0"/>
              <a:buChar char=" "/>
            </a:pPr>
            <a:endParaRPr lang="es-AR" altLang="es-AR" sz="3200" dirty="0">
              <a:solidFill>
                <a:srgbClr val="262626"/>
              </a:solidFill>
              <a:latin typeface="Calibri Light" charset="0"/>
            </a:endParaRPr>
          </a:p>
          <a:p>
            <a:pPr lvl="1">
              <a:lnSpc>
                <a:spcPct val="100000"/>
              </a:lnSpc>
              <a:buClr>
                <a:srgbClr val="262626"/>
              </a:buClr>
              <a:buFont typeface="Arial" charset="0"/>
              <a:buChar char=" "/>
            </a:pPr>
            <a:r>
              <a:rPr lang="es-AR" altLang="es-AR" sz="3200" dirty="0">
                <a:solidFill>
                  <a:srgbClr val="262626"/>
                </a:solidFill>
                <a:latin typeface="Calibri Light" charset="0"/>
              </a:rPr>
              <a:t>Especificación del software</a:t>
            </a:r>
          </a:p>
          <a:p>
            <a:pPr lvl="2">
              <a:lnSpc>
                <a:spcPct val="100000"/>
              </a:lnSpc>
              <a:buClr>
                <a:srgbClr val="262626"/>
              </a:buClr>
              <a:buFont typeface="Arial" charset="0"/>
              <a:buChar char=" "/>
            </a:pPr>
            <a:r>
              <a:rPr lang="es-AR" altLang="es-AR" sz="3200" i="1" dirty="0">
                <a:solidFill>
                  <a:srgbClr val="262626"/>
                </a:solidFill>
                <a:latin typeface="Calibri Light" charset="0"/>
              </a:rPr>
              <a:t>Técnicas de elicitación </a:t>
            </a:r>
          </a:p>
          <a:p>
            <a:pPr lvl="2">
              <a:lnSpc>
                <a:spcPct val="100000"/>
              </a:lnSpc>
              <a:buClr>
                <a:srgbClr val="262626"/>
              </a:buClr>
              <a:buFont typeface="Arial" charset="0"/>
              <a:buChar char=" "/>
            </a:pPr>
            <a:r>
              <a:rPr lang="es-AR" altLang="es-AR" sz="3200" i="1" dirty="0">
                <a:solidFill>
                  <a:srgbClr val="262626"/>
                </a:solidFill>
                <a:latin typeface="Calibri Light" charset="0"/>
              </a:rPr>
              <a:t>Especificación de requerimientos </a:t>
            </a:r>
          </a:p>
          <a:p>
            <a:pPr lvl="1">
              <a:lnSpc>
                <a:spcPct val="100000"/>
              </a:lnSpc>
              <a:buClr>
                <a:srgbClr val="262626"/>
              </a:buClr>
              <a:buFont typeface="Arial" charset="0"/>
              <a:buChar char=" "/>
            </a:pPr>
            <a:r>
              <a:rPr lang="es-AR" altLang="es-AR" sz="3200" dirty="0">
                <a:solidFill>
                  <a:srgbClr val="262626"/>
                </a:solidFill>
                <a:latin typeface="Calibri Light" charset="0"/>
              </a:rPr>
              <a:t>Desarrollo del software</a:t>
            </a:r>
          </a:p>
          <a:p>
            <a:pPr lvl="1">
              <a:lnSpc>
                <a:spcPct val="100000"/>
              </a:lnSpc>
              <a:buClr>
                <a:srgbClr val="262626"/>
              </a:buClr>
              <a:buFont typeface="Arial" charset="0"/>
              <a:buChar char=" "/>
            </a:pPr>
            <a:r>
              <a:rPr lang="es-AR" altLang="es-AR" sz="3200" dirty="0">
                <a:solidFill>
                  <a:srgbClr val="262626"/>
                </a:solidFill>
                <a:latin typeface="Calibri Light" charset="0"/>
              </a:rPr>
              <a:t>Validación del software</a:t>
            </a:r>
          </a:p>
          <a:p>
            <a:pPr lvl="1">
              <a:lnSpc>
                <a:spcPct val="100000"/>
              </a:lnSpc>
              <a:buClr>
                <a:srgbClr val="262626"/>
              </a:buClr>
              <a:buFont typeface="Arial" charset="0"/>
              <a:buChar char=" "/>
            </a:pPr>
            <a:r>
              <a:rPr lang="es-AR" altLang="es-AR" sz="3200" dirty="0">
                <a:solidFill>
                  <a:srgbClr val="262626"/>
                </a:solidFill>
                <a:latin typeface="Calibri Light" charset="0"/>
              </a:rPr>
              <a:t>Evolución del software</a:t>
            </a:r>
          </a:p>
          <a:p>
            <a:pPr>
              <a:lnSpc>
                <a:spcPct val="100000"/>
              </a:lnSpc>
              <a:buClrTx/>
              <a:buSzTx/>
              <a:buFontTx/>
              <a:buNone/>
            </a:pPr>
            <a:endParaRPr lang="es-AR" altLang="es-AR" sz="3200" dirty="0">
              <a:solidFill>
                <a:srgbClr val="262626"/>
              </a:solidFill>
              <a:latin typeface="Calibri Light" charset="0"/>
            </a:endParaRPr>
          </a:p>
        </p:txBody>
      </p:sp>
      <p:sp>
        <p:nvSpPr>
          <p:cNvPr id="14342" name="AutoShape 6"/>
          <p:cNvSpPr>
            <a:spLocks noChangeArrowheads="1"/>
          </p:cNvSpPr>
          <p:nvPr/>
        </p:nvSpPr>
        <p:spPr bwMode="auto">
          <a:xfrm rot="16200000">
            <a:off x="6065838" y="1219200"/>
            <a:ext cx="438150" cy="2546350"/>
          </a:xfrm>
          <a:custGeom>
            <a:avLst/>
            <a:gdLst>
              <a:gd name="G0" fmla="*/ 7072 18750 1"/>
              <a:gd name="G1" fmla="*/ G0 1 34464"/>
              <a:gd name="G2" fmla="*/ 1218 -8333 1"/>
              <a:gd name="G3" fmla="*/ G2 1 34464"/>
              <a:gd name="G4" fmla="*/ 7072 22294 1"/>
              <a:gd name="G5" fmla="*/ G4 1 34464"/>
              <a:gd name="G6" fmla="*/ 1218 -3826 1"/>
              <a:gd name="G7" fmla="*/ G6 1 34464"/>
              <a:gd name="G8" fmla="+- 1218 0 0"/>
              <a:gd name="G9" fmla="*/ 7072 1 2"/>
              <a:gd name="G10" fmla="*/ 1218 1 2"/>
              <a:gd name="G11" fmla="+- 7072 0 0"/>
            </a:gdLst>
            <a:ahLst/>
            <a:cxnLst>
              <a:cxn ang="0">
                <a:pos x="r" y="vc"/>
              </a:cxn>
              <a:cxn ang="5400000">
                <a:pos x="hc" y="b"/>
              </a:cxn>
              <a:cxn ang="10800000">
                <a:pos x="l" y="vc"/>
              </a:cxn>
              <a:cxn ang="16200000">
                <a:pos x="hc" y="t"/>
              </a:cxn>
            </a:cxnLst>
            <a:rect l="0" t="0" r="0" b="0"/>
            <a:pathLst>
              <a:path stroke="0">
                <a:moveTo>
                  <a:pt x="0" y="0"/>
                </a:moveTo>
                <a:lnTo>
                  <a:pt x="1218" y="0"/>
                </a:lnTo>
                <a:lnTo>
                  <a:pt x="1218" y="7072"/>
                </a:lnTo>
                <a:lnTo>
                  <a:pt x="0" y="7072"/>
                </a:lnTo>
                <a:close/>
              </a:path>
              <a:path fill="none">
                <a:moveTo>
                  <a:pt x="-294" y="0"/>
                </a:moveTo>
                <a:lnTo>
                  <a:pt x="-294" y="7072"/>
                </a:lnTo>
              </a:path>
              <a:path fill="none">
                <a:moveTo>
                  <a:pt x="-294" y="3847"/>
                </a:moveTo>
                <a:lnTo>
                  <a:pt x="-135" y="4575"/>
                </a:lnTo>
              </a:path>
            </a:pathLst>
          </a:custGeom>
          <a:noFill/>
          <a:ln w="25560" cap="flat">
            <a:solidFill>
              <a:srgbClr val="3A5F8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p>
        </p:txBody>
      </p:sp>
      <p:sp>
        <p:nvSpPr>
          <p:cNvPr id="14346" name="Rectangle 10"/>
          <p:cNvSpPr>
            <a:spLocks noChangeArrowheads="1"/>
          </p:cNvSpPr>
          <p:nvPr/>
        </p:nvSpPr>
        <p:spPr bwMode="auto">
          <a:xfrm>
            <a:off x="168275" y="6554788"/>
            <a:ext cx="21542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449263" algn="l"/>
                <a:tab pos="898525" algn="l"/>
                <a:tab pos="1347788" algn="l"/>
                <a:tab pos="1797050" algn="l"/>
              </a:tabLst>
              <a:defRPr>
                <a:solidFill>
                  <a:srgbClr val="000000"/>
                </a:solidFill>
                <a:latin typeface="Arial" charset="0"/>
                <a:ea typeface="Microsoft YaHei" charset="-122"/>
              </a:defRPr>
            </a:lvl1pPr>
            <a:lvl2pPr>
              <a:tabLst>
                <a:tab pos="449263" algn="l"/>
                <a:tab pos="898525" algn="l"/>
                <a:tab pos="1347788" algn="l"/>
                <a:tab pos="1797050" algn="l"/>
              </a:tabLst>
              <a:defRPr>
                <a:solidFill>
                  <a:srgbClr val="000000"/>
                </a:solidFill>
                <a:latin typeface="Arial" charset="0"/>
                <a:ea typeface="Microsoft YaHei" charset="-122"/>
              </a:defRPr>
            </a:lvl2pPr>
            <a:lvl3pPr>
              <a:tabLst>
                <a:tab pos="449263" algn="l"/>
                <a:tab pos="898525" algn="l"/>
                <a:tab pos="1347788" algn="l"/>
                <a:tab pos="1797050" algn="l"/>
              </a:tabLst>
              <a:defRPr>
                <a:solidFill>
                  <a:srgbClr val="000000"/>
                </a:solidFill>
                <a:latin typeface="Arial" charset="0"/>
                <a:ea typeface="Microsoft YaHei" charset="-122"/>
              </a:defRPr>
            </a:lvl3pPr>
            <a:lvl4pPr>
              <a:tabLst>
                <a:tab pos="449263" algn="l"/>
                <a:tab pos="898525" algn="l"/>
                <a:tab pos="1347788" algn="l"/>
                <a:tab pos="1797050" algn="l"/>
              </a:tabLst>
              <a:defRPr>
                <a:solidFill>
                  <a:srgbClr val="000000"/>
                </a:solidFill>
                <a:latin typeface="Arial" charset="0"/>
                <a:ea typeface="Microsoft YaHei" charset="-122"/>
              </a:defRPr>
            </a:lvl4pPr>
            <a:lvl5pPr>
              <a:tabLst>
                <a:tab pos="449263" algn="l"/>
                <a:tab pos="898525" algn="l"/>
                <a:tab pos="1347788" algn="l"/>
                <a:tab pos="1797050" algn="l"/>
              </a:tabLst>
              <a:defRPr>
                <a:solidFill>
                  <a:srgbClr val="000000"/>
                </a:solidFill>
                <a:latin typeface="Arial" charset="0"/>
                <a:ea typeface="Microsoft YaHei"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449263" algn="l"/>
                <a:tab pos="898525" algn="l"/>
                <a:tab pos="1347788" algn="l"/>
                <a:tab pos="1797050" algn="l"/>
              </a:tabLst>
              <a:defRPr>
                <a:solidFill>
                  <a:srgbClr val="000000"/>
                </a:solidFill>
                <a:latin typeface="Arial" charset="0"/>
                <a:ea typeface="Microsoft YaHei" charset="-122"/>
              </a:defRPr>
            </a:lvl9pPr>
          </a:lstStyle>
          <a:p>
            <a:pPr>
              <a:lnSpc>
                <a:spcPct val="100000"/>
              </a:lnSpc>
            </a:pPr>
            <a:r>
              <a:rPr lang="es-AR" altLang="es-AR" sz="1400">
                <a:solidFill>
                  <a:srgbClr val="8F8F8F"/>
                </a:solidFill>
                <a:latin typeface="Calibri Light" charset="0"/>
              </a:rPr>
              <a:t>Ingenieria de Software II</a:t>
            </a:r>
          </a:p>
        </p:txBody>
      </p:sp>
    </p:spTree>
    <p:extLst>
      <p:ext uri="{BB962C8B-B14F-4D97-AF65-F5344CB8AC3E}">
        <p14:creationId xmlns:p14="http://schemas.microsoft.com/office/powerpoint/2010/main" val="195012877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additive="repl">
                                        <p:cTn id="6" dur="1" fill="hold">
                                          <p:stCondLst>
                                            <p:cond delay="0"/>
                                          </p:stCondLst>
                                        </p:cTn>
                                        <p:tgtEl>
                                          <p:spTgt spid="14342"/>
                                        </p:tgtEl>
                                        <p:attrNameLst>
                                          <p:attrName>style.visibility</p:attrName>
                                        </p:attrNameLst>
                                      </p:cBhvr>
                                      <p:to>
                                        <p:strVal val="visible"/>
                                      </p:to>
                                    </p:set>
                                    <p:anim calcmode="lin" valueType="str">
                                      <p:cBhvr additive="repl">
                                        <p:cTn id="7" dur="2000" fill="hold"/>
                                        <p:tgtEl>
                                          <p:spTgt spid="14342"/>
                                        </p:tgtEl>
                                      </p:cBhvr>
                                      <p:tavLst>
                                        <p:tav tm="100000">
                                          <p:val>
                                            <p:strVal val="width"/>
                                          </p:val>
                                        </p:tav>
                                      </p:tavLst>
                                    </p:anim>
                                    <p:anim calcmode="lin" valueType="str">
                                      <p:cBhvr additive="repl">
                                        <p:cTn id="8" dur="2000" fill="hold"/>
                                        <p:tgtEl>
                                          <p:spTgt spid="14342"/>
                                        </p:tgtEl>
                                      </p:cBhvr>
                                      <p:tavLst>
                                        <p:tav tm="100000">
                                          <p:val>
                                            <p:strVal val="height"/>
                                          </p:val>
                                        </p:tav>
                                      </p:tavLst>
                                    </p:anim>
                                    <p:animEffect transition="in" filter="fade">
                                      <p:cBhvr additive="repl">
                                        <p:cTn id="9" dur="2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33.XML" val="2284820090"/>
  <p:tag name="PPT/SLIDES/SLIDE25.XML" val="1559910635"/>
  <p:tag name="PPT/SLIDES/SLIDE21.XML" val="3677415637"/>
  <p:tag name="PPT/SLIDES/SLIDE20.XML" val="1182407550"/>
  <p:tag name="PPT/SLIDES/SLIDE19.XML" val="3111989087"/>
  <p:tag name="PPT/SLIDES/SLIDE18.XML" val="2854956140"/>
  <p:tag name="PPT/SLIDES/SLIDE17.XML" val="3234859150"/>
  <p:tag name="PPT/SLIDES/SLIDE22.XML" val="846786284"/>
  <p:tag name="PPT/SLIDES/SLIDE23.XML" val="2051175166"/>
  <p:tag name="PPT/SLIDES/SLIDE24.XML" val="1939866746"/>
  <p:tag name="PPT/SLIDES/SLIDE56.XML" val="3968761156"/>
  <p:tag name="PPT/SLIDES/SLIDE57.XML" val="3603000479"/>
  <p:tag name="PPT/SLIDES/SLIDE58.XML" val="2638462160"/>
  <p:tag name="PPT/SLIDES/SLIDE59.XML" val="2622666132"/>
  <p:tag name="PPT/SLIDES/SLIDE60.XML" val="1043959687"/>
  <p:tag name="PPT/SLIDES/SLIDE16.XML" val="953934908"/>
  <p:tag name="PPT/SLIDES/SLIDE15.XML" val="5157441"/>
  <p:tag name="PPT/SLIDES/SLIDE14.XML" val="1982955903"/>
  <p:tag name="PPT/SLIDES/SLIDE6.XML" val="409583852"/>
  <p:tag name="PPT/SLIDES/SLIDE5.XML" val="1993144626"/>
  <p:tag name="PPT/SLIDES/SLIDE4.XML" val="3230578119"/>
  <p:tag name="PPT/SLIDES/SLIDE3.XML" val="2212601754"/>
  <p:tag name="PPT/SLIDES/SLIDE2.XML" val="1387895593"/>
  <p:tag name="PPT/SLIDES/SLIDE7.XML" val="169721336"/>
  <p:tag name="PPT/SLIDES/SLIDE8.XML" val="2170581931"/>
  <p:tag name="PPT/SLIDES/SLIDE9.XML" val="124051817"/>
  <p:tag name="PPT/SLIDES/SLIDE13.XML" val="3241545980"/>
  <p:tag name="PPT/SLIDES/SLIDE12.XML" val="3203589059"/>
  <p:tag name="PPT/SLIDES/SLIDE11.XML" val="98963533"/>
  <p:tag name="PPT/SLIDES/SLIDE10.XML" val="1021951810"/>
  <p:tag name="PPT/SLIDES/SLIDE1.XML" val="1474938049"/>
  <p:tag name="PPT/SLIDES/SLIDE55.XML" val="1562702896"/>
  <p:tag name="PPT/SLIDES/SLIDE53.XML" val="1007160026"/>
  <p:tag name="PPT/SLIDES/SLIDE34.XML" val="1888479736"/>
  <p:tag name="PPT/SLIDES/SLIDE35.XML" val="2178130099"/>
  <p:tag name="PPT/SLIDES/SLIDE36.XML" val="3062159552"/>
  <p:tag name="PPT/SLIDES/SLIDE37.XML" val="2013963604"/>
  <p:tag name="PPT/SLIDES/SLIDE32.XML" val="988964801"/>
  <p:tag name="PPT/SLIDES/SLIDE31.XML" val="668008835"/>
  <p:tag name="PPT/SLIDES/SLIDE30.XML" val="51300997"/>
  <p:tag name="PPT/SLIDES/SLIDE26.XML" val="3033228494"/>
  <p:tag name="PPT/SLIDES/SLIDE27.XML" val="3991849805"/>
  <p:tag name="PPT/SLIDES/SLIDE28.XML" val="1427573948"/>
  <p:tag name="PPT/SLIDES/SLIDE29.XML" val="2213409315"/>
  <p:tag name="PPT/SLIDES/SLIDE38.XML" val="2984831175"/>
  <p:tag name="PPT/SLIDES/SLIDE39.XML" val="323685218"/>
  <p:tag name="PPT/SLIDES/SLIDE40.XML" val="704203146"/>
  <p:tag name="PPT/SLIDES/SLIDE48.XML" val="1968730186"/>
  <p:tag name="PPT/SLIDES/SLIDE49.XML" val="1179472230"/>
  <p:tag name="PPT/SLIDES/SLIDE50.XML" val="2346059909"/>
  <p:tag name="PPT/SLIDES/SLIDE51.XML" val="1455285977"/>
  <p:tag name="PPT/SLIDES/SLIDE52.XML" val="2778620382"/>
  <p:tag name="PPT/SLIDES/SLIDE54.XML" val="2001435737"/>
  <p:tag name="PPT/SLIDES/SLIDE47.XML" val="3797383801"/>
  <p:tag name="PPT/SLIDES/SLIDE45.XML" val="3347677318"/>
  <p:tag name="PPT/SLIDES/SLIDE41.XML" val="753535864"/>
  <p:tag name="PPT/SLIDES/SLIDE46.XML" val="2014771387"/>
  <p:tag name="PPT/SLIDES/SLIDE42.XML" val="583591707"/>
  <p:tag name="PPT/SLIDES/SLIDE44.XML" val="4007607227"/>
  <p:tag name="PPT/SLIDES/SLIDE43.XML" val="1305620674"/>
  <p:tag name="PPT/SLIDEMASTERS/SLIDEMASTER1.XML" val="1575139317"/>
  <p:tag name="PPT/SLIDELAYOUTS/SLIDELAYOUT1.XML" val="1165184093"/>
  <p:tag name="PPT/NOTESSLIDES/NOTESSLIDE21.XML" val="4037258151"/>
  <p:tag name="PPT/NOTESSLIDES/NOTESSLIDE20.XML" val="183546661"/>
  <p:tag name="PPT/NOTESSLIDES/NOTESSLIDE19.XML" val="1424054696"/>
  <p:tag name="PPT/NOTESSLIDES/NOTESSLIDE18.XML" val="11230629"/>
  <p:tag name="PPT/NOTESSLIDES/NOTESSLIDE17.XML" val="2523086407"/>
  <p:tag name="PPT/NOTESSLIDES/NOTESSLIDE16.XML" val="2682318025"/>
  <p:tag name="PPT/NOTESSLIDES/NOTESSLIDE22.XML" val="1424945108"/>
  <p:tag name="PPT/NOTESSLIDES/NOTESSLIDE23.XML" val="3499079315"/>
  <p:tag name="PPT/NOTESSLIDES/NOTESSLIDE24.XML" val="3870325305"/>
  <p:tag name="PPT/NOTESSLIDES/NOTESSLIDE29.XML" val="1656699478"/>
  <p:tag name="PPT/NOTESSLIDES/NOTESSLIDE28.XML" val="1281899497"/>
  <p:tag name="PPT/NOTESSLIDES/NOTESSLIDE27.XML" val="3055806287"/>
  <p:tag name="PPT/NOTESSLIDES/NOTESSLIDE26.XML" val="2598527484"/>
  <p:tag name="PPT/NOTESSLIDES/NOTESSLIDE25.XML" val="3205658436"/>
  <p:tag name="PPT/NOTESSLIDES/NOTESSLIDE15.XML" val="1237445344"/>
  <p:tag name="PPT/NOTESSLIDES/NOTESSLIDE14.XML" val="1853298444"/>
  <p:tag name="PPT/NOTESSLIDES/NOTESSLIDE13.XML" val="794318133"/>
  <p:tag name="PPT/NOTESSLIDES/NOTESSLIDE4.XML" val="3307265548"/>
  <p:tag name="PPT/NOTESSLIDES/NOTESSLIDE3.XML" val="3945924984"/>
  <p:tag name="PPT/NOTESSLIDES/NOTESSLIDE2.XML" val="3287982861"/>
  <p:tag name="PPT/NOTESSLIDES/NOTESSLIDE1.XML" val="3564113685"/>
  <p:tag name="PPT/SLIDELAYOUTS/SLIDELAYOUT3.XML" val="1353760543"/>
  <p:tag name="PPT/SLIDELAYOUTS/SLIDELAYOUT2.XML" val="332433580"/>
  <p:tag name="PPT/NOTESSLIDES/NOTESSLIDE5.XML" val="4119375719"/>
  <p:tag name="PPT/NOTESSLIDES/NOTESSLIDE6.XML" val="3901227922"/>
  <p:tag name="PPT/NOTESSLIDES/NOTESSLIDE7.XML" val="1730155829"/>
  <p:tag name="PPT/NOTESSLIDES/NOTESSLIDE12.XML" val="1431942051"/>
  <p:tag name="PPT/NOTESSLIDES/NOTESSLIDE11.XML" val="154728087"/>
  <p:tag name="PPT/NOTESSLIDES/NOTESSLIDE10.XML" val="44946958"/>
  <p:tag name="PPT/NOTESSLIDES/NOTESSLIDE9.XML" val="914011296"/>
  <p:tag name="PPT/NOTESSLIDES/NOTESSLIDE8.XML" val="3980165131"/>
  <p:tag name="PPT/NOTESSLIDES/NOTESSLIDE31.XML" val="2790480599"/>
  <p:tag name="PPT/NOTESSLIDES/NOTESSLIDE30.XML" val="1283945213"/>
  <p:tag name="PPT/NOTESSLIDES/NOTESSLIDE33.XML" val="2666913751"/>
  <p:tag name="PPT/NOTESSLIDES/NOTESSLIDE32.XML" val="1436839038"/>
  <p:tag name="PPT/NOTESSLIDES/NOTESSLIDE47.XML" val="695603902"/>
  <p:tag name="PPT/NOTESSLIDES/NOTESSLIDE46.XML" val="1469537002"/>
  <p:tag name="PPT/NOTESSLIDES/NOTESSLIDE45.XML" val="1219620175"/>
  <p:tag name="PPT/NOTESSLIDES/NOTESSLIDE44.XML" val="1809322650"/>
  <p:tag name="PPT/NOTESSLIDES/NOTESSLIDE43.XML" val="2826137564"/>
  <p:tag name="PPT/NOTESSLIDES/NOTESSLIDE49.XML" val="1263479662"/>
  <p:tag name="PPT/NOTESSLIDES/NOTESSLIDE50.XML" val="3852059832"/>
  <p:tag name="PPT/NOTESSLIDES/NOTESSLIDE51.XML" val="669575628"/>
  <p:tag name="PPT/NOTESSLIDES/NOTESSLIDE57.XML" val="2935208066"/>
  <p:tag name="PPT/NOTESSLIDES/NOTESSLIDE56.XML" val="1374066407"/>
  <p:tag name="PPT/NOTESSLIDES/NOTESSLIDE55.XML" val="264003631"/>
  <p:tag name="PPT/NOTESSLIDES/NOTESSLIDE54.XML" val="3045411132"/>
  <p:tag name="PPT/NOTESSLIDES/NOTESSLIDE53.XML" val="665575607"/>
  <p:tag name="PPT/NOTESSLIDES/NOTESSLIDE52.XML" val="2999036849"/>
  <p:tag name="PPT/NOTESSLIDES/NOTESSLIDE42.XML" val="2882554767"/>
  <p:tag name="PPT/NOTESSLIDES/NOTESSLIDE48.XML" val="2053926751"/>
  <p:tag name="PPT/NOTESSLIDES/NOTESSLIDE37.XML" val="2609559140"/>
  <p:tag name="PPT/NOTESSLIDES/NOTESSLIDE35.XML" val="2315914343"/>
  <p:tag name="PPT/NOTESSLIDES/NOTESSLIDE38.XML" val="2326405003"/>
  <p:tag name="PPT/NOTESSLIDES/NOTESSLIDE36.XML" val="1728946585"/>
  <p:tag name="PPT/NOTESSLIDES/NOTESSLIDE39.XML" val="1743385108"/>
  <p:tag name="PPT/NOTESSLIDES/NOTESSLIDE41.XML" val="1860310899"/>
  <p:tag name="PPT/NOTESSLIDES/NOTESSLIDE34.XML" val="2759615247"/>
  <p:tag name="PPT/NOTESSLIDES/NOTESSLIDE40.XML" val="197103923"/>
  <p:tag name="PPT/MEDIA/IMAGE2.JPEG" val="2331552902"/>
  <p:tag name="PPT/THEME/THEME2.XML" val="3947137812"/>
  <p:tag name="PPT/MEDIA/IMAGE10.JPEG" val="2354154226"/>
  <p:tag name="PPT/NOTESMASTERS/NOTESMASTER1.XML" val="1845892850"/>
  <p:tag name="PPT/THEME/THEME1.XML" val="1057602882"/>
  <p:tag name="PPT/MEDIA/IMAGE1.PNG" val="3168273197"/>
  <p:tag name="PPT/MEDIA/IMAGE11.PNG" val="3587338777"/>
  <p:tag name="PPT/MEDIA/IMAGE12.PNG" val="995490523"/>
  <p:tag name="PPT/MEDIA/IMAGE4.JPEG" val="1275793245"/>
  <p:tag name="PPT/MEDIA/IMAGE3.PNG" val="1821434104"/>
</p:tagLst>
</file>

<file path=ppt/theme/theme1.xml><?xml version="1.0" encoding="utf-8"?>
<a:theme xmlns:a="http://schemas.openxmlformats.org/drawingml/2006/main" name="ING II 2018">
  <a:themeElements>
    <a:clrScheme name="Personalizado 2">
      <a:dk1>
        <a:sysClr val="windowText" lastClr="000000"/>
      </a:dk1>
      <a:lt1>
        <a:sysClr val="window" lastClr="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ING I 2016" id="{7D710C11-A9A7-4655-97C4-BAD4B08B9899}" vid="{528455DC-6436-42CF-BA55-9ED6BE3C4C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INGENIERIA DE SOFTWARE II_2019</Template>
  <TotalTime>496</TotalTime>
  <Words>3809</Words>
  <Application>Microsoft Office PowerPoint</Application>
  <PresentationFormat>Panorámica</PresentationFormat>
  <Paragraphs>587</Paragraphs>
  <Slides>63</Slides>
  <Notes>63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63</vt:i4>
      </vt:variant>
    </vt:vector>
  </HeadingPairs>
  <TitlesOfParts>
    <vt:vector size="69" baseType="lpstr">
      <vt:lpstr>Arial</vt:lpstr>
      <vt:lpstr>Calibri</vt:lpstr>
      <vt:lpstr>Calibri Light</vt:lpstr>
      <vt:lpstr>Times New Roman</vt:lpstr>
      <vt:lpstr>Wingdings</vt:lpstr>
      <vt:lpstr>ING II 2018</vt:lpstr>
      <vt:lpstr>INGENIERIA DE SOFTWARE II</vt:lpstr>
      <vt:lpstr>Ingeniería de Software II </vt:lpstr>
      <vt:lpstr>Ingeniería de Software II – Reglamento de la cursada </vt:lpstr>
      <vt:lpstr>Aprobación de la Materia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Comunicación</vt:lpstr>
      <vt:lpstr>Comunicación</vt:lpstr>
      <vt:lpstr>Comunicación</vt:lpstr>
      <vt:lpstr>Comunicación</vt:lpstr>
      <vt:lpstr>Comunicación</vt:lpstr>
      <vt:lpstr>Comunicación</vt:lpstr>
      <vt:lpstr>Comunicación - Consejos</vt:lpstr>
      <vt:lpstr>Comunicación - Consejos</vt:lpstr>
      <vt:lpstr>Comunicación -  Consejos</vt:lpstr>
      <vt:lpstr>Comunicación  - Consejos</vt:lpstr>
      <vt:lpstr>Comunicación</vt:lpstr>
      <vt:lpstr>Elicitación de Requisitos </vt:lpstr>
      <vt:lpstr>Presentación de PowerPoint</vt:lpstr>
      <vt:lpstr>Presentación de PowerPoint</vt:lpstr>
      <vt:lpstr>Elegir un color o número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Requerimientos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INGENIERIA DE SOFTWARE II</dc:title>
  <dc:creator>admin1</dc:creator>
  <cp:lastModifiedBy>Silvia Esponda</cp:lastModifiedBy>
  <cp:revision>48</cp:revision>
  <dcterms:modified xsi:type="dcterms:W3CDTF">2019-03-15T18:04:39Z</dcterms:modified>
</cp:coreProperties>
</file>