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49"/>
  </p:notesMasterIdLst>
  <p:handoutMasterIdLst>
    <p:handoutMasterId r:id="rId50"/>
  </p:handoutMasterIdLst>
  <p:sldIdLst>
    <p:sldId id="321" r:id="rId2"/>
    <p:sldId id="322" r:id="rId3"/>
    <p:sldId id="323" r:id="rId4"/>
    <p:sldId id="324" r:id="rId5"/>
    <p:sldId id="325" r:id="rId6"/>
    <p:sldId id="415" r:id="rId7"/>
    <p:sldId id="326" r:id="rId8"/>
    <p:sldId id="327" r:id="rId9"/>
    <p:sldId id="328" r:id="rId10"/>
    <p:sldId id="330" r:id="rId11"/>
    <p:sldId id="331" r:id="rId12"/>
    <p:sldId id="332" r:id="rId13"/>
    <p:sldId id="333" r:id="rId14"/>
    <p:sldId id="334" r:id="rId15"/>
    <p:sldId id="335" r:id="rId16"/>
    <p:sldId id="416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7" r:id="rId28"/>
    <p:sldId id="417" r:id="rId29"/>
    <p:sldId id="353" r:id="rId30"/>
    <p:sldId id="354" r:id="rId31"/>
    <p:sldId id="355" r:id="rId32"/>
    <p:sldId id="357" r:id="rId33"/>
    <p:sldId id="358" r:id="rId34"/>
    <p:sldId id="359" r:id="rId35"/>
    <p:sldId id="390" r:id="rId36"/>
    <p:sldId id="391" r:id="rId37"/>
    <p:sldId id="421" r:id="rId38"/>
    <p:sldId id="412" r:id="rId39"/>
    <p:sldId id="399" r:id="rId40"/>
    <p:sldId id="400" r:id="rId41"/>
    <p:sldId id="404" r:id="rId42"/>
    <p:sldId id="405" r:id="rId43"/>
    <p:sldId id="406" r:id="rId44"/>
    <p:sldId id="407" r:id="rId45"/>
    <p:sldId id="408" r:id="rId46"/>
    <p:sldId id="409" r:id="rId47"/>
    <p:sldId id="410" r:id="rId4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7946"/>
    </p:cViewPr>
  </p:sorterViewPr>
  <p:notesViewPr>
    <p:cSldViewPr snapToGrid="0">
      <p:cViewPr varScale="1">
        <p:scale>
          <a:sx n="85" d="100"/>
          <a:sy n="85" d="100"/>
        </p:scale>
        <p:origin x="-37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A4C9F-2C2A-4B27-802C-54F986B1024B}" type="datetimeFigureOut">
              <a:rPr lang="es-AR" smtClean="0"/>
              <a:pPr/>
              <a:t>22/3/2019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6E07F-0A44-4415-9264-32E44B0D6A3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5130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BD49-CDBB-436F-B482-E535D9E6CF50}" type="datetimeFigureOut">
              <a:rPr lang="es-ES" smtClean="0"/>
              <a:pPr/>
              <a:t>22/03/2019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BA11A-6FA2-4D86-A286-C805CC984C8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91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E8E02-79A4-454B-B0C6-C80E20D2FD62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37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E8E02-79A4-454B-B0C6-C80E20D2FD62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992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BA11A-6FA2-4D86-A286-C805CC984C80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2542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E8E02-79A4-454B-B0C6-C80E20D2FD62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887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E8E02-79A4-454B-B0C6-C80E20D2FD62}" type="slidenum">
              <a:rPr lang="es-ES" smtClean="0"/>
              <a:pPr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9107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E8E02-79A4-454B-B0C6-C80E20D2FD62}" type="slidenum">
              <a:rPr lang="es-ES" smtClean="0"/>
              <a:pPr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13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 sz="2400"/>
            </a:lvl1pPr>
            <a:lvl2pPr marL="347472" indent="-342900">
              <a:buClr>
                <a:srgbClr val="C00000"/>
              </a:buClr>
              <a:buFont typeface="Arial" panose="020B0604020202020204" pitchFamily="34" charset="0"/>
              <a:buChar char=" "/>
              <a:defRPr sz="2000"/>
            </a:lvl2pPr>
            <a:lvl3pPr marL="548640" indent="-548640">
              <a:buClr>
                <a:srgbClr val="C00000"/>
              </a:buClr>
              <a:buFont typeface="Arial" panose="020B0604020202020204" pitchFamily="34" charset="0"/>
              <a:buChar char=" "/>
              <a:defRPr sz="1800"/>
            </a:lvl3pPr>
            <a:lvl4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4pPr>
            <a:lvl5pPr marL="1097280" indent="-109728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 sz="2400"/>
            </a:lvl1pPr>
            <a:lvl2pPr marL="347472" indent="-342900">
              <a:buClr>
                <a:srgbClr val="C00000"/>
              </a:buClr>
              <a:buFont typeface="Arial" panose="020B0604020202020204" pitchFamily="34" charset="0"/>
              <a:buChar char=" "/>
              <a:defRPr sz="2000"/>
            </a:lvl2pPr>
            <a:lvl3pPr marL="548640" indent="-548640">
              <a:buClr>
                <a:srgbClr val="C00000"/>
              </a:buClr>
              <a:buFont typeface="Arial" panose="020B0604020202020204" pitchFamily="34" charset="0"/>
              <a:buChar char=" "/>
              <a:defRPr sz="1800"/>
            </a:lvl3pPr>
            <a:lvl4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4pPr>
            <a:lvl5pPr marL="1097280" indent="-109728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49399" y="2852610"/>
            <a:ext cx="2926080" cy="1048573"/>
          </a:xfrm>
          <a:ln>
            <a:noFill/>
          </a:ln>
        </p:spPr>
        <p:txBody>
          <a:bodyPr/>
          <a:lstStyle/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17 CuadroTexto"/>
          <p:cNvSpPr txBox="1"/>
          <p:nvPr/>
        </p:nvSpPr>
        <p:spPr>
          <a:xfrm>
            <a:off x="5176313" y="6484425"/>
            <a:ext cx="6623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100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rPr>
              <a:t>Fuente:</a:t>
            </a:r>
            <a:endParaRPr lang="es-AR" sz="1100" dirty="0">
              <a:solidFill>
                <a:schemeClr val="bg2"/>
              </a:solidFill>
            </a:endParaRPr>
          </a:p>
        </p:txBody>
      </p:sp>
      <p:sp>
        <p:nvSpPr>
          <p:cNvPr id="11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2898948" y="6511624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AR" dirty="0"/>
              <a:t>2019</a:t>
            </a:r>
            <a:endParaRPr lang="es-E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</p:spPr>
        <p:txBody>
          <a:bodyPr/>
          <a:lstStyle/>
          <a:p>
            <a:r>
              <a:rPr lang="es-ES"/>
              <a:t>Ingenieria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81922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3976" y="4737542"/>
            <a:ext cx="10780776" cy="613283"/>
          </a:xfrm>
        </p:spPr>
        <p:txBody>
          <a:bodyPr anchor="b">
            <a:noAutofit/>
          </a:bodyPr>
          <a:lstStyle>
            <a:lvl1pPr>
              <a:defRPr sz="4400" b="0">
                <a:solidFill>
                  <a:srgbClr val="005392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3976" y="5487888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400">
                <a:solidFill>
                  <a:srgbClr val="00539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392"/>
                </a:solidFill>
              </a:defRPr>
            </a:lvl1pPr>
          </a:lstStyle>
          <a:p>
            <a:r>
              <a:rPr lang="es-AR" dirty="0"/>
              <a:t>2019</a:t>
            </a:r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096"/>
            <a:ext cx="2241848" cy="302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392"/>
                </a:solidFill>
              </a:defRPr>
            </a:lvl1pPr>
          </a:lstStyle>
          <a:p>
            <a:r>
              <a:rPr lang="es-ES"/>
              <a:t>Ingenieria de Software II</a:t>
            </a:r>
            <a:endParaRPr lang="es-E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28" name="Picture 4" descr="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/>
          <a:stretch/>
        </p:blipFill>
        <p:spPr bwMode="auto">
          <a:xfrm>
            <a:off x="21928" y="12576"/>
            <a:ext cx="12144672" cy="406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14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 con fuen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623391" y="643372"/>
            <a:ext cx="10772775" cy="1129444"/>
          </a:xfrm>
          <a:ln>
            <a:noFill/>
          </a:ln>
          <a:effectLst/>
        </p:spPr>
        <p:txBody>
          <a:bodyPr>
            <a:normAutofit/>
          </a:bodyPr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49399" y="2852610"/>
            <a:ext cx="2926080" cy="1048573"/>
          </a:xfrm>
          <a:ln>
            <a:noFill/>
          </a:ln>
        </p:spPr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‹Nº›</a:t>
            </a:fld>
            <a:endParaRPr lang="es-AR" dirty="0"/>
          </a:p>
        </p:txBody>
      </p:sp>
      <p:sp>
        <p:nvSpPr>
          <p:cNvPr id="7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23392" y="1902575"/>
            <a:ext cx="9793088" cy="4478753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s-AR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2567608" y="6543219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AR" dirty="0"/>
              <a:t>2019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  <p:sp>
        <p:nvSpPr>
          <p:cNvPr id="11" name="17 CuadroTexto"/>
          <p:cNvSpPr txBox="1"/>
          <p:nvPr userDrawn="1"/>
        </p:nvSpPr>
        <p:spPr>
          <a:xfrm>
            <a:off x="5176313" y="6484425"/>
            <a:ext cx="6623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100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Fuente:</a:t>
            </a:r>
            <a:endParaRPr lang="es-AR" sz="1100" dirty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3" name="Conector recto 12"/>
          <p:cNvCxnSpPr/>
          <p:nvPr userDrawn="1"/>
        </p:nvCxnSpPr>
        <p:spPr>
          <a:xfrm>
            <a:off x="623392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09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cabezado de Secc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2"/>
          <p:cNvPicPr/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/>
          <a:stretch/>
        </p:blipFill>
        <p:spPr bwMode="auto">
          <a:xfrm>
            <a:off x="32048" y="116632"/>
            <a:ext cx="12159952" cy="4177967"/>
          </a:xfrm>
          <a:prstGeom prst="rect">
            <a:avLst/>
          </a:prstGeom>
          <a:noFill/>
          <a:ex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384" y="2051013"/>
            <a:ext cx="10780776" cy="613283"/>
          </a:xfrm>
        </p:spPr>
        <p:txBody>
          <a:bodyPr anchor="b">
            <a:noAutofit/>
          </a:bodyPr>
          <a:lstStyle>
            <a:lvl1pPr>
              <a:defRPr sz="7200" b="0">
                <a:solidFill>
                  <a:srgbClr val="00206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384" y="4359587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400">
                <a:solidFill>
                  <a:srgbClr val="00206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s-AR" dirty="0"/>
              <a:t>2019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096"/>
            <a:ext cx="2241848" cy="302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Ingenieria de Software II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pPr>
              <a:defRPr/>
            </a:pPr>
            <a:fld id="{58D43D29-7E1C-4CD8-A8C3-99CFDA6E3586}" type="slidenum">
              <a:rPr lang="es-AR" smtClean="0"/>
              <a:pPr>
                <a:defRPr/>
              </a:pPr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43169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499533"/>
            <a:ext cx="10806607" cy="1273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20" y="2780928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2567608" y="6543219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AR" dirty="0"/>
              <a:t>2019</a:t>
            </a:r>
            <a:endParaRPr lang="es-E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/>
              <a:t>Ingenieria de Software II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623392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5827CDC7-EB87-4318-A833-C296A79A25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43" y="5612094"/>
            <a:ext cx="1210492" cy="1187213"/>
          </a:xfrm>
          <a:prstGeom prst="rect">
            <a:avLst/>
          </a:prstGeom>
        </p:spPr>
      </p:pic>
      <p:pic>
        <p:nvPicPr>
          <p:cNvPr id="9" name="Imagen 4">
            <a:extLst>
              <a:ext uri="{FF2B5EF4-FFF2-40B4-BE49-F238E27FC236}">
                <a16:creationId xmlns:a16="http://schemas.microsoft.com/office/drawing/2014/main" id="{5827CDC7-EB87-4318-A833-C296A79A25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43" y="5612094"/>
            <a:ext cx="1210492" cy="118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120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Clr>
          <a:srgbClr val="C00000"/>
        </a:buClr>
        <a:buFont typeface="Arial" panose="020B0604020202020204" pitchFamily="34" charset="0"/>
        <a:buChar char="»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Ingeniería de software II</a:t>
            </a:r>
          </a:p>
        </p:txBody>
      </p:sp>
      <p:sp>
        <p:nvSpPr>
          <p:cNvPr id="17410" name="2 Subtítulo"/>
          <p:cNvSpPr>
            <a:spLocks noGrp="1"/>
          </p:cNvSpPr>
          <p:nvPr>
            <p:ph type="body" sz="half" idx="2"/>
          </p:nvPr>
        </p:nvSpPr>
        <p:spPr>
          <a:xfrm>
            <a:off x="653976" y="5350825"/>
            <a:ext cx="9229344" cy="99320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s-AR" dirty="0"/>
              <a:t>Gestión de la Configuración del Software</a:t>
            </a:r>
            <a:br>
              <a:rPr lang="es-AR" dirty="0"/>
            </a:br>
            <a:r>
              <a:rPr lang="es-AR" dirty="0"/>
              <a:t>Gestión de Proyectos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FBCA-B5DA-43DA-86E0-3066B89D06AB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81443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GCS - Importancia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10</a:t>
            </a:fld>
            <a:endParaRPr lang="es-AR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/>
              <a:t>Pressman Cap. 9</a:t>
            </a:r>
          </a:p>
          <a:p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>
          <a:xfrm>
            <a:off x="509089" y="1918903"/>
            <a:ext cx="10659652" cy="447875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s-AR" sz="2800" dirty="0"/>
              <a:t>¿Cómo identifica y gestiona una organización las diferentes versiones existentes de un programa (y su documentación) de forma que se puedan introducir cambios eficientemente?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2800" dirty="0"/>
              <a:t>¿Cómo controla la organización los cambios antes y después de que el software sea distribuido al cliente?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2800" dirty="0"/>
              <a:t>¿Quién tiene la responsabilidad de aprobar y de asignar prioridades a los cambios?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2800" dirty="0"/>
              <a:t>¿Cómo podemos garantizar que los cambios se han llevado a cabo adecuadamente?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2800" dirty="0"/>
              <a:t>¿Qué mecanismo se usa para avisar a otros de los cambios realizados?</a:t>
            </a:r>
          </a:p>
        </p:txBody>
      </p:sp>
      <p:sp>
        <p:nvSpPr>
          <p:cNvPr id="12" name="Marcador de fecha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2018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969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GCS - Proceso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11</a:t>
            </a:fld>
            <a:endParaRPr lang="es-AR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/>
              <a:t>Pressman Cap. 9</a:t>
            </a:r>
          </a:p>
          <a:p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896938" lvl="1" indent="-269875">
              <a:buFont typeface="Wingdings" panose="05000000000000000000" pitchFamily="2" charset="2"/>
              <a:buChar char="Ø"/>
            </a:pPr>
            <a:r>
              <a:rPr lang="es-AR" sz="3200" dirty="0"/>
              <a:t>Identificación </a:t>
            </a:r>
          </a:p>
          <a:p>
            <a:pPr marL="896938" lvl="1" indent="-269875">
              <a:buFont typeface="Wingdings" panose="05000000000000000000" pitchFamily="2" charset="2"/>
              <a:buChar char="Ø"/>
            </a:pPr>
            <a:r>
              <a:rPr lang="es-AR" sz="3200" dirty="0"/>
              <a:t>Control de versiones</a:t>
            </a:r>
          </a:p>
          <a:p>
            <a:pPr marL="896938" lvl="1" indent="-269875">
              <a:buFont typeface="Wingdings" panose="05000000000000000000" pitchFamily="2" charset="2"/>
              <a:buChar char="Ø"/>
            </a:pPr>
            <a:r>
              <a:rPr lang="es-AR" sz="3200" dirty="0"/>
              <a:t>Control de cambios</a:t>
            </a:r>
          </a:p>
          <a:p>
            <a:pPr marL="896938" lvl="1" indent="-269875">
              <a:buFont typeface="Wingdings" panose="05000000000000000000" pitchFamily="2" charset="2"/>
              <a:buChar char="Ø"/>
            </a:pPr>
            <a:r>
              <a:rPr lang="es-AR" sz="3200" dirty="0"/>
              <a:t>Auditorías de la configuración</a:t>
            </a:r>
          </a:p>
          <a:p>
            <a:pPr marL="896938" lvl="1" indent="-269875">
              <a:buFont typeface="Wingdings" panose="05000000000000000000" pitchFamily="2" charset="2"/>
              <a:buChar char="Ø"/>
            </a:pPr>
            <a:r>
              <a:rPr lang="es-AR" sz="3200" dirty="0"/>
              <a:t>Generación de informes</a:t>
            </a:r>
          </a:p>
          <a:p>
            <a:pPr lvl="1"/>
            <a:endParaRPr lang="es-AR" sz="3200" dirty="0"/>
          </a:p>
        </p:txBody>
      </p:sp>
      <p:sp>
        <p:nvSpPr>
          <p:cNvPr id="12" name="Marcador de fecha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2018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7803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GCS - Proceso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12</a:t>
            </a:fld>
            <a:endParaRPr lang="es-AR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/>
              <a:t>Pressman Cap. 9</a:t>
            </a:r>
          </a:p>
          <a:p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>
          <a:xfrm>
            <a:off x="623392" y="1706627"/>
            <a:ext cx="9793088" cy="4478753"/>
          </a:xfrm>
        </p:spPr>
        <p:txBody>
          <a:bodyPr>
            <a:normAutofit/>
          </a:bodyPr>
          <a:lstStyle/>
          <a:p>
            <a:pPr lvl="1"/>
            <a:r>
              <a:rPr lang="es-AR" sz="2800" dirty="0"/>
              <a:t>1- </a:t>
            </a:r>
            <a:r>
              <a:rPr lang="es-AR" sz="2800" b="1" dirty="0"/>
              <a:t>Identificación de los objetos en la GCS</a:t>
            </a:r>
          </a:p>
          <a:p>
            <a:pPr lvl="2"/>
            <a:r>
              <a:rPr lang="es-AR" sz="2800" dirty="0"/>
              <a:t>Nombre: cadena de caracteres sin ambigüedad</a:t>
            </a:r>
          </a:p>
          <a:p>
            <a:pPr lvl="2"/>
            <a:r>
              <a:rPr lang="es-AR" sz="2800" dirty="0"/>
              <a:t>Descripción:  lista de elementos de datos que identifican:</a:t>
            </a:r>
          </a:p>
          <a:p>
            <a:pPr lvl="3"/>
            <a:r>
              <a:rPr lang="es-AR" sz="2800" dirty="0"/>
              <a:t>Tipo de ECS (documento, código fuente, datos)</a:t>
            </a:r>
          </a:p>
          <a:p>
            <a:pPr lvl="3"/>
            <a:r>
              <a:rPr lang="es-AR" sz="2800" dirty="0"/>
              <a:t>Identificador del proyecto</a:t>
            </a:r>
          </a:p>
          <a:p>
            <a:pPr lvl="3"/>
            <a:r>
              <a:rPr lang="es-AR" sz="2800" dirty="0"/>
              <a:t>Información de la versión y/o cambio</a:t>
            </a:r>
          </a:p>
          <a:p>
            <a:endParaRPr lang="es-AR" sz="2800" dirty="0"/>
          </a:p>
        </p:txBody>
      </p:sp>
      <p:sp>
        <p:nvSpPr>
          <p:cNvPr id="13" name="Marcador de fecha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2019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4130080" y="4639379"/>
            <a:ext cx="3960440" cy="914400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s-ES_tradnl" sz="2400" kern="0" cap="small" dirty="0">
                <a:latin typeface="+mj-lt"/>
                <a:ea typeface="+mj-ea"/>
                <a:cs typeface="+mj-cs"/>
              </a:rPr>
              <a:t>ING II – Clase n - 2019</a:t>
            </a:r>
            <a:endParaRPr lang="es-ES" sz="2400" kern="0" cap="small" dirty="0">
              <a:latin typeface="+mj-lt"/>
              <a:ea typeface="+mj-ea"/>
              <a:cs typeface="+mj-cs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215680" y="5229200"/>
            <a:ext cx="914400" cy="914400"/>
          </a:xfrm>
          <a:prstGeom prst="rect">
            <a:avLst/>
          </a:prstGeom>
        </p:spPr>
        <p:txBody>
          <a:bodyPr vert="vert" wrap="none" rtlCol="0" anchor="ctr">
            <a:normAutofit/>
          </a:bodyPr>
          <a:lstStyle/>
          <a:p>
            <a:pPr>
              <a:spcBef>
                <a:spcPct val="0"/>
              </a:spcBef>
            </a:pPr>
            <a:endParaRPr lang="es-ES" sz="2400" kern="0" cap="small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14 Llamada con línea 2 (barra de énfasis)"/>
          <p:cNvSpPr/>
          <p:nvPr/>
        </p:nvSpPr>
        <p:spPr>
          <a:xfrm>
            <a:off x="8723784" y="6281936"/>
            <a:ext cx="1944216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0467"/>
              <a:gd name="adj6" fmla="val -20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Ingeniería de Software II</a:t>
            </a:r>
            <a:endParaRPr lang="es-ES" dirty="0"/>
          </a:p>
        </p:txBody>
      </p:sp>
      <p:sp>
        <p:nvSpPr>
          <p:cNvPr id="17" name="16 Llamada con línea 2 (barra de énfasis)"/>
          <p:cNvSpPr/>
          <p:nvPr/>
        </p:nvSpPr>
        <p:spPr>
          <a:xfrm>
            <a:off x="8723784" y="5613085"/>
            <a:ext cx="1944216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379"/>
              <a:gd name="adj6" fmla="val -128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Numero de clase</a:t>
            </a:r>
            <a:endParaRPr lang="es-ES" dirty="0"/>
          </a:p>
        </p:txBody>
      </p:sp>
      <p:sp>
        <p:nvSpPr>
          <p:cNvPr id="18" name="17 Llamada con línea 2 (barra de énfasis)"/>
          <p:cNvSpPr/>
          <p:nvPr/>
        </p:nvSpPr>
        <p:spPr>
          <a:xfrm>
            <a:off x="8723784" y="4904400"/>
            <a:ext cx="1944216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0921"/>
              <a:gd name="adj6" fmla="val -65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Año</a:t>
            </a:r>
            <a:endParaRPr lang="es-ES" dirty="0"/>
          </a:p>
        </p:txBody>
      </p:sp>
      <p:sp>
        <p:nvSpPr>
          <p:cNvPr id="20" name="19 Llamada con línea 1"/>
          <p:cNvSpPr/>
          <p:nvPr/>
        </p:nvSpPr>
        <p:spPr>
          <a:xfrm>
            <a:off x="1481368" y="5863939"/>
            <a:ext cx="2016224" cy="576064"/>
          </a:xfrm>
          <a:prstGeom prst="borderCallout1">
            <a:avLst>
              <a:gd name="adj1" fmla="val -17680"/>
              <a:gd name="adj2" fmla="val 25124"/>
              <a:gd name="adj3" fmla="val -108979"/>
              <a:gd name="adj4" fmla="val 123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Identificación Unívoca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01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allAtOnce" animBg="1"/>
      <p:bldP spid="18" grpId="0" build="allAtOnce" animBg="1"/>
      <p:bldP spid="20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GCS - Proceso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13</a:t>
            </a:fld>
            <a:endParaRPr lang="es-AR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/>
              <a:t>Pressman Cap. 9</a:t>
            </a:r>
          </a:p>
          <a:p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>
          <a:xfrm>
            <a:off x="228600" y="1706627"/>
            <a:ext cx="11963400" cy="4478753"/>
          </a:xfrm>
        </p:spPr>
        <p:txBody>
          <a:bodyPr>
            <a:noAutofit/>
          </a:bodyPr>
          <a:lstStyle/>
          <a:p>
            <a:pPr lvl="1"/>
            <a:r>
              <a:rPr lang="es-AR" sz="2800" dirty="0"/>
              <a:t>2 - </a:t>
            </a:r>
            <a:r>
              <a:rPr lang="es-AR" sz="2800" b="1" dirty="0"/>
              <a:t>Control de versiones</a:t>
            </a:r>
          </a:p>
          <a:p>
            <a:pPr lvl="2"/>
            <a:r>
              <a:rPr lang="es-AR" sz="2800" dirty="0"/>
              <a:t>Permite al usuario especificar configuraciones alternativas del sistema mediante la selección de versiones adecuadas ( por ejemplo asociando atributos que la identifican)</a:t>
            </a:r>
          </a:p>
          <a:p>
            <a:pPr lvl="2"/>
            <a:r>
              <a:rPr lang="es-AR" sz="2800" dirty="0"/>
              <a:t>Combinación de procedimientos y herramientas para gestionar las versiones de los ECS</a:t>
            </a:r>
          </a:p>
          <a:p>
            <a:pPr lvl="2"/>
            <a:r>
              <a:rPr lang="es-AR" sz="2800" dirty="0"/>
              <a:t>Ejemplo de versiones</a:t>
            </a:r>
          </a:p>
          <a:p>
            <a:pPr lvl="3"/>
            <a:r>
              <a:rPr lang="es-AR" sz="2800" dirty="0"/>
              <a:t>Un programa puede contener los módulos 1-2-3-4-5</a:t>
            </a:r>
          </a:p>
          <a:p>
            <a:pPr lvl="3"/>
            <a:r>
              <a:rPr lang="es-AR" sz="2800" dirty="0"/>
              <a:t>Una versión puede utilizar los módulos 1-2-3-5</a:t>
            </a:r>
          </a:p>
          <a:p>
            <a:pPr lvl="3"/>
            <a:r>
              <a:rPr lang="es-AR" sz="2800" dirty="0"/>
              <a:t>Otra versión puede utilizar los módulos 1-2-4-5</a:t>
            </a:r>
          </a:p>
          <a:p>
            <a:pPr lvl="3"/>
            <a:r>
              <a:rPr lang="es-AR" sz="2800" dirty="0"/>
              <a:t>Dos variantes de un mismo programa</a:t>
            </a:r>
          </a:p>
          <a:p>
            <a:endParaRPr lang="es-AR" sz="2800" dirty="0"/>
          </a:p>
        </p:txBody>
      </p:sp>
      <p:sp>
        <p:nvSpPr>
          <p:cNvPr id="12" name="Marcador de fecha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2019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110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GCS - Proceso</a:t>
            </a:r>
            <a:endParaRPr lang="es-ES" dirty="0"/>
          </a:p>
        </p:txBody>
      </p:sp>
      <p:sp>
        <p:nvSpPr>
          <p:cNvPr id="18" name="Marcador de número de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14</a:t>
            </a:fld>
            <a:endParaRPr lang="es-AR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es-AR" sz="3200" dirty="0"/>
              <a:t>2 - </a:t>
            </a:r>
            <a:r>
              <a:rPr lang="es-AR" sz="3200" b="1" dirty="0"/>
              <a:t>Control de versiones</a:t>
            </a:r>
          </a:p>
          <a:p>
            <a:pPr lvl="1"/>
            <a:endParaRPr lang="es-ES_tradnl" sz="3200" dirty="0"/>
          </a:p>
          <a:p>
            <a:endParaRPr lang="es-ES" sz="3200" dirty="0"/>
          </a:p>
        </p:txBody>
      </p:sp>
      <p:sp>
        <p:nvSpPr>
          <p:cNvPr id="16" name="Marcador de fecha 1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2018</a:t>
            </a:r>
            <a:endParaRPr lang="es-AR" dirty="0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  <p:sp>
        <p:nvSpPr>
          <p:cNvPr id="134146" name="AutoShape 2" descr="data:image/jpeg;base64,/9j/4AAQSkZJRgABAQAAAQABAAD/2wCEAAkGBxQHEhATEBMVERUWFhMWFRcYFBQXExYXGRUXFxYVFhcYHCggGBsoGxQXITIhJSorLi4uGB8zODMuNygtLisBCgoKDg0OGxAQGzQmICQtNCwsLywsNCwsLywsLDQsLCwsLCwsLC8tLCwsLCw3LC8sLCwsNDQsLCwsLCwsLCwsLP/AABEIAKIBNwMBIgACEQEDEQH/xAAbAAEAAgMBAQAAAAAAAAAAAAAABAYCBQcBA//EADgQAAIBAgMFBwIEBgIDAAAAAAABAgMRBBIhBQYxQVETImFxgZGhMrEjQlLRFBVDYpLBsuFygvD/xAAYAQEAAwEAAAAAAAAAAAAAAAAAAQIDBP/EACgRAQACAgAGAQQCAwAAAAAAAAABAgMRBBIhMUFREyIyYYEUcTOh8f/aAAwDAQACEQMRAD8A7iAAAAAAAAAAAAAAAAAAAAAAAAAAAAAAAAAAAAAAAAAAAAAAAAAAAAAAAAAAAAAAAAAAAAAAAAAAAAAAAAARNoYv+GUVGznN5YJ83zb8ERM66piNpYIdLaVOc+zzxc+DSvq0tUvZ6XNTtLeiOHrU6VNxl3n2l3bRaNQ6tcXy0t5VnJWI3MpikzOoWIFZ2hvZ2SfY0nLT6pvLH4u2e4PCYna0I1KtXss61ik+Hgrq3rcr8sTOq9VvjmI3PRZE7npE2Zs+OzYZIXet227tvqyWaR+WcgBpdtbxU9lvL9c9LxWuW/OXT1ItaKxuUxWZnUN0DQYepi9o5WmqEL3by95r+1O/z8m9hHIktXbTV3fqxW3N1TaumQALKgAAAAAAAAAAAAAAAAAAAAAAAAAAAAAAAB5KWVNvRLj0PTT711VGg4SeVVJRg30i2nJ+WVP3K2tyxMprG502kK0ZxU1JOLWZSustrXvfpYp+0ttLF1KVai5KP4lOM3G3fV72T4pxd010fBnu1tqQ2jSjSw0stFWi2lbNl0UVfhFW9bdOPyq4h4/saUKaSh9EV1tbM35X92cuXNFo5Yn/AK6MeOazuVerYWvQlGOGSnmfezylnnLzSZn/ACaeDrRp5E6jsmqb1V0nZtq7tF3evU6HsjZKwPelaU3z5RXRfuZbPX8LOdOUs9Seas3ays5ZUrXfBKKIrw3SOZM5++kTZ27sKKTrt1p6fV9KtwVufqbwxhNTV0011WqIW1trU9lRvUer4RWsmdeq0hz/AFWlNhUU3JJ3cXZ+Dsn9mjIqOyduy2niJ1KVOaXZqPZ/rle+eb+mKXC/F39DzH7TrYGTVSvBXaVllUU5XSjmkvH4M5zREbX+KZnSZvRvCtmKUU8tks0tb68Ixtz8uqIm5uyaeKpwxUs0nO8oKUHBq03abT1bdrrwfPifTYuz6W0Jdo6arws/xp3yzldaUoNd6HHvvi7Wvra0pZdFoVpSbW57/qPS1rxWOWv7egA6GAAAAAAAAAAAAAAAAAAAAAAAAAAAAAAAAAAYVqqoq8nZAZN2KtvPie2qKGq7PjdKzckmnH00Jm92LlSowVGS7SdejTg9HaXaLW3hYi7zVITqRUbZorvv5Sfl/s5uJt9ExDowRq0TKBs/BRxdWEHfK9WlpolfiuGtlcteC2ZSwLbpQUW9G7tu3RXenoQd3MA6EXUmrSmtF0jx+dH6I3RPD4+Wm5jqrmvu2o7BXt7sK3GNSGjy1KctL3hOLTv4LiWE1u8NdUaE0+Mu6vXj8XNMv2Spj+6FE3ax+JVaUIXSjenSTyvtI6zcnfRWcpF2o7ChU7+I/GqPi39K8Ir/AH9j5bp4WMaKqKKzSc03ztGTikui7t/U3GIrLDxlKXBK5TFTVN2XyX3b6WnxW04bOTp0IJZbrRWinz05s0NbdKW8FSjPEtdgnnlB3zVW2mr24LT2b6meH2U9uSlGTlGF7ycW4tXbejXNl0oUlQjGKvaKUVd3dkrK75mWKJyzz27eF8kxjjlr38soxUUklZLRLkj0A7HMAAAAAAAAAAAAAAAAAAAAAAAAAAAAAAAAAAAVXfbFzbw1Ck7SnUjdJ2f9v2k/TwLUcr2/tKrh9pS7FKc1UjbNrlSjlk9eFoyl7mOe2q/21w13P9N/tdRz06avag+402nn/NNtc7t/PUz2VgpYirB5JShfNKT+l28X9Wp9Nk4T+OrpyV4x70r83fRP1/2W2EVBJJJJcEuCOfFjnJPPbttrkvFI5YegA7nKFS33xCvSpu67sp3va+qXHw/2W0q+/sY9lSlJK6m/8XF5vlRMc/8Ajlrh++G03emoYWi76KLu/FN5vm5Xtu7yU8TUhQjNJuWWMPzSlbouHH5Gy9qwngowjNSeaSkl+VXbt5vR/wDsRNx925xrPFVsradRxtdtyk3dtvi0tNNF48sbWnJqkeurWK8m7z+l32fhFgqcYLzb6vmySCPgMZHHwVSm7xd+Vno2n8o64iIjUOadz1SAQNobZobO0rVoQf6XJZn5RWrNJHfFV6qVKjOdJXz1Omnd0vaKbtxd/ArN6x3lMUtPaFqBpnvFTkoKnGc5zTagldxtyla9vS5HwG2ZRzQxElFpt5sjTS/RbhdX49LaPi4+Wu+6fjssJjCop3s07Ozs+D42fR6lc2nvIlSl2WZPhmkktP1Kz4mohtyOEU/4eHZ/qnJOU5O17v34IrbNWJWjFaYXpzUWk2k3wV9X5GRQaG169KspxSnFrvuSblzso24f9F4wlV14QlKLg2k2nxRbHki6t6TV9gAaKAAAAAAAAAAAAAAAAAAAAAAAABzXbFSKxTy6/iVHytwk278fzL2OkVFmTXG6ZyPa2FqbOrU6Urxfesnq2ldqUZc1bT0OPjNzEadXDa3K/wC6Ms8Kr0+pLx0XP3fyb8qO59bJUceUot+qat8NluNuHneOGOWPrkABszCtb41IyUI6Oau/KLX3bS9je47FxwUHOXoubfJI5jtafZSq4mqnKajNtxbnLIlfLGL04X5cjm4m+q8sd5b4K9eb0xwuK/hqiw8KMo0YwUozTum+a1XH1bLliN8sLs1Ri1UilHT8N5F0jmfdv6lP2BiFtqFFYRxlCStBZVG2W91bgrWfsbvGbNxOAT7naaXjKKbinbhJJXtfnY5sc5Kdqt7xS/eWOO3mxG1KbdBRw1OTyxk2nWlybjHT30XjyMcHXlgaUaMZyVOKfGWr1u3KT6tt+pD2RsnFySniI556tZItRV3wTaV+l7fu7ZsfYSV5YiEZO6yxlaSj4tcL/axeKZMlusyibUpHRXp5MTDVRqwflKPmfCMHQp9nT7lNNtRT7ivq2o8FqdFdNSVmk10toeKklyXsjSOF12lnPEb8OV4DC4nHVE6VKdr5W3dJLnJvhy4Fow261RrvSUPC7d/bgW5Kx6XjhqR3UnPbwqWD3Hp06iqVJOX9qc7P3dl6IstPA06SSjTgkv7USAbVpEdmc2me7yMVHRKx6AWVAAAAAAAAAAAAAAAAAAAB86teNH6pJff2Pj/Maf6vh/sVm1Y7ymKzPhKBBq7Vpw4Ny8l+5r8RtqT+m0fl/wD3oZ24jHXyvXFefCNvtCpWhCnFzVOd4ycNJJ8ndar7EbZ+0K+DUVfPFWVpWbt4O9z54rESqO7bk/cj06rlyZw2z2m/NV11xRy6lsqu8VWjPM6fctbLp4a5tddH4amr3lnDa1ehUgpPLRbTs7RbbvCXj3UreJIzGMp9CfntMasj4oidw92RU/halOTVknZ+T0b+S7XOfV21xeU9hiFTjZyb90v+zTHm+ONaUvi552uGN2zSwl7yzPpHX54GmxG8kqn0rIvS/u/2K68esXJU6Xfm3ZKKu7/ZeZIqYelgLvE1O0qL+hSalK/Sc+EfjwuJyZb/AIhMY6V/Ms8Tj+0d5Nvzb/2arG4m0W8rduCSvJ/2xXN+B9MPvD2tSNN0FQpt2nKEHUqxjbm5Jt+at6li/nWE2XTbw0W6j0g506msnwzSklaPkRSlfabbjw2m7uz6OGu4QhGtGMY1VDMoxbjGVlDgtLcFxubw5JsXGYjEYmlTw9ftaqlUnOc4/hrNbtF3U0rvl4eCOp4CnOlTiq01UnrmkoqKer4JeFl6HZjtuOzmyV5Z7pAANGYAAAAAAAAAAAAAAAAAABr622aOHqOnOWVq3FO2vRmwOf4/H5MRUhON25Sv1Xedl7GObJNIiYa4qRaeq6radF/1Yf5IjVd4cNSdpVop6dba+NrFUlQjLhofCvgI1Us0Y1EtbNJ68nZmH8q3pt/Hj26JGakrpprrfT3MJ4mFPjKK9UUCFJvmo+Cdl8MyWHXOT/yl+5aeJnxCsYI9rlV2xSp8G5eS/cg4jbjnpBKPje7NAoxX5iRGhKXCFR+UJP7IxtmyW7f6XjFSvd9ZV87u223xZhKrYRwdWXClU9Ytfck0djVa3FKmusmm/RJ/sUjDafC85KwidsjyNR1NIpyfRJt+yLHhNiUqH1LtH1lw/wAeBsYQUFZJJdErI3rwnuWU8R6U2tQqUlmlTmlzdnp59DT4nHODaWqte6evllWp0wjT2fSqNuVKm2+LcIt/Y0/jR4VjiJ8ubwxee7zSXnGdvlHzxO3aeEjmnVVl+lZn7RTOiVth0Kv9KMfGPdfxxNPjdz41FLLLNo9JxWvg5L9jOeHmOq8Z4lR8Rt+OIjJUM0m9FNJOKdlq3rbjz6cBs+UIU5vGOpipL6YQy0qb0/PKPeWvT2L9u9uhR2O3UspVGnF/V2aTabSg21furXj5XZPx272Gx310Y3/VG8J/5QadvC5pGGYhnOWNua7Hwf8ANq0nFQwSatGCm45YKybctHJtv1v0Vy+bK2NhNmpd6nOWivKUbXbtZRvxb82SKe6mEpu6oRv1cpt+7Z9am7mGqKzpK3hKafumXrj11nrKLZN9HuI3fw9e7dO1/wBMpw+ItI+uC2RRwUIwjBStzmlKb1u25PV8SbCORJLglZGRryx6Zc0+2FOmqStFKK6JJL4MwCUAAAAAAAAAAAAAAAAAAAAAAYVKUav1RUvNJ/czAECrsehV400v/G8f+LRDluzSb+uol0vG3zG5uwUnHWe8LRe0eWphu7QjxUpec5f6aJFLY9Glwpx9by/5XJwJilY8E3tPlhToxpfTFR8kl9jMAsqAAAAAAAAAAAAAAAAAAAAAAAAAAAAAAAAAAAAAAAAAAAAAAAAAAAAAAAAAAAAAAAAAAAAAAAAAAAAAAAAAEaeJlFy/DbSaWnNWbutPD55ASQRXi2rfhzaa6K6d3xTenDrzMnXk0nGDve1nZW4689NPlASAQ3ip3aVJ8ub9fy8iVSlnSbVrpO3TwAy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34148" name="Picture 4" descr="http://www.exo-terra.com/download/high_res/products/images/PT3076_Forest_Bran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914" y="2822762"/>
            <a:ext cx="8215261" cy="4281505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353290" y="5372195"/>
            <a:ext cx="648072" cy="288032"/>
          </a:xfrm>
          <a:prstGeom prst="rect">
            <a:avLst/>
          </a:prstGeom>
        </p:spPr>
        <p:txBody>
          <a:bodyPr vert="horz" wrap="square" rtlCol="0" anchor="ctr">
            <a:normAutofit fontScale="62500" lnSpcReduction="20000"/>
          </a:bodyPr>
          <a:lstStyle/>
          <a:p>
            <a:pPr>
              <a:spcBef>
                <a:spcPct val="0"/>
              </a:spcBef>
            </a:pPr>
            <a:r>
              <a:rPr lang="es-ES_tradnl" sz="2400" kern="0" cap="small" dirty="0">
                <a:latin typeface="+mj-lt"/>
                <a:ea typeface="+mj-ea"/>
                <a:cs typeface="+mj-cs"/>
              </a:rPr>
              <a:t>V1.0</a:t>
            </a:r>
            <a:endParaRPr lang="es-ES" sz="2400" kern="0" cap="small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559390" y="3896776"/>
            <a:ext cx="648072" cy="288032"/>
          </a:xfrm>
          <a:prstGeom prst="rect">
            <a:avLst/>
          </a:prstGeom>
        </p:spPr>
        <p:txBody>
          <a:bodyPr vert="horz" wrap="square" rtlCol="0" anchor="ctr">
            <a:normAutofit fontScale="62500" lnSpcReduction="20000"/>
          </a:bodyPr>
          <a:lstStyle/>
          <a:p>
            <a:pPr>
              <a:spcBef>
                <a:spcPct val="0"/>
              </a:spcBef>
            </a:pPr>
            <a:r>
              <a:rPr lang="es-ES_tradnl" sz="2400" kern="0" cap="small" dirty="0">
                <a:latin typeface="+mj-lt"/>
                <a:ea typeface="+mj-ea"/>
                <a:cs typeface="+mj-cs"/>
              </a:rPr>
              <a:t>V1.1</a:t>
            </a:r>
            <a:endParaRPr lang="es-ES" sz="2400" kern="0" cap="small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015229" y="4446877"/>
            <a:ext cx="648072" cy="288032"/>
          </a:xfrm>
          <a:prstGeom prst="rect">
            <a:avLst/>
          </a:prstGeom>
        </p:spPr>
        <p:txBody>
          <a:bodyPr vert="horz" wrap="square" rtlCol="0" anchor="ctr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es-ES_tradnl" sz="2400" kern="0" cap="small" dirty="0">
                <a:latin typeface="+mj-lt"/>
                <a:ea typeface="+mj-ea"/>
                <a:cs typeface="+mj-cs"/>
              </a:rPr>
              <a:t>V1.2.1</a:t>
            </a:r>
            <a:endParaRPr lang="es-ES" sz="2400" kern="0" cap="small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059601" y="4361895"/>
            <a:ext cx="1017431" cy="373015"/>
          </a:xfrm>
          <a:prstGeom prst="rect">
            <a:avLst/>
          </a:prstGeom>
        </p:spPr>
        <p:txBody>
          <a:bodyPr vert="horz" wrap="square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s-ES_tradnl" sz="1200" kern="0" cap="small" dirty="0">
                <a:latin typeface="+mj-lt"/>
                <a:ea typeface="+mj-ea"/>
                <a:cs typeface="+mj-cs"/>
              </a:rPr>
              <a:t>V1.2.2</a:t>
            </a:r>
            <a:endParaRPr lang="es-ES" sz="1200" kern="0" cap="small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948495" y="4852962"/>
            <a:ext cx="648072" cy="288032"/>
          </a:xfrm>
          <a:prstGeom prst="rect">
            <a:avLst/>
          </a:prstGeom>
        </p:spPr>
        <p:txBody>
          <a:bodyPr vert="horz" wrap="square" rtlCol="0" anchor="ctr">
            <a:normAutofit fontScale="62500" lnSpcReduction="20000"/>
          </a:bodyPr>
          <a:lstStyle/>
          <a:p>
            <a:pPr>
              <a:spcBef>
                <a:spcPct val="0"/>
              </a:spcBef>
            </a:pPr>
            <a:r>
              <a:rPr lang="es-ES_tradnl" sz="2400" kern="0" cap="small" dirty="0">
                <a:latin typeface="+mj-lt"/>
                <a:ea typeface="+mj-ea"/>
                <a:cs typeface="+mj-cs"/>
              </a:rPr>
              <a:t>V1.2</a:t>
            </a:r>
            <a:endParaRPr lang="es-ES" sz="2400" kern="0" cap="small" dirty="0">
              <a:latin typeface="+mj-lt"/>
              <a:ea typeface="+mj-ea"/>
              <a:cs typeface="+mj-cs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568316" y="5201203"/>
            <a:ext cx="648072" cy="288032"/>
          </a:xfrm>
          <a:prstGeom prst="rect">
            <a:avLst/>
          </a:prstGeom>
        </p:spPr>
        <p:txBody>
          <a:bodyPr vert="horz" wrap="square" rtlCol="0" anchor="ctr">
            <a:normAutofit fontScale="62500" lnSpcReduction="20000"/>
          </a:bodyPr>
          <a:lstStyle/>
          <a:p>
            <a:pPr>
              <a:spcBef>
                <a:spcPct val="0"/>
              </a:spcBef>
            </a:pPr>
            <a:r>
              <a:rPr lang="es-ES_tradnl" sz="2400" kern="0" cap="small" dirty="0">
                <a:latin typeface="+mj-lt"/>
                <a:ea typeface="+mj-ea"/>
                <a:cs typeface="+mj-cs"/>
              </a:rPr>
              <a:t>V1.3</a:t>
            </a:r>
            <a:endParaRPr lang="es-ES" sz="2400" kern="0" cap="small" dirty="0">
              <a:latin typeface="+mj-lt"/>
              <a:ea typeface="+mj-ea"/>
              <a:cs typeface="+mj-cs"/>
            </a:endParaRPr>
          </a:p>
        </p:txBody>
      </p:sp>
      <p:pic>
        <p:nvPicPr>
          <p:cNvPr id="15" name="Picture 2" descr="https://www.drupal.org/files/repository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7940" y="1485900"/>
            <a:ext cx="4137689" cy="5372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618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 build="allAtOnce"/>
      <p:bldP spid="11" grpId="0" build="allAtOnce"/>
      <p:bldP spid="12" grpId="0" build="allAtOnce"/>
      <p:bldP spid="13" grpId="0" build="allAtOnce"/>
      <p:bldP spid="14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GCS - Proceso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sz="half" idx="1"/>
          </p:nvPr>
        </p:nvSpPr>
        <p:spPr>
          <a:xfrm>
            <a:off x="146957" y="1295986"/>
            <a:ext cx="12045043" cy="5104809"/>
          </a:xfrm>
        </p:spPr>
        <p:txBody>
          <a:bodyPr>
            <a:noAutofit/>
          </a:bodyPr>
          <a:lstStyle/>
          <a:p>
            <a:pPr lvl="1"/>
            <a:endParaRPr lang="es-AR" sz="2800" dirty="0"/>
          </a:p>
          <a:p>
            <a:pPr lvl="1"/>
            <a:r>
              <a:rPr lang="es-AR" sz="2800" dirty="0"/>
              <a:t>2 - </a:t>
            </a:r>
            <a:r>
              <a:rPr lang="es-AR" sz="2800" b="1" dirty="0"/>
              <a:t>Control de versiones</a:t>
            </a:r>
          </a:p>
          <a:p>
            <a:pPr lvl="2"/>
            <a:r>
              <a:rPr lang="es-ES_tradnl" sz="2800" b="1" dirty="0"/>
              <a:t>Repositorio </a:t>
            </a:r>
          </a:p>
          <a:p>
            <a:pPr lvl="3"/>
            <a:r>
              <a:rPr lang="es-ES_tradnl" sz="2800" dirty="0"/>
              <a:t> </a:t>
            </a:r>
            <a:r>
              <a:rPr lang="es-ES" sz="2800" dirty="0"/>
              <a:t>Se almacenan los archivos actualizados e históricos de cambio del proyecto.</a:t>
            </a:r>
            <a:endParaRPr lang="es-ES_tradnl" sz="2800" dirty="0"/>
          </a:p>
          <a:p>
            <a:pPr lvl="2"/>
            <a:r>
              <a:rPr lang="es-ES_tradnl" sz="2800" b="1" dirty="0"/>
              <a:t>Versión</a:t>
            </a:r>
          </a:p>
          <a:p>
            <a:pPr lvl="3"/>
            <a:r>
              <a:rPr lang="es-ES_tradnl" sz="2800" dirty="0"/>
              <a:t>Determina un conjunto de archivos</a:t>
            </a:r>
          </a:p>
          <a:p>
            <a:pPr lvl="2"/>
            <a:r>
              <a:rPr lang="es-ES_tradnl" sz="2800" b="1" dirty="0"/>
              <a:t>Master</a:t>
            </a:r>
          </a:p>
          <a:p>
            <a:pPr lvl="3"/>
            <a:r>
              <a:rPr lang="es-ES_tradnl" sz="2800" dirty="0"/>
              <a:t>Conjunto de archivos principales del proyecto</a:t>
            </a:r>
          </a:p>
          <a:p>
            <a:pPr lvl="2"/>
            <a:r>
              <a:rPr lang="es-ES_tradnl" sz="2800" b="1" dirty="0"/>
              <a:t>Abrir rama – </a:t>
            </a:r>
            <a:r>
              <a:rPr lang="es-ES_tradnl" sz="2800" b="1" dirty="0" err="1"/>
              <a:t>branch</a:t>
            </a:r>
            <a:endParaRPr lang="es-ES_tradnl" sz="2800" b="1" dirty="0"/>
          </a:p>
          <a:p>
            <a:pPr lvl="3"/>
            <a:r>
              <a:rPr lang="es-ES_tradnl" sz="2800" dirty="0"/>
              <a:t>Bifurcación del máster para trabajar sobre dos ramas de forma independiente</a:t>
            </a:r>
          </a:p>
          <a:p>
            <a:pPr lvl="2"/>
            <a:r>
              <a:rPr lang="es-ES_tradnl" sz="2800" b="1" dirty="0"/>
              <a:t>Desplegar – </a:t>
            </a:r>
            <a:r>
              <a:rPr lang="es-ES_tradnl" sz="2800" b="1" dirty="0" err="1"/>
              <a:t>check-out</a:t>
            </a:r>
            <a:endParaRPr lang="es-ES_tradnl" sz="2800" b="1" dirty="0"/>
          </a:p>
          <a:p>
            <a:pPr lvl="3"/>
            <a:r>
              <a:rPr lang="es-ES" sz="2800" dirty="0"/>
              <a:t> Copia de trabajo local desde el repositorio. </a:t>
            </a:r>
          </a:p>
          <a:p>
            <a:endParaRPr lang="es-ES" sz="2800" dirty="0"/>
          </a:p>
        </p:txBody>
      </p:sp>
      <p:sp>
        <p:nvSpPr>
          <p:cNvPr id="2" name="Marcador de contenid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2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22405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GCS - Proceso</a:t>
            </a:r>
            <a:endParaRPr lang="es-E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half" idx="2"/>
          </p:nvPr>
        </p:nvSpPr>
        <p:spPr>
          <a:xfrm>
            <a:off x="163281" y="1410290"/>
            <a:ext cx="11865429" cy="5447710"/>
          </a:xfrm>
        </p:spPr>
        <p:txBody>
          <a:bodyPr>
            <a:noAutofit/>
          </a:bodyPr>
          <a:lstStyle/>
          <a:p>
            <a:pPr lvl="2"/>
            <a:endParaRPr lang="es-ES_tradnl" sz="2800" b="1" dirty="0"/>
          </a:p>
          <a:p>
            <a:pPr lvl="2"/>
            <a:r>
              <a:rPr lang="es-ES_tradnl" sz="2800" b="1" dirty="0"/>
              <a:t>Publicar -  </a:t>
            </a:r>
            <a:r>
              <a:rPr lang="es-ES_tradnl" sz="2800" b="1" dirty="0" err="1"/>
              <a:t>Commit</a:t>
            </a:r>
            <a:endParaRPr lang="es-ES_tradnl" sz="2800" b="1" dirty="0"/>
          </a:p>
          <a:p>
            <a:pPr lvl="3"/>
            <a:r>
              <a:rPr lang="es-ES_tradnl" sz="2800" dirty="0"/>
              <a:t>U</a:t>
            </a:r>
            <a:r>
              <a:rPr lang="es-ES" sz="2800" dirty="0"/>
              <a:t>na copia de los cambios hechos a una copia local es escrita o integrada sobre repositorio.</a:t>
            </a:r>
            <a:endParaRPr lang="es-ES_tradnl" sz="2800" dirty="0"/>
          </a:p>
          <a:p>
            <a:pPr lvl="2"/>
            <a:r>
              <a:rPr lang="es-ES_tradnl" sz="2800" b="1" dirty="0"/>
              <a:t>Conflicto</a:t>
            </a:r>
          </a:p>
          <a:p>
            <a:pPr lvl="3"/>
            <a:r>
              <a:rPr lang="es-ES_tradnl" sz="2800" dirty="0"/>
              <a:t>Problema entre las versiones de un mismo documento</a:t>
            </a:r>
          </a:p>
          <a:p>
            <a:pPr lvl="2"/>
            <a:r>
              <a:rPr lang="es-ES_tradnl" sz="2800" b="1" dirty="0"/>
              <a:t>Cambio – </a:t>
            </a:r>
            <a:r>
              <a:rPr lang="es-ES_tradnl" sz="2800" b="1" dirty="0" err="1"/>
              <a:t>diff</a:t>
            </a:r>
            <a:endParaRPr lang="es-ES_tradnl" sz="2800" b="1" dirty="0"/>
          </a:p>
          <a:p>
            <a:pPr lvl="3"/>
            <a:r>
              <a:rPr lang="es-ES" sz="2800" dirty="0"/>
              <a:t>Representa una modificación específica </a:t>
            </a:r>
            <a:endParaRPr lang="es-ES_tradnl" sz="2800" dirty="0"/>
          </a:p>
          <a:p>
            <a:pPr lvl="2"/>
            <a:r>
              <a:rPr lang="es-ES_tradnl" sz="2800" b="1" dirty="0"/>
              <a:t>Integración – </a:t>
            </a:r>
            <a:r>
              <a:rPr lang="es-ES_tradnl" sz="2800" b="1" dirty="0" err="1"/>
              <a:t>Merge</a:t>
            </a:r>
            <a:endParaRPr lang="es-ES_tradnl" sz="2800" b="1" dirty="0"/>
          </a:p>
          <a:p>
            <a:pPr lvl="3"/>
            <a:r>
              <a:rPr lang="es-ES_tradnl" sz="2800" dirty="0"/>
              <a:t>Fusión entre dos ramas del proyecto</a:t>
            </a:r>
          </a:p>
          <a:p>
            <a:pPr lvl="2"/>
            <a:r>
              <a:rPr lang="es-ES_tradnl" sz="2800" b="1" dirty="0"/>
              <a:t>Actualización – </a:t>
            </a:r>
            <a:r>
              <a:rPr lang="es-ES_tradnl" sz="2800" b="1" dirty="0" err="1"/>
              <a:t>sync</a:t>
            </a:r>
            <a:r>
              <a:rPr lang="es-ES_tradnl" sz="2800" b="1" dirty="0"/>
              <a:t> o </a:t>
            </a:r>
            <a:r>
              <a:rPr lang="es-ES_tradnl" sz="2800" b="1" dirty="0" err="1"/>
              <a:t>update</a:t>
            </a:r>
            <a:endParaRPr lang="es-ES_tradnl" sz="2800" b="1" dirty="0"/>
          </a:p>
          <a:p>
            <a:pPr lvl="3"/>
            <a:r>
              <a:rPr lang="es-ES" sz="2800" dirty="0"/>
              <a:t>Integra los cambios que han sido hechos en el repositorio  y las copias locales</a:t>
            </a:r>
            <a:endParaRPr lang="es-ES_tradnl" sz="2800" dirty="0"/>
          </a:p>
          <a:p>
            <a:endParaRPr lang="es-ES" sz="2800" dirty="0"/>
          </a:p>
          <a:p>
            <a:endParaRPr lang="es-ES" sz="2800" dirty="0"/>
          </a:p>
        </p:txBody>
      </p:sp>
      <p:sp>
        <p:nvSpPr>
          <p:cNvPr id="2" name="Marcador de contenid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2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96847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Gestión de la Configuración del Software (GCS)</a:t>
            </a:r>
            <a:endParaRPr lang="es-ES" dirty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17</a:t>
            </a:fld>
            <a:endParaRPr lang="es-AR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>
          <a:xfrm>
            <a:off x="231496" y="1902575"/>
            <a:ext cx="9793088" cy="4478753"/>
          </a:xfrm>
        </p:spPr>
        <p:txBody>
          <a:bodyPr>
            <a:normAutofit/>
          </a:bodyPr>
          <a:lstStyle/>
          <a:p>
            <a:r>
              <a:rPr lang="es-AR" sz="2800" dirty="0"/>
              <a:t>Proceso de la GCS</a:t>
            </a:r>
          </a:p>
          <a:p>
            <a:pPr lvl="1"/>
            <a:r>
              <a:rPr lang="es-AR" sz="2800" dirty="0"/>
              <a:t>2 - Control de versiones</a:t>
            </a:r>
          </a:p>
          <a:p>
            <a:endParaRPr lang="es-ES" sz="2800" dirty="0"/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2019</a:t>
            </a:r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  <p:pic>
        <p:nvPicPr>
          <p:cNvPr id="148486" name="Picture 6" descr="http://www.danielnavarroymas.com/wp-content/uploads/2013/08/repositorio-gi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3060" y="1636729"/>
            <a:ext cx="6439503" cy="50022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2744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GCS - Proceso</a:t>
            </a:r>
            <a:endParaRPr lang="es-ES" dirty="0"/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18</a:t>
            </a:fld>
            <a:endParaRPr lang="es-AR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>
          <a:xfrm>
            <a:off x="0" y="1776117"/>
            <a:ext cx="9793088" cy="4478753"/>
          </a:xfrm>
        </p:spPr>
        <p:txBody>
          <a:bodyPr>
            <a:normAutofit/>
          </a:bodyPr>
          <a:lstStyle/>
          <a:p>
            <a:pPr lvl="1"/>
            <a:r>
              <a:rPr lang="es-AR" sz="3200" dirty="0"/>
              <a:t>2 - Control de </a:t>
            </a:r>
          </a:p>
          <a:p>
            <a:pPr lvl="1"/>
            <a:r>
              <a:rPr lang="es-AR" sz="3200" dirty="0"/>
              <a:t>versiones</a:t>
            </a:r>
          </a:p>
          <a:p>
            <a:endParaRPr lang="es-ES" sz="3200" dirty="0"/>
          </a:p>
        </p:txBody>
      </p:sp>
      <p:sp>
        <p:nvSpPr>
          <p:cNvPr id="11" name="Marcador de fecha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2019</a:t>
            </a:r>
          </a:p>
        </p:txBody>
      </p:sp>
      <p:sp>
        <p:nvSpPr>
          <p:cNvPr id="12" name="Marcador de pie de página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  <p:pic>
        <p:nvPicPr>
          <p:cNvPr id="6" name="Picture 4" descr="http://i.msdn.microsoft.com/dynimg/IC38169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8613" y="4282330"/>
            <a:ext cx="8595889" cy="2626398"/>
          </a:xfrm>
          <a:prstGeom prst="rect">
            <a:avLst/>
          </a:prstGeom>
          <a:noFill/>
        </p:spPr>
      </p:pic>
      <p:pic>
        <p:nvPicPr>
          <p:cNvPr id="7" name="Picture 2" descr="http://i.msdn.microsoft.com/dynimg/IC6442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8614" y="1428157"/>
            <a:ext cx="8583386" cy="29333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9770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GCS - Proceso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19</a:t>
            </a:fld>
            <a:endParaRPr lang="es-AR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/>
              <a:t>Pressman Cap. 9</a:t>
            </a:r>
          </a:p>
          <a:p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>
          <a:xfrm>
            <a:off x="623391" y="1902575"/>
            <a:ext cx="10953565" cy="4478753"/>
          </a:xfrm>
        </p:spPr>
        <p:txBody>
          <a:bodyPr>
            <a:normAutofit/>
          </a:bodyPr>
          <a:lstStyle/>
          <a:p>
            <a:pPr lvl="1"/>
            <a:r>
              <a:rPr lang="es-AR" sz="3200" dirty="0"/>
              <a:t>3 - Control de cambios</a:t>
            </a:r>
          </a:p>
          <a:p>
            <a:pPr lvl="2"/>
            <a:r>
              <a:rPr lang="es-AR" sz="3200" i="0" dirty="0"/>
              <a:t>A lo largo del proyecto los cambios son inevitables  y el control es vital para el desarrollo del mismo</a:t>
            </a:r>
          </a:p>
          <a:p>
            <a:pPr lvl="2"/>
            <a:r>
              <a:rPr lang="es-AR" sz="3200" i="0" dirty="0"/>
              <a:t>Combina los procedimientos humanos y las herramientas adecuadas para proporcionar un mecanismo para el control del cambio</a:t>
            </a:r>
          </a:p>
          <a:p>
            <a:endParaRPr lang="es-AR" sz="3200" dirty="0"/>
          </a:p>
        </p:txBody>
      </p:sp>
      <p:sp>
        <p:nvSpPr>
          <p:cNvPr id="12" name="Marcador de fecha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2018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013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Contenidos</a:t>
            </a:r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2</a:t>
            </a:fld>
            <a:endParaRPr lang="es-AR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sz="3200" dirty="0"/>
              <a:t>Gestión de la Configuración del Software </a:t>
            </a:r>
          </a:p>
          <a:p>
            <a:r>
              <a:rPr lang="es-ES_tradnl" sz="3200" dirty="0"/>
              <a:t>Gestión de Proyectos</a:t>
            </a:r>
          </a:p>
          <a:p>
            <a:pPr lvl="1"/>
            <a:r>
              <a:rPr lang="es-ES_tradnl" sz="3200" dirty="0"/>
              <a:t>Planificación Temporal</a:t>
            </a:r>
          </a:p>
          <a:p>
            <a:pPr lvl="1"/>
            <a:r>
              <a:rPr lang="es-ES_tradnl" sz="3200" dirty="0"/>
              <a:t>Planificación Organizativa </a:t>
            </a:r>
          </a:p>
          <a:p>
            <a:endParaRPr lang="es-ES" sz="320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2019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42103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-1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lum contrast="30000"/>
          </a:blip>
          <a:srcRect l="2812" t="2754" r="2687" b="6944"/>
          <a:stretch>
            <a:fillRect/>
          </a:stretch>
        </p:blipFill>
        <p:spPr bwMode="auto">
          <a:xfrm>
            <a:off x="4243623" y="32658"/>
            <a:ext cx="7975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GCS - Proceso</a:t>
            </a: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20</a:t>
            </a:fld>
            <a:endParaRPr lang="es-AR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>
          <a:xfrm>
            <a:off x="0" y="1771946"/>
            <a:ext cx="9793088" cy="4478753"/>
          </a:xfrm>
        </p:spPr>
        <p:txBody>
          <a:bodyPr>
            <a:normAutofit/>
          </a:bodyPr>
          <a:lstStyle/>
          <a:p>
            <a:pPr lvl="1"/>
            <a:r>
              <a:rPr lang="es-AR" sz="3200" dirty="0"/>
              <a:t>3 -Control de cambios</a:t>
            </a:r>
          </a:p>
          <a:p>
            <a:endParaRPr lang="es-AR" sz="3200" dirty="0"/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2019</a:t>
            </a:r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52149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GCS - Proceso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21</a:t>
            </a:fld>
            <a:endParaRPr lang="es-AR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/>
              <a:t>Pressman Cap. 9</a:t>
            </a:r>
          </a:p>
          <a:p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>
          <a:xfrm>
            <a:off x="623391" y="1902575"/>
            <a:ext cx="10447379" cy="4478753"/>
          </a:xfrm>
        </p:spPr>
        <p:txBody>
          <a:bodyPr>
            <a:noAutofit/>
          </a:bodyPr>
          <a:lstStyle/>
          <a:p>
            <a:pPr lvl="1"/>
            <a:r>
              <a:rPr lang="es-AR" sz="3200" dirty="0"/>
              <a:t>3 -</a:t>
            </a:r>
            <a:r>
              <a:rPr lang="es-AR" sz="3200" b="1" dirty="0"/>
              <a:t>Control de cambios</a:t>
            </a:r>
          </a:p>
          <a:p>
            <a:pPr lvl="2"/>
            <a:r>
              <a:rPr lang="es-AR" sz="3200" dirty="0"/>
              <a:t>La autoridad de control de cambios (ACC) evalúa:</a:t>
            </a:r>
          </a:p>
          <a:p>
            <a:pPr lvl="3"/>
            <a:r>
              <a:rPr lang="es-AR" sz="3200" dirty="0"/>
              <a:t>¿Cómo impactará el cambio en el hardware?</a:t>
            </a:r>
          </a:p>
          <a:p>
            <a:pPr lvl="3"/>
            <a:r>
              <a:rPr lang="es-AR" sz="3200" dirty="0"/>
              <a:t>¿Cómo impactará el cambio en el rendimiento?</a:t>
            </a:r>
          </a:p>
          <a:p>
            <a:pPr lvl="3"/>
            <a:r>
              <a:rPr lang="es-AR" sz="3200" dirty="0"/>
              <a:t>¿Cómo alterará el cambio la percepción del cliente sobre el producto?</a:t>
            </a:r>
          </a:p>
          <a:p>
            <a:pPr lvl="3"/>
            <a:r>
              <a:rPr lang="es-AR" sz="3200" dirty="0"/>
              <a:t>¿Cómo afectará el cambio a la calidad y a la fiabilidad?</a:t>
            </a:r>
          </a:p>
          <a:p>
            <a:pPr lvl="3"/>
            <a:r>
              <a:rPr lang="es-AR" sz="3200" dirty="0"/>
              <a:t>…</a:t>
            </a:r>
          </a:p>
          <a:p>
            <a:endParaRPr lang="es-AR" sz="3200" dirty="0"/>
          </a:p>
        </p:txBody>
      </p:sp>
      <p:sp>
        <p:nvSpPr>
          <p:cNvPr id="12" name="Marcador de fecha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2019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4996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GCS - Proceso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22</a:t>
            </a:fld>
            <a:endParaRPr lang="es-AR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/>
              <a:t>Pressman Cap. 9</a:t>
            </a:r>
          </a:p>
          <a:p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lvl="1"/>
            <a:r>
              <a:rPr lang="es-AR" sz="3200" dirty="0"/>
              <a:t>4 - </a:t>
            </a:r>
            <a:r>
              <a:rPr lang="es-AR" sz="3200" b="1" dirty="0"/>
              <a:t>Auditoría de la configuración</a:t>
            </a:r>
          </a:p>
          <a:p>
            <a:pPr lvl="2"/>
            <a:r>
              <a:rPr lang="es-AR" sz="3200" dirty="0"/>
              <a:t>La identificación y el control de versiones y el control de cambio, ayudan al equipo de desarrollo de software a mantener un orden, pero sólo se garantiza hasta que se ha generado la orden de cambio.</a:t>
            </a:r>
          </a:p>
          <a:p>
            <a:pPr lvl="2"/>
            <a:r>
              <a:rPr lang="es-AR" sz="3200" dirty="0"/>
              <a:t>Cómo aseguramos que el cambio se ha realizado correctamente </a:t>
            </a:r>
          </a:p>
          <a:p>
            <a:pPr lvl="3"/>
            <a:r>
              <a:rPr lang="es-AR" sz="3200" dirty="0"/>
              <a:t>Revisiones técnicas formales</a:t>
            </a:r>
          </a:p>
          <a:p>
            <a:pPr lvl="3"/>
            <a:r>
              <a:rPr lang="es-AR" sz="3200" dirty="0"/>
              <a:t>Auditorías de configuración </a:t>
            </a:r>
          </a:p>
          <a:p>
            <a:endParaRPr lang="es-AR" sz="3200" dirty="0"/>
          </a:p>
        </p:txBody>
      </p:sp>
      <p:sp>
        <p:nvSpPr>
          <p:cNvPr id="12" name="Marcador de fecha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2019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3348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GCS - Proceso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23</a:t>
            </a:fld>
            <a:endParaRPr lang="es-AR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/>
              <a:t>Pressman Cap. 9</a:t>
            </a:r>
          </a:p>
          <a:p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>
          <a:xfrm>
            <a:off x="163286" y="1902575"/>
            <a:ext cx="11560628" cy="4478753"/>
          </a:xfrm>
        </p:spPr>
        <p:txBody>
          <a:bodyPr>
            <a:noAutofit/>
          </a:bodyPr>
          <a:lstStyle/>
          <a:p>
            <a:pPr lvl="1"/>
            <a:r>
              <a:rPr lang="es-AR" sz="3200" dirty="0"/>
              <a:t>4 - </a:t>
            </a:r>
            <a:r>
              <a:rPr lang="es-AR" sz="3200" b="1" dirty="0"/>
              <a:t>Auditoría de la configuración responde:</a:t>
            </a:r>
          </a:p>
          <a:p>
            <a:pPr lvl="2"/>
            <a:r>
              <a:rPr lang="es-AR" sz="3200" dirty="0"/>
              <a:t>¿Se ha hecho el cambio especificado en la Orden de Cambio?¿Se han incorporado modificaciones adicionales?</a:t>
            </a:r>
          </a:p>
          <a:p>
            <a:pPr lvl="2"/>
            <a:r>
              <a:rPr lang="es-AR" sz="3200" dirty="0"/>
              <a:t>¿Se ha llevado a cabo una RTF para evaluar la corrección técnica?</a:t>
            </a:r>
          </a:p>
          <a:p>
            <a:pPr lvl="2"/>
            <a:r>
              <a:rPr lang="es-AR" sz="3200" dirty="0"/>
              <a:t>¿Se han seguido adecuadamente los estándares de IS?</a:t>
            </a:r>
          </a:p>
          <a:p>
            <a:pPr lvl="2"/>
            <a:r>
              <a:rPr lang="es-AR" sz="3200" dirty="0"/>
              <a:t>¿Se han reflejado los cambios en el ECS: fecha, autor, atributos?</a:t>
            </a:r>
          </a:p>
          <a:p>
            <a:pPr lvl="2"/>
            <a:r>
              <a:rPr lang="es-AR" sz="3200" dirty="0"/>
              <a:t>¿Se han seguido procedimientos de GCS para señalar el cambio, registrarlo y divulgarlo?</a:t>
            </a:r>
          </a:p>
          <a:p>
            <a:pPr lvl="2"/>
            <a:r>
              <a:rPr lang="es-AR" sz="3200" dirty="0"/>
              <a:t>¿Se han actualizado adecuadamente todos los ECS relacionados?</a:t>
            </a:r>
          </a:p>
          <a:p>
            <a:endParaRPr lang="es-AR" sz="3200" dirty="0"/>
          </a:p>
        </p:txBody>
      </p:sp>
      <p:sp>
        <p:nvSpPr>
          <p:cNvPr id="12" name="Marcador de fecha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2019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8016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GCS - Proceso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24</a:t>
            </a:fld>
            <a:endParaRPr lang="es-AR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/>
              <a:t>Pressman Cap. 9</a:t>
            </a:r>
          </a:p>
          <a:p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>
          <a:xfrm>
            <a:off x="326571" y="1902575"/>
            <a:ext cx="10956471" cy="4478753"/>
          </a:xfrm>
        </p:spPr>
        <p:txBody>
          <a:bodyPr>
            <a:noAutofit/>
          </a:bodyPr>
          <a:lstStyle/>
          <a:p>
            <a:pPr lvl="1"/>
            <a:r>
              <a:rPr lang="es-AR" sz="3200" dirty="0"/>
              <a:t>5 - </a:t>
            </a:r>
            <a:r>
              <a:rPr lang="es-AR" sz="3200" b="1" dirty="0"/>
              <a:t>Generación de informes de estado de la configuración</a:t>
            </a:r>
          </a:p>
          <a:p>
            <a:pPr lvl="2"/>
            <a:r>
              <a:rPr lang="es-AR" sz="3200" dirty="0"/>
              <a:t>Responde </a:t>
            </a:r>
          </a:p>
          <a:p>
            <a:pPr lvl="3"/>
            <a:r>
              <a:rPr lang="es-AR" sz="3200" dirty="0"/>
              <a:t>¿Qué pasó?</a:t>
            </a:r>
          </a:p>
          <a:p>
            <a:pPr lvl="3"/>
            <a:r>
              <a:rPr lang="es-AR" sz="3200" dirty="0"/>
              <a:t>¿Quién lo hizo?</a:t>
            </a:r>
          </a:p>
          <a:p>
            <a:pPr lvl="3"/>
            <a:r>
              <a:rPr lang="es-AR" sz="3200" dirty="0"/>
              <a:t>¿Cuándo pasó?</a:t>
            </a:r>
          </a:p>
          <a:p>
            <a:pPr lvl="3"/>
            <a:r>
              <a:rPr lang="es-AR" sz="3200" dirty="0"/>
              <a:t>¿Qué más se vio afectado?</a:t>
            </a:r>
          </a:p>
          <a:p>
            <a:pPr lvl="3"/>
            <a:endParaRPr lang="es-AR" sz="3200" dirty="0"/>
          </a:p>
          <a:p>
            <a:pPr lvl="2"/>
            <a:r>
              <a:rPr lang="es-AR" sz="3200" dirty="0"/>
              <a:t>La generación de informes de estado de la configuración desempeña un papel vital en el éxito del proyecto </a:t>
            </a:r>
          </a:p>
          <a:p>
            <a:endParaRPr lang="es-AR" sz="3200" dirty="0"/>
          </a:p>
        </p:txBody>
      </p:sp>
      <p:sp>
        <p:nvSpPr>
          <p:cNvPr id="12" name="Marcador de fecha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dirty="0"/>
              <a:t>2019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7209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Ingeniería de software II</a:t>
            </a:r>
            <a:endParaRPr lang="es-AR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Gestión De Proyectos 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/>
              <a:t>2019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Ingenieria de Software II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FBCA-B5DA-43DA-86E0-3066B89D06AB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3943505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¿Qué es un proyecto ?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26</a:t>
            </a:fld>
            <a:endParaRPr lang="es-AR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5602" name="2 Marcador de contenido"/>
          <p:cNvSpPr>
            <a:spLocks noGrp="1"/>
          </p:cNvSpPr>
          <p:nvPr>
            <p:ph type="body" sz="quarter" idx="13"/>
          </p:nvPr>
        </p:nvSpPr>
        <p:spPr>
          <a:xfrm>
            <a:off x="277587" y="1869917"/>
            <a:ext cx="11005457" cy="4478753"/>
          </a:xfrm>
        </p:spPr>
        <p:txBody>
          <a:bodyPr>
            <a:noAutofit/>
          </a:bodyPr>
          <a:lstStyle/>
          <a:p>
            <a:r>
              <a:rPr lang="es-AR" sz="2800" dirty="0"/>
              <a:t>Un proyecto es un esfuerzo temporal que se lleva a cabo para crear un producto, servicio o resultado único. </a:t>
            </a:r>
          </a:p>
          <a:p>
            <a:r>
              <a:rPr lang="es-AR" sz="2800" dirty="0"/>
              <a:t>Características</a:t>
            </a:r>
          </a:p>
          <a:p>
            <a:pPr lvl="1"/>
            <a:r>
              <a:rPr lang="es-AR" sz="2800" dirty="0"/>
              <a:t>Temporal </a:t>
            </a:r>
          </a:p>
          <a:p>
            <a:pPr lvl="2"/>
            <a:r>
              <a:rPr lang="es-AR" sz="2800" dirty="0"/>
              <a:t>Tiene un comienzo y fin definido. El fin se alcanza cuando se han logrado los objetivos del proyecto o cuando queda claro que esos objetivos no serán o no podrán ser alcanzados.</a:t>
            </a:r>
          </a:p>
          <a:p>
            <a:pPr lvl="1"/>
            <a:r>
              <a:rPr lang="es-AR" sz="2800" dirty="0"/>
              <a:t>Resultado</a:t>
            </a:r>
          </a:p>
          <a:p>
            <a:pPr lvl="2"/>
            <a:r>
              <a:rPr lang="es-AR" sz="2800" dirty="0"/>
              <a:t>Productos, servicios o resultados únicos</a:t>
            </a:r>
          </a:p>
          <a:p>
            <a:pPr lvl="1"/>
            <a:r>
              <a:rPr lang="es-AR" sz="2800" dirty="0"/>
              <a:t>Elaboración gradual</a:t>
            </a:r>
          </a:p>
          <a:p>
            <a:pPr lvl="2"/>
            <a:r>
              <a:rPr lang="es-AR" sz="2800" dirty="0"/>
              <a:t>Desarrollar en pasos e ir aumentando mediante incrementos</a:t>
            </a:r>
          </a:p>
          <a:p>
            <a:endParaRPr lang="es-AR" sz="2800" dirty="0"/>
          </a:p>
          <a:p>
            <a:pPr marL="0" indent="0">
              <a:buNone/>
            </a:pPr>
            <a:endParaRPr lang="es-AR" sz="28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dirty="0"/>
              <a:t>2019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/>
              <a:t>Ingenieria de Software 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187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Aspectos de la Gestión de Proyecto de Software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3D1A-7492-45A7-9EC2-7B246B85118F}" type="slidenum">
              <a:rPr lang="es-AR" smtClean="0"/>
              <a:pPr/>
              <a:t>27</a:t>
            </a:fld>
            <a:endParaRPr lang="es-AR" dirty="0"/>
          </a:p>
        </p:txBody>
      </p:sp>
      <p:sp>
        <p:nvSpPr>
          <p:cNvPr id="27651" name="4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/>
              <a:t>Pressman Cap. 3 </a:t>
            </a:r>
          </a:p>
        </p:txBody>
      </p:sp>
      <p:sp>
        <p:nvSpPr>
          <p:cNvPr id="27650" name="2 Marcador de contenido"/>
          <p:cNvSpPr>
            <a:spLocks noGrp="1"/>
          </p:cNvSpPr>
          <p:nvPr>
            <p:ph type="body" sz="quarter" idx="13"/>
          </p:nvPr>
        </p:nvSpPr>
        <p:spPr>
          <a:xfrm>
            <a:off x="639720" y="1788275"/>
            <a:ext cx="10953566" cy="4743154"/>
          </a:xfrm>
        </p:spPr>
        <p:txBody>
          <a:bodyPr>
            <a:noAutofit/>
          </a:bodyPr>
          <a:lstStyle/>
          <a:p>
            <a:r>
              <a:rPr lang="es-AR" dirty="0"/>
              <a:t>Personal (RRHH)</a:t>
            </a:r>
          </a:p>
          <a:p>
            <a:pPr lvl="1"/>
            <a:r>
              <a:rPr lang="es-AR" i="0" dirty="0"/>
              <a:t>Es el elemento más importante. El equipo de dirección del proyecto debe identificar a los interesados, determinar sus requisitos y expectativas y, gestionar su influencia en relación con los requisitos para asegurar un proyecto exitoso.</a:t>
            </a:r>
          </a:p>
          <a:p>
            <a:pPr>
              <a:spcBef>
                <a:spcPts val="600"/>
              </a:spcBef>
            </a:pPr>
            <a:r>
              <a:rPr lang="es-AR" dirty="0"/>
              <a:t>Producto</a:t>
            </a:r>
          </a:p>
          <a:p>
            <a:pPr marL="377040" lvl="5" indent="0">
              <a:buClr>
                <a:srgbClr val="C00000"/>
              </a:buClr>
              <a:buNone/>
            </a:pPr>
            <a:r>
              <a:rPr lang="es-AR" sz="2400" dirty="0"/>
              <a:t>El producto de software es intangible. A veces es difícil ver el progreso del proyecto</a:t>
            </a:r>
          </a:p>
          <a:p>
            <a:pPr lvl="1"/>
            <a:r>
              <a:rPr lang="es-AR" dirty="0"/>
              <a:t>Los proyectos pueden crear:</a:t>
            </a:r>
          </a:p>
          <a:p>
            <a:pPr marL="834390" lvl="4" indent="-285750">
              <a:buFont typeface="Wingdings" panose="05000000000000000000" pitchFamily="2" charset="2"/>
              <a:buChar char="§"/>
            </a:pPr>
            <a:r>
              <a:rPr lang="es-AR" sz="2400" i="0" dirty="0"/>
              <a:t>Un producto o artículo producido, que es cuantificable, y que puede ser un elemento terminado o un componente </a:t>
            </a:r>
          </a:p>
          <a:p>
            <a:pPr marL="834390" lvl="4" indent="-285750">
              <a:buFont typeface="Wingdings" panose="05000000000000000000" pitchFamily="2" charset="2"/>
              <a:buChar char="§"/>
            </a:pPr>
            <a:r>
              <a:rPr lang="es-AR" sz="2400" i="0" dirty="0"/>
              <a:t>La capacidad de prestar un servicio como, por ejemplo, las funciones del negocio que respaldan la producción o la distribución</a:t>
            </a:r>
          </a:p>
          <a:p>
            <a:pPr marL="834390" lvl="4" indent="-285750">
              <a:buFont typeface="Wingdings" panose="05000000000000000000" pitchFamily="2" charset="2"/>
              <a:buChar char="§"/>
            </a:pPr>
            <a:r>
              <a:rPr lang="es-AR" sz="2400" i="0" dirty="0"/>
              <a:t>Un resultado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dirty="0"/>
              <a:t>2019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739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Aspectos de la Gestión de Proyecto de Software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3D1A-7492-45A7-9EC2-7B246B85118F}" type="slidenum">
              <a:rPr lang="es-AR" smtClean="0"/>
              <a:pPr/>
              <a:t>28</a:t>
            </a:fld>
            <a:endParaRPr lang="es-AR" dirty="0"/>
          </a:p>
        </p:txBody>
      </p:sp>
      <p:sp>
        <p:nvSpPr>
          <p:cNvPr id="27651" name="4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/>
              <a:t>Pressman Cap. 3 </a:t>
            </a:r>
          </a:p>
        </p:txBody>
      </p:sp>
      <p:sp>
        <p:nvSpPr>
          <p:cNvPr id="27650" name="2 Marcador de contenido"/>
          <p:cNvSpPr>
            <a:spLocks noGrp="1"/>
          </p:cNvSpPr>
          <p:nvPr>
            <p:ph type="body" sz="quarter" idx="13"/>
          </p:nvPr>
        </p:nvSpPr>
        <p:spPr>
          <a:xfrm>
            <a:off x="639720" y="1788275"/>
            <a:ext cx="10953566" cy="474315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s-AR" sz="3200" dirty="0"/>
              <a:t>Procesos</a:t>
            </a:r>
          </a:p>
          <a:p>
            <a:pPr lvl="1"/>
            <a:r>
              <a:rPr lang="es-AR" sz="3200" dirty="0"/>
              <a:t>Un proceso de software proporciona el marco de trabajo desde el cual se puede establecer un plan detallado para el desarrollo del software</a:t>
            </a:r>
          </a:p>
          <a:p>
            <a:pPr>
              <a:spcBef>
                <a:spcPts val="600"/>
              </a:spcBef>
            </a:pPr>
            <a:r>
              <a:rPr lang="es-AR" sz="3200" dirty="0"/>
              <a:t>Proyecto</a:t>
            </a:r>
          </a:p>
          <a:p>
            <a:pPr lvl="1"/>
            <a:r>
              <a:rPr lang="es-AR" sz="3200" dirty="0"/>
              <a:t>Los proyectos deben ser planeados y controlados para manejar su complejidad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dirty="0"/>
              <a:t>2019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68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Manifestación de una mala gestión de proyectos</a:t>
            </a:r>
            <a:endParaRPr lang="es-AR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29</a:t>
            </a:fld>
            <a:endParaRPr lang="es-AR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4820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AR" sz="3200" dirty="0"/>
              <a:t>Incumplimiento de plazos</a:t>
            </a:r>
          </a:p>
          <a:p>
            <a:r>
              <a:rPr lang="es-AR" sz="3200" dirty="0"/>
              <a:t>Incremento de los costos </a:t>
            </a:r>
          </a:p>
          <a:p>
            <a:r>
              <a:rPr lang="es-AR" sz="3200" dirty="0"/>
              <a:t>Entrega de productos de mala calidad 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2019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  <p:sp>
        <p:nvSpPr>
          <p:cNvPr id="5" name="4 Flecha derecha"/>
          <p:cNvSpPr/>
          <p:nvPr/>
        </p:nvSpPr>
        <p:spPr>
          <a:xfrm>
            <a:off x="2612657" y="4358079"/>
            <a:ext cx="1418451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 dirty="0"/>
          </a:p>
        </p:txBody>
      </p:sp>
      <p:sp>
        <p:nvSpPr>
          <p:cNvPr id="34822" name="5 CuadroTexto"/>
          <p:cNvSpPr txBox="1">
            <a:spLocks noChangeArrowheads="1"/>
          </p:cNvSpPr>
          <p:nvPr/>
        </p:nvSpPr>
        <p:spPr bwMode="auto">
          <a:xfrm>
            <a:off x="4731419" y="4525094"/>
            <a:ext cx="33575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2800" dirty="0">
                <a:latin typeface="Tw Cen MT"/>
              </a:rPr>
              <a:t>Perjuicio económico</a:t>
            </a:r>
          </a:p>
        </p:txBody>
      </p:sp>
      <p:sp>
        <p:nvSpPr>
          <p:cNvPr id="2" name="AutoShape 2" descr="data:image/jpeg;base64,/9j/4AAQSkZJRgABAQAAAQABAAD/2wCEAAkGBhQSEBUUEhQVFRQWGBgXFxgVFRUXGBgYFhcXGBgXFBUYHSYeFxokGRcYHy8gJCcpLCwsGB4xNTAqNSYrLCkBCQoKBQUFDQUFDSkYEhgpKSkpKSkpKSkpKSkpKSkpKSkpKSkpKSkpKSkpKSkpKSkpKSkpKSkpKSkpKSkpKSkpKf/AABEIAOAA4QMBIgACEQEDEQH/xAAcAAABBAMBAAAAAAAAAAAAAAAAAQQGBwIDBQj/xABMEAACAQMBAwgFCQQHBwQDAAABAgMABBEhBRIxBgcTQVFhcYEiMpGh8BQjM0JScrHB0WKCksIVQ6Ky0uHxFyQ0RGNzszVUg6MlU5P/xAAUAQEAAAAAAAAAAAAAAAAAAAAA/8QAFBEBAAAAAAAAAAAAAAAAAAAAAP/aAAwDAQACEQMRAD8AvA0Vj10tBlimyH55h+wn96St+aab3z37n4N/nQPKK5W3uUMNnC01w+6g4drHqVR1sarDaW377aRzvvZ2jeqifTOO2R/qgjqHsPGgsfbXLmytDuz3EaP9jJZ/4FyRXDHPHZH1EunH2ltnI9+tRPZvJyCA5jjG99pvSfr1LHJz7K6qiglGzucvZ8zBRcBGPBZlaI/2wB76k6OCMg5B4Efkaqq4tEkXddVcdjAMPYaZW1tNaEvYTNH19C5LwP3bh9TxXFBclFRrkXyyW+hOVMU8eBNC2QUPaM6lD1HyqR5oMqQmuNyl5VW9jF0lxIFHBV4u57EXix9w66pvlJzxXdwStt/usXDTDTHxY6J5DzoL6kkUasQO86e81jFdo3qsreBB/CvKN5dvK29NI8rHrkdmPvOnlWpUAOVG6e1Tg+0Gg9cA0teati84t/akblwZEH9XP84uMcAx9NfI1bXIznVgvWEUo6C4PBGOVf8A7b9Z/ZOvjQTrNFJRmgypM1HuUPLu0sjuzS5k6oowXkP7i8PPFQ6754pmPzFlgds8wU/wIDj20FpZpaqROdi9+tbWxHYssqn2lTXX2bzy2+QLuKS2zpvfSxfxpqPNaCxKK0Wd6kqB43V0YZVlIYEdxFb6BtD9K/gn8w/KnNYhBnPWcD2Zx+J9tZUBRSYpaBCaN6kc00uD85F94jh/03P5UDym1yVQmVmCqiNvE8AAQxJ8ADW4moFzv7WZbNLaM4ku5FhHcmcufDGB5mghs+1TtKd7659G2i3hbIx9EKp9KVh1tp7e4Ctce1rhcTy7i2znRCArxofUckn0ietRrrp2V1TseMwdAVzGFCY7hjHnn31zbHYMhm3riTpUi+gXAGuPXkAGC44A+dBIs+/to3s1r7Pj21GuU23H31tbY/Ov6zceiTt7m/DxIoHm1uVIjkMMCGaccVBwqf8Acfq8B3cK5bW95LrLcmMH6kA3cd2+fSOlONk7LSBAiDjqzNqWPax66egGg5dryeEb9IJrkSYwXE7K2M8MjXHdXVj2jeoPm76406pOjlH9tc++sWGtZZoINyqt7ppmuLtzPnTpBwQdm59RfDSuQ8wC7w1HVjT2mrPYZ6uOR/rUI5S7B6BjNGPmmPpoOCk9YH2T2dVBq2hBBFCIkHT3hZWkmV/moQP6mLdOJT9puHZmmW7Wk4TAVcljoB1k8MD441P9g81pkUPeu4J16KMgYHY7a5Phw7aCAtKqnVgPxrJ5NMrvAg7ysFbQjUEEDSru2byTtYB81BGO8qGb+JsnNdboQKDfyD5bxXlnGzTR9OqfPKWUMGXRmKngDjezw1qG8r+dOS5drfZrbqDSS5/KH/Fx7McT1Ntclba5UiWJd7HroArjwbifA5FQC+2bJs+RYpMGBjiOVRu6nXdkA0Dd+mePbgEsrFY/VyWOrMxyzHtLHWnJT20mR50E0Bu/H+dIyaYIBHxxz1UEmmm0do9EFAUsWJCgdZ7ydB+NA+2Nte42c5ltDvR5zJASSjjtT7Dd4/yq7OTHKaG/t1ngOh0ZT6yMOKsO0e/Q155t9qSo6rcBQHJClScBupW6j413+S+3P6NvkkDYt52CTr1KT6sncQdT3Z7aC/aWsVOlZUBRRRQFNrr1o/vn/wAclbqbXvGP74/utQOzVSc418p21apIwCxwM6hiAC7s40J68KPZVrk+NUzz9bC1guiWCYaCTAzg+lJHp3neGfCg7G/18fj/ADpBg1XNtywuHgRIhu4UBpZPSZj1lE4ccjJzpTVxM2r3E7HtEjL7FGgoLG2ltFYIXkb1UGT39gHeTpUW5OWp3Gmk+lnO+xPUD6qjy+NKj07zSPFbPK8kcjhir6nCakFuJGOrwqbovYD2UDPam10hADZZ2PoooyzdWg/Os9mbU6UEFSki+tGxyQNcHhqD2iuQ8Lw3MlxKm+hACsmWMSDjlMZx2kZpxa3AupVdYz0aarMWKsx7EXiV7c6Gg7S+NL7qTUH2UiLxHjQZ1hcW4dSrjKkYI7iK2KuB+PnR7aCL8gNgbu1GSQZ6BWdM95AQ+x8+Iq38VBdi4Taaf9WGRfEoysPdmp2BQANK1GawmiDAg8CCDgkaHsIoIlNy23NoNG+PkqhY2lCndSdsndeTgBpjB4Edxrv7c2Ul1bvE/B10PYfqsO8HBrljY01tbzW9qlvJbzBj0VwGyjvoWDgHfGgOG1GONPuTuymtraOFnaQqvrN+C/sjgPCgrbZk7GMpIMSRs0bjvU4zTw9Xx1+ytW1I9za10mmH3JO7O6pPvJrb40C7x760X1uskbKdMj38QR54rfv44UKPj/Wg4vQSzIiSxYwVy4kUEEH1gADrjNdLakO/C6nX0TjxGo99OA3f76R9QfD3UFv82u2Dc7LtpGOWCbjH9qMlMnxAB86k9VzzEf8ApR7Onkx7E/PNWNQLRRRQFNb86L99PewH51uOda1yJnGR2HzByKBvtvbMdrA88zYSMZPb3ADrJOAB2mvPPKDlFPtObpp8iIE9DCD6KDqZh9Zjpr+WBUn55dtNNdxWSn5uJRLKB1s3qqw7lwf36hk8m4jN2AkfHuoCKZWJCsCR1A60rg1Yuyhs+Dk+Gk+T3DJE0hG8pfppNd0YO+p3iq6YOlVtZqREu8ctjJz39WfCgz2Z/wAdDnPqyY8cfpU0K8fjuqCu+5cWz9Qk3T+9p+tTsDFAhXOhoCgDA0xwAGP9KUL5fHXSgd3x50CcaPbWRHwKRRQKDr/rSE0NnPD20YoORtG76O8spOoSlT4OAp/E1ZR0qouWrHegVeO+SMdvogY9tW42untoN691FFLigTFIxoHGuXyl22tpbvMxGQMKNPSc6KPbqe4Ggr3abCTat044KFjz3hVBHtU1u6sUw2JassW8/ryEu5PEltdT7/Onxb4/KgxJ1PurHH66dVZ4/Whl4fHsoMUPx8cKbbRn3YXbsUjs1PD34p26Gmn9GteXUFkmfnGBkI+qi6k57gCfIUFv80ezDBsm3B4uGlP/AMjEj+zu1Ma12tusaKijCqAqjsCjAHsFbaBMUUuKKDFWzQTWGtYsD2e+g858prgybXv2PVNueSeiPL0RTUGujy3tjFtq7XGOk3JB37yqT7ya51BibdCfVX+EZrPHx76QmjqoG21LffiYdY9IeI1qV7Bv+mt43OpIw33hoffrUe+PjtrPkvcmGdoScK/px5zoR6y+z8BQTDGtKMVqBNCg0GwikNYg99Ko76BaAKTd+NKjF1ykdJN8jEatNGQDkMyAFMnGhPCg6djZi62tEuMpbJvt2b2cqD57p8qs4fHCoXzabOItmuH+kuHLk6eqCQoHdnePsqYBD2/hQbCaKxKntrBhgZJwBqScaDv7KDJ2+DVWbf2t/SF1pn5LASF7JJBxbHWo4eHiac8tdvXFxbu1sknyFGCTTjTpMnBCHj0fUSOsjOmhj/J7aayKYwN0rwCg43c4HE5J7aDuEUm54VqhuFcsFOSpw3HQ8eytoXqoF3RQtR9+UZKy7q4KaAk5yxbdXTTjx8q6V7tBYYwXPpYHojiT2DsGeug0bX26sasFI6RSowRxyd448s1anNNyNNvE11OP94uMHH2IzgqvcToT4KOo1BeQHNvLf3IurtCluCGCsCDLjgqg67mgyx48BxyL6EYoMqM0btIYx2UC5orHoh2CigyzRWIGlIy0FUc+Ww8dBfINUPQy4HFHyUJ8GyP3hVejXXNeitv7ES7tpIJPUkUqe0Z4MO8HBHhXnG6sJbWZ7WZcSxcM5w6/VZe0EfHGg2Zpd/hwprs676SMNoD1jsIpyfdQCtWq6td9RrgjBVhxVhwIrYq0d36UGmPlCVmSSTSVBuSr1SR5yHTXiDrj2ddSqXbMakDJO8u8hAyH0zuxtwLd1Re5tEkGGUED40PVTcWMipuRysEzkI4DrnqwDw11oJnbbXjkICsCXXfXjqvD3HTHEU8DfH61Xsi3Ocho94PvhgpU73A6DT0hxGNaf7O5QzqxjECSBEaQiIsN1F9JiS2dANfZQdflHfFGhXJ3SwZgpJdyh9GNEGpyca8K0Rcl2a6VdoRvbJOrvbqThTI2Ad859F8a7px1aa4O3k5d3ltMtzbwIEupESJ7oK0rbzAHoTvB9z0s6aYqxOcA9JfbPtJQptrhpBIGUekygbu63rIwzoQRxoGGyNpR21jB0uVChIWwp0kB6MjH3wdakBYedVidnzXHTQm6htre2nIMd3OWlPRtldd0OV8+PCpVyO2PcX8kr3iTJbNgxlZXiBYeiwVRuu0TA7w3h1UHQ2rynt7cYkcGQ6LGnpSMexUGufHFFjyXuNoMHvQ1va8RbA/OS9nyhh6q/sDXtqX7F5JWtp/w8EaN1sFy58XbLH2082htCKBC8rqiAjJJ0G8wVc+JOKBGsI+j6HcXot0puYG7u4xu44YxVR7X5qJ7aZ3sujmibhHI+5IgGSERjo49+g8atW92qI7iCEqfnuk3WBGA0ah8Ed4z7KqtUn2ht+SHfJgtrrpydTudEqoEU50yy4wOsseqgqeWdklDHeyXLsu9qCG1VlGCrZB49WKm2z+lvAVtIZ3J031QBVJ7XYhR7amexeQsW0to3N9Ooa3EzRxINBKYsIZHxxXKnxOc6DW0obVUUKihVXQBQAAOwAaCgpnYnMhKR8/IkYyjYX5xwU8MJxJ+1U92HzaWVs3SdGZpePSTnfbPaFxur5CpbuUbtALWVIBS0BRRRQFFFFAUmaDQRQGai/LrkLFtGIZPRzx5MUo4qfst9pD1jzHfJ9ykK0HlbbWxbiymeKdDE7EMrD6N2H1kbgVYew8a2Wu0NAxPoNppxRhxU46s8DXpbauwobqLo7iNZE7HHvB4qe8a1XW0+YpRvGznMYbjHMgkTwDjDAeRoK6ilVgCpBB7PwoK1IZ+aDaKFsJBID9iYrqPrAOowe8Uzu+Q+0lTBtJs9TIYX6+sK2vsoOTSPIFUseAGTjX8KfLyX2gSp+RXHY6mPA8VY12bDmx2jPxjjtl+1Kyu3gI0z7zQQ66uyMAZKuMKyakt1AL157qtzm15vugtZJLtMzXSlXU6FImGNw44MeJ7PRHVUG5J7GuXZkiHyeW03xNMxjjiiIY4wFjLMxwTkngDwFWpzYbWuLmx37k7zCR1WTAAkQYw6gAaZyMka4oIhY8kI4Nv2sMbzSJBAZvnn39zV1RU0AVQSumKm3L/AJNNd2ymE7tzA4mgP7afVPYG4eIFM9gW/Sbb2hL1RxwQg+K77e8CppuUFV7e2xbz2ke00VEvbV1R42TLGQnca3kXGddd1uI6uupnsrl5aTQpIZo4i4Y7krqjKU+kVgSNVPHyNcjlpzZrdSC4t3EVyGVzkExStGQU6VR1jGN4dtUzziRs985kh6CbT5QqnfiDnHzqOuSFcYOCMg9uaD0HsXlfBdzTwxFt+HG9kABlYZV4yCd5CMHPeO0VWFlsueeCWFneSW5sWKF2yTJa3b7qgsexl9tcTYPJiF5UkEkjqpBKWxuLmd90DEbSCKNIl0HHUYqyzsa8vCp6NdnQqGUFd1rrdkILqu76EAYgZxk6UEZ5S8pLm7vbKCxQm5t135SRlYpZIwjLIeHoAtnvONTpUiurVNjbKlKHfuZDgyH1pbiXQHtwCSQOwHrJqV7A5NQWUXR26bi8WPFmP2nY6sajF8vy/bMcQ1gsAJZOw3D/AEa/ujXyNBJOSuyvktnBBjVEAY9rnVz5sTXW3qAlLigTeo3qXdoxQLRRRQFFFFAUUmaWgKKxC0uKBaKTFGKAzS0mK1Cb0yvUFB9pI/Kg3UUUUBiitaS5Zl7Meec/oa2UFf8AKDk9DHtiCeWNXhuvmXVslBOo3onZfVbeVSuoOoqeqoAwMADgBw8hXL5VbHNzayRqcSYDxN9mVCHjb+IDyzWzYu2BPaxz8N5N5h9lh66nwYMPKg4nIEb7383/AOy8lUfdiCoPzqXVEua5f/xsbnjK80p/flc/hiu1yi26lnbPPJqFGiji7HRUXvJ0oOfyt5RvDuQWyh7yfIiU8FA9aaTsRePeRjtrLk5yNitrd43+ekmybiRxkzM2d7ez9XU4X8608jdgyJv3V1rd3GC/ZEnFIUHUFGM9p8Kk9BC+TjnZ91/R8hJgfL2Tt2DV7dj9pc5HaKmlcblXyfF5bmMHckUh4ZBxjlXVGB8dD3E1p5F8ozd2+ZBuTxMYp0+zKmh07DxHj3UDrlPt1bO0luG/q1yB9pjoq+bECuZzebCa3sw0utxcMZ5ieO/JrunwGB45phypHyzaVrZcY4v97uB1EKcRIfFjkjsxU3oMZJAoydBp7zge81lTe/8Aoz3YPsINOKArQjHpWGdN1DjxL5/Aeyt9N0PzzfcT+89A4oorTcSld3HWwHtzQbqKKKAooooEzQTRigigM0tJikxQLvU3j+lb7qfjJTgCm0A+ckP3B7AT/NQOs0UlLQNxpN95B/ZY/wCOnFNp9JEP3l9o3v5Kc0BUDm2iLQ7UtycARPdw/dlRhIB4TAn9+pzJKF4kDxIFVLz6q0Zt5ozgyJNbPjrRwrAf3qCe8gbbo9mWi/8ARQ/xDe/OuTGP6S2lvHW1sWwv2ZbrrbvEY0Hea2cptrNaWUFtB/xM6pbwAcQd0K0ngi657cV3+T2xEtLaOBOCDBPWzHVmPeWJPnQdKloooCoHtNvkG2YphpBfjoZewTp9G58Qce2p07gAknAGpJ4ADrNV/wAv9oW20Nl3HyWeOWSDEw6NgWUxnJOOI9He1oN/No/yiS+vj/XzlIz/ANKEBUx7fdU7queQvKS2sdkWiyOTJKrOsUamSVy0jn0Y1yfPhpxqU8nOV8V48sapLFJCVEiTIFYbwJXgSOrhnNB1Noj5p/un8KcitdxDvoy8N4Ee0YrZQFNwvzpPUUA9jN+tOKKAptfcF7nT3sB+dOab3w9Effj/APItA4ooooCiiigTNGaMUYoDNLSYoAoAmtaRgFj9o5PkAPyrMrVd87vK+5s4oktQ6s5JabcBRANAu8wKhiddeAHfQWJvik39a8xtyx2jLG7teXG6jKrbsqp6TkhcKpBI9E6jQeyuVd3jvnpJ5nxx35HbjjvoPUl9taBMdJLEuDkb8iLjiOs9hNcq55xtnx+teQeCuHPsTNeZ2t4+wHAyeJ0/OsxEuQMDhmgtLnK5wNnXcUYjl6VoZRJ0ZjlEcoxhkZsDdyDof1qF8ruVNtNBEto9yiq+/wDJ5xvpG26RmGYksF6ih069OFcJANcY0plJHvyMpGdBrr6OoJOOs9Wvb3UE4ueXi3u0TczvdQxIm5ELYL0mMekN8nCbxJJIzxA76cWfLqGHaEU0Md4kMYbfDTtLJOWGB0od90KOOn6Yg1ou6SvmO3B4fpTkGguX/bxB1Wtx5mIfzUh59ov/AGsvnLCPzqnM94rW0y9bL7RQW1tPntilieJrKYrIrI2Joxo4IOCOGh41Co+V8Js47aW0+dQNFFciTomVGzu75RSWGCQy6gjq1qMrdLn1h7ayaZCOIP8Al+FB3eS97JavIsU6YDAOYWSGeWPH9RNOhwoIPoeic449Vh7B5y9nWsO5Z29wzE70gbcDlzxM0sj+k3fk1TVzxVhxzjxBrKV1VsnAbTJ6/PFBcd1z0S5wlvbp/wBy6DnzEKNj21y7znlvB6psx92O4f3sVqurKzknkMccbswXeOBwUDJY5xhcY14Vlb2SyQmQT28RH1JWcOx1xuKqnezjw1FBNv8AbRtEH/lj/wDE/wDjrfDz3Xw9aK1bylX+Y1Cdlcmrq4XMcdwx+qI7diP3pGKqo8M1K9mczV7MgEqRwHraSZnbyjj0HgTQd/Z/PnITiS0j8VuAg/8AsXHtNTPkjy3h2osiorxvEU31bdb62QVZSQRlSKjexOYa1jIa4kknPYPm08wvpH+KrA2RsGC1Tct4kiXr3FAz948W86B/SE0tFA2/pGP7Q99FbujHwKKDOkpaTFAZozRigigM1i6gjBAIPEHUHxFZYo3aCPX3ILZ8xzJaQk9qoEPtTBrnf7Itln/lv/sl/wAdSy8yI3wSDutqOPA8K2pwz20EPHNFsz/2w/8A6Tf46xbmj2Yf+Wx4STA+XpVMyaju3eXtlabwmnQMuhRTvvk/sLkjzxQR285j7Fvo2niJ61l3vaHBzUL5S8zM8Ega0LXCNgNvbodGzxIyAUx1jUdld3aHP7FqLe2dsfWldYx44G8cVGNtc8V/MMQNDGDxMSOSP35RqfBaCE7X2W8F00FwqCRDg4JIOOBBB4EEGmigEldwZBxnOn609cMzmSR2kkY5Z2JLEnvOtaDb8cKnHxNA1mjAOjL47wAB+6K6UG0Ljo9zpX3G1IDsN7xPEju4VoW3IPEeSqK2Y/1oNFxEMDHHqHVrrk5rBj9UDeIAySSFGnZTp48nJ6vz41jJbgkkaHXvB7iKDbsmGCSUC5mdAxC9IqBli3s+m6niMgDGh1z1Vb+yeYuxaNWa4mmBGd5GjVG71wraedUabNhkYyp+yezuPHFP9mcobi3J6CeWH0h6KyMo14krwJoPQsPNLs8MWeOSVjgEyzSOTgYGdR1Cu9s/ktaQfQ20KHtWNc/xYzVC2/O1tOME/KA6Bt3MkUbZON7iACdO+uvZ8/l2hxNBBJjrXfQ/iR7qC+AKWqptOfyHTp7WWPPWjo49h3TU65K8srfaCM1uzHcIDK67rDIyNOw669xoO7RRRQFFFFAUUZooEBpM0oFGKABozRijdoDepN6lxQRQa5xlSO0Ee0VGtvc4FpZDckk35uAii9OQnHWBov72K799blo2UEglWAxpqwIBz1EHsry/NY2/yKNt1vlJllEpLnGE3d30e07/APZoJ3yp5zJpoyDcJZIeEcB+UXLD9tkISId28DVWXCq3q6cSWdwWb91dB29Z7zW5LJQeGfE/hW1UAxgY8qDCJtxMdI24TkjJCkjgSBo2O+lWcdRz5H9KyJ+Pj40rNf8ASg1O+RwbGeoEZoWXAwEbyGPzraz9tCtQaWnY/Ubz3f1rHpm+wfaO7qrcW+PzpN/4NBgJH4bn9ofppSnf+yMd7f5VmslZdJQYYfsT2n9Kb9IWGMJgsV6zggBjp58e407DU3SzwzHz48CRr+NA0MYKndYY1bcwcZxqQDwOMVhFhs72AB6R9LBbVVKocEZ6/I07NqATjTKkY9nXTS5tyFXhpnOvaf8AOg3ZAzk5YZ7cDTq76mnNZtaWyvoWYHoLlmgJ6icge1WKnwY9tQWc5LHtB/BadLesuMs2FJMYzor7yEsB2kD8Oyg9fisq5XJfbIu7OGcf1iKx7mxhh5MCK6tAUUUUBRRRQJmjNGKMUBvUZoAo3aANY5rIijFBgz15c5XW3yfal1Fj0emYjwc74wPBh7K9SMleceeu2EW12YfXjic+Xo/yCgi+9wpRmmsdxusVPAZ7fEDwxTmgxFZZpT4UbtABtaMVnu0gWgxpM5+ONbNw0gSgwZay6/1pRHXV2fyXup/oreV+9UO7/EdPfQcnNL8fnUuHNXtHGfk+PGSIH2b1ce/5I3cP0tvIoHXjI9q5FByQhJ08v9KbbQ+jPl+Ip2MqeOCOGuMEVhcWpaJ2DLhd3iy5OSBhVzlu3uAJoOXj0R4N/cGlOYZAN8EaEOBniCVyCPMD211uTXIW8vSOgiYpn6RvRjHAH0zx8Bk91W1yW5ireHD3jm4f7AysYPf9Z/PA7qDZzC37PYyxNnEUp3fB1DYH72T51ZtabOySJAkSKiDgqKFA8AK30BRRRQFFFFAmaM0YoxQGaUUmKWgKKKKBDVB87kCzbaCkqAsChyxAC6SNqSdfWGnfV+1GNq821jc3LXE8PSSMADl3CkqMBt0Ea4AHlQeYrhRnIxrrjXTK4IJ9nsrbZBiuEVmOc+ipbI6+FepbLkVZRfR2sC9/RKT7WBNdaK3VRhVCjsAA/Cg8w2XJq7k9WzuWHaI2HhqwxUhtubu9Yf8Ap8gPbJdRL/ZCg16AxS0FFRc0d839TbIP2p5WP9inCcx12T6U9sv3Vlb8RV20UFORcwsn171f3YP1encfMIn1r2U/diRf5jVsUUFaWvMdAhyLu6zxypjU+R3a6f8AsphPrXd+3jcn/DU4ooIL/sdsT6zXL/euHNZpzN7NHGFz4zSn+apvRQQ6Pml2YP8AlQfGSU/z07t+bXZyEFbOHI1GQW9zEg1JqKDBIgAAAABoANAB2AVnRRQFFFFAUlLRQFFFFB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AutoShape 4" descr="data:image/jpeg;base64,/9j/4AAQSkZJRgABAQAAAQABAAD/2wCEAAkGBhQSEBUUEhQVFRQWGBgXFxgVFRUXGBgYFhcXGBgXFBUYHSYeFxokGRcYHy8gJCcpLCwsGB4xNTAqNSYrLCkBCQoKBQUFDQUFDSkYEhgpKSkpKSkpKSkpKSkpKSkpKSkpKSkpKSkpKSkpKSkpKSkpKSkpKSkpKSkpKSkpKSkpKf/AABEIAOAA4QMBIgACEQEDEQH/xAAcAAABBAMBAAAAAAAAAAAAAAAAAQQGBwIDBQj/xABMEAACAQMBAwgFCQQHBwQDAAABAgMABBEhBRIxBgcTQVFhcYEiMpGh8BQjM0JScrHB0WKCksIVQ6Ky0uHxFyQ0RGNzszVUg6MlU5P/xAAUAQEAAAAAAAAAAAAAAAAAAAAA/8QAFBEBAAAAAAAAAAAAAAAAAAAAAP/aAAwDAQACEQMRAD8AvA0Vj10tBlimyH55h+wn96St+aab3z37n4N/nQPKK5W3uUMNnC01w+6g4drHqVR1sarDaW377aRzvvZ2jeqifTOO2R/qgjqHsPGgsfbXLmytDuz3EaP9jJZ/4FyRXDHPHZH1EunH2ltnI9+tRPZvJyCA5jjG99pvSfr1LHJz7K6qiglGzucvZ8zBRcBGPBZlaI/2wB76k6OCMg5B4Efkaqq4tEkXddVcdjAMPYaZW1tNaEvYTNH19C5LwP3bh9TxXFBclFRrkXyyW+hOVMU8eBNC2QUPaM6lD1HyqR5oMqQmuNyl5VW9jF0lxIFHBV4u57EXix9w66pvlJzxXdwStt/usXDTDTHxY6J5DzoL6kkUasQO86e81jFdo3qsreBB/CvKN5dvK29NI8rHrkdmPvOnlWpUAOVG6e1Tg+0Gg9cA0teati84t/akblwZEH9XP84uMcAx9NfI1bXIznVgvWEUo6C4PBGOVf8A7b9Z/ZOvjQTrNFJRmgypM1HuUPLu0sjuzS5k6oowXkP7i8PPFQ6754pmPzFlgds8wU/wIDj20FpZpaqROdi9+tbWxHYssqn2lTXX2bzy2+QLuKS2zpvfSxfxpqPNaCxKK0Wd6kqB43V0YZVlIYEdxFb6BtD9K/gn8w/KnNYhBnPWcD2Zx+J9tZUBRSYpaBCaN6kc00uD85F94jh/03P5UDym1yVQmVmCqiNvE8AAQxJ8ADW4moFzv7WZbNLaM4ku5FhHcmcufDGB5mghs+1TtKd7659G2i3hbIx9EKp9KVh1tp7e4Ctce1rhcTy7i2znRCArxofUckn0ietRrrp2V1TseMwdAVzGFCY7hjHnn31zbHYMhm3riTpUi+gXAGuPXkAGC44A+dBIs+/to3s1r7Pj21GuU23H31tbY/Ov6zceiTt7m/DxIoHm1uVIjkMMCGaccVBwqf8Acfq8B3cK5bW95LrLcmMH6kA3cd2+fSOlONk7LSBAiDjqzNqWPax66egGg5dryeEb9IJrkSYwXE7K2M8MjXHdXVj2jeoPm76406pOjlH9tc++sWGtZZoINyqt7ppmuLtzPnTpBwQdm59RfDSuQ8wC7w1HVjT2mrPYZ6uOR/rUI5S7B6BjNGPmmPpoOCk9YH2T2dVBq2hBBFCIkHT3hZWkmV/moQP6mLdOJT9puHZmmW7Wk4TAVcljoB1k8MD441P9g81pkUPeu4J16KMgYHY7a5Phw7aCAtKqnVgPxrJ5NMrvAg7ysFbQjUEEDSru2byTtYB81BGO8qGb+JsnNdboQKDfyD5bxXlnGzTR9OqfPKWUMGXRmKngDjezw1qG8r+dOS5drfZrbqDSS5/KH/Fx7McT1Ntclba5UiWJd7HroArjwbifA5FQC+2bJs+RYpMGBjiOVRu6nXdkA0Dd+mePbgEsrFY/VyWOrMxyzHtLHWnJT20mR50E0Bu/H+dIyaYIBHxxz1UEmmm0do9EFAUsWJCgdZ7ydB+NA+2Nte42c5ltDvR5zJASSjjtT7Dd4/yq7OTHKaG/t1ngOh0ZT6yMOKsO0e/Q155t9qSo6rcBQHJClScBupW6j413+S+3P6NvkkDYt52CTr1KT6sncQdT3Z7aC/aWsVOlZUBRRRQFNrr1o/vn/wAclbqbXvGP74/utQOzVSc418p21apIwCxwM6hiAC7s40J68KPZVrk+NUzz9bC1guiWCYaCTAzg+lJHp3neGfCg7G/18fj/ADpBg1XNtywuHgRIhu4UBpZPSZj1lE4ccjJzpTVxM2r3E7HtEjL7FGgoLG2ltFYIXkb1UGT39gHeTpUW5OWp3Gmk+lnO+xPUD6qjy+NKj07zSPFbPK8kcjhir6nCakFuJGOrwqbovYD2UDPam10hADZZ2PoooyzdWg/Os9mbU6UEFSki+tGxyQNcHhqD2iuQ8Lw3MlxKm+hACsmWMSDjlMZx2kZpxa3AupVdYz0aarMWKsx7EXiV7c6Gg7S+NL7qTUH2UiLxHjQZ1hcW4dSrjKkYI7iK2KuB+PnR7aCL8gNgbu1GSQZ6BWdM95AQ+x8+Iq38VBdi4Taaf9WGRfEoysPdmp2BQANK1GawmiDAg8CCDgkaHsIoIlNy23NoNG+PkqhY2lCndSdsndeTgBpjB4Edxrv7c2Ul1bvE/B10PYfqsO8HBrljY01tbzW9qlvJbzBj0VwGyjvoWDgHfGgOG1GONPuTuymtraOFnaQqvrN+C/sjgPCgrbZk7GMpIMSRs0bjvU4zTw9Xx1+ytW1I9za10mmH3JO7O6pPvJrb40C7x760X1uskbKdMj38QR54rfv44UKPj/Wg4vQSzIiSxYwVy4kUEEH1gADrjNdLakO/C6nX0TjxGo99OA3f76R9QfD3UFv82u2Dc7LtpGOWCbjH9qMlMnxAB86k9VzzEf8ApR7Onkx7E/PNWNQLRRRQFNb86L99PewH51uOda1yJnGR2HzByKBvtvbMdrA88zYSMZPb3ADrJOAB2mvPPKDlFPtObpp8iIE9DCD6KDqZh9Zjpr+WBUn55dtNNdxWSn5uJRLKB1s3qqw7lwf36hk8m4jN2AkfHuoCKZWJCsCR1A60rg1Yuyhs+Dk+Gk+T3DJE0hG8pfppNd0YO+p3iq6YOlVtZqREu8ctjJz39WfCgz2Z/wAdDnPqyY8cfpU0K8fjuqCu+5cWz9Qk3T+9p+tTsDFAhXOhoCgDA0xwAGP9KUL5fHXSgd3x50CcaPbWRHwKRRQKDr/rSE0NnPD20YoORtG76O8spOoSlT4OAp/E1ZR0qouWrHegVeO+SMdvogY9tW42untoN691FFLigTFIxoHGuXyl22tpbvMxGQMKNPSc6KPbqe4Ggr3abCTat044KFjz3hVBHtU1u6sUw2JassW8/ryEu5PEltdT7/Onxb4/KgxJ1PurHH66dVZ4/Whl4fHsoMUPx8cKbbRn3YXbsUjs1PD34p26Gmn9GteXUFkmfnGBkI+qi6k57gCfIUFv80ezDBsm3B4uGlP/AMjEj+zu1Ma12tusaKijCqAqjsCjAHsFbaBMUUuKKDFWzQTWGtYsD2e+g858prgybXv2PVNueSeiPL0RTUGujy3tjFtq7XGOk3JB37yqT7ya51BibdCfVX+EZrPHx76QmjqoG21LffiYdY9IeI1qV7Bv+mt43OpIw33hoffrUe+PjtrPkvcmGdoScK/px5zoR6y+z8BQTDGtKMVqBNCg0GwikNYg99Ko76BaAKTd+NKjF1ykdJN8jEatNGQDkMyAFMnGhPCg6djZi62tEuMpbJvt2b2cqD57p8qs4fHCoXzabOItmuH+kuHLk6eqCQoHdnePsqYBD2/hQbCaKxKntrBhgZJwBqScaDv7KDJ2+DVWbf2t/SF1pn5LASF7JJBxbHWo4eHiac8tdvXFxbu1sknyFGCTTjTpMnBCHj0fUSOsjOmhj/J7aayKYwN0rwCg43c4HE5J7aDuEUm54VqhuFcsFOSpw3HQ8eytoXqoF3RQtR9+UZKy7q4KaAk5yxbdXTTjx8q6V7tBYYwXPpYHojiT2DsGeug0bX26sasFI6RSowRxyd448s1anNNyNNvE11OP94uMHH2IzgqvcToT4KOo1BeQHNvLf3IurtCluCGCsCDLjgqg67mgyx48BxyL6EYoMqM0btIYx2UC5orHoh2CigyzRWIGlIy0FUc+Ww8dBfINUPQy4HFHyUJ8GyP3hVejXXNeitv7ES7tpIJPUkUqe0Z4MO8HBHhXnG6sJbWZ7WZcSxcM5w6/VZe0EfHGg2Zpd/hwprs676SMNoD1jsIpyfdQCtWq6td9RrgjBVhxVhwIrYq0d36UGmPlCVmSSTSVBuSr1SR5yHTXiDrj2ddSqXbMakDJO8u8hAyH0zuxtwLd1Re5tEkGGUED40PVTcWMipuRysEzkI4DrnqwDw11oJnbbXjkICsCXXfXjqvD3HTHEU8DfH61Xsi3Ocho94PvhgpU73A6DT0hxGNaf7O5QzqxjECSBEaQiIsN1F9JiS2dANfZQdflHfFGhXJ3SwZgpJdyh9GNEGpyca8K0Rcl2a6VdoRvbJOrvbqThTI2Ad859F8a7px1aa4O3k5d3ltMtzbwIEupESJ7oK0rbzAHoTvB9z0s6aYqxOcA9JfbPtJQptrhpBIGUekygbu63rIwzoQRxoGGyNpR21jB0uVChIWwp0kB6MjH3wdakBYedVidnzXHTQm6htre2nIMd3OWlPRtldd0OV8+PCpVyO2PcX8kr3iTJbNgxlZXiBYeiwVRuu0TA7w3h1UHQ2rynt7cYkcGQ6LGnpSMexUGufHFFjyXuNoMHvQ1va8RbA/OS9nyhh6q/sDXtqX7F5JWtp/w8EaN1sFy58XbLH2082htCKBC8rqiAjJJ0G8wVc+JOKBGsI+j6HcXot0puYG7u4xu44YxVR7X5qJ7aZ3sujmibhHI+5IgGSERjo49+g8atW92qI7iCEqfnuk3WBGA0ah8Ed4z7KqtUn2ht+SHfJgtrrpydTudEqoEU50yy4wOsseqgqeWdklDHeyXLsu9qCG1VlGCrZB49WKm2z+lvAVtIZ3J031QBVJ7XYhR7amexeQsW0to3N9Ooa3EzRxINBKYsIZHxxXKnxOc6DW0obVUUKihVXQBQAAOwAaCgpnYnMhKR8/IkYyjYX5xwU8MJxJ+1U92HzaWVs3SdGZpePSTnfbPaFxur5CpbuUbtALWVIBS0BRRRQFFFFAUmaDQRQGai/LrkLFtGIZPRzx5MUo4qfst9pD1jzHfJ9ykK0HlbbWxbiymeKdDE7EMrD6N2H1kbgVYew8a2Wu0NAxPoNppxRhxU46s8DXpbauwobqLo7iNZE7HHvB4qe8a1XW0+YpRvGznMYbjHMgkTwDjDAeRoK6ilVgCpBB7PwoK1IZ+aDaKFsJBID9iYrqPrAOowe8Uzu+Q+0lTBtJs9TIYX6+sK2vsoOTSPIFUseAGTjX8KfLyX2gSp+RXHY6mPA8VY12bDmx2jPxjjtl+1Kyu3gI0z7zQQ66uyMAZKuMKyakt1AL157qtzm15vugtZJLtMzXSlXU6FImGNw44MeJ7PRHVUG5J7GuXZkiHyeW03xNMxjjiiIY4wFjLMxwTkngDwFWpzYbWuLmx37k7zCR1WTAAkQYw6gAaZyMka4oIhY8kI4Nv2sMbzSJBAZvnn39zV1RU0AVQSumKm3L/AJNNd2ymE7tzA4mgP7afVPYG4eIFM9gW/Sbb2hL1RxwQg+K77e8CppuUFV7e2xbz2ke00VEvbV1R42TLGQnca3kXGddd1uI6uupnsrl5aTQpIZo4i4Y7krqjKU+kVgSNVPHyNcjlpzZrdSC4t3EVyGVzkExStGQU6VR1jGN4dtUzziRs985kh6CbT5QqnfiDnHzqOuSFcYOCMg9uaD0HsXlfBdzTwxFt+HG9kABlYZV4yCd5CMHPeO0VWFlsueeCWFneSW5sWKF2yTJa3b7qgsexl9tcTYPJiF5UkEkjqpBKWxuLmd90DEbSCKNIl0HHUYqyzsa8vCp6NdnQqGUFd1rrdkILqu76EAYgZxk6UEZ5S8pLm7vbKCxQm5t135SRlYpZIwjLIeHoAtnvONTpUiurVNjbKlKHfuZDgyH1pbiXQHtwCSQOwHrJqV7A5NQWUXR26bi8WPFmP2nY6sajF8vy/bMcQ1gsAJZOw3D/AEa/ujXyNBJOSuyvktnBBjVEAY9rnVz5sTXW3qAlLigTeo3qXdoxQLRRRQFFFFAUUmaWgKKxC0uKBaKTFGKAzS0mK1Cb0yvUFB9pI/Kg3UUUUBiitaS5Zl7Meec/oa2UFf8AKDk9DHtiCeWNXhuvmXVslBOo3onZfVbeVSuoOoqeqoAwMADgBw8hXL5VbHNzayRqcSYDxN9mVCHjb+IDyzWzYu2BPaxz8N5N5h9lh66nwYMPKg4nIEb7383/AOy8lUfdiCoPzqXVEua5f/xsbnjK80p/flc/hiu1yi26lnbPPJqFGiji7HRUXvJ0oOfyt5RvDuQWyh7yfIiU8FA9aaTsRePeRjtrLk5yNitrd43+ekmybiRxkzM2d7ez9XU4X8608jdgyJv3V1rd3GC/ZEnFIUHUFGM9p8Kk9BC+TjnZ91/R8hJgfL2Tt2DV7dj9pc5HaKmlcblXyfF5bmMHckUh4ZBxjlXVGB8dD3E1p5F8ozd2+ZBuTxMYp0+zKmh07DxHj3UDrlPt1bO0luG/q1yB9pjoq+bECuZzebCa3sw0utxcMZ5ieO/JrunwGB45phypHyzaVrZcY4v97uB1EKcRIfFjkjsxU3oMZJAoydBp7zge81lTe/8Aoz3YPsINOKArQjHpWGdN1DjxL5/Aeyt9N0PzzfcT+89A4oorTcSld3HWwHtzQbqKKKAooooEzQTRigigM0tJikxQLvU3j+lb7qfjJTgCm0A+ckP3B7AT/NQOs0UlLQNxpN95B/ZY/wCOnFNp9JEP3l9o3v5Kc0BUDm2iLQ7UtycARPdw/dlRhIB4TAn9+pzJKF4kDxIFVLz6q0Zt5ozgyJNbPjrRwrAf3qCe8gbbo9mWi/8ARQ/xDe/OuTGP6S2lvHW1sWwv2ZbrrbvEY0Hea2cptrNaWUFtB/xM6pbwAcQd0K0ngi657cV3+T2xEtLaOBOCDBPWzHVmPeWJPnQdKloooCoHtNvkG2YphpBfjoZewTp9G58Qce2p07gAknAGpJ4ADrNV/wAv9oW20Nl3HyWeOWSDEw6NgWUxnJOOI9He1oN/No/yiS+vj/XzlIz/ANKEBUx7fdU7queQvKS2sdkWiyOTJKrOsUamSVy0jn0Y1yfPhpxqU8nOV8V48sapLFJCVEiTIFYbwJXgSOrhnNB1Noj5p/un8KcitdxDvoy8N4Ee0YrZQFNwvzpPUUA9jN+tOKKAptfcF7nT3sB+dOab3w9Effj/APItA4ooooCiiigTNGaMUYoDNLSYoAoAmtaRgFj9o5PkAPyrMrVd87vK+5s4oktQ6s5JabcBRANAu8wKhiddeAHfQWJvik39a8xtyx2jLG7teXG6jKrbsqp6TkhcKpBI9E6jQeyuVd3jvnpJ5nxx35HbjjvoPUl9taBMdJLEuDkb8iLjiOs9hNcq55xtnx+teQeCuHPsTNeZ2t4+wHAyeJ0/OsxEuQMDhmgtLnK5wNnXcUYjl6VoZRJ0ZjlEcoxhkZsDdyDof1qF8ruVNtNBEto9yiq+/wDJ5xvpG26RmGYksF6ih069OFcJANcY0plJHvyMpGdBrr6OoJOOs9Wvb3UE4ueXi3u0TczvdQxIm5ELYL0mMekN8nCbxJJIzxA76cWfLqGHaEU0Md4kMYbfDTtLJOWGB0od90KOOn6Yg1ou6SvmO3B4fpTkGguX/bxB1Wtx5mIfzUh59ov/AGsvnLCPzqnM94rW0y9bL7RQW1tPntilieJrKYrIrI2Joxo4IOCOGh41Co+V8Js47aW0+dQNFFciTomVGzu75RSWGCQy6gjq1qMrdLn1h7ayaZCOIP8Al+FB3eS97JavIsU6YDAOYWSGeWPH9RNOhwoIPoeic449Vh7B5y9nWsO5Z29wzE70gbcDlzxM0sj+k3fk1TVzxVhxzjxBrKV1VsnAbTJ6/PFBcd1z0S5wlvbp/wBy6DnzEKNj21y7znlvB6psx92O4f3sVqurKzknkMccbswXeOBwUDJY5xhcY14Vlb2SyQmQT28RH1JWcOx1xuKqnezjw1FBNv8AbRtEH/lj/wDE/wDjrfDz3Xw9aK1bylX+Y1Cdlcmrq4XMcdwx+qI7diP3pGKqo8M1K9mczV7MgEqRwHraSZnbyjj0HgTQd/Z/PnITiS0j8VuAg/8AsXHtNTPkjy3h2osiorxvEU31bdb62QVZSQRlSKjexOYa1jIa4kknPYPm08wvpH+KrA2RsGC1Tct4kiXr3FAz948W86B/SE0tFA2/pGP7Q99FbujHwKKDOkpaTFAZozRigigM1i6gjBAIPEHUHxFZYo3aCPX3ILZ8xzJaQk9qoEPtTBrnf7Itln/lv/sl/wAdSy8yI3wSDutqOPA8K2pwz20EPHNFsz/2w/8A6Tf46xbmj2Yf+Wx4STA+XpVMyaju3eXtlabwmnQMuhRTvvk/sLkjzxQR285j7Fvo2niJ61l3vaHBzUL5S8zM8Ega0LXCNgNvbodGzxIyAUx1jUdld3aHP7FqLe2dsfWldYx44G8cVGNtc8V/MMQNDGDxMSOSP35RqfBaCE7X2W8F00FwqCRDg4JIOOBBB4EEGmigEldwZBxnOn609cMzmSR2kkY5Z2JLEnvOtaDb8cKnHxNA1mjAOjL47wAB+6K6UG0Ljo9zpX3G1IDsN7xPEju4VoW3IPEeSqK2Y/1oNFxEMDHHqHVrrk5rBj9UDeIAySSFGnZTp48nJ6vz41jJbgkkaHXvB7iKDbsmGCSUC5mdAxC9IqBli3s+m6niMgDGh1z1Vb+yeYuxaNWa4mmBGd5GjVG71wraedUabNhkYyp+yezuPHFP9mcobi3J6CeWH0h6KyMo14krwJoPQsPNLs8MWeOSVjgEyzSOTgYGdR1Cu9s/ktaQfQ20KHtWNc/xYzVC2/O1tOME/KA6Bt3MkUbZON7iACdO+uvZ8/l2hxNBBJjrXfQ/iR7qC+AKWqptOfyHTp7WWPPWjo49h3TU65K8srfaCM1uzHcIDK67rDIyNOw669xoO7RRRQFFFFAUUZooEBpM0oFGKABozRijdoDepN6lxQRQa5xlSO0Ee0VGtvc4FpZDckk35uAii9OQnHWBov72K799blo2UEglWAxpqwIBz1EHsry/NY2/yKNt1vlJllEpLnGE3d30e07/APZoJ3yp5zJpoyDcJZIeEcB+UXLD9tkISId28DVWXCq3q6cSWdwWb91dB29Z7zW5LJQeGfE/hW1UAxgY8qDCJtxMdI24TkjJCkjgSBo2O+lWcdRz5H9KyJ+Pj40rNf8ASg1O+RwbGeoEZoWXAwEbyGPzraz9tCtQaWnY/Ubz3f1rHpm+wfaO7qrcW+PzpN/4NBgJH4bn9ofppSnf+yMd7f5VmslZdJQYYfsT2n9Kb9IWGMJgsV6zggBjp58e407DU3SzwzHz48CRr+NA0MYKndYY1bcwcZxqQDwOMVhFhs72AB6R9LBbVVKocEZ6/I07NqATjTKkY9nXTS5tyFXhpnOvaf8AOg3ZAzk5YZ7cDTq76mnNZtaWyvoWYHoLlmgJ6icge1WKnwY9tQWc5LHtB/BadLesuMs2FJMYzor7yEsB2kD8Oyg9fisq5XJfbIu7OGcf1iKx7mxhh5MCK6tAUUUUBRRRQJmjNGKMUBvUZoAo3aANY5rIijFBgz15c5XW3yfal1Fj0emYjwc74wPBh7K9SMleceeu2EW12YfXjic+Xo/yCgi+9wpRmmsdxusVPAZ7fEDwxTmgxFZZpT4UbtABtaMVnu0gWgxpM5+ONbNw0gSgwZay6/1pRHXV2fyXup/oreV+9UO7/EdPfQcnNL8fnUuHNXtHGfk+PGSIH2b1ce/5I3cP0tvIoHXjI9q5FByQhJ08v9KbbQ+jPl+Ip2MqeOCOGuMEVhcWpaJ2DLhd3iy5OSBhVzlu3uAJoOXj0R4N/cGlOYZAN8EaEOBniCVyCPMD211uTXIW8vSOgiYpn6RvRjHAH0zx8Bk91W1yW5ireHD3jm4f7AysYPf9Z/PA7qDZzC37PYyxNnEUp3fB1DYH72T51ZtabOySJAkSKiDgqKFA8AK30BRRRQFFFFAmaM0YoxQGaUUmKWgKKKKBDVB87kCzbaCkqAsChyxAC6SNqSdfWGnfV+1GNq821jc3LXE8PSSMADl3CkqMBt0Ea4AHlQeYrhRnIxrrjXTK4IJ9nsrbZBiuEVmOc+ipbI6+FepbLkVZRfR2sC9/RKT7WBNdaK3VRhVCjsAA/Cg8w2XJq7k9WzuWHaI2HhqwxUhtubu9Yf8Ap8gPbJdRL/ZCg16AxS0FFRc0d839TbIP2p5WP9inCcx12T6U9sv3Vlb8RV20UFORcwsn171f3YP1encfMIn1r2U/diRf5jVsUUFaWvMdAhyLu6zxypjU+R3a6f8AsphPrXd+3jcn/DU4ooIL/sdsT6zXL/euHNZpzN7NHGFz4zSn+apvRQQ6Pml2YP8AlQfGSU/z07t+bXZyEFbOHI1GQW9zEg1JqKDBIgAAAABoANAB2AVnRRQFFFFAUlLRQFFFFB//2Q=="/>
          <p:cNvSpPr>
            <a:spLocks noChangeAspect="1" noChangeArrowheads="1"/>
          </p:cNvSpPr>
          <p:nvPr/>
        </p:nvSpPr>
        <p:spPr bwMode="auto">
          <a:xfrm>
            <a:off x="1831975" y="79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541" y="3719904"/>
            <a:ext cx="21431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28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48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 la Configuración del Software (GCS)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3</a:t>
            </a:fld>
            <a:endParaRPr lang="es-AR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AR"/>
              <a:t>Pressman 4ta. y 5ta. Ed. Cap. 9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>
          <a:xfrm>
            <a:off x="718456" y="1902575"/>
            <a:ext cx="11168743" cy="4478753"/>
          </a:xfrm>
        </p:spPr>
        <p:txBody>
          <a:bodyPr>
            <a:noAutofit/>
          </a:bodyPr>
          <a:lstStyle/>
          <a:p>
            <a:r>
              <a:rPr lang="es-AR" sz="3200" dirty="0"/>
              <a:t>Gestión de Configuración es el proceso de identificar y definir los elementos en el sistema, controlando el cambio de estos elementos a lo largo de su ciclo de vida, registrando y reportando el estado de los elementos y las solicitudes de cambio, y verificando que los elementos estén completos y que sean los correctos. </a:t>
            </a:r>
          </a:p>
          <a:p>
            <a:endParaRPr lang="es-AR" sz="3200" dirty="0"/>
          </a:p>
          <a:p>
            <a:r>
              <a:rPr lang="es-ES_tradnl" sz="3200" dirty="0"/>
              <a:t>Es una actividad de autoprotección que se aplica durante el proceso del software.</a:t>
            </a:r>
            <a:endParaRPr lang="es-AR" sz="320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2019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750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Elementos clave de la gestión de proyectos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30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5844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AR" sz="3200" dirty="0"/>
              <a:t>Métricas</a:t>
            </a:r>
          </a:p>
          <a:p>
            <a:r>
              <a:rPr lang="es-AR" sz="3200" dirty="0"/>
              <a:t>Estimaciones</a:t>
            </a:r>
          </a:p>
          <a:p>
            <a:r>
              <a:rPr lang="es-AR" sz="3200" dirty="0"/>
              <a:t>Calendario temporal</a:t>
            </a:r>
          </a:p>
          <a:p>
            <a:r>
              <a:rPr lang="es-AR" sz="3200" dirty="0"/>
              <a:t>Organización del personal</a:t>
            </a:r>
          </a:p>
          <a:p>
            <a:r>
              <a:rPr lang="es-AR" sz="3200" dirty="0"/>
              <a:t>Análisis de riesgos</a:t>
            </a:r>
          </a:p>
          <a:p>
            <a:r>
              <a:rPr lang="es-AR" sz="3200" dirty="0"/>
              <a:t>Seguimiento y control</a:t>
            </a:r>
          </a:p>
          <a:p>
            <a:pPr marL="0" indent="0">
              <a:buNone/>
            </a:pPr>
            <a:endParaRPr lang="es-AR" sz="32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2019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  <p:sp>
        <p:nvSpPr>
          <p:cNvPr id="35845" name="4 CuadroTexto"/>
          <p:cNvSpPr txBox="1">
            <a:spLocks noChangeArrowheads="1"/>
          </p:cNvSpPr>
          <p:nvPr/>
        </p:nvSpPr>
        <p:spPr bwMode="auto">
          <a:xfrm>
            <a:off x="1776921" y="5434805"/>
            <a:ext cx="799085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_tradnl" sz="3200" i="1" dirty="0">
                <a:latin typeface="Times New Roman" pitchFamily="18" charset="0"/>
              </a:rPr>
              <a:t> La gestión de proyectos cubre todo el proceso de desarrollo</a:t>
            </a:r>
            <a:r>
              <a:rPr lang="es-ES_tradnl" sz="3200" b="1" dirty="0">
                <a:latin typeface="Times New Roman" pitchFamily="18" charset="0"/>
              </a:rPr>
              <a:t>  </a:t>
            </a:r>
            <a:endParaRPr lang="es-AR" sz="3200" dirty="0">
              <a:latin typeface="Tw Cen MT"/>
            </a:endParaRPr>
          </a:p>
        </p:txBody>
      </p:sp>
      <p:sp>
        <p:nvSpPr>
          <p:cNvPr id="35846" name="6 CuadroTexto"/>
          <p:cNvSpPr txBox="1">
            <a:spLocks noChangeArrowheads="1"/>
          </p:cNvSpPr>
          <p:nvPr/>
        </p:nvSpPr>
        <p:spPr bwMode="auto">
          <a:xfrm>
            <a:off x="6240243" y="3114958"/>
            <a:ext cx="283885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3200" dirty="0">
                <a:latin typeface="Tw Cen MT"/>
              </a:rPr>
              <a:t>PLANIFICACION</a:t>
            </a:r>
          </a:p>
        </p:txBody>
      </p:sp>
      <p:sp>
        <p:nvSpPr>
          <p:cNvPr id="10" name="9 Cerrar llave"/>
          <p:cNvSpPr/>
          <p:nvPr/>
        </p:nvSpPr>
        <p:spPr>
          <a:xfrm>
            <a:off x="5267523" y="2914971"/>
            <a:ext cx="504825" cy="9688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21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  <p:sp>
        <p:nvSpPr>
          <p:cNvPr id="17410" name="2 Subtítul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b="1" dirty="0"/>
              <a:t>Planificación</a:t>
            </a:r>
            <a:endParaRPr lang="es-ES" b="1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/>
              <a:t>2019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Ingenieria de Software II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FBCA-B5DA-43DA-86E0-3066B89D06AB}" type="slidenum">
              <a:rPr lang="es-ES" smtClean="0"/>
              <a:pPr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5224875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Planificación</a:t>
            </a:r>
            <a:endParaRPr lang="es-A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32</a:t>
            </a:fld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La planificación especifica:</a:t>
            </a:r>
          </a:p>
          <a:p>
            <a:pPr marL="838350" lvl="1" indent="-514350">
              <a:buFont typeface="+mj-lt"/>
              <a:buAutoNum type="arabicPeriod"/>
            </a:pPr>
            <a:r>
              <a:rPr lang="es-ES" sz="3200" dirty="0"/>
              <a:t>qué debe hacerse, </a:t>
            </a:r>
          </a:p>
          <a:p>
            <a:pPr marL="838350" lvl="1" indent="-514350">
              <a:buFont typeface="+mj-lt"/>
              <a:buAutoNum type="arabicPeriod"/>
            </a:pPr>
            <a:r>
              <a:rPr lang="es-ES" sz="3200" dirty="0"/>
              <a:t>con qué recursos </a:t>
            </a:r>
          </a:p>
          <a:p>
            <a:pPr marL="838350" lvl="1" indent="-514350">
              <a:buFont typeface="+mj-lt"/>
              <a:buAutoNum type="arabicPeriod"/>
            </a:pPr>
            <a:r>
              <a:rPr lang="es-ES" sz="3200" dirty="0"/>
              <a:t>y en qué orden;</a:t>
            </a:r>
          </a:p>
          <a:p>
            <a:pPr marL="0" indent="0">
              <a:buNone/>
            </a:pPr>
            <a:r>
              <a:rPr lang="es-ES" sz="3200" dirty="0"/>
              <a:t> </a:t>
            </a:r>
          </a:p>
          <a:p>
            <a:pPr marL="0" indent="0">
              <a:buNone/>
            </a:pPr>
            <a:r>
              <a:rPr lang="es-ES" sz="3200" dirty="0"/>
              <a:t>         Establece una secuencia operativa.</a:t>
            </a:r>
          </a:p>
          <a:p>
            <a:endParaRPr lang="es-AR" sz="32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2019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088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Planificación</a:t>
            </a:r>
            <a:endParaRPr lang="es-AR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33</a:t>
            </a:fld>
            <a:endParaRPr lang="es-AR" dirty="0"/>
          </a:p>
        </p:txBody>
      </p:sp>
      <p:sp>
        <p:nvSpPr>
          <p:cNvPr id="39940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Pressman</a:t>
            </a:r>
            <a:r>
              <a:rPr lang="es-AR" dirty="0"/>
              <a:t> Cap. 7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¿Por qué un software se retrasa?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sz="3200" dirty="0"/>
              <a:t>Fecha límite de entrega poco realista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sz="3200" dirty="0"/>
              <a:t>Cambios en los requisitos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sz="3200" dirty="0"/>
              <a:t>Subestimación de los recursos necesarios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sz="3200" dirty="0"/>
              <a:t>Riesgos no considerados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sz="3200" dirty="0"/>
              <a:t>Dificultades humanas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sz="3200" dirty="0"/>
              <a:t>Falta de comunicación</a:t>
            </a:r>
          </a:p>
          <a:p>
            <a:pPr lvl="1"/>
            <a:endParaRPr lang="es-AR" sz="32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2019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3493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Planificación</a:t>
            </a:r>
            <a:endParaRPr lang="es-AR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34</a:t>
            </a:fld>
            <a:endParaRPr lang="es-AR" dirty="0"/>
          </a:p>
        </p:txBody>
      </p:sp>
      <p:sp>
        <p:nvSpPr>
          <p:cNvPr id="40964" name="7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AR"/>
              <a:t>Pressman Cap. 7</a:t>
            </a:r>
          </a:p>
          <a:p>
            <a:endParaRPr lang="es-A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623392" y="1739285"/>
            <a:ext cx="9793088" cy="4478753"/>
          </a:xfrm>
        </p:spPr>
        <p:txBody>
          <a:bodyPr>
            <a:normAutofit/>
          </a:bodyPr>
          <a:lstStyle/>
          <a:p>
            <a:r>
              <a:rPr lang="es-ES" sz="3200" dirty="0"/>
              <a:t>¿Qué hacer?</a:t>
            </a:r>
          </a:p>
          <a:p>
            <a:pPr lvl="1"/>
            <a:r>
              <a:rPr lang="es-ES" sz="3200" dirty="0"/>
              <a:t>Realizar una estimación detallada, determinando esfuerzo y duración.</a:t>
            </a:r>
          </a:p>
          <a:p>
            <a:pPr lvl="1"/>
            <a:r>
              <a:rPr lang="es-ES" sz="3200" dirty="0"/>
              <a:t>Establecer la funcionalidad critica.</a:t>
            </a:r>
          </a:p>
          <a:p>
            <a:pPr lvl="1"/>
            <a:r>
              <a:rPr lang="es-ES" sz="3200" dirty="0"/>
              <a:t>Realizar reuniones con el cliente.</a:t>
            </a:r>
          </a:p>
          <a:p>
            <a:pPr lvl="1"/>
            <a:endParaRPr lang="es-AR" sz="3200" dirty="0"/>
          </a:p>
          <a:p>
            <a:endParaRPr lang="es-AR" sz="3200" dirty="0"/>
          </a:p>
          <a:p>
            <a:endParaRPr lang="es-AR" sz="32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2019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  <p:sp>
        <p:nvSpPr>
          <p:cNvPr id="10" name="4 Flecha abajo"/>
          <p:cNvSpPr/>
          <p:nvPr/>
        </p:nvSpPr>
        <p:spPr>
          <a:xfrm>
            <a:off x="3958217" y="4178769"/>
            <a:ext cx="3075024" cy="1421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5 Rectángulo"/>
          <p:cNvSpPr/>
          <p:nvPr/>
        </p:nvSpPr>
        <p:spPr>
          <a:xfrm>
            <a:off x="3767537" y="5475935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600" dirty="0"/>
              <a:t>Planificar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981091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1" grpId="0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Gestión de Proyecto </a:t>
            </a:r>
          </a:p>
        </p:txBody>
      </p:sp>
      <p:sp>
        <p:nvSpPr>
          <p:cNvPr id="17410" name="2 Subtítul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Planificación organizativa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Ingenieria de Software II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FBCA-B5DA-43DA-86E0-3066B89D06AB}" type="slidenum">
              <a:rPr lang="es-ES" smtClean="0"/>
              <a:pPr/>
              <a:t>35</a:t>
            </a:fld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1959894" y="5303378"/>
            <a:ext cx="763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Gestión de Proyecto -  Planificación Organizativa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76633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Planificación organizativa</a:t>
            </a:r>
            <a:endParaRPr lang="es-AR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36</a:t>
            </a:fld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623392" y="1902575"/>
            <a:ext cx="10349408" cy="4478753"/>
          </a:xfrm>
        </p:spPr>
        <p:txBody>
          <a:bodyPr>
            <a:normAutofit/>
          </a:bodyPr>
          <a:lstStyle/>
          <a:p>
            <a:r>
              <a:rPr lang="es-ES_tradnl" sz="3200" dirty="0"/>
              <a:t>El personal que trabaja en una organización de software es el activo más grande, representa el capital intelectual.</a:t>
            </a:r>
          </a:p>
          <a:p>
            <a:r>
              <a:rPr lang="es-ES_tradnl" sz="3200" dirty="0"/>
              <a:t>Una mala administración del personal es uno de los factores principales para el fracaso de los proyectos</a:t>
            </a:r>
          </a:p>
          <a:p>
            <a:endParaRPr lang="es-AR" sz="32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2018</a:t>
            </a:r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62753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Planificación organizativa</a:t>
            </a:r>
            <a:endParaRPr lang="es-AR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37</a:t>
            </a:fld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623392" y="1902575"/>
            <a:ext cx="10349408" cy="44787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ES_tradnl" sz="4800" dirty="0"/>
          </a:p>
          <a:p>
            <a:pPr marL="0" indent="0" algn="ctr">
              <a:buNone/>
            </a:pPr>
            <a:r>
              <a:rPr lang="es-ES_tradnl" sz="4800" dirty="0"/>
              <a:t>Actividad grupal  en el aula para el trabajo en equipo</a:t>
            </a:r>
          </a:p>
          <a:p>
            <a:pPr algn="ctr"/>
            <a:endParaRPr lang="es-AR" sz="48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2018</a:t>
            </a:r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785056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equipo de software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38</a:t>
            </a:fld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623391" y="1902575"/>
            <a:ext cx="10822937" cy="4478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200" dirty="0"/>
              <a:t>Factores a considerar cuando se planea una estructura de equipo</a:t>
            </a:r>
          </a:p>
          <a:p>
            <a:pPr marL="461772" lvl="1" indent="-457200">
              <a:buFont typeface="+mj-lt"/>
              <a:buAutoNum type="arabicPeriod"/>
            </a:pPr>
            <a:r>
              <a:rPr lang="es-ES" sz="3200" dirty="0"/>
              <a:t>Dificultad de problema a resolver</a:t>
            </a:r>
          </a:p>
          <a:p>
            <a:pPr marL="461772" lvl="1" indent="-457200">
              <a:buFont typeface="+mj-lt"/>
              <a:buAutoNum type="arabicPeriod"/>
            </a:pPr>
            <a:r>
              <a:rPr lang="es-ES" sz="3200" dirty="0"/>
              <a:t>Tamaño de programa resultante </a:t>
            </a:r>
          </a:p>
          <a:p>
            <a:pPr marL="461772" lvl="1" indent="-457200">
              <a:buFont typeface="+mj-lt"/>
              <a:buAutoNum type="arabicPeriod"/>
            </a:pPr>
            <a:r>
              <a:rPr lang="es-ES" sz="3200" dirty="0"/>
              <a:t>Tiempo que el equipo permanecerá unido</a:t>
            </a:r>
          </a:p>
          <a:p>
            <a:pPr marL="461772" lvl="1" indent="-457200">
              <a:buFont typeface="+mj-lt"/>
              <a:buAutoNum type="arabicPeriod"/>
            </a:pPr>
            <a:r>
              <a:rPr lang="es-ES" sz="3200" dirty="0"/>
              <a:t>Grado en que puede dividirse en módulos el problema a resolver</a:t>
            </a:r>
          </a:p>
          <a:p>
            <a:pPr marL="461772" lvl="1" indent="-457200">
              <a:buFont typeface="+mj-lt"/>
              <a:buAutoNum type="arabicPeriod"/>
            </a:pPr>
            <a:r>
              <a:rPr lang="es-ES" sz="3200" dirty="0"/>
              <a:t>Calidad y confiabilidad requerida por el sistema a construir</a:t>
            </a:r>
          </a:p>
          <a:p>
            <a:pPr marL="461772" lvl="1" indent="-457200">
              <a:buFont typeface="+mj-lt"/>
              <a:buAutoNum type="arabicPeriod"/>
            </a:pPr>
            <a:r>
              <a:rPr lang="es-ES" sz="3200" dirty="0"/>
              <a:t>Rigidez de la fecha de entrega</a:t>
            </a:r>
          </a:p>
          <a:p>
            <a:pPr marL="461772" lvl="1" indent="-457200">
              <a:buFont typeface="+mj-lt"/>
              <a:buAutoNum type="arabicPeriod"/>
            </a:pPr>
            <a:r>
              <a:rPr lang="es-ES" sz="3200" dirty="0"/>
              <a:t> Grado de sociabilidad requerido en para el proyecto </a:t>
            </a:r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2018</a:t>
            </a:r>
            <a:endParaRPr lang="es-AR" dirty="0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7416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equipo de software</a:t>
            </a:r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39</a:t>
            </a:fld>
            <a:endParaRPr lang="es-AR" dirty="0"/>
          </a:p>
        </p:txBody>
      </p:sp>
      <p:sp>
        <p:nvSpPr>
          <p:cNvPr id="77828" name="7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MX"/>
              <a:t>Ian Sommerville Cap. 25</a:t>
            </a:r>
            <a:endParaRPr lang="es-AR"/>
          </a:p>
          <a:p>
            <a:endParaRPr lang="es-AR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623392" y="1902575"/>
            <a:ext cx="10855594" cy="4478753"/>
          </a:xfrm>
        </p:spPr>
        <p:txBody>
          <a:bodyPr>
            <a:noAutofit/>
          </a:bodyPr>
          <a:lstStyle/>
          <a:p>
            <a:r>
              <a:rPr lang="es-ES_tradnl" dirty="0"/>
              <a:t>Gestión de Grupos</a:t>
            </a:r>
          </a:p>
          <a:p>
            <a:pPr lvl="1"/>
            <a:r>
              <a:rPr lang="es-ES_tradnl" dirty="0"/>
              <a:t>Los grupos de desarrollo de software deberían ser pequeños y cohesivos.</a:t>
            </a:r>
          </a:p>
          <a:p>
            <a:pPr lvl="2"/>
            <a:r>
              <a:rPr lang="es-ES_tradnl" sz="2400" dirty="0"/>
              <a:t>Ventajas de los grupos cohesivos:</a:t>
            </a:r>
          </a:p>
          <a:p>
            <a:pPr lvl="3"/>
            <a:r>
              <a:rPr lang="es-ES_tradnl" sz="2400" dirty="0"/>
              <a:t>Los intereses del grupo son mas importantes que los personales</a:t>
            </a:r>
          </a:p>
          <a:p>
            <a:pPr lvl="3"/>
            <a:r>
              <a:rPr lang="es-ES_tradnl" sz="2400" dirty="0"/>
              <a:t>Se pueden desarrollar estándares por consenso</a:t>
            </a:r>
          </a:p>
          <a:p>
            <a:pPr lvl="3"/>
            <a:r>
              <a:rPr lang="es-ES_tradnl" sz="2400" dirty="0"/>
              <a:t>Se fomenta el aprendizaje de unos con otros</a:t>
            </a:r>
          </a:p>
          <a:p>
            <a:pPr lvl="3"/>
            <a:r>
              <a:rPr lang="es-ES_tradnl" sz="2400" dirty="0"/>
              <a:t>Se garantiza la continuidad aún si un miembro abandona el equipo</a:t>
            </a:r>
          </a:p>
          <a:p>
            <a:pPr lvl="3"/>
            <a:r>
              <a:rPr lang="es-ES_tradnl" sz="2400" dirty="0"/>
              <a:t>Los programas son una “propiedad” del grupo</a:t>
            </a:r>
          </a:p>
          <a:p>
            <a:pPr lvl="2"/>
            <a:r>
              <a:rPr lang="es-ES_tradnl" sz="2400" dirty="0"/>
              <a:t>Desventajas de los grupos cohesivos:</a:t>
            </a:r>
          </a:p>
          <a:p>
            <a:pPr lvl="3"/>
            <a:r>
              <a:rPr lang="es-ES_tradnl" sz="2400" dirty="0"/>
              <a:t>Resistencia al cambio por un liderazgo externo a los miembros del grupo</a:t>
            </a:r>
          </a:p>
          <a:p>
            <a:pPr lvl="3"/>
            <a:r>
              <a:rPr lang="es-ES_tradnl" sz="2400" dirty="0"/>
              <a:t>Decisiones por mayoría sin estudiar alternativas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2018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2159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 la Configuración del Software (GCS)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4</a:t>
            </a:fld>
            <a:endParaRPr lang="es-AR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>
          <a:xfrm>
            <a:off x="623392" y="1902575"/>
            <a:ext cx="7279637" cy="4478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3200" dirty="0"/>
              <a:t>El resultado del proceso de  Software se puede dividir en: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3200" dirty="0"/>
              <a:t>Programas (códigos y ejecutables)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3200" dirty="0"/>
              <a:t>Documentos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3200" dirty="0"/>
              <a:t>Datos</a:t>
            </a:r>
          </a:p>
          <a:p>
            <a:pPr lvl="1"/>
            <a:endParaRPr lang="es-AR" sz="3200" dirty="0"/>
          </a:p>
          <a:p>
            <a:endParaRPr lang="es-AR" sz="3200" dirty="0"/>
          </a:p>
          <a:p>
            <a:endParaRPr lang="es-AR" sz="3200" dirty="0"/>
          </a:p>
          <a:p>
            <a:endParaRPr lang="es-AR" sz="3200" dirty="0"/>
          </a:p>
          <a:p>
            <a:endParaRPr lang="es-AR" sz="320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dirty="0"/>
              <a:t>2019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</a:p>
        </p:txBody>
      </p:sp>
      <p:sp>
        <p:nvSpPr>
          <p:cNvPr id="10" name="9 Cerrar llave"/>
          <p:cNvSpPr/>
          <p:nvPr/>
        </p:nvSpPr>
        <p:spPr>
          <a:xfrm>
            <a:off x="8570086" y="1902575"/>
            <a:ext cx="432048" cy="16849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9238262" y="1361186"/>
            <a:ext cx="27363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/>
              <a:t>Elementos de la configuración  (ECS)</a:t>
            </a:r>
            <a:endParaRPr lang="es-ES" sz="2800" dirty="0"/>
          </a:p>
        </p:txBody>
      </p:sp>
      <p:sp>
        <p:nvSpPr>
          <p:cNvPr id="22" name="21 Flecha abajo"/>
          <p:cNvSpPr/>
          <p:nvPr/>
        </p:nvSpPr>
        <p:spPr>
          <a:xfrm>
            <a:off x="9498929" y="2958372"/>
            <a:ext cx="957736" cy="145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_tradnl" sz="1600" dirty="0"/>
              <a:t>Avanza el Proyecto </a:t>
            </a:r>
            <a:endParaRPr lang="es-ES" sz="1600" dirty="0"/>
          </a:p>
        </p:txBody>
      </p:sp>
      <p:sp>
        <p:nvSpPr>
          <p:cNvPr id="23" name="22 Rectángulo"/>
          <p:cNvSpPr/>
          <p:nvPr/>
        </p:nvSpPr>
        <p:spPr>
          <a:xfrm>
            <a:off x="9238262" y="4537657"/>
            <a:ext cx="27363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/>
              <a:t>ECS -  Cambian constantemente</a:t>
            </a:r>
            <a:endParaRPr lang="es-ES" sz="28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867374" y="4331586"/>
            <a:ext cx="3168352" cy="698376"/>
          </a:xfrm>
          <a:prstGeom prst="rect">
            <a:avLst/>
          </a:prstGeom>
        </p:spPr>
        <p:txBody>
          <a:bodyPr vert="horz" wrap="none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s-AR" sz="2800" dirty="0"/>
              <a:t>Control muy exhaustivo </a:t>
            </a:r>
          </a:p>
          <a:p>
            <a:pPr>
              <a:spcBef>
                <a:spcPct val="0"/>
              </a:spcBef>
            </a:pPr>
            <a:r>
              <a:rPr lang="es-AR" sz="2800" dirty="0"/>
              <a:t>de esos cambios </a:t>
            </a:r>
            <a:endParaRPr lang="es-ES_tradnl" sz="2800" dirty="0"/>
          </a:p>
        </p:txBody>
      </p:sp>
      <p:sp>
        <p:nvSpPr>
          <p:cNvPr id="30" name="29 Flecha izquierda"/>
          <p:cNvSpPr/>
          <p:nvPr/>
        </p:nvSpPr>
        <p:spPr>
          <a:xfrm>
            <a:off x="8035726" y="4627777"/>
            <a:ext cx="864096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Rectángulo"/>
          <p:cNvSpPr/>
          <p:nvPr/>
        </p:nvSpPr>
        <p:spPr>
          <a:xfrm>
            <a:off x="1189167" y="4383768"/>
            <a:ext cx="20882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6600" dirty="0"/>
              <a:t>GCS</a:t>
            </a:r>
            <a:endParaRPr lang="es-ES" sz="6600" dirty="0"/>
          </a:p>
        </p:txBody>
      </p:sp>
      <p:sp>
        <p:nvSpPr>
          <p:cNvPr id="16" name="29 Flecha izquierda"/>
          <p:cNvSpPr/>
          <p:nvPr/>
        </p:nvSpPr>
        <p:spPr>
          <a:xfrm>
            <a:off x="3737749" y="4720748"/>
            <a:ext cx="864096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730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allAtOnce"/>
      <p:bldP spid="22" grpId="0" build="allAtOnce" animBg="1"/>
      <p:bldP spid="23" grpId="0" build="allAtOnce"/>
      <p:bldP spid="24" grpId="0"/>
      <p:bldP spid="30" grpId="0" animBg="1"/>
      <p:bldP spid="32" grpId="0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equipo de software</a:t>
            </a:r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40</a:t>
            </a:fld>
            <a:endParaRPr lang="es-AR" dirty="0"/>
          </a:p>
        </p:txBody>
      </p:sp>
      <p:sp>
        <p:nvSpPr>
          <p:cNvPr id="78852" name="7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MX"/>
              <a:t>Ian Sommerville Cap. 25</a:t>
            </a:r>
            <a:endParaRPr lang="es-AR"/>
          </a:p>
          <a:p>
            <a:endParaRPr lang="es-AR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sz="3200" dirty="0"/>
              <a:t>Comunicación Grupal </a:t>
            </a:r>
          </a:p>
          <a:p>
            <a:pPr lvl="1"/>
            <a:r>
              <a:rPr lang="es-ES_tradnl" sz="3200" dirty="0"/>
              <a:t>Las comunicaciones en un grupo se ven influenciadas por factores como: status de los miembros del grupo, tamaño del grupo, composición de hombres y mujeres, personalidades y canales de comunicación disponible.</a:t>
            </a:r>
          </a:p>
          <a:p>
            <a:pPr lvl="1"/>
            <a:endParaRPr lang="es-ES_tradnl" sz="3200" dirty="0"/>
          </a:p>
          <a:p>
            <a:pPr lvl="1"/>
            <a:r>
              <a:rPr lang="es-ES_tradnl" sz="3200" dirty="0"/>
              <a:t>Los programadores pueden mejorar la productividad si cuentan con un entorno de trabajo provisto con recursos necesarios y áreas de comunicación adecuadas.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2018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0138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Planificación organizativa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41</a:t>
            </a:fld>
            <a:endParaRPr lang="es-AR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MX" dirty="0"/>
              <a:t>Richard </a:t>
            </a:r>
            <a:r>
              <a:rPr lang="es-MX" dirty="0" err="1"/>
              <a:t>Fairley</a:t>
            </a:r>
            <a:r>
              <a:rPr lang="es-MX" dirty="0"/>
              <a:t> Cap. 2</a:t>
            </a:r>
            <a:endParaRPr lang="es-AR" dirty="0"/>
          </a:p>
          <a:p>
            <a:endParaRPr lang="es-AR" dirty="0"/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s-ES_tradnl" sz="2800" dirty="0"/>
              <a:t>Estructura de proyectos</a:t>
            </a:r>
          </a:p>
          <a:p>
            <a:pPr lvl="1"/>
            <a:r>
              <a:rPr lang="es-ES_tradnl" sz="2800" b="1" dirty="0"/>
              <a:t>Proyecto</a:t>
            </a:r>
          </a:p>
          <a:p>
            <a:pPr lvl="2"/>
            <a:r>
              <a:rPr lang="es-ES_tradnl" sz="2800" dirty="0"/>
              <a:t>Integración de un equipo de personas que llevan a cabo el proyecto de principio a fin. </a:t>
            </a:r>
          </a:p>
          <a:p>
            <a:pPr lvl="1"/>
            <a:r>
              <a:rPr lang="es-ES_tradnl" sz="2800" b="1" dirty="0"/>
              <a:t>Funcional</a:t>
            </a:r>
          </a:p>
          <a:p>
            <a:pPr lvl="2"/>
            <a:r>
              <a:rPr lang="es-ES_tradnl" sz="2800" dirty="0"/>
              <a:t>Equipos distintos de personas que realizan cada fase del proyecto</a:t>
            </a:r>
          </a:p>
          <a:p>
            <a:pPr lvl="1"/>
            <a:r>
              <a:rPr lang="es-ES_tradnl" sz="2800" b="1" dirty="0"/>
              <a:t>Matricial</a:t>
            </a:r>
          </a:p>
          <a:p>
            <a:pPr lvl="2"/>
            <a:r>
              <a:rPr lang="es-ES_tradnl" sz="2800" dirty="0"/>
              <a:t>Cada proyecto de desarrollo tiene un administrador. Cada persona trabaja en uno o más proyectos bajo la supervisión del administrador correspondiente</a:t>
            </a:r>
          </a:p>
          <a:p>
            <a:endParaRPr lang="es-ES_tradnl" sz="2800" dirty="0"/>
          </a:p>
          <a:p>
            <a:endParaRPr lang="es-ES_tradnl" sz="280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2018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279385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Planificación organizativa</a:t>
            </a:r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42</a:t>
            </a:fld>
            <a:endParaRPr lang="es-AR" dirty="0"/>
          </a:p>
        </p:txBody>
      </p:sp>
      <p:sp>
        <p:nvSpPr>
          <p:cNvPr id="82948" name="7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MX"/>
              <a:t>Pressman Cap. 3</a:t>
            </a:r>
            <a:endParaRPr lang="es-AR"/>
          </a:p>
          <a:p>
            <a:endParaRPr lang="es-AR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sz="3200" dirty="0"/>
              <a:t>Estructura del grupo </a:t>
            </a:r>
          </a:p>
          <a:p>
            <a:endParaRPr lang="es-ES_tradnl" sz="3200" dirty="0"/>
          </a:p>
          <a:p>
            <a:pPr lvl="1"/>
            <a:r>
              <a:rPr lang="es-ES" sz="3200" dirty="0"/>
              <a:t>La “mejor” estructura de equipo depende del estilo de gestión de una organización, el número de personas que compondrá el equipo, sus niveles de preparación y la dificultad general del problema. Además </a:t>
            </a:r>
            <a:r>
              <a:rPr lang="es-ES_tradnl" sz="3200" dirty="0"/>
              <a:t>depende de su naturaleza y del producto. </a:t>
            </a:r>
          </a:p>
          <a:p>
            <a:endParaRPr lang="es-ES_tradnl" sz="32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2018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1524000" y="1271591"/>
            <a:ext cx="533400" cy="244475"/>
          </a:xfrm>
          <a:prstGeom prst="rect">
            <a:avLst/>
          </a:prstGeom>
          <a:noFill/>
        </p:spPr>
        <p:txBody>
          <a:bodyPr anchor="ctr">
            <a:normAutofit fontScale="85000" lnSpcReduction="20000"/>
          </a:bodyPr>
          <a:lstStyle/>
          <a:p>
            <a:pPr algn="ctr">
              <a:defRPr/>
            </a:pPr>
            <a:fld id="{E7E04402-5EF9-4738-B769-B7F9A0823B8C}" type="slidenum">
              <a:rPr lang="es-ES" sz="1400" b="1">
                <a:solidFill>
                  <a:srgbClr val="FFFFFF"/>
                </a:solidFill>
              </a:rPr>
              <a:pPr algn="ctr">
                <a:defRPr/>
              </a:pPr>
              <a:t>42</a:t>
            </a:fld>
            <a:endParaRPr lang="es-E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05513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Planificación organizativa</a:t>
            </a:r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43</a:t>
            </a:fld>
            <a:endParaRPr lang="es-AR" dirty="0"/>
          </a:p>
        </p:txBody>
      </p:sp>
      <p:sp>
        <p:nvSpPr>
          <p:cNvPr id="83972" name="7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/>
              <a:t>Pressman Cap. 3</a:t>
            </a:r>
            <a:endParaRPr lang="es-AR"/>
          </a:p>
          <a:p>
            <a:endParaRPr lang="es-AR"/>
          </a:p>
          <a:p>
            <a:endParaRPr lang="es-AR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sz="3200" dirty="0"/>
              <a:t>Hay tres organigramas de equipos genéricos :</a:t>
            </a:r>
          </a:p>
          <a:p>
            <a:endParaRPr lang="es-ES_tradnl" sz="3200" dirty="0"/>
          </a:p>
          <a:p>
            <a:pPr lvl="1" algn="just"/>
            <a:r>
              <a:rPr lang="es-ES_tradnl" sz="3200" u="sng" dirty="0"/>
              <a:t>Descentralizado democrático (DD). </a:t>
            </a:r>
            <a:r>
              <a:rPr lang="es-ES_tradnl" sz="3200" dirty="0"/>
              <a:t>Este equipo </a:t>
            </a:r>
            <a:r>
              <a:rPr lang="es-ES" sz="3200" dirty="0"/>
              <a:t>no tiene un jefe permanente. Se nombran coordinadores de tareas a corto plazo y se sustituyen por otros para diferentes tareas. Las decisiones se toman por consenso. La comunicación entre los miembros del </a:t>
            </a:r>
            <a:r>
              <a:rPr lang="es-ES_tradnl" sz="3200" dirty="0"/>
              <a:t>equipo es </a:t>
            </a:r>
            <a:r>
              <a:rPr lang="es-ES_tradnl" sz="3200" u="sng" dirty="0"/>
              <a:t>horizontal.</a:t>
            </a:r>
            <a:r>
              <a:rPr lang="es-ES_tradnl" sz="3200" dirty="0"/>
              <a:t> 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2018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1524000" y="1271591"/>
            <a:ext cx="533400" cy="244475"/>
          </a:xfrm>
          <a:prstGeom prst="rect">
            <a:avLst/>
          </a:prstGeom>
          <a:noFill/>
        </p:spPr>
        <p:txBody>
          <a:bodyPr anchor="ctr">
            <a:normAutofit fontScale="85000" lnSpcReduction="20000"/>
          </a:bodyPr>
          <a:lstStyle/>
          <a:p>
            <a:pPr algn="ctr">
              <a:defRPr/>
            </a:pPr>
            <a:fld id="{22825CB3-1F31-44C3-A0D2-2E65888E19B0}" type="slidenum">
              <a:rPr lang="es-ES" sz="1400" b="1">
                <a:solidFill>
                  <a:srgbClr val="FFFFFF"/>
                </a:solidFill>
              </a:rPr>
              <a:pPr algn="ctr">
                <a:defRPr/>
              </a:pPr>
              <a:t>43</a:t>
            </a:fld>
            <a:endParaRPr lang="es-E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72146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Planificación organizativa</a:t>
            </a:r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44</a:t>
            </a:fld>
            <a:endParaRPr lang="es-AR" dirty="0"/>
          </a:p>
        </p:txBody>
      </p:sp>
      <p:sp>
        <p:nvSpPr>
          <p:cNvPr id="83972" name="7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/>
              <a:t>Pressman Cap. 3</a:t>
            </a:r>
            <a:endParaRPr lang="es-AR"/>
          </a:p>
          <a:p>
            <a:endParaRPr lang="es-AR"/>
          </a:p>
          <a:p>
            <a:endParaRPr lang="es-AR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ES_tradnl" sz="3200" dirty="0"/>
              <a:t>Hay tres organigramas de equipos genéricos :</a:t>
            </a:r>
          </a:p>
          <a:p>
            <a:endParaRPr lang="es-ES_tradnl" sz="3200" dirty="0"/>
          </a:p>
          <a:p>
            <a:pPr lvl="1" algn="just"/>
            <a:r>
              <a:rPr lang="es-ES_tradnl" sz="3200" u="sng" dirty="0"/>
              <a:t>Descentralizado controlado (DC). </a:t>
            </a:r>
            <a:r>
              <a:rPr lang="es-ES_tradnl" sz="3200" dirty="0"/>
              <a:t>Este equipo </a:t>
            </a:r>
            <a:r>
              <a:rPr lang="es-ES" sz="3200" dirty="0"/>
              <a:t>tiene un jefe definido que coordina tareas específicas y jefes secundarios que tienen responsabilidades sobre </a:t>
            </a:r>
            <a:r>
              <a:rPr lang="es-ES" sz="3200" dirty="0" err="1"/>
              <a:t>subtareas</a:t>
            </a:r>
            <a:r>
              <a:rPr lang="es-ES" sz="3200" dirty="0"/>
              <a:t>. La resolución de problemas sigue siendo una actividad del grupo, pero la implementación de soluciones se reparte entre subgrupos por el jefe de equipo. La comunicación entre subgrupos e individuos es </a:t>
            </a:r>
            <a:r>
              <a:rPr lang="es-ES" sz="3200" u="sng" dirty="0"/>
              <a:t>horizontal</a:t>
            </a:r>
            <a:r>
              <a:rPr lang="es-ES" sz="3200" dirty="0"/>
              <a:t>. También hay comunicación </a:t>
            </a:r>
            <a:r>
              <a:rPr lang="es-ES" sz="3200" u="sng" dirty="0"/>
              <a:t>vertical </a:t>
            </a:r>
            <a:r>
              <a:rPr lang="es-ES" sz="3200" dirty="0"/>
              <a:t>a lo largo de la jerarquía </a:t>
            </a:r>
            <a:r>
              <a:rPr lang="es-ES_tradnl" sz="3200" dirty="0"/>
              <a:t>de control.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2018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1524000" y="1271591"/>
            <a:ext cx="533400" cy="244475"/>
          </a:xfrm>
          <a:prstGeom prst="rect">
            <a:avLst/>
          </a:prstGeom>
          <a:noFill/>
        </p:spPr>
        <p:txBody>
          <a:bodyPr anchor="ctr">
            <a:normAutofit fontScale="85000" lnSpcReduction="20000"/>
          </a:bodyPr>
          <a:lstStyle/>
          <a:p>
            <a:pPr algn="ctr">
              <a:defRPr/>
            </a:pPr>
            <a:fld id="{22825CB3-1F31-44C3-A0D2-2E65888E19B0}" type="slidenum">
              <a:rPr lang="es-ES" sz="1400" b="1">
                <a:solidFill>
                  <a:srgbClr val="FFFFFF"/>
                </a:solidFill>
              </a:rPr>
              <a:pPr algn="ctr">
                <a:defRPr/>
              </a:pPr>
              <a:t>44</a:t>
            </a:fld>
            <a:endParaRPr lang="es-E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81591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Planificación organizativa</a:t>
            </a:r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45</a:t>
            </a:fld>
            <a:endParaRPr lang="es-AR" dirty="0"/>
          </a:p>
        </p:txBody>
      </p:sp>
      <p:sp>
        <p:nvSpPr>
          <p:cNvPr id="83972" name="7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/>
              <a:t>Pressman Cap. 3</a:t>
            </a:r>
            <a:endParaRPr lang="es-AR"/>
          </a:p>
          <a:p>
            <a:endParaRPr lang="es-AR"/>
          </a:p>
          <a:p>
            <a:endParaRPr lang="es-AR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sz="3200" dirty="0"/>
              <a:t>Hay tres organigramas de equipos genéricos :</a:t>
            </a:r>
          </a:p>
          <a:p>
            <a:endParaRPr lang="es-ES_tradnl" sz="3200" dirty="0"/>
          </a:p>
          <a:p>
            <a:pPr lvl="1" algn="just"/>
            <a:r>
              <a:rPr lang="es-ES" sz="3200" u="sng" dirty="0"/>
              <a:t>Centralizado controlado (CC)</a:t>
            </a:r>
            <a:r>
              <a:rPr lang="es-ES" sz="3200" dirty="0"/>
              <a:t>. El jefe del equipo se encarga de la resolución de problemas a alto nivel y la coordinación interna del equipo. La comunicación entre el jefe y los miembros del equipo es </a:t>
            </a:r>
            <a:r>
              <a:rPr lang="es-ES" sz="3200" u="sng" dirty="0"/>
              <a:t>vertical.</a:t>
            </a:r>
            <a:endParaRPr lang="es-ES_tradnl" sz="3200" u="sng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2018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1524000" y="1271591"/>
            <a:ext cx="533400" cy="244475"/>
          </a:xfrm>
          <a:prstGeom prst="rect">
            <a:avLst/>
          </a:prstGeom>
          <a:noFill/>
        </p:spPr>
        <p:txBody>
          <a:bodyPr anchor="ctr">
            <a:normAutofit fontScale="85000" lnSpcReduction="20000"/>
          </a:bodyPr>
          <a:lstStyle/>
          <a:p>
            <a:pPr algn="ctr">
              <a:defRPr/>
            </a:pPr>
            <a:fld id="{22825CB3-1F31-44C3-A0D2-2E65888E19B0}" type="slidenum">
              <a:rPr lang="es-ES" sz="1400" b="1">
                <a:solidFill>
                  <a:srgbClr val="FFFFFF"/>
                </a:solidFill>
              </a:rPr>
              <a:pPr algn="ctr">
                <a:defRPr/>
              </a:pPr>
              <a:t>45</a:t>
            </a:fld>
            <a:endParaRPr lang="es-E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70617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Planificación organizativa</a:t>
            </a:r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46</a:t>
            </a:fld>
            <a:endParaRPr lang="es-AR" dirty="0"/>
          </a:p>
        </p:txBody>
      </p:sp>
      <p:sp>
        <p:nvSpPr>
          <p:cNvPr id="86020" name="7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MX"/>
              <a:t>Pressman Cap. 3</a:t>
            </a:r>
            <a:endParaRPr lang="es-AR"/>
          </a:p>
          <a:p>
            <a:endParaRPr lang="es-AR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Sugerencias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sz="3200" dirty="0"/>
              <a:t>Una estructura centralizada (CC) realiza las tareas más rápidamente, es la más adecuada para manejar problemas sencillos.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sz="3200" dirty="0"/>
              <a:t> Los equipos descentralizados generan más y mejores soluciones que los individuales, por tanto, estos equipos tienen más probabilidades de éxito en la resolución de problemas complejos.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sz="3200" dirty="0"/>
              <a:t>La estructura DD es la mejor para problemas </a:t>
            </a:r>
            <a:r>
              <a:rPr lang="es-ES_tradnl" sz="3200" dirty="0"/>
              <a:t>difíciles.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2018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1524000" y="1271591"/>
            <a:ext cx="533400" cy="244475"/>
          </a:xfrm>
          <a:prstGeom prst="rect">
            <a:avLst/>
          </a:prstGeom>
          <a:noFill/>
        </p:spPr>
        <p:txBody>
          <a:bodyPr anchor="ctr">
            <a:normAutofit fontScale="85000" lnSpcReduction="20000"/>
          </a:bodyPr>
          <a:lstStyle/>
          <a:p>
            <a:pPr algn="ctr">
              <a:defRPr/>
            </a:pPr>
            <a:fld id="{38DAF066-B03E-4293-9467-291644DD6E44}" type="slidenum">
              <a:rPr lang="es-ES" sz="1400" b="1">
                <a:solidFill>
                  <a:srgbClr val="FFFFFF"/>
                </a:solidFill>
              </a:rPr>
              <a:pPr algn="ctr">
                <a:defRPr/>
              </a:pPr>
              <a:t>46</a:t>
            </a:fld>
            <a:endParaRPr lang="es-E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08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Planificación organizativa</a:t>
            </a:r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47</a:t>
            </a:fld>
            <a:endParaRPr lang="es-AR" dirty="0"/>
          </a:p>
        </p:txBody>
      </p:sp>
      <p:sp>
        <p:nvSpPr>
          <p:cNvPr id="87044" name="7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MX"/>
              <a:t>Pressman Cap. 3</a:t>
            </a:r>
            <a:endParaRPr lang="es-AR"/>
          </a:p>
          <a:p>
            <a:endParaRPr lang="es-AR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42900" y="1869918"/>
            <a:ext cx="11283043" cy="4478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200" dirty="0"/>
              <a:t>Sugerencias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sz="3200" dirty="0"/>
              <a:t>Como el rendimiento de un equipo es inversamente proporcional a la cantidad de comunicación que se debe entablar, los proyectos muy grandes son mejor dirigidos  por equipos con estructura CC o DC, donde se pueden </a:t>
            </a:r>
            <a:r>
              <a:rPr lang="es-ES_tradnl" sz="3200" dirty="0"/>
              <a:t>formar fácilmente subgrupos.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sz="3200" dirty="0"/>
              <a:t>El tiempo que los miembros del equipo vayan a «vivir juntos» afecta a la moral del equipo. Los equipos tipo DD producen una moral más alta y más satisfacción por el trabajo y son, por tanto, buenos para equipos que permanecerán </a:t>
            </a:r>
            <a:r>
              <a:rPr lang="es-ES_tradnl" sz="3200" dirty="0"/>
              <a:t>juntos durante mucho tiempo.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2018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1524000" y="1271591"/>
            <a:ext cx="533400" cy="244475"/>
          </a:xfrm>
          <a:prstGeom prst="rect">
            <a:avLst/>
          </a:prstGeom>
          <a:noFill/>
        </p:spPr>
        <p:txBody>
          <a:bodyPr anchor="ctr">
            <a:normAutofit fontScale="85000" lnSpcReduction="20000"/>
          </a:bodyPr>
          <a:lstStyle/>
          <a:p>
            <a:pPr algn="ctr">
              <a:defRPr/>
            </a:pPr>
            <a:fld id="{F7651A71-A259-4AA9-A9B7-5F9A11EEE9AD}" type="slidenum">
              <a:rPr lang="es-ES" sz="1400" b="1">
                <a:solidFill>
                  <a:srgbClr val="FFFFFF"/>
                </a:solidFill>
              </a:rPr>
              <a:pPr algn="ctr">
                <a:defRPr/>
              </a:pPr>
              <a:t>47</a:t>
            </a:fld>
            <a:endParaRPr lang="es-E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372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/>
              <a:t>Gestión de la Configuración del Software</a:t>
            </a:r>
            <a:br>
              <a:rPr lang="es-AR"/>
            </a:br>
            <a:r>
              <a:rPr lang="es-AR"/>
              <a:t>Elementos de la GCS  -   (ECS)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73530" y="1975761"/>
            <a:ext cx="10972800" cy="4718957"/>
          </a:xfrm>
        </p:spPr>
        <p:txBody>
          <a:bodyPr numCol="2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800" dirty="0"/>
              <a:t>Especificación del sistema 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Plan del proyecto software 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a) Especificación de requerimientos del software</a:t>
            </a:r>
          </a:p>
          <a:p>
            <a:pPr marL="0" indent="0">
              <a:buNone/>
            </a:pPr>
            <a:r>
              <a:rPr lang="es-ES" sz="2800" dirty="0"/>
              <a:t>    b) Prototipo ejecutable o en papel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s-ES" sz="2800" dirty="0"/>
              <a:t>Manual de usuario preliminar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s-ES" sz="2800" dirty="0"/>
              <a:t>Especificación de diseño: </a:t>
            </a:r>
          </a:p>
          <a:p>
            <a:pPr marL="324000" lvl="1" indent="0">
              <a:buNone/>
            </a:pPr>
            <a:r>
              <a:rPr lang="es-ES" sz="2800" dirty="0"/>
              <a:t>     a) Diseño preliminar </a:t>
            </a:r>
          </a:p>
          <a:p>
            <a:pPr marL="324000" lvl="1" indent="0">
              <a:buNone/>
            </a:pPr>
            <a:r>
              <a:rPr lang="es-ES" sz="2800" dirty="0"/>
              <a:t>     b) Diseño detallado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s-ES" sz="2800" dirty="0"/>
              <a:t>Listados del código fuente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s-ES" sz="2800" dirty="0"/>
              <a:t>a) Planificación y procedimiento de prueba</a:t>
            </a:r>
          </a:p>
          <a:p>
            <a:pPr marL="0" indent="0">
              <a:buNone/>
            </a:pPr>
            <a:r>
              <a:rPr lang="es-ES" sz="2800" dirty="0"/>
              <a:t>       b) Casos de prueba y resultados registrados 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s-ES" sz="2800" dirty="0"/>
              <a:t>	Manuales de operación y de instalación 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s-ES" sz="2800" dirty="0"/>
              <a:t>Programas ejecutables </a:t>
            </a:r>
          </a:p>
          <a:p>
            <a:pPr marL="324000" lvl="1" indent="0">
              <a:buNone/>
            </a:pPr>
            <a:r>
              <a:rPr lang="es-ES" sz="2800" dirty="0"/>
              <a:t>	a) Módulos, código ejecutable</a:t>
            </a:r>
          </a:p>
          <a:p>
            <a:pPr marL="324000" lvl="1" indent="0">
              <a:buNone/>
            </a:pPr>
            <a:r>
              <a:rPr lang="es-ES" sz="2800" dirty="0"/>
              <a:t>	b) Módulos enlazados</a:t>
            </a:r>
          </a:p>
          <a:p>
            <a:pPr marL="0" indent="0">
              <a:buNone/>
            </a:pPr>
            <a:endParaRPr lang="es-ES" sz="2800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857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/>
              <a:t>Gestión de la Configuración del Software</a:t>
            </a:r>
            <a:br>
              <a:rPr lang="es-AR"/>
            </a:br>
            <a:r>
              <a:rPr lang="es-AR"/>
              <a:t>Elementos de la GCS  -   (ECS)</a:t>
            </a:r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>
          <a:xfrm>
            <a:off x="865415" y="1998133"/>
            <a:ext cx="10695214" cy="430469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s-ES" sz="2800" dirty="0"/>
              <a:t>Descripción de la base de datos</a:t>
            </a:r>
          </a:p>
          <a:p>
            <a:pPr marL="324000" lvl="1" indent="0">
              <a:buNone/>
            </a:pPr>
            <a:r>
              <a:rPr lang="es-ES" sz="2800" dirty="0"/>
              <a:t>	a) Esquema, modelos</a:t>
            </a:r>
          </a:p>
          <a:p>
            <a:pPr marL="324000" lvl="1" indent="0">
              <a:buNone/>
            </a:pPr>
            <a:r>
              <a:rPr lang="es-ES" sz="2800" dirty="0"/>
              <a:t>	b)Datos iniciales 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s-ES" sz="2800" dirty="0"/>
              <a:t>Manual de usuario 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s-ES" sz="2800" dirty="0"/>
              <a:t> Documentos de mantenimiento </a:t>
            </a:r>
          </a:p>
          <a:p>
            <a:pPr marL="324000" lvl="1" indent="0">
              <a:buNone/>
            </a:pPr>
            <a:r>
              <a:rPr lang="es-ES" sz="2800" dirty="0"/>
              <a:t>	   a) Informes de problemas del software </a:t>
            </a:r>
          </a:p>
          <a:p>
            <a:pPr marL="324000" lvl="1" indent="0">
              <a:buNone/>
            </a:pPr>
            <a:r>
              <a:rPr lang="es-ES" sz="2800" dirty="0"/>
              <a:t>      b) Peticiones de mantenimiento </a:t>
            </a:r>
          </a:p>
          <a:p>
            <a:pPr marL="324000" lvl="1" indent="0">
              <a:buNone/>
            </a:pPr>
            <a:r>
              <a:rPr lang="es-ES" sz="2800" dirty="0"/>
              <a:t>      c) Órdenes de cambios de ingeniería 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s-ES" sz="2800" dirty="0"/>
              <a:t> Estándares y procedimientos de ingeniería del software </a:t>
            </a:r>
          </a:p>
          <a:p>
            <a:endParaRPr lang="es-ES" sz="2800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388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Gestión de la Configuración del Software (GCS)</a:t>
            </a:r>
            <a:endParaRPr lang="es-ES" dirty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7</a:t>
            </a:fld>
            <a:endParaRPr lang="es-AR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type="body" sz="quarter" idx="13"/>
          </p:nvPr>
        </p:nvSpPr>
        <p:spPr>
          <a:xfrm>
            <a:off x="228601" y="1902575"/>
            <a:ext cx="11625942" cy="4955425"/>
          </a:xfrm>
        </p:spPr>
        <p:txBody>
          <a:bodyPr>
            <a:normAutofit/>
          </a:bodyPr>
          <a:lstStyle/>
          <a:p>
            <a:r>
              <a:rPr lang="es-ES_tradnl" sz="3200" dirty="0"/>
              <a:t>El cambio se puede producir en cualquier momento, las actividades de la GCS sirven para: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_tradnl" sz="3200" dirty="0"/>
              <a:t>Identificar el cambio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_tradnl" sz="3200" dirty="0"/>
              <a:t>Controlar el cambio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_tradnl" sz="3200" dirty="0"/>
              <a:t>Garantizar que el cambio se implemente adecuadamente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_tradnl" sz="3200" dirty="0"/>
              <a:t>Informar del cambio a todos aquellos que puedan estar afectados</a:t>
            </a:r>
            <a:endParaRPr lang="es-ES" sz="3200" dirty="0"/>
          </a:p>
          <a:p>
            <a:endParaRPr lang="es-ES" sz="3200" dirty="0"/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2019</a:t>
            </a:r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  <p:sp>
        <p:nvSpPr>
          <p:cNvPr id="5" name="4 Flecha abajo"/>
          <p:cNvSpPr/>
          <p:nvPr/>
        </p:nvSpPr>
        <p:spPr>
          <a:xfrm>
            <a:off x="4143417" y="4826499"/>
            <a:ext cx="3456384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Cada vez que se aprueba un cambio formal</a:t>
            </a:r>
            <a:endParaRPr lang="es-ES" b="1" dirty="0"/>
          </a:p>
        </p:txBody>
      </p:sp>
      <p:sp>
        <p:nvSpPr>
          <p:cNvPr id="6" name="5 Rectángulo"/>
          <p:cNvSpPr/>
          <p:nvPr/>
        </p:nvSpPr>
        <p:spPr>
          <a:xfrm>
            <a:off x="4088408" y="6122643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600" dirty="0"/>
              <a:t>Línea Base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59107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GCS – Línea base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8</a:t>
            </a:fld>
            <a:endParaRPr lang="es-AR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/>
              <a:t>Pressman Cap. 9</a:t>
            </a:r>
          </a:p>
          <a:p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>
          <a:xfrm>
            <a:off x="623392" y="1902575"/>
            <a:ext cx="10839265" cy="4478753"/>
          </a:xfrm>
        </p:spPr>
        <p:txBody>
          <a:bodyPr>
            <a:normAutofit/>
          </a:bodyPr>
          <a:lstStyle/>
          <a:p>
            <a:pPr lvl="1"/>
            <a:r>
              <a:rPr lang="es-AR" sz="2800" dirty="0"/>
              <a:t>Una línea base es un concepto de GCS que nos ayuda a controlar los cambios</a:t>
            </a:r>
          </a:p>
          <a:p>
            <a:pPr lvl="1"/>
            <a:r>
              <a:rPr lang="es-AR" sz="2800" dirty="0"/>
              <a:t>Definición de la IEEE</a:t>
            </a:r>
          </a:p>
          <a:p>
            <a:pPr lvl="2"/>
            <a:r>
              <a:rPr lang="es-AR" sz="2800" dirty="0"/>
              <a:t>Una especificación o producto que se ha revisado formalmente y sobre el que se ha llegado a un acuerdo, y que de ahí en adelante sirve como base para un desarrollo posterior y que puede cambiarse solamente a través de procedimientos formales de control de cambio</a:t>
            </a:r>
          </a:p>
          <a:p>
            <a:pPr lvl="1"/>
            <a:r>
              <a:rPr lang="es-AR" sz="2800" dirty="0"/>
              <a:t>En el contexto de la Ingeniería de Software: </a:t>
            </a:r>
          </a:p>
          <a:p>
            <a:pPr lvl="2"/>
            <a:r>
              <a:rPr lang="es-AR" sz="2800" dirty="0"/>
              <a:t>Una línea base es un punto de referencia en el desarrollo del software que queda marcado por el envío de uno o más ECS y su aprobación </a:t>
            </a:r>
          </a:p>
          <a:p>
            <a:pPr lvl="2"/>
            <a:endParaRPr lang="es-AR" sz="2800" dirty="0"/>
          </a:p>
        </p:txBody>
      </p:sp>
      <p:sp>
        <p:nvSpPr>
          <p:cNvPr id="13" name="Marcador de fecha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dirty="0"/>
              <a:t>2019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  <p:pic>
        <p:nvPicPr>
          <p:cNvPr id="7" name="Picture 2" descr="http://2.bp.blogspot.com/-AdSEeHKXpGY/UH8wpZ5XcaI/AAAAAAAAADk/UHbm0VhTjOs/s1600/G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9979" y="2269671"/>
            <a:ext cx="11184636" cy="3842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612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GCS – Línea Base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9</a:t>
            </a:fld>
            <a:endParaRPr lang="es-AR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>
          <a:xfrm>
            <a:off x="656048" y="1420586"/>
            <a:ext cx="10316751" cy="4699485"/>
          </a:xfrm>
        </p:spPr>
        <p:txBody>
          <a:bodyPr/>
          <a:lstStyle/>
          <a:p>
            <a:pPr marL="0" indent="0">
              <a:buNone/>
            </a:pPr>
            <a:endParaRPr lang="es-AR" dirty="0"/>
          </a:p>
        </p:txBody>
      </p:sp>
      <p:sp>
        <p:nvSpPr>
          <p:cNvPr id="15" name="Marcador de fecha 1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2018</a:t>
            </a:r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  <p:pic>
        <p:nvPicPr>
          <p:cNvPr id="4" name="Picture 4" descr="1-10"/>
          <p:cNvPicPr>
            <a:picLocks noChangeAspect="1" noChangeArrowheads="1"/>
          </p:cNvPicPr>
          <p:nvPr/>
        </p:nvPicPr>
        <p:blipFill>
          <a:blip r:embed="rId2" cstate="print">
            <a:lum contrast="40000"/>
          </a:blip>
          <a:srcRect l="6021" t="7327" r="5389" b="16379"/>
          <a:stretch>
            <a:fillRect/>
          </a:stretch>
        </p:blipFill>
        <p:spPr bwMode="auto">
          <a:xfrm>
            <a:off x="1110343" y="1873314"/>
            <a:ext cx="9074360" cy="5197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9578727"/>
      </p:ext>
    </p:extLst>
  </p:cSld>
  <p:clrMapOvr>
    <a:masterClrMapping/>
  </p:clrMapOvr>
</p:sld>
</file>

<file path=ppt/theme/theme1.xml><?xml version="1.0" encoding="utf-8"?>
<a:theme xmlns:a="http://schemas.openxmlformats.org/drawingml/2006/main" name="ING II 2018">
  <a:themeElements>
    <a:clrScheme name="Personalizado 2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Metropolitan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G I 2016" id="{7D710C11-A9A7-4655-97C4-BAD4B08B9899}" vid="{528455DC-6436-42CF-BA55-9ED6BE3C4C3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 soft 2_Plantilla_2019</Template>
  <TotalTime>943</TotalTime>
  <Words>2631</Words>
  <Application>Microsoft Office PowerPoint</Application>
  <PresentationFormat>Panorámica</PresentationFormat>
  <Paragraphs>469</Paragraphs>
  <Slides>47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Times New Roman</vt:lpstr>
      <vt:lpstr>Tw Cen MT</vt:lpstr>
      <vt:lpstr>Wingdings</vt:lpstr>
      <vt:lpstr>ING II 2018</vt:lpstr>
      <vt:lpstr>Ingeniería de software II</vt:lpstr>
      <vt:lpstr>Contenidos</vt:lpstr>
      <vt:lpstr>Gestión de la Configuración del Software (GCS)</vt:lpstr>
      <vt:lpstr>Gestión de la Configuración del Software (GCS)</vt:lpstr>
      <vt:lpstr>Gestión de la Configuración del Software Elementos de la GCS  -   (ECS)</vt:lpstr>
      <vt:lpstr>Gestión de la Configuración del Software Elementos de la GCS  -   (ECS)</vt:lpstr>
      <vt:lpstr>Gestión de la Configuración del Software (GCS)</vt:lpstr>
      <vt:lpstr>GCS – Línea base</vt:lpstr>
      <vt:lpstr>GCS – Línea Base</vt:lpstr>
      <vt:lpstr>GCS - Importancia</vt:lpstr>
      <vt:lpstr>GCS - Proceso</vt:lpstr>
      <vt:lpstr>GCS - Proceso</vt:lpstr>
      <vt:lpstr>GCS - Proceso</vt:lpstr>
      <vt:lpstr>GCS - Proceso</vt:lpstr>
      <vt:lpstr>GCS - Proceso</vt:lpstr>
      <vt:lpstr>GCS - Proceso</vt:lpstr>
      <vt:lpstr>Gestión de la Configuración del Software (GCS)</vt:lpstr>
      <vt:lpstr>GCS - Proceso</vt:lpstr>
      <vt:lpstr>GCS - Proceso</vt:lpstr>
      <vt:lpstr>GCS - Proceso</vt:lpstr>
      <vt:lpstr>GCS - Proceso</vt:lpstr>
      <vt:lpstr>GCS - Proceso</vt:lpstr>
      <vt:lpstr>GCS - Proceso</vt:lpstr>
      <vt:lpstr>GCS - Proceso</vt:lpstr>
      <vt:lpstr>Ingeniería de software II</vt:lpstr>
      <vt:lpstr>¿Qué es un proyecto ?</vt:lpstr>
      <vt:lpstr>Aspectos de la Gestión de Proyecto de Software</vt:lpstr>
      <vt:lpstr>Aspectos de la Gestión de Proyecto de Software</vt:lpstr>
      <vt:lpstr>Manifestación de una mala gestión de proyectos</vt:lpstr>
      <vt:lpstr>Elementos clave de la gestión de proyectos</vt:lpstr>
      <vt:lpstr>Ingeniería de software II</vt:lpstr>
      <vt:lpstr>Planificación</vt:lpstr>
      <vt:lpstr>Planificación</vt:lpstr>
      <vt:lpstr>Planificación</vt:lpstr>
      <vt:lpstr>Gestión de Proyecto </vt:lpstr>
      <vt:lpstr>Planificación organizativa</vt:lpstr>
      <vt:lpstr>Planificación organizativa</vt:lpstr>
      <vt:lpstr>El equipo de software</vt:lpstr>
      <vt:lpstr>El equipo de software</vt:lpstr>
      <vt:lpstr>El equipo de software</vt:lpstr>
      <vt:lpstr>Planificación organizativa</vt:lpstr>
      <vt:lpstr>Planificación organizativa</vt:lpstr>
      <vt:lpstr>Planificación organizativa</vt:lpstr>
      <vt:lpstr>Planificación organizativa</vt:lpstr>
      <vt:lpstr>Planificación organizativa</vt:lpstr>
      <vt:lpstr>Planificación organizativa</vt:lpstr>
      <vt:lpstr>Planificación organizativa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Ariel Pasini</dc:creator>
  <cp:lastModifiedBy>Silvia Esponda</cp:lastModifiedBy>
  <cp:revision>64</cp:revision>
  <dcterms:created xsi:type="dcterms:W3CDTF">2016-02-19T02:46:31Z</dcterms:created>
  <dcterms:modified xsi:type="dcterms:W3CDTF">2019-03-22T18:27:56Z</dcterms:modified>
</cp:coreProperties>
</file>