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36"/>
  </p:notesMasterIdLst>
  <p:sldIdLst>
    <p:sldId id="257" r:id="rId2"/>
    <p:sldId id="707" r:id="rId3"/>
    <p:sldId id="708" r:id="rId4"/>
    <p:sldId id="709" r:id="rId5"/>
    <p:sldId id="710" r:id="rId6"/>
    <p:sldId id="711" r:id="rId7"/>
    <p:sldId id="712" r:id="rId8"/>
    <p:sldId id="713" r:id="rId9"/>
    <p:sldId id="714" r:id="rId10"/>
    <p:sldId id="715" r:id="rId11"/>
    <p:sldId id="716" r:id="rId12"/>
    <p:sldId id="717" r:id="rId13"/>
    <p:sldId id="718" r:id="rId14"/>
    <p:sldId id="719" r:id="rId15"/>
    <p:sldId id="720" r:id="rId16"/>
    <p:sldId id="721" r:id="rId17"/>
    <p:sldId id="722" r:id="rId18"/>
    <p:sldId id="723" r:id="rId19"/>
    <p:sldId id="724" r:id="rId20"/>
    <p:sldId id="725" r:id="rId21"/>
    <p:sldId id="726" r:id="rId22"/>
    <p:sldId id="727" r:id="rId23"/>
    <p:sldId id="728" r:id="rId24"/>
    <p:sldId id="729" r:id="rId25"/>
    <p:sldId id="730" r:id="rId26"/>
    <p:sldId id="731" r:id="rId27"/>
    <p:sldId id="732" r:id="rId28"/>
    <p:sldId id="733" r:id="rId29"/>
    <p:sldId id="734" r:id="rId30"/>
    <p:sldId id="740" r:id="rId31"/>
    <p:sldId id="737" r:id="rId32"/>
    <p:sldId id="736" r:id="rId33"/>
    <p:sldId id="738" r:id="rId34"/>
    <p:sldId id="739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94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BD49-CDBB-436F-B482-E535D9E6CF50}" type="datetimeFigureOut">
              <a:rPr lang="es-ES" smtClean="0"/>
              <a:pPr/>
              <a:t>21/06/2019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A11A-6FA2-4D86-A286-C805CC984C8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39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53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95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4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AR"/>
              <a:t>2019</a:t>
            </a:r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2"/>
            <a:ext cx="10780776" cy="613283"/>
          </a:xfrm>
        </p:spPr>
        <p:txBody>
          <a:bodyPr anchor="b">
            <a:noAutofit/>
          </a:bodyPr>
          <a:lstStyle>
            <a:lvl1pPr>
              <a:defRPr sz="4400" b="0">
                <a:solidFill>
                  <a:srgbClr val="0053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00539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392"/>
                </a:solidFill>
              </a:defRPr>
            </a:lvl1pPr>
          </a:lstStyle>
          <a:p>
            <a:r>
              <a:rPr lang="es-AR"/>
              <a:t>2019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392"/>
                </a:solidFill>
              </a:defRPr>
            </a:lvl1pPr>
          </a:lstStyle>
          <a:p>
            <a:r>
              <a:rPr lang="es-ES"/>
              <a:t>Ingeniería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1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/>
              <a:t>Ingeniería de Software II</a:t>
            </a:r>
            <a:endParaRPr lang="es-AR" dirty="0"/>
          </a:p>
        </p:txBody>
      </p:sp>
      <p:sp>
        <p:nvSpPr>
          <p:cNvPr id="11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lang="es-ES" sz="140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s-ES" sz="1100" dirty="0"/>
              <a:t>Fuente:</a:t>
            </a:r>
            <a:endParaRPr lang="es-AR" sz="1100" dirty="0"/>
          </a:p>
        </p:txBody>
      </p:sp>
      <p:cxnSp>
        <p:nvCxnSpPr>
          <p:cNvPr id="14" name="Conector recto 12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499533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2019</a:t>
            </a:r>
            <a:endParaRPr lang="es-AR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Ingeniería de Software II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3" y="5612094"/>
            <a:ext cx="1210492" cy="1187213"/>
          </a:xfrm>
          <a:prstGeom prst="rect">
            <a:avLst/>
          </a:prstGeom>
        </p:spPr>
      </p:pic>
      <p:pic>
        <p:nvPicPr>
          <p:cNvPr id="9" name="Imagen 4">
            <a:extLst>
              <a:ext uri="{FF2B5EF4-FFF2-40B4-BE49-F238E27FC236}">
                <a16:creationId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3" y="5612094"/>
            <a:ext cx="1210492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12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Mantenimiento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3D29-7E1C-4CD8-A8C3-99CFDA6E3586}" type="slidenum">
              <a:rPr lang="es-AR" smtClean="0"/>
              <a:pPr/>
              <a:t>1</a:t>
            </a:fld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63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Mantenimiento correctivo: </a:t>
            </a:r>
          </a:p>
          <a:p>
            <a:pPr marL="457200" lvl="2" indent="-457200">
              <a:buNone/>
            </a:pPr>
            <a:r>
              <a:rPr lang="es-AR" dirty="0"/>
              <a:t>	Diagnóstico y corrección de errores.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Mantenimiento adaptativo: </a:t>
            </a:r>
          </a:p>
          <a:p>
            <a:pPr marL="274320" lvl="3" indent="0">
              <a:buClr>
                <a:srgbClr val="C00000"/>
              </a:buClr>
              <a:buNone/>
            </a:pPr>
            <a:r>
              <a:rPr lang="es-AR" sz="2000" i="1" dirty="0"/>
              <a:t>Modificación del software para interaccionar correctamente con el entorno.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Mantenimiento perfectivo: </a:t>
            </a:r>
          </a:p>
          <a:p>
            <a:pPr marL="274320" lvl="3" indent="0">
              <a:buClr>
                <a:srgbClr val="C00000"/>
              </a:buClr>
              <a:buNone/>
            </a:pPr>
            <a:r>
              <a:rPr lang="es-AR" sz="2000" i="1" dirty="0"/>
              <a:t>Mejoras al sistemas.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Mantenimiento preventivo: </a:t>
            </a:r>
          </a:p>
          <a:p>
            <a:pPr marL="274320" lvl="3" indent="0">
              <a:buClr>
                <a:srgbClr val="C00000"/>
              </a:buClr>
              <a:buNone/>
            </a:pPr>
            <a:r>
              <a:rPr lang="es-AR" sz="2000" i="1" dirty="0"/>
              <a:t>Se efectúa antes que haya una petición, para facilitar el futuro mantenimiento. Se aprovecha el conocimiento sobre el producto.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733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Mantenimiento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/>
              <a:t>Tipos de Mantenimiento</a:t>
            </a:r>
          </a:p>
          <a:p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4" name="Picture 4" descr="1-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41" t="5147" r="24680" b="12787"/>
          <a:stretch>
            <a:fillRect/>
          </a:stretch>
        </p:blipFill>
        <p:spPr bwMode="auto">
          <a:xfrm>
            <a:off x="4007768" y="2420888"/>
            <a:ext cx="3816424" cy="350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292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Mantenimiento - Métricas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Tiempo de reconocimiento del problema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Tiempo de búsqueda de herramientas para mantenimiento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Tiempo de análisis del problema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Tiempo de especificación de cambios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Tiempo activo de modificación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Tiempo de prueba local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Tiempo de prueba global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Tiempo de revisión de mantenimiento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Tiempo total de recuperación</a:t>
            </a:r>
          </a:p>
          <a:p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798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Mantenimiento - Evaluación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Promedio de fallas por ejecución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Total de personas-hora por cada categoría de mantenimiento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Promedio de cambios por programa, lenguaje y tipo de mantenimiento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Promedio personas-hora por sentencias añadidas y eliminadas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dirty="0"/>
              <a:t>% de peticiones de mantenimiento por tipos</a:t>
            </a:r>
          </a:p>
          <a:p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215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Mantenimiento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/>
              <a:t>En general las características de los sistemas son: </a:t>
            </a:r>
          </a:p>
          <a:p>
            <a:pPr lvl="1"/>
            <a:r>
              <a:rPr lang="es-AR"/>
              <a:t>Viejos.</a:t>
            </a:r>
          </a:p>
          <a:p>
            <a:pPr lvl="1"/>
            <a:r>
              <a:rPr lang="es-AR"/>
              <a:t>Sin metodología ni documentación.</a:t>
            </a:r>
          </a:p>
          <a:p>
            <a:pPr lvl="1"/>
            <a:r>
              <a:rPr lang="es-AR"/>
              <a:t>Sin modularidad.</a:t>
            </a:r>
          </a:p>
          <a:p>
            <a:endParaRPr lang="es-AR"/>
          </a:p>
          <a:p>
            <a:r>
              <a:rPr lang="es-AR"/>
              <a:t>Las opciones posibles son: </a:t>
            </a:r>
          </a:p>
          <a:p>
            <a:pPr lvl="1"/>
            <a:r>
              <a:rPr lang="es-AR"/>
              <a:t>Modificar agregando comentarios y respetando un estilo.</a:t>
            </a:r>
          </a:p>
          <a:p>
            <a:pPr lvl="1"/>
            <a:r>
              <a:rPr lang="es-AR"/>
              <a:t>Rediseñar, recodificar y probar partes o el sistema.</a:t>
            </a:r>
          </a:p>
          <a:p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769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Mantenimiento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15</a:t>
            </a:fld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/>
              <a:t>Actividades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861" r="3208" b="8175"/>
          <a:stretch>
            <a:fillRect/>
          </a:stretch>
        </p:blipFill>
        <p:spPr bwMode="auto">
          <a:xfrm>
            <a:off x="2323880" y="1804635"/>
            <a:ext cx="8226889" cy="427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37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Es un desafío del mantenimiento, intentando aumentar la calidad global de un sistema existente </a:t>
            </a:r>
          </a:p>
          <a:p>
            <a:r>
              <a:rPr lang="es-AR" sz="2800" dirty="0"/>
              <a:t>Contempla retrospectivamente los subproductos de un sistema para intentar derivar la información adicional o reformarlo de un modo comprensible</a:t>
            </a:r>
          </a:p>
          <a:p>
            <a:r>
              <a:rPr lang="es-AR" sz="2800" dirty="0"/>
              <a:t>Tipos de Rejuvenecimiento</a:t>
            </a:r>
          </a:p>
          <a:p>
            <a:pPr lvl="1"/>
            <a:r>
              <a:rPr lang="es-AR" sz="2800" dirty="0"/>
              <a:t>Re-documentación</a:t>
            </a:r>
          </a:p>
          <a:p>
            <a:pPr lvl="1"/>
            <a:r>
              <a:rPr lang="es-AR" sz="2800" dirty="0"/>
              <a:t>Re-estructuración</a:t>
            </a:r>
          </a:p>
          <a:p>
            <a:pPr lvl="1"/>
            <a:r>
              <a:rPr lang="es-AR" sz="2800" dirty="0"/>
              <a:t>Ingeniería Inversa</a:t>
            </a:r>
          </a:p>
          <a:p>
            <a:pPr lvl="1"/>
            <a:r>
              <a:rPr lang="es-AR" sz="2800" dirty="0"/>
              <a:t>Re-ingeniería</a:t>
            </a:r>
          </a:p>
          <a:p>
            <a:endParaRPr lang="es-AR" sz="20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584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17</a:t>
            </a:fld>
            <a:endParaRPr lang="es-AR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4" name="Picture 4" descr="1-5"/>
          <p:cNvPicPr>
            <a:picLocks noChangeAspect="1" noChangeArrowheads="1"/>
          </p:cNvPicPr>
          <p:nvPr/>
        </p:nvPicPr>
        <p:blipFill>
          <a:blip r:embed="rId2" cstate="print"/>
          <a:srcRect l="4628" t="2629" r="4341" b="9590"/>
          <a:stretch>
            <a:fillRect/>
          </a:stretch>
        </p:blipFill>
        <p:spPr bwMode="auto">
          <a:xfrm>
            <a:off x="2477844" y="1340769"/>
            <a:ext cx="7272808" cy="497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958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-6"/>
          <p:cNvPicPr>
            <a:picLocks noChangeAspect="1" noChangeArrowheads="1"/>
          </p:cNvPicPr>
          <p:nvPr/>
        </p:nvPicPr>
        <p:blipFill>
          <a:blip r:embed="rId2" cstate="print"/>
          <a:srcRect l="5226" t="3867" r="1166" b="9106"/>
          <a:stretch>
            <a:fillRect/>
          </a:stretch>
        </p:blipFill>
        <p:spPr bwMode="auto">
          <a:xfrm>
            <a:off x="2980602" y="2753668"/>
            <a:ext cx="5685211" cy="362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18</a:t>
            </a:fld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/>
              <a:t>Re-documentación</a:t>
            </a:r>
          </a:p>
          <a:p>
            <a:pPr lvl="1"/>
            <a:r>
              <a:rPr lang="es-AR" dirty="0"/>
              <a:t>Representa un análisis del código para producir la documentación del sistema 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125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/>
              <a:t>Re-estructuración</a:t>
            </a:r>
          </a:p>
          <a:p>
            <a:pPr lvl="1"/>
            <a:r>
              <a:rPr lang="es-AR" dirty="0"/>
              <a:t>Se reestructura el software para hacerlo mas fácil de entender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4" name="Picture 4" descr="1-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543" b="10622"/>
          <a:stretch>
            <a:fillRect/>
          </a:stretch>
        </p:blipFill>
        <p:spPr bwMode="auto">
          <a:xfrm>
            <a:off x="4783495" y="2492896"/>
            <a:ext cx="585787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558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348F1E0-6580-4203-9860-73FAD2F7B960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Atención del sistema a lo largo de su evolución después que el sistema se ha entregado. </a:t>
            </a:r>
          </a:p>
          <a:p>
            <a:endParaRPr lang="es-AR" sz="2800" dirty="0"/>
          </a:p>
          <a:p>
            <a:r>
              <a:rPr lang="es-AR" sz="2800" dirty="0"/>
              <a:t>A esta fase se la llama “Evolución del Sistema”.</a:t>
            </a:r>
          </a:p>
          <a:p>
            <a:endParaRPr lang="es-AR" sz="2800" dirty="0"/>
          </a:p>
          <a:p>
            <a:r>
              <a:rPr lang="es-AR" sz="2800" dirty="0"/>
              <a:t>En ocasiones debe realizarse mantenimiento a sistemas “heredados”.</a:t>
            </a:r>
          </a:p>
          <a:p>
            <a:endParaRPr lang="es-AR" sz="180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Ingeniería de Software II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906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20</a:t>
            </a:fld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/>
              <a:t>Ingeniería Inversa</a:t>
            </a:r>
            <a:r>
              <a:rPr lang="es-ES_tradnl" dirty="0"/>
              <a:t> </a:t>
            </a:r>
          </a:p>
          <a:p>
            <a:pPr lvl="1"/>
            <a:r>
              <a:rPr lang="es-ES_tradnl" dirty="0"/>
              <a:t>Parte del código fuente y recupera el diseño y en ocasiones la especificación, para aquellos sistemas en los que no hay documentación.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4" name="Picture 4" descr="1-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12" t="7123" r="1627" b="11765"/>
          <a:stretch>
            <a:fillRect/>
          </a:stretch>
        </p:blipFill>
        <p:spPr bwMode="auto">
          <a:xfrm>
            <a:off x="4394312" y="3102638"/>
            <a:ext cx="489308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705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21</a:t>
            </a:fld>
            <a:endParaRPr lang="es-AR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>
          <a:xfrm>
            <a:off x="4708478" y="1902575"/>
            <a:ext cx="5708002" cy="4478753"/>
          </a:xfrm>
        </p:spPr>
        <p:txBody>
          <a:bodyPr>
            <a:normAutofit/>
          </a:bodyPr>
          <a:lstStyle/>
          <a:p>
            <a:r>
              <a:rPr lang="es-AR" dirty="0"/>
              <a:t>Re-ingeniería</a:t>
            </a:r>
          </a:p>
          <a:p>
            <a:pPr lvl="1"/>
            <a:r>
              <a:rPr lang="es-AR" dirty="0"/>
              <a:t>Extensión de la ingeniería Inversa</a:t>
            </a:r>
          </a:p>
          <a:p>
            <a:pPr lvl="1"/>
            <a:r>
              <a:rPr lang="es-AR" dirty="0"/>
              <a:t>Produce un nuevo código fuente correctamente estructurado, mejorando la calidad  sin cambiar la funcionalidad del sistema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5" name="Picture 4" descr="1-9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t="5236" r="1090" b="7381"/>
          <a:stretch/>
        </p:blipFill>
        <p:spPr bwMode="auto">
          <a:xfrm>
            <a:off x="168979" y="2255262"/>
            <a:ext cx="4634973" cy="339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Rectángulo"/>
          <p:cNvSpPr/>
          <p:nvPr/>
        </p:nvSpPr>
        <p:spPr>
          <a:xfrm>
            <a:off x="6312024" y="5877272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532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Ingeniería de Software II</a:t>
            </a:r>
            <a:endParaRPr lang="es-AR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/>
              <a:t>Auditoría Informática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22</a:t>
            </a:fld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91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Concepto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23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793431" cy="305415"/>
          </a:xfrm>
        </p:spPr>
        <p:txBody>
          <a:bodyPr>
            <a:normAutofit/>
          </a:bodyPr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s-AR" dirty="0"/>
              <a:t>Echenique García 2da. Ed.  Cap. 1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000" dirty="0"/>
              <a:t>Auditoría</a:t>
            </a:r>
          </a:p>
          <a:p>
            <a:pPr lvl="1" algn="just"/>
            <a:r>
              <a:rPr lang="es-AR" u="sng" dirty="0"/>
              <a:t>Es un examen crítico que se realiza con el objeto de evaluar la eficiencia y la eficacia de una sección o de un organismo y determinar cursos alternativos de acción para mejorar la organización y lograr los objetivos propuestos</a:t>
            </a:r>
            <a:r>
              <a:rPr lang="es-AR" dirty="0"/>
              <a:t>.</a:t>
            </a:r>
          </a:p>
          <a:p>
            <a:pPr lvl="1" algn="just"/>
            <a:endParaRPr lang="es-AR" dirty="0"/>
          </a:p>
          <a:p>
            <a:pPr lvl="1" algn="just"/>
            <a:r>
              <a:rPr lang="es-AR" dirty="0"/>
              <a:t>No es una actividad meramente mecánica que implique la aplicación de ciertos procedimientos cuyos resultados son de carácter indudable. Requiere de un juicio profesional, sólido y maduro, para juzgar los procedimientos que deben seguirse y evaluar los resultados obtenidos.</a:t>
            </a:r>
          </a:p>
          <a:p>
            <a:pPr lvl="1" algn="just"/>
            <a:r>
              <a:rPr lang="es-AR" dirty="0"/>
              <a:t>Puede ser interna, externa o una combinación de ambas.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829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Concepto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24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743442" cy="305415"/>
          </a:xfrm>
        </p:spPr>
        <p:txBody>
          <a:bodyPr>
            <a:noAutofit/>
          </a:bodyPr>
          <a:lstStyle/>
          <a:p>
            <a:pPr marL="320040" indent="-320040">
              <a:lnSpc>
                <a:spcPct val="105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AR" dirty="0"/>
              <a:t>Echenique García 2da. Ed.  Cap. 1</a:t>
            </a:r>
          </a:p>
          <a:p>
            <a:endParaRPr lang="es-ES" sz="1050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/>
              <a:t>Por lo tanto, es la revisión y evaluación de:</a:t>
            </a:r>
          </a:p>
          <a:p>
            <a:endParaRPr lang="es-AR" dirty="0"/>
          </a:p>
          <a:p>
            <a:pPr lvl="1"/>
            <a:r>
              <a:rPr lang="es-AR" dirty="0"/>
              <a:t>los controles, sistemas y procedimientos de la informática;</a:t>
            </a:r>
          </a:p>
          <a:p>
            <a:pPr lvl="1"/>
            <a:r>
              <a:rPr lang="es-AR" dirty="0"/>
              <a:t>los equipos de cómputo, su utilización, eficiencia y seguridad;</a:t>
            </a:r>
          </a:p>
          <a:p>
            <a:pPr lvl="1" algn="just"/>
            <a:r>
              <a:rPr lang="es-AR" dirty="0"/>
              <a:t>la organización que participa en el procesamiento de la información, a fin de que por medio del señalamiento de cursos alternativos se logre una utilización más eficiente, confiable y segura de la información que servirá para una adecuada toma de decisiones.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9541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Concepto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25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3016170" cy="305415"/>
          </a:xfrm>
        </p:spPr>
        <p:txBody>
          <a:bodyPr/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s-AR" dirty="0"/>
              <a:t>Echenique García 2da. Ed.  Cap. 1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AR" dirty="0"/>
              <a:t>Permite definir estrategias para prevenir delitos o problemas legales, definir seguridades de accesos en el sistema, documentar los cambios de configuración, verificar la aplicación de normas de calidad.</a:t>
            </a:r>
          </a:p>
          <a:p>
            <a:pPr>
              <a:lnSpc>
                <a:spcPct val="110000"/>
              </a:lnSpc>
            </a:pPr>
            <a:r>
              <a:rPr lang="es-AR" dirty="0"/>
              <a:t>Es una actividad preventiva, el auditor sugiere.</a:t>
            </a:r>
          </a:p>
          <a:p>
            <a:pPr>
              <a:lnSpc>
                <a:spcPct val="110000"/>
              </a:lnSpc>
            </a:pPr>
            <a:r>
              <a:rPr lang="es-AR" dirty="0"/>
              <a:t>Los procedimientos de auditoría en informática varían de acuerdo con la filosofía y técnica de cada organización y departamento de auditoría en particular.</a:t>
            </a:r>
          </a:p>
          <a:p>
            <a:pPr>
              <a:lnSpc>
                <a:spcPct val="110000"/>
              </a:lnSpc>
            </a:pPr>
            <a:r>
              <a:rPr lang="es-AR" dirty="0"/>
              <a:t>La auditoría en informática debe evaluar todo (informática, organización del centro de cómputo, computadoras, comunicación y programas)</a:t>
            </a:r>
          </a:p>
          <a:p>
            <a:pPr>
              <a:lnSpc>
                <a:spcPct val="110000"/>
              </a:lnSpc>
            </a:pP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010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Definiciones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26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840324" cy="305415"/>
          </a:xfrm>
        </p:spPr>
        <p:txBody>
          <a:bodyPr>
            <a:normAutofit/>
          </a:bodyPr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s-AR" dirty="0"/>
              <a:t>Echenique García 2da. Ed.  Cap. 1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 algn="just"/>
            <a:r>
              <a:rPr lang="es-AR" sz="2800" dirty="0"/>
              <a:t>“Es una función que ha sido desarrollada para asegurar la salvaguarda de los activos de los sistemas de computadoras, mantener la integridad de los datos y lograr los objetivos de la organización en forma eficaz y eficiente”. </a:t>
            </a:r>
            <a:r>
              <a:rPr lang="es-AR" sz="2800" b="1" dirty="0"/>
              <a:t>Ron Weber.</a:t>
            </a:r>
          </a:p>
          <a:p>
            <a:pPr lvl="1" algn="just"/>
            <a:endParaRPr lang="es-AR" sz="2800" dirty="0"/>
          </a:p>
          <a:p>
            <a:pPr lvl="1" algn="just"/>
            <a:r>
              <a:rPr lang="es-AR" sz="2800" dirty="0"/>
              <a:t>“Es la verificación de los controles en las siguientes tres áreas de la organización (informática): Aplicaciones, Desarrollo de sistemas, Instalación del centro de cómputos”. </a:t>
            </a:r>
            <a:r>
              <a:rPr lang="es-AR" sz="2800" b="1" dirty="0"/>
              <a:t>William </a:t>
            </a:r>
            <a:r>
              <a:rPr lang="es-AR" sz="2800" b="1" dirty="0" err="1"/>
              <a:t>Mair</a:t>
            </a:r>
            <a:r>
              <a:rPr lang="es-AR" sz="2800" b="1" dirty="0"/>
              <a:t>.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6992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Objetivos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27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519156" cy="305415"/>
          </a:xfrm>
        </p:spPr>
        <p:txBody>
          <a:bodyPr>
            <a:noAutofit/>
          </a:bodyPr>
          <a:lstStyle/>
          <a:p>
            <a:r>
              <a:rPr lang="es-AR" dirty="0"/>
              <a:t>Echenique García 2da. Ed.  Cap. 1</a:t>
            </a:r>
          </a:p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Salvaguardar los activos. Se refiere a la protección del hardware, software y recursos humanos.</a:t>
            </a:r>
          </a:p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Integridad de datos. Los datos deben mantener consistencia y no duplicarse.</a:t>
            </a:r>
          </a:p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Efectividad de sistemas. Los sistemas deben cumplir con los objetivos de la organización.</a:t>
            </a:r>
          </a:p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Eficiencia de los sistemas. Que se cumplan los objetivos con los menores recursos.</a:t>
            </a:r>
          </a:p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Seguridad y confidencialidad.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4512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dirty="0"/>
              <a:t>Influencia de la auditoría en informática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28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519156" cy="305415"/>
          </a:xfrm>
        </p:spPr>
        <p:txBody>
          <a:bodyPr>
            <a:noAutofit/>
          </a:bodyPr>
          <a:lstStyle/>
          <a:p>
            <a:r>
              <a:rPr lang="es-AR" dirty="0"/>
              <a:t>Echenique García 2da. Ed.  Cap. 1</a:t>
            </a:r>
          </a:p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" lvl="1" indent="0">
              <a:buClr>
                <a:schemeClr val="accent1"/>
              </a:buClr>
              <a:buNone/>
            </a:pPr>
            <a:r>
              <a:rPr lang="es-AR" sz="2800" dirty="0">
                <a:solidFill>
                  <a:schemeClr val="tx1"/>
                </a:solidFill>
              </a:rPr>
              <a:t>Factores que pueden influir en la organización a través del control y la auditoría en informática:</a:t>
            </a:r>
            <a:endParaRPr lang="es-AR" sz="2800" dirty="0"/>
          </a:p>
          <a:p>
            <a:pPr lvl="1">
              <a:buClr>
                <a:srgbClr val="C00000"/>
              </a:buClr>
              <a:buFont typeface="Arial" pitchFamily="34" charset="0"/>
              <a:buChar char="»"/>
            </a:pPr>
            <a:r>
              <a:rPr lang="es-AR" sz="2800" dirty="0"/>
              <a:t>Controlar  el uso de la computadora.</a:t>
            </a:r>
          </a:p>
          <a:p>
            <a:pPr lvl="1">
              <a:buClr>
                <a:srgbClr val="C00000"/>
              </a:buClr>
              <a:buFont typeface="Arial" pitchFamily="34" charset="0"/>
              <a:buChar char="»"/>
            </a:pPr>
            <a:r>
              <a:rPr lang="es-AR" sz="2800" dirty="0"/>
              <a:t>Los altos costos que producen los errores en una organización.</a:t>
            </a:r>
          </a:p>
          <a:p>
            <a:pPr lvl="1">
              <a:buClr>
                <a:srgbClr val="C00000"/>
              </a:buClr>
              <a:buFont typeface="Arial" pitchFamily="34" charset="0"/>
              <a:buChar char="»"/>
            </a:pPr>
            <a:r>
              <a:rPr lang="es-AR" sz="2800" dirty="0"/>
              <a:t>Abuso en las computadoras.</a:t>
            </a:r>
          </a:p>
          <a:p>
            <a:pPr lvl="1">
              <a:buClr>
                <a:srgbClr val="C00000"/>
              </a:buClr>
              <a:buFont typeface="Arial" pitchFamily="34" charset="0"/>
              <a:buChar char="»"/>
            </a:pPr>
            <a:r>
              <a:rPr lang="es-AR" sz="2800" dirty="0"/>
              <a:t>Posibilidad de pérdida de capacidades de procesamiento de datos.</a:t>
            </a:r>
          </a:p>
          <a:p>
            <a:pPr lvl="1">
              <a:buClr>
                <a:srgbClr val="C00000"/>
              </a:buClr>
              <a:buFont typeface="Arial" pitchFamily="34" charset="0"/>
              <a:buChar char="»"/>
            </a:pPr>
            <a:r>
              <a:rPr lang="es-AR" sz="2800" dirty="0"/>
              <a:t>...</a:t>
            </a:r>
          </a:p>
          <a:p>
            <a:endParaRPr lang="es-AR" sz="200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0592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Influencia de la auditoría en informática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29</a:t>
            </a:fld>
            <a:endParaRPr lang="es-AR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338001" cy="305415"/>
          </a:xfrm>
        </p:spPr>
        <p:txBody>
          <a:bodyPr>
            <a:noAutofit/>
          </a:bodyPr>
          <a:lstStyle/>
          <a:p>
            <a:r>
              <a:rPr lang="es-AR" dirty="0"/>
              <a:t>Echenique García 2da. Ed.  Cap. 1</a:t>
            </a:r>
          </a:p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Posibilidad de decisiones incorrectas.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Valor del hardware, software y personal.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Necesidad de mantener la privacidad individual.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Posibilidad de pérdida de información o mal uso de la misma.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Toma de decisiones incorrectas.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Necesidad de mantener la privacidad de la organización.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1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2800"/>
              <a:t>Es necesario evaluar cuándo es conveniente cerrar el ciclo de vida de ese sistema y reemplazarlo por otro.</a:t>
            </a:r>
          </a:p>
          <a:p>
            <a:endParaRPr lang="es-AR" sz="2800"/>
          </a:p>
          <a:p>
            <a:pPr lvl="1"/>
            <a:r>
              <a:rPr lang="es-AR" sz="2800"/>
              <a:t>La decisión se toma en función del costo del ciclo de vida del viejo proyecto y la estimación del nuevo proyecto</a:t>
            </a:r>
          </a:p>
          <a:p>
            <a:pPr lvl="1"/>
            <a:endParaRPr lang="es-AR" sz="2800"/>
          </a:p>
          <a:p>
            <a:pPr lvl="1"/>
            <a:r>
              <a:rPr lang="es-AR" sz="2800"/>
              <a:t>En ocasiones la complejidad del sistema crece por los cambios.</a:t>
            </a:r>
            <a:endParaRPr lang="es-AR" sz="2000"/>
          </a:p>
          <a:p>
            <a:endParaRPr lang="es-AR" sz="20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6185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Auditoría Informática – Campo de acción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30</a:t>
            </a:fld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5951983" y="6509534"/>
            <a:ext cx="2467397" cy="305415"/>
          </a:xfrm>
        </p:spPr>
        <p:txBody>
          <a:bodyPr>
            <a:noAutofit/>
          </a:bodyPr>
          <a:lstStyle/>
          <a:p>
            <a:r>
              <a:rPr lang="es-AR" dirty="0"/>
              <a:t>Echenique García 2da. Ed.  Cap. 1</a:t>
            </a:r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3200" dirty="0"/>
              <a:t>Evaluación administrativa del área de informática.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dirty="0"/>
              <a:t>Evaluación de los sistemas y procedimientos, y de la eficiencia que se tiene en el uso de la información.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dirty="0"/>
              <a:t>Evaluación del proceso de datos, de los sistemas y de los equipos de cómputo (software, hardware, redes, bases de datos, comunicaciones).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dirty="0"/>
              <a:t>Seguridad y confidencialidad.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dirty="0"/>
              <a:t>Aspectos legales de los sistemas y de la información.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138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Campo de acción - Evaluación administrativa del área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31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320748" cy="305415"/>
          </a:xfrm>
        </p:spPr>
        <p:txBody>
          <a:bodyPr>
            <a:noAutofit/>
          </a:bodyPr>
          <a:lstStyle/>
          <a:p>
            <a:r>
              <a:rPr lang="es-AR" dirty="0"/>
              <a:t>Echenique García 2da. Ed.  Cap. 1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AR" sz="2800" dirty="0"/>
              <a:t>Los objetivos del área informática (departamento, dirección o gerencia informática)</a:t>
            </a:r>
          </a:p>
          <a:p>
            <a:r>
              <a:rPr lang="es-AR" sz="2800" dirty="0"/>
              <a:t>Metas, planes, políticas y procedimientos de procesos electrónicos estándar</a:t>
            </a:r>
          </a:p>
          <a:p>
            <a:r>
              <a:rPr lang="es-AR" sz="2800" dirty="0"/>
              <a:t>Organización del área y su estructura orgánica</a:t>
            </a:r>
          </a:p>
          <a:p>
            <a:r>
              <a:rPr lang="es-AR" sz="2800" dirty="0"/>
              <a:t>Funciones y niveles de autoridad y responsabilidad del área de procesos electrónicos</a:t>
            </a:r>
          </a:p>
          <a:p>
            <a:r>
              <a:rPr lang="es-AR" sz="2800" dirty="0"/>
              <a:t>Integración de los recursos materiales y técnicos</a:t>
            </a:r>
          </a:p>
          <a:p>
            <a:r>
              <a:rPr lang="es-AR" sz="2800" dirty="0"/>
              <a:t>Costos y controles presupuestarios</a:t>
            </a:r>
          </a:p>
          <a:p>
            <a:r>
              <a:rPr lang="es-AR" sz="2800" dirty="0"/>
              <a:t>Controles administrativos del área de procesos electrónicos</a:t>
            </a:r>
            <a:endParaRPr lang="es-AR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8688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Campo de acción - Evaluación de los sistemas y procedimientos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32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545035" cy="305415"/>
          </a:xfrm>
        </p:spPr>
        <p:txBody>
          <a:bodyPr>
            <a:normAutofit/>
          </a:bodyPr>
          <a:lstStyle/>
          <a:p>
            <a:r>
              <a:rPr lang="es-AR" dirty="0"/>
              <a:t>Echenique García 2da. Ed.  Cap. 1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/>
              <a:t>Evaluación del análisis de los sistemas y sus diferentes etapas</a:t>
            </a:r>
          </a:p>
          <a:p>
            <a:r>
              <a:rPr lang="es-AR" dirty="0"/>
              <a:t>Evaluación del diseño lógico</a:t>
            </a:r>
          </a:p>
          <a:p>
            <a:r>
              <a:rPr lang="es-AR" dirty="0"/>
              <a:t>Evaluación del desarrollo físico del sistema</a:t>
            </a:r>
          </a:p>
          <a:p>
            <a:r>
              <a:rPr lang="es-AR" dirty="0"/>
              <a:t>Facilidades para la elaboración de los sistemas</a:t>
            </a:r>
          </a:p>
          <a:p>
            <a:r>
              <a:rPr lang="es-AR" dirty="0"/>
              <a:t>Control de proyectos</a:t>
            </a:r>
          </a:p>
          <a:p>
            <a:r>
              <a:rPr lang="es-AR" dirty="0"/>
              <a:t>Control de sistemas y programación</a:t>
            </a:r>
          </a:p>
          <a:p>
            <a:r>
              <a:rPr lang="es-AR" dirty="0"/>
              <a:t>Instructivos y documentación</a:t>
            </a:r>
          </a:p>
          <a:p>
            <a:r>
              <a:rPr lang="es-AR" dirty="0"/>
              <a:t>Formas de implantación</a:t>
            </a:r>
          </a:p>
          <a:p>
            <a:r>
              <a:rPr lang="es-AR" dirty="0"/>
              <a:t>Seguridad física y lógica de los sistemas</a:t>
            </a:r>
          </a:p>
          <a:p>
            <a:r>
              <a:rPr lang="es-AR" dirty="0"/>
              <a:t>Confidencialidad de los sistemas</a:t>
            </a:r>
          </a:p>
          <a:p>
            <a:r>
              <a:rPr lang="es-AR" dirty="0"/>
              <a:t>Controles de mantenimiento y formas de respaldo de los sistemas</a:t>
            </a:r>
          </a:p>
          <a:p>
            <a:r>
              <a:rPr lang="es-AR" dirty="0"/>
              <a:t>Utilización de los sistemas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0841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Campo de acción - Evaluación del proceso de datos y de los equipos de cómputo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33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424265" cy="305415"/>
          </a:xfrm>
        </p:spPr>
        <p:txBody>
          <a:bodyPr>
            <a:normAutofit/>
          </a:bodyPr>
          <a:lstStyle/>
          <a:p>
            <a:r>
              <a:rPr lang="es-AR" dirty="0"/>
              <a:t>Echenique García 2da. Ed.  Cap. 1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Controles de los datos fuente y manejo de las cifras de control</a:t>
            </a:r>
          </a:p>
          <a:p>
            <a:r>
              <a:rPr lang="es-AR" sz="2800" dirty="0"/>
              <a:t>Control de operación</a:t>
            </a:r>
          </a:p>
          <a:p>
            <a:r>
              <a:rPr lang="es-AR" sz="2800" dirty="0"/>
              <a:t>Control de salida</a:t>
            </a:r>
          </a:p>
          <a:p>
            <a:r>
              <a:rPr lang="es-AR" sz="2800" dirty="0"/>
              <a:t>Control de asignación de trabajo</a:t>
            </a:r>
          </a:p>
          <a:p>
            <a:r>
              <a:rPr lang="es-AR" sz="2800" dirty="0"/>
              <a:t>Control de medios de almacenamiento masivo</a:t>
            </a:r>
          </a:p>
          <a:p>
            <a:r>
              <a:rPr lang="es-AR" sz="2800" dirty="0"/>
              <a:t>Control de otros elementos de cómputo</a:t>
            </a:r>
          </a:p>
          <a:p>
            <a:r>
              <a:rPr lang="es-AR" sz="2800" dirty="0"/>
              <a:t>Control de medios de comunicación</a:t>
            </a:r>
          </a:p>
          <a:p>
            <a:r>
              <a:rPr lang="es-AR" sz="2800" dirty="0"/>
              <a:t>Orden en el centro de cómputo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8230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Campo de acción - Seguridad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34</a:t>
            </a:fld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3121678" cy="305415"/>
          </a:xfrm>
        </p:spPr>
        <p:txBody>
          <a:bodyPr/>
          <a:lstStyle/>
          <a:p>
            <a:r>
              <a:rPr lang="es-AR" dirty="0"/>
              <a:t>Echenique García 2da. Ed.  Cap. 1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AR" sz="2800" dirty="0"/>
              <a:t>Seguridad física y lógica</a:t>
            </a:r>
          </a:p>
          <a:p>
            <a:r>
              <a:rPr lang="es-AR" sz="2800" dirty="0"/>
              <a:t>Confidencialidad</a:t>
            </a:r>
          </a:p>
          <a:p>
            <a:r>
              <a:rPr lang="es-AR" sz="2800" dirty="0"/>
              <a:t>Respaldos</a:t>
            </a:r>
          </a:p>
          <a:p>
            <a:r>
              <a:rPr lang="es-AR" sz="2800" dirty="0"/>
              <a:t>Seguridad del personal</a:t>
            </a:r>
          </a:p>
          <a:p>
            <a:r>
              <a:rPr lang="es-AR" sz="2800" dirty="0"/>
              <a:t>Seguros</a:t>
            </a:r>
          </a:p>
          <a:p>
            <a:r>
              <a:rPr lang="es-AR" sz="2800" dirty="0"/>
              <a:t>Seguridad en la utilización de equipos</a:t>
            </a:r>
          </a:p>
          <a:p>
            <a:r>
              <a:rPr lang="es-AR" sz="2800" dirty="0"/>
              <a:t>Plan de contingencia y procedimiento de respaldo en caso de desastre</a:t>
            </a:r>
          </a:p>
          <a:p>
            <a:r>
              <a:rPr lang="es-AR" sz="2800" dirty="0"/>
              <a:t>Restauración de equipo y de sistemas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907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AR" sz="3200" dirty="0"/>
              <a:t>Solucionar errores</a:t>
            </a:r>
          </a:p>
          <a:p>
            <a:r>
              <a:rPr lang="es-AR" sz="3200" dirty="0"/>
              <a:t>Añadir mejoras</a:t>
            </a:r>
          </a:p>
          <a:p>
            <a:r>
              <a:rPr lang="es-AR" sz="3200" dirty="0"/>
              <a:t>Optimizar</a:t>
            </a:r>
          </a:p>
          <a:p>
            <a:endParaRPr lang="es-AR" sz="3200" dirty="0"/>
          </a:p>
          <a:p>
            <a:r>
              <a:rPr lang="es-AR" sz="3200" dirty="0"/>
              <a:t>Esto provoca altos costos adicionales</a:t>
            </a:r>
          </a:p>
          <a:p>
            <a:endParaRPr lang="es-AR" sz="3200" dirty="0"/>
          </a:p>
          <a:p>
            <a:pPr algn="ctr">
              <a:buNone/>
            </a:pPr>
            <a:r>
              <a:rPr lang="es-AR" sz="3200" dirty="0"/>
              <a:t>EL FENÓMENO DE LA </a:t>
            </a:r>
          </a:p>
          <a:p>
            <a:pPr algn="ctr">
              <a:buNone/>
            </a:pPr>
            <a:r>
              <a:rPr lang="es-AR" sz="3200" dirty="0"/>
              <a:t>"</a:t>
            </a:r>
            <a:r>
              <a:rPr lang="es-AR" sz="3200" b="1" u="sng" dirty="0"/>
              <a:t>BARRERA DE MANTENIMIENTO</a:t>
            </a:r>
            <a:r>
              <a:rPr lang="es-AR" sz="3200" dirty="0"/>
              <a:t>"</a:t>
            </a:r>
          </a:p>
          <a:p>
            <a:endParaRPr lang="es-AR" sz="1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28674" name="AutoShape 2" descr="data:image/jpeg;base64,/9j/4AAQSkZJRgABAQAAAQABAAD/2wCEAAkGBhQREBUUEhQWFRQUFxcWFxcYGBwcGBgcGBgcGBkYHhsdGyYeGBojGhgYHy8gJScpLSwsGCAxNTAqNSYrLCkBCQoKDgwOGA8PGikdHyUpKSwsKSktKSwpLCwpLCwsKSkpKSkpLCkpKSwpLCksLC8sLCwsKSwsLCwsLCwvKSksLP/AABEIANYA6wMBIgACEQEDEQH/xAAcAAACAgMBAQAAAAAAAAAAAAAABwUGAQMEAgj/xABVEAABAwIEAwQFBAsMCAYDAAABAgMRAAQFEiExBgdBEyJRYRQycYGRI0JSoQgzVGJygpKTsdHTFRYXJENTVXPB0vDxGDVFg5Sis+E0RLLU4uNjZKP/xAAbAQEAAwEBAQEAAAAAAAAAAAAAAQIDBAUHBv/EACwRAAICAQMDAgUEAwAAAAAAAAABAhEDEiExBEFREyIUMlJhgQVCsdFxkeH/2gAMAwEAAhEDEQA/AHjRRRQBRRWDQFd4y47tcMbCrlSsy5yISmVLyxMdABI1JA1FL++x/F8VbKrbLh1udUZlK7dwbg5gmUJ9gT11VXBjGKek8R3AdZBFqz2bSXEyEkKQe1AOkqK1EeRHWuh7mPhl7a5FXF1bPhJIKQoFS4jL3AtKgTGhHwqrb4RvGMVHVIhfT+I7LZxdwgSd0P8AQE6Edp/kYqd4V57rXcpt8QZQwVKyKdBUgNnX10LkpE5QSVCNSdNoZniB2yskO3kqfUrupTlCtRIBgACANdDEgb1w2nB7+MXRub0JtkkI7iE99aUiBuTlMQMytdu7pVVLyXngWyhd+C4cUc+2mnQ3YNelGdVnMlBOwSgRmWfOI8JrptOYeMuJzDC20jwW7kV+SshX1VKYNw5bWiQLdlCDEZgBnMRuv1idAd99ak4qryG8OiX7mUm95u4qyJcwkgQSSO0UABuSUgge+ohf2RlwDCrNoHqCtYP6NKZsVourBt0Q42hwaGFoChpse8DUrIH0XhlSw/7Iy3V9utXm9fmLS4I8dQgz5Ae+rRh3OvC3gP4wWyQTDiFpiDtMFM9dCahr7lzYPaqtUA66oKkanrCSAfLTT31CXHJSyUZSt9AjYLSffJRP+VT6iMX0k1wNrDuJ7W4EsXDLm3qOJJGbYEAyCfA61JZqRw5I2n89cfFv9nUhacskspytX9+2mZhD+USesBMToPhU+oivwuTwOIqrQ5iDaTClpSRuCoAj3E0orzlah6O1vr5zLMZ3gqJ3iUmNh8K4lckbQmS9cE+Zb/Z09SI+FyeBrfv6w/7utP8AiGv79H7+sP8Au60/4hr+/So/gPtP564+Lf7OuhjkvYAQovqPiXAPqCIprQ+FyeBtWfEds8CWrhlYBglDqFAHwkKNb/3Ta/nW/wAtP66UR5NYf4Pfnf8A414e5L2BTCe2SfHtAY9xRFPURPwmQdIVWCqkFd8k9fkrxwCdAtMwPalYk+4VH2fLnFbJ5L1q+grSSZS6oSAQcqkrACgqPV1HjUqSZm8GRdj6Popf8C80k3Tnol6n0a+QchQdEuGJlB6HScpOoIIKp0v+arGJmiiigCiiigCiiigCiKKKAWXM3l1c3dw3dYetLb6UFDkqKc4TqjZJBOqkwrSI8Kr+GYRiCO7c4Yc6YhxjsSD1nVwZT5g+4RTsUaWuOc3wbxFnhrQu3lKKVKzENJPiFJBzBOpUrQAJ3PSGkzSGSUOBTcb3DzWKsi4SplDZaUgK07mYFS4HWQoGPoxTEavELRnStJR9IEFPx2rTxFy8xPF1IVfvWjIbzZQyhalCQmRJIkEpnVeh+FbsN+x/tEfbn33fIZW0nTY6KVvruKpKKZ0Ys0otursjrvi+0Z9Z9E+CDmO8fNmKhHeaSVKy27Lzp8Jgx10TmNNDDeVOGMbWqFmIl0qcO87KJSD5gCrNa2SGhDSEtiSYQkJGu5hIAqFFF5Z8j42EuOJ8RIBGE3ZB1Gjux/3NH75sR/om8+Dv7GndFEVNLwV9XJ9Qkf3y4j/RN58Hf2NZTxPiQ2wm8Hud/Y07YrOQ+B+FNK8Eerk+r+BKJ4uxQf7LvPg6f0s17Txpig/2Vdn2oX+wp0ZD4H4VimleB6uT6v4E4njjFP6IuT/u3P7GRXMOcDjaSX7J1ABiYIHvKgIM9KdkVlRka00on1cnkTtvzptFGFJWnzKdPZ3So1J2vNKyXHyqQT0VKfiVJAHvpgXmAW7xJdYZcKhBKmkKJEREkTtpvUNdcscMcjNZtCPoZm9/HIpM++o0IsuoyLwRdtxnauA5XUGN4WgxO3zqkE4u2RMnx2P+VRN5yLw1YOVLzZJmUOTHkAsKEdNZqnYpyMu7dWexuQ4RsCS05p0BBKDqBuR0qNC8l/ipLmIyhiLf0x9f6q2JuUEwFJJ8iKTjvE+IYeQjELZRGoCiMpUfJaQW1+4bHfxsOE8aWtxAS5lWdMjndJJ6Dorw0P8AZVXFo6IZ4T70TvHXAqL9sLQQ3ctj5NzaY1CFEaxOx3SdfEGH4D5vvWrwssWBBQQ2H1+s3AAAc076Toe0mdZOYGRacPxUg5VmQdien6x/j2RvHfAaMRbzJhFwgdxfRQ+gvxSeh+b7JBtCVbMx6jp9XujyNhKpr1S95QcXqubVVtcaXVmeyWknvFKe6lRHiIKCfFM/OphVseWFFFFAFFFFAFFFFAYUaSHLJj0fiDEmDIPypTmGpAeCgZjQFKwfAyPKneRSXuAbbjIboTct+3PmZIHjA7RoeHq+FQTHkbNZoqpcZ8wU4e4hlLDtxcOpzobRABGYgkq1IjKfmmqnQ2luy2E1y4jirNunO+6hpPi4oJHTaSJ3HxpOcUcZ4ilguXNymzCz8nb26QXTpt2pMp3BKgTHgDCTw8I8mLm+y3N66pttwBY1zPuAgQZVogERqZPl1qUjH141aLli3O5gOFuyYdvVBOaUBSU7wdCgrIHjljWuIcXY/dz6Nh6bdJ2U6CCAod0y6pIMbyER5dKY3D/C1tYoyWrKWx1UNVq/CWe8r3mpWBV9JzvO+wpk8DY9da3OJBgGDlaUoEdIhpKE7a6KIJrfbchWsvyl9dKV4pISPgcx+umnRSjN5ZMWTfIlhJBTe3oIMghaQQRsQcuhrv8A4KVf0rif/EH9VX6ihX1JeSjtcuX20KDWLX4UditaXAD7FCY8gRXHc4JjzBlm+t7lKUnuvNBtSoGmqUmVeZWB4zNMSg0pFllkhVt8x8QsVRi1goNfz7AlI1Ik94oI/GSfIzVswjmJh9yB2d21J0CVq7NWgk91cHbqNPOrMQNvHT2+VUfjDlNaXiFKZbQxcDVDiEgIKgZhxsDKsE7mJ9sRUaTaPUeS5MvJWkKQQpJEhSSCCPEEaGvQpF2PDrSLhVs625Y3qADLDq0peSDPaNnUKSYPdjSPI5bB6dilmAWLj01A3auAO0Ime66CCTGmp+OgFaLfFwUtMtmNC5tkOIKHEpWhQhSVAKSfaCINLDivkMw9K7Jfo6zr2apUyT5HVTf/ADDwAqe4A5lDE1uNKt3GXmUyses3ooJIzQClWYnukbA6mDV2FDp2krPlXB+J7iwfLS1KWhtSm1tlUgZVEHKehBmI0Pvpy4dxB2lulSDKVpBQoyCAf7f0UmsUw4OP4m4R9pWtQMGAV3aUDXYHKV7zsfcx+Dv/AAFv/Vj9JqmRdzo6SbbcWRWJ368KxNnEGxLbnydwnxB9b3lIzD75Hur6CtbpLiErQQpK0hSSNiFCQR5EEGkpxXapcsnwoTDaljyKAVJPxHwmr9ykxcXGEWypkoQWVSZILRKBPtSEmOgIFWg7Rj1UNM7XcuVFFFXOUKKKKAKKKKAKTnNn+L45hd1ISCpLalbnKh0ZtNfmPHUDr5CnHSm+yHYIs7d5OXMzcCCR3hmQSANNpQCR5CgGVSr5sWZaxDDrser2no6ydQMxlOgGhKVufkimdZ3IcbQ4k5krSlYPiFAKB94M1S+dLKDg7pWDKFtKbI6Lz5QfIZVKHvqi5NprVEo/B3CpxnE3bp/vWbDmVIOqXCiMrcZvVghatwc0fOMPZKYqgcj7Ds8IbVEF5x106zPe7MHy0bGnlPU1e7q5S2hS1mEoSVKPgEgknTXYGtEedPnSijcU8xnU3foOGsek3aZKwruttgCSCSU5jB3zACQJJMVq4V5nLXd+g4ix6LeEwmNW1zqADJIJGxlSVRuDArm5N4EexexF2C/fKWv8FGdRP5S5J8kp86luMuDG8SaCSclw3qw8N0q3CSeqCfgdR52UW1aLNxT0suwNFVnl7xOb6yStz7e2Sy+IghxGijGwzCFeGpHSrNUGbVOgooooQFVHiTih30xvD7PKLh1tTi3ljMi3QAQFFEjMoqgCTAkSDMVbVKA30Hj4edLDlCv0u7xLEFQVOvdk2omVJbHeyaaZcvYjTfJ5ChePdntPD2NWbgfTfpvkpClLt3JRnToSlGigFHWD3YIG4JFXjhriNm/t0v26pQrQg6KQoboUOihI+IIkEGt92ggzt5iqXw1Ymwxl9lCf4tftm6bjZDjZAdR5DvE+woHQmrONKwpa7XclOZHCPp1p8l3blg9rbrA72ZIkoB3GaPiEnpVQwHiZD9l6QrTIlXajwUhMrEDWOo8iPZTcIpJcd8MKt7t23YBCcWdYCANkqKlekaaxHdUdDCXPKqMpLGsqSLZycwTsrE3K/tt6tT6ttE5lBA001lStI9eOkVfRWm0tktNobQIQhKUJHglICUj4AVrxTEE27DjyvVaQtw+xCSo7a9KzPWS0oQd7h+XD8YeO7l5kGh2buUn2ES59VWPg7/wFv/Vj9JrixdpQ4aWpz7Y8Uvr81PXKVzECO6U6DSujgi4SuwZykHKnIryIJkH6j7xVZ8G/S7T/AATF3apdbW2ucq0qQYiYUCkxIImDW7A+Hn7Bg/ubdrI1Ulm4CFMqO5HdSlTaj9IH2jqODG8VTbW63VfNGg+ko6JHvMe6s8M4sp+2acBIUsAmNBnScp/5gazTaVnXkhCb0vmiwcNc423Xxa3rK7O5kJhRlsqI0GbQpnpIIMjWmLmpCcWYYvGcSbtLRCZthD9zGjcnVMg6hJBATuVZogAmnjYWZaaQ2VqcKEpSVrMrXAjMoiJUdzXQt0eRkioyaR2UVDY1xO3aqQhSVuOukhtppOZxUbmJASkEgFaiEiRJFesNxsXSF9moJUklJKYWEqHSfVUoApmJAJiTE1JWnVktNE1T+Jby6tAlfpYS0dFKNoHQkyIJyPIKUmd8p1G4kAx2D8y1IeQ1ehrs3VFDN4yo+juKAByKSo5mHNdlHfy1qLV0W0S066289hhVR+c1kHMGuZjuBtwEiT3XE7eBIkT5+dXcGovijD+3srlqY7Rh1EgTGZsgGOpBMxUlCE5fXvbYXZrkH5BCSRtKB2ZHtBTB9lQ3Ov8A1M9/WM/9QVr5I3vaYQ2kkS046iBuJV2gB8++T7CK987Ek4M9AnvtE+Q7Qa7eMDpv7jXub/tJ7l2ylOE2QSAB6O2dPFScyj7SoknzNS2MWPb27rRMdq2tufDOkpn3TNa8ARls7cEQQy0CPCG0zUVxKi7uVej2i/R0FJ7a6IlSJiG2gFAlwpJJVskEQc22h5tXIheJ+YlhhTabYKLjjKEthhuJGVICQtcZUaRIgn73pVYwvmJieItrXZWts2G9CpxalEqIkBElKZAjcEaiYpb8f8LiwuC0p1110qUpSlNKQkgnQhazLqiZlQGXwJkxcOAOYDtvaIs8OsFXD5OZxxXq51kTKUD1QkFIUpY0TOmwjU+x0RxwTuSs4uGMVxcYo+0yENXV1LjiXUBKDkClZgIgfO1G8mnNw7d4nmy3zFsEnZbDp7vkULBn2hXuqiDBsbXibeIqtLYOJa7Ls+2ATlIMz3yQqFEbkadaa+H3C1tpU632SyO8jMlUHrCk6KHgdPYNqIzytdjpoooqTAqPMniMW9m403mXc3Da22W2wpS+8CkrhOqUpEnN4jrrSZwTmPe4K2bMMMJKVFag4FlcuAK1yugDu5dI+ua+icQuksoUtSFr2BS22pxao1AypBJ676CkXxhe4zdvOhuzuRbKXmQhyzbzgdAohs5oPiT01JE1B040nEsmA897V4hN20u3UTHaJJcb8p2Wn4GryplNyLZ+3U26GXwtC0kKSULSpl0AgjUIWox4oGhOlITgS9tbS9U7iYeQuFZUBkZRnSZUtJgxBICUpjWZAFNTCsGRnF5gjrJ/nWkqysvAici0fyDmndVlEayCJpqfBPox+ZOmMml8qbviTUS1h1v46B1/Y7b5Dt95M9Kt9jjSHWS6QpsIBLiHElLjWUSoKT5DWRII1BIIqn8omO0t371QOe+uHHdQJCEqKUJkDWDn20+FGVwR925faoHOrEyjDQwgjPduoZA8pzK6HqEj8ar9So4te9M4jtmJlFk32yo6LML8R17Aae8aGs0d0vBs5kWwbwZ1A2QlhA66JdbSPboKovB/BuMJaD9kyC0+kKBLjMKAmDlU4CCNRsNzV95o/wCqbj/df9Zurpyr/wBTWf8AUj9JqVwUm3GWxSuGOVV1dDPjK1ZUk5LZCkQSQRnUpvTSe6mT57kGoWT7mFtYhbLPyloolBGhIdGVCxG26F7yM3lX0hSu5jcvjd4lZPNplLjiWrrSUlDZ7VJV7QhSJ/AG8TLSIjkknqLZy94dTZ4ewjKntFIS46oDVbigCok7qInLJ6AVZIoTtWakzPntjipV/b3t46IddeatmxmUQ2zBdLaempQMxgSSfZUvwVx+LFtTbiFOJnMjKQCmfWGvQmD8arzFva2Fzd4ZdFTUvhdvcEyhMgBvOmPVKFCVSYM7RNa7vB3m5zNqyj54SS2R0UlYGVSTIgg6yK87qXkhNTifs/0TH0XVdJLps3N3vt/imWzjHmOLxjsm0LQFEZyqNUjXKIJ+cB8KrbA7TDMRaWJQlpD4P0XEODLqeqgVDxIBFR7NqtZyoQpSjsEpJPwAmusXATbXFq60qLjs8xnItPZqCwBKFaTG461hjzSeVTyHqdX+nYodFPpukSbbTq1fPO78D04LcJw6zJJJNtbkk7n5JOtTRNInha6ctkpTht8pKhvaXxCmVmZhtxISEE+EJJP1X3C+aLXaBi/bXYXB0h37UrzQ8O6R5mB5mvWjJSVxdnz7NgyYJaMsXF/cr/JsdivErTYMXZyhXrwcyJO2kNI6Dc+668WYT6VY3DESXGlpT+FEo6j54Sd6p3Daew4lxFoQEXDLdwkkyVHuSU67ZnHdPBI6DVjijEd4lF5LcSG6w1KFT2lqexM9UxLZnyT3fxPjf6UP2Og/i13/AFrf/oNN4itEefkVSElgPLteM3j99ercFup1XYozZi43nVASsnuNAQAQNZMRElsNNNWbSWWG0oSPVbSIA6k6bknruTUmhASAAAAAAANAANAAOgisJZAJManr1/yoVlJyIVdm64ZUPjAj3bipSxYLbYB3128zXTFBoZqKRQOI+K8QddeYwq2SvsSELuXFpCAsjvIQlZSlSknQmVQdxtMCcL4maTnFwy6Y+1y2VaxtmaSmR+F8aZC79LMIS3lCem2+unjqSZ6ma8fuyc/q936/8/L66UaerFbGrgjGlXmH277ghxaO+IjvoUUKMdJUkmPOpZ9CvmFPsIP6QaLO1S2nKhISkqUqB4rUVqPlKlE++t9CHTZBYqw2+gtXrKHEK8RmHtHVJ8wQRVHTy6Xht21dYS4tTS3UIuGFHN8mpaQojqoJBmD3kxMmDTRfYC0kEf48a027CWUGTpuSfZQRnJbdiq83MXLOGOIQJduSm2bHiXdFDb6AUOmpGtT/AA/hItbVlgfyLaET4lKQCdhuZO3WlnxteG8xvDrUxlS4HlgkjQKKokCZyNq2O6tYpuVSTO7pl7bPDroSkqUQlKQSonQAASSSdAANaT/LQm5fvsQVM3DxSgE7JBzxv0CmwJ2CdKufNjHvRMKfIMLdAYR7XJCuvRsLPu6iajeB8KNth9u2RCsgUr8JZzkbnbNHuqvY35kRPNi7y4cWwJW+422kdTCs+n5AHvppcK4MLSyYtwZ7JtKCfFQHeO5iVSYmlrcWvpuP2bG6LNCrpz8IkZB6v0g112PQim8KsuDKbtmaKKKkoFFFFAU7jjlja4mklaezfjuvoAz6CAFD+USNNDB00IpXPcsses0hNtcKW2iSlLNypIABkfJrKU66nKJGpnz+gqKEHzrd4NxM8gtr9JKV6KHaNJn2lKgY8asnD/JK4ZtgVXYDxOYsqR2luARqkiQc+/yiIOunjTmoo9+S0ZOLuOzPnDHODr21uCu5aU3bBJhbAU80DoJXr2iE7mVAkaaGuxi+cUwUKDV9ZiSUz2iERpmBEOW510JCdFba19BKFVjHOXNndL7Utll/vHt2Fdk7KhBJUnRX4wP1mcJYVdx2f2PUxfqmRJwzJZIvlS5/D5QoeH7Vti7FzhrqA8lJQbS7VoUq+a2+CB7AuI86YuBc0Ld5wMXKVWVyIBZuO6CZ+asgAz0nKT0FULi3gdeElVw4oXrVw4hClrUpt9ClBRnN3mspiMygdSNOpicVx5LSOwvGnFJTtbXbSgtPQ9i6nUCfnApBj1TsZuS+ZX91/RnowZU3ilof0y4/Ev7/ANls+x1P8Wux0Drce9B/V9VN6kFwviLlkrPhawpt3KtyzucoWrTTs3hAUcp01SfvV9Wdw3zNtbpXYuFVrcgwph8ZFT4JJgK8tj5VtGSfB5XUYMkJe5UW+isA1mrHKFFc1ziKEbmT4Df/ALVHHGlk91I+s/20KuSRLOMJV6wB9oBrCbVAMhKQfEAVCP8AEuQErU2gAScxywN5Mq00rSxzAtCQC+xJ07r7Z38s1AnZZqK5WsTbV84CfHT/ALV0FwRM6ePShY9VEY4VAjXunp5iuh7HGUmCtI8dRp5+yvOMEFqfMRQrLhid4CUbjie5cWdWUv5R+ApNuke5J+qnaKSnK1IGO4gs7hbyR7F3Bn6wmnWazZ6uLaKFfzdV6TeYdYTo44XnAPop7oPT5oe1Cp0Om1Wzf31VmGzc49ePkHLaoRatyCO8QFOHeNDmGnRYMTrUrxNflm0eWn18hSgeK19xsbj56k9fGjLx7sh+VOPIXi16VpIVdd63cJBStphSmyhJGhiAqRuASfEuCkhxRgirGztLi2A7XDSlU7ZknR2ddlKMkeCleNODAsXburZp9oyh1AWnxE9D5gyD5g1KMZKmd9FFFSVCiiigCiiigCiiigCiiigKNzow8u4NcZQczWR0QYjItOY+5BUfdXZhKWcQw9hTzaHUOstqUlcLElIzCSPWCgROhkVL8VYd6RZXDIAJdZdQJMCSg5ZjWJiqPyQxPtcJQkmSy442dZME9onT5ohcAfe1DLw5ohbbh9xzEr2x7VJbZS09btPoLiQ2sDMhLgUHWgklCQAoiN0mJEdxBwxcIJaubcLtQkZFrWXMh6hD6GwphI8XEoRpqDU9zHxr9y8Usr/JnStpy2dGs5QpK5T0Ch2hI8YI8wyMPvm32kutLC21jMlaToQev/bpsajSpb9yz6rJi9vMfD4/5+BI4dxXe4WO4929ugZjb3RyuJR/+J3ZY6DKdeiDU0rnK9eJKcPsn3XQJUmJSjpJKCVKE/g1buL+AUXwQ2MrLRVneUgd9URCEiMiSqSVOQT3AIIJjYzw21YoSi2QG2+kb5vEq3Uesk+NWimuTl6jJifuhGvtYvG+GeIrlZUp1NqDOnaJSkR5NhajPiZPia7WuTDq49NxVxQBBKElR6awpxeh88u1X+3Qt1UZjHUknQVKpwlv6P1mrUc6yt8KhaJ5BWKzPpVwo/hNk/8Aor3/AKPFl90XPxb/AGdMxOHtj5o9+v6a3oQBtpSiynITZ5Q4lZa4ffhQ37NcoB2+ac7Z26xsK4MW46xSwbi9skpKtEOzDebUicpUhR0nKFJOh8aetV/jfhROI2wZVH21pyT4JWM8HcEtlYkePnUUTak/cimcteXgyfuhiSQ7cvEOpDgnsk7pVExmIgwR3QAABrV4xHEkrTlAIA1JPl5f42rfi9xlSEJ0noOgGw+r6qqPF2I9hYXDgMFLSgkyR3ldxMEbHMoR5xUmOSTlLSio8prjtrjEHwmO0eSpJ/CU6uASJ6pPw02pyOXaUtFxRhKUlaj4ADMd/Kd6V3KbDOxw1Cju8pTnu9RPU9ET09aOmrCxlqbUtH54ShQndJIDg2MgozAjz3HTJnsRVRRWOFLRSLVKnNHX1LuHNCIW8rtCIJ0yghMfe16xZsuP2zfzQtT699QyBkE7fbVtqj7zTapWuO2al51w/eNJ8giVH2Stah+IDsRQtXY8Y/cobtH1ujMhLS8yfpDKRl98x762cj7BxrB2c6pDi3HECfVSpUAb6SUlX4/jNVLmtdlTDFm39su3kIA02ChEydBnKNfI6iNXHhVglhhplPqtIQ2n2ISEj6hVkY5HudVFFFSZhRRRQBRRRQBRRRQBRRRQHlaJpNcm3ewvsTsiQQ28pSdh6jimlEJ3gjJ1gR5056SIcNpxisGct0mJVGocaSoQT0DjeXT6MeNC0XTGPxbw03iFo5bu6BQlKvoLHqrHsnXxBI60lOEeOLrBHFWl2hZYkkCPU1MrbkDOhR1gEdTuSD9AkSKqmO4C08ks3DaXEbgEf8yTukx1FVTo0njUyVwvipD7aXG4cbVstB0PjvsekHUUYhiIcAABEGdfYRSuuOUWQ5rO8eYIJIBmBO3eQpJEDSYJOlcLmE49a6Nv9ukaDvJWdSTs6M0/HeJq+o4J9LPsxtWV4Wz4g7j/AB1ra7jCztCfrP10kXuY2LoOVdsAoRINu4Dt4ZqirjjbF1x3nkx9FgJn2wjXalmS6fItrPoRvGlAagHz2rS3iKwqc0zuDt8OlfNoxXFJ+2Xv5T366mbHj3Fm9w44NdHGJ3HiEhXumlln08/J9FsYygjvd0/EV7cxZsDQyfCD+qkha82LsD5TD1KOmqO0T7ZBQv8ATXUnmNfugdhhizrBKu0UPiEIy+0mlkell8DIurqcy1kAASSSAAB1k6AAdTSh414vXibybCyGZtSwCv8AnFAzPk2mJnrE7RXXieA4viigm4CLVgRKM3dnxyhSlLMeJA9nW18H8AMYfK0lTjyhlLigBA6hKR6oOk6k6b1DZvg6Vp6pFgw2zSw022nVLSEIE9QhIT/Z9db1XnaKV4pOU+HqhUD2BUe2fCvLjgSkqVolIJJ8ABJPwqH4OuC7ZoeUCFPqceIPQLcUUAfe5AiPKI0iqHo8bE3XhpsJEDzPvJKifeST769VyYviSba3deVs0hS/bA0G43MD31AKlgjfp/FAmS3YNkgdM6dJ3H8o50mezG4p2AUqvsfsLULR+7cnPcvHXTVKOvvcU58Ka1aHK3bCiiihAUUUUAUUUUAUUUUAUUUUAUied38VxewvIgAIObQyWHQowmeiVp9s+Rp7VBcUcFWuIoCLpvPlCsigSFIzRJSRt6o3kaaigNGE8T29yyl1lzM2saGDI8UkRoobEV0uXrSvWg+1J/VSmx3kje2oUcLu1qRuWi4WnCRA0KYbWd9VZY21paYjimJWboS+7dtOCFBLi3AfbCjCh8RVaNVM+mXEsHZRHsB/tFczjSR6qwfcR/ZFfNv8IWIfdb35VWzg/FcYv0L7G6QEtQCp1KCZVJAnslKOk7+HspRZTscIV4VnOfE1Qm7HHWwT6RaOnokiPhDSB8T0rW5c4+AT2dqY6Apk+yViootq+wwc58TRnPiaXauJMcQiVWDSo3IMk+eVDx+ofUK0p48xVHedww5ANcqHUnwGpKuvlShrQys58TWDSzc5sXKQVKw1aQNSSpYA9pLUCtbXPBMfKWip+9cEfWiaUNaGfRSz/hzZ+5XPzif7tc11zy/mrXput3r7Eo1G3UddqUNcS0c0sY9Hw5wA99+GU+xUlZ9mQEfjDaQasGB2nZWrDcEZGm0kHcEIEj4zSK4i4yucVW0ktJ+TzENtJWc0xJIzEnRMaRAnxpg8Nc32HERefIODdQClNq9gAKkHbQyPPpU0VUk2MGqDzixYotG7dEldwvYblKIJG3VZQPjv0l/4TcO+6k/m3f2dVW1UnGeIWOzly1twhRUEmMrfyhmRoFOEI1AkRsdahEzkq2HZwfgnodjb28CWmkpVA0KolZ96ioz13qarArNXOcKKKKAKKKKAKKKKAKKK572/bZbU46tKEIBKlKMAAdSTQG8monHOLbSyCfSn22s3qhR7x8wkSojziKV/FnPBx1z0bB2lOuKMB0oKp017NuJPTvKEaHu7Gufh7kq5cLNxi7y1uL3bC8y9tCt2Tt9FOnn0oSk2Mu05kYa6JTfWwAMd91KD47LIJGu9TTGKsuEBDraydQErSSfMQdaXX8BuGfQe/PH9VCeRuGDZD354/qqLLaGXDijji0w4N+lrUjtc2SELVOSM3qpMesN/GqDxnzmwp22UhLYvVKBAbcbKUDbvFS0yPHugmQNt67bnk1hiUEr7YIbBWSp85UiJUoyISITqdNvKo5jjErn0PC7l+3ScjbqCEIWlOgKQWdE6aa0sjTXIr+F+A3MULjjSmWG0rIIJcOWRmCUiFEpAgSVT7adHA3B7OHW6mi+p3M4pwnsygapSmIlR+b49elZ4I4nt8RbdISphxkkONrUmUgfPmB3dCCYEEe+oTHeaFg24ppHpbgSY7W3DRQSNwlS/WAOkgQY0MbxuaLStxit3TKdo/JNevT2v8JP6qWfD/E9liVylgP4ky4pJyBTiG0rjUj5IRmiTqOkTsK3cY8MYZbjLd4jdtFwyUm4UtSgZ3byKOWeuUChbUMNy8tx65bTP04TP5UTXFc8RYe2opXc2iFCJBebSROo+cCKTJwHhw/7Suj+Ir/2tWR7kJZrQlxm9cS0U5syg2tJB1CgoZAEx7fbSiupl0e4iw8+rf2o8jcNx8c01H3HE1kQUqu7VST07dpQPtGb2HWlx/B1hH9NI/IT/AH667HkezdArtMTbdbByyG5IMAkGHND1pQ1s4+YODYX6Mt60cZDySmEMuoIVmWAT2YJ2BJ7sD3CldTlV9jssDW+RHmyY/wCpUc99j/c5iEXVqoTAJKwT4SAhUHyk1Jm02QPDXM1di2UNWrEGJIzhRPUqUVkq6abCNq34/wAxbe9QQ5h7XakAB0uGUnx7qEqIGsAqPvqYH2PV7/P2vxd/ZVwnkNiXgx+dH92mxPuLTwPyNtH20Pu3guW1a5WO6gwTKSs9/wAJEII286cuEYKzathq3aQ0gbJQmPeeqj5mSaR/B/LrGMNuEuoWhLeZPbJS5nzoChmHZhJzKiYgZtdKaWI80LC3VlfdcaOui7a4TsY0lmCJ6ipK0Wyiqhac2sKcnLeNiPphaPhnSJ91dH8JuGfdzH5YoQWeio/COILe7QV2zzbqQYJQoGD4GNvfUhQBRRRQBWCazSO5icU391i5wm2cDKCpCc6MyVKC2g6StQM5QlRkJicvXagLfxxzltbCW2yLi4j1EKGRJmO+sSAd+6ATttM1RrbhDFMeWl/EXDb20lTbeXWCdkNzKdBGdevXvVduCuVlph+Vej9wP5VYHdP3iJIR7dVefSrsBUWaRh5IXhrhG2w9vJbNhMgZ1nVa46qUdT4wIA6AVMzUfjd48hv+LNdq8ruoCjlbT9+4rcIHgmVK2HUigp4QvQkqucYukuklS0skhpE6wJUNBrskCNAKjk0uuBnTRSL4D5xejuPNXzzr7MqU06oZnBEwlWpJCwBGvdJ8CSLM1ieLYs36VZPNWNtmWlCXBmccCTHaKPZqA10gbQd96URrGPe4e28nI6gLRIJSoSkkGRI2UJgwZEgeFc2LYcpxtQbWEKyFKJEpSqDlMeAMaR0ik3xDjWO4egPPXja2w4lMJCDmmSNC0k5SEmdRU+5z+thaJWGlquSIUyNEJI69oRqk7gAE9DG5UNSIdjkFdIzBN+hIWMq8qXBmSSCQRIChIBg6SBTcYwzsLZti3lKG0pQBMd0CNfMnU+ZNKzD+IeJLtsP27TIZdlTYhgd2SBHaKzkdJO+/WtFlzPxKzxFtjFezS2SA5CGxCV6JcC0aEJVvBOyhvsZVNLc886rQBy1KFH00E5UtmXMg7wV3TmSQsd0jxV4VC8qm2EYmlWIhwPuaMB5ByqcVpmUpRkqM5UyCJVuCBV3xzmNas3IZwxpFzeXDgSpxKgElSiBlLytVicoAByAACYAFVjjfhTGL9SHV2SW+xQodx9tROubQdpmJ8ANTUkPyXXmi/aItFtXIQyl2UtkNysrTqFDKJygxJGkGDvFJCx4idebZsri6W3ZBfeAkhKSoKUYSJXEEpSZAJ0iSaZnKDEWr524N6sXF8UpQ2l5KVfJNp+ZmBBObVWk6BRmVEdXMm7sWrR9lZt0vqR3EtobLgUDmT6g+TBI3JEAnxAIPfcuF7w1h7NsHBbWYaSlPyimmiMhAyqzqTrOneJMzNI0cRnCr9xzDH0rZXsmFFBSZ+TWlUElBmFTMQZ1IqsvYu862hpx1xTbfqIUtRSj8FJMDfpT24Pw7Crq0QLW2aeLSQhxTjCe2zfSWCD60FQMkdOhAcD5tit4BgNxxASq8xNKkIIKrdqZTPqnKQlCfwoX56mubjDlA1aNk276i8mFpQ4psFaQdcvqkKG43mCBrFdt1wFiVjfLewhGVDqCIJbSEZvWRDpggEBST026ayPA/K1axcOYxbB15SkFtS3syiIVmlTbnjl3oK7UWLlVi10u1Dd6porSB2R7ZKn1IA2cQCSCkdSc0esJEm9Ui+YPLtLCE3WHtqaUyZWhsrJEGQ4mZUFJO+u2vQzL4VjfEN7bIbbZSydc106nItYOoIQoaGBEpQZkHTcxRZScdmN7LXh5gKSUrAUk7pUJB9oOhpO3PKa+EKcxR0rVqojtCJOu5dBPwFeOXV5itnfLtH2XrhkkFaiSQgHRLyHFkJykD1SRMGACDSidXlF6xblRhtxM2yW1H5zJLZGgHqp7nTqnx8ao+LfY8je1uiPBLyJ8fno93zfH2U5TVF5ocaeh2Sy2YWv5Ns9SojVQ8kpkz45fEUsSiuRCWeLXGF3ijbvQ40tSCpsy2vKSDuAFoJGxHwr7CZVKQT1AP1V8QlVfYLHHFgEJ/jtrsP/MNeH4dWMCwUVptLxDqAtpaXEK1SpCgpJ6aEGDW6gClHzX4BQHF4kzeeiPnLm7ReVC8qAgBCkjMFlKR3e8DGw1puVU+KOWNliCit9Cy4QQFh1eZM+AJKQPLLHlQCTwLnQ60nLdNh4jZaSEL/G0KT7QB76mWuejMjNbOgdSFpUR7oE/EVKYx9je2qTa3S0Hol5AUDtHeTlI6/NO42qH/ANG26+6mPyV/qqKL65EknnnakiU3Q8yEaeejs1svuauGvIWhxbykuJKVdxQJBEESCCJGmlV9/wCx0vwohDtsoaQStaemunZnr51yXf2P+JoTKQw4Z2Q7B9vfSkR7+tKHqMkOz4c8R8bqrzh3HNg1boZaurdLSUBKE5oITGg17wMeOskzrNKk8j8W+50/nmv79crvKPFQSPQ3DBiQpBGmmhz6ilBT+w2MWXh1+2kPPMOIBzJ+XCddUzosHx3rlsuAMIWJSw26AYlNy6dd4OV0j9FKa85ZYk1GayuDMxkQXNvHJmjfrXGvgbEEgk2N0ABJJt3IAHX1aUTrvlH043eDsw2hASlKQlIRskCAAABoABEVWOK+C2MQSgP50FBOVaICoO6dQQRpMdI03MoFmwu0TkbfTO+VKxMbTA1r0MXvLdX264aUR9NaCRPtBiR9VKJ9RVVDrwLlTY2twy+HblS2VpcAJbylSTImEAxI8elX6+u0LTAJkeRr5et+OL5BkXb5P3zhUPgokfVXW1zNxFJB9JUY6FKCPgU1GkKaXYvvFHKRdxfdrbutNNu95wnNLavnZUpT3s3raHckaCKtHDHKTDrXKt0i5dGsux2c+TW35WalM3zaxEEEuII8Cy3B8tEg/A12jnTez6luR+Av9pU0xcLHVi/BNhcMqbDFujMIlDbaFe5SUykg7H4yJFVfgHlGuwuzcG7JCZSlDWgWk9HSZHh3QNwCFaVSDzxf+5mfyl/rrsTz0/8A0/8A+3/1VG5NxY+hWaSSOeVuP/LvA9YUmu1nnfaQDluQY1ASkx5T2gn4VFFtS8jgmsUr2ectkQD27qSdYU2ske2AU/Amu1jmzZKAPpiR5KSsH3jJSibQw4rNUljmTarEpvLePvlpSfguD9Vd9txq04CW37dQGhyuJMf89CbRIYhfZpSNBsfPy9n6aQHOHHu2vexT6tunLt89UKX7Y7o/FPtLubuUuElCkq11ykKifZNIDmXw6bS/c0OR4l1BMmcxlQJO5CpHsg9alGeR7FSqx8B8JLxG+bt06JPecV9BCdVHY6nRI81Cq6EztX1Jyf4H/c+xCnExcXEOOSIUkR3Gj+CCSfvlHwqxiXexs0MtIbbSEobSEISNkpSIA9wFb6KKAKKKKAKKKKAKKKKAKKKKAIryUUUUBmK8loE660UUBqucPbcSUrQhSTulSQQeuoIg61w/vSs/uS3/ADLf92iigONzl3hyiSqytiSZPySf1V5/g3w37htvzSf1UUUBGHkvhP3IPzr37SvD3JLCVJIFsUk/OS67I9krI+qiigOP+ATC/oO/nVVouvsfMNXGVVw3E+q4kz+WhX1RRRQHN/o5Yf8Az13+W1+xrjvfsb7Yq+Tu3kpjZaULM+MgI0iNI99FFAc/+jY192ufmk/365V/Y2KJMXyY6SyZjpPym9YooDI+xsc6XyR/uD+0oP2Njh3vk/mT+1oooCT4W+x/Ta3bbz9wl9DZzhsNFOZSdUyc50BgxGsQdDThoooAooooD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8676" name="Picture 4" descr="http://4025stevenmantenimiento.files.wordpress.com/2011/10/mantenimiento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346" y="1844896"/>
            <a:ext cx="2723338" cy="2348880"/>
          </a:xfrm>
          <a:prstGeom prst="rect">
            <a:avLst/>
          </a:prstGeom>
          <a:noFill/>
        </p:spPr>
      </p:pic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981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 - Características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Su consecuencia es la disminución de otros desarrollos.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Las modificaciones pueden provocar disminución de la calidad total del producto.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Las tareas de mantenimiento generalmente provocan reiniciar las fases de análisis, diseño e implementación.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Mantenimiento estructurado vs. no estructurado.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Involucra entre un 40% a 70% del costo total de desarrollo.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Los errores provocan insatisfacción del cliente.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Pueden existir efectos secundarios sobre código, datos, documentación.</a:t>
            </a:r>
          </a:p>
          <a:p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544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 - ¿</a:t>
            </a:r>
            <a:r>
              <a:rPr lang="es-AR" u="sng" dirty="0"/>
              <a:t>Por qué es problemático</a:t>
            </a:r>
            <a:r>
              <a:rPr lang="es-AR" dirty="0"/>
              <a:t>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3600" dirty="0"/>
              <a:t>No es un trabajo atractivo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3600" dirty="0"/>
              <a:t>No siempre en el diseño se prevén los cambios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3600" dirty="0"/>
              <a:t>Es difícil comprender código ajeno, más aún sin documentación o con documentación inadecuada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26628" name="Picture 4" descr="http://mec-s2-p.mlstatic.com/mantenimiento-y-reparacion-servicio-tecnico-impresoras-laser-7044-MEC5146704585_102013-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6" y="4857760"/>
            <a:ext cx="1834344" cy="1805330"/>
          </a:xfrm>
          <a:prstGeom prst="rect">
            <a:avLst/>
          </a:prstGeom>
          <a:noFill/>
        </p:spPr>
      </p:pic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530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Actividades de 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s-AR" sz="3200" dirty="0"/>
              <a:t>Debe utilizarse un mecanismo para realizar los cambios que permita: identificarlos, controlarlos, implementarlos  e informarlos</a:t>
            </a:r>
          </a:p>
          <a:p>
            <a:pPr lvl="1" algn="just"/>
            <a:endParaRPr lang="es-AR" sz="3200" dirty="0"/>
          </a:p>
          <a:p>
            <a:pPr lvl="1" algn="just"/>
            <a:r>
              <a:rPr lang="es-AR" sz="3200" dirty="0"/>
              <a:t>El proceso de cambio se facilita si en el desarrollo están presentes los atributos de claridad, modularidad, documentación interna del código fuente y de apoyo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015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Mantenimiento – Ciclo de 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err="1"/>
              <a:t>Pfleeger</a:t>
            </a:r>
            <a:r>
              <a:rPr lang="es-AR" dirty="0"/>
              <a:t>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Análisis:</a:t>
            </a:r>
          </a:p>
          <a:p>
            <a:pPr marL="201168" lvl="2" indent="0">
              <a:spcBef>
                <a:spcPts val="1300"/>
              </a:spcBef>
              <a:buClr>
                <a:srgbClr val="C00000"/>
              </a:buClr>
              <a:buNone/>
            </a:pPr>
            <a:r>
              <a:rPr lang="es-AR" sz="3600" dirty="0"/>
              <a:t> comprender el alcance y el efecto de la modificación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Diseño: </a:t>
            </a:r>
          </a:p>
          <a:p>
            <a:pPr marL="201168" lvl="2" indent="0">
              <a:spcBef>
                <a:spcPts val="1300"/>
              </a:spcBef>
              <a:buClr>
                <a:srgbClr val="C00000"/>
              </a:buClr>
              <a:buNone/>
            </a:pPr>
            <a:r>
              <a:rPr lang="es-AR" sz="3600" dirty="0"/>
              <a:t>rediseñar para incorporar los cambios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Implementación: </a:t>
            </a:r>
          </a:p>
          <a:p>
            <a:pPr marL="201168" lvl="2" indent="0">
              <a:spcBef>
                <a:spcPts val="1300"/>
              </a:spcBef>
              <a:buClr>
                <a:srgbClr val="C00000"/>
              </a:buClr>
              <a:buNone/>
            </a:pPr>
            <a:r>
              <a:rPr lang="es-AR" sz="3600" dirty="0"/>
              <a:t>recodificar y actualizar la documentación interna del código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Prueba: </a:t>
            </a:r>
          </a:p>
          <a:p>
            <a:pPr marL="201168" lvl="2" indent="0">
              <a:spcBef>
                <a:spcPts val="1300"/>
              </a:spcBef>
              <a:buClr>
                <a:srgbClr val="C00000"/>
              </a:buClr>
              <a:buNone/>
            </a:pPr>
            <a:r>
              <a:rPr lang="es-AR" sz="3600" dirty="0"/>
              <a:t>revalidar el software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Actualizar la documentación de apoyo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Distribuir e instalar las nuevas versiones</a:t>
            </a:r>
          </a:p>
          <a:p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723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Facilidades en el desarrollo para ayudar al 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err="1"/>
              <a:t>Pfleeger</a:t>
            </a:r>
            <a:r>
              <a:rPr lang="es-AR" dirty="0"/>
              <a:t>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Análisis: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Señalar principios generales, armar planes temporales, especificar controles de calidad, identificar posibles mejoras, estimar recursos para mantenimiento</a:t>
            </a:r>
          </a:p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Diseño arquitectónico: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Claro, modular, modificable, con notaciones estandarizadas</a:t>
            </a:r>
          </a:p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Diseño detallado: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Notaciones para algoritmos y estructuras de datos, especificación de interfaces, manejo de excepciones, efectos colaterales</a:t>
            </a:r>
          </a:p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Implementación: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Indentación, comentarios de prólogo e internos, codificación simple y clara</a:t>
            </a:r>
          </a:p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Verificación: 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Lotes de prueba y resultados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2520331"/>
      </p:ext>
    </p:extLst>
  </p:cSld>
  <p:clrMapOvr>
    <a:masterClrMapping/>
  </p:clrMapOvr>
</p:sld>
</file>

<file path=ppt/theme/theme1.xml><?xml version="1.0" encoding="utf-8"?>
<a:theme xmlns:a="http://schemas.openxmlformats.org/drawingml/2006/main" name="ING II 2018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II 2019 Clase 7-Diseño Arquitectónico</Template>
  <TotalTime>555</TotalTime>
  <Words>1927</Words>
  <Application>Microsoft Office PowerPoint</Application>
  <PresentationFormat>Panorámica</PresentationFormat>
  <Paragraphs>343</Paragraphs>
  <Slides>34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ING II 2018</vt:lpstr>
      <vt:lpstr>Ingeniería de software II</vt:lpstr>
      <vt:lpstr>Mantenimiento</vt:lpstr>
      <vt:lpstr>Mantenimiento</vt:lpstr>
      <vt:lpstr>Mantenimiento</vt:lpstr>
      <vt:lpstr>Mantenimiento - Características</vt:lpstr>
      <vt:lpstr>Mantenimiento - ¿Por qué es problemático?</vt:lpstr>
      <vt:lpstr>Actividades de Mantenimiento</vt:lpstr>
      <vt:lpstr>Mantenimiento – Ciclo de mantenimiento</vt:lpstr>
      <vt:lpstr>Facilidades en el desarrollo para ayudar al mantenimiento</vt:lpstr>
      <vt:lpstr>Tipos de Mantenimiento</vt:lpstr>
      <vt:lpstr>Mantenimiento</vt:lpstr>
      <vt:lpstr>Mantenimiento - Métricas</vt:lpstr>
      <vt:lpstr>Mantenimiento - Evaluación</vt:lpstr>
      <vt:lpstr>Mantenimiento</vt:lpstr>
      <vt:lpstr>Mantenimiento</vt:lpstr>
      <vt:lpstr>Rejuvenecimiento del Software</vt:lpstr>
      <vt:lpstr>Rejuvenecimiento del Software</vt:lpstr>
      <vt:lpstr>Rejuvenecimiento del Software</vt:lpstr>
      <vt:lpstr>Rejuvenecimiento del Software</vt:lpstr>
      <vt:lpstr>Rejuvenecimiento del Software</vt:lpstr>
      <vt:lpstr>Rejuvenecimiento del Software</vt:lpstr>
      <vt:lpstr>Ingeniería de Software II</vt:lpstr>
      <vt:lpstr>Auditoría Informática - Concepto</vt:lpstr>
      <vt:lpstr>Auditoría Informática - Concepto</vt:lpstr>
      <vt:lpstr>Auditoría Informática - Concepto</vt:lpstr>
      <vt:lpstr>Auditoría Informática - Definiciones</vt:lpstr>
      <vt:lpstr>Auditoría Informática - Objetivos</vt:lpstr>
      <vt:lpstr>Influencia de la auditoría en informática</vt:lpstr>
      <vt:lpstr>Influencia de la auditoría en informática</vt:lpstr>
      <vt:lpstr>Auditoría Informática – Campo de acción</vt:lpstr>
      <vt:lpstr>Campo de acción - Evaluación administrativa del área de informática</vt:lpstr>
      <vt:lpstr>Campo de acción - Evaluación de los sistemas y procedimientos</vt:lpstr>
      <vt:lpstr>Campo de acción - Evaluación del proceso de datos y de los equipos de cómputo</vt:lpstr>
      <vt:lpstr>Campo de acción - Seguridad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Pasini</dc:creator>
  <cp:lastModifiedBy>Silvia Esponda</cp:lastModifiedBy>
  <cp:revision>47</cp:revision>
  <dcterms:created xsi:type="dcterms:W3CDTF">2016-02-19T02:46:31Z</dcterms:created>
  <dcterms:modified xsi:type="dcterms:W3CDTF">2019-06-21T18:24:47Z</dcterms:modified>
</cp:coreProperties>
</file>