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57" r:id="rId1"/>
    <p:sldMasterId id="2147484685" r:id="rId2"/>
    <p:sldMasterId id="2147484702" r:id="rId3"/>
    <p:sldMasterId id="2147484721" r:id="rId4"/>
    <p:sldMasterId id="2147484740" r:id="rId5"/>
    <p:sldMasterId id="2147484759" r:id="rId6"/>
  </p:sldMasterIdLst>
  <p:notesMasterIdLst>
    <p:notesMasterId r:id="rId21"/>
  </p:notesMasterIdLst>
  <p:handoutMasterIdLst>
    <p:handoutMasterId r:id="rId22"/>
  </p:handoutMasterIdLst>
  <p:sldIdLst>
    <p:sldId id="256" r:id="rId7"/>
    <p:sldId id="311" r:id="rId8"/>
    <p:sldId id="362" r:id="rId9"/>
    <p:sldId id="378" r:id="rId10"/>
    <p:sldId id="373" r:id="rId11"/>
    <p:sldId id="374" r:id="rId12"/>
    <p:sldId id="375" r:id="rId13"/>
    <p:sldId id="376" r:id="rId14"/>
    <p:sldId id="377" r:id="rId15"/>
    <p:sldId id="358" r:id="rId16"/>
    <p:sldId id="370" r:id="rId17"/>
    <p:sldId id="371" r:id="rId18"/>
    <p:sldId id="372" r:id="rId19"/>
    <p:sldId id="359" r:id="rId20"/>
  </p:sldIdLst>
  <p:sldSz cx="12192000" cy="6858000"/>
  <p:notesSz cx="9144000" cy="6858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0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9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015C0F-43A5-4A09-8EFE-A59B62EEF966}" type="datetimeFigureOut">
              <a:rPr lang="es-ES"/>
              <a:pPr>
                <a:defRPr/>
              </a:pPr>
              <a:t>08/09/2019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C9784D-779E-4AA0-9063-9ABB461F68C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663657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D31D085-524C-40E2-9A01-625F1F6AEEF6}" type="datetimeFigureOut">
              <a:rPr lang="es-ES"/>
              <a:pPr>
                <a:defRPr/>
              </a:pPr>
              <a:t>08/09/2019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581877-5E09-4CD7-B714-5375D6F20D1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27669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AR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9FDC19-041A-428F-B683-6236151A8662}" type="slidenum">
              <a:rPr lang="es-ES" altLang="es-AR" smtClean="0">
                <a:latin typeface="Calibri" panose="020F0502020204030204" pitchFamily="34" charset="0"/>
              </a:rPr>
              <a:pPr/>
              <a:t>1</a:t>
            </a:fld>
            <a:endParaRPr lang="es-ES" altLang="es-AR">
              <a:latin typeface="Calibri" panose="020F0502020204030204" pitchFamily="34" charset="0"/>
            </a:endParaRPr>
          </a:p>
        </p:txBody>
      </p:sp>
      <p:sp>
        <p:nvSpPr>
          <p:cNvPr id="50181" name="4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Clase 1</a:t>
            </a:r>
          </a:p>
        </p:txBody>
      </p:sp>
      <p:sp>
        <p:nvSpPr>
          <p:cNvPr id="50182" name="5 Marcador de encabezado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CSSPyME 2009</a:t>
            </a:r>
          </a:p>
        </p:txBody>
      </p:sp>
    </p:spTree>
    <p:extLst>
      <p:ext uri="{BB962C8B-B14F-4D97-AF65-F5344CB8AC3E}">
        <p14:creationId xmlns:p14="http://schemas.microsoft.com/office/powerpoint/2010/main" val="255330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213E17-4AB5-45D3-BDDF-60A204927867}" type="slidenum">
              <a:rPr lang="es-ES" altLang="es-AR" smtClean="0">
                <a:latin typeface="Calibri" panose="020F0502020204030204" pitchFamily="34" charset="0"/>
              </a:rPr>
              <a:pPr/>
              <a:t>7</a:t>
            </a:fld>
            <a:endParaRPr lang="es-ES" altLang="es-AR" smtClean="0">
              <a:latin typeface="Calibri" panose="020F0502020204030204" pitchFamily="34" charset="0"/>
            </a:endParaRPr>
          </a:p>
        </p:txBody>
      </p:sp>
      <p:sp>
        <p:nvSpPr>
          <p:cNvPr id="4096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2 Marcador de notas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altLang="es-AR" smtClean="0"/>
          </a:p>
        </p:txBody>
      </p:sp>
      <p:sp>
        <p:nvSpPr>
          <p:cNvPr id="40965" name="4 Marcador de número de diapositiva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E61E049-0838-4E02-B93F-AC3E462FF3FD}" type="slidenum">
              <a:rPr lang="es-ES" altLang="es-AR" sz="1200">
                <a:latin typeface="Times New Roman" panose="02020603050405020304" pitchFamily="18" charset="0"/>
              </a:rPr>
              <a:pPr algn="r" eaLnBrk="1" hangingPunct="1"/>
              <a:t>7</a:t>
            </a:fld>
            <a:endParaRPr lang="es-ES" altLang="es-A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5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7200800" cy="820685"/>
          </a:xfrm>
          <a:prstGeom prst="rect">
            <a:avLst/>
          </a:prstGeom>
        </p:spPr>
        <p:txBody>
          <a:bodyPr lIns="76197" tIns="38098" rIns="76197" bIns="38098"/>
          <a:lstStyle>
            <a:lvl1pPr>
              <a:buNone/>
              <a:defRPr sz="2000" b="0" i="0" baseline="0">
                <a:solidFill>
                  <a:srgbClr val="8A1D1A"/>
                </a:solidFill>
                <a:effectLst/>
                <a:latin typeface="Arial Black" pitchFamily="34" charset="0"/>
                <a:ea typeface="Open Sans Semibold" pitchFamily="34" charset="0"/>
                <a:cs typeface="Open Sans Semibold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TÍTULO NOVEDAD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3" hasCustomPrompt="1"/>
          </p:nvPr>
        </p:nvSpPr>
        <p:spPr>
          <a:xfrm>
            <a:off x="335360" y="1988841"/>
            <a:ext cx="7200800" cy="3840427"/>
          </a:xfrm>
          <a:prstGeom prst="rect">
            <a:avLst/>
          </a:prstGeom>
        </p:spPr>
        <p:txBody>
          <a:bodyPr lIns="76197" tIns="38098" rIns="76197" bIns="38098">
            <a:normAutofit/>
          </a:bodyPr>
          <a:lstStyle>
            <a:lvl1pPr>
              <a:buNone/>
              <a:defRPr sz="1700" b="1">
                <a:solidFill>
                  <a:schemeClr val="tx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Texto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5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7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493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5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7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793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5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376" y="337421"/>
            <a:ext cx="10806112" cy="12731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33636" y="1773240"/>
            <a:ext cx="9793088" cy="460016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8277" y="6525344"/>
            <a:ext cx="3839491" cy="2421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2279357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4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4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1" y="6459540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3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99AF6-9547-4B3E-8773-89DD7E9844C6}" type="datetimeFigureOut">
              <a:rPr lang="es-VE"/>
              <a:pPr>
                <a:defRPr/>
              </a:pPr>
              <a:t>9/9/2019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7270DF-DE3F-4410-A8B5-78CB12707678}" type="slidenum">
              <a:rPr lang="es-VE" altLang="es-AR"/>
              <a:pPr>
                <a:defRPr/>
              </a:pPr>
              <a:t>‹Nº›</a:t>
            </a:fld>
            <a:endParaRPr lang="es-VE" altLang="es-AR"/>
          </a:p>
        </p:txBody>
      </p:sp>
    </p:spTree>
    <p:extLst>
      <p:ext uri="{BB962C8B-B14F-4D97-AF65-F5344CB8AC3E}">
        <p14:creationId xmlns:p14="http://schemas.microsoft.com/office/powerpoint/2010/main" val="332508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4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4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4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6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6" y="4394047"/>
            <a:ext cx="8144135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9" y="2749556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0877-2F62-4DCB-A621-8F230BEFDE8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52946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3E83-3D89-45B9-8973-76AE962259D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2254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1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4" y="27257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79"/>
            <a:ext cx="9613860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454C-1C62-4D0F-9457-1D4A8F4C768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9773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  <a:prstGeom prst="rect">
            <a:avLst/>
          </a:prstGeo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  <a:prstGeom prst="rect">
            <a:avLst/>
          </a:prstGeo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Calidad de Sistemas de Software  - 2019</a:t>
            </a:r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EFEF9E6-BDE9-43EA-B603-1D3B262229B2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50972-ACAC-462F-826B-5D47B12D48B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78505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753237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6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6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79635-A0E3-4185-A855-B7FDB40AD24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17950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77F-9DC4-4F00-A9ED-A2ADB32EDB8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59797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E2AFE-9491-4120-9D75-0AB864275F6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552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8238-4BD1-4800-AF6E-E21DB010D0F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367517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8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EDA2-9B16-4E09-8173-6D2D80AE18D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42694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05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88F2B-4F28-4FE5-87F4-B5F5C9AB150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245055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2952-95BE-4FFC-9A63-B7C0D345476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55346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5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6D5AB-9C24-4632-877E-491EEC80785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5658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8DC4-A1F2-43DD-8A35-049899A7B50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82590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40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1" cy="104775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4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81"/>
            <a:ext cx="3049703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1"/>
            <a:ext cx="306324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81"/>
            <a:ext cx="3070025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1E32-EFCD-44FA-8854-7DC5B326B0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52732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2A27B-80F1-489A-97CB-7A75DE8DD30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734115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6BFEC-85E5-4273-8F5E-D1C26BAA826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234361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7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5" y="53721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5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69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23142F3F-6D72-4EE6-9B4A-1A301D9E25B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40522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7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4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2883-0489-4744-9656-94F03BA04B6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868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6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5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5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0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0" y="4394053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0" y="2749558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931C-58DD-4BD4-B7E1-BD66504A1E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677104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70FE-528F-4BB2-8B17-F88A82E9A3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67926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3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5" y="27257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85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BE3A1-6062-466C-AC40-F2AF2F0761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73614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9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75AB-933E-40D5-A121-16DC13D788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390530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6" y="75324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9" y="2336887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3C37-9A81-45C3-9303-9BEDDBA54AC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0740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12192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8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pPr algn="r" eaLnBrk="1" latinLnBrk="0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1" y="6481763"/>
            <a:ext cx="3249959" cy="30162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934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580FF-2FCF-4146-A9CC-3AF32A71813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356158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63A0-20F0-4887-858E-1602500E2E2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03961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0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46A5-2F59-4694-B42C-0EAEB293D70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749169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2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738A-2DD9-49E4-B603-650B5BFB625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437207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0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0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5169597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3EA26-6925-475B-B722-3DC36A92C0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855899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9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0ACC-4A30-494B-B9D6-54C1AC8098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414227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7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9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94C8C-C398-4534-94AE-B262270A6C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213129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6" y="4711629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5300163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E510D-DC1B-4A38-AD56-66158B61CC6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874957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0" y="3022683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3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5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5" y="3022683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E97C5-A54D-4637-87DC-EAEF6EB498D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867259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8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6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6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7158-3B53-4849-A887-65E9BDF5835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3508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90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90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81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1" cy="1047750"/>
          </a:xfrm>
        </p:spPr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6775226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D67A5-90E8-4B48-8233-BDB289E70A8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759137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9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6" y="53721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8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1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BA39E182-5622-49E2-B219-C94A49606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907332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8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6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FCF6D-C8CF-4BAD-97EB-E2ED6555196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1611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7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7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1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1" y="439405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1" y="274956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ABE43-61EB-424F-910D-9B2AE6C84A4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258764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8578-A093-48DD-9C55-21A58DDC169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396414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7" y="27257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8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F981A-13DB-446B-8600-4608DE1484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984101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3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45ECC-8308-4F7B-A9B4-1B67259588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411678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7" y="75324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60" y="233689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F7C5-C2C4-4B5E-841B-D44A638AFCE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53838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98FF-0B47-40EE-8865-1D74C78E06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924391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9D50-D02C-4555-B61E-B102DF90EC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05125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9" cy="30321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1992598173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1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6AF8F-C93D-4712-B38B-12AAB9C809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881093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30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5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6245-CC72-497E-B06D-339BF9331F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08782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1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7" y="516960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80042-76C6-41FC-BF44-33D5205B2AB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612336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6497-6B85-4E5B-8D32-902F4AFBB83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628735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B3A27-6F16-40A3-9B18-962185A2649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02014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7" y="471163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7" y="5300167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BE68C-05F6-44A8-97CB-CB187B432D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95082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3" y="302268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8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8" y="302268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58561-E4D9-47A1-9982-14C1BFC4766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778966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3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3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30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9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9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9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4411B-3C72-4C25-8B72-97051BD17E7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760616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DDE5-34EF-417E-972E-57D0712AB7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040618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9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7" y="53721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1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3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CF69B87C-F83B-424F-9833-9E37E594C0D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33321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49" y="115888"/>
            <a:ext cx="12160251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5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2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40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28BA0E-65A1-4689-818F-78C8F46BC9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3248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400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8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8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3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3" y="439406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3" y="2749562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79542-B7A9-4772-8FC1-CD550942CE4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671432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918E0-580C-4FC9-A224-2FA36F9CB5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938227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7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8" y="27257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9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6A0C-DE8D-4AA6-A565-54AAF2E0D8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962079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3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7C5B1-249B-41EE-876E-A34C94D75DB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287874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753245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60" y="233689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4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4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F3B5-DCA1-4634-96C7-3ACAAE80B0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509548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91AA8-608E-44E3-96D1-D92D04306C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176691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5FF54-0365-49A3-971E-5B667E3DB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395264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3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27CF-295B-4C6B-B7A6-91A46A4098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236815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32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A9F34-4A60-4FF8-AB20-DFCB851FB5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05764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821710526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13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9" y="516960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608E-B6D9-4B40-B006-53035E0D72F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927398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3323-08D6-48AA-86E5-6496635729A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811027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11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1F84-924D-4FDB-A31D-95AA226A0C3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310280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471163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9" y="5300171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A9EBD-DBD0-445A-93B0-0DDC90E618F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436310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5" y="3022687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7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7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70" y="3022687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9C8CA-8A01-4BFE-9B2E-EAA43F2D97E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0905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33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33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33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32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93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9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92FF-EDA4-44E0-BB6F-91BD43B966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553769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2D2F-E00D-49EF-B898-98A2A0D3659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59568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93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9" y="53721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12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5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77269A49-F7BA-4070-B7CD-C6944DE490C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04376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7381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lantilla ppt_SEAMA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"/>
            <a:ext cx="12192000" cy="6615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5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6" y="2011365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7" y="2781300"/>
            <a:ext cx="2925763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E66C13B6-323C-48C2-9130-BE86FF7563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90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7" y="6554790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484784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9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5" r:id="rId9"/>
    <p:sldLayoutId id="2147484696" r:id="rId10"/>
    <p:sldLayoutId id="2147484697" r:id="rId11"/>
    <p:sldLayoutId id="2147484698" r:id="rId12"/>
    <p:sldLayoutId id="2147484699" r:id="rId13"/>
    <p:sldLayoutId id="2147484777" r:id="rId14"/>
  </p:sldLayoutIdLst>
  <p:transition spd="med">
    <p:fade/>
  </p:transition>
  <p:hf hdr="0" dt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1039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67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6C454F-83E4-4425-AA98-571D6BC9470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  <p:sldLayoutId id="2147484714" r:id="rId12"/>
    <p:sldLayoutId id="2147484715" r:id="rId13"/>
    <p:sldLayoutId id="2147484716" r:id="rId14"/>
    <p:sldLayoutId id="2147484717" r:id="rId15"/>
    <p:sldLayoutId id="2147484718" r:id="rId16"/>
    <p:sldLayoutId id="2147484719" r:id="rId17"/>
    <p:sldLayoutId id="2147484720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69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AE06C7-A478-4424-9506-CD29E7C4C92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39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71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6390B5-EEF8-489A-B977-7A76964AF62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  <p:sldLayoutId id="2147484752" r:id="rId12"/>
    <p:sldLayoutId id="2147484753" r:id="rId13"/>
    <p:sldLayoutId id="2147484754" r:id="rId14"/>
    <p:sldLayoutId id="2147484755" r:id="rId15"/>
    <p:sldLayoutId id="2147484756" r:id="rId16"/>
    <p:sldLayoutId id="2147484757" r:id="rId17"/>
    <p:sldLayoutId id="214748475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7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0C2E62-3845-4356-BF36-76389ADFF9D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Calidad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Software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/>
              <a:t>La Organización – Análisis FODA – Proyectos PMI</a:t>
            </a:r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1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PMBOK </a:t>
            </a:r>
            <a:r>
              <a:rPr lang="es-AR" dirty="0" smtClean="0"/>
              <a:t>– Project Management </a:t>
            </a:r>
            <a:r>
              <a:rPr lang="es-AR" dirty="0" err="1" smtClean="0"/>
              <a:t>Body</a:t>
            </a:r>
            <a:r>
              <a:rPr lang="es-AR" dirty="0" smtClean="0"/>
              <a:t> of </a:t>
            </a:r>
            <a:r>
              <a:rPr lang="es-AR" dirty="0" err="1" smtClean="0"/>
              <a:t>Knowledge</a:t>
            </a:r>
            <a:r>
              <a:rPr lang="es-AR" dirty="0" smtClean="0"/>
              <a:t> . 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AR" altLang="es-AR" sz="2300" dirty="0">
                <a:solidFill>
                  <a:schemeClr val="tx1"/>
                </a:solidFill>
              </a:rPr>
              <a:t>El </a:t>
            </a:r>
            <a:r>
              <a:rPr lang="es-AR" altLang="es-AR" sz="2300" b="1" dirty="0">
                <a:solidFill>
                  <a:schemeClr val="tx1"/>
                </a:solidFill>
              </a:rPr>
              <a:t>Project Management </a:t>
            </a:r>
            <a:r>
              <a:rPr lang="es-AR" altLang="es-AR" sz="2300" b="1" dirty="0" err="1">
                <a:solidFill>
                  <a:schemeClr val="tx1"/>
                </a:solidFill>
              </a:rPr>
              <a:t>Institute</a:t>
            </a:r>
            <a:r>
              <a:rPr lang="es-AR" altLang="es-AR" sz="2300" b="1" dirty="0">
                <a:solidFill>
                  <a:schemeClr val="tx1"/>
                </a:solidFill>
              </a:rPr>
              <a:t> (PMI®)</a:t>
            </a:r>
            <a:r>
              <a:rPr lang="es-AR" altLang="es-AR" sz="2300" dirty="0">
                <a:solidFill>
                  <a:schemeClr val="tx1"/>
                </a:solidFill>
              </a:rPr>
              <a:t> es una organización internacional sin fines de lucro que asocia a profesionales de la Gestión de Proyectos.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AR" altLang="es-AR" sz="2300" dirty="0">
                <a:solidFill>
                  <a:schemeClr val="tx1"/>
                </a:solidFill>
              </a:rPr>
              <a:t>Sus principales objetivos son: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AR" altLang="es-AR" sz="2300" dirty="0">
                <a:solidFill>
                  <a:schemeClr val="tx1"/>
                </a:solidFill>
              </a:rPr>
              <a:t>Formular estándares profesionales en Gestión de Proyectos.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AR" altLang="es-AR" sz="2300" dirty="0">
                <a:solidFill>
                  <a:schemeClr val="tx1"/>
                </a:solidFill>
              </a:rPr>
              <a:t>Generar conocimiento a través de la investigación.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AR" altLang="es-AR" sz="2300" dirty="0">
                <a:solidFill>
                  <a:schemeClr val="tx1"/>
                </a:solidFill>
              </a:rPr>
              <a:t>Promover la Gestión de Proyectos como profesión a través de sus programas de certificación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5433067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PMBOK </a:t>
            </a:r>
            <a:r>
              <a:rPr lang="es-AR" dirty="0" smtClean="0"/>
              <a:t>– Project Management </a:t>
            </a:r>
            <a:r>
              <a:rPr lang="es-AR" dirty="0" err="1" smtClean="0"/>
              <a:t>Body</a:t>
            </a:r>
            <a:r>
              <a:rPr lang="es-AR" dirty="0" smtClean="0"/>
              <a:t> of </a:t>
            </a:r>
            <a:r>
              <a:rPr lang="es-AR" dirty="0" err="1" smtClean="0"/>
              <a:t>Knowledge</a:t>
            </a:r>
            <a:r>
              <a:rPr lang="es-AR" dirty="0" smtClean="0"/>
              <a:t> . 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altLang="es-AR" sz="2300" dirty="0">
                <a:solidFill>
                  <a:schemeClr val="tx1"/>
                </a:solidFill>
              </a:rPr>
              <a:t>La Guía del PMBOK es ampliamente aceptada por ser el estándar en la gestión de proyectos</a:t>
            </a:r>
          </a:p>
          <a:p>
            <a:pPr>
              <a:lnSpc>
                <a:spcPct val="150000"/>
              </a:lnSpc>
            </a:pPr>
            <a:r>
              <a:rPr lang="es-ES" altLang="es-AR" sz="2300" dirty="0">
                <a:solidFill>
                  <a:schemeClr val="tx1"/>
                </a:solidFill>
              </a:rPr>
              <a:t>Contiene una descripción general de los fundamentos de la gestión de proyectos reconocidos como buenas practicas.</a:t>
            </a:r>
            <a:endParaRPr lang="es-ES" altLang="es-AR" sz="230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11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7271386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PMBOK </a:t>
            </a:r>
            <a:r>
              <a:rPr lang="es-AR" dirty="0" smtClean="0"/>
              <a:t>– Project Management </a:t>
            </a:r>
            <a:r>
              <a:rPr lang="es-AR" dirty="0" err="1" smtClean="0"/>
              <a:t>Body</a:t>
            </a:r>
            <a:r>
              <a:rPr lang="es-AR" dirty="0" smtClean="0"/>
              <a:t> of </a:t>
            </a:r>
            <a:r>
              <a:rPr lang="es-AR" dirty="0" err="1" smtClean="0"/>
              <a:t>Knowledge</a:t>
            </a:r>
            <a:r>
              <a:rPr lang="es-AR" dirty="0" smtClean="0"/>
              <a:t> . 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ES" altLang="es-AR" sz="2000" dirty="0">
                <a:solidFill>
                  <a:schemeClr val="tx1"/>
                </a:solidFill>
              </a:rPr>
              <a:t>El PMBOK adopta un modelo  que esta organizado como un cuerpo de conocimiento compuesto por nueve áreas de conocimientos.</a:t>
            </a:r>
          </a:p>
          <a:p>
            <a:pPr>
              <a:spcBef>
                <a:spcPct val="0"/>
              </a:spcBef>
            </a:pPr>
            <a:endParaRPr lang="es-ES" altLang="es-AR" sz="2000" dirty="0">
              <a:solidFill>
                <a:schemeClr val="tx1"/>
              </a:solidFill>
            </a:endParaRP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 la Integración de Proyectos,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del Alcance en Proyectos,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del Tiempo en Proyectos,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 la Calidad en Proyectos,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 Costos en Proyectos,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del Riesgo en Proyectos,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 Recursos Humanos en Proyectos,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 la Comunicación en Proyectos, y </a:t>
            </a:r>
          </a:p>
          <a:p>
            <a:pPr lvl="2"/>
            <a:r>
              <a:rPr lang="es-ES" altLang="es-AR" sz="2000" dirty="0">
                <a:solidFill>
                  <a:schemeClr val="tx1"/>
                </a:solidFill>
              </a:rPr>
              <a:t>Gestión de la Procura (Logística) en Proyectos. </a:t>
            </a:r>
          </a:p>
          <a:p>
            <a:pPr lvl="2"/>
            <a:endParaRPr lang="es-ES" altLang="es-AR" sz="180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12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8999412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13</a:t>
            </a:fld>
            <a:endParaRPr lang="es-ES" altLang="es-AR"/>
          </a:p>
        </p:txBody>
      </p:sp>
      <p:sp>
        <p:nvSpPr>
          <p:cNvPr id="7" name="2 Marcador de fecha"/>
          <p:cNvSpPr txBox="1">
            <a:spLocks/>
          </p:cNvSpPr>
          <p:nvPr/>
        </p:nvSpPr>
        <p:spPr>
          <a:xfrm>
            <a:off x="2566990" y="6543675"/>
            <a:ext cx="827087" cy="255588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l" rtl="0" eaLnBrk="0" fontAlgn="auto" hangingPunct="0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AR" smtClean="0"/>
              <a:t>2012</a:t>
            </a:r>
            <a:endParaRPr lang="es-E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927350" y="333376"/>
            <a:ext cx="7740650" cy="1285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kern="1200" spc="-9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2pPr>
            <a:lvl3pPr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3pPr>
            <a:lvl4pPr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4pPr>
            <a:lvl5pPr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5pPr>
            <a:lvl6pPr marL="457200"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6pPr>
            <a:lvl7pPr marL="914400"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7pPr>
            <a:lvl8pPr marL="1371600"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8pPr>
            <a:lvl9pPr marL="1828800" algn="l" defTabSz="6858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alibri Light" pitchFamily="34" charset="0"/>
              </a:defRPr>
            </a:lvl9pPr>
          </a:lstStyle>
          <a:p>
            <a:r>
              <a:rPr lang="es-AR" altLang="es-AR" sz="3200" smtClean="0"/>
              <a:t>Ejemplo- Gestión de la Calidad del 	Proyecto</a:t>
            </a:r>
            <a:endParaRPr lang="es-AR" altLang="es-AR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674938" y="4549776"/>
            <a:ext cx="7993062" cy="2303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68263" indent="-68263" algn="l" defTabSz="685800" rtl="0" eaLnBrk="1" fontAlgn="base" hangingPunct="1">
              <a:lnSpc>
                <a:spcPct val="85000"/>
              </a:lnSpc>
              <a:spcBef>
                <a:spcPts val="975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»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260350" indent="-257175" algn="l" defTabSz="685800" rtl="0" eaLnBrk="1" fontAlgn="base" hangingPunct="1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charset="0"/>
              <a:buChar char=" "/>
              <a:defRPr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411163" indent="-411163" algn="l" defTabSz="685800" rtl="0" eaLnBrk="1" fontAlgn="base" hangingPunct="1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charset="0"/>
              <a:buChar char=" "/>
              <a:defRPr sz="1500" i="1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615950" indent="-615950" algn="l" defTabSz="685800" rtl="0" eaLnBrk="1" fontAlgn="base" hangingPunct="1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charset="0"/>
              <a:buChar char=" "/>
              <a:defRPr sz="13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822325" indent="-822325" algn="l" defTabSz="685800" rtl="0" eaLnBrk="1" fontAlgn="base" hangingPunct="1">
              <a:lnSpc>
                <a:spcPct val="85000"/>
              </a:lnSpc>
              <a:spcBef>
                <a:spcPts val="450"/>
              </a:spcBef>
              <a:spcAft>
                <a:spcPct val="0"/>
              </a:spcAft>
              <a:buFont typeface="Arial" charset="0"/>
              <a:buChar char=" "/>
              <a:defRPr sz="13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90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5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0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350000" indent="-171450" algn="l" defTabSz="685800" rtl="0" eaLnBrk="1" latinLnBrk="0" hangingPunct="1">
              <a:lnSpc>
                <a:spcPct val="85000"/>
              </a:lnSpc>
              <a:spcBef>
                <a:spcPts val="450"/>
              </a:spcBef>
              <a:buFont typeface="Arial" pitchFamily="34" charset="0"/>
              <a:buChar char=" 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5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s-AR" sz="2200" smtClean="0">
                <a:solidFill>
                  <a:schemeClr val="tx1"/>
                </a:solidFill>
              </a:rPr>
              <a:t>Los </a:t>
            </a:r>
            <a:r>
              <a:rPr lang="es-AR" sz="2200" u="sng" smtClean="0">
                <a:solidFill>
                  <a:schemeClr val="tx1"/>
                </a:solidFill>
              </a:rPr>
              <a:t>procesos </a:t>
            </a:r>
            <a:r>
              <a:rPr lang="es-AR" sz="2200" smtClean="0">
                <a:solidFill>
                  <a:schemeClr val="tx1"/>
                </a:solidFill>
              </a:rPr>
              <a:t>de Gestión de la Calidad del Proyecto incluyen todas estas actividades que determinan las políticas , objetivos y responsabilidades relativos a la calidad, de modo que el proyecto satisfaga las necesidades por las cuales se emprendió.</a:t>
            </a:r>
          </a:p>
          <a:p>
            <a:pPr fontAlgn="auto">
              <a:lnSpc>
                <a:spcPct val="115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s-AR" sz="2200" smtClean="0">
              <a:solidFill>
                <a:schemeClr val="tx1"/>
              </a:solidFill>
            </a:endParaRPr>
          </a:p>
          <a:p>
            <a:pPr fontAlgn="auto">
              <a:lnSpc>
                <a:spcPct val="115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s-AR" sz="2200" smtClean="0">
                <a:solidFill>
                  <a:schemeClr val="tx1"/>
                </a:solidFill>
              </a:rPr>
              <a:t>.</a:t>
            </a:r>
            <a:endParaRPr lang="es-AR" sz="2200" dirty="0">
              <a:solidFill>
                <a:schemeClr val="tx1"/>
              </a:solidFill>
            </a:endParaRPr>
          </a:p>
        </p:txBody>
      </p:sp>
      <p:pic>
        <p:nvPicPr>
          <p:cNvPr id="11" name="Picture 6" descr="http://www.softexpert.com/images/pmbok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73" y="1825391"/>
            <a:ext cx="5329237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Elipse"/>
          <p:cNvSpPr/>
          <p:nvPr/>
        </p:nvSpPr>
        <p:spPr>
          <a:xfrm>
            <a:off x="8245476" y="1123950"/>
            <a:ext cx="1584325" cy="151288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AR"/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481220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SWEBOK – </a:t>
            </a:r>
            <a:r>
              <a:rPr lang="es-AR" dirty="0" err="1" smtClean="0"/>
              <a:t>Guide</a:t>
            </a:r>
            <a:r>
              <a:rPr lang="es-AR" dirty="0" smtClean="0"/>
              <a:t> to Software </a:t>
            </a:r>
            <a:r>
              <a:rPr lang="es-AR" dirty="0" err="1" smtClean="0"/>
              <a:t>Engineering</a:t>
            </a:r>
            <a:r>
              <a:rPr lang="es-AR" dirty="0" smtClean="0"/>
              <a:t> </a:t>
            </a:r>
            <a:r>
              <a:rPr lang="es-AR" dirty="0" err="1" smtClean="0"/>
              <a:t>Body</a:t>
            </a:r>
            <a:r>
              <a:rPr lang="es-AR" dirty="0" smtClean="0"/>
              <a:t> of </a:t>
            </a:r>
            <a:r>
              <a:rPr lang="es-AR" dirty="0" err="1" smtClean="0"/>
              <a:t>Knowledge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Ver capitulo 11, </a:t>
            </a:r>
            <a:r>
              <a:rPr lang="es-AR" dirty="0"/>
              <a:t>SOFTWARE QUALITY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14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4135992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Principios de </a:t>
            </a:r>
            <a:r>
              <a:rPr lang="es-AR" dirty="0" smtClean="0"/>
              <a:t>Planificación en una Organización</a:t>
            </a:r>
            <a:endParaRPr lang="es-AR" dirty="0"/>
          </a:p>
        </p:txBody>
      </p:sp>
      <p:sp>
        <p:nvSpPr>
          <p:cNvPr id="21" name="Marcador de pie de página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22" name="Marcador de número de diapositiva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2</a:t>
            </a:fld>
            <a:endParaRPr lang="es-ES" alt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28AC4624-C3AA-407C-A8A7-04B5CFC095B1}"/>
              </a:ext>
            </a:extLst>
          </p:cNvPr>
          <p:cNvSpPr/>
          <p:nvPr/>
        </p:nvSpPr>
        <p:spPr>
          <a:xfrm>
            <a:off x="839416" y="1880087"/>
            <a:ext cx="105131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9287" indent="-28575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s-MX" altLang="es-AR" sz="2000" dirty="0" smtClean="0">
                <a:latin typeface="Tahoma" panose="020B0604030504040204" pitchFamily="34" charset="0"/>
              </a:rPr>
              <a:t>Proceso </a:t>
            </a:r>
            <a:r>
              <a:rPr lang="es-MX" altLang="es-AR" sz="2000" dirty="0">
                <a:latin typeface="Tahoma" panose="020B0604030504040204" pitchFamily="34" charset="0"/>
              </a:rPr>
              <a:t>mediante el cual se establecen los pasos necesarios, se diseñan las metodologías de control adecuadas y se determinan los recursos requeridos, para alcanzar los objetivos predeterminados</a:t>
            </a:r>
            <a:r>
              <a:rPr lang="es-MX" altLang="es-AR" sz="2000" dirty="0" smtClean="0">
                <a:latin typeface="Tahoma" panose="020B0604030504040204" pitchFamily="34" charset="0"/>
              </a:rPr>
              <a:t>.</a:t>
            </a:r>
          </a:p>
          <a:p>
            <a:pPr marL="623888" indent="-333375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s-VE" altLang="es-AR" sz="2000" dirty="0">
                <a:latin typeface="Tahoma" panose="020B0604030504040204" pitchFamily="34" charset="0"/>
              </a:rPr>
              <a:t>Proceso que permite determinar por anticipado qué es necesario hacer para alcanzar un objetivo</a:t>
            </a:r>
            <a:r>
              <a:rPr lang="es-VE" altLang="es-AR" sz="2000" dirty="0" smtClean="0">
                <a:latin typeface="Tahoma" panose="020B0604030504040204" pitchFamily="34" charset="0"/>
              </a:rPr>
              <a:t>.</a:t>
            </a:r>
            <a:endParaRPr lang="es-VE" altLang="es-AR" sz="2000" dirty="0">
              <a:latin typeface="Tahoma" panose="020B0604030504040204" pitchFamily="34" charset="0"/>
            </a:endParaRPr>
          </a:p>
          <a:p>
            <a:pPr marL="623888" indent="-333375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s-VE" altLang="es-AR" sz="2000" dirty="0">
                <a:latin typeface="Tahoma" panose="020B0604030504040204" pitchFamily="34" charset="0"/>
              </a:rPr>
              <a:t>Responde a: ¿Qué, cómo, dónde, cuándo y quién debe realizar un proyecto?.</a:t>
            </a:r>
          </a:p>
          <a:p>
            <a:pPr marL="363537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</a:pPr>
            <a:endParaRPr lang="es-VE" altLang="es-AR" sz="2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Gerencia Estratégica</a:t>
            </a:r>
            <a:endParaRPr lang="es-AR" dirty="0"/>
          </a:p>
        </p:txBody>
      </p:sp>
      <p:sp>
        <p:nvSpPr>
          <p:cNvPr id="21" name="Marcador de pie de página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22" name="Marcador de número de diapositiva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3</a:t>
            </a:fld>
            <a:endParaRPr lang="es-ES" alt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28AC4624-C3AA-407C-A8A7-04B5CFC095B1}"/>
              </a:ext>
            </a:extLst>
          </p:cNvPr>
          <p:cNvSpPr/>
          <p:nvPr/>
        </p:nvSpPr>
        <p:spPr>
          <a:xfrm>
            <a:off x="764871" y="1648776"/>
            <a:ext cx="10513168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AR" altLang="es-AR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AR" altLang="es-AR" dirty="0" smtClean="0"/>
              <a:t>Planificación Estratégica,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AR" altLang="es-AR" dirty="0"/>
              <a:t>Gerencia de lo </a:t>
            </a:r>
            <a:r>
              <a:rPr lang="es-AR" altLang="es-AR" dirty="0" smtClean="0"/>
              <a:t>Previsible</a:t>
            </a:r>
            <a:r>
              <a:rPr lang="es-AR" dirty="0"/>
              <a:t>	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AR" dirty="0" smtClean="0"/>
              <a:t>Oportunismo Estratégico,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AR" dirty="0"/>
              <a:t>Respuestas a lo inesperado (Riesgos</a:t>
            </a:r>
            <a:r>
              <a:rPr lang="es-AR" dirty="0" smtClean="0"/>
              <a:t>)</a:t>
            </a:r>
            <a:endParaRPr lang="es-AR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AR" dirty="0" smtClean="0"/>
              <a:t>Reflexión</a:t>
            </a:r>
            <a:r>
              <a:rPr lang="es-AR" dirty="0" smtClean="0"/>
              <a:t> Estratégica, 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AR" dirty="0"/>
              <a:t>Detección de señales y </a:t>
            </a:r>
            <a:r>
              <a:rPr lang="es-AR" dirty="0" smtClean="0"/>
              <a:t>problemas (oportunidades de mejora)</a:t>
            </a:r>
            <a:endParaRPr lang="es-AR" dirty="0"/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AR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s-AR" altLang="es-AR" dirty="0"/>
          </a:p>
        </p:txBody>
      </p:sp>
    </p:spTree>
    <p:extLst>
      <p:ext uri="{BB962C8B-B14F-4D97-AF65-F5344CB8AC3E}">
        <p14:creationId xmlns:p14="http://schemas.microsoft.com/office/powerpoint/2010/main" val="190343651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Algunos </a:t>
            </a:r>
            <a:r>
              <a:rPr lang="es-AR" dirty="0" err="1" smtClean="0"/>
              <a:t>Terminos</a:t>
            </a:r>
            <a:r>
              <a:rPr lang="es-AR" dirty="0" smtClean="0"/>
              <a:t> clave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altLang="es-AR" b="1" dirty="0">
                <a:latin typeface="Tw Cen MT" panose="020B0602020104020603" pitchFamily="34" charset="0"/>
                <a:cs typeface="Arial" panose="020B0604020202020204" pitchFamily="34" charset="0"/>
              </a:rPr>
              <a:t>ESTRATEGIA:</a:t>
            </a:r>
            <a:r>
              <a:rPr lang="es-MX" altLang="es-AR" dirty="0">
                <a:latin typeface="Tw Cen MT" panose="020B0602020104020603" pitchFamily="34" charset="0"/>
                <a:cs typeface="Arial" panose="020B0604020202020204" pitchFamily="34" charset="0"/>
              </a:rPr>
              <a:t> Son los medios por los cuales se lograrán los objetivos. Proporcionan una estructura que guía el pensamiento y la acción.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altLang="es-AR" b="1" dirty="0">
                <a:latin typeface="Tw Cen MT" panose="020B0602020104020603" pitchFamily="34" charset="0"/>
                <a:cs typeface="Arial" panose="020B0604020202020204" pitchFamily="34" charset="0"/>
              </a:rPr>
              <a:t>PLANIFICACIÓN ESTRATÉGICA:</a:t>
            </a:r>
            <a:r>
              <a:rPr lang="es-MX" altLang="es-AR" dirty="0">
                <a:latin typeface="Tw Cen MT" panose="020B0602020104020603" pitchFamily="34" charset="0"/>
                <a:cs typeface="Arial" panose="020B0604020202020204" pitchFamily="34" charset="0"/>
              </a:rPr>
              <a:t> Proceso en el cual se toman decisiones interactivas y superpuestas que conducen al desarrollo de una estrategia eficaz para una empresa.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altLang="es-AR" b="1" dirty="0">
                <a:latin typeface="Tw Cen MT" panose="020B0602020104020603" pitchFamily="34" charset="0"/>
                <a:cs typeface="Arial" panose="020B0604020202020204" pitchFamily="34" charset="0"/>
              </a:rPr>
              <a:t>TÁCTICA:</a:t>
            </a:r>
            <a:r>
              <a:rPr lang="es-MX" altLang="es-AR" dirty="0">
                <a:latin typeface="Tw Cen MT" panose="020B0602020104020603" pitchFamily="34" charset="0"/>
                <a:cs typeface="Arial" panose="020B0604020202020204" pitchFamily="34" charset="0"/>
              </a:rPr>
              <a:t> Despliegue y manejo de fuerzas para alcanzar un objetivo limitado o un fin inmediato.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altLang="es-AR" b="1" dirty="0">
                <a:latin typeface="Tw Cen MT" panose="020B0602020104020603" pitchFamily="34" charset="0"/>
                <a:cs typeface="Arial" panose="020B0604020202020204" pitchFamily="34" charset="0"/>
              </a:rPr>
              <a:t>POLÍTICAS:</a:t>
            </a:r>
            <a:r>
              <a:rPr lang="es-MX" altLang="es-AR" dirty="0">
                <a:latin typeface="Tw Cen MT" panose="020B0602020104020603" pitchFamily="34" charset="0"/>
                <a:cs typeface="Arial" panose="020B0604020202020204" pitchFamily="34" charset="0"/>
              </a:rPr>
              <a:t> Declaraciones que guían el pensamiento en la toma de decisiones. Reglas o guías que expresan los límites dentro de los cuales determinada acción debe ocurrir.</a:t>
            </a:r>
            <a:endParaRPr lang="es-ES" altLang="es-AR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altLang="es-AR" b="1" dirty="0">
                <a:latin typeface="Tw Cen MT" panose="020B0602020104020603" pitchFamily="34" charset="0"/>
                <a:cs typeface="Arial" panose="020B0604020202020204" pitchFamily="34" charset="0"/>
              </a:rPr>
              <a:t>OBJETIVOS Y METAS: </a:t>
            </a:r>
            <a:r>
              <a:rPr lang="es-MX" altLang="es-AR" dirty="0">
                <a:latin typeface="Tw Cen MT" panose="020B0602020104020603" pitchFamily="34" charset="0"/>
                <a:cs typeface="Arial" panose="020B0604020202020204" pitchFamily="34" charset="0"/>
              </a:rPr>
              <a:t>Son resultados a lograr, que pueden ser de largo o corto plazo. </a:t>
            </a:r>
            <a:endParaRPr lang="es-MX" altLang="es-AR" dirty="0" smtClean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s-MX" altLang="es-AR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Calidad de Sistemas de Software  - 2019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8556967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801639"/>
            <a:ext cx="8229600" cy="3122393"/>
          </a:xfr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altLang="es-AR" sz="2200" dirty="0" smtClean="0">
                <a:cs typeface="Arial" panose="020B0604020202020204" pitchFamily="34" charset="0"/>
              </a:rPr>
              <a:t>Herramienta de Planificación. Permite </a:t>
            </a:r>
            <a:r>
              <a:rPr lang="es-ES" altLang="es-AR" sz="2200" dirty="0">
                <a:cs typeface="Arial" panose="020B0604020202020204" pitchFamily="34" charset="0"/>
              </a:rPr>
              <a:t>obtener una rápida visión general de la situación estratégica de una </a:t>
            </a:r>
            <a:r>
              <a:rPr lang="es-ES" altLang="es-AR" sz="2200" dirty="0" smtClean="0">
                <a:cs typeface="Arial" panose="020B0604020202020204" pitchFamily="34" charset="0"/>
              </a:rPr>
              <a:t>Organización.</a:t>
            </a:r>
            <a:endParaRPr lang="es-ES" altLang="es-AR" sz="2200" dirty="0"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5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VE" altLang="es-AR" sz="2400" dirty="0"/>
              <a:t>Identifica y estudia </a:t>
            </a:r>
            <a:r>
              <a:rPr lang="es-VE" altLang="es-AR" sz="2200" dirty="0">
                <a:cs typeface="Arial" panose="020B0604020202020204" pitchFamily="34" charset="0"/>
              </a:rPr>
              <a:t>el Entorno Externo (Oportunidades y Amenazas) y el Entorno Interno (Fortalezas y Debilidades), para realizar con su cruce las Estrategias de la organización. </a:t>
            </a:r>
            <a:endParaRPr lang="es-ES" altLang="es-AR" sz="2200" dirty="0"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5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altLang="es-AR" sz="2200" dirty="0">
                <a:cs typeface="Arial" panose="020B0604020202020204" pitchFamily="34" charset="0"/>
              </a:rPr>
              <a:t>Es el Balance Estratégico de la </a:t>
            </a:r>
            <a:r>
              <a:rPr lang="es-ES" altLang="es-AR" sz="2200" dirty="0" smtClean="0">
                <a:cs typeface="Arial" panose="020B0604020202020204" pitchFamily="34" charset="0"/>
              </a:rPr>
              <a:t>organización </a:t>
            </a:r>
            <a:r>
              <a:rPr lang="es-ES" altLang="es-AR" sz="2200" dirty="0">
                <a:cs typeface="Arial" panose="020B0604020202020204" pitchFamily="34" charset="0"/>
              </a:rPr>
              <a:t>donde los puntos fuertes son los Activos y los débiles los Pasivos.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1509196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lang="es-MX" dirty="0"/>
              <a:t>Análisis </a:t>
            </a:r>
            <a:r>
              <a:rPr lang="es-MX" dirty="0" smtClean="0"/>
              <a:t>Fuerzas, Oportunidades, Debilidades y Amenazas (FODA)</a:t>
            </a:r>
            <a:br>
              <a:rPr lang="es-MX" dirty="0" smtClean="0"/>
            </a:b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08872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3376"/>
            <a:ext cx="8229600" cy="567399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lang="es-ES" dirty="0"/>
              <a:t>Las 5 Fuerzas del </a:t>
            </a:r>
            <a:r>
              <a:rPr lang="es-ES" dirty="0" err="1"/>
              <a:t>Macroentorno</a:t>
            </a:r>
            <a:endParaRPr lang="es-ES" dirty="0"/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630363" y="1989138"/>
            <a:ext cx="2952750" cy="2862322"/>
          </a:xfrm>
          <a:prstGeom prst="rect">
            <a:avLst/>
          </a:prstGeom>
          <a:solidFill>
            <a:srgbClr val="FF33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Fuerzas Económicas.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Fuerzas Sociales, Culturales, Demográficas y Ambientales.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Fuerzas Políticas, Legales y Gubernamentales.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Fuerzas Tecnológicas.</a:t>
            </a:r>
          </a:p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s-E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Fuerzas Competitivas.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5087937" y="1700808"/>
            <a:ext cx="3024187" cy="477053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 smtClean="0">
                <a:latin typeface="+mn-lt"/>
                <a:cs typeface="Arial" pitchFamily="34" charset="0"/>
              </a:rPr>
              <a:t>Competidores</a:t>
            </a:r>
            <a:endParaRPr lang="es-ES" sz="1600" b="1" dirty="0">
              <a:latin typeface="+mn-lt"/>
              <a:cs typeface="Arial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Proveedores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 smtClean="0">
                <a:latin typeface="+mn-lt"/>
                <a:cs typeface="Arial" pitchFamily="34" charset="0"/>
              </a:rPr>
              <a:t>Distribuidores</a:t>
            </a:r>
            <a:endParaRPr lang="es-ES" sz="1600" b="1" dirty="0">
              <a:latin typeface="+mn-lt"/>
              <a:cs typeface="Arial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Empleados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Comunidades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Gerentes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 smtClean="0">
                <a:latin typeface="+mn-lt"/>
                <a:cs typeface="Arial" pitchFamily="34" charset="0"/>
              </a:rPr>
              <a:t>Accionistas</a:t>
            </a:r>
            <a:endParaRPr lang="es-ES" sz="1600" b="1" dirty="0">
              <a:latin typeface="+mn-lt"/>
              <a:cs typeface="Arial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Gobierno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Asociaciones Comerciales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Productos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Servicios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Mercados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s-ES" sz="1600" b="1" dirty="0">
                <a:latin typeface="+mn-lt"/>
                <a:cs typeface="Arial" pitchFamily="34" charset="0"/>
              </a:rPr>
              <a:t>Ambiente natural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8543926" y="3028951"/>
            <a:ext cx="2016125" cy="13112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s-E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Oportunidades </a:t>
            </a:r>
          </a:p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s-E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y </a:t>
            </a:r>
          </a:p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s-E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Arial" pitchFamily="34" charset="0"/>
              </a:rPr>
              <a:t>Amenazas</a:t>
            </a: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4656139" y="3644900"/>
            <a:ext cx="3587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+mn-lt"/>
            </a:endParaRPr>
          </a:p>
        </p:txBody>
      </p:sp>
      <p:sp>
        <p:nvSpPr>
          <p:cNvPr id="191495" name="Line 7"/>
          <p:cNvSpPr>
            <a:spLocks noChangeShapeType="1"/>
          </p:cNvSpPr>
          <p:nvPr/>
        </p:nvSpPr>
        <p:spPr bwMode="auto">
          <a:xfrm>
            <a:off x="8112125" y="3644900"/>
            <a:ext cx="431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7804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1914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1847851" y="1311275"/>
            <a:ext cx="8501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s-VE" altLang="es-AR" sz="2400">
                <a:latin typeface="Verdana" panose="020B0604030504040204" pitchFamily="34" charset="0"/>
                <a:cs typeface="Arial" panose="020B0604020202020204" pitchFamily="34" charset="0"/>
              </a:rPr>
              <a:t>Evaluar los factores principales que se espera influyan en el cumplimiento de propósitos básicos de la empresa o institución. </a:t>
            </a:r>
          </a:p>
          <a:p>
            <a:pPr algn="just"/>
            <a:endParaRPr lang="es-VE" altLang="es-AR" sz="24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9940" name="Object 8"/>
          <p:cNvGraphicFramePr>
            <a:graphicFrameLocks noChangeAspect="1"/>
          </p:cNvGraphicFramePr>
          <p:nvPr/>
        </p:nvGraphicFramePr>
        <p:xfrm>
          <a:off x="6402388" y="3282950"/>
          <a:ext cx="3719512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n de mapa de bits" r:id="rId4" imgW="5304762" imgH="3134162" progId="PBrush">
                  <p:embed/>
                </p:oleObj>
              </mc:Choice>
              <mc:Fallback>
                <p:oleObj name="Imagen de mapa de bits" r:id="rId4" imgW="5304762" imgH="31341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3282950"/>
                        <a:ext cx="3719512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9"/>
          <p:cNvGraphicFramePr>
            <a:graphicFrameLocks noChangeAspect="1"/>
          </p:cNvGraphicFramePr>
          <p:nvPr/>
        </p:nvGraphicFramePr>
        <p:xfrm>
          <a:off x="1738313" y="3332164"/>
          <a:ext cx="409575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n de mapa de bits" r:id="rId6" imgW="5114286" imgH="2591162" progId="PBrush">
                  <p:embed/>
                </p:oleObj>
              </mc:Choice>
              <mc:Fallback>
                <p:oleObj name="Imagen de mapa de bits" r:id="rId6" imgW="5114286" imgH="259116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3332164"/>
                        <a:ext cx="409575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10 CuadroTexto"/>
          <p:cNvSpPr txBox="1">
            <a:spLocks noChangeArrowheads="1"/>
          </p:cNvSpPr>
          <p:nvPr/>
        </p:nvSpPr>
        <p:spPr bwMode="auto">
          <a:xfrm>
            <a:off x="3359151" y="4264025"/>
            <a:ext cx="879475" cy="274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AR" sz="1200">
                <a:latin typeface="Verdana" panose="020B060403050404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39943" name="11 CuadroTexto"/>
          <p:cNvSpPr txBox="1">
            <a:spLocks noChangeArrowheads="1"/>
          </p:cNvSpPr>
          <p:nvPr/>
        </p:nvSpPr>
        <p:spPr bwMode="auto">
          <a:xfrm>
            <a:off x="7967663" y="4322764"/>
            <a:ext cx="857250" cy="274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AR" sz="1200">
                <a:latin typeface="Verdana" panose="020B060403050404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2058" name="Text Box 33"/>
          <p:cNvSpPr txBox="1">
            <a:spLocks noChangeArrowheads="1"/>
          </p:cNvSpPr>
          <p:nvPr/>
        </p:nvSpPr>
        <p:spPr bwMode="auto">
          <a:xfrm>
            <a:off x="1992314" y="2781300"/>
            <a:ext cx="357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pitchFamily="34" charset="0"/>
              </a:rPr>
              <a:t>Entorno Externo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cs typeface="Arial" pitchFamily="34" charset="0"/>
            </a:endParaRPr>
          </a:p>
        </p:txBody>
      </p:sp>
      <p:sp>
        <p:nvSpPr>
          <p:cNvPr id="2059" name="Text Box 33"/>
          <p:cNvSpPr txBox="1">
            <a:spLocks noChangeArrowheads="1"/>
          </p:cNvSpPr>
          <p:nvPr/>
        </p:nvSpPr>
        <p:spPr bwMode="auto">
          <a:xfrm>
            <a:off x="6456364" y="2781300"/>
            <a:ext cx="357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pitchFamily="34" charset="0"/>
              </a:rPr>
              <a:t>Entorno Interno</a:t>
            </a:r>
            <a:endParaRPr lang="en-US" sz="1600" b="1" dirty="0"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cs typeface="Arial" pitchFamily="34" charset="0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1919289" y="333375"/>
            <a:ext cx="849788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 eaLnBrk="1" hangingPunct="1">
              <a:lnSpc>
                <a:spcPct val="85000"/>
              </a:lnSpc>
              <a:defRPr/>
            </a:pPr>
            <a:r>
              <a:rPr lang="es-MX" sz="3600" spc="-9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Matriz FODA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4000" b="1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Arial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VE" sz="4000" b="1" dirty="0">
              <a:solidFill>
                <a:srgbClr val="FF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8128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476672"/>
            <a:ext cx="8229600" cy="567399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lang="es-ES" dirty="0"/>
              <a:t>Análisis Interno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479376" y="1681681"/>
            <a:ext cx="3887788" cy="4918968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defRPr/>
            </a:pPr>
            <a:r>
              <a:rPr lang="es-MX" b="1" dirty="0">
                <a:solidFill>
                  <a:srgbClr val="000099"/>
                </a:solidFill>
                <a:latin typeface="Tahoma" pitchFamily="34" charset="0"/>
              </a:rPr>
              <a:t>Fortalezas: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Capacidad fundamental en áreas claves.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Recursos financieros adecuados.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 smtClean="0">
                <a:latin typeface="Tahoma" pitchFamily="34" charset="0"/>
              </a:rPr>
              <a:t>Acceso </a:t>
            </a:r>
            <a:r>
              <a:rPr lang="es-MX" dirty="0">
                <a:latin typeface="Tahoma" pitchFamily="34" charset="0"/>
              </a:rPr>
              <a:t>a economía de escala.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Tecnología de </a:t>
            </a:r>
            <a:r>
              <a:rPr lang="es-MX" dirty="0" smtClean="0">
                <a:latin typeface="Tahoma" pitchFamily="34" charset="0"/>
              </a:rPr>
              <a:t>punta.</a:t>
            </a:r>
            <a:endParaRPr lang="es-MX" dirty="0">
              <a:latin typeface="Tahom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Ventajas en costos.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Estrategias y campañas de publicidad creativas y efectivas.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Habilidad en </a:t>
            </a:r>
            <a:r>
              <a:rPr lang="es-MX" dirty="0" smtClean="0">
                <a:latin typeface="Tahoma" pitchFamily="34" charset="0"/>
              </a:rPr>
              <a:t>desarrollo </a:t>
            </a:r>
            <a:r>
              <a:rPr lang="es-MX" dirty="0">
                <a:latin typeface="Tahoma" pitchFamily="34" charset="0"/>
              </a:rPr>
              <a:t>de productos.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Dirección capaz.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 smtClean="0">
                <a:latin typeface="Tahoma" pitchFamily="34" charset="0"/>
              </a:rPr>
              <a:t>Capacidad de Innovación.</a:t>
            </a:r>
            <a:endParaRPr lang="es-MX" dirty="0">
              <a:latin typeface="Tahom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Posición ventajosa en la curva de experiencia.</a:t>
            </a:r>
            <a:endParaRPr lang="es-ES" dirty="0">
              <a:latin typeface="Tahoma" pitchFamily="34" charset="0"/>
            </a:endParaRPr>
          </a:p>
        </p:txBody>
      </p:sp>
      <p:sp>
        <p:nvSpPr>
          <p:cNvPr id="192516" name="Rectangle 3"/>
          <p:cNvSpPr>
            <a:spLocks noChangeArrowheads="1"/>
          </p:cNvSpPr>
          <p:nvPr/>
        </p:nvSpPr>
        <p:spPr bwMode="auto">
          <a:xfrm>
            <a:off x="5303912" y="1700808"/>
            <a:ext cx="3887788" cy="504056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defRPr/>
            </a:pPr>
            <a:r>
              <a:rPr lang="es-MX" b="1" dirty="0">
                <a:solidFill>
                  <a:srgbClr val="000099"/>
                </a:solidFill>
                <a:latin typeface="Tahoma" pitchFamily="34" charset="0"/>
              </a:rPr>
              <a:t>Debilidades: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ES" dirty="0">
                <a:latin typeface="Tahoma" pitchFamily="34" charset="0"/>
              </a:rPr>
              <a:t>Falta de habilidades y capacidades claves.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ES" dirty="0">
                <a:latin typeface="Tahoma" pitchFamily="34" charset="0"/>
              </a:rPr>
              <a:t>Incapacidad de financiar cambios necesarios.</a:t>
            </a:r>
            <a:r>
              <a:rPr lang="es-MX" dirty="0">
                <a:latin typeface="Tahoma" pitchFamily="34" charset="0"/>
              </a:rPr>
              <a:t>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ES" dirty="0">
                <a:latin typeface="Tahoma" pitchFamily="34" charset="0"/>
              </a:rPr>
              <a:t>Débil imagen en el mercado y red de distribución.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Rentabilidad baja.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 smtClean="0">
                <a:latin typeface="Tahoma" pitchFamily="34" charset="0"/>
              </a:rPr>
              <a:t>Infraestructura obsoleta.</a:t>
            </a:r>
            <a:endParaRPr lang="es-MX" dirty="0">
              <a:latin typeface="Tahoma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ES" dirty="0">
                <a:latin typeface="Tahoma" pitchFamily="34" charset="0"/>
              </a:rPr>
              <a:t>Costos altos en relación a los competidores claves.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ES" dirty="0">
                <a:latin typeface="Tahoma" pitchFamily="34" charset="0"/>
              </a:rPr>
              <a:t>Seguimiento deficiente al implantar una estrategia.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 smtClean="0">
                <a:latin typeface="Tahoma" pitchFamily="34" charset="0"/>
              </a:rPr>
              <a:t>No </a:t>
            </a:r>
            <a:r>
              <a:rPr lang="es-MX" dirty="0">
                <a:latin typeface="Tahoma" pitchFamily="34" charset="0"/>
              </a:rPr>
              <a:t>hay una dirección clara.</a:t>
            </a:r>
            <a:r>
              <a:rPr lang="es-ES" dirty="0">
                <a:latin typeface="Tahoma" pitchFamily="34" charset="0"/>
              </a:rPr>
              <a:t>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ES" dirty="0">
                <a:latin typeface="Tahoma" pitchFamily="34" charset="0"/>
              </a:rPr>
              <a:t>Línea de productos limitada.</a:t>
            </a:r>
            <a:r>
              <a:rPr lang="es-MX" dirty="0">
                <a:latin typeface="Tahoma" pitchFamily="34" charset="0"/>
              </a:rPr>
              <a:t> </a:t>
            </a: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AutoNum type="arabicPeriod"/>
              <a:defRPr/>
            </a:pPr>
            <a:r>
              <a:rPr lang="es-MX" dirty="0">
                <a:latin typeface="Tahoma" pitchFamily="34" charset="0"/>
              </a:rPr>
              <a:t>Falta de talento gerencial. </a:t>
            </a:r>
          </a:p>
        </p:txBody>
      </p:sp>
    </p:spTree>
    <p:extLst>
      <p:ext uri="{BB962C8B-B14F-4D97-AF65-F5344CB8AC3E}">
        <p14:creationId xmlns:p14="http://schemas.microsoft.com/office/powerpoint/2010/main" val="4039858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nimBg="1"/>
      <p:bldP spid="1925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4" y="577851"/>
            <a:ext cx="8207375" cy="567399"/>
          </a:xfrm>
        </p:spPr>
        <p:txBody>
          <a:bodyPr anchor="t">
            <a:spAutoFit/>
          </a:bodyPr>
          <a:lstStyle/>
          <a:p>
            <a:pPr>
              <a:defRPr/>
            </a:pPr>
            <a:r>
              <a:rPr lang="es-MX" dirty="0"/>
              <a:t>Ejemplo Análisis FODA</a:t>
            </a:r>
            <a:endParaRPr lang="es-VE" dirty="0"/>
          </a:p>
        </p:txBody>
      </p:sp>
      <p:graphicFrame>
        <p:nvGraphicFramePr>
          <p:cNvPr id="63526" name="Group 3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52011243"/>
              </p:ext>
            </p:extLst>
          </p:nvPr>
        </p:nvGraphicFramePr>
        <p:xfrm>
          <a:off x="1199456" y="1340768"/>
          <a:ext cx="8229600" cy="5113337"/>
        </p:xfrm>
        <a:graphic>
          <a:graphicData uri="http://schemas.openxmlformats.org/drawingml/2006/table">
            <a:tbl>
              <a:tblPr/>
              <a:tblGrid>
                <a:gridCol w="1800225"/>
                <a:gridCol w="3106737"/>
                <a:gridCol w="3322638"/>
              </a:tblGrid>
              <a:tr h="489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VE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OPORTUNIDADES</a:t>
                      </a:r>
                      <a:endParaRPr kumimoji="0" lang="es-VE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AMENAZAS</a:t>
                      </a:r>
                      <a:endParaRPr kumimoji="0" lang="es-VE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190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s-VE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Desarrollo tecnológico</a:t>
                      </a:r>
                    </a:p>
                    <a:p>
                      <a:pPr marL="266700" marR="0" lvl="0" indent="-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Apertura nuevos mercados</a:t>
                      </a:r>
                    </a:p>
                    <a:p>
                      <a:pPr marL="266700" marR="0" lvl="0" indent="-2667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Nuevos inversionistas</a:t>
                      </a:r>
                      <a:endParaRPr kumimoji="0" lang="es-V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Llegada de competidores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Pérdida de mercado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Pérdida de ejecutivos</a:t>
                      </a:r>
                      <a:endParaRPr kumimoji="0" lang="es-V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714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FORTALEZAS</a:t>
                      </a:r>
                      <a:endParaRPr kumimoji="0" lang="es-V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ESTRATEGIAS FO</a:t>
                      </a:r>
                      <a:endParaRPr kumimoji="0" lang="es-VE" sz="22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ESTRATEGIAS FA</a:t>
                      </a:r>
                      <a:endParaRPr kumimoji="0" lang="es-VE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629810"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Estructura organizacional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Lealtad de los clientes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Exclusividad del producto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endParaRPr kumimoji="0" lang="es-V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(F3-O2) Iniciar exportación de productos.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(F3-O3) Asociarse con nuevos inversionistas para ampliar acción.</a:t>
                      </a:r>
                      <a:endParaRPr kumimoji="0" lang="es-V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(F2-A1) Diseñar un programa de servicio al cliente para mantener su lealtad.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(F1-A3) Iniciar programa de evaluación del desempeño para estimular la permanencia del personal.</a:t>
                      </a:r>
                      <a:endParaRPr kumimoji="0" lang="es-V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00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DEBILIDADES</a:t>
                      </a:r>
                      <a:endParaRPr kumimoji="0" lang="es-VE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ESTRATEGIAS DO</a:t>
                      </a:r>
                      <a:endParaRPr kumimoji="0" lang="es-VE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2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ESTRATEGIAS DA</a:t>
                      </a:r>
                      <a:endParaRPr kumimoji="0" lang="es-VE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03086"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Dependencia tecnológica de la casa matriz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Dependencia de un solo proveedor</a:t>
                      </a:r>
                      <a:endParaRPr kumimoji="0" lang="es-VE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(D1-O1) Iniciar desarrollos tecnológicos propios.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(D1-O1) Iniciar un programa de capacitación en la casa matriz.</a:t>
                      </a:r>
                      <a:endParaRPr kumimoji="0" lang="es-V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(D1-A3) Diseñar y realizar un programa de desarrollo del capital intelectual.</a:t>
                      </a:r>
                    </a:p>
                    <a:p>
                      <a:pPr marL="177800" marR="0" lvl="0" indent="-1778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Pct val="65000"/>
                        <a:buFont typeface="Wingdings" pitchFamily="2" charset="2"/>
                        <a:buAutoNum type="arabicParenR"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(D2-A1)Llegar a acuerdos con proveedores “Justo a tiempo”</a:t>
                      </a:r>
                      <a:endParaRPr kumimoji="0" lang="es-V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1" marB="46801" anchor="ctr" horzOverflow="overflow">
                    <a:lnL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43041" name="Picture 34" descr="panorama_corpor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340768"/>
            <a:ext cx="1800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85679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3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4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6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 2018</Template>
  <TotalTime>6923</TotalTime>
  <Words>914</Words>
  <Application>Microsoft Office PowerPoint</Application>
  <PresentationFormat>Panorámica</PresentationFormat>
  <Paragraphs>154</Paragraphs>
  <Slides>14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11</vt:i4>
      </vt:variant>
      <vt:variant>
        <vt:lpstr>Tema</vt:lpstr>
      </vt:variant>
      <vt:variant>
        <vt:i4>6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Open Sans Semibold</vt:lpstr>
      <vt:lpstr>Tahoma</vt:lpstr>
      <vt:lpstr>Times New Roman</vt:lpstr>
      <vt:lpstr>Trebuchet MS</vt:lpstr>
      <vt:lpstr>Tw Cen MT</vt:lpstr>
      <vt:lpstr>Verdana</vt:lpstr>
      <vt:lpstr>Wingdings</vt:lpstr>
      <vt:lpstr>Diseño personalizado</vt:lpstr>
      <vt:lpstr>Tema3</vt:lpstr>
      <vt:lpstr>1_Berlín</vt:lpstr>
      <vt:lpstr>Berlín</vt:lpstr>
      <vt:lpstr>2_Berlín</vt:lpstr>
      <vt:lpstr>3_Berlín</vt:lpstr>
      <vt:lpstr>Imagen de mapa de bits</vt:lpstr>
      <vt:lpstr>Calidad de Sistemas de Software</vt:lpstr>
      <vt:lpstr>Principios de Planificación en una Organización</vt:lpstr>
      <vt:lpstr>Gerencia Estratégica</vt:lpstr>
      <vt:lpstr>Algunos Terminos clave</vt:lpstr>
      <vt:lpstr>Análisis Fuerzas, Oportunidades, Debilidades y Amenazas (FODA) </vt:lpstr>
      <vt:lpstr>Las 5 Fuerzas del Macroentorno</vt:lpstr>
      <vt:lpstr>Presentación de PowerPoint</vt:lpstr>
      <vt:lpstr>Análisis Interno</vt:lpstr>
      <vt:lpstr>Ejemplo Análisis FODA</vt:lpstr>
      <vt:lpstr>PMBOK – Project Management Body of Knowledge .  </vt:lpstr>
      <vt:lpstr>PMBOK – Project Management Body of Knowledge .  </vt:lpstr>
      <vt:lpstr>PMBOK – Project Management Body of Knowledge .  </vt:lpstr>
      <vt:lpstr>Presentación de PowerPoint</vt:lpstr>
      <vt:lpstr>SWEBOK – Guide to Software Engineering Body of Knowledge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 Sistemas de Software en Pequeñas y Medianas Empresas</dc:title>
  <dc:creator>Ariel</dc:creator>
  <cp:lastModifiedBy>Walas</cp:lastModifiedBy>
  <cp:revision>196</cp:revision>
  <cp:lastPrinted>2018-08-24T14:59:36Z</cp:lastPrinted>
  <dcterms:created xsi:type="dcterms:W3CDTF">2009-09-09T16:46:35Z</dcterms:created>
  <dcterms:modified xsi:type="dcterms:W3CDTF">2019-09-09T12:46:00Z</dcterms:modified>
</cp:coreProperties>
</file>