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5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57" r:id="rId1"/>
    <p:sldMasterId id="2147484685" r:id="rId2"/>
    <p:sldMasterId id="2147484702" r:id="rId3"/>
    <p:sldMasterId id="2147484721" r:id="rId4"/>
    <p:sldMasterId id="2147484740" r:id="rId5"/>
    <p:sldMasterId id="2147484759" r:id="rId6"/>
  </p:sldMasterIdLst>
  <p:notesMasterIdLst>
    <p:notesMasterId r:id="rId37"/>
  </p:notesMasterIdLst>
  <p:handoutMasterIdLst>
    <p:handoutMasterId r:id="rId38"/>
  </p:handoutMasterIdLst>
  <p:sldIdLst>
    <p:sldId id="256" r:id="rId7"/>
    <p:sldId id="409" r:id="rId8"/>
    <p:sldId id="380" r:id="rId9"/>
    <p:sldId id="408" r:id="rId10"/>
    <p:sldId id="381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2" r:id="rId22"/>
    <p:sldId id="393" r:id="rId23"/>
    <p:sldId id="394" r:id="rId24"/>
    <p:sldId id="400" r:id="rId25"/>
    <p:sldId id="395" r:id="rId26"/>
    <p:sldId id="396" r:id="rId27"/>
    <p:sldId id="397" r:id="rId28"/>
    <p:sldId id="398" r:id="rId29"/>
    <p:sldId id="399" r:id="rId30"/>
    <p:sldId id="410" r:id="rId31"/>
    <p:sldId id="401" r:id="rId32"/>
    <p:sldId id="402" r:id="rId33"/>
    <p:sldId id="403" r:id="rId34"/>
    <p:sldId id="404" r:id="rId35"/>
    <p:sldId id="407" r:id="rId36"/>
  </p:sldIdLst>
  <p:sldSz cx="12192000" cy="6858000"/>
  <p:notesSz cx="9144000" cy="6858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0" autoAdjust="0"/>
  </p:normalViewPr>
  <p:slideViewPr>
    <p:cSldViewPr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193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CSSPyME 2009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B015C0F-43A5-4A09-8EFE-A59B62EEF966}" type="datetimeFigureOut">
              <a:rPr lang="es-ES"/>
              <a:pPr>
                <a:defRPr/>
              </a:pPr>
              <a:t>13/09/2019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Clase 1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2C9784D-779E-4AA0-9063-9ABB461F68C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26636578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CSSPyME 2009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D31D085-524C-40E2-9A01-625F1F6AEEF6}" type="datetimeFigureOut">
              <a:rPr lang="es-ES"/>
              <a:pPr>
                <a:defRPr/>
              </a:pPr>
              <a:t>13/09/2019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s-ES"/>
              <a:t>Clase 1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581877-5E09-4CD7-B714-5375D6F20D11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0276696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286000" y="514350"/>
            <a:ext cx="4572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AR"/>
          </a:p>
        </p:txBody>
      </p:sp>
      <p:sp>
        <p:nvSpPr>
          <p:cNvPr id="266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9FDC19-041A-428F-B683-6236151A8662}" type="slidenum">
              <a:rPr lang="es-ES" altLang="es-AR" smtClean="0">
                <a:latin typeface="Calibri" panose="020F0502020204030204" pitchFamily="34" charset="0"/>
              </a:rPr>
              <a:pPr/>
              <a:t>1</a:t>
            </a:fld>
            <a:endParaRPr lang="es-ES" altLang="es-AR">
              <a:latin typeface="Calibri" panose="020F0502020204030204" pitchFamily="34" charset="0"/>
            </a:endParaRPr>
          </a:p>
        </p:txBody>
      </p:sp>
      <p:sp>
        <p:nvSpPr>
          <p:cNvPr id="50181" name="4 Marcador de pie de página"/>
          <p:cNvSpPr>
            <a:spLocks noGrp="1"/>
          </p:cNvSpPr>
          <p:nvPr>
            <p:ph type="ftr" sz="quarter" idx="4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Clase 1</a:t>
            </a:r>
          </a:p>
        </p:txBody>
      </p:sp>
      <p:sp>
        <p:nvSpPr>
          <p:cNvPr id="50182" name="5 Marcador de encabezado"/>
          <p:cNvSpPr>
            <a:spLocks noGrp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s-ES"/>
              <a:t>CSSPyME 2009</a:t>
            </a:r>
          </a:p>
        </p:txBody>
      </p:sp>
    </p:spTree>
    <p:extLst>
      <p:ext uri="{BB962C8B-B14F-4D97-AF65-F5344CB8AC3E}">
        <p14:creationId xmlns:p14="http://schemas.microsoft.com/office/powerpoint/2010/main" val="255330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335360" y="1124745"/>
            <a:ext cx="7200800" cy="820685"/>
          </a:xfrm>
          <a:prstGeom prst="rect">
            <a:avLst/>
          </a:prstGeom>
        </p:spPr>
        <p:txBody>
          <a:bodyPr lIns="76197" tIns="38098" rIns="76197" bIns="38098"/>
          <a:lstStyle>
            <a:lvl1pPr>
              <a:buNone/>
              <a:defRPr sz="2000" b="0" i="0" baseline="0">
                <a:solidFill>
                  <a:srgbClr val="8A1D1A"/>
                </a:solidFill>
                <a:effectLst/>
                <a:latin typeface="Arial Black" pitchFamily="34" charset="0"/>
                <a:ea typeface="Open Sans Semibold" pitchFamily="34" charset="0"/>
                <a:cs typeface="Open Sans Semibold" pitchFamily="34" charset="0"/>
              </a:defRPr>
            </a:lvl1pPr>
            <a:lvl2pPr marL="0" indent="0" algn="l">
              <a:buNone/>
              <a:defRPr sz="1700" b="1">
                <a:latin typeface="Arial" pitchFamily="34" charset="0"/>
                <a:cs typeface="Arial" pitchFamily="34" charset="0"/>
              </a:defRPr>
            </a:lvl2pPr>
            <a:lvl3pPr marL="0" indent="0" algn="l">
              <a:buNone/>
              <a:defRPr/>
            </a:lvl3pPr>
            <a:lvl4pPr marL="0" indent="0" algn="l"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s-ES" dirty="0"/>
              <a:t>TÍTULO NOVEDAD</a:t>
            </a:r>
          </a:p>
        </p:txBody>
      </p:sp>
      <p:sp>
        <p:nvSpPr>
          <p:cNvPr id="9" name="2 Marcador de contenido"/>
          <p:cNvSpPr>
            <a:spLocks noGrp="1"/>
          </p:cNvSpPr>
          <p:nvPr>
            <p:ph idx="13" hasCustomPrompt="1"/>
          </p:nvPr>
        </p:nvSpPr>
        <p:spPr>
          <a:xfrm>
            <a:off x="335360" y="1988841"/>
            <a:ext cx="7200800" cy="3840427"/>
          </a:xfrm>
          <a:prstGeom prst="rect">
            <a:avLst/>
          </a:prstGeom>
        </p:spPr>
        <p:txBody>
          <a:bodyPr lIns="76197" tIns="38098" rIns="76197" bIns="38098">
            <a:normAutofit/>
          </a:bodyPr>
          <a:lstStyle>
            <a:lvl1pPr>
              <a:buNone/>
              <a:defRPr sz="1700" b="1">
                <a:solidFill>
                  <a:schemeClr val="tx1"/>
                </a:solidFill>
                <a:latin typeface="Arial" pitchFamily="34" charset="0"/>
                <a:ea typeface="Open Sans Semibold" pitchFamily="34" charset="0"/>
                <a:cs typeface="Arial" pitchFamily="34" charset="0"/>
              </a:defRPr>
            </a:lvl1pPr>
            <a:lvl2pPr marL="0" indent="0" algn="l">
              <a:buNone/>
              <a:defRPr sz="1700" b="1">
                <a:latin typeface="Arial" pitchFamily="34" charset="0"/>
                <a:cs typeface="Arial" pitchFamily="34" charset="0"/>
              </a:defRPr>
            </a:lvl2pPr>
            <a:lvl3pPr marL="0" indent="0" algn="l">
              <a:buNone/>
              <a:defRPr/>
            </a:lvl3pPr>
            <a:lvl4pPr marL="0" indent="0" algn="l"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s-ES" dirty="0"/>
              <a:t>Texto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335360" y="692696"/>
            <a:ext cx="10945216" cy="55446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5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22 Marcador de texto"/>
          <p:cNvSpPr>
            <a:spLocks noGrp="1"/>
          </p:cNvSpPr>
          <p:nvPr>
            <p:ph type="body" sz="quarter" idx="15"/>
          </p:nvPr>
        </p:nvSpPr>
        <p:spPr>
          <a:xfrm>
            <a:off x="335360" y="188640"/>
            <a:ext cx="10945216" cy="504056"/>
          </a:xfrm>
          <a:ln>
            <a:noFill/>
          </a:ln>
        </p:spPr>
        <p:txBody>
          <a:bodyPr/>
          <a:lstStyle>
            <a:lvl1pPr>
              <a:defRPr kumimoji="0" lang="es-ES" sz="2800" cap="small" spc="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3 Marcador de pie de página"/>
          <p:cNvSpPr>
            <a:spLocks noGrp="1"/>
          </p:cNvSpPr>
          <p:nvPr>
            <p:ph type="ftr" sz="quarter" idx="16"/>
          </p:nvPr>
        </p:nvSpPr>
        <p:spPr>
          <a:xfrm>
            <a:off x="6672263" y="6308727"/>
            <a:ext cx="4705351" cy="3651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Calidad de Sistemas de Software  - 2019</a:t>
            </a:r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10 Marcador de fecha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94931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27381" y="260648"/>
            <a:ext cx="10858576" cy="597666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27385" y="6309320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tx2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6672263" y="6308727"/>
            <a:ext cx="4705351" cy="3651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Calidad de Sistemas de Software  - 2019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507938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/>
          <p:nvPr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4" name="Rectangle 10"/>
          <p:cNvSpPr/>
          <p:nvPr/>
        </p:nvSpPr>
        <p:spPr>
          <a:xfrm>
            <a:off x="0" y="4646615"/>
            <a:ext cx="12192000" cy="26987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E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 dirty="0">
                <a:solidFill>
                  <a:srgbClr val="A0A0A0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es-ES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Calidad de Sistemas de Software  - 2019</a:t>
            </a:r>
          </a:p>
        </p:txBody>
      </p:sp>
      <p:sp>
        <p:nvSpPr>
          <p:cNvPr id="7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36000" y="6477000"/>
            <a:ext cx="1360488" cy="304800"/>
          </a:xfrm>
        </p:spPr>
        <p:txBody>
          <a:bodyPr/>
          <a:lstStyle>
            <a:lvl1pPr>
              <a:defRPr smtClean="0"/>
            </a:lvl1pPr>
            <a:extLst/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262549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79376" y="337421"/>
            <a:ext cx="10806112" cy="12731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633636" y="1773240"/>
            <a:ext cx="9793088" cy="4600168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168277" y="6525344"/>
            <a:ext cx="3839491" cy="242171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 lang="es-ES_tradnl" dirty="0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CAEA118-464F-43A9-BFBC-733A5CD74998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92279357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bg>
      <p:bgPr>
        <a:solidFill>
          <a:srgbClr val="3F3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48133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Calidad de Sistemas de Software  - 2019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55419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4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1" y="6459540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Calidad de Sistemas de Software  - 2019</a:t>
            </a:r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9338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99AF6-9547-4B3E-8773-89DD7E9844C6}" type="datetimeFigureOut">
              <a:rPr lang="es-VE"/>
              <a:pPr>
                <a:defRPr/>
              </a:pPr>
              <a:t>13/9/2019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77270DF-DE3F-4410-A8B5-78CB12707678}" type="slidenum">
              <a:rPr lang="es-VE" altLang="es-AR"/>
              <a:pPr>
                <a:defRPr/>
              </a:pPr>
              <a:t>‹Nº›</a:t>
            </a:fld>
            <a:endParaRPr lang="es-VE" altLang="es-AR"/>
          </a:p>
        </p:txBody>
      </p:sp>
    </p:spTree>
    <p:extLst>
      <p:ext uri="{BB962C8B-B14F-4D97-AF65-F5344CB8AC3E}">
        <p14:creationId xmlns:p14="http://schemas.microsoft.com/office/powerpoint/2010/main" val="3325085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09600" y="1719263"/>
            <a:ext cx="10972800" cy="4411662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FEF37-2A3D-423E-B08F-206ED5CA5A68}" type="slidenum">
              <a:rPr lang="es-ES" altLang="en-US"/>
              <a:pPr/>
              <a:t>‹Nº›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138638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4243394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4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3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4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26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26" y="4394047"/>
            <a:ext cx="8144135" cy="1117687"/>
          </a:xfrm>
        </p:spPr>
        <p:txBody>
          <a:bodyPr/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29" y="2749556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00877-2F62-4DCB-A621-8F230BEFDE8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1529465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 lang="es-ES" sz="2400"/>
            </a:lvl1pPr>
            <a:lvl2pPr latinLnBrk="0">
              <a:defRPr lang="es-ES" sz="2000"/>
            </a:lvl2pPr>
            <a:lvl3pPr latinLnBrk="0">
              <a:defRPr lang="es-ES" sz="1800"/>
            </a:lvl3pPr>
            <a:lvl4pPr latinLnBrk="0">
              <a:defRPr lang="es-ES" sz="1600"/>
            </a:lvl4pPr>
            <a:lvl5pPr latinLnBrk="0">
              <a:defRPr lang="es-ES"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A3E83-3D89-45B9-8973-76AE962259D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222540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iapositiva d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Título"/>
          <p:cNvSpPr>
            <a:spLocks noGrp="1"/>
          </p:cNvSpPr>
          <p:nvPr>
            <p:ph type="ctrTitle"/>
          </p:nvPr>
        </p:nvSpPr>
        <p:spPr>
          <a:xfrm>
            <a:off x="4489157" y="533400"/>
            <a:ext cx="6807200" cy="2868168"/>
          </a:xfrm>
          <a:prstGeom prst="rect">
            <a:avLst/>
          </a:prstGeo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25" name="24 Subtítulo"/>
          <p:cNvSpPr>
            <a:spLocks noGrp="1"/>
          </p:cNvSpPr>
          <p:nvPr>
            <p:ph type="subTitle" idx="1"/>
          </p:nvPr>
        </p:nvSpPr>
        <p:spPr>
          <a:xfrm>
            <a:off x="4472589" y="3539864"/>
            <a:ext cx="6819704" cy="1101248"/>
          </a:xfrm>
          <a:prstGeom prst="rect">
            <a:avLst/>
          </a:prstGeo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1" name="30 Marcador de fecha"/>
          <p:cNvSpPr>
            <a:spLocks noGrp="1"/>
          </p:cNvSpPr>
          <p:nvPr>
            <p:ph type="dt" sz="half" idx="10"/>
          </p:nvPr>
        </p:nvSpPr>
        <p:spPr>
          <a:xfrm>
            <a:off x="7828299" y="6557946"/>
            <a:ext cx="2669952" cy="226902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s-AR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759200" y="6557946"/>
            <a:ext cx="3903629" cy="228600"/>
          </a:xfrm>
          <a:prstGeom prst="rect">
            <a:avLst/>
          </a:prstGeo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r>
              <a:rPr lang="es-ES"/>
              <a:t>Calidad de Sistemas de Software  - 2019</a:t>
            </a:r>
            <a:endParaRPr lang="es-AR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507845" y="6556248"/>
            <a:ext cx="784448" cy="228600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EFEF9E6-BDE9-43EA-B603-1D3B262229B2}" type="slidenum">
              <a:rPr lang="es-ES" altLang="es-AR" smtClean="0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31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44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4" y="2725744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3" y="4232179"/>
            <a:ext cx="9613860" cy="1704017"/>
          </a:xfrm>
        </p:spPr>
        <p:txBody>
          <a:bodyPr/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06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0454C-1C62-4D0F-9457-1D4A8F4C768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69773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5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50972-ACAC-462F-826B-5D47B12D48B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78505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5" y="753237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5" y="2336881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16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16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79635-A0E3-4185-A855-B7FDB40AD24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179500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8677F-9DC4-4F00-A9ED-A2ADB32EDB8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4597971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E2AFE-9491-4120-9D75-0AB864275F6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335521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6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28238-4BD1-4800-AF6E-E21DB010D0F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7367517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8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38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06EDA2-9B16-4E09-8173-6D2D80AE18D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7442694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9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4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4" y="4567244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5" y="4711624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5" y="609605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5169591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6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88F2B-4F28-4FE5-87F4-B5F5C9AB150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245055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9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4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4" y="4567244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23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6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A2952-95BE-4FFC-9A63-B7C0D345476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1553465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9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44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4" y="4567244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7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605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23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6D5AB-9C24-4632-877E-491EEC80785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65658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7 CuadroTexto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cs typeface="+mn-cs"/>
              </a:rPr>
              <a:t>Fuente:</a:t>
            </a:r>
            <a:endParaRPr lang="es-AR" sz="825">
              <a:solidFill>
                <a:schemeClr val="bg2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1" y="1998134"/>
            <a:ext cx="4663440" cy="3767328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 sz="1800"/>
            </a:lvl1pPr>
            <a:lvl2pPr marL="260604" indent="-257175">
              <a:buClr>
                <a:srgbClr val="C00000"/>
              </a:buClr>
              <a:buFont typeface="Arial" panose="020B0604020202020204" pitchFamily="34" charset="0"/>
              <a:buChar char=" "/>
              <a:defRPr sz="1500"/>
            </a:lvl2pPr>
            <a:lvl3pPr marL="411480" indent="-411480">
              <a:buClr>
                <a:srgbClr val="C00000"/>
              </a:buClr>
              <a:buFont typeface="Arial" panose="020B0604020202020204" pitchFamily="34" charset="0"/>
              <a:buChar char=" "/>
              <a:defRPr sz="1350"/>
            </a:lvl3pPr>
            <a:lvl4pPr marL="617220" indent="-61722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4pPr>
            <a:lvl5pPr marL="822960" indent="-822960">
              <a:buClr>
                <a:srgbClr val="C00000"/>
              </a:buClr>
              <a:buFont typeface="Arial" panose="020B0604020202020204" pitchFamily="34" charset="0"/>
              <a:buChar char=" "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5951985" y="6509540"/>
            <a:ext cx="2162515" cy="305415"/>
          </a:xfrm>
        </p:spPr>
        <p:txBody>
          <a:bodyPr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825" b="0" i="0" kern="1200" dirty="0" smtClean="0">
                <a:solidFill>
                  <a:schemeClr val="tx1">
                    <a:tint val="75000"/>
                    <a:alpha val="60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>
              <a:buNone/>
              <a:defRPr sz="1050"/>
            </a:lvl2pPr>
            <a:lvl3pPr>
              <a:buNone/>
              <a:defRPr sz="1050"/>
            </a:lvl3pPr>
            <a:lvl4pPr>
              <a:buNone/>
              <a:defRPr sz="1050"/>
            </a:lvl4pPr>
            <a:lvl5pPr>
              <a:buNone/>
              <a:defRPr sz="105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5"/>
          </p:nvPr>
        </p:nvSpPr>
        <p:spPr>
          <a:xfrm>
            <a:off x="9248775" y="2852738"/>
            <a:ext cx="2927351" cy="1047750"/>
          </a:xfrm>
        </p:spPr>
        <p:txBody>
          <a:bodyPr/>
          <a:lstStyle>
            <a:lvl1pPr>
              <a:defRPr/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6"/>
          </p:nvPr>
        </p:nvSpPr>
        <p:spPr>
          <a:xfrm>
            <a:off x="2898775" y="6511925"/>
            <a:ext cx="825500" cy="255588"/>
          </a:xfrm>
        </p:spPr>
        <p:txBody>
          <a:bodyPr/>
          <a:lstStyle>
            <a:lvl1pPr>
              <a:defRPr/>
            </a:lvl1pPr>
          </a:lstStyle>
          <a:p>
            <a:pPr algn="r" eaLnBrk="1" latinLnBrk="0" hangingPunct="1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s-ES" sz="1400">
                <a:solidFill>
                  <a:schemeClr val="tx2"/>
                </a:solidFill>
              </a:rPr>
              <a:t>Calidad de Sistemas de Software  - 2019</a:t>
            </a:r>
            <a:endParaRPr kumimoji="0" lang="en-US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2448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19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44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4" y="4567244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4711623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5300157"/>
            <a:ext cx="9613863" cy="502255"/>
          </a:xfrm>
        </p:spPr>
        <p:txBody>
          <a:bodyPr anchor="t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28DC4-A1F2-43DD-8A35-049899A7B50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3825903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26" y="3022681"/>
            <a:ext cx="3049703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81"/>
            <a:ext cx="3063240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1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1" y="3022681"/>
            <a:ext cx="3070025" cy="2913513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81E32-EFCD-44FA-8854-7DC5B326B04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8527324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4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4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4" y="4873765"/>
            <a:ext cx="3049705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2" y="4873764"/>
            <a:ext cx="3067297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4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2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/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/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72A27B-80F1-489A-97CB-7A75DE8DD30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734115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4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4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4" y="6096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6BFEC-85E5-4273-8F5E-D1C26BAA826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8234361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87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5" y="537210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5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6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7" y="5935669"/>
            <a:ext cx="61261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 smtClean="0"/>
            </a:lvl1pPr>
          </a:lstStyle>
          <a:p>
            <a:pPr>
              <a:defRPr/>
            </a:pPr>
            <a:fld id="{23142F3F-6D72-4EE6-9B4A-1A301D9E25B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0405229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7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3" y="6459544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A2883-0489-4744-9656-94F03BA04B6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98686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4243396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5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3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5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30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30" y="4394053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30" y="2749558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0931C-58DD-4BD4-B7E1-BD66504A1E4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5677104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6670FE-528F-4BB2-8B17-F88A82E9A3C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667926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33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4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5" y="272574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3" y="4232185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08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BE3A1-6062-466C-AC40-F2AF2F0761E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736147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29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975AB-933E-40D5-A121-16DC13D788C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839053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8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-6350"/>
            <a:ext cx="121920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976" y="4737548"/>
            <a:ext cx="10780776" cy="613283"/>
          </a:xfrm>
        </p:spPr>
        <p:txBody>
          <a:bodyPr anchor="b"/>
          <a:lstStyle>
            <a:lvl1pPr>
              <a:defRPr sz="3300" b="0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3976" y="5487888"/>
            <a:ext cx="9229344" cy="5334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513" y="6481763"/>
            <a:ext cx="4114800" cy="228600"/>
          </a:xfrm>
        </p:spPr>
        <p:txBody>
          <a:bodyPr/>
          <a:lstStyle>
            <a:lvl1pPr>
              <a:defRPr dirty="0">
                <a:solidFill>
                  <a:srgbClr val="C00000"/>
                </a:solidFill>
              </a:defRPr>
            </a:lvl1pPr>
          </a:lstStyle>
          <a:p>
            <a:pPr algn="r" eaLnBrk="1" latinLnBrk="0" hangingPunct="1"/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7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1" y="6481763"/>
            <a:ext cx="3249959" cy="30162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kumimoji="0" lang="es-ES" sz="1400">
                <a:solidFill>
                  <a:schemeClr val="tx2"/>
                </a:solidFill>
              </a:rPr>
              <a:t>Calidad de Sistemas de Software  - 2019</a:t>
            </a:r>
            <a:endParaRPr kumimoji="0" lang="en-US" sz="1400">
              <a:solidFill>
                <a:schemeClr val="tx2"/>
              </a:solidFill>
            </a:endParaRP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‹Nº›</a:t>
            </a:fld>
            <a:endParaRPr kumimoji="0"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9343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6" y="753241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59" y="2336887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20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20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23C37-9A81-45C3-9303-9BEDDBA54AC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207404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580FF-2FCF-4146-A9CC-3AF32A71813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356158"/>
      </p:ext>
    </p:extLst>
  </p:cSld>
  <p:clrMapOvr>
    <a:masterClrMapping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E963A0-20F0-4887-858E-1602500E2E2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003961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30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746A5-2F59-4694-B42C-0EAEB293D70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2749169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9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42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8738A-2DD9-49E4-B603-650B5BFB625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437207"/>
      </p:ext>
    </p:extLst>
  </p:cSld>
  <p:clrMapOvr>
    <a:masterClrMapping/>
  </p:clrMapOvr>
  <p:transition spd="med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1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5" y="456724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5" y="4711630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5" y="609609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6" y="5169597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8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3EA26-6925-475B-B722-3DC36A92C0A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5855899"/>
      </p:ext>
    </p:extLst>
  </p:cSld>
  <p:clrMapOvr>
    <a:masterClrMapping/>
  </p:clrMapOvr>
  <p:transition spd="med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1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5" y="456724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29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08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60ACC-4A30-494B-B9D6-54C1AC80983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2414227"/>
      </p:ext>
    </p:extLst>
  </p:cSld>
  <p:clrMapOvr>
    <a:masterClrMapping/>
  </p:clrMapOvr>
  <p:transition spd="med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1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4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5" y="456724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7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607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29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694C8C-C398-4534-94AE-B262270A6C4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3213129"/>
      </p:ext>
    </p:extLst>
  </p:cSld>
  <p:clrMapOvr>
    <a:masterClrMapping/>
  </p:clrMapOvr>
  <p:transition spd="med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1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46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5" y="4567246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6" y="4711629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6" y="5300163"/>
            <a:ext cx="9613863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E510D-DC1B-4A38-AD56-66158B61CC6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874957"/>
      </p:ext>
    </p:extLst>
  </p:cSld>
  <p:clrMapOvr>
    <a:masterClrMapping/>
  </p:clrMapOvr>
  <p:transition spd="med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30" y="3022683"/>
            <a:ext cx="3049703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83"/>
            <a:ext cx="306324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5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5" y="3022683"/>
            <a:ext cx="3070025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4E97C5-A54D-4637-87DC-EAEF6EB498D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386725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ormal con fuen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7 CuadroTexto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cs typeface="+mn-cs"/>
              </a:rPr>
              <a:t>Fuente:</a:t>
            </a:r>
            <a:endParaRPr lang="es-AR" sz="825">
              <a:solidFill>
                <a:schemeClr val="bg2"/>
              </a:solidFill>
              <a:latin typeface="+mn-lt"/>
              <a:cs typeface="+mn-cs"/>
            </a:endParaRPr>
          </a:p>
        </p:txBody>
      </p:sp>
      <p:cxnSp>
        <p:nvCxnSpPr>
          <p:cNvPr id="5" name="Conector recto 11"/>
          <p:cNvCxnSpPr/>
          <p:nvPr/>
        </p:nvCxnSpPr>
        <p:spPr>
          <a:xfrm>
            <a:off x="623890" y="1773238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7 CuadroTexto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825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cs typeface="+mn-cs"/>
              </a:rPr>
              <a:t>Fuente:</a:t>
            </a:r>
            <a:endParaRPr lang="es-AR" sz="825">
              <a:solidFill>
                <a:schemeClr val="bg2"/>
              </a:solidFill>
              <a:latin typeface="+mn-lt"/>
              <a:cs typeface="+mn-cs"/>
            </a:endParaRPr>
          </a:p>
        </p:txBody>
      </p:sp>
      <p:cxnSp>
        <p:nvCxnSpPr>
          <p:cNvPr id="7" name="Conector recto 12"/>
          <p:cNvCxnSpPr/>
          <p:nvPr/>
        </p:nvCxnSpPr>
        <p:spPr>
          <a:xfrm>
            <a:off x="623890" y="1773238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ln>
            <a:noFill/>
          </a:ln>
          <a:effectLst/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8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623392" y="1902581"/>
            <a:ext cx="9793088" cy="4478753"/>
          </a:xfrm>
        </p:spPr>
        <p:txBody>
          <a:bodyPr/>
          <a:lstStyle>
            <a:lvl1pPr marL="68580" indent="-68580">
              <a:buClr>
                <a:srgbClr val="C00000"/>
              </a:buClr>
              <a:buFont typeface="Arial" panose="020B0604020202020204" pitchFamily="34" charset="0"/>
              <a:buChar char="»"/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AR" dirty="0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4"/>
          </p:nvPr>
        </p:nvSpPr>
        <p:spPr>
          <a:xfrm>
            <a:off x="9248775" y="2852738"/>
            <a:ext cx="2927351" cy="1047750"/>
          </a:xfrm>
        </p:spPr>
        <p:txBody>
          <a:bodyPr/>
          <a:lstStyle>
            <a:lvl1pPr>
              <a:defRPr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 sz="1050" dirty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 sz="105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s-ES"/>
              <a:t>Calidad de Sistemas de Software  - 2019</a:t>
            </a:r>
          </a:p>
        </p:txBody>
      </p:sp>
    </p:spTree>
    <p:extLst>
      <p:ext uri="{BB962C8B-B14F-4D97-AF65-F5344CB8AC3E}">
        <p14:creationId xmlns:p14="http://schemas.microsoft.com/office/powerpoint/2010/main" val="6775226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8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2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28" y="4873765"/>
            <a:ext cx="3049705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6" y="4873764"/>
            <a:ext cx="3067297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88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6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E7158-3B53-4849-A887-65E9BDF5835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9135080"/>
      </p:ext>
    </p:extLst>
  </p:cSld>
  <p:clrMapOvr>
    <a:masterClrMapping/>
  </p:clrMapOvr>
  <p:transition spd="med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6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5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0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5" y="6096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D67A5-90E8-4B48-8233-BDB289E70A8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8759137"/>
      </p:ext>
    </p:extLst>
  </p:cSld>
  <p:clrMapOvr>
    <a:masterClrMapping/>
  </p:clrMapOvr>
  <p:transition spd="med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89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6" y="537210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08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7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7" y="5935671"/>
            <a:ext cx="61261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BA39E182-5622-49E2-B219-C94A496064C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2907332"/>
      </p:ext>
    </p:extLst>
  </p:cSld>
  <p:clrMapOvr>
    <a:masterClrMapping/>
  </p:clrMapOvr>
  <p:transition spd="med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38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3" y="6459546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1FCF6D-C8CF-4BAD-97EB-E2ED6555196C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16114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4243398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7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3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7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31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31" y="4394057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31" y="2749560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ABE43-61EB-424F-910D-9B2AE6C84A4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1258764"/>
      </p:ext>
    </p:extLst>
  </p:cSld>
  <p:clrMapOvr>
    <a:masterClrMapping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78578-A093-48DD-9C55-21A58DDC169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4396414"/>
      </p:ext>
    </p:extLst>
  </p:cSld>
  <p:clrMapOvr>
    <a:masterClrMapping/>
  </p:clrMapOvr>
  <p:transition spd="med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35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4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7" y="272574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3" y="4232189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1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F981A-13DB-446B-8600-4608DE14842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1984101"/>
      </p:ext>
    </p:extLst>
  </p:cSld>
  <p:clrMapOvr>
    <a:masterClrMapping/>
  </p:clrMapOvr>
  <p:transition spd="med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31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45ECC-8308-4F7B-A9B4-1B67259588A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7411678"/>
      </p:ext>
    </p:extLst>
  </p:cSld>
  <p:clrMapOvr>
    <a:masterClrMapping/>
  </p:clrMapOvr>
  <p:transition spd="med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7" y="753243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60" y="2336891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22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22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AF7C5-C2C4-4B5E-841B-D44A638AFCE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53838"/>
      </p:ext>
    </p:extLst>
  </p:cSld>
  <p:clrMapOvr>
    <a:masterClrMapping/>
  </p:clrMapOvr>
  <p:transition spd="med"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798FF-0B47-40EE-8865-1D74C78E06C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792439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6000" smtClean="0"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>
          <a:xfrm>
            <a:off x="168275" y="6554788"/>
            <a:ext cx="3335339" cy="303212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Calidad de Sistemas de Software  - 2019</a:t>
            </a:r>
          </a:p>
        </p:txBody>
      </p:sp>
    </p:spTree>
    <p:extLst>
      <p:ext uri="{BB962C8B-B14F-4D97-AF65-F5344CB8AC3E}">
        <p14:creationId xmlns:p14="http://schemas.microsoft.com/office/powerpoint/2010/main" val="1992598173"/>
      </p:ext>
    </p:extLst>
  </p:cSld>
  <p:clrMapOvr>
    <a:masterClrMapping/>
  </p:clrMapOvr>
  <p:transition spd="med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929D50-D02C-4555-B61E-B102DF90EC46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5051250"/>
      </p:ext>
    </p:extLst>
  </p:cSld>
  <p:clrMapOvr>
    <a:masterClrMapping/>
  </p:clrMapOvr>
  <p:transition spd="med"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31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6AF8F-C93D-4712-B38B-12AAB9C8090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9881093"/>
      </p:ext>
    </p:extLst>
  </p:cSld>
  <p:clrMapOvr>
    <a:masterClrMapping/>
  </p:clrMapOvr>
  <p:transition spd="med"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30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45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6E6245-CC72-497E-B06D-339BF9331F8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7087827"/>
      </p:ext>
    </p:extLst>
  </p:cSld>
  <p:clrMapOvr>
    <a:masterClrMapping/>
  </p:clrMapOvr>
  <p:transition spd="med"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7" y="456724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5" y="4711634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5" y="609611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7" y="5169601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1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80042-76C6-41FC-BF44-33D5205B2AB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2612336"/>
      </p:ext>
    </p:extLst>
  </p:cSld>
  <p:clrMapOvr>
    <a:masterClrMapping/>
  </p:clrMapOvr>
  <p:transition spd="med"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4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7" y="456724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33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10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B6497-6B85-4E5B-8D32-902F4AFBB83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8628735"/>
      </p:ext>
    </p:extLst>
  </p:cSld>
  <p:clrMapOvr>
    <a:masterClrMapping/>
  </p:clrMapOvr>
  <p:transition spd="med"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4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7" y="456724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7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609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33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B3A27-6F16-40A3-9B18-962185A2649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4802014"/>
      </p:ext>
    </p:extLst>
  </p:cSld>
  <p:clrMapOvr>
    <a:masterClrMapping/>
  </p:clrMapOvr>
  <p:transition spd="med"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3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48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7" y="4567248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7" y="4711633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7" y="5300167"/>
            <a:ext cx="9613863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BE68C-05F6-44A8-97CB-CB187B432D2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7950824"/>
      </p:ext>
    </p:extLst>
  </p:cSld>
  <p:clrMapOvr>
    <a:masterClrMapping/>
  </p:clrMapOvr>
  <p:transition spd="med"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33" y="3022685"/>
            <a:ext cx="3049703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85"/>
            <a:ext cx="306324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68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68" y="3022685"/>
            <a:ext cx="3070025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58561-E4D9-47A1-9982-14C1BFC47660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1778966"/>
      </p:ext>
    </p:extLst>
  </p:cSld>
  <p:clrMapOvr>
    <a:masterClrMapping/>
  </p:clrMapOvr>
  <p:transition spd="med"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30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30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30" y="4873765"/>
            <a:ext cx="3049705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29" y="4873764"/>
            <a:ext cx="3067297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90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89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4411B-3C72-4C25-8B72-97051BD17E7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3760616"/>
      </p:ext>
    </p:extLst>
  </p:cSld>
  <p:clrMapOvr>
    <a:masterClrMapping/>
  </p:clrMapOvr>
  <p:transition spd="med"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098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7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1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7" y="6096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1DDE5-34EF-417E-972E-57D0712AB79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304061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cabezado de Secc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3"/>
          <a:stretch>
            <a:fillRect/>
          </a:stretch>
        </p:blipFill>
        <p:spPr bwMode="auto">
          <a:xfrm>
            <a:off x="31749" y="115888"/>
            <a:ext cx="12160251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2 Imagen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" y="-5815"/>
            <a:ext cx="12192000" cy="4514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2051019"/>
            <a:ext cx="10780776" cy="613283"/>
          </a:xfrm>
        </p:spPr>
        <p:txBody>
          <a:bodyPr anchor="b"/>
          <a:lstStyle>
            <a:lvl1pPr>
              <a:defRPr sz="5400" b="0">
                <a:solidFill>
                  <a:srgbClr val="C00000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1384" y="4359587"/>
            <a:ext cx="9229344" cy="53340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C00000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3211513" y="6481763"/>
            <a:ext cx="4114800" cy="228600"/>
          </a:xfrm>
        </p:spPr>
        <p:txBody>
          <a:bodyPr/>
          <a:lstStyle>
            <a:lvl1pPr>
              <a:defRPr dirty="0">
                <a:solidFill>
                  <a:srgbClr val="C00000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685800" y="6481765"/>
            <a:ext cx="2817813" cy="376237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s-ES"/>
              <a:t>Calidad de Sistemas de Software  - 2019</a:t>
            </a:r>
          </a:p>
        </p:txBody>
      </p:sp>
      <p:sp>
        <p:nvSpPr>
          <p:cNvPr id="9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accent6">
                    <a:alpha val="25000"/>
                  </a:schemeClr>
                </a:solidFill>
              </a:defRPr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5924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91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7" y="537211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10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7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7" y="5935673"/>
            <a:ext cx="61261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CF69B87C-F83B-424F-9833-9E37E594C0D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3333210"/>
      </p:ext>
    </p:extLst>
  </p:cSld>
  <p:clrMapOvr>
    <a:masterClrMapping/>
  </p:clrMapOvr>
  <p:transition spd="med"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16" name="15 Marcador de texto"/>
          <p:cNvSpPr>
            <a:spLocks noGrp="1"/>
          </p:cNvSpPr>
          <p:nvPr>
            <p:ph type="body" sz="quarter" idx="14"/>
          </p:nvPr>
        </p:nvSpPr>
        <p:spPr>
          <a:xfrm>
            <a:off x="4440" y="6451617"/>
            <a:ext cx="4190993" cy="357190"/>
          </a:xfrm>
        </p:spPr>
        <p:txBody>
          <a:bodyPr>
            <a:noAutofit/>
          </a:bodyPr>
          <a:lstStyle>
            <a:lvl1pPr>
              <a:buNone/>
              <a:defRPr sz="1400">
                <a:solidFill>
                  <a:schemeClr val="bg1"/>
                </a:solidFill>
              </a:defRPr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058401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3 Marcador de pie de página"/>
          <p:cNvSpPr>
            <a:spLocks noGrp="1"/>
          </p:cNvSpPr>
          <p:nvPr>
            <p:ph type="ftr" sz="quarter" idx="15"/>
          </p:nvPr>
        </p:nvSpPr>
        <p:spPr>
          <a:xfrm>
            <a:off x="4241803" y="6459548"/>
            <a:ext cx="51831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28BA0E-65A1-4689-818F-78C8F46BC9A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832482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4243400"/>
            <a:ext cx="89677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8" y="4243388"/>
            <a:ext cx="30765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3" y="2590800"/>
            <a:ext cx="8967788" cy="16589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9112258" y="2590800"/>
            <a:ext cx="3076575" cy="1658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0333" y="2733709"/>
            <a:ext cx="8144135" cy="1373070"/>
          </a:xfrm>
        </p:spPr>
        <p:txBody>
          <a:bodyPr anchor="b">
            <a:noAutofit/>
          </a:bodyPr>
          <a:lstStyle>
            <a:lvl1pPr algn="r" latinLnBrk="0">
              <a:defRPr lang="es-ES" sz="5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0333" y="4394061"/>
            <a:ext cx="8144135" cy="111768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/>
            </a:lvl1pPr>
            <a:lvl2pPr marL="457200" indent="0" algn="ctr" latinLnBrk="0">
              <a:buNone/>
              <a:defRPr lang="es-ES" sz="2000"/>
            </a:lvl2pPr>
            <a:lvl3pPr marL="914400" indent="0" algn="ctr" latinLnBrk="0">
              <a:buNone/>
              <a:defRPr lang="es-ES" sz="1800"/>
            </a:lvl3pPr>
            <a:lvl4pPr marL="1371600" indent="0" algn="ctr" latinLnBrk="0">
              <a:buNone/>
              <a:defRPr lang="es-ES" sz="1600"/>
            </a:lvl4pPr>
            <a:lvl5pPr marL="1828800" indent="0" algn="ctr" latinLnBrk="0">
              <a:buNone/>
              <a:defRPr lang="es-ES" sz="1600"/>
            </a:lvl5pPr>
            <a:lvl6pPr marL="2286000" indent="0" algn="ctr" latinLnBrk="0">
              <a:buNone/>
              <a:defRPr lang="es-ES" sz="1600"/>
            </a:lvl6pPr>
            <a:lvl7pPr marL="2743200" indent="0" algn="ctr" latinLnBrk="0">
              <a:buNone/>
              <a:defRPr lang="es-ES" sz="1600"/>
            </a:lvl7pPr>
            <a:lvl8pPr marL="3200400" indent="0" algn="ctr" latinLnBrk="0">
              <a:buNone/>
              <a:defRPr lang="es-ES" sz="1600"/>
            </a:lvl8pPr>
            <a:lvl9pPr marL="3657600" indent="0" algn="ctr" latinLnBrk="0">
              <a:buNone/>
              <a:defRPr lang="es-ES"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255133" y="2749562"/>
            <a:ext cx="1171575" cy="13573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79542-B7A9-4772-8FC1-CD550942CE4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9671432"/>
      </p:ext>
    </p:extLst>
  </p:cSld>
  <p:clrMapOvr>
    <a:masterClrMapping/>
  </p:clrMapOvr>
  <p:transition spd="med"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16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17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918E0-580C-4FC9-A224-2FA36F9CB58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4938227"/>
      </p:ext>
    </p:extLst>
  </p:cSld>
  <p:clrMapOvr>
    <a:masterClrMapping/>
  </p:clrMapOvr>
  <p:transition spd="med"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86237"/>
            <a:ext cx="10437813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40878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272575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8" y="272575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3" y="2869895"/>
            <a:ext cx="9613860" cy="1090788"/>
          </a:xfrm>
        </p:spPr>
        <p:txBody>
          <a:bodyPr>
            <a:normAutofit/>
          </a:bodyPr>
          <a:lstStyle>
            <a:lvl1pPr algn="r"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23" y="4232193"/>
            <a:ext cx="9613860" cy="1704017"/>
          </a:xfrm>
        </p:spPr>
        <p:txBody>
          <a:bodyPr>
            <a:normAutofit/>
          </a:bodyPr>
          <a:lstStyle>
            <a:lvl1pPr marL="0" indent="0" algn="r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729913" y="2870212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06A0C-DE8D-4AA6-A565-54AAF2E0D89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1962079"/>
      </p:ext>
    </p:extLst>
  </p:cSld>
  <p:clrMapOvr>
    <a:masterClrMapping/>
  </p:clrMapOvr>
  <p:transition spd="med"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de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680333" y="2336873"/>
            <a:ext cx="46983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5594125" y="2336873"/>
            <a:ext cx="4700059" cy="3599316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7C5B1-249B-41EE-876E-A34C94D75DB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5287874"/>
      </p:ext>
    </p:extLst>
  </p:cSld>
  <p:clrMapOvr>
    <a:masterClrMapping/>
  </p:clrMapOvr>
  <p:transition spd="med"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9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ángulo 11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ángulo 12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9" y="753245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906360" y="2336895"/>
            <a:ext cx="4472327" cy="693135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80325" y="3030024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5820155" y="2336873"/>
            <a:ext cx="4474028" cy="692076"/>
          </a:xfrm>
        </p:spPr>
        <p:txBody>
          <a:bodyPr anchor="b"/>
          <a:lstStyle>
            <a:lvl1pPr marL="0" indent="0" latinLnBrk="0">
              <a:buNone/>
              <a:defRPr lang="es-ES" sz="2400" b="1"/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5594125" y="3030024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1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2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3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AF3B5-DCA1-4634-96C7-3ACAAE80B00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509548"/>
      </p:ext>
    </p:extLst>
  </p:cSld>
  <p:clrMapOvr>
    <a:masterClrMapping/>
  </p:clrMapOvr>
  <p:transition spd="med"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5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ángulo 7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ángulo 8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9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91AA8-608E-44E3-96D1-D92D04306CA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9176691"/>
      </p:ext>
    </p:extLst>
  </p:cSld>
  <p:clrMapOvr>
    <a:masterClrMapping/>
  </p:clrMapOvr>
  <p:transition spd="med"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ángulo 5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5FF54-0365-49A3-971E-5B667E3DB4C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3395264"/>
      </p:ext>
    </p:extLst>
  </p:cSld>
  <p:clrMapOvr>
    <a:masterClrMapping/>
  </p:clrMapOvr>
  <p:transition spd="med"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685847" y="2336880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33" y="2336878"/>
            <a:ext cx="3790079" cy="3599317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A27CF-295B-4C6B-B7A6-91A46A40980A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923681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5400" smtClean="0"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Calidad de Sistemas de Software  - 2019</a:t>
            </a:r>
          </a:p>
        </p:txBody>
      </p:sp>
    </p:spTree>
    <p:extLst>
      <p:ext uri="{BB962C8B-B14F-4D97-AF65-F5344CB8AC3E}">
        <p14:creationId xmlns:p14="http://schemas.microsoft.com/office/powerpoint/2010/main" val="821710526"/>
      </p:ext>
    </p:extLst>
  </p:cSld>
  <p:clrMapOvr>
    <a:masterClrMapping/>
  </p:clrMapOvr>
  <p:transition spd="med"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32" y="753228"/>
            <a:ext cx="9613857" cy="1080938"/>
          </a:xfrm>
        </p:spPr>
        <p:txBody>
          <a:bodyPr>
            <a:normAutofit/>
          </a:bodyPr>
          <a:lstStyle>
            <a:lvl1pPr latinLnBrk="0">
              <a:defRPr lang="es-ES" sz="36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868348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3" y="2336879"/>
            <a:ext cx="3876256" cy="3599315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A9F34-4A60-4FF8-AB20-DFCB851FB5D1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8057641"/>
      </p:ext>
    </p:extLst>
  </p:cSld>
  <p:clrMapOvr>
    <a:masterClrMapping/>
  </p:clrMapOvr>
  <p:transition spd="med"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ta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5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5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8" y="456725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5" y="4711638"/>
            <a:ext cx="9613859" cy="453051"/>
          </a:xfrm>
        </p:spPr>
        <p:txBody>
          <a:bodyPr anchor="b">
            <a:normAutofit/>
          </a:bodyPr>
          <a:lstStyle>
            <a:lvl1pPr latinLnBrk="0">
              <a:defRPr lang="es-ES"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680325" y="609613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rtlCol="0">
            <a:normAutofit/>
          </a:bodyPr>
          <a:lstStyle>
            <a:lvl1pPr marL="0" indent="0" latinLnBrk="0">
              <a:buNone/>
              <a:defRPr lang="es-ES" sz="3200"/>
            </a:lvl1pPr>
            <a:lvl2pPr marL="457200" indent="0" latinLnBrk="0">
              <a:buNone/>
              <a:defRPr lang="es-ES" sz="2800"/>
            </a:lvl2pPr>
            <a:lvl3pPr marL="914400" indent="0" latinLnBrk="0">
              <a:buNone/>
              <a:defRPr lang="es-ES" sz="2400"/>
            </a:lvl3pPr>
            <a:lvl4pPr marL="1371600" indent="0" latinLnBrk="0">
              <a:buNone/>
              <a:defRPr lang="es-ES" sz="2000"/>
            </a:lvl4pPr>
            <a:lvl5pPr marL="1828800" indent="0" latinLnBrk="0">
              <a:buNone/>
              <a:defRPr lang="es-ES" sz="2000"/>
            </a:lvl5pPr>
            <a:lvl6pPr marL="2286000" indent="0" latinLnBrk="0">
              <a:buNone/>
              <a:defRPr lang="es-ES" sz="2000"/>
            </a:lvl6pPr>
            <a:lvl7pPr marL="2743200" indent="0" latinLnBrk="0">
              <a:buNone/>
              <a:defRPr lang="es-ES" sz="2000"/>
            </a:lvl7pPr>
            <a:lvl8pPr marL="3200400" indent="0" latinLnBrk="0">
              <a:buNone/>
              <a:defRPr lang="es-ES" sz="2000"/>
            </a:lvl8pPr>
            <a:lvl9pPr marL="3657600" indent="0" latinLnBrk="0">
              <a:buNone/>
              <a:defRPr lang="es-ES" sz="20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9" y="5169605"/>
            <a:ext cx="9613863" cy="622971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12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3608E-B6D9-4B40-B006-53035E0D72F8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3927398"/>
      </p:ext>
    </p:extLst>
  </p:cSld>
  <p:clrMapOvr>
    <a:masterClrMapping/>
  </p:clrMapOvr>
  <p:transition spd="med"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7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5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9"/>
          <p:cNvSpPr/>
          <p:nvPr/>
        </p:nvSpPr>
        <p:spPr>
          <a:xfrm>
            <a:off x="0" y="456725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0"/>
          <p:cNvSpPr/>
          <p:nvPr/>
        </p:nvSpPr>
        <p:spPr>
          <a:xfrm>
            <a:off x="10585458" y="456725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609597"/>
            <a:ext cx="9613859" cy="3592750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37"/>
            <a:ext cx="9613859" cy="1090789"/>
          </a:xfrm>
        </p:spPr>
        <p:txBody>
          <a:bodyPr anchor="ctr"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1712"/>
            <a:ext cx="1154112" cy="10906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193323-08D6-48AA-86E5-6496635729A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7811027"/>
      </p:ext>
    </p:extLst>
  </p:cSld>
  <p:clrMapOvr>
    <a:masterClrMapping/>
  </p:clrMapOvr>
  <p:transition spd="med"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10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5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3"/>
          <p:cNvSpPr/>
          <p:nvPr/>
        </p:nvSpPr>
        <p:spPr>
          <a:xfrm>
            <a:off x="0" y="456725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4"/>
          <p:cNvSpPr/>
          <p:nvPr/>
        </p:nvSpPr>
        <p:spPr>
          <a:xfrm>
            <a:off x="10585458" y="456725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uadro de texto 15"/>
          <p:cNvSpPr txBox="1"/>
          <p:nvPr/>
        </p:nvSpPr>
        <p:spPr>
          <a:xfrm>
            <a:off x="584200" y="747717"/>
            <a:ext cx="609600" cy="585787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“</a:t>
            </a:r>
          </a:p>
        </p:txBody>
      </p:sp>
      <p:sp>
        <p:nvSpPr>
          <p:cNvPr id="10" name="Cuadro de texto 16"/>
          <p:cNvSpPr txBox="1"/>
          <p:nvPr/>
        </p:nvSpPr>
        <p:spPr>
          <a:xfrm>
            <a:off x="9663113" y="3033713"/>
            <a:ext cx="609600" cy="584200"/>
          </a:xfrm>
          <a:prstGeom prst="rect">
            <a:avLst/>
          </a:prstGeom>
        </p:spPr>
        <p:txBody>
          <a:bodyPr anchor="ctr"/>
          <a:lstStyle>
            <a:lvl1pPr latinLnBrk="0">
              <a:spcBef>
                <a:spcPct val="0"/>
              </a:spcBef>
              <a:buNone/>
              <a:defRPr lang="es-ES"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 latinLnBrk="0">
              <a:defRPr lang="es-ES">
                <a:solidFill>
                  <a:schemeClr val="tx2"/>
                </a:solidFill>
              </a:defRPr>
            </a:lvl2pPr>
            <a:lvl3pPr latinLnBrk="0">
              <a:defRPr lang="es-ES">
                <a:solidFill>
                  <a:schemeClr val="tx2"/>
                </a:solidFill>
              </a:defRPr>
            </a:lvl3pPr>
            <a:lvl4pPr latinLnBrk="0">
              <a:defRPr lang="es-ES">
                <a:solidFill>
                  <a:schemeClr val="tx2"/>
                </a:solidFill>
              </a:defRPr>
            </a:lvl4pPr>
            <a:lvl5pPr latinLnBrk="0">
              <a:defRPr lang="es-ES">
                <a:solidFill>
                  <a:schemeClr val="tx2"/>
                </a:solidFill>
              </a:defRPr>
            </a:lvl5pPr>
            <a:lvl6pPr latinLnBrk="0">
              <a:defRPr lang="es-ES">
                <a:solidFill>
                  <a:schemeClr val="tx2"/>
                </a:solidFill>
              </a:defRPr>
            </a:lvl6pPr>
            <a:lvl7pPr latinLnBrk="0">
              <a:defRPr lang="es-ES">
                <a:solidFill>
                  <a:schemeClr val="tx2"/>
                </a:solidFill>
              </a:defRPr>
            </a:lvl7pPr>
            <a:lvl8pPr latinLnBrk="0">
              <a:defRPr lang="es-ES">
                <a:solidFill>
                  <a:schemeClr val="tx2"/>
                </a:solidFill>
              </a:defRPr>
            </a:lvl8pPr>
            <a:lvl9pPr latinLnBrk="0">
              <a:defRPr lang="es-ES">
                <a:solidFill>
                  <a:schemeClr val="tx2"/>
                </a:solidFill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sz="7200">
                <a:effectLst/>
                <a:latin typeface="+mn-lt"/>
                <a:cs typeface="+mn-cs"/>
              </a:rPr>
              <a:t>”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27856" y="609611"/>
            <a:ext cx="8718877" cy="3036061"/>
          </a:xfrm>
        </p:spPr>
        <p:txBody>
          <a:bodyPr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3"/>
          </p:nvPr>
        </p:nvSpPr>
        <p:spPr>
          <a:xfrm>
            <a:off x="1402289" y="3653379"/>
            <a:ext cx="8156579" cy="548968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5" y="4711637"/>
            <a:ext cx="9613859" cy="1090789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fecha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3" name="Marcador de posición de pie de página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4" name="Marcador de posición de número de diapositiva 6"/>
          <p:cNvSpPr>
            <a:spLocks noGrp="1"/>
          </p:cNvSpPr>
          <p:nvPr>
            <p:ph type="sldNum" sz="quarter" idx="16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31F84-924D-4FDB-A31D-95AA226A0C3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8310280"/>
      </p:ext>
    </p:extLst>
  </p:cSld>
  <p:clrMapOvr>
    <a:masterClrMapping/>
  </p:clrMapOvr>
  <p:transition spd="med"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8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29325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n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5929313"/>
            <a:ext cx="16033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ángulo 10"/>
          <p:cNvSpPr/>
          <p:nvPr/>
        </p:nvSpPr>
        <p:spPr>
          <a:xfrm>
            <a:off x="0" y="4567250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11"/>
          <p:cNvSpPr/>
          <p:nvPr/>
        </p:nvSpPr>
        <p:spPr>
          <a:xfrm>
            <a:off x="10585458" y="4567250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9" y="4711637"/>
            <a:ext cx="9613863" cy="588535"/>
          </a:xfrm>
        </p:spPr>
        <p:txBody>
          <a:bodyPr anchor="b"/>
          <a:lstStyle>
            <a:lvl1pPr latinLnBrk="0">
              <a:defRPr lang="es-ES"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680329" y="5300171"/>
            <a:ext cx="9613863" cy="502255"/>
          </a:xfrm>
        </p:spPr>
        <p:txBody>
          <a:bodyPr/>
          <a:lstStyle>
            <a:lvl1pPr marL="0" indent="0" latinLnBrk="0">
              <a:buNone/>
              <a:defRPr lang="es-ES" sz="1600"/>
            </a:lvl1pPr>
            <a:lvl2pPr marL="457200" indent="0" latinLnBrk="0">
              <a:buNone/>
              <a:defRPr lang="es-ES" sz="1400"/>
            </a:lvl2pPr>
            <a:lvl3pPr marL="914400" indent="0" latinLnBrk="0">
              <a:buNone/>
              <a:defRPr lang="es-ES" sz="1200"/>
            </a:lvl3pPr>
            <a:lvl4pPr marL="1371600" indent="0" latinLnBrk="0">
              <a:buNone/>
              <a:defRPr lang="es-ES" sz="1000"/>
            </a:lvl4pPr>
            <a:lvl5pPr marL="1828800" indent="0" latinLnBrk="0">
              <a:buNone/>
              <a:defRPr lang="es-ES" sz="1000"/>
            </a:lvl5pPr>
            <a:lvl6pPr marL="2286000" indent="0" latinLnBrk="0">
              <a:buNone/>
              <a:defRPr lang="es-ES" sz="1000"/>
            </a:lvl6pPr>
            <a:lvl7pPr marL="2743200" indent="0" latinLnBrk="0">
              <a:buNone/>
              <a:defRPr lang="es-ES" sz="1000"/>
            </a:lvl7pPr>
            <a:lvl8pPr marL="3200400" indent="0" latinLnBrk="0">
              <a:buNone/>
              <a:defRPr lang="es-ES" sz="1000"/>
            </a:lvl8pPr>
            <a:lvl9pPr marL="3657600" indent="0" latinLnBrk="0">
              <a:buNone/>
              <a:defRPr lang="es-ES"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0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1" name="Marcador de posición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10729913" y="4710113"/>
            <a:ext cx="1154112" cy="1090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A9EBD-DBD0-445A-93B0-0DDC90E618F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3436310"/>
      </p:ext>
    </p:extLst>
  </p:cSld>
  <p:clrMapOvr>
    <a:masterClrMapping/>
  </p:clrMapOvr>
  <p:transition spd="med"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n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ángulo 15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ángulo 16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669221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60945" y="2336873"/>
            <a:ext cx="307003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Marcador de posición de texto 3"/>
          <p:cNvSpPr>
            <a:spLocks noGrp="1"/>
          </p:cNvSpPr>
          <p:nvPr>
            <p:ph type="body" sz="half" idx="15"/>
          </p:nvPr>
        </p:nvSpPr>
        <p:spPr>
          <a:xfrm>
            <a:off x="680335" y="3022687"/>
            <a:ext cx="3049703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Marcador de posición de texto 3"/>
          <p:cNvSpPr>
            <a:spLocks noGrp="1"/>
          </p:cNvSpPr>
          <p:nvPr>
            <p:ph type="body" sz="half" idx="16"/>
          </p:nvPr>
        </p:nvSpPr>
        <p:spPr>
          <a:xfrm>
            <a:off x="3945471" y="3022687"/>
            <a:ext cx="3063240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24170" y="2336873"/>
            <a:ext cx="30700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2" name="Marcador de posición de texto 3"/>
          <p:cNvSpPr>
            <a:spLocks noGrp="1"/>
          </p:cNvSpPr>
          <p:nvPr>
            <p:ph type="body" sz="half" idx="17"/>
          </p:nvPr>
        </p:nvSpPr>
        <p:spPr>
          <a:xfrm>
            <a:off x="7224170" y="3022687"/>
            <a:ext cx="3070025" cy="2913513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8" name="Marcador de posición de fecha 2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9" name="Marcador de posición de pie de página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20" name="Marcador de posición de número de diapositiva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09C8CA-8A01-4BFE-9B2E-EAA43F2D97EE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40905"/>
      </p:ext>
    </p:extLst>
  </p:cSld>
  <p:clrMapOvr>
    <a:masterClrMapping/>
  </p:clrMapOvr>
  <p:transition spd="med"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4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ángulo 16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ángulo 17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19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0333" y="4297503"/>
            <a:ext cx="30497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Marcador de posición de imagen 2"/>
          <p:cNvSpPr>
            <a:spLocks noGrp="1" noChangeAspect="1"/>
          </p:cNvSpPr>
          <p:nvPr>
            <p:ph type="pic" idx="15"/>
          </p:nvPr>
        </p:nvSpPr>
        <p:spPr>
          <a:xfrm>
            <a:off x="680333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1" name="Marcador de posición de texto 3"/>
          <p:cNvSpPr>
            <a:spLocks noGrp="1"/>
          </p:cNvSpPr>
          <p:nvPr>
            <p:ph type="body" sz="half" idx="18"/>
          </p:nvPr>
        </p:nvSpPr>
        <p:spPr>
          <a:xfrm>
            <a:off x="680333" y="4873765"/>
            <a:ext cx="3049705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Marcador de posición de imagen 2"/>
          <p:cNvSpPr>
            <a:spLocks noGrp="1" noChangeAspect="1"/>
          </p:cNvSpPr>
          <p:nvPr>
            <p:ph type="pic" idx="21"/>
          </p:nvPr>
        </p:nvSpPr>
        <p:spPr>
          <a:xfrm>
            <a:off x="3945471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posición de texto 3"/>
          <p:cNvSpPr>
            <a:spLocks noGrp="1"/>
          </p:cNvSpPr>
          <p:nvPr>
            <p:ph type="body" sz="half" idx="19"/>
          </p:nvPr>
        </p:nvSpPr>
        <p:spPr>
          <a:xfrm>
            <a:off x="3944132" y="4873764"/>
            <a:ext cx="3067297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5" name="Marcador de posición de texto 4"/>
          <p:cNvSpPr>
            <a:spLocks noGrp="1"/>
          </p:cNvSpPr>
          <p:nvPr>
            <p:ph type="body" sz="quarter" idx="13"/>
          </p:nvPr>
        </p:nvSpPr>
        <p:spPr>
          <a:xfrm>
            <a:off x="7230693" y="4297503"/>
            <a:ext cx="306350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es-ES" sz="24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es-ES" sz="2000" b="1"/>
            </a:lvl2pPr>
            <a:lvl3pPr marL="914400" indent="0" latinLnBrk="0">
              <a:buNone/>
              <a:defRPr lang="es-ES" sz="1800" b="1"/>
            </a:lvl3pPr>
            <a:lvl4pPr marL="1371600" indent="0" latinLnBrk="0">
              <a:buNone/>
              <a:defRPr lang="es-ES" sz="1600" b="1"/>
            </a:lvl4pPr>
            <a:lvl5pPr marL="1828800" indent="0" latinLnBrk="0">
              <a:buNone/>
              <a:defRPr lang="es-ES" sz="1600" b="1"/>
            </a:lvl5pPr>
            <a:lvl6pPr marL="2286000" indent="0" latinLnBrk="0">
              <a:buNone/>
              <a:defRPr lang="es-ES" sz="1600" b="1"/>
            </a:lvl6pPr>
            <a:lvl7pPr marL="2743200" indent="0" latinLnBrk="0">
              <a:buNone/>
              <a:defRPr lang="es-ES" sz="1600" b="1"/>
            </a:lvl7pPr>
            <a:lvl8pPr marL="3200400" indent="0" latinLnBrk="0">
              <a:buNone/>
              <a:defRPr lang="es-ES" sz="1600" b="1"/>
            </a:lvl8pPr>
            <a:lvl9pPr marL="3657600" indent="0" latinLnBrk="0">
              <a:buNone/>
              <a:defRPr lang="es-ES"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6" name="Marcador de posición de imagen 2"/>
          <p:cNvSpPr>
            <a:spLocks noGrp="1" noChangeAspect="1"/>
          </p:cNvSpPr>
          <p:nvPr>
            <p:ph type="pic" idx="22"/>
          </p:nvPr>
        </p:nvSpPr>
        <p:spPr>
          <a:xfrm>
            <a:off x="7230692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>
            <a:normAutofit/>
          </a:bodyPr>
          <a:lstStyle>
            <a:lvl1pPr marL="0" indent="0" algn="ctr" latinLnBrk="0">
              <a:buNone/>
              <a:defRPr lang="es-ES" sz="1600"/>
            </a:lvl1pPr>
            <a:lvl2pPr marL="457200" indent="0" latinLnBrk="0">
              <a:buNone/>
              <a:defRPr lang="es-ES" sz="1600"/>
            </a:lvl2pPr>
            <a:lvl3pPr marL="914400" indent="0" latinLnBrk="0">
              <a:buNone/>
              <a:defRPr lang="es-ES" sz="1600"/>
            </a:lvl3pPr>
            <a:lvl4pPr marL="1371600" indent="0" latinLnBrk="0">
              <a:buNone/>
              <a:defRPr lang="es-ES" sz="1600"/>
            </a:lvl4pPr>
            <a:lvl5pPr marL="1828800" indent="0" latinLnBrk="0">
              <a:buNone/>
              <a:defRPr lang="es-ES" sz="1600"/>
            </a:lvl5pPr>
            <a:lvl6pPr marL="2286000" indent="0" latinLnBrk="0">
              <a:buNone/>
              <a:defRPr lang="es-ES" sz="1600"/>
            </a:lvl6pPr>
            <a:lvl7pPr marL="2743200" indent="0" latinLnBrk="0">
              <a:buNone/>
              <a:defRPr lang="es-ES" sz="1600"/>
            </a:lvl7pPr>
            <a:lvl8pPr marL="3200400" indent="0" latinLnBrk="0">
              <a:buNone/>
              <a:defRPr lang="es-ES" sz="1600"/>
            </a:lvl8pPr>
            <a:lvl9pPr marL="3657600" indent="0" latinLnBrk="0">
              <a:buNone/>
              <a:defRPr lang="es-ES" sz="1600"/>
            </a:lvl9pPr>
          </a:lstStyle>
          <a:p>
            <a:pPr lv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posición de texto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>
            <a:normAutofit/>
          </a:bodyPr>
          <a:lstStyle>
            <a:lvl1pPr marL="0" indent="0" latinLnBrk="0">
              <a:buNone/>
              <a:defRPr lang="es-ES" sz="1400"/>
            </a:lvl1pPr>
            <a:lvl2pPr marL="457200" indent="0" latinLnBrk="0">
              <a:buNone/>
              <a:defRPr lang="es-ES" sz="1200"/>
            </a:lvl2pPr>
            <a:lvl3pPr marL="914400" indent="0" latinLnBrk="0">
              <a:buNone/>
              <a:defRPr lang="es-ES" sz="1000"/>
            </a:lvl3pPr>
            <a:lvl4pPr marL="1371600" indent="0" latinLnBrk="0">
              <a:buNone/>
              <a:defRPr lang="es-ES" sz="900"/>
            </a:lvl4pPr>
            <a:lvl5pPr marL="1828800" indent="0" latinLnBrk="0">
              <a:buNone/>
              <a:defRPr lang="es-ES" sz="900"/>
            </a:lvl5pPr>
            <a:lvl6pPr marL="2286000" indent="0" latinLnBrk="0">
              <a:buNone/>
              <a:defRPr lang="es-ES" sz="900"/>
            </a:lvl6pPr>
            <a:lvl7pPr marL="2743200" indent="0" latinLnBrk="0">
              <a:buNone/>
              <a:defRPr lang="es-ES" sz="900"/>
            </a:lvl7pPr>
            <a:lvl8pPr marL="3200400" indent="0" latinLnBrk="0">
              <a:buNone/>
              <a:defRPr lang="es-ES" sz="900"/>
            </a:lvl8pPr>
            <a:lvl9pPr marL="3657600" indent="0" latinLnBrk="0">
              <a:buNone/>
              <a:defRPr lang="es-ES"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Marcador de posición de fecha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7" name="Marcador de posición de pie de página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8" name="Marcador de posición de número de diapositiva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592FF-EDA4-44E0-BB6F-91BD43B9669F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0553769"/>
      </p:ext>
    </p:extLst>
  </p:cSld>
  <p:clrMapOvr>
    <a:masterClrMapping/>
  </p:clrMapOvr>
  <p:transition spd="med"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6" descr="HD-ShadowLong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0100"/>
            <a:ext cx="104378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5458" y="1971679"/>
            <a:ext cx="160337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ángulo 8"/>
          <p:cNvSpPr/>
          <p:nvPr/>
        </p:nvSpPr>
        <p:spPr>
          <a:xfrm>
            <a:off x="0" y="609612"/>
            <a:ext cx="10437813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ángulo 9"/>
          <p:cNvSpPr/>
          <p:nvPr/>
        </p:nvSpPr>
        <p:spPr>
          <a:xfrm>
            <a:off x="10585458" y="6096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latinLnBrk="0">
              <a:defRPr lang="es-ES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10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F2D2F-E00D-49EF-B898-98A2A0D3659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5659568"/>
      </p:ext>
    </p:extLst>
  </p:cSld>
  <p:clrMapOvr>
    <a:masterClrMapping/>
  </p:clrMapOvr>
  <p:transition spd="med"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6"/>
          <p:cNvSpPr/>
          <p:nvPr/>
        </p:nvSpPr>
        <p:spPr>
          <a:xfrm rot="5400000">
            <a:off x="8116094" y="1869293"/>
            <a:ext cx="5106988" cy="136842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ángulo 7"/>
          <p:cNvSpPr/>
          <p:nvPr/>
        </p:nvSpPr>
        <p:spPr>
          <a:xfrm rot="5400000">
            <a:off x="9867909" y="5372112"/>
            <a:ext cx="1603375" cy="13684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129233" y="609597"/>
            <a:ext cx="1073803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80322" y="609612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6807200" y="593567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681037" y="5935675"/>
            <a:ext cx="612616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8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098088" y="5399088"/>
            <a:ext cx="1154112" cy="1090612"/>
          </a:xfrm>
        </p:spPr>
        <p:txBody>
          <a:bodyPr anchor="t"/>
          <a:lstStyle>
            <a:lvl1pPr algn="ctr" latinLnBrk="0">
              <a:defRPr lang="es-ES"/>
            </a:lvl1pPr>
          </a:lstStyle>
          <a:p>
            <a:pPr>
              <a:defRPr/>
            </a:pPr>
            <a:fld id="{77269A49-F7BA-4070-B7CD-C6944DE490CD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904376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/>
          <a:lstStyle>
            <a:lvl1pPr algn="l" eaLnBrk="1" latinLnBrk="0" hangingPunct="1">
              <a:defRPr kumimoji="0" lang="es-ES"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304800" y="4706112"/>
            <a:ext cx="9245600" cy="228600"/>
          </a:xfrm>
          <a:solidFill>
            <a:schemeClr val="bg1"/>
          </a:solidFill>
        </p:spPr>
        <p:txBody>
          <a:bodyPr/>
          <a:lstStyle>
            <a:lvl1pPr marL="0" indent="0" algn="l" eaLnBrk="1" latinLnBrk="0" hangingPunct="1">
              <a:buNone/>
              <a:defRPr kumimoji="0" lang="es-ES"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15"/>
          <p:cNvSpPr>
            <a:spLocks noGrp="1"/>
          </p:cNvSpPr>
          <p:nvPr>
            <p:ph type="sldNum" sz="quarter" idx="10"/>
          </p:nvPr>
        </p:nvSpPr>
        <p:spPr>
          <a:xfrm>
            <a:off x="8636000" y="6477000"/>
            <a:ext cx="1360488" cy="304800"/>
          </a:xfrm>
        </p:spPr>
        <p:txBody>
          <a:bodyPr/>
          <a:lstStyle>
            <a:lvl1pPr>
              <a:defRPr smtClean="0"/>
            </a:lvl1pPr>
          </a:lstStyle>
          <a:p>
            <a:fld id="{A06DBA4C-BE2D-4FDA-A3F1-EFC03F3DB51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Rectangl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s-ES"/>
              <a:t>Calidad de Sistemas de Software  - 2019</a:t>
            </a:r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2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 eaLnBrk="1" latinLnBrk="0" hangingPunct="1">
              <a:defRPr kumimoji="0" lang="es-ES" dirty="0">
                <a:solidFill>
                  <a:srgbClr val="A0A0A0"/>
                </a:solidFill>
              </a:defRPr>
            </a:lvl1pPr>
            <a:extLst/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173814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3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17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1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8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7 Imagen" descr="plantilla ppt_SEAMAN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1"/>
            <a:ext cx="12192000" cy="66150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58" r:id="rId1"/>
    <p:sldLayoutId id="2147484659" r:id="rId2"/>
  </p:sldLayoutIdLst>
  <p:transition spd="med">
    <p:fade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888" y="500065"/>
            <a:ext cx="10806112" cy="1273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6" y="2011365"/>
            <a:ext cx="10753725" cy="376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 Haga clic para modificar el estilo de texto del patrón</a:t>
            </a:r>
          </a:p>
          <a:p>
            <a:pPr lvl="1"/>
            <a:r>
              <a:rPr lang="es-ES" dirty="0"/>
              <a:t> Segundo nivel</a:t>
            </a:r>
          </a:p>
          <a:p>
            <a:pPr lvl="2"/>
            <a:r>
              <a:rPr lang="es-ES" dirty="0"/>
              <a:t> Tercer nivel</a:t>
            </a:r>
          </a:p>
          <a:p>
            <a:pPr lvl="3"/>
            <a:r>
              <a:rPr lang="es-ES" dirty="0"/>
              <a:t> Cuarto nivel</a:t>
            </a:r>
          </a:p>
          <a:p>
            <a:pPr lvl="4"/>
            <a:r>
              <a:rPr lang="es-ES" dirty="0"/>
              <a:t> 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66237" y="2781300"/>
            <a:ext cx="2925763" cy="13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7725" b="0" smtClean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  <a:cs typeface="+mn-cs"/>
              </a:defRPr>
            </a:lvl1pPr>
          </a:lstStyle>
          <a:p>
            <a:pPr>
              <a:defRPr/>
            </a:pPr>
            <a:fld id="{E66C13B6-323C-48C2-9130-BE86FF75632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2"/>
          </p:nvPr>
        </p:nvSpPr>
        <p:spPr>
          <a:xfrm>
            <a:off x="2566990" y="6543675"/>
            <a:ext cx="827087" cy="255588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50" dirty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68277" y="6554790"/>
            <a:ext cx="2155825" cy="2127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105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623888" y="1484784"/>
            <a:ext cx="1077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9 Imagen" descr="logoweb.jp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989" y="5949950"/>
            <a:ext cx="2384425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86" r:id="rId1"/>
    <p:sldLayoutId id="2147484687" r:id="rId2"/>
    <p:sldLayoutId id="2147484688" r:id="rId3"/>
    <p:sldLayoutId id="2147484689" r:id="rId4"/>
    <p:sldLayoutId id="2147484690" r:id="rId5"/>
    <p:sldLayoutId id="2147484691" r:id="rId6"/>
    <p:sldLayoutId id="2147484692" r:id="rId7"/>
    <p:sldLayoutId id="2147484693" r:id="rId8"/>
    <p:sldLayoutId id="2147484695" r:id="rId9"/>
    <p:sldLayoutId id="2147484696" r:id="rId10"/>
    <p:sldLayoutId id="2147484697" r:id="rId11"/>
    <p:sldLayoutId id="2147484698" r:id="rId12"/>
    <p:sldLayoutId id="2147484699" r:id="rId13"/>
    <p:sldLayoutId id="2147484777" r:id="rId14"/>
    <p:sldLayoutId id="2147484778" r:id="rId15"/>
  </p:sldLayoutIdLst>
  <p:transition spd="med">
    <p:fade/>
  </p:transition>
  <p:hf hdr="0" dt="0"/>
  <p:txStyles>
    <p:titleStyle>
      <a:lvl1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kern="1200" spc="-9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2pPr>
      <a:lvl3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3pPr>
      <a:lvl4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4pPr>
      <a:lvl5pPr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5pPr>
      <a:lvl6pPr marL="4572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6pPr>
      <a:lvl7pPr marL="9144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7pPr>
      <a:lvl8pPr marL="13716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8pPr>
      <a:lvl9pPr marL="1828800" algn="l" defTabSz="6858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Calibri Light" pitchFamily="34" charset="0"/>
        </a:defRPr>
      </a:lvl9pPr>
    </p:titleStyle>
    <p:bodyStyle>
      <a:lvl1pPr marL="68263" indent="-68263" algn="l" defTabSz="685800" rtl="0" eaLnBrk="1" fontAlgn="base" hangingPunct="1">
        <a:lnSpc>
          <a:spcPct val="85000"/>
        </a:lnSpc>
        <a:spcBef>
          <a:spcPts val="975"/>
        </a:spcBef>
        <a:spcAft>
          <a:spcPct val="0"/>
        </a:spcAft>
        <a:buClr>
          <a:srgbClr val="C00000"/>
        </a:buClr>
        <a:buFont typeface="Arial" charset="0"/>
        <a:buChar char="»"/>
        <a:defRPr kern="1200">
          <a:solidFill>
            <a:srgbClr val="262626"/>
          </a:solidFill>
          <a:latin typeface="+mn-lt"/>
          <a:ea typeface="+mn-ea"/>
          <a:cs typeface="+mn-cs"/>
        </a:defRPr>
      </a:lvl1pPr>
      <a:lvl2pPr marL="260350" indent="-257175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kern="1200">
          <a:solidFill>
            <a:srgbClr val="262626"/>
          </a:solidFill>
          <a:latin typeface="+mn-lt"/>
          <a:ea typeface="+mn-ea"/>
          <a:cs typeface="+mn-cs"/>
        </a:defRPr>
      </a:lvl2pPr>
      <a:lvl3pPr marL="411163" indent="-411163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500" i="1" kern="1200">
          <a:solidFill>
            <a:srgbClr val="262626"/>
          </a:solidFill>
          <a:latin typeface="+mn-lt"/>
          <a:ea typeface="+mn-ea"/>
          <a:cs typeface="+mn-cs"/>
        </a:defRPr>
      </a:lvl3pPr>
      <a:lvl4pPr marL="615950" indent="-615950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4pPr>
      <a:lvl5pPr marL="822325" indent="-822325" algn="l" defTabSz="685800" rtl="0" eaLnBrk="1" fontAlgn="base" hangingPunct="1">
        <a:lnSpc>
          <a:spcPct val="85000"/>
        </a:lnSpc>
        <a:spcBef>
          <a:spcPts val="450"/>
        </a:spcBef>
        <a:spcAft>
          <a:spcPct val="0"/>
        </a:spcAft>
        <a:buFont typeface="Arial" charset="0"/>
        <a:buChar char=" "/>
        <a:defRPr sz="1300" kern="1200">
          <a:solidFill>
            <a:srgbClr val="262626"/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4E4E4E"/>
            </a:gs>
            <a:gs pos="50000">
              <a:srgbClr val="000000"/>
            </a:gs>
            <a:gs pos="100000">
              <a:srgbClr val="000000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6" descr="hashOverlay-FullResolve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9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1039" y="2336800"/>
            <a:ext cx="9613900" cy="359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9" y="593566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9" y="5935667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A6C454F-83E4-4425-AA98-571D6BC9470B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03" r:id="rId1"/>
    <p:sldLayoutId id="2147484704" r:id="rId2"/>
    <p:sldLayoutId id="2147484705" r:id="rId3"/>
    <p:sldLayoutId id="2147484706" r:id="rId4"/>
    <p:sldLayoutId id="2147484707" r:id="rId5"/>
    <p:sldLayoutId id="2147484708" r:id="rId6"/>
    <p:sldLayoutId id="2147484709" r:id="rId7"/>
    <p:sldLayoutId id="2147484710" r:id="rId8"/>
    <p:sldLayoutId id="2147484711" r:id="rId9"/>
    <p:sldLayoutId id="2147484712" r:id="rId10"/>
    <p:sldLayoutId id="2147484713" r:id="rId11"/>
    <p:sldLayoutId id="2147484714" r:id="rId12"/>
    <p:sldLayoutId id="2147484715" r:id="rId13"/>
    <p:sldLayoutId id="2147484716" r:id="rId14"/>
    <p:sldLayoutId id="2147484717" r:id="rId15"/>
    <p:sldLayoutId id="2147484718" r:id="rId16"/>
    <p:sldLayoutId id="2147484719" r:id="rId17"/>
    <p:sldLayoutId id="2147484720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FFFFFF"/>
            </a:gs>
            <a:gs pos="50000">
              <a:srgbClr val="FFFFFF"/>
            </a:gs>
            <a:gs pos="100000">
              <a:srgbClr val="9E9E9E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n 6" descr="hashOverlay-FullResolve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9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2052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681039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los estilos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9" y="59356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9" y="5935669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7AE06C7-A478-4424-9506-CD29E7C4C92E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22" r:id="rId1"/>
    <p:sldLayoutId id="2147484723" r:id="rId2"/>
    <p:sldLayoutId id="2147484724" r:id="rId3"/>
    <p:sldLayoutId id="2147484725" r:id="rId4"/>
    <p:sldLayoutId id="2147484726" r:id="rId5"/>
    <p:sldLayoutId id="2147484727" r:id="rId6"/>
    <p:sldLayoutId id="2147484728" r:id="rId7"/>
    <p:sldLayoutId id="2147484729" r:id="rId8"/>
    <p:sldLayoutId id="2147484730" r:id="rId9"/>
    <p:sldLayoutId id="2147484731" r:id="rId10"/>
    <p:sldLayoutId id="2147484732" r:id="rId11"/>
    <p:sldLayoutId id="2147484733" r:id="rId12"/>
    <p:sldLayoutId id="2147484734" r:id="rId13"/>
    <p:sldLayoutId id="2147484735" r:id="rId14"/>
    <p:sldLayoutId id="2147484736" r:id="rId15"/>
    <p:sldLayoutId id="2147484737" r:id="rId16"/>
    <p:sldLayoutId id="2147484738" r:id="rId17"/>
    <p:sldLayoutId id="2147484739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2FE9DF"/>
            </a:gs>
            <a:gs pos="50000">
              <a:srgbClr val="21ABC8"/>
            </a:gs>
            <a:gs pos="100000">
              <a:srgbClr val="0B2262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n 6" descr="hashOverlay-FullResolve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9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3076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681039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los estilos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9" y="59356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9" y="5935671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6390B5-EEF8-489A-B977-7A76964AF625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41" r:id="rId1"/>
    <p:sldLayoutId id="2147484742" r:id="rId2"/>
    <p:sldLayoutId id="2147484743" r:id="rId3"/>
    <p:sldLayoutId id="2147484744" r:id="rId4"/>
    <p:sldLayoutId id="2147484745" r:id="rId5"/>
    <p:sldLayoutId id="2147484746" r:id="rId6"/>
    <p:sldLayoutId id="2147484747" r:id="rId7"/>
    <p:sldLayoutId id="2147484748" r:id="rId8"/>
    <p:sldLayoutId id="2147484749" r:id="rId9"/>
    <p:sldLayoutId id="2147484750" r:id="rId10"/>
    <p:sldLayoutId id="2147484751" r:id="rId11"/>
    <p:sldLayoutId id="2147484752" r:id="rId12"/>
    <p:sldLayoutId id="2147484753" r:id="rId13"/>
    <p:sldLayoutId id="2147484754" r:id="rId14"/>
    <p:sldLayoutId id="2147484755" r:id="rId15"/>
    <p:sldLayoutId id="2147484756" r:id="rId16"/>
    <p:sldLayoutId id="2147484757" r:id="rId17"/>
    <p:sldLayoutId id="2147484758" r:id="rId18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D772AC"/>
            </a:gs>
            <a:gs pos="50000">
              <a:srgbClr val="B55CAB"/>
            </a:gs>
            <a:gs pos="100000">
              <a:srgbClr val="3D1B5F"/>
            </a:gs>
          </a:gsLst>
          <a:lin ang="252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n 6" descr="hashOverlay-FullResolve.png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Marcador de posición de título 1"/>
          <p:cNvSpPr>
            <a:spLocks noGrp="1"/>
          </p:cNvSpPr>
          <p:nvPr>
            <p:ph type="title"/>
          </p:nvPr>
        </p:nvSpPr>
        <p:spPr bwMode="auto">
          <a:xfrm>
            <a:off x="681039" y="752475"/>
            <a:ext cx="9613900" cy="10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</a:p>
        </p:txBody>
      </p:sp>
      <p:sp>
        <p:nvSpPr>
          <p:cNvPr id="4100" name="Marcador de posición de texto 2"/>
          <p:cNvSpPr>
            <a:spLocks noGrp="1"/>
          </p:cNvSpPr>
          <p:nvPr>
            <p:ph type="body" idx="1"/>
          </p:nvPr>
        </p:nvSpPr>
        <p:spPr bwMode="auto">
          <a:xfrm>
            <a:off x="681039" y="2336800"/>
            <a:ext cx="96139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los estilos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551739" y="59356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1039" y="5935673"/>
            <a:ext cx="6870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105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Calidad de Sistemas de Software  - 2019</a:t>
            </a:r>
            <a:endParaRPr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729913" y="752475"/>
            <a:ext cx="1154112" cy="1092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es-ES" sz="3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20C2E62-3845-4356-BF36-76389ADFF9D3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ransition spd="med">
    <p:fade/>
  </p:transition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s-ES"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rebuchet MS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../../Postgra%20LOMAS/Contenidos%20Resol_problems/clase%201%20y%202/ishikawa.ppt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9336" y="4720771"/>
            <a:ext cx="10780776" cy="613283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dirty="0" err="1"/>
              <a:t>Calidad</a:t>
            </a:r>
            <a:r>
              <a:rPr dirty="0"/>
              <a:t> de </a:t>
            </a:r>
            <a:r>
              <a:rPr dirty="0" err="1"/>
              <a:t>Sistemas</a:t>
            </a:r>
            <a:r>
              <a:rPr dirty="0"/>
              <a:t> de Software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just"/>
            <a:r>
              <a:rPr lang="es-MX" altLang="es-AR" sz="1400" dirty="0"/>
              <a:t>Mejora de Procesos </a:t>
            </a:r>
            <a:r>
              <a:rPr lang="es-MX" altLang="es-AR" sz="1400" dirty="0" smtClean="0"/>
              <a:t>y La </a:t>
            </a:r>
            <a:r>
              <a:rPr lang="es-MX" altLang="es-AR" sz="1400" dirty="0"/>
              <a:t>metodología Seis </a:t>
            </a:r>
            <a:r>
              <a:rPr lang="es-MX" altLang="es-AR" sz="1400" dirty="0" smtClean="0"/>
              <a:t>Sigma  aplicada </a:t>
            </a:r>
            <a:r>
              <a:rPr lang="es-MX" altLang="es-AR" sz="1400" dirty="0"/>
              <a:t>a las áreas de tecnologías de información</a:t>
            </a:r>
            <a:r>
              <a:rPr lang="es-ES" altLang="es-AR" sz="1400" dirty="0"/>
              <a:t> </a:t>
            </a:r>
            <a:endParaRPr lang="es-AR" sz="140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s-ES" sz="1400">
                <a:solidFill>
                  <a:schemeClr val="tx2"/>
                </a:solidFill>
              </a:rPr>
              <a:t>Calidad de Sistemas de Software  - 2019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1</a:t>
            </a:fld>
            <a:endParaRPr kumimoji="0"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47850" y="1916113"/>
            <a:ext cx="8458200" cy="5638800"/>
          </a:xfrm>
        </p:spPr>
        <p:txBody>
          <a:bodyPr/>
          <a:lstStyle/>
          <a:p>
            <a:pPr eaLnBrk="1" hangingPunct="1"/>
            <a:r>
              <a:rPr lang="es-ES_tradnl" altLang="es-AR" sz="2600" dirty="0" smtClean="0">
                <a:solidFill>
                  <a:srgbClr val="000000"/>
                </a:solidFill>
              </a:rPr>
              <a:t>Una </a:t>
            </a:r>
            <a:r>
              <a:rPr lang="es-ES_tradnl" altLang="es-AR" sz="2600" dirty="0">
                <a:solidFill>
                  <a:srgbClr val="000000"/>
                </a:solidFill>
              </a:rPr>
              <a:t>vez que han sido identificados los problemas, la gerencia define cuales son los que se van a atacar y forma grupos de trabajo enfocados sobre esos problemas. </a:t>
            </a:r>
          </a:p>
          <a:p>
            <a:pPr eaLnBrk="1" hangingPunct="1"/>
            <a:r>
              <a:rPr lang="es-ES_tradnl" altLang="es-AR" sz="2600" dirty="0">
                <a:solidFill>
                  <a:srgbClr val="000000"/>
                </a:solidFill>
              </a:rPr>
              <a:t>Estos están formados por operarios y supervisores de las áreas involucradas en el tema, siendo sus integrantes y el líder nombrados por la gerencia.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337421"/>
            <a:ext cx="10806112" cy="1273175"/>
          </a:xfrm>
        </p:spPr>
        <p:txBody>
          <a:bodyPr/>
          <a:lstStyle/>
          <a:p>
            <a:r>
              <a:rPr lang="es-ES_tradnl" altLang="es-AR" dirty="0"/>
              <a:t>Círculos de Calidad-</a:t>
            </a:r>
            <a:endParaRPr lang="es-ES" altLang="es-AR" dirty="0"/>
          </a:p>
        </p:txBody>
      </p:sp>
    </p:spTree>
    <p:extLst>
      <p:ext uri="{BB962C8B-B14F-4D97-AF65-F5344CB8AC3E}">
        <p14:creationId xmlns:p14="http://schemas.microsoft.com/office/powerpoint/2010/main" val="9139033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8213" y="1828800"/>
            <a:ext cx="7772400" cy="5029200"/>
          </a:xfrm>
        </p:spPr>
        <p:txBody>
          <a:bodyPr/>
          <a:lstStyle/>
          <a:p>
            <a:pPr eaLnBrk="1" hangingPunct="1"/>
            <a:r>
              <a:rPr lang="es-ES_tradnl" altLang="es-AR" sz="2600" dirty="0" smtClean="0">
                <a:solidFill>
                  <a:srgbClr val="000000"/>
                </a:solidFill>
              </a:rPr>
              <a:t>La </a:t>
            </a:r>
            <a:r>
              <a:rPr lang="es-ES_tradnl" altLang="es-AR" sz="2600" dirty="0">
                <a:solidFill>
                  <a:srgbClr val="000000"/>
                </a:solidFill>
              </a:rPr>
              <a:t>segunda opción de trabajo grupal es cuando a partir de procesos con necesidad de atención, los operarios de las distintas áreas involucradas en esos procesos se </a:t>
            </a:r>
            <a:r>
              <a:rPr lang="es-ES_tradnl" altLang="es-AR" sz="2600" dirty="0" err="1">
                <a:solidFill>
                  <a:srgbClr val="000000"/>
                </a:solidFill>
              </a:rPr>
              <a:t>autoconvocan</a:t>
            </a:r>
            <a:r>
              <a:rPr lang="es-ES_tradnl" altLang="es-AR" sz="2600" dirty="0">
                <a:solidFill>
                  <a:srgbClr val="000000"/>
                </a:solidFill>
              </a:rPr>
              <a:t> para mejorarlo.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337421"/>
            <a:ext cx="10806112" cy="1273175"/>
          </a:xfrm>
        </p:spPr>
        <p:txBody>
          <a:bodyPr/>
          <a:lstStyle/>
          <a:p>
            <a:r>
              <a:rPr lang="es-ES_tradnl" altLang="es-AR" dirty="0" err="1"/>
              <a:t>Kaizen</a:t>
            </a:r>
            <a:endParaRPr lang="es-ES" altLang="es-AR" dirty="0"/>
          </a:p>
        </p:txBody>
      </p:sp>
    </p:spTree>
    <p:extLst>
      <p:ext uri="{BB962C8B-B14F-4D97-AF65-F5344CB8AC3E}">
        <p14:creationId xmlns:p14="http://schemas.microsoft.com/office/powerpoint/2010/main" val="4100764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908050"/>
            <a:ext cx="7772400" cy="685800"/>
          </a:xfrm>
        </p:spPr>
        <p:txBody>
          <a:bodyPr/>
          <a:lstStyle/>
          <a:p>
            <a:r>
              <a:rPr lang="es-ES_tradnl" altLang="es-AR" dirty="0"/>
              <a:t>Método científico de los ocho pasos</a:t>
            </a:r>
            <a:endParaRPr lang="es-ES_tradnl" altLang="es-AR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828800"/>
            <a:ext cx="8534400" cy="50292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_tradnl" altLang="es-AR" sz="2600">
                <a:solidFill>
                  <a:srgbClr val="000000"/>
                </a:solidFill>
              </a:rPr>
              <a:t>1-Búsqueda de problemas u oportunidades de mejora,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_tradnl" altLang="es-AR" sz="2600">
                <a:solidFill>
                  <a:srgbClr val="000000"/>
                </a:solidFill>
              </a:rPr>
              <a:t>2-Seleccionar problema u oportunidad,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_tradnl" altLang="es-AR" sz="2600">
                <a:solidFill>
                  <a:srgbClr val="000000"/>
                </a:solidFill>
              </a:rPr>
              <a:t>3-Analizar causas y efectos,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_tradnl" altLang="es-AR" sz="2600">
                <a:solidFill>
                  <a:srgbClr val="000000"/>
                </a:solidFill>
              </a:rPr>
              <a:t>4-Generar acciones potenciales,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_tradnl" altLang="es-AR" sz="2600">
                <a:solidFill>
                  <a:srgbClr val="000000"/>
                </a:solidFill>
              </a:rPr>
              <a:t>5-Analizar y seleccionar acciones,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_tradnl" altLang="es-AR" sz="2600">
                <a:solidFill>
                  <a:srgbClr val="000000"/>
                </a:solidFill>
              </a:rPr>
              <a:t>6-Evaluar las consecuencias de las acciones,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_tradnl" altLang="es-AR" sz="2600">
                <a:solidFill>
                  <a:srgbClr val="000000"/>
                </a:solidFill>
              </a:rPr>
              <a:t>7-Implementar la mejor solución,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s-ES_tradnl" altLang="es-AR" sz="2600">
                <a:solidFill>
                  <a:srgbClr val="000000"/>
                </a:solidFill>
              </a:rPr>
              <a:t>8-Monitorear el comportamiento del proceso. </a:t>
            </a:r>
            <a:endParaRPr lang="es-ES_tradnl" altLang="es-AR" sz="2600"/>
          </a:p>
        </p:txBody>
      </p:sp>
    </p:spTree>
    <p:extLst>
      <p:ext uri="{BB962C8B-B14F-4D97-AF65-F5344CB8AC3E}">
        <p14:creationId xmlns:p14="http://schemas.microsoft.com/office/powerpoint/2010/main" val="25764530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Que es seis sigma (six sigma)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MX" altLang="es-AR" sz="2600"/>
              <a:t>Seis Sigma, es una filosofía de trabajo y una estrategia de negocios, la cual se basa en el enfoque hacia el cliente, en un manejo eficiente de los datos y metodologías y diseños robustos.</a:t>
            </a:r>
          </a:p>
          <a:p>
            <a:pPr eaLnBrk="1" hangingPunct="1">
              <a:lnSpc>
                <a:spcPct val="80000"/>
              </a:lnSpc>
            </a:pPr>
            <a:r>
              <a:rPr lang="es-MX" altLang="es-AR" sz="2600"/>
              <a:t>Permite eliminar la variabilidad en los procesos y alcanzar un nivel de defectos menor o igual a 3,4 defectos por millón. </a:t>
            </a:r>
          </a:p>
          <a:p>
            <a:pPr eaLnBrk="1" hangingPunct="1">
              <a:lnSpc>
                <a:spcPct val="80000"/>
              </a:lnSpc>
            </a:pPr>
            <a:r>
              <a:rPr lang="es-MX" altLang="es-AR" sz="2600"/>
              <a:t>Adicionalmente, otros efectos obtenidos son: reducción de los tiempos de ciclo, reducción de los costos, alta satisfacción de los clientes y más importante aún, efectos dramáticos en el desempeño financiero de la organización</a:t>
            </a:r>
            <a:r>
              <a:rPr lang="es-ES" altLang="es-AR" sz="2600"/>
              <a:t> </a:t>
            </a:r>
            <a:endParaRPr lang="es-AR" altLang="es-AR" sz="2600"/>
          </a:p>
        </p:txBody>
      </p:sp>
    </p:spTree>
    <p:extLst>
      <p:ext uri="{BB962C8B-B14F-4D97-AF65-F5344CB8AC3E}">
        <p14:creationId xmlns:p14="http://schemas.microsoft.com/office/powerpoint/2010/main" val="12894250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dirty="0" smtClean="0"/>
              <a:t>Antecedentes de Seis Sigma I</a:t>
            </a:r>
            <a:endParaRPr lang="es-ES" altLang="es-AR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altLang="es-AR" sz="2400" dirty="0" smtClean="0"/>
              <a:t>Esta filosofía se inicia en los años 80's como una estrategia de negocios y de mejoramiento de la calidad, introducida por Motorola, la cual ha sido ampliamente difundida y adoptada por otras empresas de clase mundial, tales como: G.E., </a:t>
            </a:r>
            <a:r>
              <a:rPr lang="es-MX" altLang="es-AR" sz="2400" dirty="0" err="1" smtClean="0"/>
              <a:t>Allied</a:t>
            </a:r>
            <a:r>
              <a:rPr lang="es-MX" altLang="es-AR" sz="2400" dirty="0" smtClean="0"/>
              <a:t> </a:t>
            </a:r>
            <a:r>
              <a:rPr lang="es-MX" altLang="es-AR" sz="2400" dirty="0" err="1" smtClean="0"/>
              <a:t>Signal</a:t>
            </a:r>
            <a:r>
              <a:rPr lang="es-MX" altLang="es-AR" sz="2400" dirty="0" smtClean="0"/>
              <a:t>, Sony, Polaroid, Dow </a:t>
            </a:r>
            <a:r>
              <a:rPr lang="es-MX" altLang="es-AR" sz="2400" dirty="0" err="1" smtClean="0"/>
              <a:t>Chemical</a:t>
            </a:r>
            <a:r>
              <a:rPr lang="es-MX" altLang="es-AR" sz="2400" dirty="0" smtClean="0"/>
              <a:t>, </a:t>
            </a:r>
            <a:r>
              <a:rPr lang="es-MX" altLang="es-AR" sz="2400" dirty="0" err="1" smtClean="0"/>
              <a:t>FeDex</a:t>
            </a:r>
            <a:r>
              <a:rPr lang="es-MX" altLang="es-AR" sz="2400" dirty="0" smtClean="0"/>
              <a:t>, Dupont, NASA, </a:t>
            </a:r>
            <a:r>
              <a:rPr lang="es-MX" altLang="es-AR" sz="2400" dirty="0" err="1" smtClean="0"/>
              <a:t>Lockheed</a:t>
            </a:r>
            <a:r>
              <a:rPr lang="es-MX" altLang="es-AR" sz="2400" dirty="0" smtClean="0"/>
              <a:t>, </a:t>
            </a:r>
            <a:r>
              <a:rPr lang="es-MX" altLang="es-AR" sz="2400" dirty="0" err="1" smtClean="0"/>
              <a:t>Bombardier</a:t>
            </a:r>
            <a:r>
              <a:rPr lang="es-MX" altLang="es-AR" sz="2400" dirty="0" smtClean="0"/>
              <a:t>, Toshiba, J&amp;J, Ford, ABB, Black &amp; </a:t>
            </a:r>
            <a:r>
              <a:rPr lang="es-MX" altLang="es-AR" sz="2400" dirty="0" err="1" smtClean="0"/>
              <a:t>Decker</a:t>
            </a:r>
            <a:r>
              <a:rPr lang="es-MX" altLang="es-AR" sz="2400" dirty="0" smtClean="0"/>
              <a:t>, etc</a:t>
            </a:r>
            <a:r>
              <a:rPr lang="es-MX" altLang="es-AR" dirty="0" smtClean="0"/>
              <a:t>. </a:t>
            </a:r>
            <a:endParaRPr lang="es-ES" altLang="es-AR" dirty="0" smtClean="0"/>
          </a:p>
        </p:txBody>
      </p:sp>
    </p:spTree>
    <p:extLst>
      <p:ext uri="{BB962C8B-B14F-4D97-AF65-F5344CB8AC3E}">
        <p14:creationId xmlns:p14="http://schemas.microsoft.com/office/powerpoint/2010/main" val="36116974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MX" altLang="es-AR" sz="2600"/>
              <a:t>Quizá la contribución más importante para el auge y desarrollo actual de Seis Sigma, haya sido el interés y esfuerzo dedicado para su implantación en toda G.E., desde sus divisiones financieras, hasta sus divisiones de equipos médicos y de manufactura. </a:t>
            </a:r>
          </a:p>
          <a:p>
            <a:pPr eaLnBrk="1" hangingPunct="1">
              <a:lnSpc>
                <a:spcPct val="80000"/>
              </a:lnSpc>
            </a:pPr>
            <a:r>
              <a:rPr lang="es-MX" altLang="es-AR" sz="2600"/>
              <a:t>La fuerza impulsora que apuntaló y apoyó esta iniciativa: Jack Welch, CEO de G.E.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600" i="1"/>
              <a:t>	"Miren, Solamente tengo tres cosas que hacer: tengo que seleccionar a las personas correctas, asignar la cantidad adecuada de dólares y transmitir ideas de una división a otra a la velocidad de la luz. Así que realmente estoy en el negocio de promover y transmitir ideas".</a:t>
            </a:r>
            <a:r>
              <a:rPr lang="es-MX" altLang="es-AR" sz="2600"/>
              <a:t> </a:t>
            </a:r>
            <a:endParaRPr lang="es-AR" altLang="es-AR" sz="26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Antecedentes de Seis Sigma II</a:t>
            </a:r>
            <a:endParaRPr lang="es-ES" altLang="es-AR" smtClean="0"/>
          </a:p>
        </p:txBody>
      </p:sp>
    </p:spTree>
    <p:extLst>
      <p:ext uri="{BB962C8B-B14F-4D97-AF65-F5344CB8AC3E}">
        <p14:creationId xmlns:p14="http://schemas.microsoft.com/office/powerpoint/2010/main" val="9720746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66900" y="1916113"/>
            <a:ext cx="8458200" cy="4724400"/>
          </a:xfrm>
        </p:spPr>
        <p:txBody>
          <a:bodyPr/>
          <a:lstStyle/>
          <a:p>
            <a:pPr algn="just" eaLnBrk="1" hangingPunct="1"/>
            <a:r>
              <a:rPr lang="es-ES_tradnl" altLang="es-AR" sz="2600" dirty="0"/>
              <a:t>Es una filosofía basada en un conjunto de herramientas para reducir perdidas que integra principios de Gestión, Estadística e Ingeniería para obtener mejoras en los procesos y productos de una empresa</a:t>
            </a:r>
            <a:r>
              <a:rPr lang="es-ES" altLang="es-AR" sz="2600" dirty="0"/>
              <a:t> </a:t>
            </a:r>
            <a:r>
              <a:rPr lang="es-ES_tradnl" altLang="es-AR" sz="2600" dirty="0">
                <a:solidFill>
                  <a:srgbClr val="000000"/>
                </a:solidFill>
              </a:rPr>
              <a:t>.</a:t>
            </a:r>
          </a:p>
          <a:p>
            <a:pPr algn="just" eaLnBrk="1" hangingPunct="1"/>
            <a:r>
              <a:rPr lang="es-ES" altLang="es-AR" sz="2600" dirty="0"/>
              <a:t>Este es un proceso que no se detiene hasta que se logra el objetivo de obtener un proceso con un </a:t>
            </a:r>
            <a:r>
              <a:rPr lang="es-ES" altLang="es-AR" sz="2600" dirty="0" err="1"/>
              <a:t>Cpk</a:t>
            </a:r>
            <a:r>
              <a:rPr lang="es-ES" altLang="es-AR" sz="2600" dirty="0"/>
              <a:t>=2, o se llega al punto en que mejores resultados no son económicamente viables ante la necesidad de cambio de tecnología. </a:t>
            </a:r>
            <a:endParaRPr lang="es-ES" altLang="es-AR" sz="2600" dirty="0" smtClean="0"/>
          </a:p>
          <a:p>
            <a:pPr algn="just"/>
            <a:r>
              <a:rPr lang="es-MX" altLang="es-AR" sz="2800" dirty="0"/>
              <a:t>A pesar de su origen en manufactura, Seis Sigma no se limita a la producción; el enfoque es al </a:t>
            </a:r>
            <a:r>
              <a:rPr lang="es-MX" altLang="es-AR" sz="2800" i="1" dirty="0"/>
              <a:t>proceso</a:t>
            </a:r>
            <a:r>
              <a:rPr lang="es-MX" altLang="es-AR" sz="2800" dirty="0"/>
              <a:t>. </a:t>
            </a:r>
          </a:p>
          <a:p>
            <a:pPr marL="0" indent="0" algn="just" eaLnBrk="1" hangingPunct="1">
              <a:buNone/>
            </a:pPr>
            <a:endParaRPr lang="es-ES_tradnl" altLang="es-AR" sz="2600" dirty="0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971800" y="304800"/>
            <a:ext cx="6248400" cy="56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685800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AR" altLang="es-AR" sz="3600" spc="-9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Principios  de Seis Sigma</a:t>
            </a:r>
            <a:endParaRPr lang="es-ES_tradnl" altLang="es-AR" sz="3600" spc="-9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2547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z="4000"/>
              <a:t>Principios  de Seis Sigma II</a:t>
            </a:r>
            <a:r>
              <a:rPr lang="es-ES_tradnl" altLang="es-AR" sz="4000"/>
              <a:t/>
            </a:r>
            <a:br>
              <a:rPr lang="es-ES_tradnl" altLang="es-AR" sz="4000"/>
            </a:br>
            <a:endParaRPr lang="es-AR" altLang="es-AR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MX" altLang="es-AR" sz="2800" dirty="0" smtClean="0"/>
              <a:t>Este nivel de calidad se aproxima al ideal del cero-defectos y puede ser aplicado no solo a procesos industriales de manufactura, sino también en procesos transaccionales y comerciales de cualquier tipo, como por ejemplo: en servicios financieros, logísticos, mercantiles, tecnología, etc.</a:t>
            </a:r>
            <a:endParaRPr lang="es-ES" altLang="es-AR" sz="2800" dirty="0" smtClean="0"/>
          </a:p>
        </p:txBody>
      </p:sp>
    </p:spTree>
    <p:extLst>
      <p:ext uri="{BB962C8B-B14F-4D97-AF65-F5344CB8AC3E}">
        <p14:creationId xmlns:p14="http://schemas.microsoft.com/office/powerpoint/2010/main" val="25314807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z="4000"/>
              <a:t>Principios  de Seis Sigma III</a:t>
            </a:r>
            <a:r>
              <a:rPr lang="es-ES_tradnl" altLang="es-AR" sz="4000"/>
              <a:t/>
            </a:r>
            <a:br>
              <a:rPr lang="es-ES_tradnl" altLang="es-AR" sz="4000"/>
            </a:br>
            <a:endParaRPr lang="es-AR" altLang="es-AR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AR" sz="2800" dirty="0" smtClean="0"/>
              <a:t>Seis sigma es consistente con una estrategia de bajo costo y diferenciación por calidad. Por un lado se disminuyen los costos operativos eliminando </a:t>
            </a:r>
            <a:r>
              <a:rPr lang="es-ES" altLang="es-AR" sz="2800" dirty="0" err="1" smtClean="0"/>
              <a:t>retrabajos</a:t>
            </a:r>
            <a:r>
              <a:rPr lang="es-ES" altLang="es-AR" sz="2800" dirty="0" smtClean="0"/>
              <a:t>, errores, pagos de garantías, y bonificaciones por productos fuera de especificaciones. 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AR" sz="2800" dirty="0" smtClean="0"/>
              <a:t>Además es posible lograr un producto con mejores especificaciones y consistencia sobre estas. 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AR" sz="2800" dirty="0" smtClean="0"/>
              <a:t>El método básico esta basada en 5 pasos </a:t>
            </a:r>
          </a:p>
        </p:txBody>
      </p:sp>
    </p:spTree>
    <p:extLst>
      <p:ext uri="{BB962C8B-B14F-4D97-AF65-F5344CB8AC3E}">
        <p14:creationId xmlns:p14="http://schemas.microsoft.com/office/powerpoint/2010/main" val="2710744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 dirty="0" smtClean="0"/>
              <a:t>Metodología DMAIC</a:t>
            </a:r>
            <a:endParaRPr lang="es-ES" altLang="es-AR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_tradnl" altLang="es-AR" sz="2800" dirty="0" smtClean="0"/>
              <a:t>Esta estrategia de mejora </a:t>
            </a:r>
            <a:r>
              <a:rPr lang="es-ES_tradnl" altLang="es-AR" sz="2800" dirty="0" smtClean="0"/>
              <a:t>que utiliza la metodología </a:t>
            </a:r>
            <a:r>
              <a:rPr lang="es-ES_tradnl" altLang="es-AR" sz="2800" dirty="0" err="1" smtClean="0"/>
              <a:t>Six</a:t>
            </a:r>
            <a:r>
              <a:rPr lang="es-ES_tradnl" altLang="es-AR" sz="2800" dirty="0" smtClean="0"/>
              <a:t> Sigma se </a:t>
            </a:r>
            <a:r>
              <a:rPr lang="es-ES_tradnl" altLang="es-AR" sz="2800" dirty="0" smtClean="0"/>
              <a:t>conoce </a:t>
            </a:r>
            <a:r>
              <a:rPr lang="es-ES_tradnl" altLang="es-AR" sz="2800" dirty="0" smtClean="0"/>
              <a:t>como DMAIC </a:t>
            </a:r>
            <a:r>
              <a:rPr lang="es-ES_tradnl" altLang="es-AR" sz="2800" dirty="0" smtClean="0"/>
              <a:t>(</a:t>
            </a:r>
            <a:r>
              <a:rPr lang="es-ES_tradnl" altLang="es-AR" sz="2800" dirty="0" err="1" smtClean="0"/>
              <a:t>Definition</a:t>
            </a:r>
            <a:r>
              <a:rPr lang="es-ES_tradnl" altLang="es-AR" sz="2800" dirty="0" smtClean="0"/>
              <a:t>-</a:t>
            </a:r>
            <a:r>
              <a:rPr lang="es-ES_tradnl" altLang="es-AR" sz="2800" dirty="0" err="1" smtClean="0"/>
              <a:t>Measurement</a:t>
            </a:r>
            <a:r>
              <a:rPr lang="es-ES_tradnl" altLang="es-AR" sz="2800" dirty="0" smtClean="0"/>
              <a:t>-</a:t>
            </a:r>
            <a:r>
              <a:rPr lang="es-ES_tradnl" altLang="es-AR" sz="2800" dirty="0" err="1" smtClean="0"/>
              <a:t>Analysis</a:t>
            </a:r>
            <a:r>
              <a:rPr lang="es-ES_tradnl" altLang="es-AR" sz="2800" dirty="0" smtClean="0"/>
              <a:t>-</a:t>
            </a:r>
            <a:r>
              <a:rPr lang="es-ES_tradnl" altLang="es-AR" sz="2800" dirty="0" err="1" smtClean="0"/>
              <a:t>Improvement</a:t>
            </a:r>
            <a:r>
              <a:rPr lang="es-ES_tradnl" altLang="es-AR" sz="2800" dirty="0" smtClean="0"/>
              <a:t>-Control</a:t>
            </a:r>
            <a:r>
              <a:rPr lang="es-ES_tradnl" altLang="es-AR" dirty="0" smtClean="0"/>
              <a:t>) </a:t>
            </a:r>
            <a:endParaRPr lang="es-ES_tradnl" altLang="es-AR" dirty="0" smtClean="0"/>
          </a:p>
          <a:p>
            <a:pPr eaLnBrk="1" hangingPunct="1"/>
            <a:r>
              <a:rPr lang="es-ES_tradnl" altLang="es-AR" sz="2800" dirty="0" smtClean="0"/>
              <a:t>Consiste en una mirada superadora de la metodología PDCA</a:t>
            </a:r>
          </a:p>
          <a:p>
            <a:pPr eaLnBrk="1" hangingPunct="1"/>
            <a:endParaRPr lang="es-ES_tradnl" altLang="es-AR" sz="2800" dirty="0" smtClean="0"/>
          </a:p>
          <a:p>
            <a:pPr marL="0" indent="0" eaLnBrk="1" hangingPunct="1">
              <a:buNone/>
            </a:pPr>
            <a:endParaRPr lang="es-ES" altLang="es-AR" sz="2800" dirty="0"/>
          </a:p>
        </p:txBody>
      </p:sp>
    </p:spTree>
    <p:extLst>
      <p:ext uri="{BB962C8B-B14F-4D97-AF65-F5344CB8AC3E}">
        <p14:creationId xmlns:p14="http://schemas.microsoft.com/office/powerpoint/2010/main" val="929695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Calidad de Sistemas de Software  - 2019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CAEA118-464F-43A9-BFBC-733A5CD74998}" type="slidenum">
              <a:rPr lang="es-ES" altLang="es-AR" smtClean="0"/>
              <a:pPr>
                <a:defRPr/>
              </a:pPr>
              <a:t>2</a:t>
            </a:fld>
            <a:endParaRPr lang="es-ES" altLang="es-AR"/>
          </a:p>
        </p:txBody>
      </p:sp>
      <p:sp>
        <p:nvSpPr>
          <p:cNvPr id="10" name="1 CuadroTexto"/>
          <p:cNvSpPr txBox="1"/>
          <p:nvPr/>
        </p:nvSpPr>
        <p:spPr>
          <a:xfrm>
            <a:off x="633636" y="614526"/>
            <a:ext cx="8018834" cy="56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hangingPunct="1">
              <a:lnSpc>
                <a:spcPct val="85000"/>
              </a:lnSpc>
            </a:pPr>
            <a:r>
              <a:rPr lang="es-AR" sz="3600" spc="-9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Repasemos  un par de Conceptos Clave</a:t>
            </a:r>
            <a:endParaRPr lang="en-US" sz="3600" spc="-9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5 CuadroTexto"/>
          <p:cNvSpPr txBox="1"/>
          <p:nvPr/>
        </p:nvSpPr>
        <p:spPr>
          <a:xfrm>
            <a:off x="1873015" y="1616111"/>
            <a:ext cx="8018834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263" indent="-68263" algn="just" defTabSz="685800" eaLnBrk="1" hangingPunct="1">
              <a:lnSpc>
                <a:spcPct val="85000"/>
              </a:lnSpc>
              <a:spcBef>
                <a:spcPts val="975"/>
              </a:spcBef>
              <a:buClr>
                <a:srgbClr val="C00000"/>
              </a:buClr>
              <a:buFont typeface="Arial" charset="0"/>
              <a:buChar char="»"/>
            </a:pPr>
            <a:r>
              <a:rPr lang="es-AR" sz="2600" dirty="0">
                <a:solidFill>
                  <a:srgbClr val="000000"/>
                </a:solidFill>
                <a:latin typeface="+mn-lt"/>
              </a:rPr>
              <a:t>Estrategia, el camino que seguimos para llegar a lograr lo que nos imaginamos como </a:t>
            </a:r>
            <a:r>
              <a:rPr lang="es-AR" sz="2600" dirty="0" smtClean="0">
                <a:solidFill>
                  <a:srgbClr val="000000"/>
                </a:solidFill>
                <a:latin typeface="+mn-lt"/>
              </a:rPr>
              <a:t>empresa (VISION).</a:t>
            </a:r>
            <a:endParaRPr lang="es-AR" sz="2600" dirty="0">
              <a:solidFill>
                <a:srgbClr val="000000"/>
              </a:solidFill>
              <a:latin typeface="+mn-lt"/>
            </a:endParaRPr>
          </a:p>
          <a:p>
            <a:pPr marL="68263" indent="-68263" algn="just" defTabSz="685800" eaLnBrk="1" hangingPunct="1">
              <a:lnSpc>
                <a:spcPct val="85000"/>
              </a:lnSpc>
              <a:spcBef>
                <a:spcPts val="975"/>
              </a:spcBef>
              <a:buClr>
                <a:srgbClr val="C00000"/>
              </a:buClr>
              <a:buFont typeface="Arial" charset="0"/>
              <a:buChar char="»"/>
            </a:pPr>
            <a:endParaRPr lang="es-AR" sz="2600" dirty="0">
              <a:solidFill>
                <a:srgbClr val="000000"/>
              </a:solidFill>
              <a:latin typeface="+mn-lt"/>
            </a:endParaRPr>
          </a:p>
          <a:p>
            <a:pPr marL="68263" indent="-68263" algn="just" defTabSz="685800" eaLnBrk="1" hangingPunct="1">
              <a:lnSpc>
                <a:spcPct val="85000"/>
              </a:lnSpc>
              <a:spcBef>
                <a:spcPts val="975"/>
              </a:spcBef>
              <a:buClr>
                <a:srgbClr val="C00000"/>
              </a:buClr>
              <a:buFont typeface="Arial" charset="0"/>
              <a:buChar char="»"/>
            </a:pPr>
            <a:r>
              <a:rPr lang="es-AR" sz="2600" dirty="0">
                <a:solidFill>
                  <a:srgbClr val="000000"/>
                </a:solidFill>
                <a:latin typeface="+mn-lt"/>
              </a:rPr>
              <a:t>Proceso, “un </a:t>
            </a:r>
            <a:r>
              <a:rPr lang="es-AR" sz="2600" dirty="0">
                <a:solidFill>
                  <a:srgbClr val="000000"/>
                </a:solidFill>
                <a:latin typeface="+mn-lt"/>
              </a:rPr>
              <a:t>conjunto estructurado, </a:t>
            </a:r>
            <a:r>
              <a:rPr lang="es-AR" sz="2600" dirty="0">
                <a:solidFill>
                  <a:srgbClr val="000000"/>
                </a:solidFill>
                <a:latin typeface="+mn-lt"/>
              </a:rPr>
              <a:t>MEDIBLE </a:t>
            </a:r>
            <a:r>
              <a:rPr lang="es-AR" sz="2600" dirty="0">
                <a:solidFill>
                  <a:srgbClr val="000000"/>
                </a:solidFill>
                <a:latin typeface="+mn-lt"/>
              </a:rPr>
              <a:t>de actividades diseñadas para </a:t>
            </a:r>
            <a:r>
              <a:rPr lang="es-AR" sz="2600" dirty="0">
                <a:solidFill>
                  <a:srgbClr val="000000"/>
                </a:solidFill>
                <a:latin typeface="+mn-lt"/>
              </a:rPr>
              <a:t>lograr un resultado . </a:t>
            </a:r>
            <a:r>
              <a:rPr lang="es-AR" sz="2600" dirty="0">
                <a:solidFill>
                  <a:srgbClr val="000000"/>
                </a:solidFill>
                <a:latin typeface="+mn-lt"/>
              </a:rPr>
              <a:t>Implica un fuerte énfasis en cómo se ejecuta el trabajo dentro de la organización, en contraste con el énfasis en el qué, característico de la focalización en el producto» (Davenport, </a:t>
            </a:r>
            <a:r>
              <a:rPr lang="es-AR" sz="2600" dirty="0">
                <a:solidFill>
                  <a:srgbClr val="000000"/>
                </a:solidFill>
                <a:latin typeface="+mn-lt"/>
              </a:rPr>
              <a:t>1993).</a:t>
            </a:r>
          </a:p>
          <a:p>
            <a:pPr marL="68263" indent="-68263" algn="just" defTabSz="685800" eaLnBrk="1" hangingPunct="1">
              <a:lnSpc>
                <a:spcPct val="85000"/>
              </a:lnSpc>
              <a:spcBef>
                <a:spcPts val="975"/>
              </a:spcBef>
              <a:buClr>
                <a:srgbClr val="C00000"/>
              </a:buClr>
              <a:buFont typeface="Arial" charset="0"/>
              <a:buChar char="»"/>
            </a:pPr>
            <a:endParaRPr lang="es-AR" sz="2600" dirty="0">
              <a:solidFill>
                <a:srgbClr val="000000"/>
              </a:solidFill>
              <a:latin typeface="+mn-lt"/>
            </a:endParaRPr>
          </a:p>
          <a:p>
            <a:endParaRPr lang="es-AR" sz="2400" dirty="0" smtClean="0">
              <a:latin typeface="Trebuchet MS" pitchFamily="34" charset="0"/>
              <a:cs typeface="Estrangelo Edessa" pitchFamily="66" charset="0"/>
            </a:endParaRPr>
          </a:p>
          <a:p>
            <a:endParaRPr lang="es-AR" sz="2400" dirty="0">
              <a:latin typeface="Trebuchet MS" pitchFamily="34" charset="0"/>
              <a:cs typeface="Estrangelo Edessa" pitchFamily="66" charset="0"/>
            </a:endParaRPr>
          </a:p>
          <a:p>
            <a:endParaRPr lang="es-AR" sz="2400" dirty="0" smtClean="0">
              <a:latin typeface="Trebuchet MS" pitchFamily="34" charset="0"/>
              <a:cs typeface="Estrangelo Edessa" pitchFamily="66" charset="0"/>
            </a:endParaRPr>
          </a:p>
          <a:p>
            <a:endParaRPr lang="es-AR" sz="2400" dirty="0">
              <a:latin typeface="Trebuchet MS" pitchFamily="34" charset="0"/>
              <a:cs typeface="Estrangelo Edessa" pitchFamily="66" charset="0"/>
            </a:endParaRPr>
          </a:p>
          <a:p>
            <a:endParaRPr lang="en-US" sz="2400" dirty="0">
              <a:latin typeface="Trebuchet MS" pitchFamily="34" charset="0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8069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09600"/>
            <a:ext cx="7772400" cy="914400"/>
          </a:xfrm>
        </p:spPr>
        <p:txBody>
          <a:bodyPr/>
          <a:lstStyle/>
          <a:p>
            <a:pPr eaLnBrk="1" hangingPunct="1"/>
            <a:r>
              <a:rPr lang="es-ES" altLang="es-AR" u="sng" smtClean="0"/>
              <a:t>1) Delimitación de procesos</a:t>
            </a:r>
            <a:endParaRPr lang="es-ES_tradnl" altLang="es-AR" u="sng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458200" cy="4724400"/>
          </a:xfrm>
        </p:spPr>
        <p:txBody>
          <a:bodyPr/>
          <a:lstStyle/>
          <a:p>
            <a:pPr algn="just" eaLnBrk="1" hangingPunct="1"/>
            <a:endParaRPr lang="es-ES_tradnl" altLang="es-AR" smtClean="0">
              <a:solidFill>
                <a:srgbClr val="000000"/>
              </a:solidFill>
            </a:endParaRPr>
          </a:p>
          <a:p>
            <a:pPr algn="just" eaLnBrk="1" hangingPunct="1"/>
            <a:r>
              <a:rPr lang="es-ES" altLang="es-AR" sz="3400"/>
              <a:t>Definición de procesos, sus limites y características funcionales, variables de respuesta e independientes y su inter-relación.</a:t>
            </a:r>
            <a:endParaRPr lang="es-ES_tradnl" altLang="es-AR" sz="3400"/>
          </a:p>
        </p:txBody>
      </p:sp>
    </p:spTree>
    <p:extLst>
      <p:ext uri="{BB962C8B-B14F-4D97-AF65-F5344CB8AC3E}">
        <p14:creationId xmlns:p14="http://schemas.microsoft.com/office/powerpoint/2010/main" val="15255242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altLang="es-AR" smtClean="0"/>
              <a:t>2)</a:t>
            </a:r>
            <a:r>
              <a:rPr lang="es-ES_tradnl" altLang="es-AR" u="sng" smtClean="0"/>
              <a:t>Caracterización Metrológica</a:t>
            </a:r>
            <a:r>
              <a:rPr lang="es-ES" altLang="es-AR" smtClean="0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AR" sz="2400" dirty="0" smtClean="0"/>
              <a:t>Definición de sistema de medida necesario para evaluar las respuestas y cuantificar su variación.</a:t>
            </a:r>
          </a:p>
        </p:txBody>
      </p:sp>
    </p:spTree>
    <p:extLst>
      <p:ext uri="{BB962C8B-B14F-4D97-AF65-F5344CB8AC3E}">
        <p14:creationId xmlns:p14="http://schemas.microsoft.com/office/powerpoint/2010/main" val="34061890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mtClean="0"/>
              <a:t>3)</a:t>
            </a:r>
            <a:r>
              <a:rPr lang="es-ES" altLang="es-AR" u="sng" smtClean="0"/>
              <a:t>Determinación de capacidades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AR" sz="2800" dirty="0" smtClean="0"/>
              <a:t>Determinar la capacidad actual del proceso para alcanzar las especificaciones de los clientes y predecir su estabilidad, y capacidad en los niveles óptimos.</a:t>
            </a:r>
          </a:p>
        </p:txBody>
      </p:sp>
    </p:spTree>
    <p:extLst>
      <p:ext uri="{BB962C8B-B14F-4D97-AF65-F5344CB8AC3E}">
        <p14:creationId xmlns:p14="http://schemas.microsoft.com/office/powerpoint/2010/main" val="2400101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mtClean="0"/>
              <a:t>4)</a:t>
            </a:r>
            <a:r>
              <a:rPr lang="es-ES" altLang="es-AR" u="sng" smtClean="0"/>
              <a:t>Optimización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AR" sz="2800" dirty="0" smtClean="0"/>
              <a:t>Reducir las fuentes de variación a través de pensamiento estadístico y experimentos diseñados estadísticamente.</a:t>
            </a:r>
          </a:p>
        </p:txBody>
      </p:sp>
    </p:spTree>
    <p:extLst>
      <p:ext uri="{BB962C8B-B14F-4D97-AF65-F5344CB8AC3E}">
        <p14:creationId xmlns:p14="http://schemas.microsoft.com/office/powerpoint/2010/main" val="11874500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AR" smtClean="0"/>
              <a:t>5)</a:t>
            </a:r>
            <a:r>
              <a:rPr lang="es-ES" altLang="es-AR" u="sng" smtClean="0"/>
              <a:t>Control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AR" sz="2800" dirty="0" smtClean="0"/>
              <a:t>Fijar un sistema completo de control preventivo para variables independientes y monitorear las variables de respuesta.</a:t>
            </a:r>
          </a:p>
        </p:txBody>
      </p:sp>
    </p:spTree>
    <p:extLst>
      <p:ext uri="{BB962C8B-B14F-4D97-AF65-F5344CB8AC3E}">
        <p14:creationId xmlns:p14="http://schemas.microsoft.com/office/powerpoint/2010/main" val="9157041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METODOLOGIA</a:t>
            </a:r>
          </a:p>
        </p:txBody>
      </p:sp>
      <p:pic>
        <p:nvPicPr>
          <p:cNvPr id="31747" name="Picture 4" descr="tabla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2205038"/>
            <a:ext cx="6913563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503105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2495551" y="2060576"/>
          <a:ext cx="6710363" cy="361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Documento" r:id="rId3" imgW="7656508" imgH="4127508" progId="Word.Document.8">
                  <p:embed/>
                </p:oleObj>
              </mc:Choice>
              <mc:Fallback>
                <p:oleObj name="Documento" r:id="rId3" imgW="7656508" imgH="41275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2060576"/>
                        <a:ext cx="6710363" cy="361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5"/>
          <p:cNvSpPr txBox="1">
            <a:spLocks noChangeArrowheads="1"/>
          </p:cNvSpPr>
          <p:nvPr/>
        </p:nvSpPr>
        <p:spPr bwMode="auto">
          <a:xfrm>
            <a:off x="2424113" y="404813"/>
            <a:ext cx="6337300" cy="1038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685800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3600" spc="-9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ETAPAS Y ROLES EN LA </a:t>
            </a:r>
          </a:p>
          <a:p>
            <a:pPr defTabSz="685800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AR" sz="3600" spc="-9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ESTRATEGIA SEIS SIGMA </a:t>
            </a:r>
            <a:endParaRPr lang="es-ES" altLang="es-AR" sz="3600" spc="-9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235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smtClean="0"/>
              <a:t>Herramientas a utilizar </a:t>
            </a:r>
            <a:endParaRPr lang="es-ES" altLang="es-AR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s-MX" altLang="es-AR" sz="2600"/>
              <a:t>Dentro del arsenal de herramientas utilizadas para soportar Seis Sigma, se encuentran casi todas las conocidas en el mundo de la Calidad tradicional, TQM, etc. Se pueden mencionar entre otras:</a:t>
            </a:r>
          </a:p>
          <a:p>
            <a:pPr lvl="1" eaLnBrk="1" hangingPunct="1">
              <a:lnSpc>
                <a:spcPct val="80000"/>
              </a:lnSpc>
            </a:pPr>
            <a:r>
              <a:rPr lang="es-MX" altLang="es-AR" sz="2200"/>
              <a:t>Procesos de Mejora Continua.</a:t>
            </a:r>
          </a:p>
          <a:p>
            <a:pPr lvl="1" eaLnBrk="1" hangingPunct="1">
              <a:lnSpc>
                <a:spcPct val="80000"/>
              </a:lnSpc>
            </a:pPr>
            <a:r>
              <a:rPr lang="es-MX" altLang="es-AR" sz="2200"/>
              <a:t>Diseño/Rediseño de Procesos.	</a:t>
            </a:r>
          </a:p>
          <a:p>
            <a:pPr lvl="1" eaLnBrk="1" hangingPunct="1">
              <a:lnSpc>
                <a:spcPct val="80000"/>
              </a:lnSpc>
            </a:pPr>
            <a:r>
              <a:rPr lang="es-MX" altLang="es-AR" sz="2200"/>
              <a:t>Análisis de Varianza, ANOVA.</a:t>
            </a:r>
          </a:p>
          <a:p>
            <a:pPr lvl="1" eaLnBrk="1" hangingPunct="1">
              <a:lnSpc>
                <a:spcPct val="80000"/>
              </a:lnSpc>
            </a:pPr>
            <a:r>
              <a:rPr lang="es-MX" altLang="es-AR" sz="2200"/>
              <a:t>Cuadro de Mando Integral, BSC.</a:t>
            </a:r>
          </a:p>
          <a:p>
            <a:pPr lvl="1" eaLnBrk="1" hangingPunct="1">
              <a:lnSpc>
                <a:spcPct val="80000"/>
              </a:lnSpc>
            </a:pPr>
            <a:r>
              <a:rPr lang="es-MX" altLang="es-AR" sz="2200"/>
              <a:t>La Voz del Cliente, VOC.</a:t>
            </a:r>
          </a:p>
          <a:p>
            <a:pPr lvl="1" eaLnBrk="1" hangingPunct="1">
              <a:lnSpc>
                <a:spcPct val="80000"/>
              </a:lnSpc>
            </a:pPr>
            <a:r>
              <a:rPr lang="es-MX" altLang="es-AR" sz="2200"/>
              <a:t>Pensamiento Creativo.</a:t>
            </a:r>
          </a:p>
          <a:p>
            <a:pPr lvl="1" eaLnBrk="1" hangingPunct="1">
              <a:lnSpc>
                <a:spcPct val="80000"/>
              </a:lnSpc>
            </a:pPr>
            <a:r>
              <a:rPr lang="es-MX" altLang="es-AR" sz="2200"/>
              <a:t>Diseño de Experimentos, DoE.</a:t>
            </a:r>
          </a:p>
          <a:p>
            <a:pPr lvl="1" eaLnBrk="1" hangingPunct="1">
              <a:lnSpc>
                <a:spcPct val="80000"/>
              </a:lnSpc>
            </a:pPr>
            <a:r>
              <a:rPr lang="es-MX" altLang="es-AR" sz="2200"/>
              <a:t>Gerencia de los Procesos.</a:t>
            </a:r>
          </a:p>
          <a:p>
            <a:pPr lvl="1" eaLnBrk="1" hangingPunct="1">
              <a:lnSpc>
                <a:spcPct val="80000"/>
              </a:lnSpc>
            </a:pPr>
            <a:r>
              <a:rPr lang="es-MX" altLang="es-AR" sz="2200"/>
              <a:t>Control Estadístico de Procesos, SPC</a:t>
            </a:r>
            <a:r>
              <a:rPr lang="es-ES" altLang="es-AR" sz="2200"/>
              <a:t> o CEP</a:t>
            </a:r>
          </a:p>
        </p:txBody>
      </p:sp>
    </p:spTree>
    <p:extLst>
      <p:ext uri="{BB962C8B-B14F-4D97-AF65-F5344CB8AC3E}">
        <p14:creationId xmlns:p14="http://schemas.microsoft.com/office/powerpoint/2010/main" val="12008439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AR" sz="3500"/>
              <a:t>DIFERENCIAS ENTRE CALIDAD TRADICIONAL VS. SEIS SIGMA</a:t>
            </a:r>
            <a:r>
              <a:rPr lang="es-ES" altLang="es-AR" sz="3500"/>
              <a:t> </a:t>
            </a:r>
            <a:endParaRPr lang="es-AR" altLang="es-AR" sz="3500"/>
          </a:p>
        </p:txBody>
      </p:sp>
      <p:graphicFrame>
        <p:nvGraphicFramePr>
          <p:cNvPr id="205926" name="Group 102"/>
          <p:cNvGraphicFramePr>
            <a:graphicFrameLocks noGrp="1"/>
          </p:cNvGraphicFramePr>
          <p:nvPr>
            <p:ph idx="1"/>
          </p:nvPr>
        </p:nvGraphicFramePr>
        <p:xfrm>
          <a:off x="1981200" y="1719263"/>
          <a:ext cx="8229600" cy="4411665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3587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CALIDAD TRADICIONAL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SEIS SIGMA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Está centralizada. Su estructura es rígida y de enfoque reactivo.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Está descentralizada en una estructura constituida para la detección y solución de los problemas.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Su enfoque es proactivo.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Generalmente no hay una aplicación estructurada de las herramientas de mejora.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 hace uso estructurado de las herramientas de mejora y de las técnicas estadísticas para la solución de los problemas.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No se tiene soporte en la aplicación de las herramientas de mejora.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Generalmente su uso es localizado y aislado.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 provee toda una estructura de apoyo y capacitación al personal, para el empleo de las herramientas de mejora.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La toma de decisiones se efectúa sobre la base de presentimientos y datos vagos.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La toma de decisiones se basa en datos precisos y objetivos: "Sólo en Dios creo, los demás traigan datos".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785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 aplican remedios provisionales o parches. Sólo se corrige en vez de prevenir.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 vá a la causa raíz para implementar soluciones sólidas y efectivas y así prevenir la recurrencia de los problemas.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No se establecen planes estructurados de formación y capacitación para la aplicación de las técnicas estadísticas requeridas.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 establecen planes de entrenamiento estructurados para la aplicación de las técnicas estadísticas requeridas.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 enfoca solamente en la inspección para la detección de los defectos (variables clave de salida del proceso). </a:t>
                      </a:r>
                      <a:r>
                        <a:rPr kumimoji="0" 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Post-Mortem.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 enfoca hacia el control de las variables clave de entrada al proceso, las cuales generan la salida o producto deseado del proceso.</a:t>
                      </a:r>
                      <a:endParaRPr kumimoji="0" lang="es-MX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8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altLang="es-AR" smtClean="0"/>
              <a:t>SEIS SIGMA EN TI</a:t>
            </a:r>
            <a:r>
              <a:rPr lang="es-ES" altLang="es-AR" smtClean="0"/>
              <a:t> </a:t>
            </a:r>
            <a:endParaRPr lang="es-AR" altLang="es-AR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MX" altLang="es-AR" sz="2100"/>
              <a:t>El objetivo de aplicar Seis Sigma en el mundo de TI es proveer a los CIO´s con un objetivo medible para justificar las inversiones en tecnología, por otro lado también sirve para establecer un lenguaje común entre los proyectos de TI y otros proyectos de patrocinadores dentro de la compañía.</a:t>
            </a:r>
          </a:p>
          <a:p>
            <a:pPr eaLnBrk="1" hangingPunct="1">
              <a:lnSpc>
                <a:spcPct val="90000"/>
              </a:lnSpc>
            </a:pPr>
            <a:r>
              <a:rPr lang="es-MX" altLang="es-AR" sz="2100"/>
              <a:t>Muchas empresas de TI pueden ver los beneficios de Seis Sigma para reducir el error, pero se debe esperar para observar los beneficios cuantificables. </a:t>
            </a:r>
          </a:p>
          <a:p>
            <a:pPr eaLnBrk="1" hangingPunct="1">
              <a:lnSpc>
                <a:spcPct val="90000"/>
              </a:lnSpc>
            </a:pPr>
            <a:r>
              <a:rPr lang="es-MX" altLang="es-AR" sz="2100"/>
              <a:t>Es necesario que Seis Sigma sea un proyecto de arriba abajo. Seis Sigma es una herramienta de transformación directiva, y si los administradores de alto nivel no están interesados o no están dispuestos a patrocinar ellos mismos la estrategia, es seguro que la metodología falle. </a:t>
            </a:r>
            <a:endParaRPr lang="es-AR" altLang="es-AR" sz="2100"/>
          </a:p>
        </p:txBody>
      </p:sp>
    </p:spTree>
    <p:extLst>
      <p:ext uri="{BB962C8B-B14F-4D97-AF65-F5344CB8AC3E}">
        <p14:creationId xmlns:p14="http://schemas.microsoft.com/office/powerpoint/2010/main" val="378310652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5188" y="1295400"/>
            <a:ext cx="7772400" cy="5562600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ES_tradnl" altLang="es-AR" sz="2600" dirty="0" smtClean="0">
                <a:solidFill>
                  <a:srgbClr val="000000"/>
                </a:solidFill>
              </a:rPr>
              <a:t> </a:t>
            </a:r>
            <a:endParaRPr lang="es-ES_tradnl" altLang="es-AR" sz="2600" dirty="0">
              <a:solidFill>
                <a:srgbClr val="000000"/>
              </a:solidFill>
            </a:endParaRPr>
          </a:p>
          <a:p>
            <a:pPr algn="just" eaLnBrk="1" hangingPunct="1"/>
            <a:r>
              <a:rPr lang="es-ES_tradnl" altLang="es-AR" sz="2600" dirty="0">
                <a:solidFill>
                  <a:srgbClr val="000000"/>
                </a:solidFill>
              </a:rPr>
              <a:t>La calidad es una blanco móvil por lo tanto el proceso de cambio continuo debe considerarse como una practica normal, donde cambios y desarrollos menores no deben ser vistos como una amenaza al ambiente de trabajo establecido. </a:t>
            </a:r>
          </a:p>
          <a:p>
            <a:pPr algn="just" eaLnBrk="1" hangingPunct="1"/>
            <a:r>
              <a:rPr lang="es-ES_tradnl" altLang="es-AR" sz="2600" dirty="0">
                <a:solidFill>
                  <a:srgbClr val="000000"/>
                </a:solidFill>
              </a:rPr>
              <a:t>Este termino se refiere a que tanto el producto como el proceso productivo deben ser optimizados de manera constante y además se debe buscar la prevención de defectos.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631504" y="764704"/>
            <a:ext cx="6866560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hangingPunct="1">
              <a:lnSpc>
                <a:spcPct val="85000"/>
              </a:lnSpc>
            </a:pPr>
            <a:r>
              <a:rPr lang="es-ES_tradnl" altLang="es-AR" sz="3600" spc="-9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La mejora continua o </a:t>
            </a:r>
            <a:r>
              <a:rPr lang="es-ES_tradnl" altLang="es-AR" sz="3600" spc="-9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incrementalismo</a:t>
            </a:r>
            <a:endParaRPr lang="es-AR" sz="3600" spc="-9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970214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22238"/>
            <a:ext cx="7543800" cy="1295400"/>
          </a:xfrm>
        </p:spPr>
        <p:txBody>
          <a:bodyPr/>
          <a:lstStyle/>
          <a:p>
            <a:pPr eaLnBrk="1" hangingPunct="1"/>
            <a:r>
              <a:rPr lang="es-AR" altLang="es-AR" smtClean="0"/>
              <a:t>Bibliografia</a:t>
            </a:r>
            <a:endParaRPr lang="es-ES" altLang="es-AR" smtClean="0"/>
          </a:p>
        </p:txBody>
      </p:sp>
      <p:graphicFrame>
        <p:nvGraphicFramePr>
          <p:cNvPr id="32771" name="Object 5"/>
          <p:cNvGraphicFramePr>
            <a:graphicFrameLocks noChangeAspect="1"/>
          </p:cNvGraphicFramePr>
          <p:nvPr/>
        </p:nvGraphicFramePr>
        <p:xfrm>
          <a:off x="2859088" y="1700213"/>
          <a:ext cx="6191250" cy="377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Documento" r:id="rId3" imgW="6370209" imgH="3884883" progId="Word.Document.8">
                  <p:embed/>
                </p:oleObj>
              </mc:Choice>
              <mc:Fallback>
                <p:oleObj name="Documento" r:id="rId3" imgW="6370209" imgH="38848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1700213"/>
                        <a:ext cx="6191250" cy="377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041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Ciclo PDCA o ciclo de DEMING</a:t>
            </a:r>
            <a:endParaRPr lang="es-AR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6DBA4C-BE2D-4FDA-A3F1-EFC03F3DB517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s-ES" smtClean="0"/>
              <a:t>Calidad de Sistemas de Software  - 2019</a:t>
            </a:r>
            <a:endParaRPr lang="es-ES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654585"/>
              </p:ext>
            </p:extLst>
          </p:nvPr>
        </p:nvGraphicFramePr>
        <p:xfrm>
          <a:off x="1847851" y="1081262"/>
          <a:ext cx="8524875" cy="495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Documento" r:id="rId3" imgW="5690616" imgH="3307080" progId="Word.Document.8">
                  <p:embed/>
                </p:oleObj>
              </mc:Choice>
              <mc:Fallback>
                <p:oleObj name="Documento" r:id="rId3" imgW="5690616" imgH="3307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1" y="1081262"/>
                        <a:ext cx="8524875" cy="495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014413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847850" y="1700213"/>
            <a:ext cx="8458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68263" indent="-68263" algn="just" defTabSz="685800" eaLnBrk="1" hangingPunct="1">
              <a:lnSpc>
                <a:spcPct val="85000"/>
              </a:lnSpc>
              <a:spcBef>
                <a:spcPts val="975"/>
              </a:spcBef>
              <a:buClr>
                <a:srgbClr val="C00000"/>
              </a:buClr>
              <a:buFont typeface="Arial" charset="0"/>
              <a:buChar char="»"/>
            </a:pPr>
            <a:r>
              <a:rPr lang="es-ES_tradnl" altLang="es-AR" sz="2600" dirty="0">
                <a:solidFill>
                  <a:srgbClr val="000000"/>
                </a:solidFill>
                <a:latin typeface="+mn-lt"/>
                <a:cs typeface="+mn-cs"/>
              </a:rPr>
              <a:t>En Japón se utiliza el termino </a:t>
            </a:r>
            <a:r>
              <a:rPr lang="es-ES_tradnl" altLang="es-AR" sz="2600" dirty="0" err="1">
                <a:solidFill>
                  <a:srgbClr val="000000"/>
                </a:solidFill>
                <a:latin typeface="+mn-lt"/>
                <a:cs typeface="+mn-cs"/>
              </a:rPr>
              <a:t>kaizen</a:t>
            </a:r>
            <a:r>
              <a:rPr lang="es-ES_tradnl" altLang="es-AR" sz="2600" dirty="0">
                <a:solidFill>
                  <a:srgbClr val="000000"/>
                </a:solidFill>
                <a:latin typeface="+mn-lt"/>
                <a:cs typeface="+mn-cs"/>
              </a:rPr>
              <a:t>  para referirse al sistema que respalda la mejora continua. Este termino significa mejora involucrando a todos, incluyendo a gerentes y operarios. </a:t>
            </a:r>
          </a:p>
          <a:p>
            <a:pPr marL="68263" indent="-68263" algn="just" defTabSz="685800" eaLnBrk="1" hangingPunct="1">
              <a:lnSpc>
                <a:spcPct val="85000"/>
              </a:lnSpc>
              <a:spcBef>
                <a:spcPts val="975"/>
              </a:spcBef>
              <a:buClr>
                <a:srgbClr val="C00000"/>
              </a:buClr>
              <a:buFont typeface="Arial" charset="0"/>
              <a:buChar char="»"/>
            </a:pPr>
            <a:r>
              <a:rPr lang="es-ES_tradnl" altLang="es-AR" sz="2600" dirty="0">
                <a:solidFill>
                  <a:srgbClr val="000000"/>
                </a:solidFill>
                <a:latin typeface="+mn-lt"/>
                <a:cs typeface="+mn-cs"/>
              </a:rPr>
              <a:t>La idea es crear  un ciclo continuo con el fin de mantener la competitividad de una empresa.</a:t>
            </a:r>
          </a:p>
          <a:p>
            <a:pPr marL="68263" indent="-68263" algn="just" defTabSz="685800" eaLnBrk="1" hangingPunct="1">
              <a:lnSpc>
                <a:spcPct val="85000"/>
              </a:lnSpc>
              <a:spcBef>
                <a:spcPts val="975"/>
              </a:spcBef>
              <a:buClr>
                <a:srgbClr val="C00000"/>
              </a:buClr>
              <a:buFont typeface="Arial" charset="0"/>
              <a:buChar char="»"/>
            </a:pPr>
            <a:r>
              <a:rPr lang="es-ES_tradnl" altLang="es-AR" sz="2600" dirty="0" err="1">
                <a:solidFill>
                  <a:srgbClr val="000000"/>
                </a:solidFill>
                <a:latin typeface="+mn-lt"/>
                <a:cs typeface="+mn-cs"/>
              </a:rPr>
              <a:t>learning</a:t>
            </a:r>
            <a:r>
              <a:rPr lang="es-ES_tradnl" altLang="es-AR" sz="2600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ES_tradnl" altLang="es-AR" sz="2600" dirty="0" err="1">
                <a:solidFill>
                  <a:srgbClr val="000000"/>
                </a:solidFill>
                <a:latin typeface="+mn-lt"/>
                <a:cs typeface="+mn-cs"/>
              </a:rPr>
              <a:t>by</a:t>
            </a:r>
            <a:r>
              <a:rPr lang="es-ES_tradnl" altLang="es-AR" sz="2600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ES_tradnl" altLang="es-AR" sz="2600" dirty="0" err="1">
                <a:solidFill>
                  <a:srgbClr val="000000"/>
                </a:solidFill>
                <a:latin typeface="+mn-lt"/>
                <a:cs typeface="+mn-cs"/>
              </a:rPr>
              <a:t>doing</a:t>
            </a:r>
            <a:r>
              <a:rPr lang="es-ES_tradnl" altLang="es-AR" sz="2600" dirty="0">
                <a:solidFill>
                  <a:srgbClr val="000000"/>
                </a:solidFill>
                <a:latin typeface="+mn-lt"/>
                <a:cs typeface="+mn-cs"/>
              </a:rPr>
              <a:t> - aprovechar conocimiento tácito de la gente en la organización-</a:t>
            </a:r>
          </a:p>
          <a:p>
            <a:pPr marL="68263" indent="-68263" algn="just" defTabSz="685800" eaLnBrk="1" hangingPunct="1">
              <a:lnSpc>
                <a:spcPct val="85000"/>
              </a:lnSpc>
              <a:spcBef>
                <a:spcPts val="975"/>
              </a:spcBef>
              <a:buClr>
                <a:srgbClr val="C00000"/>
              </a:buClr>
              <a:buFont typeface="Arial" charset="0"/>
              <a:buChar char="»"/>
            </a:pPr>
            <a:r>
              <a:rPr lang="es-ES_tradnl" altLang="es-AR" sz="2600" dirty="0" err="1">
                <a:solidFill>
                  <a:srgbClr val="000000"/>
                </a:solidFill>
                <a:latin typeface="+mn-lt"/>
                <a:cs typeface="+mn-cs"/>
              </a:rPr>
              <a:t>Learning</a:t>
            </a:r>
            <a:r>
              <a:rPr lang="es-ES_tradnl" altLang="es-AR" sz="2600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ES_tradnl" altLang="es-AR" sz="2600" dirty="0" err="1">
                <a:solidFill>
                  <a:srgbClr val="000000"/>
                </a:solidFill>
                <a:latin typeface="+mn-lt"/>
                <a:cs typeface="+mn-cs"/>
              </a:rPr>
              <a:t>by</a:t>
            </a:r>
            <a:r>
              <a:rPr lang="es-ES_tradnl" altLang="es-AR" sz="2600" dirty="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s-ES_tradnl" altLang="es-AR" sz="2600" dirty="0" err="1">
                <a:solidFill>
                  <a:srgbClr val="000000"/>
                </a:solidFill>
                <a:latin typeface="+mn-lt"/>
                <a:cs typeface="+mn-cs"/>
              </a:rPr>
              <a:t>using</a:t>
            </a:r>
            <a:r>
              <a:rPr lang="es-ES_tradnl" altLang="es-AR" sz="2600" dirty="0">
                <a:solidFill>
                  <a:srgbClr val="000000"/>
                </a:solidFill>
                <a:latin typeface="+mn-lt"/>
                <a:cs typeface="+mn-cs"/>
              </a:rPr>
              <a:t>- cuello de botella en producción oportunidad de mejora- </a:t>
            </a:r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623888" y="500065"/>
            <a:ext cx="10806112" cy="1273175"/>
          </a:xfrm>
        </p:spPr>
        <p:txBody>
          <a:bodyPr/>
          <a:lstStyle/>
          <a:p>
            <a:r>
              <a:rPr lang="es-AR" dirty="0" smtClean="0"/>
              <a:t>Mejora Continua o KAIZEN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0089324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63750" y="1628775"/>
            <a:ext cx="7772400" cy="4114800"/>
          </a:xfrm>
        </p:spPr>
        <p:txBody>
          <a:bodyPr/>
          <a:lstStyle/>
          <a:p>
            <a:pPr eaLnBrk="1" hangingPunct="1"/>
            <a:r>
              <a:rPr lang="es-ES_tradnl" altLang="es-AR" sz="2600" dirty="0">
                <a:solidFill>
                  <a:srgbClr val="000000"/>
                </a:solidFill>
              </a:rPr>
              <a:t>La mejora continua como parte de la Calidad Total excede los limites de la empresa, ya que se debe involucrar a los proveedores, evaluándolos e incentivándolos para lograr metas. </a:t>
            </a:r>
          </a:p>
          <a:p>
            <a:pPr eaLnBrk="1" hangingPunct="1"/>
            <a:r>
              <a:rPr lang="es-ES_tradnl" altLang="es-AR" sz="2600" dirty="0">
                <a:solidFill>
                  <a:srgbClr val="000000"/>
                </a:solidFill>
              </a:rPr>
              <a:t>De esta forma el crecimiento de una de las partes ayudara a la otra.</a:t>
            </a:r>
          </a:p>
          <a:p>
            <a:pPr eaLnBrk="1" hangingPunct="1"/>
            <a:r>
              <a:rPr lang="es-ES_tradnl" altLang="es-AR" sz="2600" dirty="0">
                <a:solidFill>
                  <a:srgbClr val="000000"/>
                </a:solidFill>
              </a:rPr>
              <a:t>La mejora continua puede aplicarse mediante el uso de técnicas de </a:t>
            </a:r>
            <a:r>
              <a:rPr lang="es-ES_tradnl" altLang="es-AR" sz="2600" b="1" dirty="0">
                <a:solidFill>
                  <a:srgbClr val="000000"/>
                </a:solidFill>
              </a:rPr>
              <a:t>Benchmarking</a:t>
            </a:r>
            <a:r>
              <a:rPr lang="es-ES_tradnl" altLang="es-AR" sz="2600" dirty="0">
                <a:solidFill>
                  <a:srgbClr val="000000"/>
                </a:solidFill>
              </a:rPr>
              <a:t>.</a:t>
            </a:r>
          </a:p>
          <a:p>
            <a:pPr eaLnBrk="1" hangingPunct="1"/>
            <a:endParaRPr lang="es-ES_tradnl" altLang="es-AR" dirty="0" smtClean="0"/>
          </a:p>
          <a:p>
            <a:pPr eaLnBrk="1" hangingPunct="1"/>
            <a:endParaRPr lang="es-ES_tradnl" altLang="es-AR" dirty="0" smtClean="0"/>
          </a:p>
        </p:txBody>
      </p:sp>
      <p:sp>
        <p:nvSpPr>
          <p:cNvPr id="3" name="Título 1"/>
          <p:cNvSpPr>
            <a:spLocks noGrp="1"/>
          </p:cNvSpPr>
          <p:nvPr>
            <p:ph type="title"/>
          </p:nvPr>
        </p:nvSpPr>
        <p:spPr>
          <a:xfrm>
            <a:off x="623888" y="500065"/>
            <a:ext cx="10806112" cy="1273175"/>
          </a:xfrm>
        </p:spPr>
        <p:txBody>
          <a:bodyPr/>
          <a:lstStyle/>
          <a:p>
            <a:r>
              <a:rPr lang="es-AR" dirty="0" smtClean="0"/>
              <a:t>Mejora Continua o KAIZEN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462032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dirty="0"/>
              <a:t>Benchmarking</a:t>
            </a:r>
            <a:endParaRPr lang="es-ES" altLang="es-A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81200" y="1719264"/>
            <a:ext cx="8362950" cy="4733925"/>
          </a:xfrm>
        </p:spPr>
        <p:txBody>
          <a:bodyPr>
            <a:normAutofit/>
          </a:bodyPr>
          <a:lstStyle/>
          <a:p>
            <a:pPr algn="just">
              <a:buSzPct val="70000"/>
            </a:pPr>
            <a:r>
              <a:rPr lang="es-AR" altLang="es-AR" sz="2400" dirty="0" smtClean="0">
                <a:solidFill>
                  <a:srgbClr val="000000"/>
                </a:solidFill>
              </a:rPr>
              <a:t>Técnica surgida en la empresa XEROX en los ’80</a:t>
            </a:r>
          </a:p>
          <a:p>
            <a:pPr algn="just">
              <a:buSzPct val="70000"/>
            </a:pPr>
            <a:r>
              <a:rPr lang="es-AR" sz="2400" dirty="0"/>
              <a:t>P</a:t>
            </a:r>
            <a:r>
              <a:rPr lang="es-AR" sz="2400" dirty="0" smtClean="0"/>
              <a:t>roceso </a:t>
            </a:r>
            <a:r>
              <a:rPr lang="es-AR" sz="2400" dirty="0"/>
              <a:t>continuo por el cual se toma como referencia los productos, servicios o procesos de trabajo de las empresas</a:t>
            </a:r>
            <a:endParaRPr lang="es-AR" altLang="es-AR" sz="2400" dirty="0" smtClean="0">
              <a:solidFill>
                <a:srgbClr val="000000"/>
              </a:solidFill>
            </a:endParaRPr>
          </a:p>
          <a:p>
            <a:pPr algn="just">
              <a:buSzPct val="70000"/>
            </a:pPr>
            <a:r>
              <a:rPr lang="es-AR" altLang="es-AR" sz="2400" dirty="0" smtClean="0">
                <a:solidFill>
                  <a:srgbClr val="000000"/>
                </a:solidFill>
              </a:rPr>
              <a:t>Cuatro </a:t>
            </a:r>
            <a:r>
              <a:rPr lang="es-AR" altLang="es-AR" sz="2400" dirty="0">
                <a:solidFill>
                  <a:srgbClr val="000000"/>
                </a:solidFill>
              </a:rPr>
              <a:t>pasos básicos:</a:t>
            </a:r>
          </a:p>
          <a:p>
            <a:pPr marL="0" indent="0" algn="just">
              <a:buSzPct val="70000"/>
              <a:buNone/>
            </a:pPr>
            <a:r>
              <a:rPr lang="es-AR" altLang="es-AR" sz="2400" dirty="0" smtClean="0">
                <a:solidFill>
                  <a:srgbClr val="000000"/>
                </a:solidFill>
              </a:rPr>
              <a:t>	1.Conozca </a:t>
            </a:r>
            <a:r>
              <a:rPr lang="es-AR" altLang="es-AR" sz="2400" dirty="0">
                <a:solidFill>
                  <a:srgbClr val="000000"/>
                </a:solidFill>
              </a:rPr>
              <a:t>su operación</a:t>
            </a:r>
          </a:p>
          <a:p>
            <a:pPr marL="0" indent="0" algn="just">
              <a:buSzPct val="70000"/>
              <a:buNone/>
            </a:pPr>
            <a:r>
              <a:rPr lang="es-AR" altLang="es-AR" sz="2400" dirty="0" smtClean="0">
                <a:solidFill>
                  <a:srgbClr val="000000"/>
                </a:solidFill>
              </a:rPr>
              <a:t>	2.Conozca </a:t>
            </a:r>
            <a:r>
              <a:rPr lang="es-AR" altLang="es-AR" sz="2400" dirty="0">
                <a:solidFill>
                  <a:srgbClr val="000000"/>
                </a:solidFill>
              </a:rPr>
              <a:t>las industrias lideres o competidoras</a:t>
            </a:r>
          </a:p>
          <a:p>
            <a:pPr marL="0" indent="0" algn="just">
              <a:buSzPct val="70000"/>
              <a:buNone/>
            </a:pPr>
            <a:r>
              <a:rPr lang="es-AR" altLang="es-AR" sz="2400" dirty="0" smtClean="0">
                <a:solidFill>
                  <a:srgbClr val="000000"/>
                </a:solidFill>
              </a:rPr>
              <a:t>	3.Incorpore </a:t>
            </a:r>
            <a:r>
              <a:rPr lang="es-AR" altLang="es-AR" sz="2400" dirty="0">
                <a:solidFill>
                  <a:srgbClr val="000000"/>
                </a:solidFill>
              </a:rPr>
              <a:t>lo mejor</a:t>
            </a:r>
          </a:p>
          <a:p>
            <a:pPr marL="0" indent="0" algn="just">
              <a:buSzPct val="70000"/>
              <a:buNone/>
            </a:pPr>
            <a:r>
              <a:rPr lang="es-AR" altLang="es-AR" sz="2400" dirty="0" smtClean="0">
                <a:solidFill>
                  <a:srgbClr val="000000"/>
                </a:solidFill>
              </a:rPr>
              <a:t>	4.Adquiera </a:t>
            </a:r>
            <a:r>
              <a:rPr lang="es-AR" altLang="es-AR" sz="2400" dirty="0">
                <a:solidFill>
                  <a:srgbClr val="000000"/>
                </a:solidFill>
              </a:rPr>
              <a:t>superioridad</a:t>
            </a:r>
          </a:p>
          <a:p>
            <a:pPr algn="just">
              <a:buSzPct val="70000"/>
            </a:pPr>
            <a:r>
              <a:rPr lang="es-AR" altLang="es-AR" sz="2400" dirty="0">
                <a:solidFill>
                  <a:srgbClr val="000000"/>
                </a:solidFill>
              </a:rPr>
              <a:t>Proporciona una base objetiva a la </a:t>
            </a:r>
            <a:r>
              <a:rPr lang="es-AR" altLang="es-AR" sz="2400" dirty="0" smtClean="0">
                <a:solidFill>
                  <a:srgbClr val="000000"/>
                </a:solidFill>
              </a:rPr>
              <a:t>necesidad de </a:t>
            </a:r>
            <a:r>
              <a:rPr lang="es-AR" altLang="es-AR" sz="2400" dirty="0">
                <a:solidFill>
                  <a:srgbClr val="000000"/>
                </a:solidFill>
              </a:rPr>
              <a:t>incrementar el esfuerzo de la ingeniería </a:t>
            </a:r>
            <a:r>
              <a:rPr lang="es-AR" altLang="es-AR" sz="2400" dirty="0" smtClean="0">
                <a:solidFill>
                  <a:srgbClr val="000000"/>
                </a:solidFill>
              </a:rPr>
              <a:t>de Calidad </a:t>
            </a:r>
            <a:r>
              <a:rPr lang="es-AR" altLang="es-AR" sz="2400" dirty="0">
                <a:solidFill>
                  <a:srgbClr val="000000"/>
                </a:solidFill>
              </a:rPr>
              <a:t>en una situación especifica</a:t>
            </a:r>
            <a:r>
              <a:rPr lang="es-AR" altLang="es-AR" sz="2400" dirty="0" smtClean="0"/>
              <a:t>.</a:t>
            </a:r>
            <a:endParaRPr lang="es-ES" altLang="es-AR" sz="2400" dirty="0" smtClean="0"/>
          </a:p>
        </p:txBody>
      </p:sp>
    </p:spTree>
    <p:extLst>
      <p:ext uri="{BB962C8B-B14F-4D97-AF65-F5344CB8AC3E}">
        <p14:creationId xmlns:p14="http://schemas.microsoft.com/office/powerpoint/2010/main" val="334547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altLang="es-AR" dirty="0" smtClean="0"/>
              <a:t>Ejemplos</a:t>
            </a:r>
            <a:endParaRPr lang="es-ES" altLang="es-AR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AR" altLang="es-AR" sz="2600" dirty="0">
                <a:solidFill>
                  <a:srgbClr val="000000"/>
                </a:solidFill>
              </a:rPr>
              <a:t>Benchmarking interno en la corporación. </a:t>
            </a:r>
          </a:p>
          <a:p>
            <a:r>
              <a:rPr lang="es-AR" altLang="es-AR" sz="2600" dirty="0">
                <a:solidFill>
                  <a:srgbClr val="000000"/>
                </a:solidFill>
              </a:rPr>
              <a:t>En un determinado sector, </a:t>
            </a:r>
            <a:r>
              <a:rPr lang="es-AR" altLang="es-AR" sz="2600" dirty="0" err="1">
                <a:solidFill>
                  <a:srgbClr val="000000"/>
                </a:solidFill>
              </a:rPr>
              <a:t>ouptup</a:t>
            </a:r>
            <a:r>
              <a:rPr lang="es-AR" altLang="es-AR" sz="2600" dirty="0">
                <a:solidFill>
                  <a:srgbClr val="000000"/>
                </a:solidFill>
              </a:rPr>
              <a:t> de producción o eficiencia</a:t>
            </a:r>
          </a:p>
          <a:p>
            <a:r>
              <a:rPr lang="es-AR" altLang="es-AR" sz="2600" dirty="0">
                <a:solidFill>
                  <a:srgbClr val="000000"/>
                </a:solidFill>
              </a:rPr>
              <a:t>Uso de inteligencia competitiva.</a:t>
            </a:r>
          </a:p>
          <a:p>
            <a:pPr marL="0" indent="0">
              <a:buNone/>
            </a:pPr>
            <a:endParaRPr lang="es-ES" altLang="es-AR" sz="2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1534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15480" y="1916832"/>
            <a:ext cx="8748713" cy="5562600"/>
          </a:xfrm>
        </p:spPr>
        <p:txBody>
          <a:bodyPr/>
          <a:lstStyle/>
          <a:p>
            <a:pPr algn="just" eaLnBrk="1" hangingPunct="1"/>
            <a:r>
              <a:rPr lang="es-ES_tradnl" altLang="es-AR" sz="2600" dirty="0" smtClean="0">
                <a:solidFill>
                  <a:srgbClr val="000000"/>
                </a:solidFill>
              </a:rPr>
              <a:t>Existe </a:t>
            </a:r>
            <a:r>
              <a:rPr lang="es-ES_tradnl" altLang="es-AR" sz="2600" dirty="0">
                <a:solidFill>
                  <a:srgbClr val="000000"/>
                </a:solidFill>
              </a:rPr>
              <a:t>una gran cantidad de métodos para trabajar en la resolución de problemas en forma grupal. Por ejemplo </a:t>
            </a:r>
            <a:r>
              <a:rPr lang="es-ES_tradnl" altLang="es-AR" sz="2600" dirty="0" err="1">
                <a:solidFill>
                  <a:srgbClr val="000000"/>
                </a:solidFill>
              </a:rPr>
              <a:t>brainstorming</a:t>
            </a:r>
            <a:r>
              <a:rPr lang="es-ES_tradnl" altLang="es-AR" sz="2600" dirty="0">
                <a:solidFill>
                  <a:srgbClr val="000000"/>
                </a:solidFill>
              </a:rPr>
              <a:t> es una herramienta común utilizada durante la etapa de identificación de procesos que requieren mejoría. </a:t>
            </a:r>
          </a:p>
          <a:p>
            <a:pPr algn="just" eaLnBrk="1" hangingPunct="1"/>
            <a:r>
              <a:rPr lang="es-ES_tradnl" altLang="es-AR" sz="2600" dirty="0">
                <a:solidFill>
                  <a:srgbClr val="000000"/>
                </a:solidFill>
              </a:rPr>
              <a:t>Otras herramientas </a:t>
            </a:r>
            <a:r>
              <a:rPr lang="es-ES_tradnl" altLang="es-AR" sz="2600" dirty="0" err="1">
                <a:solidFill>
                  <a:srgbClr val="000000"/>
                </a:solidFill>
              </a:rPr>
              <a:t>utiles</a:t>
            </a:r>
            <a:r>
              <a:rPr lang="es-ES_tradnl" altLang="es-AR" sz="2600" dirty="0">
                <a:solidFill>
                  <a:srgbClr val="000000"/>
                </a:solidFill>
              </a:rPr>
              <a:t> para recolección de datos y análisis son: Gráficos de control, muestreo estadístico, diseño de experimentos, análisis de Pareto, Histogramas de frecuencias, AMFE, </a:t>
            </a:r>
            <a:r>
              <a:rPr lang="es-ES_tradnl" altLang="es-AR" sz="2600" dirty="0">
                <a:solidFill>
                  <a:schemeClr val="tx2"/>
                </a:solidFill>
                <a:hlinkClick r:id="rId2" action="ppaction://hlinkpres?slideindex=1&amp;slidetitle="/>
              </a:rPr>
              <a:t>diagrama de Ishikawa</a:t>
            </a:r>
            <a:r>
              <a:rPr lang="es-ES_tradnl" altLang="es-AR" sz="2600" dirty="0">
                <a:solidFill>
                  <a:srgbClr val="000000"/>
                </a:solidFill>
              </a:rPr>
              <a:t> (o espina de pescado), entre otras.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79376" y="337421"/>
            <a:ext cx="10806112" cy="1273175"/>
          </a:xfrm>
        </p:spPr>
        <p:txBody>
          <a:bodyPr/>
          <a:lstStyle/>
          <a:p>
            <a:pPr eaLnBrk="1" hangingPunct="1"/>
            <a:r>
              <a:rPr lang="es-AR" altLang="es-AR" dirty="0" smtClean="0"/>
              <a:t>Trabajo Grupal</a:t>
            </a:r>
            <a:endParaRPr lang="es-ES" altLang="es-AR" dirty="0" smtClean="0"/>
          </a:p>
        </p:txBody>
      </p:sp>
    </p:spTree>
    <p:extLst>
      <p:ext uri="{BB962C8B-B14F-4D97-AF65-F5344CB8AC3E}">
        <p14:creationId xmlns:p14="http://schemas.microsoft.com/office/powerpoint/2010/main" val="21835354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3">
  <a:themeElements>
    <a:clrScheme name="Personalizado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C00000"/>
      </a:accent1>
      <a:accent2>
        <a:srgbClr val="CCB400"/>
      </a:accent2>
      <a:accent3>
        <a:srgbClr val="8CADAE"/>
      </a:accent3>
      <a:accent4>
        <a:srgbClr val="7F7F7F"/>
      </a:accent4>
      <a:accent5>
        <a:srgbClr val="8FB08C"/>
      </a:accent5>
      <a:accent6>
        <a:srgbClr val="C00000"/>
      </a:accent6>
      <a:hlink>
        <a:srgbClr val="00A3D6"/>
      </a:hlink>
      <a:folHlink>
        <a:srgbClr val="694F07"/>
      </a:folHlink>
    </a:clrScheme>
    <a:fontScheme name="Metropolitan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a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3" id="{6AD52EF2-3116-483B-907F-0DF5907AC153}" vid="{2BBE4237-8844-4E2F-B7CD-644BE1D1160B}"/>
    </a:ext>
  </a:extLst>
</a:theme>
</file>

<file path=ppt/theme/theme3.xml><?xml version="1.0" encoding="utf-8"?>
<a:theme xmlns:a="http://schemas.openxmlformats.org/drawingml/2006/main" name="1_Berlín">
  <a:themeElements>
    <a:clrScheme name="Personalizado 7">
      <a:dk1>
        <a:srgbClr val="660033"/>
      </a:dk1>
      <a:lt1>
        <a:sysClr val="window" lastClr="FFFFFF"/>
      </a:lt1>
      <a:dk2>
        <a:srgbClr val="000000"/>
      </a:dk2>
      <a:lt2>
        <a:srgbClr val="FFFFFF"/>
      </a:lt2>
      <a:accent1>
        <a:srgbClr val="66003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4.xml><?xml version="1.0" encoding="utf-8"?>
<a:theme xmlns:a="http://schemas.openxmlformats.org/drawingml/2006/main" name="Berlín">
  <a:themeElements>
    <a:clrScheme name="Personalizado 26">
      <a:dk1>
        <a:srgbClr val="7F7F7F"/>
      </a:dk1>
      <a:lt1>
        <a:srgbClr val="A52705"/>
      </a:lt1>
      <a:dk2>
        <a:srgbClr val="FFFFFF"/>
      </a:dk2>
      <a:lt2>
        <a:srgbClr val="B2B2B2"/>
      </a:lt2>
      <a:accent1>
        <a:srgbClr val="7F7F7F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A52705"/>
      </a:accent6>
      <a:hlink>
        <a:srgbClr val="7B1D03"/>
      </a:hlink>
      <a:folHlink>
        <a:srgbClr val="FB967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5.xml><?xml version="1.0" encoding="utf-8"?>
<a:theme xmlns:a="http://schemas.openxmlformats.org/drawingml/2006/main" name="2_Berlí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6.xml><?xml version="1.0" encoding="utf-8"?>
<a:theme xmlns:a="http://schemas.openxmlformats.org/drawingml/2006/main" name="3_Berlí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do 1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C00000"/>
    </a:accent1>
    <a:accent2>
      <a:srgbClr val="CCB400"/>
    </a:accent2>
    <a:accent3>
      <a:srgbClr val="8CADAE"/>
    </a:accent3>
    <a:accent4>
      <a:srgbClr val="7F7F7F"/>
    </a:accent4>
    <a:accent5>
      <a:srgbClr val="8FB08C"/>
    </a:accent5>
    <a:accent6>
      <a:srgbClr val="C00000"/>
    </a:accent6>
    <a:hlink>
      <a:srgbClr val="00A3D6"/>
    </a:hlink>
    <a:folHlink>
      <a:srgbClr val="694F07"/>
    </a:folHlink>
  </a:clrScheme>
</a:themeOverride>
</file>

<file path=ppt/theme/themeOverride2.xml><?xml version="1.0" encoding="utf-8"?>
<a:themeOverride xmlns:a="http://schemas.openxmlformats.org/drawingml/2006/main">
  <a:clrScheme name="Personalizado 1">
    <a:dk1>
      <a:sysClr val="windowText" lastClr="000000"/>
    </a:dk1>
    <a:lt1>
      <a:sysClr val="window" lastClr="FFFFFF"/>
    </a:lt1>
    <a:dk2>
      <a:srgbClr val="646B86"/>
    </a:dk2>
    <a:lt2>
      <a:srgbClr val="C5D1D7"/>
    </a:lt2>
    <a:accent1>
      <a:srgbClr val="C00000"/>
    </a:accent1>
    <a:accent2>
      <a:srgbClr val="CCB400"/>
    </a:accent2>
    <a:accent3>
      <a:srgbClr val="8CADAE"/>
    </a:accent3>
    <a:accent4>
      <a:srgbClr val="7F7F7F"/>
    </a:accent4>
    <a:accent5>
      <a:srgbClr val="8FB08C"/>
    </a:accent5>
    <a:accent6>
      <a:srgbClr val="C00000"/>
    </a:accent6>
    <a:hlink>
      <a:srgbClr val="00A3D6"/>
    </a:hlink>
    <a:folHlink>
      <a:srgbClr val="694F0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plantilla diapositiva 2018</Template>
  <TotalTime>6978</TotalTime>
  <Words>1669</Words>
  <Application>Microsoft Office PowerPoint</Application>
  <PresentationFormat>Panorámica</PresentationFormat>
  <Paragraphs>133</Paragraphs>
  <Slides>30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6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46" baseType="lpstr">
      <vt:lpstr>Arial</vt:lpstr>
      <vt:lpstr>Arial Black</vt:lpstr>
      <vt:lpstr>Calibri</vt:lpstr>
      <vt:lpstr>Calibri Light</vt:lpstr>
      <vt:lpstr>Estrangelo Edessa</vt:lpstr>
      <vt:lpstr>Open Sans Semibold</vt:lpstr>
      <vt:lpstr>Times New Roman</vt:lpstr>
      <vt:lpstr>Trebuchet MS</vt:lpstr>
      <vt:lpstr>Wingdings</vt:lpstr>
      <vt:lpstr>Diseño personalizado</vt:lpstr>
      <vt:lpstr>Tema3</vt:lpstr>
      <vt:lpstr>1_Berlín</vt:lpstr>
      <vt:lpstr>Berlín</vt:lpstr>
      <vt:lpstr>2_Berlín</vt:lpstr>
      <vt:lpstr>3_Berlín</vt:lpstr>
      <vt:lpstr>Documento de Microsoft Word</vt:lpstr>
      <vt:lpstr>Calidad de Sistemas de Software</vt:lpstr>
      <vt:lpstr>Presentación de PowerPoint</vt:lpstr>
      <vt:lpstr>Presentación de PowerPoint</vt:lpstr>
      <vt:lpstr>Ciclo PDCA o ciclo de DEMING</vt:lpstr>
      <vt:lpstr>Mejora Continua o KAIZEN</vt:lpstr>
      <vt:lpstr>Mejora Continua o KAIZEN</vt:lpstr>
      <vt:lpstr>Benchmarking</vt:lpstr>
      <vt:lpstr>Ejemplos</vt:lpstr>
      <vt:lpstr>Trabajo Grupal</vt:lpstr>
      <vt:lpstr>Círculos de Calidad-</vt:lpstr>
      <vt:lpstr>Kaizen</vt:lpstr>
      <vt:lpstr>Método científico de los ocho pasos</vt:lpstr>
      <vt:lpstr>Que es seis sigma (six sigma)</vt:lpstr>
      <vt:lpstr>Antecedentes de Seis Sigma I</vt:lpstr>
      <vt:lpstr>Antecedentes de Seis Sigma II</vt:lpstr>
      <vt:lpstr>Presentación de PowerPoint</vt:lpstr>
      <vt:lpstr>Principios  de Seis Sigma II </vt:lpstr>
      <vt:lpstr>Principios  de Seis Sigma III </vt:lpstr>
      <vt:lpstr>Metodología DMAIC</vt:lpstr>
      <vt:lpstr>1) Delimitación de procesos</vt:lpstr>
      <vt:lpstr>2)Caracterización Metrológica </vt:lpstr>
      <vt:lpstr>3)Determinación de capacidades</vt:lpstr>
      <vt:lpstr>4)Optimización</vt:lpstr>
      <vt:lpstr>5)Control</vt:lpstr>
      <vt:lpstr>METODOLOGIA</vt:lpstr>
      <vt:lpstr>Presentación de PowerPoint</vt:lpstr>
      <vt:lpstr>Herramientas a utilizar </vt:lpstr>
      <vt:lpstr>DIFERENCIAS ENTRE CALIDAD TRADICIONAL VS. SEIS SIGMA </vt:lpstr>
      <vt:lpstr>SEIS SIGMA EN TI </vt:lpstr>
      <vt:lpstr>Bibliografia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Calidad de Sistemas de Software en Pequeñas y Medianas Empresas</dc:title>
  <dc:creator>Ariel</dc:creator>
  <cp:lastModifiedBy>Walas</cp:lastModifiedBy>
  <cp:revision>203</cp:revision>
  <cp:lastPrinted>2018-08-24T14:59:36Z</cp:lastPrinted>
  <dcterms:created xsi:type="dcterms:W3CDTF">2009-09-09T16:46:35Z</dcterms:created>
  <dcterms:modified xsi:type="dcterms:W3CDTF">2019-09-13T22:07:00Z</dcterms:modified>
</cp:coreProperties>
</file>