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1"/>
  </p:sldMasterIdLst>
  <p:notesMasterIdLst>
    <p:notesMasterId r:id="rId19"/>
  </p:notesMasterIdLst>
  <p:handoutMasterIdLst>
    <p:handoutMasterId r:id="rId20"/>
  </p:handoutMasterIdLst>
  <p:sldIdLst>
    <p:sldId id="270" r:id="rId2"/>
    <p:sldId id="256" r:id="rId3"/>
    <p:sldId id="264" r:id="rId4"/>
    <p:sldId id="262" r:id="rId5"/>
    <p:sldId id="261" r:id="rId6"/>
    <p:sldId id="260" r:id="rId7"/>
    <p:sldId id="263" r:id="rId8"/>
    <p:sldId id="258" r:id="rId9"/>
    <p:sldId id="259" r:id="rId10"/>
    <p:sldId id="268" r:id="rId11"/>
    <p:sldId id="269" r:id="rId12"/>
    <p:sldId id="267" r:id="rId13"/>
    <p:sldId id="265" r:id="rId14"/>
    <p:sldId id="271" r:id="rId15"/>
    <p:sldId id="272" r:id="rId16"/>
    <p:sldId id="273" r:id="rId17"/>
    <p:sldId id="25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144CA-6FA7-4DF5-8FAA-6DB4DDB0D155}">
          <p14:sldIdLst>
            <p14:sldId id="270"/>
            <p14:sldId id="256"/>
            <p14:sldId id="264"/>
            <p14:sldId id="262"/>
          </p14:sldIdLst>
        </p14:section>
        <p14:section name="HeartsAndMinds" id="{BF1EEAC0-FBA9-492B-B24C-66500507E8B4}">
          <p14:sldIdLst>
            <p14:sldId id="261"/>
            <p14:sldId id="260"/>
            <p14:sldId id="263"/>
            <p14:sldId id="258"/>
            <p14:sldId id="259"/>
            <p14:sldId id="268"/>
            <p14:sldId id="269"/>
            <p14:sldId id="267"/>
            <p14:sldId id="265"/>
          </p14:sldIdLst>
        </p14:section>
        <p14:section name="Goals" id="{A174486A-D218-4DAA-9E5F-A526BFBA709C}">
          <p14:sldIdLst/>
        </p14:section>
        <p14:section name="Process" id="{222D460D-A5E3-4BD7-895C-EFEF186AB970}">
          <p14:sldIdLst>
            <p14:sldId id="271"/>
            <p14:sldId id="272"/>
            <p14:sldId id="273"/>
          </p14:sldIdLst>
        </p14:section>
        <p14:section name="End" id="{4C16658A-AA55-4F57-B09C-715BF7FC9F5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324" y="4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D7AA41-9B98-4AA6-9AEC-998100219F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512FA-B5DD-4516-BF68-CA11A84A29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FA443-15D6-4D1D-954B-9865CB683B52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AF6F9-C7F3-48FC-BB81-E8FE617AD2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CB1AA-EA84-40CD-A0C4-2359FA78FA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DDC70-248A-472B-8043-2E33B4551B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857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083C4-7F00-46E0-883C-239DDB20E95A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D5185-E6E8-4E2B-BA0D-187AEA0BED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04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D5185-E6E8-4E2B-BA0D-187AEA0BED6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31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EA3-BCD0-449A-B69E-C0885D5D8842}" type="datetime1">
              <a:rPr lang="de-DE" smtClean="0"/>
              <a:t>04.07.2018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F8ACA70-ADE2-4BCC-B27F-FBA3939BE86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9558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6B1E-D71E-433B-A442-91966EDC8EDC}" type="datetime1">
              <a:rPr lang="de-DE" smtClean="0"/>
              <a:t>04.07.2018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A70-ADE2-4BCC-B27F-FBA3939BE86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9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2A9B-5915-485B-90A4-180DD33B73FB}" type="datetime1">
              <a:rPr lang="de-DE" smtClean="0"/>
              <a:t>04.07.2018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A70-ADE2-4BCC-B27F-FBA3939BE86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860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47C9-9957-4749-AA8A-DFD0523F045B}" type="datetime1">
              <a:rPr lang="de-DE" smtClean="0"/>
              <a:t>04.07.2018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A70-ADE2-4BCC-B27F-FBA3939BE86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53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C4F9B-FAEF-4CE2-AB04-493B1611F2F6}" type="datetime1">
              <a:rPr lang="de-DE" smtClean="0"/>
              <a:t>04.07.2018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A70-ADE2-4BCC-B27F-FBA3939BE86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25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572B6C9-1C47-4F4E-873F-91CF1B0C6C93}" type="datetime1">
              <a:rPr lang="de-DE" smtClean="0"/>
              <a:t>04.07.2018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e-D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F8ACA70-ADE2-4BCC-B27F-FBA3939BE86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789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EC4-A93F-46E8-A31D-6E99BDD2A2C9}" type="datetime1">
              <a:rPr lang="de-DE" smtClean="0"/>
              <a:t>04.07.2018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A70-ADE2-4BCC-B27F-FBA3939BE86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24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87CD-4FBC-4CE5-9F45-A961B7E1186D}" type="datetime1">
              <a:rPr lang="de-DE" smtClean="0"/>
              <a:t>04.07.2018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A70-ADE2-4BCC-B27F-FBA3939BE86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82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453-3A0D-4F56-9686-F6A974E9FBF4}" type="datetime1">
              <a:rPr lang="de-DE" smtClean="0"/>
              <a:t>04.07.2018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A70-ADE2-4BCC-B27F-FBA3939BE86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21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1685-5C0B-48DB-ADB0-B685548FD874}" type="datetime1">
              <a:rPr lang="de-DE" smtClean="0"/>
              <a:t>04.07.2018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A70-ADE2-4BCC-B27F-FBA3939BE86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79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8C10-F4B0-4B82-A38A-23E1EEE5EBD4}" type="datetime1">
              <a:rPr lang="de-DE" smtClean="0"/>
              <a:t>04.07.2018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A70-ADE2-4BCC-B27F-FBA3939BE86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09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4838-0FF0-4977-BAB3-52AE3435E8C2}" type="datetime1">
              <a:rPr lang="de-DE" smtClean="0"/>
              <a:t>04.07.2018</a:t>
            </a:fld>
            <a:endParaRPr lang="de-D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A70-ADE2-4BCC-B27F-FBA3939BE86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50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05B1524-353F-46C1-8462-42C48DE9E11A}" type="datetime1">
              <a:rPr lang="de-DE" smtClean="0"/>
              <a:t>04.07.2018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F8ACA70-ADE2-4BCC-B27F-FBA3939BE86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38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F9DD7C-8DE6-4040-8C00-B8873048E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2857111"/>
          </a:xfrm>
        </p:spPr>
        <p:txBody>
          <a:bodyPr/>
          <a:lstStyle/>
          <a:p>
            <a:r>
              <a:rPr lang="en-US" sz="4800" cap="none" dirty="0">
                <a:solidFill>
                  <a:schemeClr val="tx1"/>
                </a:solidFill>
                <a:latin typeface="+mn-lt"/>
              </a:rPr>
              <a:t>“Always code as if the guy who ends up maintaining your code will be a violent psychopath who knows where you live.”</a:t>
            </a:r>
            <a:endParaRPr lang="de-DE" sz="4800" cap="none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901E27F-9AB4-4C94-8D44-492E512D5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/>
          <a:lstStyle/>
          <a:p>
            <a:r>
              <a:rPr lang="en-US" dirty="0"/>
              <a:t>Rick Osborne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2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18AC5D-19AB-41FB-80F5-FD73253A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study: 10k </a:t>
            </a:r>
            <a:r>
              <a:rPr lang="en-GB" dirty="0" err="1"/>
              <a:t>loc</a:t>
            </a:r>
            <a:r>
              <a:rPr lang="en-GB" dirty="0"/>
              <a:t> – 10 </a:t>
            </a:r>
            <a:r>
              <a:rPr lang="en-GB" dirty="0" err="1"/>
              <a:t>devs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8A7986-2171-4737-BD0C-6146A34F7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Without code reviews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D9180F-C23F-4663-A815-5F0917CD1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With code reviews</a:t>
            </a:r>
            <a:endParaRPr lang="de-D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ACBF96-04AD-429E-8B13-95D95670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A70-ADE2-4BCC-B27F-FBA3939BE865}" type="slidenum">
              <a:rPr lang="de-DE" smtClean="0"/>
              <a:t>10</a:t>
            </a:fld>
            <a:endParaRPr lang="de-DE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6C62EF1-790C-4254-89DD-F3FB13B976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2" b="50007"/>
          <a:stretch/>
        </p:blipFill>
        <p:spPr>
          <a:xfrm>
            <a:off x="1066800" y="2532844"/>
            <a:ext cx="4587691" cy="3120083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9A07567-E6EA-45E6-A8E2-C884F92181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18" b="1"/>
          <a:stretch/>
        </p:blipFill>
        <p:spPr>
          <a:xfrm>
            <a:off x="6364224" y="2531588"/>
            <a:ext cx="4587691" cy="3180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EC56752-512F-42AF-BA56-317E8A2EA355}"/>
              </a:ext>
            </a:extLst>
          </p:cNvPr>
          <p:cNvSpPr txBox="1"/>
          <p:nvPr/>
        </p:nvSpPr>
        <p:spPr>
          <a:xfrm>
            <a:off x="1066800" y="6090539"/>
            <a:ext cx="7975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“</a:t>
            </a:r>
            <a:r>
              <a:rPr lang="en-GB" sz="1200" i="1" dirty="0"/>
              <a:t>The Best Kept Secrets of Peer Code Review”</a:t>
            </a:r>
            <a:r>
              <a:rPr lang="en-GB" sz="1200" dirty="0"/>
              <a:t> by Jason Cohen, Steven </a:t>
            </a:r>
            <a:r>
              <a:rPr lang="en-GB" sz="1200" dirty="0" err="1"/>
              <a:t>Teleki</a:t>
            </a:r>
            <a:r>
              <a:rPr lang="en-GB" sz="1200" dirty="0"/>
              <a:t> &amp; Eric Brown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96566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EDD9597-B672-4496-8D6A-F43856DE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Studies…</a:t>
            </a:r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601A51-A2E2-40EA-8ED3-8AC517E2E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AT&amp;T sub-organization (200 people) introduced reviews and reported:</a:t>
            </a:r>
          </a:p>
          <a:p>
            <a:pPr lvl="1"/>
            <a:r>
              <a:rPr lang="en-US" sz="2400" dirty="0"/>
              <a:t>14% increase in productivity</a:t>
            </a:r>
          </a:p>
          <a:p>
            <a:pPr lvl="1"/>
            <a:r>
              <a:rPr lang="en-US" sz="2400" dirty="0"/>
              <a:t>90% decrease in defects</a:t>
            </a:r>
          </a:p>
          <a:p>
            <a:r>
              <a:rPr lang="en-US" sz="2800" dirty="0"/>
              <a:t>1 Team built 11 programs (5 without reviews, 6 with reviews)</a:t>
            </a:r>
          </a:p>
          <a:p>
            <a:pPr lvl="1"/>
            <a:r>
              <a:rPr lang="en-US" sz="2400" dirty="0"/>
              <a:t>Without review: Average of 4.5 errors per 100 </a:t>
            </a:r>
            <a:r>
              <a:rPr lang="en-US" sz="2400" dirty="0" err="1"/>
              <a:t>loc</a:t>
            </a:r>
            <a:endParaRPr lang="en-US" sz="2400" dirty="0"/>
          </a:p>
          <a:p>
            <a:pPr lvl="1"/>
            <a:r>
              <a:rPr lang="en-US" sz="2400" dirty="0"/>
              <a:t>With reviews: Average of 0.82 errors per 100 </a:t>
            </a:r>
            <a:r>
              <a:rPr lang="en-US" sz="2400" dirty="0" err="1"/>
              <a:t>loc</a:t>
            </a:r>
            <a:endParaRPr lang="en-US" sz="2400" dirty="0"/>
          </a:p>
          <a:p>
            <a:pPr lvl="1"/>
            <a:r>
              <a:rPr lang="en-US" sz="2400" dirty="0"/>
              <a:t>Reviews cut the errors by over 80 percent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060B3-098D-4C47-B5E5-3EC0FF5A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A70-ADE2-4BCC-B27F-FBA3939BE865}" type="slidenum">
              <a:rPr lang="de-DE" smtClean="0"/>
              <a:t>11</a:t>
            </a:fld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675F5-E103-4325-A530-AF95381D02D4}"/>
              </a:ext>
            </a:extLst>
          </p:cNvPr>
          <p:cNvSpPr txBox="1"/>
          <p:nvPr/>
        </p:nvSpPr>
        <p:spPr>
          <a:xfrm>
            <a:off x="1066800" y="6090539"/>
            <a:ext cx="7975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“</a:t>
            </a:r>
            <a:r>
              <a:rPr lang="en-GB" sz="1200" i="1" dirty="0"/>
              <a:t>Code Complete”</a:t>
            </a:r>
            <a:r>
              <a:rPr lang="en-GB" sz="1200" dirty="0"/>
              <a:t> by Steve McConnell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6462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F5534E-EBA4-4D9E-B22A-AA2B6956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for managers / customers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7A214-AB5B-4F38-8D8C-588C65CE6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Improved code quality → Cheaper to maintain / expand</a:t>
            </a:r>
          </a:p>
          <a:p>
            <a:r>
              <a:rPr lang="en-GB" sz="3200" dirty="0"/>
              <a:t>Less bugs → Faster &amp; cheaper releases</a:t>
            </a:r>
          </a:p>
          <a:p>
            <a:r>
              <a:rPr lang="en-GB" sz="3200" dirty="0"/>
              <a:t>Reduces “bus factor” </a:t>
            </a:r>
          </a:p>
          <a:p>
            <a:r>
              <a:rPr lang="en-GB" sz="3200" dirty="0"/>
              <a:t>Makes onboarding developers easier</a:t>
            </a:r>
          </a:p>
          <a:p>
            <a:r>
              <a:rPr lang="en-GB" sz="3200" dirty="0"/>
              <a:t>Improved transparency about project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EDAA6C-A6FF-4C68-B744-EDE42E2B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A70-ADE2-4BCC-B27F-FBA3939BE86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00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A5C7-6821-423E-B0B4-A20A7AAD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objections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75B3-E520-41F9-9FF5-65DCEB32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“It slows us down” / “It’s too expensive”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It’s time/money well spent (quality is never free)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It saves time/money in the long run</a:t>
            </a:r>
          </a:p>
          <a:p>
            <a:r>
              <a:rPr lang="en-GB" sz="2400" dirty="0"/>
              <a:t>“It causes friction between developers”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Overcome “The ego”. Even bestselling authors have at least 1 proof reader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Learn how to properly comment on code (don’t criticize but discuss)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725B4-8E5E-4064-A1C2-E9C6E466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A70-ADE2-4BCC-B27F-FBA3939BE86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51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540CA52-F1C4-4DD5-9D2D-835EFC8E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Audit style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98E228-9425-4511-8DCA-4B6EA72238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Rockwell" panose="02060603020205020403" pitchFamily="18" charset="0"/>
              <a:buChar char="+"/>
            </a:pPr>
            <a:r>
              <a:rPr lang="en-GB" dirty="0"/>
              <a:t>Exhaustive</a:t>
            </a:r>
            <a:endParaRPr lang="de-D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D9731FA-538A-42E5-ABB8-F5F3CB5CC2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Rockwell" panose="02060603020205020403" pitchFamily="18" charset="0"/>
              <a:buChar char="-"/>
            </a:pPr>
            <a:r>
              <a:rPr lang="en-GB" dirty="0"/>
              <a:t>Expensive</a:t>
            </a:r>
          </a:p>
          <a:p>
            <a:pPr>
              <a:buFont typeface="Rockwell" panose="02060603020205020403" pitchFamily="18" charset="0"/>
              <a:buChar char="-"/>
            </a:pPr>
            <a:r>
              <a:rPr lang="en-GB" dirty="0"/>
              <a:t>Disruptive to workflow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1AA3E-E08D-49BC-9A1B-C0861199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A70-ADE2-4BCC-B27F-FBA3939BE86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20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540CA52-F1C4-4DD5-9D2D-835EFC8E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Over-The-Shoulder Walkthrough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98E228-9425-4511-8DCA-4B6EA72238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Rockwell" panose="02060603020205020403" pitchFamily="18" charset="0"/>
              <a:buChar char="+"/>
            </a:pPr>
            <a:r>
              <a:rPr lang="en-GB" dirty="0"/>
              <a:t>Exhaustive</a:t>
            </a:r>
            <a:endParaRPr lang="de-D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D9731FA-538A-42E5-ABB8-F5F3CB5CC2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Rockwell" panose="02060603020205020403" pitchFamily="18" charset="0"/>
              <a:buChar char="-"/>
            </a:pPr>
            <a:r>
              <a:rPr lang="en-GB" dirty="0"/>
              <a:t>Expensive</a:t>
            </a:r>
          </a:p>
          <a:p>
            <a:pPr>
              <a:buFont typeface="Rockwell" panose="02060603020205020403" pitchFamily="18" charset="0"/>
              <a:buChar char="-"/>
            </a:pPr>
            <a:r>
              <a:rPr lang="en-GB" dirty="0"/>
              <a:t>Disruptive to workflow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1AA3E-E08D-49BC-9A1B-C0861199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A70-ADE2-4BCC-B27F-FBA3939BE86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369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C106-7AC0-4BCB-98AC-AEB1DFE3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7F0F3-C2BA-44D6-8192-F16BA6B8FD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20FDC-830C-4CC3-AB60-9DFCF10584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67327-F0F7-41D7-8FEA-1C273C1F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A70-ADE2-4BCC-B27F-FBA3939BE86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74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146FCC-4EE3-4C0E-A43F-3B5E61A0AB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921D5-E933-4B60-8A1D-1234EA99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A70-ADE2-4BCC-B27F-FBA3939BE86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5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F399-BA12-443B-9738-B090BE3A9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Code Reviews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CBCE5-2DDF-40A7-B1E1-AEC422552A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Manuel Huber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1590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ED9CE05-0353-424B-84C9-546A6AE2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Peer</a:t>
            </a:r>
            <a:r>
              <a:rPr lang="en-GB" dirty="0"/>
              <a:t> Reviews</a:t>
            </a:r>
            <a:endParaRPr lang="de-DE" dirty="0"/>
          </a:p>
        </p:txBody>
      </p:sp>
      <p:pic>
        <p:nvPicPr>
          <p:cNvPr id="15" name="Picture 2" descr="http://footage.framepool.com/shotimg/qf/204151107-anlegestelle-steg-infrastruktur-idylle-3-6-jahre.jpg">
            <a:extLst>
              <a:ext uri="{FF2B5EF4-FFF2-40B4-BE49-F238E27FC236}">
                <a16:creationId xmlns:a16="http://schemas.microsoft.com/office/drawing/2014/main" id="{2E6EF424-10D4-426A-8322-BBDE948D9E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2498019" y="2120900"/>
            <a:ext cx="7202311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E8E4B-9FA2-4776-8A7C-0FD38D42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A70-ADE2-4BCC-B27F-FBA3939BE865}" type="slidenum">
              <a:rPr lang="de-DE" smtClean="0"/>
              <a:t>3</a:t>
            </a:fld>
            <a:endParaRPr lang="de-DE"/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43AA95F5-7274-4D70-A394-1FA13A8F8F46}"/>
              </a:ext>
            </a:extLst>
          </p:cNvPr>
          <p:cNvSpPr/>
          <p:nvPr/>
        </p:nvSpPr>
        <p:spPr>
          <a:xfrm>
            <a:off x="6633088" y="2442849"/>
            <a:ext cx="1055881" cy="622005"/>
          </a:xfrm>
          <a:custGeom>
            <a:avLst/>
            <a:gdLst>
              <a:gd name="connsiteX0" fmla="*/ 207177 w 1276350"/>
              <a:gd name="connsiteY0" fmla="*/ 943769 h 742950"/>
              <a:gd name="connsiteX1" fmla="*/ 275137 w 1276350"/>
              <a:gd name="connsiteY1" fmla="*/ 676986 h 742950"/>
              <a:gd name="connsiteX2" fmla="*/ 297850 w 1276350"/>
              <a:gd name="connsiteY2" fmla="*/ 57229 h 742950"/>
              <a:gd name="connsiteX3" fmla="*/ 883035 w 1276350"/>
              <a:gd name="connsiteY3" fmla="*/ 28431 h 742950"/>
              <a:gd name="connsiteX4" fmla="*/ 1106483 w 1276350"/>
              <a:gd name="connsiteY4" fmla="*/ 623833 h 742950"/>
              <a:gd name="connsiteX5" fmla="*/ 498186 w 1276350"/>
              <a:gd name="connsiteY5" fmla="*/ 733902 h 742950"/>
              <a:gd name="connsiteX6" fmla="*/ 207177 w 1276350"/>
              <a:gd name="connsiteY6" fmla="*/ 943769 h 742950"/>
              <a:gd name="connsiteX0" fmla="*/ 296079 w 1276544"/>
              <a:gd name="connsiteY0" fmla="*/ 892970 h 892970"/>
              <a:gd name="connsiteX1" fmla="*/ 275139 w 1276544"/>
              <a:gd name="connsiteY1" fmla="*/ 676987 h 892970"/>
              <a:gd name="connsiteX2" fmla="*/ 297852 w 1276544"/>
              <a:gd name="connsiteY2" fmla="*/ 57230 h 892970"/>
              <a:gd name="connsiteX3" fmla="*/ 883037 w 1276544"/>
              <a:gd name="connsiteY3" fmla="*/ 28432 h 892970"/>
              <a:gd name="connsiteX4" fmla="*/ 1106485 w 1276544"/>
              <a:gd name="connsiteY4" fmla="*/ 623834 h 892970"/>
              <a:gd name="connsiteX5" fmla="*/ 498188 w 1276544"/>
              <a:gd name="connsiteY5" fmla="*/ 733903 h 892970"/>
              <a:gd name="connsiteX6" fmla="*/ 296079 w 1276544"/>
              <a:gd name="connsiteY6" fmla="*/ 892970 h 892970"/>
              <a:gd name="connsiteX0" fmla="*/ 203210 w 1276544"/>
              <a:gd name="connsiteY0" fmla="*/ 919164 h 919164"/>
              <a:gd name="connsiteX1" fmla="*/ 275139 w 1276544"/>
              <a:gd name="connsiteY1" fmla="*/ 676987 h 919164"/>
              <a:gd name="connsiteX2" fmla="*/ 297852 w 1276544"/>
              <a:gd name="connsiteY2" fmla="*/ 57230 h 919164"/>
              <a:gd name="connsiteX3" fmla="*/ 883037 w 1276544"/>
              <a:gd name="connsiteY3" fmla="*/ 28432 h 919164"/>
              <a:gd name="connsiteX4" fmla="*/ 1106485 w 1276544"/>
              <a:gd name="connsiteY4" fmla="*/ 623834 h 919164"/>
              <a:gd name="connsiteX5" fmla="*/ 498188 w 1276544"/>
              <a:gd name="connsiteY5" fmla="*/ 733903 h 919164"/>
              <a:gd name="connsiteX6" fmla="*/ 203210 w 1276544"/>
              <a:gd name="connsiteY6" fmla="*/ 919164 h 919164"/>
              <a:gd name="connsiteX0" fmla="*/ 203210 w 1276544"/>
              <a:gd name="connsiteY0" fmla="*/ 919164 h 919164"/>
              <a:gd name="connsiteX1" fmla="*/ 275139 w 1276544"/>
              <a:gd name="connsiteY1" fmla="*/ 676987 h 919164"/>
              <a:gd name="connsiteX2" fmla="*/ 297852 w 1276544"/>
              <a:gd name="connsiteY2" fmla="*/ 57230 h 919164"/>
              <a:gd name="connsiteX3" fmla="*/ 883037 w 1276544"/>
              <a:gd name="connsiteY3" fmla="*/ 28432 h 919164"/>
              <a:gd name="connsiteX4" fmla="*/ 1106485 w 1276544"/>
              <a:gd name="connsiteY4" fmla="*/ 623834 h 919164"/>
              <a:gd name="connsiteX5" fmla="*/ 498188 w 1276544"/>
              <a:gd name="connsiteY5" fmla="*/ 733903 h 919164"/>
              <a:gd name="connsiteX6" fmla="*/ 203210 w 1276544"/>
              <a:gd name="connsiteY6" fmla="*/ 919164 h 919164"/>
              <a:gd name="connsiteX0" fmla="*/ 203210 w 1276544"/>
              <a:gd name="connsiteY0" fmla="*/ 919164 h 919164"/>
              <a:gd name="connsiteX1" fmla="*/ 275139 w 1276544"/>
              <a:gd name="connsiteY1" fmla="*/ 676987 h 919164"/>
              <a:gd name="connsiteX2" fmla="*/ 297852 w 1276544"/>
              <a:gd name="connsiteY2" fmla="*/ 57230 h 919164"/>
              <a:gd name="connsiteX3" fmla="*/ 883037 w 1276544"/>
              <a:gd name="connsiteY3" fmla="*/ 28432 h 919164"/>
              <a:gd name="connsiteX4" fmla="*/ 1106485 w 1276544"/>
              <a:gd name="connsiteY4" fmla="*/ 623834 h 919164"/>
              <a:gd name="connsiteX5" fmla="*/ 498188 w 1276544"/>
              <a:gd name="connsiteY5" fmla="*/ 733903 h 919164"/>
              <a:gd name="connsiteX6" fmla="*/ 203210 w 1276544"/>
              <a:gd name="connsiteY6" fmla="*/ 919164 h 919164"/>
              <a:gd name="connsiteX0" fmla="*/ 203210 w 1276544"/>
              <a:gd name="connsiteY0" fmla="*/ 919164 h 919164"/>
              <a:gd name="connsiteX1" fmla="*/ 275139 w 1276544"/>
              <a:gd name="connsiteY1" fmla="*/ 676987 h 919164"/>
              <a:gd name="connsiteX2" fmla="*/ 297852 w 1276544"/>
              <a:gd name="connsiteY2" fmla="*/ 57230 h 919164"/>
              <a:gd name="connsiteX3" fmla="*/ 883037 w 1276544"/>
              <a:gd name="connsiteY3" fmla="*/ 28432 h 919164"/>
              <a:gd name="connsiteX4" fmla="*/ 1106485 w 1276544"/>
              <a:gd name="connsiteY4" fmla="*/ 623834 h 919164"/>
              <a:gd name="connsiteX5" fmla="*/ 498188 w 1276544"/>
              <a:gd name="connsiteY5" fmla="*/ 733903 h 919164"/>
              <a:gd name="connsiteX6" fmla="*/ 203210 w 1276544"/>
              <a:gd name="connsiteY6" fmla="*/ 919164 h 919164"/>
              <a:gd name="connsiteX0" fmla="*/ 203210 w 1276544"/>
              <a:gd name="connsiteY0" fmla="*/ 919164 h 919164"/>
              <a:gd name="connsiteX1" fmla="*/ 275139 w 1276544"/>
              <a:gd name="connsiteY1" fmla="*/ 676987 h 919164"/>
              <a:gd name="connsiteX2" fmla="*/ 297852 w 1276544"/>
              <a:gd name="connsiteY2" fmla="*/ 57230 h 919164"/>
              <a:gd name="connsiteX3" fmla="*/ 883037 w 1276544"/>
              <a:gd name="connsiteY3" fmla="*/ 28432 h 919164"/>
              <a:gd name="connsiteX4" fmla="*/ 1106485 w 1276544"/>
              <a:gd name="connsiteY4" fmla="*/ 623834 h 919164"/>
              <a:gd name="connsiteX5" fmla="*/ 498188 w 1276544"/>
              <a:gd name="connsiteY5" fmla="*/ 733903 h 919164"/>
              <a:gd name="connsiteX6" fmla="*/ 203210 w 1276544"/>
              <a:gd name="connsiteY6" fmla="*/ 919164 h 919164"/>
              <a:gd name="connsiteX0" fmla="*/ 203210 w 1276544"/>
              <a:gd name="connsiteY0" fmla="*/ 919164 h 919164"/>
              <a:gd name="connsiteX1" fmla="*/ 275139 w 1276544"/>
              <a:gd name="connsiteY1" fmla="*/ 676987 h 919164"/>
              <a:gd name="connsiteX2" fmla="*/ 297852 w 1276544"/>
              <a:gd name="connsiteY2" fmla="*/ 57230 h 919164"/>
              <a:gd name="connsiteX3" fmla="*/ 883037 w 1276544"/>
              <a:gd name="connsiteY3" fmla="*/ 28432 h 919164"/>
              <a:gd name="connsiteX4" fmla="*/ 1106485 w 1276544"/>
              <a:gd name="connsiteY4" fmla="*/ 623834 h 919164"/>
              <a:gd name="connsiteX5" fmla="*/ 498188 w 1276544"/>
              <a:gd name="connsiteY5" fmla="*/ 733903 h 919164"/>
              <a:gd name="connsiteX6" fmla="*/ 203210 w 1276544"/>
              <a:gd name="connsiteY6" fmla="*/ 919164 h 919164"/>
              <a:gd name="connsiteX0" fmla="*/ 203210 w 1276544"/>
              <a:gd name="connsiteY0" fmla="*/ 919164 h 919164"/>
              <a:gd name="connsiteX1" fmla="*/ 275139 w 1276544"/>
              <a:gd name="connsiteY1" fmla="*/ 676987 h 919164"/>
              <a:gd name="connsiteX2" fmla="*/ 297852 w 1276544"/>
              <a:gd name="connsiteY2" fmla="*/ 57230 h 919164"/>
              <a:gd name="connsiteX3" fmla="*/ 883037 w 1276544"/>
              <a:gd name="connsiteY3" fmla="*/ 28432 h 919164"/>
              <a:gd name="connsiteX4" fmla="*/ 1106485 w 1276544"/>
              <a:gd name="connsiteY4" fmla="*/ 623834 h 919164"/>
              <a:gd name="connsiteX5" fmla="*/ 498188 w 1276544"/>
              <a:gd name="connsiteY5" fmla="*/ 733903 h 919164"/>
              <a:gd name="connsiteX6" fmla="*/ 203210 w 1276544"/>
              <a:gd name="connsiteY6" fmla="*/ 919164 h 919164"/>
              <a:gd name="connsiteX0" fmla="*/ 203210 w 1276544"/>
              <a:gd name="connsiteY0" fmla="*/ 919164 h 919164"/>
              <a:gd name="connsiteX1" fmla="*/ 275139 w 1276544"/>
              <a:gd name="connsiteY1" fmla="*/ 676987 h 919164"/>
              <a:gd name="connsiteX2" fmla="*/ 297852 w 1276544"/>
              <a:gd name="connsiteY2" fmla="*/ 57230 h 919164"/>
              <a:gd name="connsiteX3" fmla="*/ 883037 w 1276544"/>
              <a:gd name="connsiteY3" fmla="*/ 28432 h 919164"/>
              <a:gd name="connsiteX4" fmla="*/ 1106485 w 1276544"/>
              <a:gd name="connsiteY4" fmla="*/ 623834 h 919164"/>
              <a:gd name="connsiteX5" fmla="*/ 498188 w 1276544"/>
              <a:gd name="connsiteY5" fmla="*/ 733903 h 919164"/>
              <a:gd name="connsiteX6" fmla="*/ 203210 w 1276544"/>
              <a:gd name="connsiteY6" fmla="*/ 919164 h 919164"/>
              <a:gd name="connsiteX0" fmla="*/ 203210 w 1276544"/>
              <a:gd name="connsiteY0" fmla="*/ 919164 h 919164"/>
              <a:gd name="connsiteX1" fmla="*/ 275139 w 1276544"/>
              <a:gd name="connsiteY1" fmla="*/ 676987 h 919164"/>
              <a:gd name="connsiteX2" fmla="*/ 297852 w 1276544"/>
              <a:gd name="connsiteY2" fmla="*/ 57230 h 919164"/>
              <a:gd name="connsiteX3" fmla="*/ 883037 w 1276544"/>
              <a:gd name="connsiteY3" fmla="*/ 28432 h 919164"/>
              <a:gd name="connsiteX4" fmla="*/ 1106485 w 1276544"/>
              <a:gd name="connsiteY4" fmla="*/ 623834 h 919164"/>
              <a:gd name="connsiteX5" fmla="*/ 498188 w 1276544"/>
              <a:gd name="connsiteY5" fmla="*/ 733903 h 919164"/>
              <a:gd name="connsiteX6" fmla="*/ 203210 w 1276544"/>
              <a:gd name="connsiteY6" fmla="*/ 919164 h 919164"/>
              <a:gd name="connsiteX0" fmla="*/ 203210 w 1276544"/>
              <a:gd name="connsiteY0" fmla="*/ 919164 h 919164"/>
              <a:gd name="connsiteX1" fmla="*/ 275139 w 1276544"/>
              <a:gd name="connsiteY1" fmla="*/ 676987 h 919164"/>
              <a:gd name="connsiteX2" fmla="*/ 297852 w 1276544"/>
              <a:gd name="connsiteY2" fmla="*/ 57230 h 919164"/>
              <a:gd name="connsiteX3" fmla="*/ 883037 w 1276544"/>
              <a:gd name="connsiteY3" fmla="*/ 28432 h 919164"/>
              <a:gd name="connsiteX4" fmla="*/ 1106485 w 1276544"/>
              <a:gd name="connsiteY4" fmla="*/ 623834 h 919164"/>
              <a:gd name="connsiteX5" fmla="*/ 498188 w 1276544"/>
              <a:gd name="connsiteY5" fmla="*/ 733903 h 919164"/>
              <a:gd name="connsiteX6" fmla="*/ 203210 w 1276544"/>
              <a:gd name="connsiteY6" fmla="*/ 919164 h 91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6544" h="919164">
                <a:moveTo>
                  <a:pt x="203210" y="919164"/>
                </a:moveTo>
                <a:cubicBezTo>
                  <a:pt x="292538" y="784992"/>
                  <a:pt x="285824" y="689715"/>
                  <a:pt x="275139" y="676987"/>
                </a:cubicBezTo>
                <a:cubicBezTo>
                  <a:pt x="-101278" y="525431"/>
                  <a:pt x="-89326" y="199305"/>
                  <a:pt x="297852" y="57230"/>
                </a:cubicBezTo>
                <a:cubicBezTo>
                  <a:pt x="473288" y="-7146"/>
                  <a:pt x="691524" y="-17886"/>
                  <a:pt x="883037" y="28432"/>
                </a:cubicBezTo>
                <a:cubicBezTo>
                  <a:pt x="1293088" y="127603"/>
                  <a:pt x="1408137" y="434163"/>
                  <a:pt x="1106485" y="623834"/>
                </a:cubicBezTo>
                <a:cubicBezTo>
                  <a:pt x="951923" y="721018"/>
                  <a:pt x="720164" y="762954"/>
                  <a:pt x="498188" y="733903"/>
                </a:cubicBezTo>
                <a:cubicBezTo>
                  <a:pt x="495112" y="745651"/>
                  <a:pt x="439648" y="824073"/>
                  <a:pt x="203210" y="919164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</a:pPr>
            <a:endParaRPr lang="en-GB" sz="100" dirty="0"/>
          </a:p>
          <a:p>
            <a:pPr algn="ctr">
              <a:spcBef>
                <a:spcPts val="1200"/>
              </a:spcBef>
            </a:pPr>
            <a:r>
              <a:rPr lang="en-GB" dirty="0"/>
              <a:t>*You’re</a:t>
            </a:r>
          </a:p>
          <a:p>
            <a:pPr algn="ctr"/>
            <a:endParaRPr lang="de-DE" dirty="0"/>
          </a:p>
        </p:txBody>
      </p:sp>
      <p:sp>
        <p:nvSpPr>
          <p:cNvPr id="17" name="Speech Bubble: Oval 13">
            <a:extLst>
              <a:ext uri="{FF2B5EF4-FFF2-40B4-BE49-F238E27FC236}">
                <a16:creationId xmlns:a16="http://schemas.microsoft.com/office/drawing/2014/main" id="{78BB0601-7DBF-4554-ACE7-CFBF27F2A9BA}"/>
              </a:ext>
            </a:extLst>
          </p:cNvPr>
          <p:cNvSpPr/>
          <p:nvPr/>
        </p:nvSpPr>
        <p:spPr>
          <a:xfrm flipH="1">
            <a:off x="4019275" y="2442849"/>
            <a:ext cx="1276544" cy="824707"/>
          </a:xfrm>
          <a:custGeom>
            <a:avLst/>
            <a:gdLst>
              <a:gd name="connsiteX0" fmla="*/ 207177 w 1276350"/>
              <a:gd name="connsiteY0" fmla="*/ 943769 h 742950"/>
              <a:gd name="connsiteX1" fmla="*/ 275137 w 1276350"/>
              <a:gd name="connsiteY1" fmla="*/ 676986 h 742950"/>
              <a:gd name="connsiteX2" fmla="*/ 297850 w 1276350"/>
              <a:gd name="connsiteY2" fmla="*/ 57229 h 742950"/>
              <a:gd name="connsiteX3" fmla="*/ 883035 w 1276350"/>
              <a:gd name="connsiteY3" fmla="*/ 28431 h 742950"/>
              <a:gd name="connsiteX4" fmla="*/ 1106483 w 1276350"/>
              <a:gd name="connsiteY4" fmla="*/ 623833 h 742950"/>
              <a:gd name="connsiteX5" fmla="*/ 498186 w 1276350"/>
              <a:gd name="connsiteY5" fmla="*/ 733902 h 742950"/>
              <a:gd name="connsiteX6" fmla="*/ 207177 w 1276350"/>
              <a:gd name="connsiteY6" fmla="*/ 943769 h 742950"/>
              <a:gd name="connsiteX0" fmla="*/ 296079 w 1276544"/>
              <a:gd name="connsiteY0" fmla="*/ 892970 h 892970"/>
              <a:gd name="connsiteX1" fmla="*/ 275139 w 1276544"/>
              <a:gd name="connsiteY1" fmla="*/ 676987 h 892970"/>
              <a:gd name="connsiteX2" fmla="*/ 297852 w 1276544"/>
              <a:gd name="connsiteY2" fmla="*/ 57230 h 892970"/>
              <a:gd name="connsiteX3" fmla="*/ 883037 w 1276544"/>
              <a:gd name="connsiteY3" fmla="*/ 28432 h 892970"/>
              <a:gd name="connsiteX4" fmla="*/ 1106485 w 1276544"/>
              <a:gd name="connsiteY4" fmla="*/ 623834 h 892970"/>
              <a:gd name="connsiteX5" fmla="*/ 498188 w 1276544"/>
              <a:gd name="connsiteY5" fmla="*/ 733903 h 892970"/>
              <a:gd name="connsiteX6" fmla="*/ 296079 w 1276544"/>
              <a:gd name="connsiteY6" fmla="*/ 892970 h 892970"/>
              <a:gd name="connsiteX0" fmla="*/ 203210 w 1276544"/>
              <a:gd name="connsiteY0" fmla="*/ 919164 h 919164"/>
              <a:gd name="connsiteX1" fmla="*/ 275139 w 1276544"/>
              <a:gd name="connsiteY1" fmla="*/ 676987 h 919164"/>
              <a:gd name="connsiteX2" fmla="*/ 297852 w 1276544"/>
              <a:gd name="connsiteY2" fmla="*/ 57230 h 919164"/>
              <a:gd name="connsiteX3" fmla="*/ 883037 w 1276544"/>
              <a:gd name="connsiteY3" fmla="*/ 28432 h 919164"/>
              <a:gd name="connsiteX4" fmla="*/ 1106485 w 1276544"/>
              <a:gd name="connsiteY4" fmla="*/ 623834 h 919164"/>
              <a:gd name="connsiteX5" fmla="*/ 498188 w 1276544"/>
              <a:gd name="connsiteY5" fmla="*/ 733903 h 919164"/>
              <a:gd name="connsiteX6" fmla="*/ 203210 w 1276544"/>
              <a:gd name="connsiteY6" fmla="*/ 919164 h 919164"/>
              <a:gd name="connsiteX0" fmla="*/ 203210 w 1276544"/>
              <a:gd name="connsiteY0" fmla="*/ 919164 h 919164"/>
              <a:gd name="connsiteX1" fmla="*/ 275139 w 1276544"/>
              <a:gd name="connsiteY1" fmla="*/ 676987 h 919164"/>
              <a:gd name="connsiteX2" fmla="*/ 297852 w 1276544"/>
              <a:gd name="connsiteY2" fmla="*/ 57230 h 919164"/>
              <a:gd name="connsiteX3" fmla="*/ 883037 w 1276544"/>
              <a:gd name="connsiteY3" fmla="*/ 28432 h 919164"/>
              <a:gd name="connsiteX4" fmla="*/ 1106485 w 1276544"/>
              <a:gd name="connsiteY4" fmla="*/ 623834 h 919164"/>
              <a:gd name="connsiteX5" fmla="*/ 498188 w 1276544"/>
              <a:gd name="connsiteY5" fmla="*/ 733903 h 919164"/>
              <a:gd name="connsiteX6" fmla="*/ 203210 w 1276544"/>
              <a:gd name="connsiteY6" fmla="*/ 919164 h 919164"/>
              <a:gd name="connsiteX0" fmla="*/ 203210 w 1276544"/>
              <a:gd name="connsiteY0" fmla="*/ 919164 h 919164"/>
              <a:gd name="connsiteX1" fmla="*/ 275139 w 1276544"/>
              <a:gd name="connsiteY1" fmla="*/ 676987 h 919164"/>
              <a:gd name="connsiteX2" fmla="*/ 297852 w 1276544"/>
              <a:gd name="connsiteY2" fmla="*/ 57230 h 919164"/>
              <a:gd name="connsiteX3" fmla="*/ 883037 w 1276544"/>
              <a:gd name="connsiteY3" fmla="*/ 28432 h 919164"/>
              <a:gd name="connsiteX4" fmla="*/ 1106485 w 1276544"/>
              <a:gd name="connsiteY4" fmla="*/ 623834 h 919164"/>
              <a:gd name="connsiteX5" fmla="*/ 498188 w 1276544"/>
              <a:gd name="connsiteY5" fmla="*/ 733903 h 919164"/>
              <a:gd name="connsiteX6" fmla="*/ 203210 w 1276544"/>
              <a:gd name="connsiteY6" fmla="*/ 919164 h 919164"/>
              <a:gd name="connsiteX0" fmla="*/ 203210 w 1276544"/>
              <a:gd name="connsiteY0" fmla="*/ 919164 h 919164"/>
              <a:gd name="connsiteX1" fmla="*/ 275139 w 1276544"/>
              <a:gd name="connsiteY1" fmla="*/ 676987 h 919164"/>
              <a:gd name="connsiteX2" fmla="*/ 297852 w 1276544"/>
              <a:gd name="connsiteY2" fmla="*/ 57230 h 919164"/>
              <a:gd name="connsiteX3" fmla="*/ 883037 w 1276544"/>
              <a:gd name="connsiteY3" fmla="*/ 28432 h 919164"/>
              <a:gd name="connsiteX4" fmla="*/ 1106485 w 1276544"/>
              <a:gd name="connsiteY4" fmla="*/ 623834 h 919164"/>
              <a:gd name="connsiteX5" fmla="*/ 498188 w 1276544"/>
              <a:gd name="connsiteY5" fmla="*/ 733903 h 919164"/>
              <a:gd name="connsiteX6" fmla="*/ 203210 w 1276544"/>
              <a:gd name="connsiteY6" fmla="*/ 919164 h 919164"/>
              <a:gd name="connsiteX0" fmla="*/ 203210 w 1276544"/>
              <a:gd name="connsiteY0" fmla="*/ 919164 h 919164"/>
              <a:gd name="connsiteX1" fmla="*/ 275139 w 1276544"/>
              <a:gd name="connsiteY1" fmla="*/ 676987 h 919164"/>
              <a:gd name="connsiteX2" fmla="*/ 297852 w 1276544"/>
              <a:gd name="connsiteY2" fmla="*/ 57230 h 919164"/>
              <a:gd name="connsiteX3" fmla="*/ 883037 w 1276544"/>
              <a:gd name="connsiteY3" fmla="*/ 28432 h 919164"/>
              <a:gd name="connsiteX4" fmla="*/ 1106485 w 1276544"/>
              <a:gd name="connsiteY4" fmla="*/ 623834 h 919164"/>
              <a:gd name="connsiteX5" fmla="*/ 498188 w 1276544"/>
              <a:gd name="connsiteY5" fmla="*/ 733903 h 919164"/>
              <a:gd name="connsiteX6" fmla="*/ 203210 w 1276544"/>
              <a:gd name="connsiteY6" fmla="*/ 919164 h 919164"/>
              <a:gd name="connsiteX0" fmla="*/ 203210 w 1276544"/>
              <a:gd name="connsiteY0" fmla="*/ 919164 h 919164"/>
              <a:gd name="connsiteX1" fmla="*/ 275139 w 1276544"/>
              <a:gd name="connsiteY1" fmla="*/ 676987 h 919164"/>
              <a:gd name="connsiteX2" fmla="*/ 297852 w 1276544"/>
              <a:gd name="connsiteY2" fmla="*/ 57230 h 919164"/>
              <a:gd name="connsiteX3" fmla="*/ 883037 w 1276544"/>
              <a:gd name="connsiteY3" fmla="*/ 28432 h 919164"/>
              <a:gd name="connsiteX4" fmla="*/ 1106485 w 1276544"/>
              <a:gd name="connsiteY4" fmla="*/ 623834 h 919164"/>
              <a:gd name="connsiteX5" fmla="*/ 498188 w 1276544"/>
              <a:gd name="connsiteY5" fmla="*/ 733903 h 919164"/>
              <a:gd name="connsiteX6" fmla="*/ 203210 w 1276544"/>
              <a:gd name="connsiteY6" fmla="*/ 919164 h 919164"/>
              <a:gd name="connsiteX0" fmla="*/ 203210 w 1276544"/>
              <a:gd name="connsiteY0" fmla="*/ 919164 h 919164"/>
              <a:gd name="connsiteX1" fmla="*/ 275139 w 1276544"/>
              <a:gd name="connsiteY1" fmla="*/ 676987 h 919164"/>
              <a:gd name="connsiteX2" fmla="*/ 297852 w 1276544"/>
              <a:gd name="connsiteY2" fmla="*/ 57230 h 919164"/>
              <a:gd name="connsiteX3" fmla="*/ 883037 w 1276544"/>
              <a:gd name="connsiteY3" fmla="*/ 28432 h 919164"/>
              <a:gd name="connsiteX4" fmla="*/ 1106485 w 1276544"/>
              <a:gd name="connsiteY4" fmla="*/ 623834 h 919164"/>
              <a:gd name="connsiteX5" fmla="*/ 498188 w 1276544"/>
              <a:gd name="connsiteY5" fmla="*/ 733903 h 919164"/>
              <a:gd name="connsiteX6" fmla="*/ 203210 w 1276544"/>
              <a:gd name="connsiteY6" fmla="*/ 919164 h 919164"/>
              <a:gd name="connsiteX0" fmla="*/ 203210 w 1276544"/>
              <a:gd name="connsiteY0" fmla="*/ 919164 h 919164"/>
              <a:gd name="connsiteX1" fmla="*/ 275139 w 1276544"/>
              <a:gd name="connsiteY1" fmla="*/ 676987 h 919164"/>
              <a:gd name="connsiteX2" fmla="*/ 297852 w 1276544"/>
              <a:gd name="connsiteY2" fmla="*/ 57230 h 919164"/>
              <a:gd name="connsiteX3" fmla="*/ 883037 w 1276544"/>
              <a:gd name="connsiteY3" fmla="*/ 28432 h 919164"/>
              <a:gd name="connsiteX4" fmla="*/ 1106485 w 1276544"/>
              <a:gd name="connsiteY4" fmla="*/ 623834 h 919164"/>
              <a:gd name="connsiteX5" fmla="*/ 498188 w 1276544"/>
              <a:gd name="connsiteY5" fmla="*/ 733903 h 919164"/>
              <a:gd name="connsiteX6" fmla="*/ 203210 w 1276544"/>
              <a:gd name="connsiteY6" fmla="*/ 919164 h 919164"/>
              <a:gd name="connsiteX0" fmla="*/ 203210 w 1276544"/>
              <a:gd name="connsiteY0" fmla="*/ 919164 h 919164"/>
              <a:gd name="connsiteX1" fmla="*/ 275139 w 1276544"/>
              <a:gd name="connsiteY1" fmla="*/ 676987 h 919164"/>
              <a:gd name="connsiteX2" fmla="*/ 297852 w 1276544"/>
              <a:gd name="connsiteY2" fmla="*/ 57230 h 919164"/>
              <a:gd name="connsiteX3" fmla="*/ 883037 w 1276544"/>
              <a:gd name="connsiteY3" fmla="*/ 28432 h 919164"/>
              <a:gd name="connsiteX4" fmla="*/ 1106485 w 1276544"/>
              <a:gd name="connsiteY4" fmla="*/ 623834 h 919164"/>
              <a:gd name="connsiteX5" fmla="*/ 498188 w 1276544"/>
              <a:gd name="connsiteY5" fmla="*/ 733903 h 919164"/>
              <a:gd name="connsiteX6" fmla="*/ 203210 w 1276544"/>
              <a:gd name="connsiteY6" fmla="*/ 919164 h 919164"/>
              <a:gd name="connsiteX0" fmla="*/ 203210 w 1276544"/>
              <a:gd name="connsiteY0" fmla="*/ 919164 h 919164"/>
              <a:gd name="connsiteX1" fmla="*/ 275139 w 1276544"/>
              <a:gd name="connsiteY1" fmla="*/ 676987 h 919164"/>
              <a:gd name="connsiteX2" fmla="*/ 297852 w 1276544"/>
              <a:gd name="connsiteY2" fmla="*/ 57230 h 919164"/>
              <a:gd name="connsiteX3" fmla="*/ 883037 w 1276544"/>
              <a:gd name="connsiteY3" fmla="*/ 28432 h 919164"/>
              <a:gd name="connsiteX4" fmla="*/ 1106485 w 1276544"/>
              <a:gd name="connsiteY4" fmla="*/ 623834 h 919164"/>
              <a:gd name="connsiteX5" fmla="*/ 498188 w 1276544"/>
              <a:gd name="connsiteY5" fmla="*/ 733903 h 919164"/>
              <a:gd name="connsiteX6" fmla="*/ 203210 w 1276544"/>
              <a:gd name="connsiteY6" fmla="*/ 919164 h 91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6544" h="919164">
                <a:moveTo>
                  <a:pt x="203210" y="919164"/>
                </a:moveTo>
                <a:cubicBezTo>
                  <a:pt x="292538" y="784992"/>
                  <a:pt x="285824" y="689715"/>
                  <a:pt x="275139" y="676987"/>
                </a:cubicBezTo>
                <a:cubicBezTo>
                  <a:pt x="-101278" y="525431"/>
                  <a:pt x="-89326" y="199305"/>
                  <a:pt x="297852" y="57230"/>
                </a:cubicBezTo>
                <a:cubicBezTo>
                  <a:pt x="473288" y="-7146"/>
                  <a:pt x="691524" y="-17886"/>
                  <a:pt x="883037" y="28432"/>
                </a:cubicBezTo>
                <a:cubicBezTo>
                  <a:pt x="1293088" y="127603"/>
                  <a:pt x="1408137" y="434163"/>
                  <a:pt x="1106485" y="623834"/>
                </a:cubicBezTo>
                <a:cubicBezTo>
                  <a:pt x="951923" y="721018"/>
                  <a:pt x="720164" y="762954"/>
                  <a:pt x="498188" y="733903"/>
                </a:cubicBezTo>
                <a:cubicBezTo>
                  <a:pt x="495112" y="745651"/>
                  <a:pt x="439648" y="824073"/>
                  <a:pt x="203210" y="919164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Your </a:t>
            </a:r>
          </a:p>
          <a:p>
            <a:pPr algn="ctr"/>
            <a:r>
              <a:rPr lang="en-GB" dirty="0"/>
              <a:t>a failure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305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F2267-CAC1-48D8-AEF9-07669E76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A70-ADE2-4BCC-B27F-FBA3939BE865}" type="slidenum">
              <a:rPr lang="de-DE" smtClean="0"/>
              <a:t>4</a:t>
            </a:fld>
            <a:endParaRPr lang="de-DE"/>
          </a:p>
        </p:txBody>
      </p:sp>
      <p:pic>
        <p:nvPicPr>
          <p:cNvPr id="5124" name="Picture 4" descr="https://cdn0.iconfinder.com/data/icons/franchise-business/64/process-chart-flow-plan-512.png">
            <a:extLst>
              <a:ext uri="{FF2B5EF4-FFF2-40B4-BE49-F238E27FC236}">
                <a16:creationId xmlns:a16="http://schemas.microsoft.com/office/drawing/2014/main" id="{4454E0A6-761B-46E6-AC60-3064DB447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1" y="4012644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d30y9cdsu7xlg0.cloudfront.net/png/843318-200.png">
            <a:extLst>
              <a:ext uri="{FF2B5EF4-FFF2-40B4-BE49-F238E27FC236}">
                <a16:creationId xmlns:a16="http://schemas.microsoft.com/office/drawing/2014/main" id="{92FDCA32-159C-48C4-97B9-A1099AF51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460" y="5080515"/>
            <a:ext cx="1146175" cy="114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B444C-2034-47D1-B286-FB90DD4EB831}"/>
              </a:ext>
            </a:extLst>
          </p:cNvPr>
          <p:cNvSpPr txBox="1"/>
          <p:nvPr/>
        </p:nvSpPr>
        <p:spPr>
          <a:xfrm>
            <a:off x="901052" y="752475"/>
            <a:ext cx="243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win hearts &amp; minds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B9A438-F577-4BB3-9794-3CA118097328}"/>
              </a:ext>
            </a:extLst>
          </p:cNvPr>
          <p:cNvSpPr txBox="1"/>
          <p:nvPr/>
        </p:nvSpPr>
        <p:spPr>
          <a:xfrm>
            <a:off x="723899" y="4248150"/>
            <a:ext cx="2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define process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87F71-85B8-47C9-9F47-3750E8FB8308}"/>
              </a:ext>
            </a:extLst>
          </p:cNvPr>
          <p:cNvSpPr txBox="1"/>
          <p:nvPr/>
        </p:nvSpPr>
        <p:spPr>
          <a:xfrm>
            <a:off x="9310687" y="5196959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 it!</a:t>
            </a:r>
            <a:endParaRPr lang="de-DE" dirty="0"/>
          </a:p>
        </p:txBody>
      </p:sp>
      <p:pic>
        <p:nvPicPr>
          <p:cNvPr id="5130" name="Picture 10" descr="https://icon-icons.com/icons2/37/PNG/512/finishflag_acabado_3661.png">
            <a:extLst>
              <a:ext uri="{FF2B5EF4-FFF2-40B4-BE49-F238E27FC236}">
                <a16:creationId xmlns:a16="http://schemas.microsoft.com/office/drawing/2014/main" id="{303A49E9-2CB9-473A-B6CA-76186C1C9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1759982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91D95A-3339-4FAC-B196-54746F4F7FB2}"/>
              </a:ext>
            </a:extLst>
          </p:cNvPr>
          <p:cNvSpPr txBox="1"/>
          <p:nvPr/>
        </p:nvSpPr>
        <p:spPr>
          <a:xfrm>
            <a:off x="7920036" y="1962150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 goals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1CC393-EEF8-412C-BD7B-21A5C549D3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11" y="415225"/>
            <a:ext cx="1549223" cy="134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8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E21C1D-FB48-4894-9428-31A4FAF2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A70-ADE2-4BCC-B27F-FBA3939BE865}" type="slidenum">
              <a:rPr lang="de-DE" smtClean="0"/>
              <a:t>5</a:t>
            </a:fld>
            <a:endParaRPr lang="de-D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392791-1213-47EF-BCCF-4BED4470C268}"/>
              </a:ext>
            </a:extLst>
          </p:cNvPr>
          <p:cNvGrpSpPr/>
          <p:nvPr/>
        </p:nvGrpSpPr>
        <p:grpSpPr>
          <a:xfrm>
            <a:off x="1881605" y="445357"/>
            <a:ext cx="8428790" cy="5967285"/>
            <a:chOff x="1252539" y="927071"/>
            <a:chExt cx="8428790" cy="5967285"/>
          </a:xfrm>
        </p:grpSpPr>
        <p:pic>
          <p:nvPicPr>
            <p:cNvPr id="4100" name="Picture 4" descr="https://www.shutterfly.com/ideas/wp-content/uploads/2016/10/postcard-template-1024x725.jpg">
              <a:extLst>
                <a:ext uri="{FF2B5EF4-FFF2-40B4-BE49-F238E27FC236}">
                  <a16:creationId xmlns:a16="http://schemas.microsoft.com/office/drawing/2014/main" id="{2F1D9929-00AA-4251-A7FC-F16E984C87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539" y="927071"/>
              <a:ext cx="8428790" cy="5967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FC6FA5-11B6-4DF5-B872-949E63B2CFE5}"/>
                </a:ext>
              </a:extLst>
            </p:cNvPr>
            <p:cNvSpPr txBox="1"/>
            <p:nvPr/>
          </p:nvSpPr>
          <p:spPr>
            <a:xfrm rot="21076913">
              <a:off x="1782787" y="4974039"/>
              <a:ext cx="457917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  <a:t>Greetings from Asia!</a:t>
              </a:r>
            </a:p>
            <a:p>
              <a:r>
                <a:rPr lang="en-GB" sz="3200" dirty="0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  <a:t>    Love Dani ♥</a:t>
              </a:r>
              <a:endParaRPr lang="de-DE" sz="32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4098" name="Picture 2" descr="https://photos.travelblog.org/Photos/57348/339244/f/3111222-Laini-Being-Eaten-by-a-Hippo-1.jpg">
              <a:extLst>
                <a:ext uri="{FF2B5EF4-FFF2-40B4-BE49-F238E27FC236}">
                  <a16:creationId xmlns:a16="http://schemas.microsoft.com/office/drawing/2014/main" id="{7868E5C2-118C-4765-A1DA-9CAC38416F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3972" y="1182848"/>
              <a:ext cx="4922950" cy="3273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8AB843-D22C-4A7D-ABA5-56687DAD2940}"/>
                </a:ext>
              </a:extLst>
            </p:cNvPr>
            <p:cNvSpPr txBox="1"/>
            <p:nvPr/>
          </p:nvSpPr>
          <p:spPr>
            <a:xfrm>
              <a:off x="6652470" y="3665989"/>
              <a:ext cx="2793534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  <a:t>Software Inc.</a:t>
              </a:r>
            </a:p>
            <a:p>
              <a:endParaRPr lang="en-GB" sz="16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endParaRPr>
            </a:p>
            <a:p>
              <a:r>
                <a:rPr lang="en-GB" sz="1600" dirty="0" err="1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  <a:t>Hochschulstraße</a:t>
              </a:r>
              <a:r>
                <a:rPr lang="en-GB" sz="1600" dirty="0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  <a:t> 1</a:t>
              </a:r>
            </a:p>
            <a:p>
              <a:endParaRPr lang="en-GB" sz="16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endParaRPr>
            </a:p>
            <a:p>
              <a:r>
                <a:rPr lang="en-GB" sz="1600" dirty="0">
                  <a:solidFill>
                    <a:schemeClr val="accent1">
                      <a:lumMod val="50000"/>
                    </a:schemeClr>
                  </a:solidFill>
                  <a:latin typeface="Comic Sans MS" panose="030F0702030302020204" pitchFamily="66" charset="0"/>
                </a:rPr>
                <a:t>83024 Rosenheim</a:t>
              </a:r>
            </a:p>
            <a:p>
              <a:endParaRPr lang="en-GB" sz="16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endParaRPr>
            </a:p>
            <a:p>
              <a:endParaRPr lang="de-DE" sz="16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FAF71DF-B6A9-4570-8AD7-2D1F2CA14299}"/>
              </a:ext>
            </a:extLst>
          </p:cNvPr>
          <p:cNvSpPr txBox="1"/>
          <p:nvPr/>
        </p:nvSpPr>
        <p:spPr>
          <a:xfrm rot="1361426">
            <a:off x="1227618" y="1489901"/>
            <a:ext cx="10376721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700" b="1" dirty="0">
                <a:solidFill>
                  <a:srgbClr val="FF0000"/>
                </a:solidFill>
                <a:effectLst>
                  <a:glow rad="127000">
                    <a:schemeClr val="tx1"/>
                  </a:glow>
                </a:effectLst>
              </a:rPr>
              <a:t>R.I.P</a:t>
            </a:r>
            <a:endParaRPr lang="de-DE" sz="28700" b="1" dirty="0">
              <a:solidFill>
                <a:srgbClr val="FF0000"/>
              </a:solidFill>
              <a:effectLst>
                <a:glow rad="127000">
                  <a:schemeClr val="tx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388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CDA656-7C09-4583-B2BB-34C81831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A70-ADE2-4BCC-B27F-FBA3939BE865}" type="slidenum">
              <a:rPr lang="de-DE" smtClean="0"/>
              <a:t>6</a:t>
            </a:fld>
            <a:endParaRPr lang="de-DE"/>
          </a:p>
        </p:txBody>
      </p:sp>
      <p:pic>
        <p:nvPicPr>
          <p:cNvPr id="3074" name="Picture 2" descr="https://i.kym-cdn.com/entries/icons/original/000/023/397/C-658VsXoAo3ovC.jpg">
            <a:extLst>
              <a:ext uri="{FF2B5EF4-FFF2-40B4-BE49-F238E27FC236}">
                <a16:creationId xmlns:a16="http://schemas.microsoft.com/office/drawing/2014/main" id="{D180158E-F67C-40F7-9871-2645DEB05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76" y="1583320"/>
            <a:ext cx="7739448" cy="369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vignette.wikia.nocookie.net/supersmashbrosfanon/images/f/f7/TheAvengers.png/revision/latest?cb=20161022185544">
            <a:extLst>
              <a:ext uri="{FF2B5EF4-FFF2-40B4-BE49-F238E27FC236}">
                <a16:creationId xmlns:a16="http://schemas.microsoft.com/office/drawing/2014/main" id="{6BD7CE9C-258F-4CA8-AF32-DD9437E1F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9891">
            <a:off x="1893902" y="1082180"/>
            <a:ext cx="4759271" cy="377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5E6CE26B-61A4-43C8-84F6-A7DB6A31164E}"/>
              </a:ext>
            </a:extLst>
          </p:cNvPr>
          <p:cNvSpPr/>
          <p:nvPr/>
        </p:nvSpPr>
        <p:spPr>
          <a:xfrm>
            <a:off x="7499758" y="501650"/>
            <a:ext cx="2004969" cy="1110319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 fault!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36940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F5534E-EBA4-4D9E-B22A-AA2B6956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for developers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7A214-AB5B-4F38-8D8C-588C65CE6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/>
              <a:t>Improved code quality → less refactoring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Less bugs → less fixing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Knowledge transfer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Shared Ownership &amp; responsibility</a:t>
            </a:r>
          </a:p>
          <a:p>
            <a:pPr>
              <a:lnSpc>
                <a:spcPct val="100000"/>
              </a:lnSpc>
            </a:pPr>
            <a:r>
              <a:rPr lang="en-GB" sz="3200" dirty="0"/>
              <a:t>Motivates to write better code</a:t>
            </a:r>
            <a:endParaRPr lang="de-DE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EDAA6C-A6FF-4C68-B744-EDE42E2B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A70-ADE2-4BCC-B27F-FBA3939BE86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57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0.wp.com/watirmelon.blog/wp-content/uploads/2013/05/bug-fix-costs.jpg">
            <a:extLst>
              <a:ext uri="{FF2B5EF4-FFF2-40B4-BE49-F238E27FC236}">
                <a16:creationId xmlns:a16="http://schemas.microsoft.com/office/drawing/2014/main" id="{4AA2F397-2273-4973-9240-FB35C317C2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" r="2" b="2"/>
          <a:stretch/>
        </p:blipFill>
        <p:spPr bwMode="auto">
          <a:xfrm>
            <a:off x="2328682" y="5"/>
            <a:ext cx="753463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BD25E36-F14D-43DC-A43C-E09CE6BB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A70-ADE2-4BCC-B27F-FBA3939BE86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91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FBF0A-C945-4D09-9F9D-EE28119D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CA70-ADE2-4BCC-B27F-FBA3939BE865}" type="slidenum">
              <a:rPr lang="de-DE" smtClean="0"/>
              <a:t>9</a:t>
            </a:fld>
            <a:endParaRPr lang="de-DE"/>
          </a:p>
        </p:txBody>
      </p:sp>
      <p:pic>
        <p:nvPicPr>
          <p:cNvPr id="2050" name="Picture 2" descr="Ähnliches Foto">
            <a:extLst>
              <a:ext uri="{FF2B5EF4-FFF2-40B4-BE49-F238E27FC236}">
                <a16:creationId xmlns:a16="http://schemas.microsoft.com/office/drawing/2014/main" id="{47D06194-E363-472E-9354-B594B597F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328612"/>
            <a:ext cx="7715250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145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341</Words>
  <Application>Microsoft Office PowerPoint</Application>
  <PresentationFormat>Widescreen</PresentationFormat>
  <Paragraphs>78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Comic Sans MS</vt:lpstr>
      <vt:lpstr>Rockwell</vt:lpstr>
      <vt:lpstr>Rockwell Condensed</vt:lpstr>
      <vt:lpstr>Wingdings</vt:lpstr>
      <vt:lpstr>Wood Type</vt:lpstr>
      <vt:lpstr>“Always code as if the guy who ends up maintaining your code will be a violent psychopath who knows where you live.”</vt:lpstr>
      <vt:lpstr>Code Reviews</vt:lpstr>
      <vt:lpstr>Peer Reviews</vt:lpstr>
      <vt:lpstr>PowerPoint Presentation</vt:lpstr>
      <vt:lpstr>PowerPoint Presentation</vt:lpstr>
      <vt:lpstr>PowerPoint Presentation</vt:lpstr>
      <vt:lpstr>Benefits for developers</vt:lpstr>
      <vt:lpstr>PowerPoint Presentation</vt:lpstr>
      <vt:lpstr>PowerPoint Presentation</vt:lpstr>
      <vt:lpstr>Case study: 10k loc – 10 devs</vt:lpstr>
      <vt:lpstr>More Studies…</vt:lpstr>
      <vt:lpstr>Benefits for managers / customers</vt:lpstr>
      <vt:lpstr>Typical objections</vt:lpstr>
      <vt:lpstr>Audit style</vt:lpstr>
      <vt:lpstr>Over-The-Shoulder Walkthrough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Reviews</dc:title>
  <dc:creator>Manuel Huber</dc:creator>
  <cp:lastModifiedBy>Manuel Huber</cp:lastModifiedBy>
  <cp:revision>24</cp:revision>
  <dcterms:created xsi:type="dcterms:W3CDTF">2018-07-02T20:58:44Z</dcterms:created>
  <dcterms:modified xsi:type="dcterms:W3CDTF">2018-07-04T14:55:45Z</dcterms:modified>
</cp:coreProperties>
</file>