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5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2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4059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95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67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81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75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3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1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7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4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7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8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1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2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8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C5B5309-B0EA-4A94-B044-96E204895EB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78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6086-EB66-449E-B1DD-5836E5EFC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365744"/>
            <a:ext cx="9440034" cy="1828801"/>
          </a:xfrm>
        </p:spPr>
        <p:txBody>
          <a:bodyPr/>
          <a:lstStyle/>
          <a:p>
            <a:r>
              <a:rPr lang="pt-PT" dirty="0"/>
              <a:t>Logística Urbana para Entrega de Mercadorias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65AB7-E736-4C12-86FA-E4228D199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2371392"/>
            <a:ext cx="9440034" cy="706660"/>
          </a:xfrm>
        </p:spPr>
        <p:txBody>
          <a:bodyPr>
            <a:normAutofit/>
          </a:bodyPr>
          <a:lstStyle/>
          <a:p>
            <a:r>
              <a:rPr lang="pt-PT" sz="2400" dirty="0"/>
              <a:t>Desenho de Algoritmos</a:t>
            </a:r>
          </a:p>
          <a:p>
            <a:endParaRPr lang="pt-PT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C75F87-DD17-4B83-9216-1227DBE9330C}"/>
              </a:ext>
            </a:extLst>
          </p:cNvPr>
          <p:cNvSpPr txBox="1"/>
          <p:nvPr/>
        </p:nvSpPr>
        <p:spPr>
          <a:xfrm>
            <a:off x="489397" y="3254899"/>
            <a:ext cx="64008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pt-PT" dirty="0"/>
              <a:t>Trabalho realizado por:</a:t>
            </a:r>
          </a:p>
          <a:p>
            <a:pPr>
              <a:lnSpc>
                <a:spcPct val="150000"/>
              </a:lnSpc>
            </a:pPr>
            <a:r>
              <a:rPr lang="pt-PT" sz="1800" dirty="0"/>
              <a:t>Manuel João Gomes Alves Amorim, up</a:t>
            </a:r>
          </a:p>
          <a:p>
            <a:pPr>
              <a:lnSpc>
                <a:spcPct val="150000"/>
              </a:lnSpc>
            </a:pPr>
            <a:r>
              <a:rPr lang="pt-PT" sz="1800" dirty="0"/>
              <a:t>Marcelo Guarniero Apolinário, up201603903</a:t>
            </a:r>
          </a:p>
          <a:p>
            <a:pPr>
              <a:lnSpc>
                <a:spcPct val="150000"/>
              </a:lnSpc>
            </a:pPr>
            <a:r>
              <a:rPr lang="pt-PT" sz="1800" dirty="0"/>
              <a:t>Tomás Lopes Pinto de Macedo, up</a:t>
            </a:r>
          </a:p>
          <a:p>
            <a:endParaRPr lang="en-US" dirty="0"/>
          </a:p>
          <a:p>
            <a:endParaRPr lang="en-US" dirty="0"/>
          </a:p>
          <a:p>
            <a:r>
              <a:rPr lang="pt-PT" sz="1800" dirty="0"/>
              <a:t>Grupo 9, Turma 13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606729-1167-4B97-94C3-9138EE430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197" y="3254899"/>
            <a:ext cx="4812406" cy="329366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989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E53C-8D0E-4499-BAFC-61B1EDB8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do Problema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9A40B-AE84-41DC-839E-719B53037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4B6F-83AD-4250-85FF-C0147CB9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2: Formalização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BD0E0A-BDEC-439A-8B86-E7BF6280DE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0038" y="1736982"/>
                <a:ext cx="5921022" cy="4869745"/>
              </a:xfrm>
            </p:spPr>
            <p:txBody>
              <a:bodyPr/>
              <a:lstStyle/>
              <a:p>
                <a:r>
                  <a:rPr lang="pt-PT" sz="1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Variáveis de decisão: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PT" sz="16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ep </a:t>
                </a:r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6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encomenda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est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á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para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o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estafeta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encomenda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ã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o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est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á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para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o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estafeta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</m:eqArr>
                      </m:e>
                    </m:d>
                  </m:oMath>
                </a14:m>
                <a:endParaRPr lang="en-US" sz="16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PT" sz="16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 </a:t>
                </a:r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6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estafeta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 é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chamado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0 −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estafeta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ã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o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é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chamado</m:t>
                            </m:r>
                          </m:e>
                        </m:eqArr>
                      </m:e>
                    </m:d>
                  </m:oMath>
                </a14:m>
                <a:endParaRPr lang="en-US" sz="1600" i="1" dirty="0">
                  <a:effectLst/>
                </a:endParaRPr>
              </a:p>
              <a:p>
                <a:endParaRPr lang="en-US" sz="1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n-US" sz="1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Restrições: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60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𝑒𝑝</m:t>
                            </m:r>
                          </m:sub>
                        </m:sSub>
                      </m:e>
                    </m:nary>
                    <m:r>
                      <a:rPr lang="pt-PT" sz="16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&lt;=1,  </m:t>
                    </m:r>
                    <m:r>
                      <a:rPr lang="pt-PT" sz="16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sz="16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pt-PT" sz="16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𝑒𝑝</m:t>
                                </m:r>
                              </m:sub>
                            </m:sSub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 </m:t>
                        </m:r>
                        <m:sSub>
                          <m:sSubPr>
                            <m:ctrlP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∀</m:t>
                        </m:r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nary>
                  </m:oMath>
                </a14:m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𝑒𝑝</m:t>
                                </m:r>
                              </m:sub>
                            </m:sSub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 </m:t>
                        </m:r>
                        <m:sSub>
                          <m:sSubPr>
                            <m:ctrlP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∀</m:t>
                        </m:r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nary>
                  </m:oMath>
                </a14:m>
                <a:endParaRPr lang="en-US" sz="1600" dirty="0">
                  <a:effectLst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6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PT" sz="1600" b="0" i="1" smtClean="0">
                            <a:effectLst/>
                            <a:latin typeface="Cambria Math" panose="02040503050406030204" pitchFamily="18" charset="0"/>
                          </a:rPr>
                          <m:t>𝑒𝑝</m:t>
                        </m:r>
                      </m:sub>
                    </m:sSub>
                    <m:r>
                      <a:rPr lang="pt-PT" sz="1600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PT" sz="1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600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PT" sz="1600" b="0" i="1" smtClean="0"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PT" sz="16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pt-PT" sz="16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6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PT" sz="16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∀</m:t>
                    </m:r>
                    <m:r>
                      <a:rPr lang="pt-PT" sz="16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pt-PT" sz="16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pt-PT" sz="16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n-US" dirty="0">
                  <a:effectLst/>
                </a:endParaRPr>
              </a:p>
              <a:p>
                <a:endParaRPr lang="en-US" dirty="0">
                  <a:effectLst/>
                </a:endParaRPr>
              </a:p>
              <a:p>
                <a:pPr lvl="1"/>
                <a:endParaRPr lang="en-US" dirty="0">
                  <a:effectLst/>
                </a:endParaRPr>
              </a:p>
              <a:p>
                <a:pPr lvl="1"/>
                <a:endParaRPr lang="en-US" i="1" dirty="0">
                  <a:effectLst/>
                </a:endParaRPr>
              </a:p>
              <a:p>
                <a:pPr lvl="1"/>
                <a:endParaRPr lang="en-US" i="1" dirty="0">
                  <a:effectLst/>
                </a:endParaRPr>
              </a:p>
              <a:p>
                <a:pPr lvl="1"/>
                <a:endParaRPr lang="en-US" i="1" dirty="0"/>
              </a:p>
              <a:p>
                <a:pPr lvl="1"/>
                <a:endParaRPr lang="en-US" i="1" dirty="0"/>
              </a:p>
              <a:p>
                <a:pPr lvl="1"/>
                <a:endParaRPr lang="en-US" i="1" dirty="0">
                  <a:effectLst/>
                </a:endParaRPr>
              </a:p>
              <a:p>
                <a:pPr lvl="1"/>
                <a:endParaRPr lang="en-US" i="1" dirty="0">
                  <a:effectLst/>
                </a:endParaRPr>
              </a:p>
              <a:p>
                <a:pPr lvl="1"/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BD0E0A-BDEC-439A-8B86-E7BF6280DE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0038" y="1736982"/>
                <a:ext cx="5921022" cy="486974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60F0CC1-2DB5-4CF8-9BD7-CE0688F950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5686" y="1736983"/>
                <a:ext cx="5629098" cy="4869744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PT" sz="1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Dados de entrada/Constantes:</a:t>
                </a:r>
              </a:p>
              <a:p>
                <a:pPr lvl="1"/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</a:t>
                </a:r>
                <a:r>
                  <a:rPr lang="en-US" sz="1600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 </a:t>
                </a:r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= volume máximo suportado pelo estafeta </a:t>
                </a:r>
                <a:r>
                  <a:rPr lang="en-US" sz="16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</a:t>
                </a:r>
              </a:p>
              <a:p>
                <a:pPr lvl="1"/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w</a:t>
                </a:r>
                <a:r>
                  <a:rPr lang="en-US" sz="1600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</a:t>
                </a:r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= peso máximo suportado pelo estafeta </a:t>
                </a:r>
                <a:r>
                  <a:rPr lang="en-US" sz="16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</a:t>
                </a:r>
              </a:p>
              <a:p>
                <a:pPr lvl="1"/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</a:t>
                </a:r>
                <a:r>
                  <a:rPr lang="en-US" sz="1600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</a:t>
                </a:r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= custo pela entrega do estafeta </a:t>
                </a:r>
                <a:r>
                  <a:rPr lang="en-US" sz="16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</a:t>
                </a:r>
              </a:p>
              <a:p>
                <a:pPr lvl="1"/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</a:t>
                </a:r>
                <a:r>
                  <a:rPr lang="en-US" sz="1600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 </a:t>
                </a:r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= volume da encomenda </a:t>
                </a:r>
                <a:r>
                  <a:rPr lang="en-US" sz="16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</a:t>
                </a:r>
              </a:p>
              <a:p>
                <a:pPr lvl="1"/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w</a:t>
                </a:r>
                <a:r>
                  <a:rPr lang="en-US" sz="1600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</a:t>
                </a:r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= peso da encomenda </a:t>
                </a:r>
                <a:r>
                  <a:rPr lang="en-US" sz="16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</a:t>
                </a:r>
              </a:p>
              <a:p>
                <a:pPr lvl="1"/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</a:t>
                </a:r>
                <a:r>
                  <a:rPr lang="en-US" sz="1600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</a:t>
                </a:r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= recompensa pela entrega da encomenda </a:t>
                </a:r>
                <a:r>
                  <a:rPr lang="en-US" sz="16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</a:t>
                </a:r>
              </a:p>
              <a:p>
                <a:pPr lvl="1"/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 = quantidade de estafetas</a:t>
                </a:r>
              </a:p>
              <a:p>
                <a:pPr lvl="1"/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 = quantidade de encomendas</a:t>
                </a:r>
              </a:p>
              <a:p>
                <a:pPr lvl="1"/>
                <a:endParaRPr lang="en-US" sz="16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n-US" sz="1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Função-objetivo: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160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sz="160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6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PT" sz="16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60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160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6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PT" sz="16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𝑒𝑝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nary>
                  </m:oMath>
                </a14:m>
                <a:endPara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n-US" dirty="0">
                  <a:effectLst/>
                </a:endParaRPr>
              </a:p>
              <a:p>
                <a:pPr marL="450000" lvl="1" indent="0">
                  <a:buNone/>
                </a:pPr>
                <a:endParaRPr lang="en-US" dirty="0">
                  <a:effectLst/>
                </a:endParaRPr>
              </a:p>
              <a:p>
                <a:pPr lvl="1"/>
                <a:endParaRPr lang="en-US" i="1" dirty="0">
                  <a:effectLst/>
                </a:endParaRPr>
              </a:p>
              <a:p>
                <a:pPr lvl="1"/>
                <a:endParaRPr lang="en-US" i="1" dirty="0">
                  <a:effectLst/>
                </a:endParaRPr>
              </a:p>
              <a:p>
                <a:pPr lvl="1"/>
                <a:endParaRPr lang="en-US" i="1" dirty="0"/>
              </a:p>
              <a:p>
                <a:pPr lvl="1"/>
                <a:endParaRPr lang="en-US" i="1" dirty="0"/>
              </a:p>
              <a:p>
                <a:pPr lvl="1"/>
                <a:endParaRPr lang="en-US" i="1" dirty="0">
                  <a:effectLst/>
                </a:endParaRPr>
              </a:p>
              <a:p>
                <a:pPr lvl="1"/>
                <a:endParaRPr lang="en-US" i="1" dirty="0">
                  <a:effectLst/>
                </a:endParaRPr>
              </a:p>
              <a:p>
                <a:pPr lvl="1"/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60F0CC1-2DB5-4CF8-9BD7-CE0688F95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86" y="1736983"/>
                <a:ext cx="5629098" cy="48697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69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0361A-57BE-4A2C-9993-6E2489C1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2: Descrição de Algoritmos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7C332-DA60-4970-A318-418D84B05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844818"/>
            <a:ext cx="10353762" cy="4403582"/>
          </a:xfrm>
        </p:spPr>
        <p:txBody>
          <a:bodyPr>
            <a:normAutofit/>
          </a:bodyPr>
          <a:lstStyle/>
          <a:p>
            <a:r>
              <a:rPr lang="pt-PT" sz="1800" dirty="0"/>
              <a:t>Para abordar um problema de IP (e também de MIP), o CPLEX aplica um algoritmo de Branch-and-cut que resolve uma série de subproblemas em LP.</a:t>
            </a:r>
          </a:p>
          <a:p>
            <a:pPr lvl="1"/>
            <a:r>
              <a:rPr lang="pt-PT" sz="1600" dirty="0"/>
              <a:t>Este algoritmo aplica o método de Branch-and-bound, mas gerando cortes em ordem a fortificar a relaxação linear (torná-la numa melhor aproximação do MIP original).</a:t>
            </a:r>
          </a:p>
          <a:p>
            <a:pPr lvl="1"/>
            <a:r>
              <a:rPr lang="pt-PT" sz="1600" dirty="0"/>
              <a:t>Estes cortes são restrições adicionadas ao modelo para restringir soluções não inteiras que poderiam ser soluções da relaxação. Isto normalmente conduz a uma redução do nº de ramos necessários para resolver o MIP.</a:t>
            </a:r>
          </a:p>
          <a:p>
            <a:endParaRPr lang="pt-PT" sz="1800" dirty="0"/>
          </a:p>
          <a:p>
            <a:r>
              <a:rPr lang="pt-PT" sz="1800" dirty="0"/>
              <a:t>Para estes subproblemas de LP, o CPLEX tem vários algoritmos alternativos possíveis de aplicar. O mais comum é o algoritmo de dual simplex.</a:t>
            </a:r>
          </a:p>
          <a:p>
            <a:pPr lvl="1"/>
            <a:r>
              <a:rPr lang="pt-PT" sz="1600" dirty="0"/>
              <a:t>O método de dual simplex segue o princípio do Teorema da Dualidade da Programação Linear, em que se transforma uma problema LP no seu dual, resolve-se esse novo problema, e a solução deste corresponde ao do problema original. </a:t>
            </a:r>
          </a:p>
        </p:txBody>
      </p:sp>
    </p:spTree>
    <p:extLst>
      <p:ext uri="{BB962C8B-B14F-4D97-AF65-F5344CB8AC3E}">
        <p14:creationId xmlns:p14="http://schemas.microsoft.com/office/powerpoint/2010/main" val="412975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DB53-EC10-411D-A88B-2FAAB6A5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2: Análise de Complexidade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0D0AC-E2E3-4979-B8A9-A7053237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02534"/>
          </a:xfrm>
        </p:spPr>
        <p:txBody>
          <a:bodyPr/>
          <a:lstStyle/>
          <a:p>
            <a:r>
              <a:rPr lang="pt-PT" sz="1800" dirty="0"/>
              <a:t>Complexidade Temporal:</a:t>
            </a:r>
          </a:p>
          <a:p>
            <a:pPr lvl="1"/>
            <a:r>
              <a:rPr lang="pt-PT" sz="1600" dirty="0"/>
              <a:t>Este cenário corresponde a um problema de IP (Integer Programming), sendo então NP-complete. Isto significa que um solução pode ser verificada em tempo polinomial, mas que não existe uma forma “eficiente” de calcular uma solução, e portanto o tempo de execução do algoritmo aumenta rapidamente quanto maior o tamanho do input. Portanto, no presente, a complexidade temporal de problemas NP-complete é superpolinomial, O(n</a:t>
            </a:r>
            <a:r>
              <a:rPr lang="pt-PT" sz="1600" baseline="30000" dirty="0"/>
              <a:t>k</a:t>
            </a:r>
            <a:r>
              <a:rPr lang="pt-PT" sz="1600" dirty="0"/>
              <a:t>) com k &gt; 0.</a:t>
            </a:r>
          </a:p>
          <a:p>
            <a:endParaRPr lang="pt-PT" sz="1800" dirty="0"/>
          </a:p>
          <a:p>
            <a:r>
              <a:rPr lang="pt-PT" sz="1800" dirty="0"/>
              <a:t>Complexidade Espacial:</a:t>
            </a:r>
          </a:p>
          <a:p>
            <a:pPr lvl="1"/>
            <a:r>
              <a:rPr lang="pt-PT" sz="1600" dirty="0"/>
              <a:t>Sendo um problema de IP, também é altamente intensivo em termos de uso de memória. Não contando com variáveis criadas internamente pelo CPLEX aquando da aplicação do algoritmo, temos que:</a:t>
            </a:r>
          </a:p>
          <a:p>
            <a:pPr lvl="2"/>
            <a:r>
              <a:rPr lang="pt-PT" sz="1400" dirty="0"/>
              <a:t>Nº variáveis de decisão: O(n + n * m) = O(n * m)</a:t>
            </a:r>
          </a:p>
          <a:p>
            <a:pPr lvl="2"/>
            <a:r>
              <a:rPr lang="pt-PT" sz="1400" dirty="0"/>
              <a:t>Nº restrições: O(n + n * m + n * m) = O(n * m)</a:t>
            </a:r>
          </a:p>
          <a:p>
            <a:pPr lvl="1"/>
            <a:r>
              <a:rPr lang="pt-PT" sz="1600" dirty="0"/>
              <a:t>Totalizando em O(n * m).</a:t>
            </a:r>
          </a:p>
          <a:p>
            <a:pPr lvl="2"/>
            <a:endParaRPr lang="pt-PT" sz="1400" dirty="0"/>
          </a:p>
          <a:p>
            <a:pPr lvl="1"/>
            <a:endParaRPr lang="pt-PT" sz="1600" dirty="0"/>
          </a:p>
          <a:p>
            <a:pPr marL="72900" indent="0">
              <a:buNone/>
            </a:pPr>
            <a:endParaRPr lang="pt-PT" sz="1800" dirty="0"/>
          </a:p>
          <a:p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7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A8C6-E903-482C-8A4F-B8423D40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2: Avaliação Empírica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8CA29-4CB7-44E0-8AF8-29576C65B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28172"/>
          </a:xfrm>
        </p:spPr>
        <p:txBody>
          <a:bodyPr>
            <a:normAutofit/>
          </a:bodyPr>
          <a:lstStyle/>
          <a:p>
            <a:r>
              <a:rPr lang="pt-PT" sz="1800" dirty="0"/>
              <a:t>Os dois testes de exemplo são pequenos e o CPLEX é capaz de gerar uma solução ótima muito rapidamente.</a:t>
            </a:r>
          </a:p>
          <a:p>
            <a:pPr lvl="1"/>
            <a:r>
              <a:rPr lang="pt-PT" sz="1600" dirty="0"/>
              <a:t>O primeiro exemplo mostra a capacidade de calcular uma solução ótima.</a:t>
            </a:r>
          </a:p>
          <a:p>
            <a:pPr lvl="1"/>
            <a:r>
              <a:rPr lang="pt-PT" sz="1600" dirty="0"/>
              <a:t>O segundo mostra que o algoritmo não permite lucros negativos, preferindo não entregar nenhuma encomenda se não for possível obter lucro.</a:t>
            </a:r>
          </a:p>
          <a:p>
            <a:endParaRPr lang="pt-PT" sz="1800" dirty="0"/>
          </a:p>
          <a:p>
            <a:r>
              <a:rPr lang="pt-PT" sz="1800" dirty="0"/>
              <a:t>Quanto ao teste aleatório, dá para observar a diferença no tempo de execução quando é gerado um pequeno subconjunto de dados em contraste com a geração de um maior conjunto de dados. Porém, mesmo no pior caso, o tempo de execução não é muito longo, nunca excedendo 1-2 minutos.</a:t>
            </a:r>
          </a:p>
          <a:p>
            <a:endParaRPr lang="pt-PT" sz="1800" dirty="0"/>
          </a:p>
          <a:p>
            <a:r>
              <a:rPr lang="pt-PT" sz="1800" dirty="0"/>
              <a:t>No entanto, com o dataset original dado pelo guião, ao fim de 10 minutos o CPLEX ainda não tinha gerado uma solução, o que mostra a elevada complexidade temporal deste tipo de problemas e o quão rapidamente o tempo de execução aumenta consoante o tamanho do input.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6609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444</TotalTime>
  <Words>647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Calisto MT</vt:lpstr>
      <vt:lpstr>Cambria Math</vt:lpstr>
      <vt:lpstr>Wingdings 2</vt:lpstr>
      <vt:lpstr>Slate</vt:lpstr>
      <vt:lpstr>Logística Urbana para Entrega de Mercadorias</vt:lpstr>
      <vt:lpstr>Descrição do Problema</vt:lpstr>
      <vt:lpstr>Cenário 2: Formalização</vt:lpstr>
      <vt:lpstr>Cenário 2: Descrição de Algoritmos</vt:lpstr>
      <vt:lpstr>Cenário 2: Análise de Complexidade</vt:lpstr>
      <vt:lpstr>Cenário 2: Avaliação Empírica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Logística Urbana para Entrega de Mercadorias</dc:title>
  <dc:creator>Marcelo Guarniero Apolinário</dc:creator>
  <cp:lastModifiedBy>Marcelo Guarniero Apolinário</cp:lastModifiedBy>
  <cp:revision>3</cp:revision>
  <dcterms:created xsi:type="dcterms:W3CDTF">2022-04-12T16:32:52Z</dcterms:created>
  <dcterms:modified xsi:type="dcterms:W3CDTF">2022-04-14T14:41:35Z</dcterms:modified>
</cp:coreProperties>
</file>