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61"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9" autoAdjust="0"/>
  </p:normalViewPr>
  <p:slideViewPr>
    <p:cSldViewPr snapToGrid="0">
      <p:cViewPr varScale="1">
        <p:scale>
          <a:sx n="107" d="100"/>
          <a:sy n="107" d="100"/>
        </p:scale>
        <p:origin x="6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Galvan" userId="729d728bccd7653b" providerId="LiveId" clId="{3540DEC2-65BF-4B0D-8FCC-36CA53126D63}"/>
    <pc:docChg chg="undo custSel delSld modSld sldOrd">
      <pc:chgData name="Manuel Galvan" userId="729d728bccd7653b" providerId="LiveId" clId="{3540DEC2-65BF-4B0D-8FCC-36CA53126D63}" dt="2024-12-10T02:01:19.103" v="555" actId="20577"/>
      <pc:docMkLst>
        <pc:docMk/>
      </pc:docMkLst>
      <pc:sldChg chg="modSp mod">
        <pc:chgData name="Manuel Galvan" userId="729d728bccd7653b" providerId="LiveId" clId="{3540DEC2-65BF-4B0D-8FCC-36CA53126D63}" dt="2024-12-10T01:48:15.731" v="515" actId="1076"/>
        <pc:sldMkLst>
          <pc:docMk/>
          <pc:sldMk cId="2475805559" sldId="257"/>
        </pc:sldMkLst>
        <pc:spChg chg="mod">
          <ac:chgData name="Manuel Galvan" userId="729d728bccd7653b" providerId="LiveId" clId="{3540DEC2-65BF-4B0D-8FCC-36CA53126D63}" dt="2024-12-10T01:48:15.731" v="515" actId="1076"/>
          <ac:spMkLst>
            <pc:docMk/>
            <pc:sldMk cId="2475805559" sldId="257"/>
            <ac:spMk id="2" creationId="{1C21E816-31F5-48BB-BD02-D15F2F18B48A}"/>
          </ac:spMkLst>
        </pc:spChg>
        <pc:spChg chg="mod">
          <ac:chgData name="Manuel Galvan" userId="729d728bccd7653b" providerId="LiveId" clId="{3540DEC2-65BF-4B0D-8FCC-36CA53126D63}" dt="2024-12-10T01:48:08.446" v="514" actId="20577"/>
          <ac:spMkLst>
            <pc:docMk/>
            <pc:sldMk cId="2475805559" sldId="257"/>
            <ac:spMk id="3" creationId="{835D6E6B-3353-491C-A3C6-F278D6CED8B3}"/>
          </ac:spMkLst>
        </pc:spChg>
        <pc:picChg chg="mod">
          <ac:chgData name="Manuel Galvan" userId="729d728bccd7653b" providerId="LiveId" clId="{3540DEC2-65BF-4B0D-8FCC-36CA53126D63}" dt="2024-12-10T01:47:53.263" v="506" actId="14100"/>
          <ac:picMkLst>
            <pc:docMk/>
            <pc:sldMk cId="2475805559" sldId="257"/>
            <ac:picMk id="6" creationId="{F1A8C364-94D4-4630-BAD0-78722F347055}"/>
          </ac:picMkLst>
        </pc:picChg>
      </pc:sldChg>
      <pc:sldChg chg="modSp mod">
        <pc:chgData name="Manuel Galvan" userId="729d728bccd7653b" providerId="LiveId" clId="{3540DEC2-65BF-4B0D-8FCC-36CA53126D63}" dt="2024-12-10T01:24:06.019" v="202" actId="5793"/>
        <pc:sldMkLst>
          <pc:docMk/>
          <pc:sldMk cId="263784652" sldId="258"/>
        </pc:sldMkLst>
        <pc:spChg chg="mod">
          <ac:chgData name="Manuel Galvan" userId="729d728bccd7653b" providerId="LiveId" clId="{3540DEC2-65BF-4B0D-8FCC-36CA53126D63}" dt="2024-12-10T01:24:06.019" v="202" actId="5793"/>
          <ac:spMkLst>
            <pc:docMk/>
            <pc:sldMk cId="263784652" sldId="258"/>
            <ac:spMk id="5" creationId="{ED88BB66-7F76-66BF-CFE2-99EF15B79FB0}"/>
          </ac:spMkLst>
        </pc:spChg>
      </pc:sldChg>
      <pc:sldChg chg="addSp delSp modSp mod">
        <pc:chgData name="Manuel Galvan" userId="729d728bccd7653b" providerId="LiveId" clId="{3540DEC2-65BF-4B0D-8FCC-36CA53126D63}" dt="2024-12-10T01:45:26.740" v="447" actId="20577"/>
        <pc:sldMkLst>
          <pc:docMk/>
          <pc:sldMk cId="1876711987" sldId="259"/>
        </pc:sldMkLst>
        <pc:spChg chg="mod">
          <ac:chgData name="Manuel Galvan" userId="729d728bccd7653b" providerId="LiveId" clId="{3540DEC2-65BF-4B0D-8FCC-36CA53126D63}" dt="2024-12-10T01:45:26.740" v="447" actId="20577"/>
          <ac:spMkLst>
            <pc:docMk/>
            <pc:sldMk cId="1876711987" sldId="259"/>
            <ac:spMk id="2" creationId="{5E562972-3449-42D1-8185-B4BEFD52AB44}"/>
          </ac:spMkLst>
        </pc:spChg>
        <pc:spChg chg="mod">
          <ac:chgData name="Manuel Galvan" userId="729d728bccd7653b" providerId="LiveId" clId="{3540DEC2-65BF-4B0D-8FCC-36CA53126D63}" dt="2024-12-10T01:45:04.695" v="393" actId="1076"/>
          <ac:spMkLst>
            <pc:docMk/>
            <pc:sldMk cId="1876711987" sldId="259"/>
            <ac:spMk id="5" creationId="{ED88BB66-7F76-66BF-CFE2-99EF15B79FB0}"/>
          </ac:spMkLst>
        </pc:spChg>
        <pc:picChg chg="add mod">
          <ac:chgData name="Manuel Galvan" userId="729d728bccd7653b" providerId="LiveId" clId="{3540DEC2-65BF-4B0D-8FCC-36CA53126D63}" dt="2024-12-10T01:44:52.435" v="392" actId="1076"/>
          <ac:picMkLst>
            <pc:docMk/>
            <pc:sldMk cId="1876711987" sldId="259"/>
            <ac:picMk id="4" creationId="{8DB053E9-F476-7741-CEE2-CF60DED203C9}"/>
          </ac:picMkLst>
        </pc:picChg>
        <pc:picChg chg="del">
          <ac:chgData name="Manuel Galvan" userId="729d728bccd7653b" providerId="LiveId" clId="{3540DEC2-65BF-4B0D-8FCC-36CA53126D63}" dt="2024-12-10T01:44:43.544" v="388" actId="478"/>
          <ac:picMkLst>
            <pc:docMk/>
            <pc:sldMk cId="1876711987" sldId="259"/>
            <ac:picMk id="7" creationId="{2173D696-63DC-1E8F-B319-23E79BD7AB16}"/>
          </ac:picMkLst>
        </pc:picChg>
      </pc:sldChg>
      <pc:sldChg chg="addSp delSp modSp mod ord">
        <pc:chgData name="Manuel Galvan" userId="729d728bccd7653b" providerId="LiveId" clId="{3540DEC2-65BF-4B0D-8FCC-36CA53126D63}" dt="2024-12-10T02:01:19.103" v="555" actId="20577"/>
        <pc:sldMkLst>
          <pc:docMk/>
          <pc:sldMk cId="1076126906" sldId="260"/>
        </pc:sldMkLst>
        <pc:spChg chg="mod">
          <ac:chgData name="Manuel Galvan" userId="729d728bccd7653b" providerId="LiveId" clId="{3540DEC2-65BF-4B0D-8FCC-36CA53126D63}" dt="2024-12-10T02:01:19.103" v="555" actId="20577"/>
          <ac:spMkLst>
            <pc:docMk/>
            <pc:sldMk cId="1076126906" sldId="260"/>
            <ac:spMk id="2" creationId="{5E562972-3449-42D1-8185-B4BEFD52AB44}"/>
          </ac:spMkLst>
        </pc:spChg>
        <pc:spChg chg="add mod">
          <ac:chgData name="Manuel Galvan" userId="729d728bccd7653b" providerId="LiveId" clId="{3540DEC2-65BF-4B0D-8FCC-36CA53126D63}" dt="2024-12-10T02:01:04.005" v="536" actId="1076"/>
          <ac:spMkLst>
            <pc:docMk/>
            <pc:sldMk cId="1076126906" sldId="260"/>
            <ac:spMk id="4" creationId="{1452F050-470B-AD84-1D23-5ED7A6BBF90D}"/>
          </ac:spMkLst>
        </pc:spChg>
        <pc:spChg chg="add del mod">
          <ac:chgData name="Manuel Galvan" userId="729d728bccd7653b" providerId="LiveId" clId="{3540DEC2-65BF-4B0D-8FCC-36CA53126D63}" dt="2024-12-10T01:22:11.654" v="125" actId="478"/>
          <ac:spMkLst>
            <pc:docMk/>
            <pc:sldMk cId="1076126906" sldId="260"/>
            <ac:spMk id="9" creationId="{DB3B84BE-1849-4305-2AEA-5C293B2A02AE}"/>
          </ac:spMkLst>
        </pc:spChg>
        <pc:picChg chg="add mod">
          <ac:chgData name="Manuel Galvan" userId="729d728bccd7653b" providerId="LiveId" clId="{3540DEC2-65BF-4B0D-8FCC-36CA53126D63}" dt="2024-12-10T01:22:46.829" v="172" actId="1037"/>
          <ac:picMkLst>
            <pc:docMk/>
            <pc:sldMk cId="1076126906" sldId="260"/>
            <ac:picMk id="6" creationId="{AEA686B1-7214-4839-4E0E-B8A8D3FC33B8}"/>
          </ac:picMkLst>
        </pc:picChg>
        <pc:picChg chg="add mod">
          <ac:chgData name="Manuel Galvan" userId="729d728bccd7653b" providerId="LiveId" clId="{3540DEC2-65BF-4B0D-8FCC-36CA53126D63}" dt="2024-12-10T01:22:46.829" v="172" actId="1037"/>
          <ac:picMkLst>
            <pc:docMk/>
            <pc:sldMk cId="1076126906" sldId="260"/>
            <ac:picMk id="8" creationId="{31C49D75-E34F-7C68-CDDD-077F30346F17}"/>
          </ac:picMkLst>
        </pc:picChg>
      </pc:sldChg>
      <pc:sldChg chg="addSp delSp modSp mod">
        <pc:chgData name="Manuel Galvan" userId="729d728bccd7653b" providerId="LiveId" clId="{3540DEC2-65BF-4B0D-8FCC-36CA53126D63}" dt="2024-12-10T01:46:39.444" v="462" actId="115"/>
        <pc:sldMkLst>
          <pc:docMk/>
          <pc:sldMk cId="1970096776" sldId="261"/>
        </pc:sldMkLst>
        <pc:spChg chg="mod">
          <ac:chgData name="Manuel Galvan" userId="729d728bccd7653b" providerId="LiveId" clId="{3540DEC2-65BF-4B0D-8FCC-36CA53126D63}" dt="2024-12-10T01:28:42.569" v="225"/>
          <ac:spMkLst>
            <pc:docMk/>
            <pc:sldMk cId="1970096776" sldId="261"/>
            <ac:spMk id="2" creationId="{5E562972-3449-42D1-8185-B4BEFD52AB44}"/>
          </ac:spMkLst>
        </pc:spChg>
        <pc:spChg chg="add">
          <ac:chgData name="Manuel Galvan" userId="729d728bccd7653b" providerId="LiveId" clId="{3540DEC2-65BF-4B0D-8FCC-36CA53126D63}" dt="2024-12-10T01:27:31.724" v="218"/>
          <ac:spMkLst>
            <pc:docMk/>
            <pc:sldMk cId="1970096776" sldId="261"/>
            <ac:spMk id="3" creationId="{FD822218-6C0E-12B5-4B22-E4A9BA902EC0}"/>
          </ac:spMkLst>
        </pc:spChg>
        <pc:spChg chg="del mod">
          <ac:chgData name="Manuel Galvan" userId="729d728bccd7653b" providerId="LiveId" clId="{3540DEC2-65BF-4B0D-8FCC-36CA53126D63}" dt="2024-12-10T01:27:43.678" v="219" actId="478"/>
          <ac:spMkLst>
            <pc:docMk/>
            <pc:sldMk cId="1970096776" sldId="261"/>
            <ac:spMk id="5" creationId="{ED88BB66-7F76-66BF-CFE2-99EF15B79FB0}"/>
          </ac:spMkLst>
        </pc:spChg>
        <pc:spChg chg="add del mod">
          <ac:chgData name="Manuel Galvan" userId="729d728bccd7653b" providerId="LiveId" clId="{3540DEC2-65BF-4B0D-8FCC-36CA53126D63}" dt="2024-12-10T01:27:46.048" v="220"/>
          <ac:spMkLst>
            <pc:docMk/>
            <pc:sldMk cId="1970096776" sldId="261"/>
            <ac:spMk id="6" creationId="{70363AFE-36EB-EF21-0A98-A3560335F601}"/>
          </ac:spMkLst>
        </pc:spChg>
        <pc:spChg chg="add mod ord">
          <ac:chgData name="Manuel Galvan" userId="729d728bccd7653b" providerId="LiveId" clId="{3540DEC2-65BF-4B0D-8FCC-36CA53126D63}" dt="2024-12-10T01:46:36.310" v="461" actId="115"/>
          <ac:spMkLst>
            <pc:docMk/>
            <pc:sldMk cId="1970096776" sldId="261"/>
            <ac:spMk id="7" creationId="{B1C47D7F-A3D8-88F5-1857-CDA23ABAB51D}"/>
          </ac:spMkLst>
        </pc:spChg>
        <pc:spChg chg="add mod">
          <ac:chgData name="Manuel Galvan" userId="729d728bccd7653b" providerId="LiveId" clId="{3540DEC2-65BF-4B0D-8FCC-36CA53126D63}" dt="2024-12-10T01:46:33.759" v="460" actId="115"/>
          <ac:spMkLst>
            <pc:docMk/>
            <pc:sldMk cId="1970096776" sldId="261"/>
            <ac:spMk id="8" creationId="{6A48CD79-49D0-B995-FC24-92DEB7580C4F}"/>
          </ac:spMkLst>
        </pc:spChg>
        <pc:spChg chg="add mod ord">
          <ac:chgData name="Manuel Galvan" userId="729d728bccd7653b" providerId="LiveId" clId="{3540DEC2-65BF-4B0D-8FCC-36CA53126D63}" dt="2024-12-10T01:46:39.444" v="462" actId="115"/>
          <ac:spMkLst>
            <pc:docMk/>
            <pc:sldMk cId="1970096776" sldId="261"/>
            <ac:spMk id="9" creationId="{4ABD2E79-78FA-7939-8A20-58B9A26C1E82}"/>
          </ac:spMkLst>
        </pc:spChg>
        <pc:spChg chg="del">
          <ac:chgData name="Manuel Galvan" userId="729d728bccd7653b" providerId="LiveId" clId="{3540DEC2-65BF-4B0D-8FCC-36CA53126D63}" dt="2024-12-10T01:27:55.633" v="221" actId="478"/>
          <ac:spMkLst>
            <pc:docMk/>
            <pc:sldMk cId="1970096776" sldId="261"/>
            <ac:spMk id="13" creationId="{397C4301-D3DA-C943-A8B7-8FDA3C3EAE3C}"/>
          </ac:spMkLst>
        </pc:spChg>
        <pc:picChg chg="del">
          <ac:chgData name="Manuel Galvan" userId="729d728bccd7653b" providerId="LiveId" clId="{3540DEC2-65BF-4B0D-8FCC-36CA53126D63}" dt="2024-12-10T01:24:26.979" v="214" actId="478"/>
          <ac:picMkLst>
            <pc:docMk/>
            <pc:sldMk cId="1970096776" sldId="261"/>
            <ac:picMk id="16" creationId="{A1DDF371-9A6C-1CEF-5379-8D7ACF53F9E3}"/>
          </ac:picMkLst>
        </pc:picChg>
      </pc:sldChg>
      <pc:sldChg chg="del">
        <pc:chgData name="Manuel Galvan" userId="729d728bccd7653b" providerId="LiveId" clId="{3540DEC2-65BF-4B0D-8FCC-36CA53126D63}" dt="2024-12-10T01:45:46.118" v="448" actId="47"/>
        <pc:sldMkLst>
          <pc:docMk/>
          <pc:sldMk cId="1292292438" sldId="262"/>
        </pc:sldMkLst>
      </pc:sldChg>
      <pc:sldChg chg="del">
        <pc:chgData name="Manuel Galvan" userId="729d728bccd7653b" providerId="LiveId" clId="{3540DEC2-65BF-4B0D-8FCC-36CA53126D63}" dt="2024-12-10T01:45:50.413" v="451" actId="47"/>
        <pc:sldMkLst>
          <pc:docMk/>
          <pc:sldMk cId="317902331" sldId="263"/>
        </pc:sldMkLst>
      </pc:sldChg>
      <pc:sldChg chg="del">
        <pc:chgData name="Manuel Galvan" userId="729d728bccd7653b" providerId="LiveId" clId="{3540DEC2-65BF-4B0D-8FCC-36CA53126D63}" dt="2024-12-10T01:45:53.130" v="452" actId="47"/>
        <pc:sldMkLst>
          <pc:docMk/>
          <pc:sldMk cId="1197916074" sldId="264"/>
        </pc:sldMkLst>
      </pc:sldChg>
      <pc:sldChg chg="del">
        <pc:chgData name="Manuel Galvan" userId="729d728bccd7653b" providerId="LiveId" clId="{3540DEC2-65BF-4B0D-8FCC-36CA53126D63}" dt="2024-12-10T01:45:54.735" v="453" actId="47"/>
        <pc:sldMkLst>
          <pc:docMk/>
          <pc:sldMk cId="2828043329" sldId="265"/>
        </pc:sldMkLst>
      </pc:sldChg>
      <pc:sldChg chg="del">
        <pc:chgData name="Manuel Galvan" userId="729d728bccd7653b" providerId="LiveId" clId="{3540DEC2-65BF-4B0D-8FCC-36CA53126D63}" dt="2024-12-10T01:45:47.573" v="449" actId="47"/>
        <pc:sldMkLst>
          <pc:docMk/>
          <pc:sldMk cId="2726121488" sldId="266"/>
        </pc:sldMkLst>
      </pc:sldChg>
      <pc:sldChg chg="del">
        <pc:chgData name="Manuel Galvan" userId="729d728bccd7653b" providerId="LiveId" clId="{3540DEC2-65BF-4B0D-8FCC-36CA53126D63}" dt="2024-12-10T01:45:49.381" v="450" actId="47"/>
        <pc:sldMkLst>
          <pc:docMk/>
          <pc:sldMk cId="1408892972"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pt/photo/1326559"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foto.wuestenigel.com/man-filling-out-audit-checklist/"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hyperlink" Target="https://api.fda.gov/food/enforcement.js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784535"/>
            <a:ext cx="10993549" cy="689099"/>
          </a:xfrm>
        </p:spPr>
        <p:txBody>
          <a:bodyPr>
            <a:normAutofit fontScale="90000"/>
          </a:bodyPr>
          <a:lstStyle/>
          <a:p>
            <a:r>
              <a:rPr lang="en-US" dirty="0"/>
              <a:t>Team 3 - Food and drug administration (FDA) Recalls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709530"/>
            <a:ext cx="10993546" cy="1719469"/>
          </a:xfrm>
        </p:spPr>
        <p:txBody>
          <a:bodyPr>
            <a:normAutofit fontScale="70000" lnSpcReduction="20000"/>
          </a:bodyPr>
          <a:lstStyle/>
          <a:p>
            <a:r>
              <a:rPr lang="en-US" sz="2000" dirty="0"/>
              <a:t>Lynn Foster Jr.</a:t>
            </a:r>
          </a:p>
          <a:p>
            <a:r>
              <a:rPr lang="en-US" sz="2000" dirty="0"/>
              <a:t>Natalia galvan</a:t>
            </a:r>
          </a:p>
          <a:p>
            <a:r>
              <a:rPr lang="en-US" sz="2000" dirty="0"/>
              <a:t>Manuel Galvan</a:t>
            </a:r>
          </a:p>
          <a:p>
            <a:r>
              <a:rPr lang="en-US" sz="2000" dirty="0"/>
              <a:t>JOE ALMENDAREZ</a:t>
            </a:r>
          </a:p>
          <a:p>
            <a:r>
              <a:rPr lang="en-US" sz="2000" dirty="0"/>
              <a:t>Teddy Ziheng Song</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523129"/>
            <a:ext cx="11260667" cy="286920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Background FDA</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435418" y="1298714"/>
            <a:ext cx="11175390" cy="4134678"/>
          </a:xfrm>
        </p:spPr>
        <p:txBody>
          <a:bodyPr>
            <a:normAutofit/>
          </a:bodyPr>
          <a:lstStyle/>
          <a:p>
            <a:r>
              <a:rPr lang="en-US" sz="2000" dirty="0"/>
              <a:t>The FDA is a US government agency which is part of the Department of Health and Human Services. The FDA's mission is to protect public health by regulating and ensuring the safety, efficacy, and security of many products. One of these products include food items.</a:t>
            </a:r>
          </a:p>
          <a:p>
            <a:pPr marL="0" indent="0">
              <a:buNone/>
            </a:pPr>
            <a:endParaRPr lang="en-US" sz="2000" dirty="0"/>
          </a:p>
          <a:p>
            <a:r>
              <a:rPr lang="en-US" sz="2000" dirty="0"/>
              <a:t>Food items in violation of the US FDA regulations are recalled, which removes the recalled food item from the market</a:t>
            </a:r>
          </a:p>
          <a:p>
            <a:endParaRPr lang="en-US" sz="2000" dirty="0"/>
          </a:p>
          <a:p>
            <a:r>
              <a:rPr lang="en-US" sz="2000" dirty="0"/>
              <a:t>We analyzed 1000 recalled foods from the FDA for the time period of Jan 2020 – Dec 2024</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906573"/>
          </a:xfrm>
        </p:spPr>
        <p:txBody>
          <a:bodyPr anchor="t">
            <a:normAutofit/>
          </a:bodyPr>
          <a:lstStyle/>
          <a:p>
            <a:r>
              <a:rPr lang="en-US" b="1" dirty="0">
                <a:solidFill>
                  <a:schemeClr val="tx1"/>
                </a:solidFill>
              </a:rPr>
              <a:t>Goal: </a:t>
            </a:r>
            <a:r>
              <a:rPr lang="en-US" dirty="0">
                <a:solidFill>
                  <a:schemeClr val="tx1"/>
                </a:solidFill>
              </a:rPr>
              <a:t>Based on the Process for classification of Recalls, the selected model should predict the duration between the Center Classification Date vs Recall Initiation Date; basically predicting how long a recall is outstanding</a:t>
            </a:r>
          </a:p>
        </p:txBody>
      </p:sp>
      <p:sp>
        <p:nvSpPr>
          <p:cNvPr id="4" name="TextBox 3">
            <a:extLst>
              <a:ext uri="{FF2B5EF4-FFF2-40B4-BE49-F238E27FC236}">
                <a16:creationId xmlns:a16="http://schemas.microsoft.com/office/drawing/2014/main" id="{1452F050-470B-AD84-1D23-5ED7A6BBF90D}"/>
              </a:ext>
            </a:extLst>
          </p:cNvPr>
          <p:cNvSpPr txBox="1"/>
          <p:nvPr/>
        </p:nvSpPr>
        <p:spPr>
          <a:xfrm>
            <a:off x="1174377" y="2924190"/>
            <a:ext cx="6096000" cy="3231654"/>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Arial Rounded MT Bold" panose="020F0704030504030204" pitchFamily="34" charset="0"/>
              </a:rPr>
              <a:t>Center Classification Date: </a:t>
            </a:r>
            <a:r>
              <a:rPr lang="en-US" sz="2400" dirty="0">
                <a:latin typeface="Arial Rounded MT Bold" panose="020F0704030504030204" pitchFamily="34" charset="0"/>
              </a:rPr>
              <a:t>The date that FDA classified the recalled products as Class I, II, or III</a:t>
            </a:r>
          </a:p>
          <a:p>
            <a:pPr marL="285750" indent="-285750">
              <a:buFont typeface="Arial" panose="020B0604020202020204" pitchFamily="34" charset="0"/>
              <a:buChar char="•"/>
            </a:pPr>
            <a:endParaRPr lang="en-US" dirty="0">
              <a:latin typeface="Arial Rounded MT Bold" panose="020F0704030504030204" pitchFamily="34" charset="0"/>
            </a:endParaRPr>
          </a:p>
          <a:p>
            <a:endParaRPr lang="en-US" dirty="0">
              <a:latin typeface="Arial Rounded MT Bold" panose="020F0704030504030204" pitchFamily="34" charset="0"/>
            </a:endParaRPr>
          </a:p>
          <a:p>
            <a:pPr marL="285750" indent="-285750">
              <a:buFont typeface="Arial" panose="020B0604020202020204" pitchFamily="34" charset="0"/>
              <a:buChar char="•"/>
            </a:pPr>
            <a:r>
              <a:rPr lang="en-US" sz="2400" b="1" dirty="0">
                <a:latin typeface="Arial Rounded MT Bold" panose="020F0704030504030204" pitchFamily="34" charset="0"/>
              </a:rPr>
              <a:t>Recall Initiation Date: </a:t>
            </a:r>
            <a:r>
              <a:rPr lang="en-US" sz="2400" b="0" i="0" dirty="0">
                <a:solidFill>
                  <a:srgbClr val="333333"/>
                </a:solidFill>
                <a:effectLst/>
                <a:latin typeface="Arial Rounded MT Bold" panose="020F0704030504030204" pitchFamily="34" charset="0"/>
              </a:rPr>
              <a:t>The date that the firm first began notifying the public or their consignees of the recall</a:t>
            </a:r>
            <a:endParaRPr lang="en-US" sz="24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AEA686B1-7214-4839-4E0E-B8A8D3FC33B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440707" y="2752164"/>
            <a:ext cx="2422155" cy="16107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31C49D75-E34F-7C68-CDDD-077F30346F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440707" y="4654781"/>
            <a:ext cx="2422155" cy="16439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7612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Summary of ETL Process for FDA Recall Data</a:t>
            </a:r>
          </a:p>
        </p:txBody>
      </p:sp>
      <p:sp>
        <p:nvSpPr>
          <p:cNvPr id="8" name="TextBox 7">
            <a:extLst>
              <a:ext uri="{FF2B5EF4-FFF2-40B4-BE49-F238E27FC236}">
                <a16:creationId xmlns:a16="http://schemas.microsoft.com/office/drawing/2014/main" id="{6A48CD79-49D0-B995-FC24-92DEB7580C4F}"/>
              </a:ext>
            </a:extLst>
          </p:cNvPr>
          <p:cNvSpPr txBox="1"/>
          <p:nvPr/>
        </p:nvSpPr>
        <p:spPr>
          <a:xfrm>
            <a:off x="473615" y="1120300"/>
            <a:ext cx="11029616"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Extraction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API Integration:</a:t>
            </a:r>
            <a:endParaRPr lang="en-US" altLang="en-US" sz="1200" dirty="0">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was extracted from the FDA's public API endpoint </a:t>
            </a:r>
            <a:r>
              <a:rPr kumimoji="0" lang="en-US" altLang="en-US" sz="1200" b="1" i="0" u="none" strike="noStrike" cap="none" normalizeH="0" baseline="0" dirty="0">
                <a:ln>
                  <a:noFill/>
                </a:ln>
                <a:solidFill>
                  <a:schemeClr val="accent5">
                    <a:lumMod val="75000"/>
                  </a:schemeClr>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https://api.fda.gov/food/enforcement.json</a:t>
            </a:r>
            <a:r>
              <a:rPr kumimoji="0" lang="en-US" altLang="en-US" sz="1200" b="1" i="0" u="none" strike="noStrike" cap="none" normalizeH="0" baseline="0" dirty="0">
                <a:ln>
                  <a:noFill/>
                </a:ln>
                <a:solidFill>
                  <a:schemeClr val="accent5">
                    <a:lumMod val="75000"/>
                  </a:schemeClr>
                </a:solidFill>
                <a:effectLst/>
                <a:latin typeface="Arial" panose="020B0604020202020204" pitchFamily="34" charset="0"/>
                <a:cs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Query parameters were used to filter data by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report_date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between 20200101 and 20241201.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API response was processed as JSON, and relevant records were extracted into a Pandas Data Frame.</a:t>
            </a:r>
          </a:p>
          <a:p>
            <a:endParaRPr lang="en-US" dirty="0"/>
          </a:p>
        </p:txBody>
      </p:sp>
      <p:sp>
        <p:nvSpPr>
          <p:cNvPr id="7" name="Rectangle 2">
            <a:extLst>
              <a:ext uri="{FF2B5EF4-FFF2-40B4-BE49-F238E27FC236}">
                <a16:creationId xmlns:a16="http://schemas.microsoft.com/office/drawing/2014/main" id="{B1C47D7F-A3D8-88F5-1857-CDA23ABAB51D}"/>
              </a:ext>
            </a:extLst>
          </p:cNvPr>
          <p:cNvSpPr>
            <a:spLocks noGrp="1" noChangeArrowheads="1"/>
          </p:cNvSpPr>
          <p:nvPr>
            <p:ph idx="1"/>
          </p:nvPr>
        </p:nvSpPr>
        <p:spPr bwMode="auto">
          <a:xfrm>
            <a:off x="473615" y="2472337"/>
            <a:ext cx="11029616" cy="2492990"/>
          </a:xfrm>
          <a:prstGeom prst="rect">
            <a:avLst/>
          </a:pr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Transformation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Cleaning:</a:t>
            </a:r>
            <a:endParaRPr lang="en-US" altLang="en-US" sz="1200" dirty="0">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Removed records where the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termination_date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was missing or invalid.</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Filtered data to retain only records with Country set to "United States.“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Unnecessary columns were removed from the dataset, such as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openfda, product_description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reason_for_recall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streamline the data for analysis.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Renamed columns for consistency and readability (e.g.,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recall_initiation_date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Recall Initiation Date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Date Formatting:</a:t>
            </a:r>
            <a:endParaRPr lang="en-US" altLang="en-US" sz="1200" dirty="0">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Reformatted date fields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Recall Initiation Date, Center Classification Date, Termination Date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YYYYMMDD</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proper Python datetime objects for easier manipulation and calculations.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Derived Metrics:</a:t>
            </a:r>
            <a:endParaRPr lang="en-US" altLang="en-US" sz="1200" dirty="0">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new column,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Days To Classify</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was calculated as the difference in days between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Recall Initiation Date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and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Center Classification Date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ABD2E79-78FA-7939-8A20-58B9A26C1E82}"/>
              </a:ext>
            </a:extLst>
          </p:cNvPr>
          <p:cNvSpPr txBox="1"/>
          <p:nvPr/>
        </p:nvSpPr>
        <p:spPr>
          <a:xfrm>
            <a:off x="473615" y="4891851"/>
            <a:ext cx="11029616" cy="1477328"/>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Load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Database Integration:</a:t>
            </a:r>
            <a:endParaRPr lang="en-US" altLang="en-US" sz="1200" dirty="0">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Transformed data was loaded into a MongoDB database (fda_data) and stored in a collection named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food_recalls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Post-Processing:</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was queried back from MongoDB into a Pandas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Frame </a:t>
            </a: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further analysis and visualization.</a:t>
            </a:r>
          </a:p>
          <a:p>
            <a:endParaRPr lang="en-US" dirty="0"/>
          </a:p>
        </p:txBody>
      </p:sp>
    </p:spTree>
    <p:extLst>
      <p:ext uri="{BB962C8B-B14F-4D97-AF65-F5344CB8AC3E}">
        <p14:creationId xmlns:p14="http://schemas.microsoft.com/office/powerpoint/2010/main" val="197009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Actual vs Predicted Duration time for classification</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7565477" y="1291362"/>
            <a:ext cx="4202843" cy="4038016"/>
          </a:xfrm>
        </p:spPr>
        <p:txBody>
          <a:bodyPr>
            <a:noAutofit/>
          </a:bodyPr>
          <a:lstStyle/>
          <a:p>
            <a:r>
              <a:rPr lang="en-US" sz="1800" dirty="0"/>
              <a:t>The dataset was split into training and testing subsets, and the model was trained on the training data. </a:t>
            </a:r>
          </a:p>
          <a:p>
            <a:r>
              <a:rPr lang="en-US" sz="1800" dirty="0"/>
              <a:t>Performance metrics such as Mean Absolute Error (MAE), Root Mean Squared Error (RMSE), and R² Score were calculated to evaluate the model's accuracy. </a:t>
            </a:r>
          </a:p>
          <a:p>
            <a:r>
              <a:rPr lang="en-US" sz="1800" dirty="0"/>
              <a:t>A visualization comparing actual vs. predicted values highlighted the model's performance and reliability.</a:t>
            </a:r>
          </a:p>
        </p:txBody>
      </p:sp>
      <p:pic>
        <p:nvPicPr>
          <p:cNvPr id="4" name="Picture 3">
            <a:extLst>
              <a:ext uri="{FF2B5EF4-FFF2-40B4-BE49-F238E27FC236}">
                <a16:creationId xmlns:a16="http://schemas.microsoft.com/office/drawing/2014/main" id="{8DB053E9-F476-7741-CEE2-CF60DED203C9}"/>
              </a:ext>
            </a:extLst>
          </p:cNvPr>
          <p:cNvPicPr>
            <a:picLocks noChangeAspect="1"/>
          </p:cNvPicPr>
          <p:nvPr/>
        </p:nvPicPr>
        <p:blipFill>
          <a:blip r:embed="rId2"/>
          <a:stretch>
            <a:fillRect/>
          </a:stretch>
        </p:blipFill>
        <p:spPr>
          <a:xfrm>
            <a:off x="581192" y="1268366"/>
            <a:ext cx="6810953" cy="4321268"/>
          </a:xfrm>
          <a:prstGeom prst="rect">
            <a:avLst/>
          </a:prstGeom>
        </p:spPr>
      </p:pic>
    </p:spTree>
    <p:extLst>
      <p:ext uri="{BB962C8B-B14F-4D97-AF65-F5344CB8AC3E}">
        <p14:creationId xmlns:p14="http://schemas.microsoft.com/office/powerpoint/2010/main" val="18767119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{7A48AC55-FC89-4190-B198-936B23E3609A}tf33552983_win32</Template>
  <TotalTime>5742</TotalTime>
  <Words>516</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Franklin Gothic Book</vt:lpstr>
      <vt:lpstr>Franklin Gothic Demi</vt:lpstr>
      <vt:lpstr>Wingdings 2</vt:lpstr>
      <vt:lpstr>DividendVTI</vt:lpstr>
      <vt:lpstr>Team 3 - Food and drug administration (FDA) Recalls</vt:lpstr>
      <vt:lpstr>Background FDA</vt:lpstr>
      <vt:lpstr>Goal: Based on the Process for classification of Recalls, the selected model should predict the duration between the Center Classification Date vs Recall Initiation Date; basically predicting how long a recall is outstanding</vt:lpstr>
      <vt:lpstr>Summary of ETL Process for FDA Recall Data</vt:lpstr>
      <vt:lpstr>Actual vs Predicted Duration time for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 ✨</dc:creator>
  <cp:lastModifiedBy>Manuel Galvan</cp:lastModifiedBy>
  <cp:revision>14</cp:revision>
  <dcterms:created xsi:type="dcterms:W3CDTF">2024-08-09T01:39:54Z</dcterms:created>
  <dcterms:modified xsi:type="dcterms:W3CDTF">2024-12-10T02:07:13Z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