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4"/>
  </p:sldMasterIdLst>
  <p:notesMasterIdLst>
    <p:notesMasterId r:id="rId62"/>
  </p:notesMasterIdLst>
  <p:handoutMasterIdLst>
    <p:handoutMasterId r:id="rId63"/>
  </p:handoutMasterIdLst>
  <p:sldIdLst>
    <p:sldId id="541" r:id="rId5"/>
    <p:sldId id="661" r:id="rId6"/>
    <p:sldId id="657" r:id="rId7"/>
    <p:sldId id="662" r:id="rId8"/>
    <p:sldId id="663" r:id="rId9"/>
    <p:sldId id="660" r:id="rId10"/>
    <p:sldId id="712" r:id="rId11"/>
    <p:sldId id="714" r:id="rId12"/>
    <p:sldId id="715" r:id="rId13"/>
    <p:sldId id="720" r:id="rId14"/>
    <p:sldId id="719" r:id="rId15"/>
    <p:sldId id="773" r:id="rId16"/>
    <p:sldId id="664" r:id="rId17"/>
    <p:sldId id="721" r:id="rId18"/>
    <p:sldId id="741" r:id="rId19"/>
    <p:sldId id="742" r:id="rId20"/>
    <p:sldId id="732" r:id="rId21"/>
    <p:sldId id="744" r:id="rId22"/>
    <p:sldId id="733" r:id="rId23"/>
    <p:sldId id="734" r:id="rId24"/>
    <p:sldId id="770" r:id="rId25"/>
    <p:sldId id="771" r:id="rId26"/>
    <p:sldId id="767" r:id="rId27"/>
    <p:sldId id="746" r:id="rId28"/>
    <p:sldId id="750" r:id="rId29"/>
    <p:sldId id="751" r:id="rId30"/>
    <p:sldId id="757" r:id="rId31"/>
    <p:sldId id="752" r:id="rId32"/>
    <p:sldId id="768" r:id="rId33"/>
    <p:sldId id="759" r:id="rId34"/>
    <p:sldId id="762" r:id="rId35"/>
    <p:sldId id="763" r:id="rId36"/>
    <p:sldId id="765" r:id="rId37"/>
    <p:sldId id="764" r:id="rId38"/>
    <p:sldId id="766" r:id="rId39"/>
    <p:sldId id="769" r:id="rId40"/>
    <p:sldId id="665" r:id="rId41"/>
    <p:sldId id="688" r:id="rId42"/>
    <p:sldId id="689" r:id="rId43"/>
    <p:sldId id="690" r:id="rId44"/>
    <p:sldId id="693" r:id="rId45"/>
    <p:sldId id="774" r:id="rId46"/>
    <p:sldId id="694" r:id="rId47"/>
    <p:sldId id="695" r:id="rId48"/>
    <p:sldId id="696" r:id="rId49"/>
    <p:sldId id="697" r:id="rId50"/>
    <p:sldId id="775" r:id="rId51"/>
    <p:sldId id="698" r:id="rId52"/>
    <p:sldId id="699" r:id="rId53"/>
    <p:sldId id="700" r:id="rId54"/>
    <p:sldId id="706" r:id="rId55"/>
    <p:sldId id="707" r:id="rId56"/>
    <p:sldId id="708" r:id="rId57"/>
    <p:sldId id="709" r:id="rId58"/>
    <p:sldId id="710" r:id="rId59"/>
    <p:sldId id="711" r:id="rId60"/>
    <p:sldId id="654" r:id="rId61"/>
  </p:sldIdLst>
  <p:sldSz cx="9144000" cy="6859588"/>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C7"/>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8" autoAdjust="0"/>
    <p:restoredTop sz="92191" autoAdjust="0"/>
  </p:normalViewPr>
  <p:slideViewPr>
    <p:cSldViewPr>
      <p:cViewPr varScale="1">
        <p:scale>
          <a:sx n="74" d="100"/>
          <a:sy n="74" d="100"/>
        </p:scale>
        <p:origin x="1110" y="54"/>
      </p:cViewPr>
      <p:guideLst>
        <p:guide orient="horz" pos="2161"/>
        <p:guide pos="2880"/>
      </p:guideLst>
    </p:cSldViewPr>
  </p:slideViewPr>
  <p:notesTextViewPr>
    <p:cViewPr>
      <p:scale>
        <a:sx n="1" d="1"/>
        <a:sy n="1" d="1"/>
      </p:scale>
      <p:origin x="0" y="0"/>
    </p:cViewPr>
  </p:notesTextViewPr>
  <p:notesViewPr>
    <p:cSldViewPr>
      <p:cViewPr>
        <p:scale>
          <a:sx n="100" d="100"/>
          <a:sy n="100" d="100"/>
        </p:scale>
        <p:origin x="1812" y="-15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cstate="print"/>
          <a:srcRect b="15852"/>
          <a:stretch>
            <a:fillRect/>
          </a:stretch>
        </p:blipFill>
        <p:spPr bwMode="auto">
          <a:xfrm>
            <a:off x="3218308" y="160452"/>
            <a:ext cx="978028" cy="562904"/>
          </a:xfrm>
          <a:prstGeom prst="rect">
            <a:avLst/>
          </a:prstGeom>
          <a:noFill/>
          <a:ln w="9525">
            <a:noFill/>
            <a:round/>
            <a:headEnd/>
            <a:tailEnd/>
          </a:ln>
        </p:spPr>
      </p:pic>
      <p:sp>
        <p:nvSpPr>
          <p:cNvPr id="7" name="3 Marcador de pie de página"/>
          <p:cNvSpPr txBox="1">
            <a:spLocks/>
          </p:cNvSpPr>
          <p:nvPr/>
        </p:nvSpPr>
        <p:spPr>
          <a:xfrm>
            <a:off x="0" y="9809298"/>
            <a:ext cx="7076317" cy="408046"/>
          </a:xfrm>
          <a:prstGeom prst="rect">
            <a:avLst/>
          </a:prstGeom>
        </p:spPr>
        <p:txBody>
          <a:bodyPr vert="horz" lIns="99048" tIns="49524" rIns="99048" bIns="49524" rtlCol="0" anchor="b"/>
          <a:lstStyle>
            <a:defPPr>
              <a:defRPr lang="es-E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1100" dirty="0">
                <a:latin typeface="Rotis Sans Serif Std" pitchFamily="50" charset="0"/>
              </a:rPr>
              <a:t>JJD153- Programación con </a:t>
            </a:r>
            <a:r>
              <a:rPr lang="es-ES" sz="1100" dirty="0" err="1">
                <a:latin typeface="Rotis Sans Serif Std" pitchFamily="50" charset="0"/>
              </a:rPr>
              <a:t>Javascript</a:t>
            </a:r>
            <a:r>
              <a:rPr lang="es-ES" sz="1100" dirty="0">
                <a:latin typeface="Rotis Sans Serif Std" pitchFamily="50" charset="0"/>
              </a:rPr>
              <a:t>   - © 2015, Netmind SL, Barcelona  - </a:t>
            </a:r>
            <a:r>
              <a:rPr lang="es-ES" sz="1100" dirty="0" err="1">
                <a:latin typeface="Rotis Sans Serif Std" pitchFamily="50" charset="0"/>
              </a:rPr>
              <a:t>ed</a:t>
            </a:r>
            <a:r>
              <a:rPr lang="es-ES" sz="1100" dirty="0">
                <a:latin typeface="Rotis Sans Serif Std" pitchFamily="50" charset="0"/>
              </a:rPr>
              <a:t> 3.0  20/11/2015 – pág.  </a:t>
            </a:r>
            <a:fld id="{08DA839F-C71E-437E-89CF-C0EC8FCF0C2D}" type="slidenum">
              <a:rPr lang="es-ES" sz="1100" smtClean="0">
                <a:latin typeface="Rotis Sans Serif Std" pitchFamily="50" charset="0"/>
              </a:rPr>
              <a:t>‹Nº›</a:t>
            </a:fld>
            <a:endParaRPr lang="es-ES" sz="1100" dirty="0">
              <a:latin typeface="Rotis Sans Serif Std" pitchFamily="50" charset="0"/>
            </a:endParaRPr>
          </a:p>
        </p:txBody>
      </p:sp>
    </p:spTree>
    <p:extLst>
      <p:ext uri="{BB962C8B-B14F-4D97-AF65-F5344CB8AC3E}">
        <p14:creationId xmlns:p14="http://schemas.microsoft.com/office/powerpoint/2010/main" val="349628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3 Marcador de imagen de diapositiva"/>
          <p:cNvSpPr>
            <a:spLocks noGrp="1" noRot="1" noChangeAspect="1"/>
          </p:cNvSpPr>
          <p:nvPr>
            <p:ph type="sldImg" idx="2"/>
          </p:nvPr>
        </p:nvSpPr>
        <p:spPr>
          <a:xfrm>
            <a:off x="993775" y="768350"/>
            <a:ext cx="5111750" cy="3836988"/>
          </a:xfrm>
          <a:prstGeom prst="rect">
            <a:avLst/>
          </a:prstGeom>
          <a:noFill/>
          <a:ln w="12700">
            <a:solidFill>
              <a:prstClr val="black"/>
            </a:solidFill>
          </a:ln>
        </p:spPr>
        <p:txBody>
          <a:bodyPr vert="horz" lIns="99048" tIns="49524" rIns="99048" bIns="49524" rtlCol="0" anchor="ctr"/>
          <a:lstStyle/>
          <a:p>
            <a:endParaRPr lang="es-ES" dirty="0"/>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8" name="3 Marcador de pie de página"/>
          <p:cNvSpPr txBox="1">
            <a:spLocks/>
          </p:cNvSpPr>
          <p:nvPr/>
        </p:nvSpPr>
        <p:spPr>
          <a:xfrm>
            <a:off x="0" y="9809298"/>
            <a:ext cx="7076317" cy="408046"/>
          </a:xfrm>
          <a:prstGeom prst="rect">
            <a:avLst/>
          </a:prstGeom>
        </p:spPr>
        <p:txBody>
          <a:bodyPr vert="horz" lIns="99048" tIns="49524" rIns="99048" bIns="49524" rtlCol="0" anchor="b"/>
          <a:lstStyle>
            <a:defPPr>
              <a:defRPr lang="es-E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1100" dirty="0" smtClean="0">
                <a:latin typeface="Rotis Sans Serif Std" pitchFamily="50" charset="0"/>
              </a:rPr>
              <a:t>JJD153- Programación Web con </a:t>
            </a:r>
            <a:r>
              <a:rPr lang="es-ES" sz="1100" dirty="0" err="1" smtClean="0">
                <a:latin typeface="Rotis Sans Serif Std" pitchFamily="50" charset="0"/>
              </a:rPr>
              <a:t>Javascript</a:t>
            </a:r>
            <a:r>
              <a:rPr lang="es-ES" sz="1100" dirty="0" smtClean="0">
                <a:latin typeface="Rotis Sans Serif Std" pitchFamily="50" charset="0"/>
              </a:rPr>
              <a:t>   - © 2015, Netmind SL, Barcelona  - </a:t>
            </a:r>
            <a:r>
              <a:rPr lang="es-ES" sz="1100" dirty="0" err="1" smtClean="0">
                <a:latin typeface="Rotis Sans Serif Std" pitchFamily="50" charset="0"/>
              </a:rPr>
              <a:t>ed</a:t>
            </a:r>
            <a:r>
              <a:rPr lang="es-ES" sz="1100" dirty="0" smtClean="0">
                <a:latin typeface="Rotis Sans Serif Std" pitchFamily="50" charset="0"/>
              </a:rPr>
              <a:t> 3.0  20/11/2015 – pág.  </a:t>
            </a:r>
            <a:fld id="{8AF076EC-4923-4101-92E0-9294ED1BF649}" type="slidenum">
              <a:rPr lang="es-ES" sz="1100" smtClean="0">
                <a:latin typeface="Rotis Sans Serif Std" pitchFamily="50" charset="0"/>
              </a:rPr>
              <a:t>‹Nº›</a:t>
            </a:fld>
            <a:endParaRPr lang="es-ES" sz="1100" dirty="0">
              <a:latin typeface="Rotis Sans Serif Std" pitchFamily="50" charset="0"/>
            </a:endParaRPr>
          </a:p>
        </p:txBody>
      </p:sp>
      <p:pic>
        <p:nvPicPr>
          <p:cNvPr id="9" name="Picture 3"/>
          <p:cNvPicPr>
            <a:picLocks noChangeAspect="1" noChangeArrowheads="1"/>
          </p:cNvPicPr>
          <p:nvPr/>
        </p:nvPicPr>
        <p:blipFill>
          <a:blip r:embed="rId2"/>
          <a:srcRect b="15852"/>
          <a:stretch>
            <a:fillRect/>
          </a:stretch>
        </p:blipFill>
        <p:spPr bwMode="auto">
          <a:xfrm>
            <a:off x="3102401" y="143863"/>
            <a:ext cx="978028" cy="562904"/>
          </a:xfrm>
          <a:prstGeom prst="rect">
            <a:avLst/>
          </a:prstGeom>
          <a:noFill/>
          <a:ln w="9525">
            <a:noFill/>
            <a:round/>
            <a:headEnd/>
            <a:tailEnd/>
          </a:ln>
        </p:spPr>
      </p:pic>
    </p:spTree>
    <p:extLst>
      <p:ext uri="{BB962C8B-B14F-4D97-AF65-F5344CB8AC3E}">
        <p14:creationId xmlns:p14="http://schemas.microsoft.com/office/powerpoint/2010/main" val="2123182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urostile LT Std"/>
        <a:ea typeface="+mn-ea"/>
        <a:cs typeface="+mn-cs"/>
      </a:defRPr>
    </a:lvl1pPr>
    <a:lvl2pPr marL="457200" algn="l" defTabSz="914400" rtl="0" eaLnBrk="1" latinLnBrk="0" hangingPunct="1">
      <a:defRPr sz="1200" kern="1200">
        <a:solidFill>
          <a:schemeClr val="tx1"/>
        </a:solidFill>
        <a:latin typeface="Eurostile LT Std"/>
        <a:ea typeface="+mn-ea"/>
        <a:cs typeface="+mn-cs"/>
      </a:defRPr>
    </a:lvl2pPr>
    <a:lvl3pPr marL="914400" algn="l" defTabSz="914400" rtl="0" eaLnBrk="1" latinLnBrk="0" hangingPunct="1">
      <a:defRPr sz="1200" kern="1200">
        <a:solidFill>
          <a:schemeClr val="tx1"/>
        </a:solidFill>
        <a:latin typeface="Eurostile LT Std"/>
        <a:ea typeface="+mn-ea"/>
        <a:cs typeface="+mn-cs"/>
      </a:defRPr>
    </a:lvl3pPr>
    <a:lvl4pPr marL="1371600" algn="l" defTabSz="914400" rtl="0" eaLnBrk="1" latinLnBrk="0" hangingPunct="1">
      <a:defRPr sz="1200" kern="1200">
        <a:solidFill>
          <a:schemeClr val="tx1"/>
        </a:solidFill>
        <a:latin typeface="Eurostile LT Std"/>
        <a:ea typeface="+mn-ea"/>
        <a:cs typeface="+mn-cs"/>
      </a:defRPr>
    </a:lvl4pPr>
    <a:lvl5pPr marL="1828800" algn="l" defTabSz="914400" rtl="0" eaLnBrk="1" latinLnBrk="0" hangingPunct="1">
      <a:defRPr sz="1200" kern="1200">
        <a:solidFill>
          <a:schemeClr val="tx1"/>
        </a:solidFill>
        <a:latin typeface="Eurostile LT Std"/>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812800" y="949325"/>
            <a:ext cx="5722938" cy="4294188"/>
          </a:xfrm>
        </p:spPr>
      </p:sp>
      <p:sp>
        <p:nvSpPr>
          <p:cNvPr id="3" name="2 Marcador de notas"/>
          <p:cNvSpPr>
            <a:spLocks noGrp="1"/>
          </p:cNvSpPr>
          <p:nvPr>
            <p:ph type="body" idx="1"/>
          </p:nvPr>
        </p:nvSpPr>
        <p:spPr/>
        <p:txBody>
          <a:bodyPr>
            <a:normAutofit/>
          </a:bodyPr>
          <a:lstStyle/>
          <a:p>
            <a:endParaRPr lang="ca-ES" dirty="0"/>
          </a:p>
        </p:txBody>
      </p:sp>
    </p:spTree>
    <p:extLst>
      <p:ext uri="{BB962C8B-B14F-4D97-AF65-F5344CB8AC3E}">
        <p14:creationId xmlns:p14="http://schemas.microsoft.com/office/powerpoint/2010/main" val="215959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fecha 3"/>
          <p:cNvSpPr>
            <a:spLocks noGrp="1"/>
          </p:cNvSpPr>
          <p:nvPr>
            <p:ph type="dt" idx="10"/>
          </p:nvPr>
        </p:nvSpPr>
        <p:spPr>
          <a:xfrm>
            <a:off x="4022937" y="0"/>
            <a:ext cx="3076363" cy="511731"/>
          </a:xfrm>
          <a:prstGeom prst="rect">
            <a:avLst/>
          </a:prstGeom>
        </p:spPr>
        <p:txBody>
          <a:bodyPr lIns="94768" tIns="47384" rIns="94768" bIns="47384"/>
          <a:lstStyle/>
          <a:p>
            <a:pPr>
              <a:defRPr/>
            </a:pPr>
            <a:fld id="{92776391-FE37-4B03-BB76-62585FFE6E5F}" type="datetime1">
              <a:rPr lang="es-ES_tradnl" smtClean="0"/>
              <a:pPr>
                <a:defRPr/>
              </a:pPr>
              <a:t>09/10/2017</a:t>
            </a:fld>
            <a:endParaRPr lang="es-ES_tradnl"/>
          </a:p>
        </p:txBody>
      </p:sp>
      <p:sp>
        <p:nvSpPr>
          <p:cNvPr id="5" name="Marcador de número de diapositiva 4"/>
          <p:cNvSpPr>
            <a:spLocks noGrp="1"/>
          </p:cNvSpPr>
          <p:nvPr>
            <p:ph type="sldNum" sz="quarter" idx="11"/>
          </p:nvPr>
        </p:nvSpPr>
        <p:spPr>
          <a:xfrm>
            <a:off x="4022937" y="9722882"/>
            <a:ext cx="3076363" cy="511731"/>
          </a:xfrm>
          <a:prstGeom prst="rect">
            <a:avLst/>
          </a:prstGeom>
        </p:spPr>
        <p:txBody>
          <a:bodyPr lIns="94768" tIns="47384" rIns="94768" bIns="47384"/>
          <a:lstStyle/>
          <a:p>
            <a:fld id="{02017FAC-AB97-4562-83A1-F3DFA5DC32B1}" type="slidenum">
              <a:rPr lang="es-ES_tradnl" altLang="es-ES" smtClean="0"/>
              <a:pPr/>
              <a:t>21</a:t>
            </a:fld>
            <a:endParaRPr lang="es-ES_tradnl" altLang="es-ES" dirty="0"/>
          </a:p>
        </p:txBody>
      </p:sp>
    </p:spTree>
    <p:extLst>
      <p:ext uri="{BB962C8B-B14F-4D97-AF65-F5344CB8AC3E}">
        <p14:creationId xmlns:p14="http://schemas.microsoft.com/office/powerpoint/2010/main" val="869530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fecha 3"/>
          <p:cNvSpPr>
            <a:spLocks noGrp="1"/>
          </p:cNvSpPr>
          <p:nvPr>
            <p:ph type="dt" idx="10"/>
          </p:nvPr>
        </p:nvSpPr>
        <p:spPr>
          <a:xfrm>
            <a:off x="4022937" y="0"/>
            <a:ext cx="3076363" cy="511731"/>
          </a:xfrm>
          <a:prstGeom prst="rect">
            <a:avLst/>
          </a:prstGeom>
        </p:spPr>
        <p:txBody>
          <a:bodyPr lIns="94768" tIns="47384" rIns="94768" bIns="47384"/>
          <a:lstStyle/>
          <a:p>
            <a:pPr>
              <a:defRPr/>
            </a:pPr>
            <a:fld id="{92776391-FE37-4B03-BB76-62585FFE6E5F}" type="datetime1">
              <a:rPr lang="es-ES_tradnl" smtClean="0"/>
              <a:pPr>
                <a:defRPr/>
              </a:pPr>
              <a:t>09/10/2017</a:t>
            </a:fld>
            <a:endParaRPr lang="es-ES_tradnl"/>
          </a:p>
        </p:txBody>
      </p:sp>
      <p:sp>
        <p:nvSpPr>
          <p:cNvPr id="5" name="Marcador de número de diapositiva 4"/>
          <p:cNvSpPr>
            <a:spLocks noGrp="1"/>
          </p:cNvSpPr>
          <p:nvPr>
            <p:ph type="sldNum" sz="quarter" idx="11"/>
          </p:nvPr>
        </p:nvSpPr>
        <p:spPr>
          <a:xfrm>
            <a:off x="4022937" y="9722882"/>
            <a:ext cx="3076363" cy="511731"/>
          </a:xfrm>
          <a:prstGeom prst="rect">
            <a:avLst/>
          </a:prstGeom>
        </p:spPr>
        <p:txBody>
          <a:bodyPr lIns="94768" tIns="47384" rIns="94768" bIns="47384"/>
          <a:lstStyle/>
          <a:p>
            <a:fld id="{02017FAC-AB97-4562-83A1-F3DFA5DC32B1}" type="slidenum">
              <a:rPr lang="es-ES_tradnl" altLang="es-ES" smtClean="0"/>
              <a:pPr/>
              <a:t>22</a:t>
            </a:fld>
            <a:endParaRPr lang="es-ES_tradnl" altLang="es-ES" dirty="0"/>
          </a:p>
        </p:txBody>
      </p:sp>
    </p:spTree>
    <p:extLst>
      <p:ext uri="{BB962C8B-B14F-4D97-AF65-F5344CB8AC3E}">
        <p14:creationId xmlns:p14="http://schemas.microsoft.com/office/powerpoint/2010/main" val="374880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812800" y="949325"/>
            <a:ext cx="5722938" cy="4294188"/>
          </a:xfrm>
        </p:spPr>
      </p:sp>
      <p:sp>
        <p:nvSpPr>
          <p:cNvPr id="3" name="2 Marcador de notas"/>
          <p:cNvSpPr>
            <a:spLocks noGrp="1"/>
          </p:cNvSpPr>
          <p:nvPr>
            <p:ph type="body" idx="1"/>
          </p:nvPr>
        </p:nvSpPr>
        <p:spPr/>
        <p:txBody>
          <a:bodyPr>
            <a:normAutofit/>
          </a:bodyPr>
          <a:lstStyle/>
          <a:p>
            <a:endParaRPr lang="ca-ES" dirty="0"/>
          </a:p>
        </p:txBody>
      </p:sp>
    </p:spTree>
    <p:extLst>
      <p:ext uri="{BB962C8B-B14F-4D97-AF65-F5344CB8AC3E}">
        <p14:creationId xmlns:p14="http://schemas.microsoft.com/office/powerpoint/2010/main" val="188717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1.JPG"/><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_Derecha">
    <p:spTree>
      <p:nvGrpSpPr>
        <p:cNvPr id="1" name=""/>
        <p:cNvGrpSpPr/>
        <p:nvPr/>
      </p:nvGrpSpPr>
      <p:grpSpPr>
        <a:xfrm>
          <a:off x="0" y="0"/>
          <a:ext cx="0" cy="0"/>
          <a:chOff x="0" y="0"/>
          <a:chExt cx="0" cy="0"/>
        </a:xfrm>
      </p:grpSpPr>
      <p:pic>
        <p:nvPicPr>
          <p:cNvPr id="5" name="17 Marcador de posición de imagen" descr="fondo_blanco_portada_1.jpg"/>
          <p:cNvPicPr>
            <a:picLocks noChangeAspect="1"/>
          </p:cNvPicPr>
          <p:nvPr userDrawn="1"/>
        </p:nvPicPr>
        <p:blipFill>
          <a:blip r:embed="rId3" cstate="print"/>
          <a:srcRect t="1754" b="1754"/>
          <a:stretch>
            <a:fillRect/>
          </a:stretch>
        </p:blipFill>
        <p:spPr>
          <a:xfrm>
            <a:off x="4788024" y="1773226"/>
            <a:ext cx="4071966" cy="3929982"/>
          </a:xfrm>
          <a:prstGeom prst="rect">
            <a:avLst/>
          </a:prstGeom>
        </p:spPr>
      </p:pic>
      <p:sp>
        <p:nvSpPr>
          <p:cNvPr id="12" name="11 Marcador de texto"/>
          <p:cNvSpPr>
            <a:spLocks noGrp="1"/>
          </p:cNvSpPr>
          <p:nvPr>
            <p:ph type="body" sz="quarter" idx="11" hasCustomPrompt="1"/>
          </p:nvPr>
        </p:nvSpPr>
        <p:spPr>
          <a:xfrm>
            <a:off x="5000658" y="3929976"/>
            <a:ext cx="3643309" cy="1571985"/>
          </a:xfrm>
          <a:prstGeom prst="rect">
            <a:avLst/>
          </a:prstGeom>
        </p:spPr>
        <p:txBody>
          <a:bodyPr/>
          <a:lstStyle>
            <a:lvl1pPr marL="0" indent="0">
              <a:buNone/>
              <a:defRPr sz="3000">
                <a:solidFill>
                  <a:schemeClr val="bg1">
                    <a:lumMod val="50000"/>
                  </a:schemeClr>
                </a:solidFill>
                <a:latin typeface="Eurostile LT Std"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Título Proyecto</a:t>
            </a:r>
            <a:endParaRPr lang="es-ES" dirty="0"/>
          </a:p>
        </p:txBody>
      </p:sp>
    </p:spTree>
    <p:custDataLst>
      <p:tags r:id="rId1"/>
    </p:custDataLst>
    <p:extLst>
      <p:ext uri="{BB962C8B-B14F-4D97-AF65-F5344CB8AC3E}">
        <p14:creationId xmlns:p14="http://schemas.microsoft.com/office/powerpoint/2010/main" val="20261880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ortada_Derecha">
    <p:spTree>
      <p:nvGrpSpPr>
        <p:cNvPr id="1" name=""/>
        <p:cNvGrpSpPr/>
        <p:nvPr/>
      </p:nvGrpSpPr>
      <p:grpSpPr>
        <a:xfrm>
          <a:off x="0" y="0"/>
          <a:ext cx="0" cy="0"/>
          <a:chOff x="0" y="0"/>
          <a:chExt cx="0" cy="0"/>
        </a:xfrm>
      </p:grpSpPr>
      <p:pic>
        <p:nvPicPr>
          <p:cNvPr id="4" name="17 Marcador de posición de imagen" descr="fondo_blanco_portada_1.jpg"/>
          <p:cNvPicPr>
            <a:picLocks noChangeAspect="1"/>
          </p:cNvPicPr>
          <p:nvPr userDrawn="1"/>
        </p:nvPicPr>
        <p:blipFill>
          <a:blip r:embed="rId3" cstate="print"/>
          <a:srcRect t="1754" b="1754"/>
          <a:stretch>
            <a:fillRect/>
          </a:stretch>
        </p:blipFill>
        <p:spPr>
          <a:xfrm>
            <a:off x="4788024" y="1773226"/>
            <a:ext cx="4071966" cy="3929982"/>
          </a:xfrm>
          <a:prstGeom prst="rect">
            <a:avLst/>
          </a:prstGeom>
        </p:spPr>
      </p:pic>
      <p:sp>
        <p:nvSpPr>
          <p:cNvPr id="6" name="11 Marcador de texto"/>
          <p:cNvSpPr>
            <a:spLocks noGrp="1"/>
          </p:cNvSpPr>
          <p:nvPr>
            <p:ph type="body" sz="quarter" idx="11" hasCustomPrompt="1"/>
          </p:nvPr>
        </p:nvSpPr>
        <p:spPr>
          <a:xfrm>
            <a:off x="5000658" y="3929976"/>
            <a:ext cx="3643309" cy="1571985"/>
          </a:xfrm>
          <a:prstGeom prst="rect">
            <a:avLst/>
          </a:prstGeom>
        </p:spPr>
        <p:txBody>
          <a:bodyPr/>
          <a:lstStyle>
            <a:lvl1pPr marL="0" indent="0">
              <a:buNone/>
              <a:defRPr sz="3000">
                <a:solidFill>
                  <a:schemeClr val="bg1">
                    <a:lumMod val="50000"/>
                  </a:schemeClr>
                </a:solidFill>
                <a:latin typeface="Eurostile LT Std"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Título Proyecto</a:t>
            </a:r>
            <a:endParaRPr lang="es-ES" dirty="0"/>
          </a:p>
        </p:txBody>
      </p:sp>
      <p:pic>
        <p:nvPicPr>
          <p:cNvPr id="7" name="11 Marcador de posición de imagen" descr="j0422119.jpg"/>
          <p:cNvPicPr>
            <a:picLocks noChangeAspect="1"/>
          </p:cNvPicPr>
          <p:nvPr userDrawn="1"/>
        </p:nvPicPr>
        <p:blipFill>
          <a:blip r:embed="rId4" cstate="print"/>
          <a:srcRect t="22058" b="22058"/>
          <a:stretch>
            <a:fillRect/>
          </a:stretch>
        </p:blipFill>
        <p:spPr>
          <a:xfrm flipH="1">
            <a:off x="-8123" y="794"/>
            <a:ext cx="9166388" cy="6741368"/>
          </a:xfrm>
          <a:prstGeom prst="rect">
            <a:avLst/>
          </a:prstGeom>
        </p:spPr>
      </p:pic>
      <p:pic>
        <p:nvPicPr>
          <p:cNvPr id="8" name="17 Marcador de posición de imagen" descr="fondo_blanco_portada_1.jpg"/>
          <p:cNvPicPr>
            <a:picLocks noChangeAspect="1"/>
          </p:cNvPicPr>
          <p:nvPr userDrawn="1"/>
        </p:nvPicPr>
        <p:blipFill>
          <a:blip r:embed="rId3" cstate="print"/>
          <a:srcRect t="1754" b="1754"/>
          <a:stretch>
            <a:fillRect/>
          </a:stretch>
        </p:blipFill>
        <p:spPr>
          <a:xfrm>
            <a:off x="4322823" y="1989634"/>
            <a:ext cx="4389437" cy="4233862"/>
          </a:xfrm>
          <a:prstGeom prst="rect">
            <a:avLst/>
          </a:prstGeom>
        </p:spPr>
      </p:pic>
      <p:pic>
        <p:nvPicPr>
          <p:cNvPr id="9" name="8 Imagen"/>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51168" y="1992357"/>
            <a:ext cx="4336291" cy="1606979"/>
          </a:xfrm>
          <a:prstGeom prst="rect">
            <a:avLst/>
          </a:prstGeom>
        </p:spPr>
      </p:pic>
      <p:sp>
        <p:nvSpPr>
          <p:cNvPr id="10" name="Rectángulo 9"/>
          <p:cNvSpPr/>
          <p:nvPr userDrawn="1"/>
        </p:nvSpPr>
        <p:spPr>
          <a:xfrm>
            <a:off x="4334460" y="5530952"/>
            <a:ext cx="4352999" cy="461665"/>
          </a:xfrm>
          <a:prstGeom prst="rect">
            <a:avLst/>
          </a:prstGeom>
        </p:spPr>
        <p:txBody>
          <a:bodyPr wrap="square">
            <a:spAutoFit/>
          </a:bodyPr>
          <a:lstStyle/>
          <a:p>
            <a:r>
              <a:rPr lang="es-ES" sz="1200" dirty="0">
                <a:solidFill>
                  <a:prstClr val="black"/>
                </a:solidFill>
              </a:rPr>
              <a:t>© 2017, ACTIBYTI PROJECT SLU, Barcelona</a:t>
            </a:r>
          </a:p>
          <a:p>
            <a:r>
              <a:rPr lang="es-ES" sz="1200" dirty="0">
                <a:solidFill>
                  <a:prstClr val="black"/>
                </a:solidFill>
              </a:rPr>
              <a:t>Autor: Ricardo Ahumada</a:t>
            </a:r>
          </a:p>
        </p:txBody>
      </p:sp>
    </p:spTree>
    <p:custDataLst>
      <p:tags r:id="rId1"/>
    </p:custDataLst>
    <p:extLst>
      <p:ext uri="{BB962C8B-B14F-4D97-AF65-F5344CB8AC3E}">
        <p14:creationId xmlns:p14="http://schemas.microsoft.com/office/powerpoint/2010/main" val="26609912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99592" y="2637523"/>
            <a:ext cx="3960440" cy="648222"/>
          </a:xfrm>
        </p:spPr>
        <p:txBody>
          <a:bodyPr/>
          <a:lstStyle>
            <a:lvl1pPr marL="571500" indent="-571500">
              <a:buFont typeface="Arial" panose="020B0604020202020204" pitchFamily="34" charset="0"/>
              <a:buChar char="•"/>
              <a:defRPr sz="2800" b="1">
                <a:solidFill>
                  <a:schemeClr val="accent1"/>
                </a:solidFill>
              </a:defRPr>
            </a:lvl1pPr>
          </a:lstStyle>
          <a:p>
            <a:r>
              <a:rPr lang="es-ES" dirty="0" smtClean="0"/>
              <a:t>Demo1</a:t>
            </a:r>
            <a:endParaRPr lang="es-ES" dirty="0"/>
          </a:p>
        </p:txBody>
      </p:sp>
      <p:pic>
        <p:nvPicPr>
          <p:cNvPr id="4" name="Imagen 3"/>
          <p:cNvPicPr>
            <a:picLocks noChangeAspect="1"/>
          </p:cNvPicPr>
          <p:nvPr userDrawn="1"/>
        </p:nvPicPr>
        <p:blipFill>
          <a:blip r:embed="rId2"/>
          <a:stretch>
            <a:fillRect/>
          </a:stretch>
        </p:blipFill>
        <p:spPr>
          <a:xfrm>
            <a:off x="5652121" y="1380801"/>
            <a:ext cx="2765107" cy="2304790"/>
          </a:xfrm>
          <a:prstGeom prst="rect">
            <a:avLst/>
          </a:prstGeom>
          <a:ln>
            <a:noFill/>
          </a:ln>
          <a:effectLst>
            <a:outerShdw blurRad="190500" algn="tl" rotWithShape="0">
              <a:srgbClr val="000000">
                <a:alpha val="70000"/>
              </a:srgbClr>
            </a:outerShdw>
          </a:effectLst>
        </p:spPr>
      </p:pic>
      <p:sp>
        <p:nvSpPr>
          <p:cNvPr id="5" name="Título 1"/>
          <p:cNvSpPr txBox="1">
            <a:spLocks/>
          </p:cNvSpPr>
          <p:nvPr userDrawn="1"/>
        </p:nvSpPr>
        <p:spPr>
          <a:xfrm>
            <a:off x="817712" y="1629177"/>
            <a:ext cx="2458145" cy="648222"/>
          </a:xfrm>
          <a:prstGeom prst="rect">
            <a:avLst/>
          </a:prstGeom>
        </p:spPr>
        <p:txBody>
          <a:bodyPr vert="horz" lIns="91440" tIns="45720" rIns="91440" bIns="45720" rtlCol="0" anchor="t">
            <a:noAutofit/>
          </a:bodyPr>
          <a:lstStyle>
            <a:lvl1pPr algn="l" defTabSz="914400" rtl="0" eaLnBrk="1" latinLnBrk="0" hangingPunct="1">
              <a:spcBef>
                <a:spcPct val="0"/>
              </a:spcBef>
              <a:buNone/>
              <a:defRPr sz="3600" b="1" kern="1200">
                <a:solidFill>
                  <a:schemeClr val="bg1">
                    <a:lumMod val="50000"/>
                  </a:schemeClr>
                </a:solidFill>
                <a:latin typeface="Eurostile LT Std" pitchFamily="34" charset="0"/>
                <a:ea typeface="+mj-ea"/>
                <a:cs typeface="+mj-cs"/>
              </a:defRPr>
            </a:lvl1pPr>
          </a:lstStyle>
          <a:p>
            <a:pPr>
              <a:buFont typeface="Arial" panose="020B0604020202020204" pitchFamily="34" charset="0"/>
              <a:buNone/>
            </a:pPr>
            <a:r>
              <a:rPr lang="es-ES" sz="3600" dirty="0" smtClean="0">
                <a:solidFill>
                  <a:prstClr val="white">
                    <a:lumMod val="50000"/>
                  </a:prstClr>
                </a:solidFill>
              </a:rPr>
              <a:t>DEMOS</a:t>
            </a:r>
            <a:endParaRPr lang="es-ES" sz="3600" dirty="0">
              <a:solidFill>
                <a:prstClr val="white">
                  <a:lumMod val="50000"/>
                </a:prstClr>
              </a:solidFill>
            </a:endParaRPr>
          </a:p>
        </p:txBody>
      </p:sp>
    </p:spTree>
    <p:extLst>
      <p:ext uri="{BB962C8B-B14F-4D97-AF65-F5344CB8AC3E}">
        <p14:creationId xmlns:p14="http://schemas.microsoft.com/office/powerpoint/2010/main" val="712180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solidFill>
          <a:schemeClr val="bg1"/>
        </a:solidFill>
        <a:effectLst/>
      </p:bgPr>
    </p:bg>
    <p:spTree>
      <p:nvGrpSpPr>
        <p:cNvPr id="1" name=""/>
        <p:cNvGrpSpPr/>
        <p:nvPr/>
      </p:nvGrpSpPr>
      <p:grpSpPr>
        <a:xfrm>
          <a:off x="0" y="0"/>
          <a:ext cx="0" cy="0"/>
          <a:chOff x="0" y="0"/>
          <a:chExt cx="0" cy="0"/>
        </a:xfrm>
      </p:grpSpPr>
      <p:sp>
        <p:nvSpPr>
          <p:cNvPr id="7" name="6 Rectángulo"/>
          <p:cNvSpPr/>
          <p:nvPr userDrawn="1"/>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userDrawn="1"/>
        </p:nvSpPr>
        <p:spPr>
          <a:xfrm>
            <a:off x="0" y="1600571"/>
            <a:ext cx="1295400" cy="990829"/>
          </a:xfrm>
          <a:prstGeom prst="rect">
            <a:avLst/>
          </a:prstGeom>
          <a:solidFill>
            <a:schemeClr val="bg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userDrawn="1"/>
        </p:nvSpPr>
        <p:spPr>
          <a:xfrm>
            <a:off x="1371600" y="1600571"/>
            <a:ext cx="7772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255719" y="6563927"/>
            <a:ext cx="632562" cy="448436"/>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pic>
        <p:nvPicPr>
          <p:cNvPr id="20" name="Picture 2" descr="Image result for software lab ico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7571" y="1704915"/>
            <a:ext cx="724905" cy="724905"/>
          </a:xfrm>
          <a:prstGeom prst="rect">
            <a:avLst/>
          </a:prstGeom>
          <a:noFill/>
          <a:extLst>
            <a:ext uri="{909E8E84-426E-40DD-AFC4-6F175D3DCCD1}">
              <a14:hiddenFill xmlns:a14="http://schemas.microsoft.com/office/drawing/2010/main">
                <a:solidFill>
                  <a:srgbClr val="FFFFFF"/>
                </a:solidFill>
              </a14:hiddenFill>
            </a:ext>
          </a:extLst>
        </p:spPr>
      </p:pic>
      <p:sp>
        <p:nvSpPr>
          <p:cNvPr id="10" name="11 Marcador de texto"/>
          <p:cNvSpPr>
            <a:spLocks noGrp="1"/>
          </p:cNvSpPr>
          <p:nvPr>
            <p:ph type="body" sz="quarter" idx="14"/>
          </p:nvPr>
        </p:nvSpPr>
        <p:spPr>
          <a:xfrm>
            <a:off x="369005" y="2774003"/>
            <a:ext cx="8667491" cy="3896151"/>
          </a:xfrm>
          <a:prstGeom prst="rect">
            <a:avLst/>
          </a:prstGeom>
        </p:spPr>
        <p:txBody>
          <a:bodyPr>
            <a:normAutofit/>
          </a:bodyPr>
          <a:lstStyle>
            <a:lvl1pPr>
              <a:buSzPct val="115000"/>
              <a:buFontTx/>
              <a:buBlip>
                <a:blip r:embed="rId3"/>
              </a:buBlip>
              <a:defRPr sz="2000">
                <a:latin typeface="Calibri" panose="020F0502020204030204" pitchFamily="34" charset="0"/>
                <a:cs typeface="Segoe UI" panose="020B0502040204020203" pitchFamily="34" charset="0"/>
              </a:defRPr>
            </a:lvl1pPr>
            <a:lvl2pPr>
              <a:buSzPct val="70000"/>
              <a:buFontTx/>
              <a:buBlip>
                <a:blip r:embed="rId4"/>
              </a:buBlip>
              <a:defRPr sz="1800">
                <a:latin typeface="Calibri" panose="020F0502020204030204" pitchFamily="34" charset="0"/>
                <a:cs typeface="Segoe UI" panose="020B0502040204020203" pitchFamily="34" charset="0"/>
              </a:defRPr>
            </a:lvl2pPr>
            <a:lvl3pPr>
              <a:buSzPct val="70000"/>
              <a:buFontTx/>
              <a:buBlip>
                <a:blip r:embed="rId4"/>
              </a:buBlip>
              <a:defRPr sz="1600">
                <a:latin typeface="Calibri" panose="020F0502020204030204" pitchFamily="34" charset="0"/>
                <a:cs typeface="Segoe UI" panose="020B0502040204020203" pitchFamily="34" charset="0"/>
              </a:defRPr>
            </a:lvl3pPr>
            <a:lvl4pPr>
              <a:buSzPct val="70000"/>
              <a:buFontTx/>
              <a:buBlip>
                <a:blip r:embed="rId4"/>
              </a:buBlip>
              <a:defRPr sz="1400">
                <a:latin typeface="Calibri" panose="020F0502020204030204" pitchFamily="34" charset="0"/>
                <a:cs typeface="Segoe UI" panose="020B0502040204020203" pitchFamily="34" charset="0"/>
              </a:defRPr>
            </a:lvl4pPr>
            <a:lvl5pPr>
              <a:buSzPct val="70000"/>
              <a:buFontTx/>
              <a:buBlip>
                <a:blip r:embed="rId4"/>
              </a:buBlip>
              <a:defRPr sz="1200">
                <a:latin typeface="Calibri" panose="020F0502020204030204" pitchFamily="34" charset="0"/>
                <a:cs typeface="Segoe UI" panose="020B0502040204020203" pitchFamily="34" charset="0"/>
              </a:defRPr>
            </a:lvl5pPr>
          </a:lstStyle>
          <a:p>
            <a:pPr lvl="0"/>
            <a:r>
              <a:rPr lang="es-ES" noProof="0" dirty="0" smtClean="0"/>
              <a:t>Haga clic para modificar el estilo de texto del patrón</a:t>
            </a:r>
          </a:p>
          <a:p>
            <a:pPr lvl="1"/>
            <a:r>
              <a:rPr lang="es-ES" noProof="0" dirty="0" smtClean="0"/>
              <a:t>Segundo nivel</a:t>
            </a:r>
          </a:p>
          <a:p>
            <a:pPr lvl="2"/>
            <a:r>
              <a:rPr lang="es-ES" noProof="0" dirty="0" smtClean="0"/>
              <a:t>Tercer nivel</a:t>
            </a:r>
          </a:p>
          <a:p>
            <a:pPr lvl="3"/>
            <a:r>
              <a:rPr lang="es-ES" noProof="0" dirty="0" smtClean="0"/>
              <a:t>Cuarto nivel</a:t>
            </a:r>
          </a:p>
          <a:p>
            <a:pPr lvl="4"/>
            <a:r>
              <a:rPr lang="es-ES" noProof="0" dirty="0" smtClean="0"/>
              <a:t>Quinto nivel</a:t>
            </a:r>
            <a:endParaRPr lang="es-ES" noProof="0" dirty="0"/>
          </a:p>
        </p:txBody>
      </p:sp>
    </p:spTree>
    <p:extLst>
      <p:ext uri="{BB962C8B-B14F-4D97-AF65-F5344CB8AC3E}">
        <p14:creationId xmlns:p14="http://schemas.microsoft.com/office/powerpoint/2010/main" val="416110998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lide clásica solo título">
    <p:spTree>
      <p:nvGrpSpPr>
        <p:cNvPr id="1" name=""/>
        <p:cNvGrpSpPr/>
        <p:nvPr/>
      </p:nvGrpSpPr>
      <p:grpSpPr>
        <a:xfrm>
          <a:off x="0" y="0"/>
          <a:ext cx="0" cy="0"/>
          <a:chOff x="0" y="0"/>
          <a:chExt cx="0" cy="0"/>
        </a:xfrm>
      </p:grpSpPr>
      <p:pic>
        <p:nvPicPr>
          <p:cNvPr id="5" name="Picture 2" descr="Image result for software lab ico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67574" y="615129"/>
            <a:ext cx="724905" cy="724905"/>
          </a:xfrm>
          <a:prstGeom prst="rect">
            <a:avLst/>
          </a:prstGeom>
          <a:noFill/>
          <a:extLst>
            <a:ext uri="{909E8E84-426E-40DD-AFC4-6F175D3DCCD1}">
              <a14:hiddenFill xmlns:a14="http://schemas.microsoft.com/office/drawing/2010/main">
                <a:solidFill>
                  <a:srgbClr val="FFFFFF"/>
                </a:solidFill>
              </a14:hiddenFill>
            </a:ext>
          </a:extLst>
        </p:spPr>
      </p:pic>
      <p:sp>
        <p:nvSpPr>
          <p:cNvPr id="6" name="11 Marcador de texto"/>
          <p:cNvSpPr>
            <a:spLocks noGrp="1"/>
          </p:cNvSpPr>
          <p:nvPr>
            <p:ph type="body" sz="quarter" idx="13"/>
          </p:nvPr>
        </p:nvSpPr>
        <p:spPr>
          <a:xfrm>
            <a:off x="246576" y="1269054"/>
            <a:ext cx="8667491" cy="5185777"/>
          </a:xfrm>
          <a:prstGeom prst="rect">
            <a:avLst/>
          </a:prstGeom>
        </p:spPr>
        <p:txBody>
          <a:bodyPr>
            <a:normAutofit/>
          </a:bodyPr>
          <a:lstStyle>
            <a:lvl1pPr>
              <a:buSzPct val="115000"/>
              <a:buFontTx/>
              <a:buBlip>
                <a:blip r:embed="rId3"/>
              </a:buBlip>
              <a:defRPr sz="2000">
                <a:latin typeface="Calibri" panose="020F0502020204030204" pitchFamily="34" charset="0"/>
                <a:cs typeface="Segoe UI" panose="020B0502040204020203" pitchFamily="34" charset="0"/>
              </a:defRPr>
            </a:lvl1pPr>
            <a:lvl2pPr>
              <a:buSzPct val="70000"/>
              <a:buFontTx/>
              <a:buBlip>
                <a:blip r:embed="rId4"/>
              </a:buBlip>
              <a:defRPr sz="1800">
                <a:latin typeface="Calibri" panose="020F0502020204030204" pitchFamily="34" charset="0"/>
                <a:cs typeface="Segoe UI" panose="020B0502040204020203" pitchFamily="34" charset="0"/>
              </a:defRPr>
            </a:lvl2pPr>
            <a:lvl3pPr>
              <a:buSzPct val="70000"/>
              <a:buFontTx/>
              <a:buBlip>
                <a:blip r:embed="rId4"/>
              </a:buBlip>
              <a:defRPr sz="1600">
                <a:latin typeface="Calibri" panose="020F0502020204030204" pitchFamily="34" charset="0"/>
                <a:cs typeface="Segoe UI" panose="020B0502040204020203" pitchFamily="34" charset="0"/>
              </a:defRPr>
            </a:lvl3pPr>
            <a:lvl4pPr>
              <a:buSzPct val="70000"/>
              <a:buFontTx/>
              <a:buBlip>
                <a:blip r:embed="rId4"/>
              </a:buBlip>
              <a:defRPr sz="1400">
                <a:latin typeface="Calibri" panose="020F0502020204030204" pitchFamily="34" charset="0"/>
                <a:cs typeface="Segoe UI" panose="020B0502040204020203" pitchFamily="34" charset="0"/>
              </a:defRPr>
            </a:lvl4pPr>
            <a:lvl5pPr>
              <a:buSzPct val="70000"/>
              <a:buFontTx/>
              <a:buBlip>
                <a:blip r:embed="rId4"/>
              </a:buBlip>
              <a:defRPr sz="1200">
                <a:latin typeface="Calibri" panose="020F0502020204030204" pitchFamily="34" charset="0"/>
                <a:cs typeface="Segoe UI" panose="020B0502040204020203" pitchFamily="34" charset="0"/>
              </a:defRPr>
            </a:lvl5pPr>
          </a:lstStyle>
          <a:p>
            <a:pPr lvl="0"/>
            <a:r>
              <a:rPr lang="es-ES" noProof="0" dirty="0" smtClean="0"/>
              <a:t>Haga clic para modificar el estilo de texto del patrón</a:t>
            </a:r>
          </a:p>
          <a:p>
            <a:pPr lvl="1"/>
            <a:r>
              <a:rPr lang="es-ES" noProof="0" dirty="0" smtClean="0"/>
              <a:t>Segundo nivel</a:t>
            </a:r>
          </a:p>
          <a:p>
            <a:pPr lvl="2"/>
            <a:r>
              <a:rPr lang="es-ES" noProof="0" dirty="0" smtClean="0"/>
              <a:t>Tercer nivel</a:t>
            </a:r>
          </a:p>
          <a:p>
            <a:pPr lvl="3"/>
            <a:r>
              <a:rPr lang="es-ES" noProof="0" dirty="0" smtClean="0"/>
              <a:t>Cuarto nivel</a:t>
            </a:r>
          </a:p>
          <a:p>
            <a:pPr lvl="4"/>
            <a:r>
              <a:rPr lang="es-ES" noProof="0" dirty="0" smtClean="0"/>
              <a:t>Quinto nivel</a:t>
            </a:r>
            <a:endParaRPr lang="es-ES" noProof="0" dirty="0"/>
          </a:p>
        </p:txBody>
      </p:sp>
      <p:sp>
        <p:nvSpPr>
          <p:cNvPr id="7" name="1 Título"/>
          <p:cNvSpPr>
            <a:spLocks noGrp="1"/>
          </p:cNvSpPr>
          <p:nvPr>
            <p:ph type="title"/>
          </p:nvPr>
        </p:nvSpPr>
        <p:spPr>
          <a:xfrm>
            <a:off x="251521" y="485913"/>
            <a:ext cx="8662547" cy="567067"/>
          </a:xfrm>
        </p:spPr>
        <p:txBody>
          <a:bodyPr/>
          <a:lstStyle/>
          <a:p>
            <a:r>
              <a:rPr lang="es-ES" dirty="0" smtClean="0"/>
              <a:t>Haga clic para modificar el estilo de título del patrón</a:t>
            </a:r>
            <a:endParaRPr lang="es-ES" dirty="0"/>
          </a:p>
        </p:txBody>
      </p:sp>
    </p:spTree>
    <p:extLst>
      <p:ext uri="{BB962C8B-B14F-4D97-AF65-F5344CB8AC3E}">
        <p14:creationId xmlns:p14="http://schemas.microsoft.com/office/powerpoint/2010/main" val="5481075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a:xfrm>
            <a:off x="457200" y="1600571"/>
            <a:ext cx="8229600" cy="452701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a:xfrm>
            <a:off x="457200" y="6357822"/>
            <a:ext cx="2133600" cy="365210"/>
          </a:xfrm>
          <a:prstGeom prst="rect">
            <a:avLst/>
          </a:prstGeom>
        </p:spPr>
        <p:txBody>
          <a:bodyPr/>
          <a:lstStyle>
            <a:lvl1pPr>
              <a:defRPr/>
            </a:lvl1pPr>
          </a:lstStyle>
          <a:p>
            <a:pPr>
              <a:defRPr/>
            </a:pPr>
            <a:fld id="{2A3E571F-F7DF-48E1-A8FA-B4475940CDAF}" type="datetimeFigureOut">
              <a:rPr lang="es-ES"/>
              <a:pPr>
                <a:defRPr/>
              </a:pPr>
              <a:t>09/10/2017</a:t>
            </a:fld>
            <a:endParaRPr lang="es-ES"/>
          </a:p>
        </p:txBody>
      </p:sp>
      <p:sp>
        <p:nvSpPr>
          <p:cNvPr id="5" name="Footer Placeholder 4"/>
          <p:cNvSpPr>
            <a:spLocks noGrp="1"/>
          </p:cNvSpPr>
          <p:nvPr>
            <p:ph type="ftr" sz="quarter" idx="11"/>
          </p:nvPr>
        </p:nvSpPr>
        <p:spPr>
          <a:xfrm>
            <a:off x="3124200" y="6357822"/>
            <a:ext cx="2895600" cy="365210"/>
          </a:xfrm>
          <a:prstGeom prst="rect">
            <a:avLst/>
          </a:prstGeom>
        </p:spPr>
        <p:txBody>
          <a:bodyPr/>
          <a:lstStyle>
            <a:lvl1pPr>
              <a:defRPr/>
            </a:lvl1pPr>
          </a:lstStyle>
          <a:p>
            <a:pPr>
              <a:defRPr/>
            </a:pPr>
            <a:endParaRPr lang="es-ES"/>
          </a:p>
        </p:txBody>
      </p:sp>
      <p:sp>
        <p:nvSpPr>
          <p:cNvPr id="6" name="Slide Number Placeholder 5"/>
          <p:cNvSpPr>
            <a:spLocks noGrp="1"/>
          </p:cNvSpPr>
          <p:nvPr>
            <p:ph type="sldNum" sz="quarter" idx="12"/>
          </p:nvPr>
        </p:nvSpPr>
        <p:spPr>
          <a:xfrm>
            <a:off x="6553200" y="6357822"/>
            <a:ext cx="2133600" cy="365210"/>
          </a:xfrm>
          <a:prstGeom prst="rect">
            <a:avLst/>
          </a:prstGeom>
        </p:spPr>
        <p:txBody>
          <a:bodyPr/>
          <a:lstStyle>
            <a:lvl1pPr>
              <a:defRPr/>
            </a:lvl1pPr>
          </a:lstStyle>
          <a:p>
            <a:fld id="{4583EC5F-5875-4F35-B753-1AB9787814F2}" type="slidenum">
              <a:rPr lang="es-ES"/>
              <a:pPr/>
              <a:t>‹Nº›</a:t>
            </a:fld>
            <a:endParaRPr lang="es-ES"/>
          </a:p>
        </p:txBody>
      </p:sp>
    </p:spTree>
    <p:extLst>
      <p:ext uri="{BB962C8B-B14F-4D97-AF65-F5344CB8AC3E}">
        <p14:creationId xmlns:p14="http://schemas.microsoft.com/office/powerpoint/2010/main" val="383287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512" y="188684"/>
            <a:ext cx="7128792" cy="634229"/>
          </a:xfrm>
          <a:prstGeom prst="rect">
            <a:avLst/>
          </a:prstGeom>
        </p:spPr>
        <p:txBody>
          <a:bodyPr/>
          <a:lstStyle>
            <a:lvl1pPr algn="l">
              <a:defRPr>
                <a:solidFill>
                  <a:schemeClr val="tx1">
                    <a:lumMod val="65000"/>
                    <a:lumOff val="35000"/>
                  </a:schemeClr>
                </a:solidFill>
              </a:defRPr>
            </a:lvl1pPr>
          </a:lstStyle>
          <a:p>
            <a:r>
              <a:rPr lang="es-ES_tradnl" smtClean="0"/>
              <a:t>Clic para editar título</a:t>
            </a:r>
            <a:endParaRPr lang="es-ES_tradnl"/>
          </a:p>
        </p:txBody>
      </p:sp>
    </p:spTree>
    <p:extLst>
      <p:ext uri="{BB962C8B-B14F-4D97-AF65-F5344CB8AC3E}">
        <p14:creationId xmlns:p14="http://schemas.microsoft.com/office/powerpoint/2010/main" val="114553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ra_Izquierda">
    <p:spTree>
      <p:nvGrpSpPr>
        <p:cNvPr id="1" name=""/>
        <p:cNvGrpSpPr/>
        <p:nvPr/>
      </p:nvGrpSpPr>
      <p:grpSpPr>
        <a:xfrm>
          <a:off x="0" y="0"/>
          <a:ext cx="0" cy="0"/>
          <a:chOff x="0" y="0"/>
          <a:chExt cx="0" cy="0"/>
        </a:xfrm>
      </p:grpSpPr>
      <p:pic>
        <p:nvPicPr>
          <p:cNvPr id="7" name="17 Marcador de posición de imagen" descr="fondo_blanco_portada_1.jpg"/>
          <p:cNvPicPr>
            <a:picLocks noChangeAspect="1"/>
          </p:cNvPicPr>
          <p:nvPr userDrawn="1"/>
        </p:nvPicPr>
        <p:blipFill>
          <a:blip r:embed="rId2" cstate="print"/>
          <a:srcRect t="1754" b="1754"/>
          <a:stretch>
            <a:fillRect/>
          </a:stretch>
        </p:blipFill>
        <p:spPr>
          <a:xfrm>
            <a:off x="251520" y="1714885"/>
            <a:ext cx="4071966" cy="3929982"/>
          </a:xfrm>
          <a:prstGeom prst="rect">
            <a:avLst/>
          </a:prstGeom>
        </p:spPr>
      </p:pic>
      <p:sp>
        <p:nvSpPr>
          <p:cNvPr id="8" name="11 Marcador de texto"/>
          <p:cNvSpPr>
            <a:spLocks noGrp="1"/>
          </p:cNvSpPr>
          <p:nvPr>
            <p:ph type="body" sz="quarter" idx="17" hasCustomPrompt="1"/>
          </p:nvPr>
        </p:nvSpPr>
        <p:spPr>
          <a:xfrm>
            <a:off x="465864" y="3213720"/>
            <a:ext cx="3643309" cy="1296444"/>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sz="1000" baseline="0">
                <a:solidFill>
                  <a:schemeClr val="tx1"/>
                </a:solidFill>
                <a:latin typeface="Calibri" panose="020F0502020204030204"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C. </a:t>
            </a:r>
            <a:r>
              <a:rPr lang="es-ES" dirty="0" err="1" smtClean="0"/>
              <a:t>Almogàvers</a:t>
            </a:r>
            <a:r>
              <a:rPr lang="es-ES" dirty="0" smtClean="0"/>
              <a:t>, 123	C. Modesto Lafuente, 26, 1</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a:pPr>
            <a:r>
              <a:rPr lang="es-ES" dirty="0" smtClean="0"/>
              <a:t>08018 Barcelona	28003 Madrid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a:pPr>
            <a:r>
              <a:rPr lang="es-ES" dirty="0" smtClean="0"/>
              <a:t>Tel. 	93 304.17.20	Tel. 	91 442.77.03</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a:pPr>
            <a:r>
              <a:rPr lang="es-ES" dirty="0" smtClean="0"/>
              <a:t>Fax. 93 304.17.22	Fax.  91 442.77.07</a:t>
            </a:r>
          </a:p>
          <a:p>
            <a:pPr lvl="0"/>
            <a:endParaRPr lang="es-ES" dirty="0" smtClean="0"/>
          </a:p>
          <a:p>
            <a:pPr lvl="0"/>
            <a:r>
              <a:rPr lang="es-ES" dirty="0" smtClean="0"/>
              <a:t> 	</a:t>
            </a:r>
          </a:p>
          <a:p>
            <a:pPr lvl="0"/>
            <a:endParaRPr lang="es-ES" dirty="0"/>
          </a:p>
        </p:txBody>
      </p:sp>
      <p:sp>
        <p:nvSpPr>
          <p:cNvPr id="9" name="11 Marcador de texto"/>
          <p:cNvSpPr>
            <a:spLocks noGrp="1"/>
          </p:cNvSpPr>
          <p:nvPr>
            <p:ph type="body" sz="quarter" idx="18" hasCustomPrompt="1"/>
          </p:nvPr>
        </p:nvSpPr>
        <p:spPr>
          <a:xfrm>
            <a:off x="469255" y="2853596"/>
            <a:ext cx="3643309" cy="270995"/>
          </a:xfrm>
          <a:prstGeom prst="rect">
            <a:avLst/>
          </a:prstGeom>
        </p:spPr>
        <p:txBody>
          <a:bodyPr/>
          <a:lstStyle>
            <a:lvl1pPr>
              <a:buNone/>
              <a:tabLst>
                <a:tab pos="1971675" algn="l"/>
              </a:tabLst>
              <a:defRPr sz="1500">
                <a:solidFill>
                  <a:schemeClr val="bg1">
                    <a:lumMod val="50000"/>
                  </a:schemeClr>
                </a:solidFill>
                <a:latin typeface="Eurostile LT Std"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Barcelona	Madrid</a:t>
            </a:r>
            <a:endParaRPr lang="es-ES" dirty="0"/>
          </a:p>
        </p:txBody>
      </p:sp>
      <p:sp>
        <p:nvSpPr>
          <p:cNvPr id="10" name="11 Marcador de texto"/>
          <p:cNvSpPr>
            <a:spLocks noGrp="1"/>
          </p:cNvSpPr>
          <p:nvPr>
            <p:ph type="body" sz="quarter" idx="19" hasCustomPrompt="1"/>
          </p:nvPr>
        </p:nvSpPr>
        <p:spPr>
          <a:xfrm>
            <a:off x="469255" y="5230411"/>
            <a:ext cx="3643309" cy="270995"/>
          </a:xfrm>
          <a:prstGeom prst="rect">
            <a:avLst/>
          </a:prstGeom>
        </p:spPr>
        <p:txBody>
          <a:bodyPr/>
          <a:lstStyle>
            <a:lvl1pPr>
              <a:buNone/>
              <a:defRPr sz="1200">
                <a:solidFill>
                  <a:srgbClr val="003C69"/>
                </a:solidFill>
                <a:latin typeface="Eurostile LT Std" pitchFamily="34" charset="0"/>
              </a:defRPr>
            </a:lvl1pPr>
            <a:lvl2pPr>
              <a:buNone/>
              <a:defRPr sz="3000">
                <a:solidFill>
                  <a:schemeClr val="bg1">
                    <a:lumMod val="50000"/>
                  </a:schemeClr>
                </a:solidFill>
                <a:latin typeface="Eurostile LT Std" pitchFamily="34" charset="0"/>
              </a:defRPr>
            </a:lvl2pPr>
            <a:lvl3pPr>
              <a:buNone/>
              <a:defRPr sz="3000">
                <a:solidFill>
                  <a:schemeClr val="bg1">
                    <a:lumMod val="50000"/>
                  </a:schemeClr>
                </a:solidFill>
                <a:latin typeface="Eurostile LT Std" pitchFamily="34" charset="0"/>
              </a:defRPr>
            </a:lvl3pPr>
            <a:lvl4pPr>
              <a:buNone/>
              <a:defRPr sz="3000">
                <a:solidFill>
                  <a:schemeClr val="bg1">
                    <a:lumMod val="50000"/>
                  </a:schemeClr>
                </a:solidFill>
                <a:latin typeface="Eurostile LT Std" pitchFamily="34" charset="0"/>
              </a:defRPr>
            </a:lvl4pPr>
            <a:lvl5pPr>
              <a:buNone/>
              <a:defRPr sz="3000">
                <a:solidFill>
                  <a:schemeClr val="bg1">
                    <a:lumMod val="50000"/>
                  </a:schemeClr>
                </a:solidFill>
                <a:latin typeface="Eurostile LT Std" pitchFamily="34" charset="0"/>
              </a:defRPr>
            </a:lvl5pPr>
          </a:lstStyle>
          <a:p>
            <a:pPr lvl="0"/>
            <a:r>
              <a:rPr lang="es-ES" dirty="0" smtClean="0"/>
              <a:t>www.netmind.es</a:t>
            </a:r>
            <a:endParaRPr lang="es-ES" dirty="0"/>
          </a:p>
        </p:txBody>
      </p:sp>
    </p:spTree>
    <p:extLst>
      <p:ext uri="{BB962C8B-B14F-4D97-AF65-F5344CB8AC3E}">
        <p14:creationId xmlns:p14="http://schemas.microsoft.com/office/powerpoint/2010/main" val="26092765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ulo - Sub - Nada más">
    <p:spTree>
      <p:nvGrpSpPr>
        <p:cNvPr id="1" name=""/>
        <p:cNvGrpSpPr/>
        <p:nvPr/>
      </p:nvGrpSpPr>
      <p:grpSpPr>
        <a:xfrm>
          <a:off x="0" y="0"/>
          <a:ext cx="0" cy="0"/>
          <a:chOff x="0" y="0"/>
          <a:chExt cx="0" cy="0"/>
        </a:xfrm>
      </p:grpSpPr>
      <p:sp>
        <p:nvSpPr>
          <p:cNvPr id="9" name="2 Subtítulo"/>
          <p:cNvSpPr>
            <a:spLocks noGrp="1"/>
          </p:cNvSpPr>
          <p:nvPr>
            <p:ph type="subTitle" idx="1" hasCustomPrompt="1"/>
          </p:nvPr>
        </p:nvSpPr>
        <p:spPr>
          <a:xfrm>
            <a:off x="285720" y="983806"/>
            <a:ext cx="8715436" cy="357273"/>
          </a:xfrm>
          <a:prstGeom prst="rect">
            <a:avLst/>
          </a:prstGeom>
        </p:spPr>
        <p:txBody>
          <a:bodyPr/>
          <a:lstStyle>
            <a:lvl1pPr marL="0" indent="0" algn="l">
              <a:buNone/>
              <a:defRPr sz="1800">
                <a:solidFill>
                  <a:schemeClr val="tx1"/>
                </a:solidFill>
                <a:latin typeface="Eurostile LT St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Subtítulo</a:t>
            </a:r>
            <a:endParaRPr lang="es-ES" dirty="0"/>
          </a:p>
        </p:txBody>
      </p:sp>
      <p:sp>
        <p:nvSpPr>
          <p:cNvPr id="10" name="7 Marcador de texto"/>
          <p:cNvSpPr>
            <a:spLocks noGrp="1"/>
          </p:cNvSpPr>
          <p:nvPr>
            <p:ph type="body" sz="quarter" idx="15" hasCustomPrompt="1"/>
          </p:nvPr>
        </p:nvSpPr>
        <p:spPr>
          <a:xfrm>
            <a:off x="285720" y="408753"/>
            <a:ext cx="8715376" cy="500178"/>
          </a:xfrm>
          <a:prstGeom prst="rect">
            <a:avLst/>
          </a:prstGeom>
        </p:spPr>
        <p:txBody>
          <a:bodyPr/>
          <a:lstStyle>
            <a:lvl1pPr>
              <a:buNone/>
              <a:defRPr sz="3000">
                <a:solidFill>
                  <a:schemeClr val="bg1">
                    <a:lumMod val="50000"/>
                  </a:schemeClr>
                </a:solidFill>
                <a:latin typeface="Eurostile LT Std" pitchFamily="34" charset="0"/>
              </a:defRPr>
            </a:lvl1pPr>
          </a:lstStyle>
          <a:p>
            <a:pPr lvl="0"/>
            <a:r>
              <a:rPr lang="es-ES" dirty="0" smtClean="0"/>
              <a:t>Título</a:t>
            </a:r>
            <a:endParaRPr lang="es-ES" dirty="0"/>
          </a:p>
        </p:txBody>
      </p:sp>
    </p:spTree>
    <p:extLst>
      <p:ext uri="{BB962C8B-B14F-4D97-AF65-F5344CB8AC3E}">
        <p14:creationId xmlns:p14="http://schemas.microsoft.com/office/powerpoint/2010/main" val="36496905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_Imagen_Derecha">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285721" y="1500535"/>
            <a:ext cx="4214813" cy="4522148"/>
          </a:xfrm>
          <a:prstGeom prst="rect">
            <a:avLst/>
          </a:prstGeom>
        </p:spPr>
        <p:txBody>
          <a:bodyPr/>
          <a:lstStyle>
            <a:lvl1pPr>
              <a:buSzPct val="115000"/>
              <a:buFontTx/>
              <a:buBlip>
                <a:blip r:embed="rId2"/>
              </a:buBlip>
              <a:defRPr sz="1600">
                <a:latin typeface="Eurostile LT Std" panose="020B0504020202050204" pitchFamily="34" charset="0"/>
                <a:cs typeface="Segoe UI" panose="020B0502040204020203" pitchFamily="34" charset="0"/>
              </a:defRPr>
            </a:lvl1pPr>
            <a:lvl2pPr>
              <a:buSzPct val="70000"/>
              <a:buFontTx/>
              <a:buBlip>
                <a:blip r:embed="rId3"/>
              </a:buBlip>
              <a:defRPr sz="1600">
                <a:latin typeface="Eurostile LT Std" panose="020B0504020202050204" pitchFamily="34" charset="0"/>
                <a:cs typeface="Segoe UI" panose="020B0502040204020203" pitchFamily="34" charset="0"/>
              </a:defRPr>
            </a:lvl2pPr>
            <a:lvl3pPr>
              <a:buSzPct val="70000"/>
              <a:buFontTx/>
              <a:buBlip>
                <a:blip r:embed="rId3"/>
              </a:buBlip>
              <a:defRPr sz="1600">
                <a:latin typeface="Eurostile LT Std" panose="020B0504020202050204" pitchFamily="34" charset="0"/>
                <a:cs typeface="Segoe UI" panose="020B0502040204020203" pitchFamily="34" charset="0"/>
              </a:defRPr>
            </a:lvl3pPr>
            <a:lvl4pPr>
              <a:buSzPct val="70000"/>
              <a:buFontTx/>
              <a:buBlip>
                <a:blip r:embed="rId3"/>
              </a:buBlip>
              <a:defRPr sz="1600">
                <a:latin typeface="Eurostile LT Std" panose="020B0504020202050204" pitchFamily="34" charset="0"/>
                <a:cs typeface="Segoe UI" panose="020B0502040204020203" pitchFamily="34" charset="0"/>
              </a:defRPr>
            </a:lvl4pPr>
            <a:lvl5pPr>
              <a:buSzPct val="70000"/>
              <a:buFontTx/>
              <a:buBlip>
                <a:blip r:embed="rId3"/>
              </a:buBlip>
              <a:defRPr sz="1600">
                <a:latin typeface="Eurostile LT Std" panose="020B0504020202050204" pitchFamily="34" charset="0"/>
                <a:cs typeface="Segoe UI" panose="020B0502040204020203"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9" name="2 Subtítulo"/>
          <p:cNvSpPr>
            <a:spLocks noGrp="1"/>
          </p:cNvSpPr>
          <p:nvPr>
            <p:ph type="subTitle" idx="1" hasCustomPrompt="1"/>
          </p:nvPr>
        </p:nvSpPr>
        <p:spPr>
          <a:xfrm>
            <a:off x="285720" y="983806"/>
            <a:ext cx="8715436" cy="357273"/>
          </a:xfrm>
          <a:prstGeom prst="rect">
            <a:avLst/>
          </a:prstGeom>
        </p:spPr>
        <p:txBody>
          <a:bodyPr/>
          <a:lstStyle>
            <a:lvl1pPr marL="0" indent="0" algn="l">
              <a:buNone/>
              <a:defRPr sz="1800">
                <a:solidFill>
                  <a:schemeClr val="tx1"/>
                </a:solidFill>
                <a:latin typeface="Eurostile LT St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Subtítulo</a:t>
            </a:r>
            <a:endParaRPr lang="es-ES" dirty="0"/>
          </a:p>
        </p:txBody>
      </p:sp>
      <p:sp>
        <p:nvSpPr>
          <p:cNvPr id="10" name="7 Marcador de texto"/>
          <p:cNvSpPr>
            <a:spLocks noGrp="1"/>
          </p:cNvSpPr>
          <p:nvPr>
            <p:ph type="body" sz="quarter" idx="15" hasCustomPrompt="1"/>
          </p:nvPr>
        </p:nvSpPr>
        <p:spPr>
          <a:xfrm>
            <a:off x="285720" y="408753"/>
            <a:ext cx="8715376" cy="500178"/>
          </a:xfrm>
          <a:prstGeom prst="rect">
            <a:avLst/>
          </a:prstGeom>
        </p:spPr>
        <p:txBody>
          <a:bodyPr/>
          <a:lstStyle>
            <a:lvl1pPr>
              <a:buNone/>
              <a:defRPr sz="3000">
                <a:solidFill>
                  <a:schemeClr val="bg1">
                    <a:lumMod val="50000"/>
                  </a:schemeClr>
                </a:solidFill>
                <a:latin typeface="Eurostile LT Std" pitchFamily="34" charset="0"/>
              </a:defRPr>
            </a:lvl1pPr>
          </a:lstStyle>
          <a:p>
            <a:pPr lvl="0"/>
            <a:r>
              <a:rPr lang="es-ES" dirty="0" smtClean="0"/>
              <a:t>Título</a:t>
            </a:r>
            <a:endParaRPr lang="es-ES" dirty="0"/>
          </a:p>
        </p:txBody>
      </p:sp>
      <p:sp>
        <p:nvSpPr>
          <p:cNvPr id="15" name="14 Rectángulo"/>
          <p:cNvSpPr/>
          <p:nvPr userDrawn="1"/>
        </p:nvSpPr>
        <p:spPr>
          <a:xfrm>
            <a:off x="0" y="6716703"/>
            <a:ext cx="9144000" cy="1428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sp>
        <p:nvSpPr>
          <p:cNvPr id="2" name="1 Marcador de número de diapositiva"/>
          <p:cNvSpPr>
            <a:spLocks noGrp="1"/>
          </p:cNvSpPr>
          <p:nvPr>
            <p:ph type="sldNum" sz="quarter" idx="16"/>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
        <p:nvSpPr>
          <p:cNvPr id="13" name="11 Marcador de texto"/>
          <p:cNvSpPr>
            <a:spLocks noGrp="1"/>
          </p:cNvSpPr>
          <p:nvPr>
            <p:ph type="body" sz="quarter" idx="17"/>
          </p:nvPr>
        </p:nvSpPr>
        <p:spPr>
          <a:xfrm>
            <a:off x="4643439" y="1500535"/>
            <a:ext cx="4214813" cy="4522148"/>
          </a:xfrm>
          <a:prstGeom prst="rect">
            <a:avLst/>
          </a:prstGeom>
        </p:spPr>
        <p:txBody>
          <a:bodyPr/>
          <a:lstStyle>
            <a:lvl1pPr>
              <a:buSzPct val="115000"/>
              <a:buFontTx/>
              <a:buBlip>
                <a:blip r:embed="rId2"/>
              </a:buBlip>
              <a:defRPr sz="1600">
                <a:latin typeface="Eurostile LT Std" panose="020B0504020202050204" pitchFamily="34" charset="0"/>
                <a:cs typeface="Segoe UI" panose="020B0502040204020203" pitchFamily="34" charset="0"/>
              </a:defRPr>
            </a:lvl1pPr>
            <a:lvl2pPr>
              <a:buSzPct val="70000"/>
              <a:buFontTx/>
              <a:buBlip>
                <a:blip r:embed="rId3"/>
              </a:buBlip>
              <a:defRPr sz="1600">
                <a:latin typeface="Eurostile LT Std" panose="020B0504020202050204" pitchFamily="34" charset="0"/>
                <a:cs typeface="Segoe UI" panose="020B0502040204020203" pitchFamily="34" charset="0"/>
              </a:defRPr>
            </a:lvl2pPr>
            <a:lvl3pPr>
              <a:buSzPct val="70000"/>
              <a:buFontTx/>
              <a:buBlip>
                <a:blip r:embed="rId3"/>
              </a:buBlip>
              <a:defRPr sz="1600">
                <a:latin typeface="Eurostile LT Std" panose="020B0504020202050204" pitchFamily="34" charset="0"/>
                <a:cs typeface="Segoe UI" panose="020B0502040204020203" pitchFamily="34" charset="0"/>
              </a:defRPr>
            </a:lvl3pPr>
            <a:lvl4pPr>
              <a:buSzPct val="70000"/>
              <a:buFontTx/>
              <a:buBlip>
                <a:blip r:embed="rId3"/>
              </a:buBlip>
              <a:defRPr sz="1600">
                <a:latin typeface="Eurostile LT Std" panose="020B0504020202050204" pitchFamily="34" charset="0"/>
                <a:cs typeface="Segoe UI" panose="020B0502040204020203" pitchFamily="34" charset="0"/>
              </a:defRPr>
            </a:lvl4pPr>
            <a:lvl5pPr>
              <a:buSzPct val="70000"/>
              <a:buFontTx/>
              <a:buBlip>
                <a:blip r:embed="rId3"/>
              </a:buBlip>
              <a:defRPr sz="1600">
                <a:latin typeface="Eurostile LT Std" panose="020B0504020202050204" pitchFamily="34" charset="0"/>
                <a:cs typeface="Segoe UI" panose="020B0502040204020203"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17806282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bg1">
            <a:lumMod val="65000"/>
          </a:schemeClr>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475657" y="2743836"/>
            <a:ext cx="7019057" cy="1673612"/>
          </a:xfrm>
          <a:prstGeom prst="rect">
            <a:avLst/>
          </a:prstGeom>
        </p:spPr>
        <p:txBody>
          <a:bodyPr anchor="t"/>
          <a:lstStyle>
            <a:lvl1pPr marL="0" indent="0">
              <a:buNone/>
              <a:defRPr sz="2800">
                <a:solidFill>
                  <a:schemeClr val="tx1">
                    <a:lumMod val="75000"/>
                    <a:lumOff val="25000"/>
                  </a:schemeClr>
                </a:solidFill>
                <a:latin typeface="Eurostile LT Std"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smtClean="0"/>
              <a:t>Haga clic para modificar el estilo de texto del patrón</a:t>
            </a:r>
          </a:p>
        </p:txBody>
      </p:sp>
      <p:sp>
        <p:nvSpPr>
          <p:cNvPr id="7" name="6 Rectángulo"/>
          <p:cNvSpPr/>
          <p:nvPr/>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p:nvSpPr>
        <p:spPr>
          <a:xfrm>
            <a:off x="0" y="1600571"/>
            <a:ext cx="1295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p:nvSpPr>
        <p:spPr>
          <a:xfrm>
            <a:off x="1371600" y="1600571"/>
            <a:ext cx="7772400" cy="990829"/>
          </a:xfrm>
          <a:prstGeom prst="rect">
            <a:avLst/>
          </a:prstGeom>
          <a:solidFill>
            <a:schemeClr val="tx1">
              <a:lumMod val="65000"/>
              <a:lumOff val="3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Tree>
    <p:extLst>
      <p:ext uri="{BB962C8B-B14F-4D97-AF65-F5344CB8AC3E}">
        <p14:creationId xmlns:p14="http://schemas.microsoft.com/office/powerpoint/2010/main" val="37431825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Encabezado de sección">
    <p:bg>
      <p:bgPr>
        <a:solidFill>
          <a:schemeClr val="bg1"/>
        </a:solidFill>
        <a:effectLst/>
      </p:bgPr>
    </p:bg>
    <p:spTree>
      <p:nvGrpSpPr>
        <p:cNvPr id="1" name=""/>
        <p:cNvGrpSpPr/>
        <p:nvPr/>
      </p:nvGrpSpPr>
      <p:grpSpPr>
        <a:xfrm>
          <a:off x="0" y="0"/>
          <a:ext cx="0" cy="0"/>
          <a:chOff x="0" y="0"/>
          <a:chExt cx="0" cy="0"/>
        </a:xfrm>
      </p:grpSpPr>
      <p:sp>
        <p:nvSpPr>
          <p:cNvPr id="7" name="6 Rectángulo"/>
          <p:cNvSpPr/>
          <p:nvPr/>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p:nvSpPr>
        <p:spPr>
          <a:xfrm>
            <a:off x="0" y="1600571"/>
            <a:ext cx="1295400" cy="990829"/>
          </a:xfrm>
          <a:prstGeom prst="rect">
            <a:avLst/>
          </a:prstGeom>
          <a:solidFill>
            <a:schemeClr val="bg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p:nvSpPr>
        <p:spPr>
          <a:xfrm>
            <a:off x="1371600" y="1600571"/>
            <a:ext cx="7772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
        <p:nvSpPr>
          <p:cNvPr id="11" name="10 Rectángulo"/>
          <p:cNvSpPr/>
          <p:nvPr userDrawn="1"/>
        </p:nvSpPr>
        <p:spPr bwMode="white">
          <a:xfrm>
            <a:off x="0" y="2925621"/>
            <a:ext cx="9144000" cy="28809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600" dirty="0">
              <a:solidFill>
                <a:prstClr val="white"/>
              </a:solidFill>
              <a:latin typeface="Calibri" panose="020F0502020204030204" pitchFamily="34" charset="0"/>
            </a:endParaRPr>
          </a:p>
        </p:txBody>
      </p:sp>
      <p:sp>
        <p:nvSpPr>
          <p:cNvPr id="3" name="2 Marcador de texto"/>
          <p:cNvSpPr>
            <a:spLocks noGrp="1"/>
          </p:cNvSpPr>
          <p:nvPr>
            <p:ph type="body" idx="1"/>
          </p:nvPr>
        </p:nvSpPr>
        <p:spPr>
          <a:xfrm>
            <a:off x="1475657" y="3628824"/>
            <a:ext cx="7019057" cy="1673612"/>
          </a:xfrm>
          <a:prstGeom prst="rect">
            <a:avLst/>
          </a:prstGeom>
        </p:spPr>
        <p:txBody>
          <a:bodyPr anchor="t"/>
          <a:lstStyle>
            <a:lvl1pPr marL="273050" indent="-273050">
              <a:buFont typeface="+mj-lt"/>
              <a:buAutoNum type="arabicPeriod"/>
              <a:defRPr sz="2000">
                <a:solidFill>
                  <a:schemeClr val="tx1">
                    <a:lumMod val="75000"/>
                    <a:lumOff val="25000"/>
                  </a:schemeClr>
                </a:solidFill>
                <a:latin typeface="Eurostile LT Std"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smtClean="0"/>
              <a:t>Haga clic para modificar el estilo de texto del patrón</a:t>
            </a:r>
          </a:p>
        </p:txBody>
      </p:sp>
      <p:sp>
        <p:nvSpPr>
          <p:cNvPr id="19" name="18 CuadroTexto"/>
          <p:cNvSpPr txBox="1"/>
          <p:nvPr userDrawn="1"/>
        </p:nvSpPr>
        <p:spPr>
          <a:xfrm>
            <a:off x="1475656" y="3184097"/>
            <a:ext cx="3960440" cy="461772"/>
          </a:xfrm>
          <a:prstGeom prst="rect">
            <a:avLst/>
          </a:prstGeom>
          <a:noFill/>
        </p:spPr>
        <p:txBody>
          <a:bodyPr vert="horz" wrap="square" rtlCol="0">
            <a:spAutoFit/>
          </a:bodyPr>
          <a:lstStyle/>
          <a:p>
            <a:r>
              <a:rPr lang="es-ES" sz="2400" dirty="0" smtClean="0">
                <a:solidFill>
                  <a:prstClr val="white">
                    <a:lumMod val="75000"/>
                  </a:prstClr>
                </a:solidFill>
                <a:latin typeface="Eurostile LT Std" pitchFamily="34" charset="0"/>
              </a:rPr>
              <a:t>Índice del capítulo</a:t>
            </a:r>
            <a:endParaRPr lang="es-ES" sz="2400" dirty="0">
              <a:solidFill>
                <a:prstClr val="white">
                  <a:lumMod val="75000"/>
                </a:prstClr>
              </a:solidFill>
              <a:latin typeface="Eurostile LT Std" pitchFamily="34" charset="0"/>
            </a:endParaRPr>
          </a:p>
        </p:txBody>
      </p:sp>
    </p:spTree>
    <p:extLst>
      <p:ext uri="{BB962C8B-B14F-4D97-AF65-F5344CB8AC3E}">
        <p14:creationId xmlns:p14="http://schemas.microsoft.com/office/powerpoint/2010/main" val="45257185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Encabezado de sección">
    <p:bg>
      <p:bgPr>
        <a:solidFill>
          <a:schemeClr val="bg1"/>
        </a:solidFill>
        <a:effectLst/>
      </p:bgPr>
    </p:bg>
    <p:spTree>
      <p:nvGrpSpPr>
        <p:cNvPr id="1" name=""/>
        <p:cNvGrpSpPr/>
        <p:nvPr/>
      </p:nvGrpSpPr>
      <p:grpSpPr>
        <a:xfrm>
          <a:off x="0" y="0"/>
          <a:ext cx="0" cy="0"/>
          <a:chOff x="0" y="0"/>
          <a:chExt cx="0" cy="0"/>
        </a:xfrm>
      </p:grpSpPr>
      <p:sp>
        <p:nvSpPr>
          <p:cNvPr id="17" name="16 Rectángulo"/>
          <p:cNvSpPr/>
          <p:nvPr userDrawn="1"/>
        </p:nvSpPr>
        <p:spPr>
          <a:xfrm>
            <a:off x="1371600" y="2565498"/>
            <a:ext cx="7772400" cy="1008345"/>
          </a:xfrm>
          <a:prstGeom prst="rect">
            <a:avLst/>
          </a:prstGeom>
          <a:solidFill>
            <a:schemeClr val="bg1">
              <a:lumMod val="9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7" name="6 Rectángulo"/>
          <p:cNvSpPr/>
          <p:nvPr/>
        </p:nvSpPr>
        <p:spPr bwMode="white">
          <a:xfrm>
            <a:off x="0" y="1524353"/>
            <a:ext cx="9144000" cy="114326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8" name="7 Rectángulo"/>
          <p:cNvSpPr/>
          <p:nvPr/>
        </p:nvSpPr>
        <p:spPr>
          <a:xfrm>
            <a:off x="0" y="1600571"/>
            <a:ext cx="1295400" cy="990829"/>
          </a:xfrm>
          <a:prstGeom prst="rect">
            <a:avLst/>
          </a:prstGeom>
          <a:solidFill>
            <a:schemeClr val="bg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latin typeface="Calibri" panose="020F0502020204030204" pitchFamily="34" charset="0"/>
            </a:endParaRPr>
          </a:p>
        </p:txBody>
      </p:sp>
      <p:sp>
        <p:nvSpPr>
          <p:cNvPr id="9" name="8 Rectángulo"/>
          <p:cNvSpPr/>
          <p:nvPr/>
        </p:nvSpPr>
        <p:spPr>
          <a:xfrm>
            <a:off x="1371600" y="1600571"/>
            <a:ext cx="7772400" cy="990829"/>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600" dirty="0">
              <a:solidFill>
                <a:prstClr val="white"/>
              </a:solidFill>
              <a:latin typeface="Calibri" panose="020F0502020204030204" pitchFamily="34" charset="0"/>
            </a:endParaRPr>
          </a:p>
        </p:txBody>
      </p:sp>
      <p:sp>
        <p:nvSpPr>
          <p:cNvPr id="2" name="1 Título"/>
          <p:cNvSpPr>
            <a:spLocks noGrp="1"/>
          </p:cNvSpPr>
          <p:nvPr>
            <p:ph type="title"/>
          </p:nvPr>
        </p:nvSpPr>
        <p:spPr>
          <a:xfrm>
            <a:off x="1475656" y="1600571"/>
            <a:ext cx="7515944" cy="990829"/>
          </a:xfrm>
        </p:spPr>
        <p:txBody>
          <a:bodyPr/>
          <a:lstStyle>
            <a:lvl1pPr algn="l">
              <a:buNone/>
              <a:defRPr sz="2800" b="0" cap="none">
                <a:solidFill>
                  <a:srgbClr val="FFFFFF"/>
                </a:solidFill>
              </a:defRPr>
            </a:lvl1pPr>
          </a:lstStyle>
          <a:p>
            <a:r>
              <a:rPr kumimoji="0" lang="es-ES" dirty="0" smtClean="0"/>
              <a:t>Haga clic para modificar el estilo de título del patrón</a:t>
            </a:r>
            <a:endParaRPr kumimoji="0" lang="en-US" dirty="0"/>
          </a:p>
        </p:txBody>
      </p:sp>
      <p:sp>
        <p:nvSpPr>
          <p:cNvPr id="13" name="2 Marcador de número de diapositiva"/>
          <p:cNvSpPr>
            <a:spLocks noGrp="1"/>
          </p:cNvSpPr>
          <p:nvPr>
            <p:ph type="sldNum" sz="quarter" idx="13"/>
          </p:nvPr>
        </p:nvSpPr>
        <p:spPr>
          <a:xfrm>
            <a:off x="4355976" y="6716703"/>
            <a:ext cx="432048" cy="142885"/>
          </a:xfrm>
          <a:prstGeom prst="rect">
            <a:avLst/>
          </a:prstGeom>
        </p:spPr>
        <p:txBody>
          <a:bodyPr/>
          <a:lstStyle>
            <a:lvl1pPr>
              <a:defRPr>
                <a:latin typeface="Calibri" panose="020F0502020204030204" pitchFamily="34" charset="0"/>
              </a:defRPr>
            </a:lvl1pPr>
          </a:lstStyle>
          <a:p>
            <a:pPr algn="ctr"/>
            <a:fld id="{6809A684-6793-43C2-A07A-07EB7F2ACB8E}" type="slidenum">
              <a:rPr lang="es-ES" smtClean="0">
                <a:solidFill>
                  <a:prstClr val="black"/>
                </a:solidFill>
              </a:rPr>
              <a:pPr algn="ctr"/>
              <a:t>‹Nº›</a:t>
            </a:fld>
            <a:endParaRPr lang="es-ES" dirty="0">
              <a:solidFill>
                <a:prstClr val="black"/>
              </a:solidFill>
            </a:endParaRPr>
          </a:p>
        </p:txBody>
      </p:sp>
      <p:sp>
        <p:nvSpPr>
          <p:cNvPr id="3" name="2 Marcador de texto"/>
          <p:cNvSpPr>
            <a:spLocks noGrp="1"/>
          </p:cNvSpPr>
          <p:nvPr>
            <p:ph type="body" idx="1"/>
          </p:nvPr>
        </p:nvSpPr>
        <p:spPr>
          <a:xfrm>
            <a:off x="1475657" y="2709549"/>
            <a:ext cx="7019057" cy="864295"/>
          </a:xfrm>
          <a:prstGeom prst="rect">
            <a:avLst/>
          </a:prstGeom>
        </p:spPr>
        <p:txBody>
          <a:bodyPr anchor="ctr"/>
          <a:lstStyle>
            <a:lvl1pPr marL="0" indent="0" algn="l" defTabSz="273050" rtl="0" eaLnBrk="1" latinLnBrk="0" hangingPunct="1">
              <a:buFont typeface="+mj-lt"/>
              <a:buNone/>
              <a:defRPr lang="es-ES" sz="2800" kern="1200" dirty="0" smtClean="0">
                <a:solidFill>
                  <a:schemeClr val="bg1">
                    <a:lumMod val="50000"/>
                  </a:schemeClr>
                </a:solidFill>
                <a:latin typeface="Eurostile LT Std" pitchFamily="34" charset="0"/>
                <a:ea typeface="+mn-ea"/>
                <a:cs typeface="+mn-cs"/>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smtClean="0"/>
              <a:t>Haga clic para modificar el estilo de texto del patrón</a:t>
            </a:r>
          </a:p>
        </p:txBody>
      </p:sp>
    </p:spTree>
    <p:extLst>
      <p:ext uri="{BB962C8B-B14F-4D97-AF65-F5344CB8AC3E}">
        <p14:creationId xmlns:p14="http://schemas.microsoft.com/office/powerpoint/2010/main" val="334155147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lide clásica">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10" name="11 Marcador de texto"/>
          <p:cNvSpPr>
            <a:spLocks noGrp="1"/>
          </p:cNvSpPr>
          <p:nvPr>
            <p:ph type="body" sz="quarter" idx="13"/>
          </p:nvPr>
        </p:nvSpPr>
        <p:spPr>
          <a:xfrm>
            <a:off x="246576" y="1269054"/>
            <a:ext cx="8667491" cy="5185777"/>
          </a:xfrm>
          <a:prstGeom prst="rect">
            <a:avLst/>
          </a:prstGeom>
        </p:spPr>
        <p:txBody>
          <a:bodyPr>
            <a:normAutofit/>
          </a:bodyPr>
          <a:lstStyle>
            <a:lvl1pPr>
              <a:buSzPct val="115000"/>
              <a:buFontTx/>
              <a:buBlip>
                <a:blip r:embed="rId2"/>
              </a:buBlip>
              <a:defRPr sz="2000">
                <a:latin typeface="Eurostile LT Std" panose="020B0504020202050204" pitchFamily="34" charset="0"/>
                <a:cs typeface="Segoe UI" panose="020B0502040204020203" pitchFamily="34" charset="0"/>
              </a:defRPr>
            </a:lvl1pPr>
            <a:lvl2pPr>
              <a:buSzPct val="70000"/>
              <a:buFontTx/>
              <a:buBlip>
                <a:blip r:embed="rId3"/>
              </a:buBlip>
              <a:defRPr sz="1800">
                <a:latin typeface="Eurostile LT Std" panose="020B0504020202050204" pitchFamily="34" charset="0"/>
                <a:cs typeface="Segoe UI" panose="020B0502040204020203" pitchFamily="34" charset="0"/>
              </a:defRPr>
            </a:lvl2pPr>
            <a:lvl3pPr>
              <a:buSzPct val="70000"/>
              <a:buFontTx/>
              <a:buBlip>
                <a:blip r:embed="rId3"/>
              </a:buBlip>
              <a:defRPr sz="1600">
                <a:latin typeface="Eurostile LT Std" panose="020B0504020202050204" pitchFamily="34" charset="0"/>
                <a:cs typeface="Segoe UI" panose="020B0502040204020203" pitchFamily="34" charset="0"/>
              </a:defRPr>
            </a:lvl3pPr>
            <a:lvl4pPr>
              <a:buSzPct val="70000"/>
              <a:buFontTx/>
              <a:buBlip>
                <a:blip r:embed="rId3"/>
              </a:buBlip>
              <a:defRPr sz="1400">
                <a:latin typeface="Eurostile LT Std" panose="020B0504020202050204" pitchFamily="34" charset="0"/>
                <a:cs typeface="Segoe UI" panose="020B0502040204020203" pitchFamily="34" charset="0"/>
              </a:defRPr>
            </a:lvl4pPr>
            <a:lvl5pPr>
              <a:buSzPct val="70000"/>
              <a:buFontTx/>
              <a:buBlip>
                <a:blip r:embed="rId3"/>
              </a:buBlip>
              <a:defRPr sz="1200">
                <a:latin typeface="Eurostile LT Std" panose="020B0504020202050204" pitchFamily="34" charset="0"/>
                <a:cs typeface="Segoe UI" panose="020B0502040204020203" pitchFamily="34" charset="0"/>
              </a:defRPr>
            </a:lvl5pPr>
          </a:lstStyle>
          <a:p>
            <a:pPr lvl="0"/>
            <a:r>
              <a:rPr lang="es-ES" noProof="0" dirty="0" smtClean="0"/>
              <a:t>Haga clic para modificar el estilo de texto del patrón</a:t>
            </a:r>
          </a:p>
          <a:p>
            <a:pPr lvl="1"/>
            <a:r>
              <a:rPr lang="es-ES" noProof="0" dirty="0" smtClean="0"/>
              <a:t>Segundo nivel</a:t>
            </a:r>
          </a:p>
          <a:p>
            <a:pPr lvl="2"/>
            <a:r>
              <a:rPr lang="es-ES" noProof="0" dirty="0" smtClean="0"/>
              <a:t>Tercer nivel</a:t>
            </a:r>
          </a:p>
          <a:p>
            <a:pPr lvl="3"/>
            <a:r>
              <a:rPr lang="es-ES" noProof="0" dirty="0" smtClean="0"/>
              <a:t>Cuarto nivel</a:t>
            </a:r>
          </a:p>
          <a:p>
            <a:pPr lvl="4"/>
            <a:r>
              <a:rPr lang="es-ES" noProof="0" dirty="0" smtClean="0"/>
              <a:t>Quinto nivel</a:t>
            </a:r>
            <a:endParaRPr lang="es-ES" noProof="0" dirty="0"/>
          </a:p>
        </p:txBody>
      </p:sp>
    </p:spTree>
    <p:extLst>
      <p:ext uri="{BB962C8B-B14F-4D97-AF65-F5344CB8AC3E}">
        <p14:creationId xmlns:p14="http://schemas.microsoft.com/office/powerpoint/2010/main" val="16956266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clásica">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10" name="11 Marcador de texto"/>
          <p:cNvSpPr>
            <a:spLocks noGrp="1"/>
          </p:cNvSpPr>
          <p:nvPr>
            <p:ph type="body" sz="quarter" idx="13"/>
          </p:nvPr>
        </p:nvSpPr>
        <p:spPr>
          <a:xfrm>
            <a:off x="246576" y="1269054"/>
            <a:ext cx="8667491" cy="5185777"/>
          </a:xfrm>
          <a:prstGeom prst="rect">
            <a:avLst/>
          </a:prstGeom>
        </p:spPr>
        <p:txBody>
          <a:bodyPr>
            <a:normAutofit/>
          </a:bodyPr>
          <a:lstStyle>
            <a:lvl1pPr>
              <a:defRPr lang="es-ES" sz="2000" noProof="0" dirty="0" smtClean="0">
                <a:latin typeface="Eurostile LT Std" panose="020B0504020202050204" pitchFamily="34" charset="0"/>
                <a:cs typeface="Segoe UI" panose="020B0502040204020203" pitchFamily="34" charset="0"/>
              </a:defRPr>
            </a:lvl1pPr>
            <a:lvl2pPr>
              <a:defRPr lang="es-ES" sz="1800" noProof="0" dirty="0" smtClean="0">
                <a:latin typeface="Eurostile LT Std" panose="020B0504020202050204" pitchFamily="34" charset="0"/>
                <a:cs typeface="Segoe UI" panose="020B0502040204020203" pitchFamily="34" charset="0"/>
              </a:defRPr>
            </a:lvl2pPr>
            <a:lvl3pPr>
              <a:defRPr lang="es-ES" sz="1600" noProof="0" dirty="0" smtClean="0">
                <a:latin typeface="Eurostile LT Std" panose="020B0504020202050204" pitchFamily="34" charset="0"/>
                <a:cs typeface="Segoe UI" panose="020B0502040204020203" pitchFamily="34" charset="0"/>
              </a:defRPr>
            </a:lvl3pPr>
            <a:lvl4pPr>
              <a:defRPr lang="es-ES" sz="1400" noProof="0" dirty="0" smtClean="0">
                <a:latin typeface="Eurostile LT Std" panose="020B0504020202050204" pitchFamily="34" charset="0"/>
                <a:cs typeface="Segoe UI" panose="020B0502040204020203" pitchFamily="34" charset="0"/>
              </a:defRPr>
            </a:lvl4pPr>
            <a:lvl5pPr>
              <a:defRPr lang="es-ES" sz="1200" noProof="0" dirty="0">
                <a:latin typeface="Eurostile LT Std" panose="020B0504020202050204" pitchFamily="34" charset="0"/>
                <a:cs typeface="Segoe UI" panose="020B0502040204020203" pitchFamily="34" charset="0"/>
              </a:defRPr>
            </a:lvl5pPr>
          </a:lstStyle>
          <a:p>
            <a:pPr lvl="0">
              <a:buSzPct val="115000"/>
              <a:buFontTx/>
              <a:buBlip>
                <a:blip r:embed="rId2"/>
              </a:buBlip>
            </a:pPr>
            <a:r>
              <a:rPr lang="es-ES" noProof="0" dirty="0" smtClean="0"/>
              <a:t>Haga clic para modificar el estilo de texto del patrón</a:t>
            </a:r>
          </a:p>
          <a:p>
            <a:pPr lvl="1">
              <a:buSzPct val="70000"/>
              <a:buFontTx/>
              <a:buBlip>
                <a:blip r:embed="rId3"/>
              </a:buBlip>
            </a:pPr>
            <a:r>
              <a:rPr lang="es-ES" noProof="0" dirty="0" smtClean="0"/>
              <a:t>Segundo nivel</a:t>
            </a:r>
          </a:p>
          <a:p>
            <a:pPr lvl="2">
              <a:buSzPct val="70000"/>
              <a:buFontTx/>
              <a:buBlip>
                <a:blip r:embed="rId3"/>
              </a:buBlip>
            </a:pPr>
            <a:r>
              <a:rPr lang="es-ES" noProof="0" dirty="0" smtClean="0"/>
              <a:t>Tercer nivel</a:t>
            </a:r>
          </a:p>
          <a:p>
            <a:pPr lvl="3">
              <a:buSzPct val="70000"/>
              <a:buFontTx/>
              <a:buBlip>
                <a:blip r:embed="rId3"/>
              </a:buBlip>
            </a:pPr>
            <a:r>
              <a:rPr lang="es-ES" noProof="0" dirty="0" smtClean="0"/>
              <a:t>Cuarto nivel</a:t>
            </a:r>
          </a:p>
          <a:p>
            <a:pPr lvl="4">
              <a:buSzPct val="70000"/>
              <a:buFontTx/>
              <a:buBlip>
                <a:blip r:embed="rId3"/>
              </a:buBlip>
            </a:pPr>
            <a:r>
              <a:rPr lang="es-ES" noProof="0" dirty="0" smtClean="0"/>
              <a:t>Quinto nivel</a:t>
            </a:r>
            <a:endParaRPr lang="es-ES" noProof="0" dirty="0"/>
          </a:p>
        </p:txBody>
      </p:sp>
    </p:spTree>
    <p:extLst>
      <p:ext uri="{BB962C8B-B14F-4D97-AF65-F5344CB8AC3E}">
        <p14:creationId xmlns:p14="http://schemas.microsoft.com/office/powerpoint/2010/main" val="387157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226047" y="571712"/>
            <a:ext cx="8662547" cy="567067"/>
          </a:xfrm>
          <a:prstGeom prst="rect">
            <a:avLst/>
          </a:prstGeom>
        </p:spPr>
        <p:txBody>
          <a:bodyPr vert="horz" lIns="91440" tIns="45720" rIns="91440" bIns="45720" rtlCol="0" anchor="t">
            <a:noAutofit/>
          </a:bodyPr>
          <a:lstStyle/>
          <a:p>
            <a:r>
              <a:rPr lang="es-ES" dirty="0" smtClean="0"/>
              <a:t>Haga clic para modificar el estilo de título del patrón</a:t>
            </a:r>
            <a:endParaRPr lang="es-ES" dirty="0"/>
          </a:p>
        </p:txBody>
      </p:sp>
      <p:sp>
        <p:nvSpPr>
          <p:cNvPr id="3" name="2 Rectángulo"/>
          <p:cNvSpPr/>
          <p:nvPr/>
        </p:nvSpPr>
        <p:spPr>
          <a:xfrm>
            <a:off x="-7194" y="0"/>
            <a:ext cx="9144000" cy="404758"/>
          </a:xfrm>
          <a:prstGeom prst="rect">
            <a:avLst/>
          </a:prstGeom>
          <a:solidFill>
            <a:srgbClr val="008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sp>
        <p:nvSpPr>
          <p:cNvPr id="7" name="1 Título"/>
          <p:cNvSpPr txBox="1">
            <a:spLocks/>
          </p:cNvSpPr>
          <p:nvPr/>
        </p:nvSpPr>
        <p:spPr>
          <a:xfrm>
            <a:off x="251521" y="44634"/>
            <a:ext cx="7488833" cy="285794"/>
          </a:xfrm>
          <a:prstGeom prst="rect">
            <a:avLst/>
          </a:prstGeom>
        </p:spPr>
        <p:txBody>
          <a:bodyPr/>
          <a:lstStyle>
            <a:lvl1pPr algn="l" defTabSz="914400" rtl="0" eaLnBrk="1" latinLnBrk="0" hangingPunct="1">
              <a:spcBef>
                <a:spcPct val="0"/>
              </a:spcBef>
              <a:buNone/>
              <a:defRPr sz="1200" kern="1200" baseline="0">
                <a:solidFill>
                  <a:schemeClr val="bg1"/>
                </a:solidFill>
                <a:latin typeface="Rotis Sans Serif Std" pitchFamily="50" charset="0"/>
                <a:ea typeface="+mj-ea"/>
                <a:cs typeface="+mj-cs"/>
              </a:defRPr>
            </a:lvl1pPr>
          </a:lstStyle>
          <a:p>
            <a:endParaRPr lang="es-ES" sz="1400" b="0" dirty="0">
              <a:solidFill>
                <a:prstClr val="white"/>
              </a:solidFill>
              <a:latin typeface="Eurostile LT Std"/>
            </a:endParaRPr>
          </a:p>
        </p:txBody>
      </p:sp>
      <p:sp>
        <p:nvSpPr>
          <p:cNvPr id="11" name="10 Rectángulo"/>
          <p:cNvSpPr/>
          <p:nvPr/>
        </p:nvSpPr>
        <p:spPr>
          <a:xfrm>
            <a:off x="0" y="404758"/>
            <a:ext cx="9144000" cy="457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sp>
        <p:nvSpPr>
          <p:cNvPr id="12" name="11 Rectángulo"/>
          <p:cNvSpPr/>
          <p:nvPr/>
        </p:nvSpPr>
        <p:spPr>
          <a:xfrm>
            <a:off x="0" y="6716703"/>
            <a:ext cx="9144000" cy="1428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solidFill>
                <a:prstClr val="white"/>
              </a:solidFill>
              <a:latin typeface="Calibri" panose="020F0502020204030204" pitchFamily="34" charset="0"/>
            </a:endParaRPr>
          </a:p>
        </p:txBody>
      </p:sp>
      <p:pic>
        <p:nvPicPr>
          <p:cNvPr id="8" name="8 Imagen"/>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452320" y="8891"/>
            <a:ext cx="1506475" cy="558282"/>
          </a:xfrm>
          <a:prstGeom prst="rect">
            <a:avLst/>
          </a:prstGeom>
        </p:spPr>
      </p:pic>
    </p:spTree>
    <p:extLst>
      <p:ext uri="{BB962C8B-B14F-4D97-AF65-F5344CB8AC3E}">
        <p14:creationId xmlns:p14="http://schemas.microsoft.com/office/powerpoint/2010/main" val="30120673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34" r:id="rId3"/>
    <p:sldLayoutId id="2147483735" r:id="rId4"/>
    <p:sldLayoutId id="2147483736" r:id="rId5"/>
    <p:sldLayoutId id="2147483737" r:id="rId6"/>
    <p:sldLayoutId id="2147483738" r:id="rId7"/>
    <p:sldLayoutId id="2147483747" r:id="rId8"/>
    <p:sldLayoutId id="2147483739" r:id="rId9"/>
    <p:sldLayoutId id="2147483742" r:id="rId10"/>
    <p:sldLayoutId id="2147483745" r:id="rId11"/>
    <p:sldLayoutId id="2147483748" r:id="rId12"/>
    <p:sldLayoutId id="2147483749" r:id="rId13"/>
    <p:sldLayoutId id="2147483750" r:id="rId14"/>
    <p:sldLayoutId id="2147483751" r:id="rId15"/>
  </p:sldLayoutIdLst>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bg1">
              <a:lumMod val="50000"/>
            </a:schemeClr>
          </a:solidFill>
          <a:latin typeface="Eurostile LT Std"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s://freedcamp.com/"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24.jpeg"/><Relationship Id="rId5" Type="http://schemas.openxmlformats.org/officeDocument/2006/relationships/image" Target="../media/image25.png"/><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hyperlink" Target="http://es.ccm.net/contents/systemes/mime.php3" TargetMode="Externa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hyperlink" Target="http://es.ccm.net/contents/systemes/mime.php3" TargetMode="Externa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hyperlink" Target="https://www.ssllabs.com/ssltest/" TargetMode="Externa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1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468140" y="3933850"/>
            <a:ext cx="3992292" cy="830997"/>
          </a:xfrm>
          <a:prstGeom prst="rect">
            <a:avLst/>
          </a:prstGeom>
        </p:spPr>
        <p:txBody>
          <a:bodyPr wrap="square">
            <a:spAutoFit/>
          </a:bodyPr>
          <a:lstStyle/>
          <a:p>
            <a:r>
              <a:rPr lang="es-ES" sz="2400" dirty="0" smtClean="0">
                <a:solidFill>
                  <a:srgbClr val="000000"/>
                </a:solidFill>
                <a:latin typeface="Eurostile LT Std" panose="020B0504020202050204" pitchFamily="34" charset="0"/>
                <a:ea typeface="Ebrima" panose="02000000000000000000" pitchFamily="2" charset="0"/>
                <a:cs typeface="Ebrima" panose="02000000000000000000" pitchFamily="2" charset="0"/>
              </a:rPr>
              <a:t>ARQUITECTURA DE LAS </a:t>
            </a:r>
            <a:r>
              <a:rPr lang="es-ES" sz="2400" smtClean="0">
                <a:solidFill>
                  <a:srgbClr val="000000"/>
                </a:solidFill>
                <a:latin typeface="Eurostile LT Std" panose="020B0504020202050204" pitchFamily="34" charset="0"/>
                <a:ea typeface="Ebrima" panose="02000000000000000000" pitchFamily="2" charset="0"/>
                <a:cs typeface="Ebrima" panose="02000000000000000000" pitchFamily="2" charset="0"/>
              </a:rPr>
              <a:t>APLICACIONES WEB</a:t>
            </a:r>
            <a:endParaRPr lang="es-ES" sz="2400" dirty="0">
              <a:latin typeface="Eurostile LT Std" panose="020B0504020202050204" pitchFamily="34" charset="0"/>
              <a:ea typeface="Ebrima" panose="02000000000000000000" pitchFamily="2" charset="0"/>
              <a:cs typeface="Ebrima" panose="02000000000000000000" pitchFamily="2" charset="0"/>
            </a:endParaRPr>
          </a:p>
        </p:txBody>
      </p:sp>
      <p:grpSp>
        <p:nvGrpSpPr>
          <p:cNvPr id="3" name="Grupo 2"/>
          <p:cNvGrpSpPr/>
          <p:nvPr/>
        </p:nvGrpSpPr>
        <p:grpSpPr>
          <a:xfrm>
            <a:off x="4355976" y="6259756"/>
            <a:ext cx="4320480" cy="599832"/>
            <a:chOff x="4355976" y="6259756"/>
            <a:chExt cx="4320480" cy="599832"/>
          </a:xfrm>
        </p:grpSpPr>
        <p:sp>
          <p:nvSpPr>
            <p:cNvPr id="4" name="Rectángulo 3"/>
            <p:cNvSpPr/>
            <p:nvPr/>
          </p:nvSpPr>
          <p:spPr>
            <a:xfrm>
              <a:off x="4355976" y="6259758"/>
              <a:ext cx="4320480" cy="599830"/>
            </a:xfrm>
            <a:prstGeom prst="rect">
              <a:avLst/>
            </a:prstGeom>
            <a:solidFill>
              <a:srgbClr val="0083C9">
                <a:alpha val="60000"/>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333" y="6329953"/>
              <a:ext cx="1123304" cy="459439"/>
            </a:xfrm>
            <a:prstGeom prst="rect">
              <a:avLst/>
            </a:prstGeom>
          </p:spPr>
        </p:pic>
        <p:pic>
          <p:nvPicPr>
            <p:cNvPr id="6" name="Imagen 5"/>
            <p:cNvPicPr>
              <a:picLocks noChangeAspect="1"/>
            </p:cNvPicPr>
            <p:nvPr/>
          </p:nvPicPr>
          <p:blipFill rotWithShape="1">
            <a:blip r:embed="rId5">
              <a:extLst>
                <a:ext uri="{28A0092B-C50C-407E-A947-70E740481C1C}">
                  <a14:useLocalDpi xmlns:a14="http://schemas.microsoft.com/office/drawing/2010/main" val="0"/>
                </a:ext>
              </a:extLst>
            </a:blip>
            <a:srcRect t="14045" b="15171"/>
            <a:stretch/>
          </p:blipFill>
          <p:spPr>
            <a:xfrm>
              <a:off x="4860032" y="6259756"/>
              <a:ext cx="936104" cy="554869"/>
            </a:xfrm>
            <a:prstGeom prst="rect">
              <a:avLst/>
            </a:prstGeom>
          </p:spPr>
        </p:pic>
      </p:grpSp>
    </p:spTree>
    <p:custDataLst>
      <p:tags r:id="rId1"/>
    </p:custDataLst>
    <p:extLst>
      <p:ext uri="{BB962C8B-B14F-4D97-AF65-F5344CB8AC3E}">
        <p14:creationId xmlns:p14="http://schemas.microsoft.com/office/powerpoint/2010/main" val="2888954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Interacción </a:t>
            </a:r>
            <a:r>
              <a:rPr lang="es-ES" dirty="0"/>
              <a:t>entre un cliente </a:t>
            </a:r>
            <a:r>
              <a:rPr lang="es-ES" dirty="0" smtClean="0"/>
              <a:t>y </a:t>
            </a:r>
            <a:r>
              <a:rPr lang="es-ES" dirty="0"/>
              <a:t>una aplicación Web.</a:t>
            </a:r>
            <a:br>
              <a:rPr lang="es-ES" dirty="0"/>
            </a:br>
            <a:endParaRPr lang="es-ES" dirty="0"/>
          </a:p>
        </p:txBody>
      </p:sp>
      <p:sp>
        <p:nvSpPr>
          <p:cNvPr id="3" name="Marcador de texto 2"/>
          <p:cNvSpPr>
            <a:spLocks noGrp="1"/>
          </p:cNvSpPr>
          <p:nvPr>
            <p:ph type="body" sz="quarter" idx="13"/>
          </p:nvPr>
        </p:nvSpPr>
        <p:spPr/>
        <p:txBody>
          <a:bodyPr/>
          <a:lstStyle/>
          <a:p>
            <a:r>
              <a:rPr lang="es-ES" dirty="0" smtClean="0"/>
              <a:t>El cliente </a:t>
            </a:r>
            <a:r>
              <a:rPr lang="es-ES" dirty="0"/>
              <a:t>envía una petición HTTP al servidor  web </a:t>
            </a:r>
          </a:p>
          <a:p>
            <a:r>
              <a:rPr lang="es-ES" dirty="0"/>
              <a:t>Las </a:t>
            </a:r>
            <a:r>
              <a:rPr lang="es-ES" dirty="0" smtClean="0"/>
              <a:t>tecnologías del servidor convierten </a:t>
            </a:r>
            <a:r>
              <a:rPr lang="es-ES" dirty="0"/>
              <a:t>la petición </a:t>
            </a:r>
            <a:r>
              <a:rPr lang="es-ES" dirty="0" smtClean="0"/>
              <a:t>en un </a:t>
            </a:r>
            <a:r>
              <a:rPr lang="es-ES" dirty="0"/>
              <a:t>objeto  </a:t>
            </a:r>
            <a:r>
              <a:rPr lang="es-ES" dirty="0" smtClean="0"/>
              <a:t>que representa la petición</a:t>
            </a:r>
            <a:endParaRPr lang="es-ES" dirty="0"/>
          </a:p>
          <a:p>
            <a:r>
              <a:rPr lang="es-ES" dirty="0"/>
              <a:t>Esta petición es </a:t>
            </a:r>
            <a:r>
              <a:rPr lang="es-ES" dirty="0" smtClean="0"/>
              <a:t>entregada a </a:t>
            </a:r>
            <a:r>
              <a:rPr lang="es-ES" dirty="0"/>
              <a:t>un componente Web, el cual puede interactuar con </a:t>
            </a:r>
            <a:r>
              <a:rPr lang="es-ES" dirty="0" smtClean="0"/>
              <a:t>otros componentes para </a:t>
            </a:r>
            <a:r>
              <a:rPr lang="es-ES" dirty="0"/>
              <a:t>generar un contenido dinámico</a:t>
            </a:r>
          </a:p>
          <a:p>
            <a:r>
              <a:rPr lang="es-ES" dirty="0"/>
              <a:t>El componente web puede generar un objeto </a:t>
            </a:r>
            <a:r>
              <a:rPr lang="es-ES" dirty="0" smtClean="0"/>
              <a:t>que representa la respuesta</a:t>
            </a:r>
            <a:endParaRPr lang="es-ES" dirty="0"/>
          </a:p>
          <a:p>
            <a:r>
              <a:rPr lang="es-ES" dirty="0"/>
              <a:t>El servidor web convierte este objeto en una respuesta HTTP y es enviada a su cliente.</a:t>
            </a:r>
          </a:p>
          <a:p>
            <a:endParaRPr lang="es-ES" dirty="0"/>
          </a:p>
        </p:txBody>
      </p:sp>
    </p:spTree>
    <p:extLst>
      <p:ext uri="{BB962C8B-B14F-4D97-AF65-F5344CB8AC3E}">
        <p14:creationId xmlns:p14="http://schemas.microsoft.com/office/powerpoint/2010/main" val="397989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s-ES" dirty="0" smtClean="0"/>
              <a:t>Interacción – Ejemplo Java Server</a:t>
            </a:r>
          </a:p>
        </p:txBody>
      </p:sp>
      <p:pic>
        <p:nvPicPr>
          <p:cNvPr id="4" name="Picture 6" descr="Java Web Application Request Han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88" y="1067595"/>
            <a:ext cx="7173912" cy="533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925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Pongámoslo en práctica</a:t>
            </a:r>
            <a:endParaRPr lang="es-ES" dirty="0"/>
          </a:p>
        </p:txBody>
      </p:sp>
      <p:sp>
        <p:nvSpPr>
          <p:cNvPr id="3" name="Marcador de número de diapositiva 2"/>
          <p:cNvSpPr>
            <a:spLocks noGrp="1"/>
          </p:cNvSpPr>
          <p:nvPr>
            <p:ph type="sldNum" sz="quarter" idx="13"/>
          </p:nvPr>
        </p:nvSpPr>
        <p:spPr/>
        <p:txBody>
          <a:bodyPr/>
          <a:lstStyle/>
          <a:p>
            <a:pPr algn="ctr"/>
            <a:fld id="{6809A684-6793-43C2-A07A-07EB7F2ACB8E}" type="slidenum">
              <a:rPr lang="es-ES" smtClean="0">
                <a:solidFill>
                  <a:prstClr val="black"/>
                </a:solidFill>
              </a:rPr>
              <a:pPr algn="ctr"/>
              <a:t>12</a:t>
            </a:fld>
            <a:endParaRPr lang="es-ES" dirty="0">
              <a:solidFill>
                <a:prstClr val="black"/>
              </a:solidFill>
            </a:endParaRPr>
          </a:p>
        </p:txBody>
      </p:sp>
      <p:sp>
        <p:nvSpPr>
          <p:cNvPr id="4" name="Marcador de texto 3"/>
          <p:cNvSpPr>
            <a:spLocks noGrp="1"/>
          </p:cNvSpPr>
          <p:nvPr>
            <p:ph type="body" sz="quarter" idx="14"/>
          </p:nvPr>
        </p:nvSpPr>
        <p:spPr/>
        <p:txBody>
          <a:bodyPr/>
          <a:lstStyle/>
          <a:p>
            <a:r>
              <a:rPr lang="es-ES" dirty="0" smtClean="0">
                <a:latin typeface="Eurostile LT Std" panose="020B0504020202050204" pitchFamily="34" charset="0"/>
              </a:rPr>
              <a:t>Examina </a:t>
            </a:r>
            <a:r>
              <a:rPr lang="es-ES" dirty="0">
                <a:latin typeface="Eurostile LT Std" panose="020B0504020202050204" pitchFamily="34" charset="0"/>
              </a:rPr>
              <a:t>la aplicación </a:t>
            </a:r>
            <a:r>
              <a:rPr lang="es-ES" dirty="0">
                <a:latin typeface="Eurostile LT Std" panose="020B0504020202050204" pitchFamily="34" charset="0"/>
                <a:hlinkClick r:id="rId2"/>
              </a:rPr>
              <a:t>https://freedcamp.com</a:t>
            </a:r>
            <a:r>
              <a:rPr lang="es-ES" dirty="0" smtClean="0">
                <a:latin typeface="Eurostile LT Std" panose="020B0504020202050204" pitchFamily="34" charset="0"/>
                <a:hlinkClick r:id="rId2"/>
              </a:rPr>
              <a:t>/</a:t>
            </a:r>
            <a:endParaRPr lang="es-ES" dirty="0" smtClean="0">
              <a:latin typeface="Eurostile LT Std" panose="020B0504020202050204" pitchFamily="34" charset="0"/>
            </a:endParaRPr>
          </a:p>
          <a:p>
            <a:pPr lvl="1"/>
            <a:r>
              <a:rPr lang="es-ES" dirty="0" smtClean="0">
                <a:latin typeface="Eurostile LT Std" panose="020B0504020202050204" pitchFamily="34" charset="0"/>
              </a:rPr>
              <a:t>Date de alta</a:t>
            </a:r>
          </a:p>
          <a:p>
            <a:pPr lvl="1"/>
            <a:r>
              <a:rPr lang="es-ES" dirty="0" smtClean="0">
                <a:latin typeface="Eurostile LT Std" panose="020B0504020202050204" pitchFamily="34" charset="0"/>
              </a:rPr>
              <a:t>Crea proyectos</a:t>
            </a:r>
          </a:p>
          <a:p>
            <a:pPr lvl="1"/>
            <a:r>
              <a:rPr lang="es-ES" dirty="0" smtClean="0">
                <a:latin typeface="Eurostile LT Std" panose="020B0504020202050204" pitchFamily="34" charset="0"/>
              </a:rPr>
              <a:t>Observa sus funcionalidades</a:t>
            </a:r>
          </a:p>
          <a:p>
            <a:pPr lvl="1"/>
            <a:r>
              <a:rPr lang="es-ES" dirty="0" smtClean="0">
                <a:latin typeface="Eurostile LT Std" panose="020B0504020202050204" pitchFamily="34" charset="0"/>
              </a:rPr>
              <a:t>Qué valor que aporta?</a:t>
            </a:r>
          </a:p>
          <a:p>
            <a:pPr lvl="1"/>
            <a:endParaRPr lang="es-ES" dirty="0">
              <a:latin typeface="Eurostile LT Std" panose="020B0504020202050204" pitchFamily="34" charset="0"/>
            </a:endParaRPr>
          </a:p>
        </p:txBody>
      </p:sp>
    </p:spTree>
    <p:extLst>
      <p:ext uri="{BB962C8B-B14F-4D97-AF65-F5344CB8AC3E}">
        <p14:creationId xmlns:p14="http://schemas.microsoft.com/office/powerpoint/2010/main" val="186683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Arquitectura </a:t>
            </a:r>
            <a:r>
              <a:rPr lang="es-ES" dirty="0"/>
              <a:t>de las aplicaciones </a:t>
            </a:r>
            <a:r>
              <a:rPr lang="es-ES" dirty="0" smtClean="0"/>
              <a:t>web</a:t>
            </a:r>
            <a:endParaRPr lang="es-ES" dirty="0"/>
          </a:p>
        </p:txBody>
      </p:sp>
      <p:sp>
        <p:nvSpPr>
          <p:cNvPr id="4" name="Marcador de número de diapositiva 3"/>
          <p:cNvSpPr>
            <a:spLocks noGrp="1"/>
          </p:cNvSpPr>
          <p:nvPr>
            <p:ph type="sldNum" sz="quarter" idx="13"/>
          </p:nvPr>
        </p:nvSpPr>
        <p:spPr/>
        <p:txBody>
          <a:bodyPr/>
          <a:lstStyle/>
          <a:p>
            <a:pPr algn="ctr"/>
            <a:fld id="{6809A684-6793-43C2-A07A-07EB7F2ACB8E}" type="slidenum">
              <a:rPr lang="es-ES" smtClean="0">
                <a:solidFill>
                  <a:prstClr val="black"/>
                </a:solidFill>
              </a:rPr>
              <a:pPr algn="ctr"/>
              <a:t>13</a:t>
            </a:fld>
            <a:endParaRPr lang="es-ES" dirty="0">
              <a:solidFill>
                <a:prstClr val="black"/>
              </a:solidFill>
            </a:endParaRPr>
          </a:p>
        </p:txBody>
      </p:sp>
      <p:sp>
        <p:nvSpPr>
          <p:cNvPr id="6" name="5 CuadroTexto"/>
          <p:cNvSpPr txBox="1">
            <a:spLocks noChangeArrowheads="1"/>
          </p:cNvSpPr>
          <p:nvPr/>
        </p:nvSpPr>
        <p:spPr bwMode="auto">
          <a:xfrm>
            <a:off x="0" y="1641475"/>
            <a:ext cx="1258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tis Sans Serif Std"/>
                <a:cs typeface="Arial" panose="020B0604020202020204" pitchFamily="34" charset="0"/>
              </a:defRPr>
            </a:lvl1pPr>
            <a:lvl2pPr marL="742950" indent="-285750">
              <a:defRPr>
                <a:solidFill>
                  <a:schemeClr val="tx1"/>
                </a:solidFill>
                <a:latin typeface="Rotis Sans Serif Std"/>
                <a:cs typeface="Arial" panose="020B0604020202020204" pitchFamily="34" charset="0"/>
              </a:defRPr>
            </a:lvl2pPr>
            <a:lvl3pPr marL="1143000" indent="-228600">
              <a:defRPr>
                <a:solidFill>
                  <a:schemeClr val="tx1"/>
                </a:solidFill>
                <a:latin typeface="Rotis Sans Serif Std"/>
                <a:cs typeface="Arial" panose="020B0604020202020204" pitchFamily="34" charset="0"/>
              </a:defRPr>
            </a:lvl3pPr>
            <a:lvl4pPr marL="1600200" indent="-228600">
              <a:defRPr>
                <a:solidFill>
                  <a:schemeClr val="tx1"/>
                </a:solidFill>
                <a:latin typeface="Rotis Sans Serif Std"/>
                <a:cs typeface="Arial" panose="020B0604020202020204" pitchFamily="34" charset="0"/>
              </a:defRPr>
            </a:lvl4pPr>
            <a:lvl5pPr marL="2057400" indent="-228600">
              <a:defRPr>
                <a:solidFill>
                  <a:schemeClr val="tx1"/>
                </a:solidFill>
                <a:latin typeface="Rotis Sans Serif Std"/>
                <a:cs typeface="Arial" panose="020B0604020202020204" pitchFamily="34" charset="0"/>
              </a:defRPr>
            </a:lvl5pPr>
            <a:lvl6pPr marL="2514600" indent="-228600" eaLnBrk="0" fontAlgn="base" hangingPunct="0">
              <a:spcBef>
                <a:spcPct val="0"/>
              </a:spcBef>
              <a:spcAft>
                <a:spcPct val="0"/>
              </a:spcAft>
              <a:defRPr>
                <a:solidFill>
                  <a:schemeClr val="tx1"/>
                </a:solidFill>
                <a:latin typeface="Rotis Sans Serif Std"/>
                <a:cs typeface="Arial" panose="020B0604020202020204" pitchFamily="34" charset="0"/>
              </a:defRPr>
            </a:lvl6pPr>
            <a:lvl7pPr marL="2971800" indent="-228600" eaLnBrk="0" fontAlgn="base" hangingPunct="0">
              <a:spcBef>
                <a:spcPct val="0"/>
              </a:spcBef>
              <a:spcAft>
                <a:spcPct val="0"/>
              </a:spcAft>
              <a:defRPr>
                <a:solidFill>
                  <a:schemeClr val="tx1"/>
                </a:solidFill>
                <a:latin typeface="Rotis Sans Serif Std"/>
                <a:cs typeface="Arial" panose="020B0604020202020204" pitchFamily="34" charset="0"/>
              </a:defRPr>
            </a:lvl7pPr>
            <a:lvl8pPr marL="3429000" indent="-228600" eaLnBrk="0" fontAlgn="base" hangingPunct="0">
              <a:spcBef>
                <a:spcPct val="0"/>
              </a:spcBef>
              <a:spcAft>
                <a:spcPct val="0"/>
              </a:spcAft>
              <a:defRPr>
                <a:solidFill>
                  <a:schemeClr val="tx1"/>
                </a:solidFill>
                <a:latin typeface="Rotis Sans Serif Std"/>
                <a:cs typeface="Arial" panose="020B0604020202020204" pitchFamily="34" charset="0"/>
              </a:defRPr>
            </a:lvl8pPr>
            <a:lvl9pPr marL="3886200" indent="-228600" eaLnBrk="0" fontAlgn="base" hangingPunct="0">
              <a:spcBef>
                <a:spcPct val="0"/>
              </a:spcBef>
              <a:spcAft>
                <a:spcPct val="0"/>
              </a:spcAft>
              <a:defRPr>
                <a:solidFill>
                  <a:schemeClr val="tx1"/>
                </a:solidFill>
                <a:latin typeface="Rotis Sans Serif Std"/>
                <a:cs typeface="Arial" panose="020B0604020202020204" pitchFamily="34" charset="0"/>
              </a:defRPr>
            </a:lvl9pPr>
          </a:lstStyle>
          <a:p>
            <a:pPr algn="ctr" eaLnBrk="1" hangingPunct="1"/>
            <a:r>
              <a:rPr lang="es-ES" altLang="es-ES" sz="5400" dirty="0">
                <a:solidFill>
                  <a:schemeClr val="bg1"/>
                </a:solidFill>
                <a:latin typeface="Eurostile LT Std"/>
              </a:rPr>
              <a:t>3</a:t>
            </a:r>
            <a:endParaRPr lang="ca-ES" altLang="es-ES" sz="5400" dirty="0">
              <a:solidFill>
                <a:schemeClr val="bg1"/>
              </a:solidFill>
              <a:latin typeface="Eurostile LT Std"/>
            </a:endParaRPr>
          </a:p>
        </p:txBody>
      </p:sp>
    </p:spTree>
    <p:extLst>
      <p:ext uri="{BB962C8B-B14F-4D97-AF65-F5344CB8AC3E}">
        <p14:creationId xmlns:p14="http://schemas.microsoft.com/office/powerpoint/2010/main" val="265254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s-ES" dirty="0" smtClean="0"/>
              <a:t>Arquitectura</a:t>
            </a:r>
          </a:p>
        </p:txBody>
      </p:sp>
      <p:sp>
        <p:nvSpPr>
          <p:cNvPr id="12291" name="Content Placeholder 2"/>
          <p:cNvSpPr>
            <a:spLocks noGrp="1"/>
          </p:cNvSpPr>
          <p:nvPr>
            <p:ph idx="1"/>
          </p:nvPr>
        </p:nvSpPr>
        <p:spPr>
          <a:xfrm>
            <a:off x="457200" y="1197546"/>
            <a:ext cx="8229600" cy="1325167"/>
          </a:xfrm>
        </p:spPr>
        <p:txBody>
          <a:bodyPr>
            <a:normAutofit/>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Una </a:t>
            </a:r>
            <a:r>
              <a:rPr lang="es-ES" sz="2000" dirty="0">
                <a:latin typeface="Eurostile LT Std" panose="020B0504020202050204" pitchFamily="34" charset="0"/>
                <a:cs typeface="Segoe UI" panose="020B0502040204020203" pitchFamily="34" charset="0"/>
              </a:rPr>
              <a:t>Arquitectura </a:t>
            </a:r>
            <a:r>
              <a:rPr lang="es-ES" sz="2000" dirty="0" smtClean="0">
                <a:latin typeface="Eurostile LT Std" panose="020B0504020202050204" pitchFamily="34" charset="0"/>
                <a:cs typeface="Segoe UI" panose="020B0502040204020203" pitchFamily="34" charset="0"/>
              </a:rPr>
              <a:t>define </a:t>
            </a:r>
            <a:r>
              <a:rPr lang="es-ES" sz="2000" dirty="0">
                <a:latin typeface="Eurostile LT Std" panose="020B0504020202050204" pitchFamily="34" charset="0"/>
                <a:cs typeface="Segoe UI" panose="020B0502040204020203" pitchFamily="34" charset="0"/>
              </a:rPr>
              <a:t>un conjunto de elementos, conectores, restricciones y un sistema de control que caracterizan a un sistema o a una familia de sistemas.</a:t>
            </a:r>
          </a:p>
        </p:txBody>
      </p:sp>
      <p:pic>
        <p:nvPicPr>
          <p:cNvPr id="28674" name="Picture 2" descr="Image result for web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504498"/>
            <a:ext cx="5524500" cy="4147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19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s-ES" dirty="0" smtClean="0"/>
              <a:t>Separación cliente - servidor</a:t>
            </a:r>
          </a:p>
        </p:txBody>
      </p:sp>
      <p:sp>
        <p:nvSpPr>
          <p:cNvPr id="3" name="Content Placeholder 2"/>
          <p:cNvSpPr>
            <a:spLocks noGrp="1"/>
          </p:cNvSpPr>
          <p:nvPr>
            <p:ph idx="1"/>
          </p:nvPr>
        </p:nvSpPr>
        <p:spPr>
          <a:xfrm>
            <a:off x="457200" y="1341562"/>
            <a:ext cx="8229600" cy="3125367"/>
          </a:xfrm>
        </p:spPr>
        <p:txBody>
          <a:bodyPr>
            <a:normAutofit/>
          </a:bodyPr>
          <a:lstStyle/>
          <a:p>
            <a:pPr>
              <a:buSzPct val="115000"/>
              <a:buFontTx/>
              <a:buBlip>
                <a:blip r:embed="rId2"/>
              </a:buBlip>
            </a:pPr>
            <a:r>
              <a:rPr lang="es-ES" sz="2000" dirty="0">
                <a:latin typeface="Eurostile LT Std" panose="020B0504020202050204" pitchFamily="34" charset="0"/>
                <a:cs typeface="Segoe UI" panose="020B0502040204020203" pitchFamily="34" charset="0"/>
              </a:rPr>
              <a:t>La separación entre cliente y servidor es una </a:t>
            </a:r>
            <a:r>
              <a:rPr lang="es-ES" sz="2000" b="1" dirty="0">
                <a:latin typeface="Eurostile LT Std" panose="020B0504020202050204" pitchFamily="34" charset="0"/>
                <a:cs typeface="Segoe UI" panose="020B0502040204020203" pitchFamily="34" charset="0"/>
              </a:rPr>
              <a:t>separación de tipo lógico</a:t>
            </a:r>
            <a:r>
              <a:rPr lang="es-ES" sz="2000" dirty="0">
                <a:latin typeface="Eurostile LT Std" panose="020B0504020202050204" pitchFamily="34" charset="0"/>
                <a:cs typeface="Segoe UI" panose="020B0502040204020203" pitchFamily="34" charset="0"/>
              </a:rPr>
              <a:t>, donde el servidor no se ejecuta necesariamente sobre una sola máquina ni es necesariamente un sólo programa. </a:t>
            </a:r>
          </a:p>
          <a:p>
            <a:pPr>
              <a:buSzPct val="115000"/>
              <a:buFontTx/>
              <a:buBlip>
                <a:blip r:embed="rId2"/>
              </a:buBlip>
            </a:pPr>
            <a:r>
              <a:rPr lang="es-ES" sz="2000" dirty="0">
                <a:latin typeface="Eurostile LT Std" panose="020B0504020202050204" pitchFamily="34" charset="0"/>
                <a:cs typeface="Segoe UI" panose="020B0502040204020203" pitchFamily="34" charset="0"/>
              </a:rPr>
              <a:t>Los tipos específicos de servidores incluyen los servidores web, los servidores de archivo, los servidores del correo, etc. </a:t>
            </a:r>
            <a:endParaRPr lang="es-ES" sz="2000" dirty="0" smtClean="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Mientras </a:t>
            </a:r>
            <a:r>
              <a:rPr lang="es-ES" sz="2000" dirty="0">
                <a:latin typeface="Eurostile LT Std" panose="020B0504020202050204" pitchFamily="34" charset="0"/>
                <a:cs typeface="Segoe UI" panose="020B0502040204020203" pitchFamily="34" charset="0"/>
              </a:rPr>
              <a:t>que sus propósitos varían de unos servicios a otros, la arquitectura básica seguirá siendo la misma</a:t>
            </a:r>
          </a:p>
        </p:txBody>
      </p:sp>
    </p:spTree>
    <p:extLst>
      <p:ext uri="{BB962C8B-B14F-4D97-AF65-F5344CB8AC3E}">
        <p14:creationId xmlns:p14="http://schemas.microsoft.com/office/powerpoint/2010/main" val="2055812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1562"/>
            <a:ext cx="4114800" cy="5328592"/>
          </a:xfrm>
        </p:spPr>
        <p:txBody>
          <a:bodyPr>
            <a:normAutofit fontScale="92500" lnSpcReduction="10000"/>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Red </a:t>
            </a:r>
            <a:r>
              <a:rPr lang="es-ES" sz="2000" dirty="0">
                <a:latin typeface="Eurostile LT Std" panose="020B0504020202050204" pitchFamily="34" charset="0"/>
                <a:cs typeface="Segoe UI" panose="020B0502040204020203" pitchFamily="34" charset="0"/>
              </a:rPr>
              <a:t>de comunicaciones en la que todos los clientes están conectados a un servidor, en el que se centralizan los diversos recursos y aplicaciones con que se cuenta; y que los pone a disposición de los clientes cada vez que estos son solicitados. </a:t>
            </a:r>
            <a:endParaRPr lang="es-ES" sz="2000" dirty="0" smtClean="0">
              <a:latin typeface="Eurostile LT Std" panose="020B0504020202050204" pitchFamily="34" charset="0"/>
              <a:cs typeface="Segoe UI" panose="020B0502040204020203" pitchFamily="34" charset="0"/>
            </a:endParaRPr>
          </a:p>
          <a:p>
            <a:pPr>
              <a:buSzPct val="115000"/>
              <a:buFontTx/>
              <a:buBlip>
                <a:blip r:embed="rId2"/>
              </a:buBlip>
            </a:pPr>
            <a:endParaRPr lang="es-ES" sz="2000" dirty="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Todas </a:t>
            </a:r>
            <a:r>
              <a:rPr lang="es-ES" sz="2000" dirty="0">
                <a:latin typeface="Eurostile LT Std" panose="020B0504020202050204" pitchFamily="34" charset="0"/>
                <a:cs typeface="Segoe UI" panose="020B0502040204020203" pitchFamily="34" charset="0"/>
              </a:rPr>
              <a:t>las gestiones que se realizan se concentran en el </a:t>
            </a:r>
            <a:r>
              <a:rPr lang="es-ES" sz="2000" dirty="0" smtClean="0">
                <a:latin typeface="Eurostile LT Std" panose="020B0504020202050204" pitchFamily="34" charset="0"/>
                <a:cs typeface="Segoe UI" panose="020B0502040204020203" pitchFamily="34" charset="0"/>
              </a:rPr>
              <a:t>servidor. En </a:t>
            </a:r>
            <a:r>
              <a:rPr lang="es-ES" sz="2000" dirty="0">
                <a:latin typeface="Eurostile LT Std" panose="020B0504020202050204" pitchFamily="34" charset="0"/>
                <a:cs typeface="Segoe UI" panose="020B0502040204020203" pitchFamily="34" charset="0"/>
              </a:rPr>
              <a:t>él se disponen </a:t>
            </a:r>
            <a:r>
              <a:rPr lang="es-ES" sz="2000" dirty="0" smtClean="0">
                <a:latin typeface="Eurostile LT Std" panose="020B0504020202050204" pitchFamily="34" charset="0"/>
                <a:cs typeface="Segoe UI" panose="020B0502040204020203" pitchFamily="34" charset="0"/>
              </a:rPr>
              <a:t>las peticiones provenientes </a:t>
            </a:r>
            <a:r>
              <a:rPr lang="es-ES" sz="2000" dirty="0">
                <a:latin typeface="Eurostile LT Std" panose="020B0504020202050204" pitchFamily="34" charset="0"/>
                <a:cs typeface="Segoe UI" panose="020B0502040204020203" pitchFamily="34" charset="0"/>
              </a:rPr>
              <a:t>de los </a:t>
            </a:r>
            <a:r>
              <a:rPr lang="es-ES" sz="2000" dirty="0" smtClean="0">
                <a:latin typeface="Eurostile LT Std" panose="020B0504020202050204" pitchFamily="34" charset="0"/>
                <a:cs typeface="Segoe UI" panose="020B0502040204020203" pitchFamily="34" charset="0"/>
              </a:rPr>
              <a:t>clientes; </a:t>
            </a:r>
            <a:r>
              <a:rPr lang="es-ES" sz="2000" dirty="0">
                <a:latin typeface="Eurostile LT Std" panose="020B0504020202050204" pitchFamily="34" charset="0"/>
                <a:cs typeface="Segoe UI" panose="020B0502040204020203" pitchFamily="34" charset="0"/>
              </a:rPr>
              <a:t>los archivos que son de uso público y </a:t>
            </a:r>
            <a:r>
              <a:rPr lang="es-ES" sz="2000" dirty="0" smtClean="0">
                <a:latin typeface="Eurostile LT Std" panose="020B0504020202050204" pitchFamily="34" charset="0"/>
                <a:cs typeface="Segoe UI" panose="020B0502040204020203" pitchFamily="34" charset="0"/>
              </a:rPr>
              <a:t>de </a:t>
            </a:r>
            <a:r>
              <a:rPr lang="es-ES" sz="2000" dirty="0">
                <a:latin typeface="Eurostile LT Std" panose="020B0504020202050204" pitchFamily="34" charset="0"/>
                <a:cs typeface="Segoe UI" panose="020B0502040204020203" pitchFamily="34" charset="0"/>
              </a:rPr>
              <a:t>uso </a:t>
            </a:r>
            <a:r>
              <a:rPr lang="es-ES" sz="2000" dirty="0" smtClean="0">
                <a:latin typeface="Eurostile LT Std" panose="020B0504020202050204" pitchFamily="34" charset="0"/>
                <a:cs typeface="Segoe UI" panose="020B0502040204020203" pitchFamily="34" charset="0"/>
              </a:rPr>
              <a:t>restringido; </a:t>
            </a:r>
            <a:r>
              <a:rPr lang="es-ES" sz="2000" dirty="0">
                <a:latin typeface="Eurostile LT Std" panose="020B0504020202050204" pitchFamily="34" charset="0"/>
                <a:cs typeface="Segoe UI" panose="020B0502040204020203" pitchFamily="34" charset="0"/>
              </a:rPr>
              <a:t>los archivos </a:t>
            </a:r>
            <a:r>
              <a:rPr lang="es-ES" sz="2000" dirty="0" smtClean="0">
                <a:latin typeface="Eurostile LT Std" panose="020B0504020202050204" pitchFamily="34" charset="0"/>
                <a:cs typeface="Segoe UI" panose="020B0502040204020203" pitchFamily="34" charset="0"/>
              </a:rPr>
              <a:t>de </a:t>
            </a:r>
            <a:r>
              <a:rPr lang="es-ES" sz="2000" dirty="0">
                <a:latin typeface="Eurostile LT Std" panose="020B0504020202050204" pitchFamily="34" charset="0"/>
                <a:cs typeface="Segoe UI" panose="020B0502040204020203" pitchFamily="34" charset="0"/>
              </a:rPr>
              <a:t>sólo lectura y los </a:t>
            </a:r>
            <a:r>
              <a:rPr lang="es-ES" sz="2000" dirty="0" smtClean="0">
                <a:latin typeface="Eurostile LT Std" panose="020B0504020202050204" pitchFamily="34" charset="0"/>
                <a:cs typeface="Segoe UI" panose="020B0502040204020203" pitchFamily="34" charset="0"/>
              </a:rPr>
              <a:t>que pueden </a:t>
            </a:r>
            <a:r>
              <a:rPr lang="es-ES" sz="2000" dirty="0">
                <a:latin typeface="Eurostile LT Std" panose="020B0504020202050204" pitchFamily="34" charset="0"/>
                <a:cs typeface="Segoe UI" panose="020B0502040204020203" pitchFamily="34" charset="0"/>
              </a:rPr>
              <a:t>ser modificados, etc</a:t>
            </a:r>
            <a:r>
              <a:rPr lang="es-ES" sz="2000" dirty="0" smtClean="0">
                <a:latin typeface="Eurostile LT Std" panose="020B0504020202050204" pitchFamily="34" charset="0"/>
                <a:cs typeface="Segoe UI" panose="020B0502040204020203" pitchFamily="34" charset="0"/>
              </a:rPr>
              <a:t>.</a:t>
            </a:r>
          </a:p>
        </p:txBody>
      </p:sp>
      <p:sp>
        <p:nvSpPr>
          <p:cNvPr id="4" name="Title 1"/>
          <p:cNvSpPr>
            <a:spLocks noGrp="1"/>
          </p:cNvSpPr>
          <p:nvPr>
            <p:ph type="title"/>
          </p:nvPr>
        </p:nvSpPr>
        <p:spPr>
          <a:xfrm>
            <a:off x="226047" y="571712"/>
            <a:ext cx="8662547" cy="567067"/>
          </a:xfrm>
        </p:spPr>
        <p:txBody>
          <a:bodyPr/>
          <a:lstStyle/>
          <a:p>
            <a:r>
              <a:rPr lang="es-ES" dirty="0" smtClean="0"/>
              <a:t>Red cliente-servidor</a:t>
            </a:r>
          </a:p>
        </p:txBody>
      </p:sp>
      <p:pic>
        <p:nvPicPr>
          <p:cNvPr id="1026" name="Picture 2" descr="Image result for red cliente servi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41562"/>
            <a:ext cx="4399188" cy="272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67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ES_tradnl" smtClean="0"/>
              <a:t>Arquitectura en 3 capas</a:t>
            </a:r>
          </a:p>
        </p:txBody>
      </p:sp>
      <p:sp>
        <p:nvSpPr>
          <p:cNvPr id="23555" name="Rectangle 3"/>
          <p:cNvSpPr>
            <a:spLocks noGrp="1" noChangeArrowheads="1"/>
          </p:cNvSpPr>
          <p:nvPr>
            <p:ph type="body" idx="1"/>
          </p:nvPr>
        </p:nvSpPr>
        <p:spPr>
          <a:xfrm>
            <a:off x="457200" y="1600571"/>
            <a:ext cx="3394720" cy="4781551"/>
          </a:xfrm>
        </p:spPr>
        <p:txBody>
          <a:bodyPr>
            <a:normAutofit/>
          </a:bodyPr>
          <a:lstStyle/>
          <a:p>
            <a:pPr>
              <a:buSzPct val="115000"/>
              <a:buFontTx/>
              <a:buBlip>
                <a:blip r:embed="rId2"/>
              </a:buBlip>
            </a:pPr>
            <a:r>
              <a:rPr lang="es-ES" sz="2000" dirty="0">
                <a:latin typeface="Eurostile LT Std" panose="020B0504020202050204" pitchFamily="34" charset="0"/>
                <a:cs typeface="Segoe UI" panose="020B0502040204020203" pitchFamily="34" charset="0"/>
              </a:rPr>
              <a:t>Consiste en separar en el desarrollo de un producto todas las capas lógicas identificables.</a:t>
            </a:r>
          </a:p>
          <a:p>
            <a:pPr lvl="1">
              <a:buSzPct val="115000"/>
              <a:buFontTx/>
              <a:buBlip>
                <a:blip r:embed="rId2"/>
              </a:buBlip>
            </a:pPr>
            <a:r>
              <a:rPr lang="es-ES_tradnl" sz="1600" dirty="0">
                <a:latin typeface="Eurostile LT Std" panose="020B0504020202050204" pitchFamily="34" charset="0"/>
                <a:cs typeface="Segoe UI" panose="020B0502040204020203" pitchFamily="34" charset="0"/>
              </a:rPr>
              <a:t>Capa de datos</a:t>
            </a:r>
          </a:p>
          <a:p>
            <a:pPr lvl="1">
              <a:buSzPct val="115000"/>
              <a:buFontTx/>
              <a:buBlip>
                <a:blip r:embed="rId2"/>
              </a:buBlip>
            </a:pPr>
            <a:r>
              <a:rPr lang="es-ES_tradnl" sz="1600" dirty="0">
                <a:latin typeface="Eurostile LT Std" panose="020B0504020202050204" pitchFamily="34" charset="0"/>
                <a:cs typeface="Segoe UI" panose="020B0502040204020203" pitchFamily="34" charset="0"/>
              </a:rPr>
              <a:t>Capa de negocios</a:t>
            </a:r>
          </a:p>
          <a:p>
            <a:pPr lvl="1">
              <a:buSzPct val="115000"/>
              <a:buFontTx/>
              <a:buBlip>
                <a:blip r:embed="rId2"/>
              </a:buBlip>
            </a:pPr>
            <a:r>
              <a:rPr lang="es-ES_tradnl" sz="1600" dirty="0">
                <a:latin typeface="Eurostile LT Std" panose="020B0504020202050204" pitchFamily="34" charset="0"/>
                <a:cs typeface="Segoe UI" panose="020B0502040204020203" pitchFamily="34" charset="0"/>
              </a:rPr>
              <a:t>Capa de presentación</a:t>
            </a: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Lo </a:t>
            </a:r>
            <a:r>
              <a:rPr lang="es-ES" sz="2000" dirty="0">
                <a:latin typeface="Eurostile LT Std" panose="020B0504020202050204" pitchFamily="34" charset="0"/>
                <a:cs typeface="Segoe UI" panose="020B0502040204020203" pitchFamily="34" charset="0"/>
              </a:rPr>
              <a:t>ideal es que cada capa atienda </a:t>
            </a:r>
            <a:r>
              <a:rPr lang="es-ES" sz="2000" dirty="0" smtClean="0">
                <a:latin typeface="Eurostile LT Std" panose="020B0504020202050204" pitchFamily="34" charset="0"/>
                <a:cs typeface="Segoe UI" panose="020B0502040204020203" pitchFamily="34" charset="0"/>
              </a:rPr>
              <a:t>a una responsabilidad concreta y lo más aislada posible.</a:t>
            </a:r>
            <a:endParaRPr lang="es-ES" sz="2000" dirty="0">
              <a:latin typeface="Eurostile LT Std" panose="020B0504020202050204" pitchFamily="34" charset="0"/>
              <a:cs typeface="Segoe UI" panose="020B0502040204020203" pitchFamily="34" charset="0"/>
            </a:endParaRPr>
          </a:p>
        </p:txBody>
      </p:sp>
      <p:pic>
        <p:nvPicPr>
          <p:cNvPr id="4" name="Shape 429"/>
          <p:cNvPicPr preferRelativeResize="0"/>
          <p:nvPr/>
        </p:nvPicPr>
        <p:blipFill rotWithShape="1">
          <a:blip r:embed="rId3">
            <a:alphaModFix/>
          </a:blip>
          <a:srcRect l="11094"/>
          <a:stretch/>
        </p:blipFill>
        <p:spPr>
          <a:xfrm>
            <a:off x="4089346" y="1626214"/>
            <a:ext cx="5048820" cy="4046293"/>
          </a:xfrm>
          <a:prstGeom prst="rect">
            <a:avLst/>
          </a:prstGeom>
          <a:noFill/>
          <a:ln>
            <a:noFill/>
          </a:ln>
        </p:spPr>
      </p:pic>
    </p:spTree>
    <p:extLst>
      <p:ext uri="{BB962C8B-B14F-4D97-AF65-F5344CB8AC3E}">
        <p14:creationId xmlns:p14="http://schemas.microsoft.com/office/powerpoint/2010/main" val="2476849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hace cada capa?</a:t>
            </a:r>
          </a:p>
        </p:txBody>
      </p:sp>
      <p:sp>
        <p:nvSpPr>
          <p:cNvPr id="3" name="Marcador de texto 2"/>
          <p:cNvSpPr>
            <a:spLocks noGrp="1"/>
          </p:cNvSpPr>
          <p:nvPr>
            <p:ph type="body" sz="quarter" idx="13"/>
          </p:nvPr>
        </p:nvSpPr>
        <p:spPr>
          <a:xfrm>
            <a:off x="246576" y="1197546"/>
            <a:ext cx="8667491" cy="5590534"/>
          </a:xfrm>
        </p:spPr>
        <p:txBody>
          <a:bodyPr>
            <a:normAutofit fontScale="92500" lnSpcReduction="10000"/>
          </a:bodyPr>
          <a:lstStyle/>
          <a:p>
            <a:pPr>
              <a:buSzPct val="115000"/>
              <a:buBlip>
                <a:blip r:embed="rId2"/>
              </a:buBlip>
            </a:pPr>
            <a:r>
              <a:rPr lang="es-ES" sz="2200" b="1" dirty="0"/>
              <a:t>La capa de presentación</a:t>
            </a:r>
            <a:r>
              <a:rPr lang="es-ES" sz="2200" dirty="0"/>
              <a:t>: Es la que se visualiza </a:t>
            </a:r>
            <a:r>
              <a:rPr lang="es-ES" sz="2200" dirty="0" smtClean="0"/>
              <a:t>el </a:t>
            </a:r>
            <a:r>
              <a:rPr lang="es-ES" sz="2200" dirty="0"/>
              <a:t>cliente y es con la que </a:t>
            </a:r>
            <a:r>
              <a:rPr lang="es-ES" sz="2200" dirty="0" smtClean="0"/>
              <a:t>interactúa.</a:t>
            </a:r>
          </a:p>
          <a:p>
            <a:pPr lvl="1">
              <a:buSzPct val="115000"/>
              <a:buBlip>
                <a:blip r:embed="rId2"/>
              </a:buBlip>
            </a:pPr>
            <a:r>
              <a:rPr lang="es-ES" sz="1700" dirty="0" smtClean="0"/>
              <a:t>La interface web</a:t>
            </a:r>
          </a:p>
          <a:p>
            <a:pPr lvl="1">
              <a:buSzPct val="115000"/>
              <a:buBlip>
                <a:blip r:embed="rId2"/>
              </a:buBlip>
            </a:pPr>
            <a:r>
              <a:rPr lang="es-ES" sz="1700" dirty="0" smtClean="0"/>
              <a:t>Generación de interface web (página web)</a:t>
            </a:r>
          </a:p>
          <a:p>
            <a:pPr lvl="1">
              <a:buSzPct val="115000"/>
              <a:buBlip>
                <a:blip r:embed="rId2"/>
              </a:buBlip>
            </a:pPr>
            <a:endParaRPr lang="es-ES" dirty="0"/>
          </a:p>
          <a:p>
            <a:pPr>
              <a:buSzPct val="115000"/>
              <a:buFontTx/>
              <a:buBlip>
                <a:blip r:embed="rId2"/>
              </a:buBlip>
            </a:pPr>
            <a:r>
              <a:rPr lang="es-ES" sz="2200" b="1" dirty="0" smtClean="0"/>
              <a:t>La </a:t>
            </a:r>
            <a:r>
              <a:rPr lang="es-ES" sz="2200" b="1" dirty="0"/>
              <a:t>capa </a:t>
            </a:r>
            <a:r>
              <a:rPr lang="es-ES" sz="2200" b="1" dirty="0" smtClean="0"/>
              <a:t>negocio</a:t>
            </a:r>
            <a:r>
              <a:rPr lang="es-ES" sz="2200" dirty="0" smtClean="0"/>
              <a:t>: </a:t>
            </a:r>
            <a:r>
              <a:rPr lang="es-ES" sz="2200" dirty="0"/>
              <a:t>Esta incluye la lógica del negocio, en ella se hacen los procesos, es una capa intermedia entre presentación y datos y sirve como puente entre estas dos capas</a:t>
            </a:r>
            <a:r>
              <a:rPr lang="es-ES" sz="2200" dirty="0" smtClean="0"/>
              <a:t>.</a:t>
            </a:r>
          </a:p>
          <a:p>
            <a:pPr lvl="1">
              <a:buSzPct val="115000"/>
              <a:buFontTx/>
              <a:buBlip>
                <a:blip r:embed="rId2"/>
              </a:buBlip>
            </a:pPr>
            <a:r>
              <a:rPr lang="es-ES" sz="1700" dirty="0"/>
              <a:t>Reglas del negocios</a:t>
            </a:r>
          </a:p>
          <a:p>
            <a:pPr lvl="1">
              <a:buSzPct val="115000"/>
              <a:buFontTx/>
              <a:buBlip>
                <a:blip r:embed="rId2"/>
              </a:buBlip>
            </a:pPr>
            <a:r>
              <a:rPr lang="es-ES" sz="1700" dirty="0"/>
              <a:t>Validaciones</a:t>
            </a:r>
          </a:p>
          <a:p>
            <a:pPr lvl="1">
              <a:buSzPct val="115000"/>
              <a:buFontTx/>
              <a:buBlip>
                <a:blip r:embed="rId2"/>
              </a:buBlip>
            </a:pPr>
            <a:r>
              <a:rPr lang="es-ES" sz="1700" dirty="0"/>
              <a:t>Cálculos</a:t>
            </a:r>
          </a:p>
          <a:p>
            <a:pPr lvl="1">
              <a:buSzPct val="115000"/>
              <a:buFontTx/>
              <a:buBlip>
                <a:blip r:embed="rId2"/>
              </a:buBlip>
            </a:pPr>
            <a:r>
              <a:rPr lang="es-ES" sz="1700" dirty="0"/>
              <a:t>Flujos y </a:t>
            </a:r>
            <a:r>
              <a:rPr lang="es-ES" sz="1700" dirty="0" smtClean="0"/>
              <a:t>procesos</a:t>
            </a:r>
          </a:p>
          <a:p>
            <a:pPr lvl="1">
              <a:buSzPct val="115000"/>
              <a:buFontTx/>
              <a:buBlip>
                <a:blip r:embed="rId2"/>
              </a:buBlip>
            </a:pPr>
            <a:endParaRPr lang="es-ES" dirty="0" smtClean="0"/>
          </a:p>
          <a:p>
            <a:pPr>
              <a:buSzPct val="115000"/>
              <a:buFontTx/>
              <a:buBlip>
                <a:blip r:embed="rId2"/>
              </a:buBlip>
            </a:pPr>
            <a:r>
              <a:rPr lang="es-ES" sz="2200" b="1" dirty="0" smtClean="0"/>
              <a:t>La </a:t>
            </a:r>
            <a:r>
              <a:rPr lang="es-ES" sz="2200" b="1" dirty="0"/>
              <a:t>capa de datos</a:t>
            </a:r>
            <a:r>
              <a:rPr lang="es-ES" sz="2200" dirty="0"/>
              <a:t>: Se encarga de administrar el registro de datos (almacenar y recuperar</a:t>
            </a:r>
            <a:r>
              <a:rPr lang="es-ES" sz="2200" dirty="0" smtClean="0"/>
              <a:t>)</a:t>
            </a:r>
          </a:p>
          <a:p>
            <a:pPr lvl="1">
              <a:buSzPct val="115000"/>
              <a:buFontTx/>
              <a:buBlip>
                <a:blip r:embed="rId2"/>
              </a:buBlip>
            </a:pPr>
            <a:r>
              <a:rPr lang="es-ES" sz="1700" dirty="0"/>
              <a:t>Base de datos</a:t>
            </a:r>
          </a:p>
          <a:p>
            <a:pPr lvl="1">
              <a:buSzPct val="115000"/>
              <a:buFontTx/>
              <a:buBlip>
                <a:blip r:embed="rId2"/>
              </a:buBlip>
            </a:pPr>
            <a:r>
              <a:rPr lang="es-ES" sz="1700" dirty="0"/>
              <a:t>Tablas</a:t>
            </a:r>
          </a:p>
          <a:p>
            <a:pPr lvl="1">
              <a:buSzPct val="115000"/>
              <a:buFontTx/>
              <a:buBlip>
                <a:blip r:embed="rId2"/>
              </a:buBlip>
            </a:pPr>
            <a:r>
              <a:rPr lang="es-ES" sz="1700" dirty="0"/>
              <a:t>Procedimientos almacenados</a:t>
            </a:r>
          </a:p>
          <a:p>
            <a:pPr lvl="1">
              <a:buSzPct val="115000"/>
              <a:buFontTx/>
              <a:buBlip>
                <a:blip r:embed="rId2"/>
              </a:buBlip>
            </a:pPr>
            <a:r>
              <a:rPr lang="es-ES" sz="1700" dirty="0"/>
              <a:t>Componentes de datos</a:t>
            </a:r>
          </a:p>
          <a:p>
            <a:pPr lvl="1">
              <a:buSzPct val="115000"/>
              <a:buFontTx/>
              <a:buBlip>
                <a:blip r:embed="rId2"/>
              </a:buBlip>
            </a:pPr>
            <a:endParaRPr lang="es-ES" dirty="0" smtClean="0"/>
          </a:p>
          <a:p>
            <a:pPr lvl="1">
              <a:buSzPct val="115000"/>
              <a:buFontTx/>
              <a:buBlip>
                <a:blip r:embed="rId2"/>
              </a:buBlip>
            </a:pPr>
            <a:endParaRPr lang="es-ES" sz="1600" dirty="0"/>
          </a:p>
        </p:txBody>
      </p:sp>
    </p:spTree>
    <p:extLst>
      <p:ext uri="{BB962C8B-B14F-4D97-AF65-F5344CB8AC3E}">
        <p14:creationId xmlns:p14="http://schemas.microsoft.com/office/powerpoint/2010/main" val="206944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6047" y="571712"/>
            <a:ext cx="8662547" cy="567067"/>
          </a:xfrm>
        </p:spPr>
        <p:txBody>
          <a:bodyPr/>
          <a:lstStyle/>
          <a:p>
            <a:r>
              <a:rPr lang="es-ES_tradnl" dirty="0" smtClean="0"/>
              <a:t>La Web</a:t>
            </a:r>
          </a:p>
        </p:txBody>
      </p:sp>
      <p:sp>
        <p:nvSpPr>
          <p:cNvPr id="24579" name="Rectangle 3"/>
          <p:cNvSpPr>
            <a:spLocks noGrp="1" noChangeArrowheads="1"/>
          </p:cNvSpPr>
          <p:nvPr>
            <p:ph type="body" idx="1"/>
          </p:nvPr>
        </p:nvSpPr>
        <p:spPr>
          <a:xfrm>
            <a:off x="457200" y="1138779"/>
            <a:ext cx="8229600" cy="3155111"/>
          </a:xfrm>
        </p:spPr>
        <p:txBody>
          <a:bodyPr>
            <a:normAutofit/>
          </a:bodyPr>
          <a:lstStyle/>
          <a:p>
            <a:pPr marL="0" indent="0">
              <a:buSzPct val="115000"/>
              <a:buNone/>
            </a:pPr>
            <a:r>
              <a:rPr lang="es-ES_tradnl" sz="2000" dirty="0">
                <a:latin typeface="Eurostile LT Std" panose="020B0504020202050204" pitchFamily="34" charset="0"/>
                <a:cs typeface="Segoe UI" panose="020B0502040204020203" pitchFamily="34" charset="0"/>
              </a:rPr>
              <a:t>Al conectarnos a internet estamos navegando en 3 capas</a:t>
            </a:r>
            <a:r>
              <a:rPr lang="es-ES_tradnl" sz="2000" dirty="0" smtClean="0">
                <a:latin typeface="Eurostile LT Std" panose="020B0504020202050204" pitchFamily="34" charset="0"/>
                <a:cs typeface="Segoe UI" panose="020B0502040204020203" pitchFamily="34" charset="0"/>
              </a:rPr>
              <a:t>.</a:t>
            </a:r>
            <a:endParaRPr lang="es-ES_tradnl" sz="2000" dirty="0">
              <a:latin typeface="Eurostile LT Std" panose="020B0504020202050204" pitchFamily="34" charset="0"/>
              <a:cs typeface="Segoe UI" panose="020B0502040204020203" pitchFamily="34" charset="0"/>
            </a:endParaRPr>
          </a:p>
          <a:p>
            <a:pPr>
              <a:buSzPct val="115000"/>
              <a:buFontTx/>
              <a:buBlip>
                <a:blip r:embed="rId2"/>
              </a:buBlip>
            </a:pPr>
            <a:r>
              <a:rPr lang="es-ES_tradnl" sz="2000" dirty="0">
                <a:latin typeface="Eurostile LT Std" panose="020B0504020202050204" pitchFamily="34" charset="0"/>
                <a:cs typeface="Segoe UI" panose="020B0502040204020203" pitchFamily="34" charset="0"/>
              </a:rPr>
              <a:t>Al abrir un formulario web de inscripción (capa de presentación</a:t>
            </a:r>
            <a:r>
              <a:rPr lang="es-ES_tradnl" sz="2000" dirty="0" smtClean="0">
                <a:latin typeface="Eurostile LT Std" panose="020B0504020202050204" pitchFamily="34" charset="0"/>
                <a:cs typeface="Segoe UI" panose="020B0502040204020203" pitchFamily="34" charset="0"/>
              </a:rPr>
              <a:t>)</a:t>
            </a:r>
          </a:p>
          <a:p>
            <a:pPr>
              <a:buSzPct val="115000"/>
              <a:buFontTx/>
              <a:buBlip>
                <a:blip r:embed="rId2"/>
              </a:buBlip>
            </a:pPr>
            <a:endParaRPr lang="es-ES_tradnl" sz="2000" dirty="0">
              <a:latin typeface="Eurostile LT Std" panose="020B0504020202050204" pitchFamily="34" charset="0"/>
              <a:cs typeface="Segoe UI" panose="020B0502040204020203" pitchFamily="34" charset="0"/>
            </a:endParaRPr>
          </a:p>
          <a:p>
            <a:pPr>
              <a:buSzPct val="115000"/>
              <a:buFontTx/>
              <a:buBlip>
                <a:blip r:embed="rId2"/>
              </a:buBlip>
            </a:pPr>
            <a:r>
              <a:rPr lang="es-ES_tradnl" sz="2000" dirty="0">
                <a:latin typeface="Eurostile LT Std" panose="020B0504020202050204" pitchFamily="34" charset="0"/>
                <a:cs typeface="Segoe UI" panose="020B0502040204020203" pitchFamily="34" charset="0"/>
              </a:rPr>
              <a:t>Después de enviar la información esta es verificada (capa de negocios</a:t>
            </a:r>
            <a:r>
              <a:rPr lang="es-ES_tradnl" sz="2000" dirty="0" smtClean="0">
                <a:latin typeface="Eurostile LT Std" panose="020B0504020202050204" pitchFamily="34" charset="0"/>
                <a:cs typeface="Segoe UI" panose="020B0502040204020203" pitchFamily="34" charset="0"/>
              </a:rPr>
              <a:t>).</a:t>
            </a:r>
          </a:p>
          <a:p>
            <a:pPr>
              <a:buSzPct val="115000"/>
              <a:buFontTx/>
              <a:buBlip>
                <a:blip r:embed="rId2"/>
              </a:buBlip>
            </a:pPr>
            <a:endParaRPr lang="es-ES_tradnl" sz="2000" dirty="0">
              <a:latin typeface="Eurostile LT Std" panose="020B0504020202050204" pitchFamily="34" charset="0"/>
              <a:cs typeface="Segoe UI" panose="020B0502040204020203" pitchFamily="34" charset="0"/>
            </a:endParaRPr>
          </a:p>
          <a:p>
            <a:pPr>
              <a:buSzPct val="115000"/>
              <a:buFontTx/>
              <a:buBlip>
                <a:blip r:embed="rId2"/>
              </a:buBlip>
            </a:pPr>
            <a:r>
              <a:rPr lang="es-ES_tradnl" sz="2000" dirty="0">
                <a:latin typeface="Eurostile LT Std" panose="020B0504020202050204" pitchFamily="34" charset="0"/>
                <a:cs typeface="Segoe UI" panose="020B0502040204020203" pitchFamily="34" charset="0"/>
              </a:rPr>
              <a:t>Finalmente la información es grabada en una base de datos (capa de datos).</a:t>
            </a:r>
          </a:p>
        </p:txBody>
      </p:sp>
    </p:spTree>
    <p:extLst>
      <p:ext uri="{BB962C8B-B14F-4D97-AF65-F5344CB8AC3E}">
        <p14:creationId xmlns:p14="http://schemas.microsoft.com/office/powerpoint/2010/main" val="122201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p:txBody>
          <a:bodyPr/>
          <a:lstStyle/>
          <a:p>
            <a:pPr marL="514350" indent="-514350">
              <a:buFont typeface="+mj-lt"/>
              <a:buAutoNum type="arabicPeriod"/>
            </a:pPr>
            <a:r>
              <a:rPr lang="es-ES" sz="2400" dirty="0" smtClean="0"/>
              <a:t>Caso práctico</a:t>
            </a:r>
          </a:p>
          <a:p>
            <a:pPr marL="514350" indent="-514350">
              <a:buFont typeface="+mj-lt"/>
              <a:buAutoNum type="arabicPeriod"/>
            </a:pPr>
            <a:r>
              <a:rPr lang="es-ES" sz="2400" dirty="0"/>
              <a:t>Visión global de aplicaciones web</a:t>
            </a:r>
          </a:p>
          <a:p>
            <a:pPr marL="514350" indent="-514350">
              <a:buFont typeface="+mj-lt"/>
              <a:buAutoNum type="arabicPeriod"/>
            </a:pPr>
            <a:r>
              <a:rPr lang="es-ES" sz="2400" dirty="0"/>
              <a:t>Arquitectura de las aplicaciones web</a:t>
            </a:r>
          </a:p>
          <a:p>
            <a:pPr marL="514350" indent="-514350">
              <a:buFont typeface="+mj-lt"/>
              <a:buAutoNum type="arabicPeriod"/>
            </a:pPr>
            <a:r>
              <a:rPr lang="es-ES" sz="2400" dirty="0"/>
              <a:t>El Protocolo HTTP</a:t>
            </a:r>
          </a:p>
          <a:p>
            <a:pPr marL="514350" indent="-514350">
              <a:buFont typeface="+mj-lt"/>
              <a:buAutoNum type="arabicPeriod"/>
            </a:pPr>
            <a:endParaRPr lang="es-ES" sz="2400" dirty="0"/>
          </a:p>
        </p:txBody>
      </p:sp>
      <p:sp>
        <p:nvSpPr>
          <p:cNvPr id="3" name="Título 2"/>
          <p:cNvSpPr>
            <a:spLocks noGrp="1"/>
          </p:cNvSpPr>
          <p:nvPr>
            <p:ph type="title"/>
          </p:nvPr>
        </p:nvSpPr>
        <p:spPr/>
        <p:txBody>
          <a:bodyPr/>
          <a:lstStyle/>
          <a:p>
            <a:r>
              <a:rPr lang="es-ES" dirty="0" smtClean="0"/>
              <a:t>ÍNDICE DE CONTENIDOS</a:t>
            </a:r>
            <a:endParaRPr lang="es-ES" dirty="0"/>
          </a:p>
        </p:txBody>
      </p:sp>
      <p:sp>
        <p:nvSpPr>
          <p:cNvPr id="4" name="Marcador de número de diapositiva 3"/>
          <p:cNvSpPr>
            <a:spLocks noGrp="1"/>
          </p:cNvSpPr>
          <p:nvPr>
            <p:ph type="sldNum" sz="quarter" idx="13"/>
          </p:nvPr>
        </p:nvSpPr>
        <p:spPr/>
        <p:txBody>
          <a:bodyPr/>
          <a:lstStyle/>
          <a:p>
            <a:pPr algn="ctr"/>
            <a:fld id="{6809A684-6793-43C2-A07A-07EB7F2ACB8E}" type="slidenum">
              <a:rPr lang="es-ES" smtClean="0">
                <a:solidFill>
                  <a:prstClr val="black"/>
                </a:solidFill>
              </a:rPr>
              <a:pPr algn="ctr"/>
              <a:t>2</a:t>
            </a:fld>
            <a:endParaRPr lang="es-ES" dirty="0">
              <a:solidFill>
                <a:prstClr val="black"/>
              </a:solidFill>
            </a:endParaRPr>
          </a:p>
        </p:txBody>
      </p:sp>
    </p:spTree>
    <p:extLst>
      <p:ext uri="{BB962C8B-B14F-4D97-AF65-F5344CB8AC3E}">
        <p14:creationId xmlns:p14="http://schemas.microsoft.com/office/powerpoint/2010/main" val="382101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r>
              <a:rPr lang="es-ES_tradnl" dirty="0" smtClean="0"/>
              <a:t>Ejemplo –Arquitectura Capas App Java</a:t>
            </a:r>
          </a:p>
        </p:txBody>
      </p:sp>
      <p:pic>
        <p:nvPicPr>
          <p:cNvPr id="15398" name="Picture 38" descr="Image result for java n tier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t="22096" r="12609"/>
          <a:stretch/>
        </p:blipFill>
        <p:spPr bwMode="auto">
          <a:xfrm>
            <a:off x="1031846" y="1557586"/>
            <a:ext cx="7068546" cy="473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08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Rectangle 7"/>
          <p:cNvSpPr>
            <a:spLocks noGrp="1" noChangeArrowheads="1"/>
          </p:cNvSpPr>
          <p:nvPr>
            <p:ph type="title"/>
          </p:nvPr>
        </p:nvSpPr>
        <p:spPr bwMode="auto">
          <a:xfrm>
            <a:off x="323528" y="549474"/>
            <a:ext cx="7128792" cy="63408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defRPr/>
            </a:pPr>
            <a:r>
              <a:rPr lang="es-ES" dirty="0" smtClean="0"/>
              <a:t>Tecnologías de las aplicaciones web</a:t>
            </a:r>
          </a:p>
        </p:txBody>
      </p:sp>
      <p:pic>
        <p:nvPicPr>
          <p:cNvPr id="1026" name="Picture 2" descr="http://www.mechittechnologies.com/images/technology/Web_Application_Develop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28" y="1413570"/>
            <a:ext cx="8139545" cy="303068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ackend technolog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898" y="4433456"/>
            <a:ext cx="2344204" cy="17689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mage.slidesharecdn.com/presentation-durhamcollege-slideshow-141002070406-phpapp01/95/open-web-technologies-and-you-durham-college-student-integration-presentation-1-638.jpg?cb=141448894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228" y="4674266"/>
            <a:ext cx="2342927" cy="1318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ysql oracle postgr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8945" y="4695571"/>
            <a:ext cx="2443915" cy="135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3585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5127"/>
                                        </p:tgtEl>
                                        <p:attrNameLst>
                                          <p:attrName>style.visibility</p:attrName>
                                        </p:attrNameLst>
                                      </p:cBhvr>
                                      <p:to>
                                        <p:strVal val="visible"/>
                                      </p:to>
                                    </p:set>
                                    <p:anim calcmode="lin" valueType="num">
                                      <p:cBhvr additive="base">
                                        <p:cTn id="7" dur="500" fill="hold"/>
                                        <p:tgtEl>
                                          <p:spTgt spid="5127"/>
                                        </p:tgtEl>
                                        <p:attrNameLst>
                                          <p:attrName>ppt_x</p:attrName>
                                        </p:attrNameLst>
                                      </p:cBhvr>
                                      <p:tavLst>
                                        <p:tav tm="0">
                                          <p:val>
                                            <p:strVal val="0-#ppt_w/2"/>
                                          </p:val>
                                        </p:tav>
                                        <p:tav tm="100000">
                                          <p:val>
                                            <p:strVal val="#ppt_x"/>
                                          </p:val>
                                        </p:tav>
                                      </p:tavLst>
                                    </p:anim>
                                    <p:anim calcmode="lin" valueType="num">
                                      <p:cBhvr additive="base">
                                        <p:cTn id="8" dur="500" fill="hold"/>
                                        <p:tgtEl>
                                          <p:spTgt spid="5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Rectangle 7"/>
          <p:cNvSpPr>
            <a:spLocks noGrp="1" noChangeArrowheads="1"/>
          </p:cNvSpPr>
          <p:nvPr>
            <p:ph type="title"/>
          </p:nvPr>
        </p:nvSpPr>
        <p:spPr bwMode="auto">
          <a:xfrm>
            <a:off x="323528" y="549474"/>
            <a:ext cx="7128792" cy="63408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defRPr/>
            </a:pPr>
            <a:r>
              <a:rPr lang="es-ES" dirty="0" smtClean="0"/>
              <a:t>Aplicación web JEE</a:t>
            </a:r>
          </a:p>
        </p:txBody>
      </p:sp>
      <p:pic>
        <p:nvPicPr>
          <p:cNvPr id="1026" name="Picture 2" descr="http://www.mechittechnologies.com/images/technology/Web_Application_Develop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28" y="1413570"/>
            <a:ext cx="8139545" cy="30306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mage.slidesharecdn.com/presentation-durhamcollege-slideshow-141002070406-phpapp01/95/open-web-technologies-and-you-durham-college-student-integration-presentation-1-638.jpg?cb=14144889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228" y="4674266"/>
            <a:ext cx="2342927" cy="131835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Image result for java ee"/>
          <p:cNvSpPr>
            <a:spLocks noChangeAspect="1" noChangeArrowheads="1"/>
          </p:cNvSpPr>
          <p:nvPr/>
        </p:nvSpPr>
        <p:spPr bwMode="auto">
          <a:xfrm>
            <a:off x="155575" y="-14366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 name="Imagen 7"/>
          <p:cNvPicPr>
            <a:picLocks noChangeAspect="1"/>
          </p:cNvPicPr>
          <p:nvPr/>
        </p:nvPicPr>
        <p:blipFill>
          <a:blip r:embed="rId5"/>
          <a:stretch>
            <a:fillRect/>
          </a:stretch>
        </p:blipFill>
        <p:spPr>
          <a:xfrm>
            <a:off x="3554746" y="4653930"/>
            <a:ext cx="2034511" cy="863484"/>
          </a:xfrm>
          <a:prstGeom prst="rect">
            <a:avLst/>
          </a:prstGeom>
        </p:spPr>
      </p:pic>
      <p:pic>
        <p:nvPicPr>
          <p:cNvPr id="9" name="Picture 4" descr="Image result for mysql oracle postgr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8945" y="4695571"/>
            <a:ext cx="2443915" cy="135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7827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5127"/>
                                        </p:tgtEl>
                                        <p:attrNameLst>
                                          <p:attrName>style.visibility</p:attrName>
                                        </p:attrNameLst>
                                      </p:cBhvr>
                                      <p:to>
                                        <p:strVal val="visible"/>
                                      </p:to>
                                    </p:set>
                                    <p:anim calcmode="lin" valueType="num">
                                      <p:cBhvr additive="base">
                                        <p:cTn id="7" dur="500" fill="hold"/>
                                        <p:tgtEl>
                                          <p:spTgt spid="5127"/>
                                        </p:tgtEl>
                                        <p:attrNameLst>
                                          <p:attrName>ppt_x</p:attrName>
                                        </p:attrNameLst>
                                      </p:cBhvr>
                                      <p:tavLst>
                                        <p:tav tm="0">
                                          <p:val>
                                            <p:strVal val="0-#ppt_w/2"/>
                                          </p:val>
                                        </p:tav>
                                        <p:tav tm="100000">
                                          <p:val>
                                            <p:strVal val="#ppt_x"/>
                                          </p:val>
                                        </p:tav>
                                      </p:tavLst>
                                    </p:anim>
                                    <p:anim calcmode="lin" valueType="num">
                                      <p:cBhvr additive="base">
                                        <p:cTn id="8" dur="500" fill="hold"/>
                                        <p:tgtEl>
                                          <p:spTgt spid="5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5"/>
          </p:nvPr>
        </p:nvSpPr>
        <p:spPr>
          <a:xfrm>
            <a:off x="1042013" y="3141762"/>
            <a:ext cx="7202790" cy="500178"/>
          </a:xfrm>
        </p:spPr>
        <p:txBody>
          <a:bodyPr/>
          <a:lstStyle/>
          <a:p>
            <a:pPr algn="ctr"/>
            <a:r>
              <a:rPr lang="es-ES" sz="2800" dirty="0" smtClean="0"/>
              <a:t>LENGUAJES DE PROGRAMACION DEL LADO DEL CLIENTE</a:t>
            </a:r>
            <a:endParaRPr lang="es-ES" sz="2800" dirty="0"/>
          </a:p>
        </p:txBody>
      </p:sp>
      <p:pic>
        <p:nvPicPr>
          <p:cNvPr id="4" name="Imagen 3"/>
          <p:cNvPicPr>
            <a:picLocks noChangeAspect="1"/>
          </p:cNvPicPr>
          <p:nvPr/>
        </p:nvPicPr>
        <p:blipFill>
          <a:blip r:embed="rId2"/>
          <a:stretch>
            <a:fillRect/>
          </a:stretch>
        </p:blipFill>
        <p:spPr>
          <a:xfrm>
            <a:off x="3214658" y="4581922"/>
            <a:ext cx="2857500" cy="1600200"/>
          </a:xfrm>
          <a:prstGeom prst="rect">
            <a:avLst/>
          </a:prstGeom>
        </p:spPr>
      </p:pic>
    </p:spTree>
    <p:extLst>
      <p:ext uri="{BB962C8B-B14F-4D97-AF65-F5344CB8AC3E}">
        <p14:creationId xmlns:p14="http://schemas.microsoft.com/office/powerpoint/2010/main" val="3858921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457200" y="1269554"/>
            <a:ext cx="8229600" cy="5246712"/>
          </a:xfrm>
        </p:spPr>
        <p:txBody>
          <a:bodyPr>
            <a:normAutofit/>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Un </a:t>
            </a:r>
            <a:r>
              <a:rPr lang="es-ES" sz="2000" dirty="0">
                <a:latin typeface="Eurostile LT Std" panose="020B0504020202050204" pitchFamily="34" charset="0"/>
                <a:cs typeface="Segoe UI" panose="020B0502040204020203" pitchFamily="34" charset="0"/>
              </a:rPr>
              <a:t>lenguaje del lado cliente es totalmente independiente del servidor, lo cual permite que la página pueda ser albergada en cualquier sitio.</a:t>
            </a: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Para </a:t>
            </a:r>
            <a:r>
              <a:rPr lang="es-ES" sz="2000" dirty="0">
                <a:latin typeface="Eurostile LT Std" panose="020B0504020202050204" pitchFamily="34" charset="0"/>
                <a:cs typeface="Segoe UI" panose="020B0502040204020203" pitchFamily="34" charset="0"/>
              </a:rPr>
              <a:t>que la pagina se pueda ver bien es necesario tener instalados los </a:t>
            </a:r>
            <a:r>
              <a:rPr lang="es-ES" sz="2000" dirty="0" err="1">
                <a:latin typeface="Eurostile LT Std" panose="020B0504020202050204" pitchFamily="34" charset="0"/>
                <a:cs typeface="Segoe UI" panose="020B0502040204020203" pitchFamily="34" charset="0"/>
              </a:rPr>
              <a:t>plug</a:t>
            </a:r>
            <a:r>
              <a:rPr lang="es-ES" sz="2000" dirty="0">
                <a:latin typeface="Eurostile LT Std" panose="020B0504020202050204" pitchFamily="34" charset="0"/>
                <a:cs typeface="Segoe UI" panose="020B0502040204020203" pitchFamily="34" charset="0"/>
              </a:rPr>
              <a:t>-in adecuados</a:t>
            </a:r>
            <a:r>
              <a:rPr lang="es-ES" sz="2000" dirty="0" smtClean="0">
                <a:latin typeface="Eurostile LT Std" panose="020B0504020202050204" pitchFamily="34" charset="0"/>
                <a:cs typeface="Segoe UI" panose="020B0502040204020203" pitchFamily="34" charset="0"/>
              </a:rPr>
              <a:t>.</a:t>
            </a:r>
            <a:endParaRPr lang="es-ES" sz="2000" dirty="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El </a:t>
            </a:r>
            <a:r>
              <a:rPr lang="es-ES" sz="2000" dirty="0">
                <a:latin typeface="Eurostile LT Std" panose="020B0504020202050204" pitchFamily="34" charset="0"/>
                <a:cs typeface="Segoe UI" panose="020B0502040204020203" pitchFamily="34" charset="0"/>
              </a:rPr>
              <a:t>navegador es una especie de aplicación capaz de interpretar las órdenes recibidas en forma de código HTML fundamentalmente y convertirlas en las páginas que son el resultado de dicha orden</a:t>
            </a:r>
            <a:r>
              <a:rPr lang="es-ES" sz="2000" dirty="0" smtClean="0">
                <a:latin typeface="Eurostile LT Std" panose="020B0504020202050204" pitchFamily="34" charset="0"/>
                <a:cs typeface="Segoe UI" panose="020B0502040204020203" pitchFamily="34" charset="0"/>
              </a:rPr>
              <a:t>.</a:t>
            </a: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Los </a:t>
            </a:r>
            <a:r>
              <a:rPr lang="es-ES" sz="2000" dirty="0">
                <a:latin typeface="Eurostile LT Std" panose="020B0504020202050204" pitchFamily="34" charset="0"/>
                <a:cs typeface="Segoe UI" panose="020B0502040204020203" pitchFamily="34" charset="0"/>
              </a:rPr>
              <a:t>lenguajes de lado cliente (entre los cuales no sólo se encuentra el HTML sino también el Java y el JavaScript los cuales son simplemente incluidos en el código HTML) son aquellos que pueden ser directamente "digeridos" por el navegador y no necesitan un </a:t>
            </a:r>
            <a:r>
              <a:rPr lang="es-ES" sz="2000" dirty="0" err="1">
                <a:latin typeface="Eurostile LT Std" panose="020B0504020202050204" pitchFamily="34" charset="0"/>
                <a:cs typeface="Segoe UI" panose="020B0502040204020203" pitchFamily="34" charset="0"/>
              </a:rPr>
              <a:t>pretratamiento</a:t>
            </a:r>
            <a:r>
              <a:rPr lang="es-ES" sz="2000" dirty="0" smtClean="0">
                <a:latin typeface="Eurostile LT Std" panose="020B0504020202050204" pitchFamily="34" charset="0"/>
                <a:cs typeface="Segoe UI" panose="020B0502040204020203" pitchFamily="34" charset="0"/>
              </a:rPr>
              <a:t>.</a:t>
            </a:r>
          </a:p>
          <a:p>
            <a:pPr marL="0" indent="0">
              <a:buSzPct val="115000"/>
              <a:buNone/>
            </a:pPr>
            <a:r>
              <a:rPr lang="es-ES" sz="2000" dirty="0">
                <a:latin typeface="Eurostile LT Std" panose="020B0504020202050204" pitchFamily="34" charset="0"/>
                <a:cs typeface="Segoe UI" panose="020B0502040204020203" pitchFamily="34" charset="0"/>
              </a:rPr>
              <a:t/>
            </a:r>
            <a:br>
              <a:rPr lang="es-ES" sz="2000" dirty="0">
                <a:latin typeface="Eurostile LT Std" panose="020B0504020202050204" pitchFamily="34" charset="0"/>
                <a:cs typeface="Segoe UI" panose="020B0502040204020203" pitchFamily="34" charset="0"/>
              </a:rPr>
            </a:br>
            <a:endParaRPr lang="es-ES" sz="2000" dirty="0">
              <a:latin typeface="Eurostile LT Std" panose="020B0504020202050204" pitchFamily="34" charset="0"/>
              <a:cs typeface="Segoe UI" panose="020B0502040204020203" pitchFamily="34" charset="0"/>
            </a:endParaRPr>
          </a:p>
        </p:txBody>
      </p:sp>
      <p:sp>
        <p:nvSpPr>
          <p:cNvPr id="3" name="Title 1"/>
          <p:cNvSpPr>
            <a:spLocks noGrp="1"/>
          </p:cNvSpPr>
          <p:nvPr>
            <p:ph type="title"/>
          </p:nvPr>
        </p:nvSpPr>
        <p:spPr>
          <a:xfrm>
            <a:off x="226047" y="571712"/>
            <a:ext cx="8662547" cy="567067"/>
          </a:xfrm>
        </p:spPr>
        <p:txBody>
          <a:bodyPr/>
          <a:lstStyle/>
          <a:p>
            <a:r>
              <a:rPr lang="es-ES" dirty="0" smtClean="0"/>
              <a:t>Lenguajes del lado del cliente</a:t>
            </a:r>
          </a:p>
        </p:txBody>
      </p:sp>
    </p:spTree>
    <p:extLst>
      <p:ext uri="{BB962C8B-B14F-4D97-AF65-F5344CB8AC3E}">
        <p14:creationId xmlns:p14="http://schemas.microsoft.com/office/powerpoint/2010/main" val="301183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s-ES" dirty="0" smtClean="0"/>
              <a:t>HTML</a:t>
            </a:r>
          </a:p>
        </p:txBody>
      </p:sp>
      <p:sp>
        <p:nvSpPr>
          <p:cNvPr id="39939" name="Content Placeholder 2"/>
          <p:cNvSpPr>
            <a:spLocks noGrp="1"/>
          </p:cNvSpPr>
          <p:nvPr>
            <p:ph idx="1"/>
          </p:nvPr>
        </p:nvSpPr>
        <p:spPr/>
        <p:txBody>
          <a:bodyPr>
            <a:normAutofit/>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HTML </a:t>
            </a:r>
            <a:r>
              <a:rPr lang="es-ES" sz="2000" dirty="0">
                <a:latin typeface="Eurostile LT Std" panose="020B0504020202050204" pitchFamily="34" charset="0"/>
                <a:cs typeface="Segoe UI" panose="020B0502040204020203" pitchFamily="34" charset="0"/>
              </a:rPr>
              <a:t>indica al navegador donde colocar cada texto, cada imagen o cada video y la forma que tendrán estos al ser colocados en la página</a:t>
            </a:r>
            <a:r>
              <a:rPr lang="es-ES" sz="2000" dirty="0" smtClean="0">
                <a:latin typeface="Eurostile LT Std" panose="020B0504020202050204" pitchFamily="34" charset="0"/>
                <a:cs typeface="Segoe UI" panose="020B0502040204020203" pitchFamily="34" charset="0"/>
              </a:rPr>
              <a:t>. </a:t>
            </a: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Sirve para crear la estructura de la página</a:t>
            </a:r>
            <a:endParaRPr lang="es-ES" sz="2000" dirty="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Este </a:t>
            </a:r>
            <a:r>
              <a:rPr lang="es-ES" sz="2000" dirty="0">
                <a:latin typeface="Eurostile LT Std" panose="020B0504020202050204" pitchFamily="34" charset="0"/>
                <a:cs typeface="Segoe UI" panose="020B0502040204020203" pitchFamily="34" charset="0"/>
              </a:rPr>
              <a:t>lenguaje consta de etiquetas que tienen esta forma </a:t>
            </a:r>
            <a:r>
              <a:rPr lang="es-ES" sz="2000" dirty="0" smtClean="0">
                <a:latin typeface="Eurostile LT Std" panose="020B0504020202050204" pitchFamily="34" charset="0"/>
                <a:cs typeface="Segoe UI" panose="020B0502040204020203" pitchFamily="34" charset="0"/>
              </a:rPr>
              <a:t>&lt;div&gt; </a:t>
            </a:r>
            <a:r>
              <a:rPr lang="es-ES" sz="2000" dirty="0">
                <a:latin typeface="Eurostile LT Std" panose="020B0504020202050204" pitchFamily="34" charset="0"/>
                <a:cs typeface="Segoe UI" panose="020B0502040204020203" pitchFamily="34" charset="0"/>
              </a:rPr>
              <a:t>o &lt;P&gt;. Cada etiqueta significa una cosa.</a:t>
            </a:r>
          </a:p>
        </p:txBody>
      </p:sp>
    </p:spTree>
    <p:extLst>
      <p:ext uri="{BB962C8B-B14F-4D97-AF65-F5344CB8AC3E}">
        <p14:creationId xmlns:p14="http://schemas.microsoft.com/office/powerpoint/2010/main" val="2015851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s-ES" smtClean="0"/>
              <a:t>JAVASCRIPT</a:t>
            </a:r>
          </a:p>
        </p:txBody>
      </p:sp>
      <p:sp>
        <p:nvSpPr>
          <p:cNvPr id="40963" name="Content Placeholder 2"/>
          <p:cNvSpPr>
            <a:spLocks noGrp="1"/>
          </p:cNvSpPr>
          <p:nvPr>
            <p:ph idx="1"/>
          </p:nvPr>
        </p:nvSpPr>
        <p:spPr>
          <a:xfrm>
            <a:off x="457200" y="1269554"/>
            <a:ext cx="8229600" cy="4527011"/>
          </a:xfrm>
        </p:spPr>
        <p:txBody>
          <a:bodyPr>
            <a:normAutofit/>
          </a:bodyPr>
          <a:lstStyle/>
          <a:p>
            <a:pPr>
              <a:buSzPct val="115000"/>
              <a:buFontTx/>
              <a:buBlip>
                <a:blip r:embed="rId3"/>
              </a:buBlip>
            </a:pPr>
            <a:r>
              <a:rPr lang="es-ES" sz="2000" dirty="0" err="1" smtClean="0">
                <a:latin typeface="Eurostile LT Std" panose="020B0504020202050204" pitchFamily="34" charset="0"/>
                <a:cs typeface="Segoe UI" panose="020B0502040204020203" pitchFamily="34" charset="0"/>
              </a:rPr>
              <a:t>Javascript</a:t>
            </a:r>
            <a:r>
              <a:rPr lang="es-ES" sz="2000" dirty="0" smtClean="0">
                <a:latin typeface="Eurostile LT Std" panose="020B0504020202050204" pitchFamily="34" charset="0"/>
                <a:cs typeface="Segoe UI" panose="020B0502040204020203" pitchFamily="34" charset="0"/>
              </a:rPr>
              <a:t> </a:t>
            </a:r>
            <a:r>
              <a:rPr lang="es-ES" sz="2000" dirty="0">
                <a:latin typeface="Eurostile LT Std" panose="020B0504020202050204" pitchFamily="34" charset="0"/>
                <a:cs typeface="Segoe UI" panose="020B0502040204020203" pitchFamily="34" charset="0"/>
              </a:rPr>
              <a:t>es un lenguaje de programación utilizado para crear </a:t>
            </a:r>
            <a:r>
              <a:rPr lang="es-ES" sz="2000" dirty="0" smtClean="0">
                <a:latin typeface="Eurostile LT Std" panose="020B0504020202050204" pitchFamily="34" charset="0"/>
                <a:cs typeface="Segoe UI" panose="020B0502040204020203" pitchFamily="34" charset="0"/>
              </a:rPr>
              <a:t>programas </a:t>
            </a:r>
            <a:r>
              <a:rPr lang="es-ES" sz="2000" dirty="0">
                <a:latin typeface="Eurostile LT Std" panose="020B0504020202050204" pitchFamily="34" charset="0"/>
                <a:cs typeface="Segoe UI" panose="020B0502040204020203" pitchFamily="34" charset="0"/>
              </a:rPr>
              <a:t>encargados de realizar acciones dentro del ámbito de una página web. </a:t>
            </a:r>
          </a:p>
          <a:p>
            <a:pPr>
              <a:buSzPct val="115000"/>
              <a:buFontTx/>
              <a:buBlip>
                <a:blip r:embed="rId3"/>
              </a:buBlip>
            </a:pPr>
            <a:r>
              <a:rPr lang="es-ES" sz="2000" dirty="0" smtClean="0">
                <a:latin typeface="Eurostile LT Std" panose="020B0504020202050204" pitchFamily="34" charset="0"/>
                <a:cs typeface="Segoe UI" panose="020B0502040204020203" pitchFamily="34" charset="0"/>
              </a:rPr>
              <a:t>Se </a:t>
            </a:r>
            <a:r>
              <a:rPr lang="es-ES" sz="2000" dirty="0">
                <a:latin typeface="Eurostile LT Std" panose="020B0504020202050204" pitchFamily="34" charset="0"/>
                <a:cs typeface="Segoe UI" panose="020B0502040204020203" pitchFamily="34" charset="0"/>
              </a:rPr>
              <a:t>trata de un lenguaje de programación del lado del cliente, porque es el navegador el que soporta la carga de procesamiento. </a:t>
            </a:r>
            <a:endParaRPr lang="es-ES" sz="2000" dirty="0" smtClean="0">
              <a:latin typeface="Eurostile LT Std" panose="020B0504020202050204" pitchFamily="34" charset="0"/>
              <a:cs typeface="Segoe UI" panose="020B0502040204020203" pitchFamily="34" charset="0"/>
            </a:endParaRPr>
          </a:p>
          <a:p>
            <a:pPr>
              <a:buSzPct val="115000"/>
              <a:buFontTx/>
              <a:buBlip>
                <a:blip r:embed="rId3"/>
              </a:buBlip>
            </a:pPr>
            <a:r>
              <a:rPr lang="es-ES" sz="2000" dirty="0" err="1" smtClean="0">
                <a:latin typeface="Eurostile LT Std" panose="020B0504020202050204" pitchFamily="34" charset="0"/>
                <a:cs typeface="Segoe UI" panose="020B0502040204020203" pitchFamily="34" charset="0"/>
              </a:rPr>
              <a:t>Hsata</a:t>
            </a:r>
            <a:r>
              <a:rPr lang="es-ES" sz="2000" dirty="0" smtClean="0">
                <a:latin typeface="Eurostile LT Std" panose="020B0504020202050204" pitchFamily="34" charset="0"/>
                <a:cs typeface="Segoe UI" panose="020B0502040204020203" pitchFamily="34" charset="0"/>
              </a:rPr>
              <a:t> hace poco su </a:t>
            </a:r>
            <a:r>
              <a:rPr lang="es-ES" sz="2000" dirty="0">
                <a:latin typeface="Eurostile LT Std" panose="020B0504020202050204" pitchFamily="34" charset="0"/>
                <a:cs typeface="Segoe UI" panose="020B0502040204020203" pitchFamily="34" charset="0"/>
              </a:rPr>
              <a:t>uso se </a:t>
            </a:r>
            <a:r>
              <a:rPr lang="es-ES" sz="2000" dirty="0" smtClean="0">
                <a:latin typeface="Eurostile LT Std" panose="020B0504020202050204" pitchFamily="34" charset="0"/>
                <a:cs typeface="Segoe UI" panose="020B0502040204020203" pitchFamily="34" charset="0"/>
              </a:rPr>
              <a:t>basaba en </a:t>
            </a:r>
            <a:r>
              <a:rPr lang="es-ES" sz="2000" dirty="0">
                <a:latin typeface="Eurostile LT Std" panose="020B0504020202050204" pitchFamily="34" charset="0"/>
                <a:cs typeface="Segoe UI" panose="020B0502040204020203" pitchFamily="34" charset="0"/>
              </a:rPr>
              <a:t>la creación de efectos especiales en las páginas y la definición de interactividades con el usuario</a:t>
            </a:r>
            <a:r>
              <a:rPr lang="es-ES" sz="2000" dirty="0" smtClean="0">
                <a:latin typeface="Eurostile LT Std" panose="020B0504020202050204" pitchFamily="34" charset="0"/>
                <a:cs typeface="Segoe UI" panose="020B0502040204020203" pitchFamily="34" charset="0"/>
              </a:rPr>
              <a:t>.</a:t>
            </a:r>
          </a:p>
          <a:p>
            <a:pPr>
              <a:buSzPct val="115000"/>
              <a:buFontTx/>
              <a:buBlip>
                <a:blip r:embed="rId3"/>
              </a:buBlip>
            </a:pPr>
            <a:r>
              <a:rPr lang="es-ES" sz="2000" dirty="0" smtClean="0">
                <a:latin typeface="Eurostile LT Std" panose="020B0504020202050204" pitchFamily="34" charset="0"/>
                <a:cs typeface="Segoe UI" panose="020B0502040204020203" pitchFamily="34" charset="0"/>
              </a:rPr>
              <a:t>Ahora permite crear aplicaciones completas en el lado del cliente como las Aplicaciones de página única (SPA)</a:t>
            </a:r>
            <a:endParaRPr lang="es-ES" sz="2000" dirty="0">
              <a:latin typeface="Eurostile LT Std" panose="020B0504020202050204" pitchFamily="34" charset="0"/>
              <a:cs typeface="Segoe UI" panose="020B0502040204020203" pitchFamily="34" charset="0"/>
            </a:endParaRPr>
          </a:p>
        </p:txBody>
      </p:sp>
    </p:spTree>
    <p:extLst>
      <p:ext uri="{BB962C8B-B14F-4D97-AF65-F5344CB8AC3E}">
        <p14:creationId xmlns:p14="http://schemas.microsoft.com/office/powerpoint/2010/main" val="44368143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s-ES" smtClean="0"/>
              <a:t>CSS</a:t>
            </a:r>
          </a:p>
        </p:txBody>
      </p:sp>
      <p:sp>
        <p:nvSpPr>
          <p:cNvPr id="47107" name="Content Placeholder 2"/>
          <p:cNvSpPr>
            <a:spLocks noGrp="1"/>
          </p:cNvSpPr>
          <p:nvPr>
            <p:ph idx="1"/>
          </p:nvPr>
        </p:nvSpPr>
        <p:spPr>
          <a:xfrm>
            <a:off x="457200" y="1600571"/>
            <a:ext cx="8229600" cy="1037135"/>
          </a:xfrm>
        </p:spPr>
        <p:txBody>
          <a:bodyPr>
            <a:normAutofit/>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CSS</a:t>
            </a:r>
            <a:r>
              <a:rPr lang="es-ES" sz="2000" dirty="0">
                <a:latin typeface="Eurostile LT Std" panose="020B0504020202050204" pitchFamily="34" charset="0"/>
                <a:cs typeface="Segoe UI" panose="020B0502040204020203" pitchFamily="34" charset="0"/>
              </a:rPr>
              <a:t>, es una tecnología que nos permite </a:t>
            </a:r>
            <a:r>
              <a:rPr lang="es-ES" sz="2000" dirty="0" smtClean="0">
                <a:latin typeface="Eurostile LT Std" panose="020B0504020202050204" pitchFamily="34" charset="0"/>
                <a:cs typeface="Segoe UI" panose="020B0502040204020203" pitchFamily="34" charset="0"/>
              </a:rPr>
              <a:t>dar diseño a los componentes de una  páginas web.</a:t>
            </a:r>
            <a:endParaRPr lang="es-ES" sz="2000" dirty="0">
              <a:latin typeface="Eurostile LT Std" panose="020B0504020202050204" pitchFamily="34" charset="0"/>
              <a:cs typeface="Segoe UI" panose="020B0502040204020203" pitchFamily="34" charset="0"/>
            </a:endParaRPr>
          </a:p>
        </p:txBody>
      </p:sp>
    </p:spTree>
    <p:extLst>
      <p:ext uri="{BB962C8B-B14F-4D97-AF65-F5344CB8AC3E}">
        <p14:creationId xmlns:p14="http://schemas.microsoft.com/office/powerpoint/2010/main" val="2420383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26047" y="571713"/>
            <a:ext cx="8662547" cy="274234"/>
          </a:xfrm>
        </p:spPr>
        <p:txBody>
          <a:bodyPr/>
          <a:lstStyle/>
          <a:p>
            <a:r>
              <a:rPr lang="es-ES" dirty="0" smtClean="0"/>
              <a:t>APPLETS DE JAVA</a:t>
            </a:r>
          </a:p>
        </p:txBody>
      </p:sp>
      <p:sp>
        <p:nvSpPr>
          <p:cNvPr id="41987" name="Content Placeholder 2"/>
          <p:cNvSpPr>
            <a:spLocks noGrp="1"/>
          </p:cNvSpPr>
          <p:nvPr>
            <p:ph idx="1"/>
          </p:nvPr>
        </p:nvSpPr>
        <p:spPr>
          <a:xfrm>
            <a:off x="457200" y="1485578"/>
            <a:ext cx="8229600" cy="1830017"/>
          </a:xfrm>
        </p:spPr>
        <p:txBody>
          <a:bodyPr>
            <a:normAutofit/>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Se </a:t>
            </a:r>
            <a:r>
              <a:rPr lang="es-ES" sz="2000" dirty="0">
                <a:latin typeface="Eurostile LT Std" panose="020B0504020202050204" pitchFamily="34" charset="0"/>
                <a:cs typeface="Segoe UI" panose="020B0502040204020203" pitchFamily="34" charset="0"/>
              </a:rPr>
              <a:t>trata de pequeños programas hechos en Java, que se transfieren con las páginas web y que el navegador ejecuta en el espacio de la página. </a:t>
            </a:r>
          </a:p>
          <a:p>
            <a:pPr>
              <a:buSzPct val="115000"/>
              <a:buFontTx/>
              <a:buBlip>
                <a:blip r:embed="rId2"/>
              </a:buBlip>
            </a:pPr>
            <a:r>
              <a:rPr lang="es-ES" sz="2000" dirty="0">
                <a:latin typeface="Eurostile LT Std" panose="020B0504020202050204" pitchFamily="34" charset="0"/>
                <a:cs typeface="Segoe UI" panose="020B0502040204020203" pitchFamily="34" charset="0"/>
              </a:rPr>
              <a:t>Los </a:t>
            </a:r>
            <a:r>
              <a:rPr lang="es-ES" sz="2000" dirty="0" err="1">
                <a:latin typeface="Eurostile LT Std" panose="020B0504020202050204" pitchFamily="34" charset="0"/>
                <a:cs typeface="Segoe UI" panose="020B0502040204020203" pitchFamily="34" charset="0"/>
              </a:rPr>
              <a:t>applets</a:t>
            </a:r>
            <a:r>
              <a:rPr lang="es-ES" sz="2000" dirty="0">
                <a:latin typeface="Eurostile LT Std" panose="020B0504020202050204" pitchFamily="34" charset="0"/>
                <a:cs typeface="Segoe UI" panose="020B0502040204020203" pitchFamily="34" charset="0"/>
              </a:rPr>
              <a:t> de Java están programados en Java y </a:t>
            </a:r>
            <a:r>
              <a:rPr lang="es-ES" sz="2000" dirty="0" err="1">
                <a:latin typeface="Eurostile LT Std" panose="020B0504020202050204" pitchFamily="34" charset="0"/>
                <a:cs typeface="Segoe UI" panose="020B0502040204020203" pitchFamily="34" charset="0"/>
              </a:rPr>
              <a:t>precompilados</a:t>
            </a:r>
            <a:r>
              <a:rPr lang="es-ES" sz="2000" dirty="0">
                <a:latin typeface="Eurostile LT Std" panose="020B0504020202050204" pitchFamily="34" charset="0"/>
                <a:cs typeface="Segoe UI" panose="020B0502040204020203" pitchFamily="34" charset="0"/>
              </a:rPr>
              <a:t>.</a:t>
            </a:r>
          </a:p>
        </p:txBody>
      </p:sp>
      <p:sp>
        <p:nvSpPr>
          <p:cNvPr id="4" name="Title 1"/>
          <p:cNvSpPr txBox="1">
            <a:spLocks/>
          </p:cNvSpPr>
          <p:nvPr/>
        </p:nvSpPr>
        <p:spPr>
          <a:xfrm>
            <a:off x="226047" y="3645818"/>
            <a:ext cx="8662547" cy="567067"/>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bg1">
                    <a:lumMod val="50000"/>
                  </a:schemeClr>
                </a:solidFill>
                <a:latin typeface="Eurostile LT Std" pitchFamily="34" charset="0"/>
                <a:ea typeface="+mj-ea"/>
                <a:cs typeface="+mj-cs"/>
              </a:defRPr>
            </a:lvl1pPr>
          </a:lstStyle>
          <a:p>
            <a:r>
              <a:rPr lang="es-ES" smtClean="0"/>
              <a:t>FLASH</a:t>
            </a:r>
            <a:endParaRPr lang="es-ES" dirty="0" smtClean="0"/>
          </a:p>
        </p:txBody>
      </p:sp>
      <p:sp>
        <p:nvSpPr>
          <p:cNvPr id="5" name="Content Placeholder 2"/>
          <p:cNvSpPr txBox="1">
            <a:spLocks/>
          </p:cNvSpPr>
          <p:nvPr/>
        </p:nvSpPr>
        <p:spPr>
          <a:xfrm>
            <a:off x="457200" y="4543108"/>
            <a:ext cx="8229600" cy="183001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15000"/>
              <a:buFontTx/>
              <a:buBlip>
                <a:blip r:embed="rId2"/>
              </a:buBlip>
            </a:pPr>
            <a:r>
              <a:rPr lang="es-ES" sz="2000" dirty="0">
                <a:latin typeface="Eurostile LT Std" panose="020B0504020202050204" pitchFamily="34" charset="0"/>
                <a:cs typeface="Segoe UI" panose="020B0502040204020203" pitchFamily="34" charset="0"/>
              </a:rPr>
              <a:t>Flash es una tecnología, y un programa, para crear efectos especiales en páginas web. Con Flash se hacen páginas dinámicas del lado del cliente.</a:t>
            </a:r>
          </a:p>
        </p:txBody>
      </p:sp>
    </p:spTree>
    <p:extLst>
      <p:ext uri="{BB962C8B-B14F-4D97-AF65-F5344CB8AC3E}">
        <p14:creationId xmlns:p14="http://schemas.microsoft.com/office/powerpoint/2010/main" val="460922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5"/>
          </p:nvPr>
        </p:nvSpPr>
        <p:spPr>
          <a:xfrm>
            <a:off x="1042013" y="3141762"/>
            <a:ext cx="7202790" cy="500178"/>
          </a:xfrm>
        </p:spPr>
        <p:txBody>
          <a:bodyPr/>
          <a:lstStyle/>
          <a:p>
            <a:pPr algn="ctr"/>
            <a:r>
              <a:rPr lang="es-ES" sz="2800" dirty="0" smtClean="0"/>
              <a:t>LENGUAJES DE PROGRAMACION DEL LADO DEL SERVIDOR</a:t>
            </a:r>
            <a:endParaRPr lang="es-ES" sz="2800" dirty="0"/>
          </a:p>
        </p:txBody>
      </p:sp>
      <p:pic>
        <p:nvPicPr>
          <p:cNvPr id="2" name="Imagen 1"/>
          <p:cNvPicPr>
            <a:picLocks noChangeAspect="1"/>
          </p:cNvPicPr>
          <p:nvPr/>
        </p:nvPicPr>
        <p:blipFill>
          <a:blip r:embed="rId2"/>
          <a:stretch>
            <a:fillRect/>
          </a:stretch>
        </p:blipFill>
        <p:spPr>
          <a:xfrm>
            <a:off x="1966912" y="4437906"/>
            <a:ext cx="5210175" cy="1162050"/>
          </a:xfrm>
          <a:prstGeom prst="rect">
            <a:avLst/>
          </a:prstGeom>
        </p:spPr>
      </p:pic>
    </p:spTree>
    <p:extLst>
      <p:ext uri="{BB962C8B-B14F-4D97-AF65-F5344CB8AC3E}">
        <p14:creationId xmlns:p14="http://schemas.microsoft.com/office/powerpoint/2010/main" val="367649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CASO PRÁCTICO</a:t>
            </a:r>
            <a:endParaRPr lang="es-ES" dirty="0"/>
          </a:p>
        </p:txBody>
      </p:sp>
      <p:sp>
        <p:nvSpPr>
          <p:cNvPr id="4" name="Marcador de número de diapositiva 3"/>
          <p:cNvSpPr>
            <a:spLocks noGrp="1"/>
          </p:cNvSpPr>
          <p:nvPr>
            <p:ph type="sldNum" sz="quarter" idx="13"/>
          </p:nvPr>
        </p:nvSpPr>
        <p:spPr/>
        <p:txBody>
          <a:bodyPr/>
          <a:lstStyle/>
          <a:p>
            <a:pPr algn="ctr"/>
            <a:fld id="{6809A684-6793-43C2-A07A-07EB7F2ACB8E}" type="slidenum">
              <a:rPr lang="es-ES" smtClean="0">
                <a:solidFill>
                  <a:prstClr val="black"/>
                </a:solidFill>
              </a:rPr>
              <a:pPr algn="ctr"/>
              <a:t>3</a:t>
            </a:fld>
            <a:endParaRPr lang="es-ES" dirty="0">
              <a:solidFill>
                <a:prstClr val="black"/>
              </a:solidFill>
            </a:endParaRPr>
          </a:p>
        </p:txBody>
      </p:sp>
      <p:sp>
        <p:nvSpPr>
          <p:cNvPr id="6" name="5 CuadroTexto"/>
          <p:cNvSpPr txBox="1">
            <a:spLocks noChangeArrowheads="1"/>
          </p:cNvSpPr>
          <p:nvPr/>
        </p:nvSpPr>
        <p:spPr bwMode="auto">
          <a:xfrm>
            <a:off x="0" y="1641475"/>
            <a:ext cx="1258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tis Sans Serif Std"/>
                <a:cs typeface="Arial" panose="020B0604020202020204" pitchFamily="34" charset="0"/>
              </a:defRPr>
            </a:lvl1pPr>
            <a:lvl2pPr marL="742950" indent="-285750">
              <a:defRPr>
                <a:solidFill>
                  <a:schemeClr val="tx1"/>
                </a:solidFill>
                <a:latin typeface="Rotis Sans Serif Std"/>
                <a:cs typeface="Arial" panose="020B0604020202020204" pitchFamily="34" charset="0"/>
              </a:defRPr>
            </a:lvl2pPr>
            <a:lvl3pPr marL="1143000" indent="-228600">
              <a:defRPr>
                <a:solidFill>
                  <a:schemeClr val="tx1"/>
                </a:solidFill>
                <a:latin typeface="Rotis Sans Serif Std"/>
                <a:cs typeface="Arial" panose="020B0604020202020204" pitchFamily="34" charset="0"/>
              </a:defRPr>
            </a:lvl3pPr>
            <a:lvl4pPr marL="1600200" indent="-228600">
              <a:defRPr>
                <a:solidFill>
                  <a:schemeClr val="tx1"/>
                </a:solidFill>
                <a:latin typeface="Rotis Sans Serif Std"/>
                <a:cs typeface="Arial" panose="020B0604020202020204" pitchFamily="34" charset="0"/>
              </a:defRPr>
            </a:lvl4pPr>
            <a:lvl5pPr marL="2057400" indent="-228600">
              <a:defRPr>
                <a:solidFill>
                  <a:schemeClr val="tx1"/>
                </a:solidFill>
                <a:latin typeface="Rotis Sans Serif Std"/>
                <a:cs typeface="Arial" panose="020B0604020202020204" pitchFamily="34" charset="0"/>
              </a:defRPr>
            </a:lvl5pPr>
            <a:lvl6pPr marL="2514600" indent="-228600" eaLnBrk="0" fontAlgn="base" hangingPunct="0">
              <a:spcBef>
                <a:spcPct val="0"/>
              </a:spcBef>
              <a:spcAft>
                <a:spcPct val="0"/>
              </a:spcAft>
              <a:defRPr>
                <a:solidFill>
                  <a:schemeClr val="tx1"/>
                </a:solidFill>
                <a:latin typeface="Rotis Sans Serif Std"/>
                <a:cs typeface="Arial" panose="020B0604020202020204" pitchFamily="34" charset="0"/>
              </a:defRPr>
            </a:lvl6pPr>
            <a:lvl7pPr marL="2971800" indent="-228600" eaLnBrk="0" fontAlgn="base" hangingPunct="0">
              <a:spcBef>
                <a:spcPct val="0"/>
              </a:spcBef>
              <a:spcAft>
                <a:spcPct val="0"/>
              </a:spcAft>
              <a:defRPr>
                <a:solidFill>
                  <a:schemeClr val="tx1"/>
                </a:solidFill>
                <a:latin typeface="Rotis Sans Serif Std"/>
                <a:cs typeface="Arial" panose="020B0604020202020204" pitchFamily="34" charset="0"/>
              </a:defRPr>
            </a:lvl7pPr>
            <a:lvl8pPr marL="3429000" indent="-228600" eaLnBrk="0" fontAlgn="base" hangingPunct="0">
              <a:spcBef>
                <a:spcPct val="0"/>
              </a:spcBef>
              <a:spcAft>
                <a:spcPct val="0"/>
              </a:spcAft>
              <a:defRPr>
                <a:solidFill>
                  <a:schemeClr val="tx1"/>
                </a:solidFill>
                <a:latin typeface="Rotis Sans Serif Std"/>
                <a:cs typeface="Arial" panose="020B0604020202020204" pitchFamily="34" charset="0"/>
              </a:defRPr>
            </a:lvl8pPr>
            <a:lvl9pPr marL="3886200" indent="-228600" eaLnBrk="0" fontAlgn="base" hangingPunct="0">
              <a:spcBef>
                <a:spcPct val="0"/>
              </a:spcBef>
              <a:spcAft>
                <a:spcPct val="0"/>
              </a:spcAft>
              <a:defRPr>
                <a:solidFill>
                  <a:schemeClr val="tx1"/>
                </a:solidFill>
                <a:latin typeface="Rotis Sans Serif Std"/>
                <a:cs typeface="Arial" panose="020B0604020202020204" pitchFamily="34" charset="0"/>
              </a:defRPr>
            </a:lvl9pPr>
          </a:lstStyle>
          <a:p>
            <a:pPr algn="ctr" eaLnBrk="1" hangingPunct="1"/>
            <a:r>
              <a:rPr lang="es-ES" altLang="es-ES" sz="5400" dirty="0">
                <a:solidFill>
                  <a:schemeClr val="bg1"/>
                </a:solidFill>
                <a:latin typeface="Eurostile LT Std"/>
              </a:rPr>
              <a:t>1</a:t>
            </a:r>
            <a:endParaRPr lang="ca-ES" altLang="es-ES" sz="5400" dirty="0">
              <a:solidFill>
                <a:schemeClr val="bg1"/>
              </a:solidFill>
              <a:latin typeface="Eurostile LT Std"/>
            </a:endParaRPr>
          </a:p>
        </p:txBody>
      </p:sp>
    </p:spTree>
    <p:extLst>
      <p:ext uri="{BB962C8B-B14F-4D97-AF65-F5344CB8AC3E}">
        <p14:creationId xmlns:p14="http://schemas.microsoft.com/office/powerpoint/2010/main" val="3705117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s-ES" dirty="0" smtClean="0"/>
              <a:t>Lenguajes del lado del servidor</a:t>
            </a:r>
          </a:p>
        </p:txBody>
      </p:sp>
      <p:sp>
        <p:nvSpPr>
          <p:cNvPr id="49155" name="Content Placeholder 2"/>
          <p:cNvSpPr>
            <a:spLocks noGrp="1"/>
          </p:cNvSpPr>
          <p:nvPr>
            <p:ph idx="1"/>
          </p:nvPr>
        </p:nvSpPr>
        <p:spPr/>
        <p:txBody>
          <a:bodyPr>
            <a:normAutofit/>
          </a:bodyPr>
          <a:lstStyle/>
          <a:p>
            <a:pPr>
              <a:buSzPct val="115000"/>
              <a:buFontTx/>
              <a:buBlip>
                <a:blip r:embed="rId2"/>
              </a:buBlip>
            </a:pPr>
            <a:r>
              <a:rPr lang="es-ES" sz="2000" dirty="0">
                <a:latin typeface="Eurostile LT Std" panose="020B0504020202050204" pitchFamily="34" charset="0"/>
                <a:cs typeface="Segoe UI" panose="020B0502040204020203" pitchFamily="34" charset="0"/>
              </a:rPr>
              <a:t>Un lenguaje del lado del servidor es aquel que se ejecuta en el servidor web, justo antes de que se envíe la página a través de Internet al cliente</a:t>
            </a:r>
            <a:r>
              <a:rPr lang="es-ES" sz="2000" dirty="0" smtClean="0">
                <a:latin typeface="Eurostile LT Std" panose="020B0504020202050204" pitchFamily="34" charset="0"/>
                <a:cs typeface="Segoe UI" panose="020B0502040204020203" pitchFamily="34" charset="0"/>
              </a:rPr>
              <a:t>.</a:t>
            </a:r>
          </a:p>
          <a:p>
            <a:pPr>
              <a:buSzPct val="115000"/>
              <a:buFontTx/>
              <a:buBlip>
                <a:blip r:embed="rId2"/>
              </a:buBlip>
            </a:pPr>
            <a:endParaRPr lang="es-ES" sz="2000" dirty="0" smtClean="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Los componentes que </a:t>
            </a:r>
            <a:r>
              <a:rPr lang="es-ES" sz="2000" dirty="0">
                <a:latin typeface="Eurostile LT Std" panose="020B0504020202050204" pitchFamily="34" charset="0"/>
                <a:cs typeface="Segoe UI" panose="020B0502040204020203" pitchFamily="34" charset="0"/>
              </a:rPr>
              <a:t>se ejecutan en el servidor pueden realizar accesos a bases de datos, conexiones en red, y otras tareas para crear la página final que verá el </a:t>
            </a:r>
            <a:r>
              <a:rPr lang="es-ES" sz="2000" dirty="0" smtClean="0">
                <a:latin typeface="Eurostile LT Std" panose="020B0504020202050204" pitchFamily="34" charset="0"/>
                <a:cs typeface="Segoe UI" panose="020B0502040204020203" pitchFamily="34" charset="0"/>
              </a:rPr>
              <a:t>cliente</a:t>
            </a:r>
          </a:p>
          <a:p>
            <a:pPr>
              <a:buSzPct val="115000"/>
              <a:buFontTx/>
              <a:buBlip>
                <a:blip r:embed="rId2"/>
              </a:buBlip>
            </a:pPr>
            <a:endParaRPr lang="es-ES" sz="2000" dirty="0" smtClean="0">
              <a:latin typeface="Eurostile LT Std" panose="020B0504020202050204" pitchFamily="34" charset="0"/>
              <a:cs typeface="Segoe UI" panose="020B0502040204020203" pitchFamily="34" charset="0"/>
            </a:endParaRPr>
          </a:p>
          <a:p>
            <a:pPr>
              <a:buSzPct val="115000"/>
              <a:buBlip>
                <a:blip r:embed="rId2"/>
              </a:buBlip>
            </a:pPr>
            <a:r>
              <a:rPr lang="es-ES" sz="2000" dirty="0">
                <a:latin typeface="Eurostile LT Std" panose="020B0504020202050204" pitchFamily="34" charset="0"/>
                <a:cs typeface="Segoe UI" panose="020B0502040204020203" pitchFamily="34" charset="0"/>
              </a:rPr>
              <a:t>Son aquellos lenguajes que son reconocidos, ejecutados e interpretados por el propio servidor y que se envían al cliente en un formato comprensible para él.</a:t>
            </a:r>
          </a:p>
          <a:p>
            <a:pPr>
              <a:buSzPct val="115000"/>
              <a:buFontTx/>
              <a:buBlip>
                <a:blip r:embed="rId2"/>
              </a:buBlip>
            </a:pPr>
            <a:endParaRPr lang="es-ES" sz="2000" dirty="0">
              <a:latin typeface="Eurostile LT Std" panose="020B0504020202050204" pitchFamily="34" charset="0"/>
              <a:cs typeface="Segoe UI" panose="020B0502040204020203" pitchFamily="34" charset="0"/>
            </a:endParaRPr>
          </a:p>
        </p:txBody>
      </p:sp>
    </p:spTree>
    <p:extLst>
      <p:ext uri="{BB962C8B-B14F-4D97-AF65-F5344CB8AC3E}">
        <p14:creationId xmlns:p14="http://schemas.microsoft.com/office/powerpoint/2010/main" val="1349893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s-ES" smtClean="0"/>
              <a:t>CGI</a:t>
            </a:r>
          </a:p>
        </p:txBody>
      </p:sp>
      <p:sp>
        <p:nvSpPr>
          <p:cNvPr id="52227" name="Content Placeholder 2"/>
          <p:cNvSpPr>
            <a:spLocks noGrp="1"/>
          </p:cNvSpPr>
          <p:nvPr>
            <p:ph idx="1"/>
          </p:nvPr>
        </p:nvSpPr>
        <p:spPr>
          <a:xfrm>
            <a:off x="457200" y="1341562"/>
            <a:ext cx="8229600" cy="4527011"/>
          </a:xfrm>
        </p:spPr>
        <p:txBody>
          <a:bodyPr>
            <a:normAutofit/>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Es </a:t>
            </a:r>
            <a:r>
              <a:rPr lang="es-ES" sz="2000" dirty="0">
                <a:latin typeface="Eurostile LT Std" panose="020B0504020202050204" pitchFamily="34" charset="0"/>
                <a:cs typeface="Segoe UI" panose="020B0502040204020203" pitchFamily="34" charset="0"/>
              </a:rPr>
              <a:t>el sistema más antiguo que existe para la programación de las páginas dinámicas de servidor. </a:t>
            </a:r>
            <a:endParaRPr lang="es-ES" sz="2000" dirty="0" smtClean="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Actualmente </a:t>
            </a:r>
            <a:r>
              <a:rPr lang="es-ES" sz="2000" dirty="0">
                <a:latin typeface="Eurostile LT Std" panose="020B0504020202050204" pitchFamily="34" charset="0"/>
                <a:cs typeface="Segoe UI" panose="020B0502040204020203" pitchFamily="34" charset="0"/>
              </a:rPr>
              <a:t>se encuentra un poco desfasado por la dificultad con la que se desarrollan los programas y la pesada carga que supone para el servidor que los ejecuta. </a:t>
            </a:r>
            <a:endParaRPr lang="es-ES" sz="2000" dirty="0" smtClean="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Los </a:t>
            </a:r>
            <a:r>
              <a:rPr lang="es-ES" sz="2000" dirty="0">
                <a:latin typeface="Eurostile LT Std" panose="020B0504020202050204" pitchFamily="34" charset="0"/>
                <a:cs typeface="Segoe UI" panose="020B0502040204020203" pitchFamily="34" charset="0"/>
              </a:rPr>
              <a:t>CGI se escriben habitualmente en el lenguaje Perl, C, C++ o Visual Basic.</a:t>
            </a:r>
          </a:p>
        </p:txBody>
      </p:sp>
    </p:spTree>
    <p:extLst>
      <p:ext uri="{BB962C8B-B14F-4D97-AF65-F5344CB8AC3E}">
        <p14:creationId xmlns:p14="http://schemas.microsoft.com/office/powerpoint/2010/main" val="1189630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s-ES" smtClean="0"/>
              <a:t>PEARL</a:t>
            </a:r>
          </a:p>
        </p:txBody>
      </p:sp>
      <p:sp>
        <p:nvSpPr>
          <p:cNvPr id="53251" name="Content Placeholder 2"/>
          <p:cNvSpPr>
            <a:spLocks noGrp="1"/>
          </p:cNvSpPr>
          <p:nvPr>
            <p:ph idx="1"/>
          </p:nvPr>
        </p:nvSpPr>
        <p:spPr/>
        <p:txBody>
          <a:bodyPr>
            <a:normAutofit/>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Perl </a:t>
            </a:r>
            <a:r>
              <a:rPr lang="es-ES" sz="2000" dirty="0">
                <a:latin typeface="Eurostile LT Std" panose="020B0504020202050204" pitchFamily="34" charset="0"/>
                <a:cs typeface="Segoe UI" panose="020B0502040204020203" pitchFamily="34" charset="0"/>
              </a:rPr>
              <a:t>es un lenguaje de programación interpretado. </a:t>
            </a:r>
            <a:endParaRPr lang="es-ES" sz="2000" dirty="0" smtClean="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Esto </a:t>
            </a:r>
            <a:r>
              <a:rPr lang="es-ES" sz="2000" dirty="0">
                <a:latin typeface="Eurostile LT Std" panose="020B0504020202050204" pitchFamily="34" charset="0"/>
                <a:cs typeface="Segoe UI" panose="020B0502040204020203" pitchFamily="34" charset="0"/>
              </a:rPr>
              <a:t>quiere decir que el código de los scripts en Perl no se compila sino que cada vez que se quiere ejecutar se lee el código y se pone en marcha interpretando lo que hay escrito.</a:t>
            </a:r>
          </a:p>
        </p:txBody>
      </p:sp>
    </p:spTree>
    <p:extLst>
      <p:ext uri="{BB962C8B-B14F-4D97-AF65-F5344CB8AC3E}">
        <p14:creationId xmlns:p14="http://schemas.microsoft.com/office/powerpoint/2010/main" val="1638616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s-ES" smtClean="0"/>
              <a:t>PHP</a:t>
            </a:r>
          </a:p>
        </p:txBody>
      </p:sp>
      <p:sp>
        <p:nvSpPr>
          <p:cNvPr id="55299" name="Content Placeholder 2"/>
          <p:cNvSpPr>
            <a:spLocks noGrp="1"/>
          </p:cNvSpPr>
          <p:nvPr>
            <p:ph idx="1"/>
          </p:nvPr>
        </p:nvSpPr>
        <p:spPr>
          <a:xfrm>
            <a:off x="457200" y="1485578"/>
            <a:ext cx="8229600" cy="4527011"/>
          </a:xfrm>
        </p:spPr>
        <p:txBody>
          <a:bodyPr>
            <a:normAutofit/>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PHP </a:t>
            </a:r>
            <a:r>
              <a:rPr lang="es-ES" sz="2000" dirty="0">
                <a:latin typeface="Eurostile LT Std" panose="020B0504020202050204" pitchFamily="34" charset="0"/>
                <a:cs typeface="Segoe UI" panose="020B0502040204020203" pitchFamily="34" charset="0"/>
              </a:rPr>
              <a:t>es el acrónimo de </a:t>
            </a:r>
            <a:r>
              <a:rPr lang="es-ES" sz="2000" dirty="0" err="1">
                <a:latin typeface="Eurostile LT Std" panose="020B0504020202050204" pitchFamily="34" charset="0"/>
                <a:cs typeface="Segoe UI" panose="020B0502040204020203" pitchFamily="34" charset="0"/>
              </a:rPr>
              <a:t>Hipertext</a:t>
            </a:r>
            <a:r>
              <a:rPr lang="es-ES" sz="2000" dirty="0">
                <a:latin typeface="Eurostile LT Std" panose="020B0504020202050204" pitchFamily="34" charset="0"/>
                <a:cs typeface="Segoe UI" panose="020B0502040204020203" pitchFamily="34" charset="0"/>
              </a:rPr>
              <a:t> </a:t>
            </a:r>
            <a:r>
              <a:rPr lang="es-ES" sz="2000" dirty="0" err="1">
                <a:latin typeface="Eurostile LT Std" panose="020B0504020202050204" pitchFamily="34" charset="0"/>
                <a:cs typeface="Segoe UI" panose="020B0502040204020203" pitchFamily="34" charset="0"/>
              </a:rPr>
              <a:t>Preprocesor</a:t>
            </a:r>
            <a:r>
              <a:rPr lang="es-ES" sz="2000" dirty="0">
                <a:latin typeface="Eurostile LT Std" panose="020B0504020202050204" pitchFamily="34" charset="0"/>
                <a:cs typeface="Segoe UI" panose="020B0502040204020203" pitchFamily="34" charset="0"/>
              </a:rPr>
              <a:t>. </a:t>
            </a:r>
            <a:endParaRPr lang="es-ES" sz="2000" dirty="0" smtClean="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Es </a:t>
            </a:r>
            <a:r>
              <a:rPr lang="es-ES" sz="2000" dirty="0">
                <a:latin typeface="Eurostile LT Std" panose="020B0504020202050204" pitchFamily="34" charset="0"/>
                <a:cs typeface="Segoe UI" panose="020B0502040204020203" pitchFamily="34" charset="0"/>
              </a:rPr>
              <a:t>un lenguaje de programación del lado del servidor gratuito e independiente de plataforma, rápido, con una gran librería de funciones y mucha documentación. </a:t>
            </a:r>
          </a:p>
        </p:txBody>
      </p:sp>
    </p:spTree>
    <p:extLst>
      <p:ext uri="{BB962C8B-B14F-4D97-AF65-F5344CB8AC3E}">
        <p14:creationId xmlns:p14="http://schemas.microsoft.com/office/powerpoint/2010/main" val="564965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s-ES" dirty="0" smtClean="0"/>
              <a:t>ASP.net</a:t>
            </a:r>
          </a:p>
        </p:txBody>
      </p:sp>
      <p:sp>
        <p:nvSpPr>
          <p:cNvPr id="54275" name="Content Placeholder 2"/>
          <p:cNvSpPr>
            <a:spLocks noGrp="1"/>
          </p:cNvSpPr>
          <p:nvPr>
            <p:ph idx="1"/>
          </p:nvPr>
        </p:nvSpPr>
        <p:spPr/>
        <p:txBody>
          <a:bodyPr>
            <a:normAutofit/>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ASP </a:t>
            </a:r>
            <a:r>
              <a:rPr lang="es-ES" sz="2000" dirty="0">
                <a:latin typeface="Eurostile LT Std" panose="020B0504020202050204" pitchFamily="34" charset="0"/>
                <a:cs typeface="Segoe UI" panose="020B0502040204020203" pitchFamily="34" charset="0"/>
              </a:rPr>
              <a:t>(Active Server </a:t>
            </a:r>
            <a:r>
              <a:rPr lang="es-ES" sz="2000" dirty="0" err="1">
                <a:latin typeface="Eurostile LT Std" panose="020B0504020202050204" pitchFamily="34" charset="0"/>
                <a:cs typeface="Segoe UI" panose="020B0502040204020203" pitchFamily="34" charset="0"/>
              </a:rPr>
              <a:t>Pages</a:t>
            </a:r>
            <a:r>
              <a:rPr lang="es-ES" sz="2000" dirty="0">
                <a:latin typeface="Eurostile LT Std" panose="020B0504020202050204" pitchFamily="34" charset="0"/>
                <a:cs typeface="Segoe UI" panose="020B0502040204020203" pitchFamily="34" charset="0"/>
              </a:rPr>
              <a:t>) es la tecnología desarrollada por Microsoft para la creación de páginas dinámicas del servidor. </a:t>
            </a:r>
            <a:endParaRPr lang="es-ES" sz="2000" dirty="0" smtClean="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ASP </a:t>
            </a:r>
            <a:r>
              <a:rPr lang="es-ES" sz="2000" dirty="0">
                <a:latin typeface="Eurostile LT Std" panose="020B0504020202050204" pitchFamily="34" charset="0"/>
                <a:cs typeface="Segoe UI" panose="020B0502040204020203" pitchFamily="34" charset="0"/>
              </a:rPr>
              <a:t>se escribe en la misma página web, utilizando el lenguaje Visual Basic Script o </a:t>
            </a:r>
            <a:r>
              <a:rPr lang="es-ES" sz="2000" dirty="0" err="1">
                <a:latin typeface="Eurostile LT Std" panose="020B0504020202050204" pitchFamily="34" charset="0"/>
                <a:cs typeface="Segoe UI" panose="020B0502040204020203" pitchFamily="34" charset="0"/>
              </a:rPr>
              <a:t>Jscript</a:t>
            </a:r>
            <a:r>
              <a:rPr lang="es-ES" sz="2000" dirty="0">
                <a:latin typeface="Eurostile LT Std" panose="020B0504020202050204" pitchFamily="34" charset="0"/>
                <a:cs typeface="Segoe UI" panose="020B0502040204020203" pitchFamily="34" charset="0"/>
              </a:rPr>
              <a:t> (</a:t>
            </a:r>
            <a:r>
              <a:rPr lang="es-ES" sz="2000" dirty="0" err="1">
                <a:latin typeface="Eurostile LT Std" panose="020B0504020202050204" pitchFamily="34" charset="0"/>
                <a:cs typeface="Segoe UI" panose="020B0502040204020203" pitchFamily="34" charset="0"/>
              </a:rPr>
              <a:t>Javascript</a:t>
            </a:r>
            <a:r>
              <a:rPr lang="es-ES" sz="2000" dirty="0">
                <a:latin typeface="Eurostile LT Std" panose="020B0504020202050204" pitchFamily="34" charset="0"/>
                <a:cs typeface="Segoe UI" panose="020B0502040204020203" pitchFamily="34" charset="0"/>
              </a:rPr>
              <a:t> de Microsoft). </a:t>
            </a:r>
          </a:p>
          <a:p>
            <a:pPr>
              <a:buSzPct val="115000"/>
              <a:buFontTx/>
              <a:buBlip>
                <a:blip r:embed="rId2"/>
              </a:buBlip>
            </a:pPr>
            <a:endParaRPr lang="es-ES" sz="2000" dirty="0">
              <a:latin typeface="Eurostile LT Std" panose="020B0504020202050204" pitchFamily="34" charset="0"/>
              <a:cs typeface="Segoe UI" panose="020B0502040204020203" pitchFamily="34" charset="0"/>
            </a:endParaRPr>
          </a:p>
        </p:txBody>
      </p:sp>
    </p:spTree>
    <p:extLst>
      <p:ext uri="{BB962C8B-B14F-4D97-AF65-F5344CB8AC3E}">
        <p14:creationId xmlns:p14="http://schemas.microsoft.com/office/powerpoint/2010/main" val="2862551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s-ES" dirty="0" smtClean="0"/>
              <a:t>JSP, </a:t>
            </a:r>
            <a:r>
              <a:rPr lang="es-ES" dirty="0" err="1" smtClean="0"/>
              <a:t>Servlets</a:t>
            </a:r>
            <a:endParaRPr lang="es-ES" dirty="0" smtClean="0"/>
          </a:p>
        </p:txBody>
      </p:sp>
      <p:sp>
        <p:nvSpPr>
          <p:cNvPr id="56323" name="Content Placeholder 2"/>
          <p:cNvSpPr>
            <a:spLocks noGrp="1"/>
          </p:cNvSpPr>
          <p:nvPr>
            <p:ph idx="1"/>
          </p:nvPr>
        </p:nvSpPr>
        <p:spPr/>
        <p:txBody>
          <a:bodyPr>
            <a:normAutofit/>
          </a:bodyPr>
          <a:lstStyle/>
          <a:p>
            <a:pPr>
              <a:buSzPct val="115000"/>
              <a:buFontTx/>
              <a:buBlip>
                <a:blip r:embed="rId2"/>
              </a:buBlip>
            </a:pPr>
            <a:r>
              <a:rPr lang="es-ES" sz="2000" dirty="0">
                <a:latin typeface="Eurostile LT Std" panose="020B0504020202050204" pitchFamily="34" charset="0"/>
                <a:cs typeface="Segoe UI" panose="020B0502040204020203" pitchFamily="34" charset="0"/>
              </a:rPr>
              <a:t>Es una tecnología orientada a crear </a:t>
            </a:r>
            <a:r>
              <a:rPr lang="es-ES" sz="2000" dirty="0" smtClean="0">
                <a:latin typeface="Eurostile LT Std" panose="020B0504020202050204" pitchFamily="34" charset="0"/>
                <a:cs typeface="Segoe UI" panose="020B0502040204020203" pitchFamily="34" charset="0"/>
              </a:rPr>
              <a:t>páginas web </a:t>
            </a:r>
            <a:r>
              <a:rPr lang="es-ES" sz="2000" dirty="0">
                <a:latin typeface="Eurostile LT Std" panose="020B0504020202050204" pitchFamily="34" charset="0"/>
                <a:cs typeface="Segoe UI" panose="020B0502040204020203" pitchFamily="34" charset="0"/>
              </a:rPr>
              <a:t>con programación en Java. </a:t>
            </a:r>
            <a:endParaRPr lang="es-ES" sz="2000" dirty="0" smtClean="0">
              <a:latin typeface="Eurostile LT Std" panose="020B0504020202050204" pitchFamily="34" charset="0"/>
              <a:cs typeface="Segoe UI" panose="020B0502040204020203" pitchFamily="34" charset="0"/>
            </a:endParaRPr>
          </a:p>
          <a:p>
            <a:pPr>
              <a:buSzPct val="115000"/>
              <a:buFontTx/>
              <a:buBlip>
                <a:blip r:embed="rId2"/>
              </a:buBlip>
            </a:pPr>
            <a:endParaRPr lang="es-ES" sz="2000" dirty="0">
              <a:latin typeface="Eurostile LT Std" panose="020B0504020202050204" pitchFamily="34" charset="0"/>
              <a:cs typeface="Segoe UI" panose="020B0502040204020203" pitchFamily="34" charset="0"/>
            </a:endParaRPr>
          </a:p>
          <a:p>
            <a:pPr>
              <a:buSzPct val="115000"/>
              <a:buFontTx/>
              <a:buBlip>
                <a:blip r:embed="rId2"/>
              </a:buBlip>
            </a:pPr>
            <a:r>
              <a:rPr lang="es-ES" sz="2000" dirty="0">
                <a:latin typeface="Eurostile LT Std" panose="020B0504020202050204" pitchFamily="34" charset="0"/>
                <a:cs typeface="Segoe UI" panose="020B0502040204020203" pitchFamily="34" charset="0"/>
              </a:rPr>
              <a:t>Con JSP se hacen aplicaciones web que se ejecutan en variados servidores web, de múltiples plataformas, ya que Java es en esencia un lenguaje multiplataforma. Por tanto, JSP se escriben con  editores HTML/XML habituales. </a:t>
            </a:r>
            <a:br>
              <a:rPr lang="es-ES" sz="2000" dirty="0">
                <a:latin typeface="Eurostile LT Std" panose="020B0504020202050204" pitchFamily="34" charset="0"/>
                <a:cs typeface="Segoe UI" panose="020B0502040204020203" pitchFamily="34" charset="0"/>
              </a:rPr>
            </a:br>
            <a:endParaRPr lang="es-ES" sz="2000" dirty="0">
              <a:latin typeface="Eurostile LT Std" panose="020B0504020202050204" pitchFamily="34" charset="0"/>
              <a:cs typeface="Segoe UI" panose="020B0502040204020203" pitchFamily="34" charset="0"/>
            </a:endParaRPr>
          </a:p>
          <a:p>
            <a:pPr lvl="1"/>
            <a:endParaRPr lang="es-ES" dirty="0"/>
          </a:p>
        </p:txBody>
      </p:sp>
    </p:spTree>
    <p:extLst>
      <p:ext uri="{BB962C8B-B14F-4D97-AF65-F5344CB8AC3E}">
        <p14:creationId xmlns:p14="http://schemas.microsoft.com/office/powerpoint/2010/main" val="433762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_tradnl" dirty="0" smtClean="0"/>
              <a:t>Tecnologías por capa</a:t>
            </a:r>
          </a:p>
        </p:txBody>
      </p:sp>
      <p:sp>
        <p:nvSpPr>
          <p:cNvPr id="26627" name="Rectangle 3"/>
          <p:cNvSpPr>
            <a:spLocks noGrp="1" noChangeArrowheads="1"/>
          </p:cNvSpPr>
          <p:nvPr>
            <p:ph type="body" idx="1"/>
          </p:nvPr>
        </p:nvSpPr>
        <p:spPr>
          <a:xfrm>
            <a:off x="457200" y="1341562"/>
            <a:ext cx="8229600" cy="5256584"/>
          </a:xfrm>
        </p:spPr>
        <p:txBody>
          <a:bodyPr>
            <a:normAutofit/>
          </a:bodyPr>
          <a:lstStyle/>
          <a:p>
            <a:pPr>
              <a:buSzPct val="115000"/>
              <a:buFontTx/>
              <a:buBlip>
                <a:blip r:embed="rId2"/>
              </a:buBlip>
            </a:pPr>
            <a:r>
              <a:rPr lang="es-ES_tradnl" sz="2000" b="1" dirty="0" smtClean="0">
                <a:latin typeface="Eurostile LT Std" panose="020B0504020202050204" pitchFamily="34" charset="0"/>
                <a:cs typeface="Segoe UI" panose="020B0502040204020203" pitchFamily="34" charset="0"/>
              </a:rPr>
              <a:t>Presentación</a:t>
            </a:r>
          </a:p>
          <a:p>
            <a:pPr lvl="1">
              <a:buSzPct val="115000"/>
              <a:buFontTx/>
              <a:buBlip>
                <a:blip r:embed="rId2"/>
              </a:buBlip>
            </a:pPr>
            <a:r>
              <a:rPr lang="es-ES_tradnl" sz="1600" dirty="0" smtClean="0">
                <a:latin typeface="Eurostile LT Std" panose="020B0504020202050204" pitchFamily="34" charset="0"/>
                <a:cs typeface="Segoe UI" panose="020B0502040204020203" pitchFamily="34" charset="0"/>
              </a:rPr>
              <a:t>HTML, CSS, JS</a:t>
            </a:r>
          </a:p>
          <a:p>
            <a:pPr lvl="1">
              <a:buSzPct val="115000"/>
              <a:buFontTx/>
              <a:buBlip>
                <a:blip r:embed="rId2"/>
              </a:buBlip>
            </a:pPr>
            <a:r>
              <a:rPr lang="es-ES_tradnl" sz="1600" dirty="0" smtClean="0">
                <a:latin typeface="Eurostile LT Std" panose="020B0504020202050204" pitchFamily="34" charset="0"/>
                <a:cs typeface="Segoe UI" panose="020B0502040204020203" pitchFamily="34" charset="0"/>
              </a:rPr>
              <a:t>Flash, </a:t>
            </a:r>
            <a:r>
              <a:rPr lang="es-ES_tradnl" sz="1600" dirty="0" err="1" smtClean="0">
                <a:latin typeface="Eurostile LT Std" panose="020B0504020202050204" pitchFamily="34" charset="0"/>
                <a:cs typeface="Segoe UI" panose="020B0502040204020203" pitchFamily="34" charset="0"/>
              </a:rPr>
              <a:t>Applets</a:t>
            </a:r>
            <a:r>
              <a:rPr lang="es-ES_tradnl" sz="1600" dirty="0" smtClean="0">
                <a:latin typeface="Eurostile LT Std" panose="020B0504020202050204" pitchFamily="34" charset="0"/>
                <a:cs typeface="Segoe UI" panose="020B0502040204020203" pitchFamily="34" charset="0"/>
              </a:rPr>
              <a:t> </a:t>
            </a:r>
          </a:p>
          <a:p>
            <a:pPr lvl="1">
              <a:buSzPct val="115000"/>
              <a:buFontTx/>
              <a:buBlip>
                <a:blip r:embed="rId2"/>
              </a:buBlip>
            </a:pPr>
            <a:endParaRPr lang="es-ES_tradnl" sz="1600" dirty="0" smtClean="0">
              <a:latin typeface="Eurostile LT Std" panose="020B0504020202050204" pitchFamily="34" charset="0"/>
              <a:cs typeface="Segoe UI" panose="020B0502040204020203" pitchFamily="34" charset="0"/>
            </a:endParaRPr>
          </a:p>
          <a:p>
            <a:pPr>
              <a:buSzPct val="115000"/>
              <a:buFontTx/>
              <a:buBlip>
                <a:blip r:embed="rId2"/>
              </a:buBlip>
            </a:pPr>
            <a:r>
              <a:rPr lang="es-ES_tradnl" sz="2000" b="1" dirty="0" smtClean="0">
                <a:latin typeface="Eurostile LT Std" panose="020B0504020202050204" pitchFamily="34" charset="0"/>
                <a:cs typeface="Segoe UI" panose="020B0502040204020203" pitchFamily="34" charset="0"/>
              </a:rPr>
              <a:t>Negocio</a:t>
            </a:r>
          </a:p>
          <a:p>
            <a:pPr lvl="1">
              <a:buSzPct val="115000"/>
              <a:buFontTx/>
              <a:buBlip>
                <a:blip r:embed="rId2"/>
              </a:buBlip>
            </a:pPr>
            <a:r>
              <a:rPr lang="es-ES" sz="1600" dirty="0">
                <a:latin typeface="Eurostile LT Std" panose="020B0504020202050204" pitchFamily="34" charset="0"/>
                <a:cs typeface="Segoe UI" panose="020B0502040204020203" pitchFamily="34" charset="0"/>
              </a:rPr>
              <a:t>Lenguajes de Componentes  </a:t>
            </a:r>
            <a:r>
              <a:rPr lang="es-ES" sz="1600" dirty="0" smtClean="0">
                <a:latin typeface="Eurostile LT Std" panose="020B0504020202050204" pitchFamily="34" charset="0"/>
                <a:cs typeface="Segoe UI" panose="020B0502040204020203" pitchFamily="34" charset="0"/>
              </a:rPr>
              <a:t>(</a:t>
            </a:r>
            <a:r>
              <a:rPr lang="es-ES" sz="1600" dirty="0" err="1" smtClean="0">
                <a:latin typeface="Eurostile LT Std" panose="020B0504020202050204" pitchFamily="34" charset="0"/>
                <a:cs typeface="Segoe UI" panose="020B0502040204020203" pitchFamily="34" charset="0"/>
              </a:rPr>
              <a:t>Servlets</a:t>
            </a:r>
            <a:r>
              <a:rPr lang="es-ES" sz="1600" dirty="0" smtClean="0">
                <a:latin typeface="Eurostile LT Std" panose="020B0504020202050204" pitchFamily="34" charset="0"/>
                <a:cs typeface="Segoe UI" panose="020B0502040204020203" pitchFamily="34" charset="0"/>
              </a:rPr>
              <a:t>, JSP, Java </a:t>
            </a:r>
            <a:r>
              <a:rPr lang="es-ES" sz="1600" dirty="0" err="1" smtClean="0">
                <a:latin typeface="Eurostile LT Std" panose="020B0504020202050204" pitchFamily="34" charset="0"/>
                <a:cs typeface="Segoe UI" panose="020B0502040204020203" pitchFamily="34" charset="0"/>
              </a:rPr>
              <a:t>Beans</a:t>
            </a:r>
            <a:r>
              <a:rPr lang="es-ES" sz="1600" dirty="0" smtClean="0">
                <a:latin typeface="Eurostile LT Std" panose="020B0504020202050204" pitchFamily="34" charset="0"/>
                <a:cs typeface="Segoe UI" panose="020B0502040204020203" pitchFamily="34" charset="0"/>
              </a:rPr>
              <a:t>, </a:t>
            </a:r>
            <a:r>
              <a:rPr lang="es-ES_tradnl" sz="1600" dirty="0" err="1">
                <a:latin typeface="Eurostile LT Std" panose="020B0504020202050204" pitchFamily="34" charset="0"/>
                <a:cs typeface="Segoe UI" panose="020B0502040204020203" pitchFamily="34" charset="0"/>
              </a:rPr>
              <a:t>EJBs</a:t>
            </a:r>
            <a:r>
              <a:rPr lang="es-ES_tradnl" sz="1600" dirty="0">
                <a:latin typeface="Eurostile LT Std" panose="020B0504020202050204" pitchFamily="34" charset="0"/>
                <a:cs typeface="Segoe UI" panose="020B0502040204020203" pitchFamily="34" charset="0"/>
              </a:rPr>
              <a:t>,</a:t>
            </a:r>
            <a:r>
              <a:rPr lang="es-ES" sz="1600" dirty="0" smtClean="0">
                <a:latin typeface="Eurostile LT Std" panose="020B0504020202050204" pitchFamily="34" charset="0"/>
                <a:cs typeface="Segoe UI" panose="020B0502040204020203" pitchFamily="34" charset="0"/>
              </a:rPr>
              <a:t> c</a:t>
            </a:r>
            <a:r>
              <a:rPr lang="es-ES" sz="1600" dirty="0">
                <a:latin typeface="Eurostile LT Std" panose="020B0504020202050204" pitchFamily="34" charset="0"/>
                <a:cs typeface="Segoe UI" panose="020B0502040204020203" pitchFamily="34" charset="0"/>
              </a:rPr>
              <a:t>#, </a:t>
            </a:r>
            <a:r>
              <a:rPr lang="es-ES" sz="1600" dirty="0" err="1">
                <a:latin typeface="Eurostile LT Std" panose="020B0504020202050204" pitchFamily="34" charset="0"/>
                <a:cs typeface="Segoe UI" panose="020B0502040204020203" pitchFamily="34" charset="0"/>
              </a:rPr>
              <a:t>vb</a:t>
            </a:r>
            <a:r>
              <a:rPr lang="es-ES" sz="1600" dirty="0">
                <a:latin typeface="Eurostile LT Std" panose="020B0504020202050204" pitchFamily="34" charset="0"/>
                <a:cs typeface="Segoe UI" panose="020B0502040204020203" pitchFamily="34" charset="0"/>
              </a:rPr>
              <a:t>, </a:t>
            </a:r>
            <a:r>
              <a:rPr lang="es-ES" sz="1600" dirty="0" err="1">
                <a:latin typeface="Eurostile LT Std" panose="020B0504020202050204" pitchFamily="34" charset="0"/>
                <a:cs typeface="Segoe UI" panose="020B0502040204020203" pitchFamily="34" charset="0"/>
              </a:rPr>
              <a:t>c++</a:t>
            </a:r>
            <a:r>
              <a:rPr lang="es-ES" sz="1600" dirty="0">
                <a:latin typeface="Eurostile LT Std" panose="020B0504020202050204" pitchFamily="34" charset="0"/>
                <a:cs typeface="Segoe UI" panose="020B0502040204020203" pitchFamily="34" charset="0"/>
              </a:rPr>
              <a:t>, </a:t>
            </a:r>
            <a:r>
              <a:rPr lang="es-ES" sz="1600" dirty="0" err="1">
                <a:latin typeface="Eurostile LT Std" panose="020B0504020202050204" pitchFamily="34" charset="0"/>
                <a:cs typeface="Segoe UI" panose="020B0502040204020203" pitchFamily="34" charset="0"/>
              </a:rPr>
              <a:t>j#</a:t>
            </a:r>
            <a:r>
              <a:rPr lang="es-ES" sz="1600" dirty="0">
                <a:latin typeface="Eurostile LT Std" panose="020B0504020202050204" pitchFamily="34" charset="0"/>
                <a:cs typeface="Segoe UI" panose="020B0502040204020203" pitchFamily="34" charset="0"/>
              </a:rPr>
              <a:t>)</a:t>
            </a:r>
          </a:p>
          <a:p>
            <a:pPr lvl="1">
              <a:buSzPct val="115000"/>
              <a:buFontTx/>
              <a:buBlip>
                <a:blip r:embed="rId2"/>
              </a:buBlip>
            </a:pPr>
            <a:r>
              <a:rPr lang="es-ES" sz="1600" dirty="0">
                <a:latin typeface="Eurostile LT Std" panose="020B0504020202050204" pitchFamily="34" charset="0"/>
                <a:cs typeface="Segoe UI" panose="020B0502040204020203" pitchFamily="34" charset="0"/>
              </a:rPr>
              <a:t>Componentes Locales</a:t>
            </a:r>
          </a:p>
          <a:p>
            <a:pPr lvl="1">
              <a:buSzPct val="115000"/>
              <a:buFontTx/>
              <a:buBlip>
                <a:blip r:embed="rId2"/>
              </a:buBlip>
            </a:pPr>
            <a:r>
              <a:rPr lang="es-ES" sz="1600" dirty="0">
                <a:latin typeface="Eurostile LT Std" panose="020B0504020202050204" pitchFamily="34" charset="0"/>
                <a:cs typeface="Segoe UI" panose="020B0502040204020203" pitchFamily="34" charset="0"/>
              </a:rPr>
              <a:t>Componentes Web (Servicios web)</a:t>
            </a:r>
          </a:p>
          <a:p>
            <a:pPr lvl="1">
              <a:buSzPct val="115000"/>
              <a:buFontTx/>
              <a:buBlip>
                <a:blip r:embed="rId2"/>
              </a:buBlip>
            </a:pPr>
            <a:r>
              <a:rPr lang="es-ES" sz="1600" dirty="0">
                <a:latin typeface="Eurostile LT Std" panose="020B0504020202050204" pitchFamily="34" charset="0"/>
                <a:cs typeface="Segoe UI" panose="020B0502040204020203" pitchFamily="34" charset="0"/>
              </a:rPr>
              <a:t>Comunicación entre componentes utilizando el SOAP y </a:t>
            </a:r>
            <a:r>
              <a:rPr lang="es-ES" sz="1600" dirty="0" smtClean="0">
                <a:latin typeface="Eurostile LT Std" panose="020B0504020202050204" pitchFamily="34" charset="0"/>
                <a:cs typeface="Segoe UI" panose="020B0502040204020203" pitchFamily="34" charset="0"/>
              </a:rPr>
              <a:t>XML</a:t>
            </a:r>
          </a:p>
          <a:p>
            <a:pPr lvl="1">
              <a:buSzPct val="115000"/>
              <a:buFontTx/>
              <a:buBlip>
                <a:blip r:embed="rId2"/>
              </a:buBlip>
            </a:pPr>
            <a:endParaRPr lang="es-ES" sz="1600" dirty="0" smtClean="0">
              <a:latin typeface="Eurostile LT Std" panose="020B0504020202050204" pitchFamily="34" charset="0"/>
              <a:cs typeface="Segoe UI" panose="020B0502040204020203" pitchFamily="34" charset="0"/>
            </a:endParaRPr>
          </a:p>
          <a:p>
            <a:pPr>
              <a:buSzPct val="115000"/>
              <a:buFontTx/>
              <a:buBlip>
                <a:blip r:embed="rId2"/>
              </a:buBlip>
            </a:pPr>
            <a:r>
              <a:rPr lang="es-ES_tradnl" sz="2000" b="1" dirty="0">
                <a:latin typeface="Eurostile LT Std" panose="020B0504020202050204" pitchFamily="34" charset="0"/>
                <a:cs typeface="Segoe UI" panose="020B0502040204020203" pitchFamily="34" charset="0"/>
              </a:rPr>
              <a:t>Datos</a:t>
            </a:r>
          </a:p>
          <a:p>
            <a:pPr lvl="1">
              <a:buSzPct val="115000"/>
              <a:buFontTx/>
              <a:buBlip>
                <a:blip r:embed="rId2"/>
              </a:buBlip>
            </a:pPr>
            <a:r>
              <a:rPr lang="es-ES_tradnl" sz="1600" dirty="0">
                <a:latin typeface="Eurostile LT Std" panose="020B0504020202050204" pitchFamily="34" charset="0"/>
                <a:cs typeface="Segoe UI" panose="020B0502040204020203" pitchFamily="34" charset="0"/>
              </a:rPr>
              <a:t>ADO .NET</a:t>
            </a:r>
          </a:p>
          <a:p>
            <a:pPr lvl="1">
              <a:buSzPct val="115000"/>
              <a:buFontTx/>
              <a:buBlip>
                <a:blip r:embed="rId2"/>
              </a:buBlip>
            </a:pPr>
            <a:r>
              <a:rPr lang="es-ES_tradnl" sz="1600" dirty="0">
                <a:latin typeface="Eurostile LT Std" panose="020B0504020202050204" pitchFamily="34" charset="0"/>
                <a:cs typeface="Segoe UI" panose="020B0502040204020203" pitchFamily="34" charset="0"/>
              </a:rPr>
              <a:t>SQL SERVER </a:t>
            </a:r>
            <a:r>
              <a:rPr lang="es-ES_tradnl" sz="1600" dirty="0" smtClean="0">
                <a:latin typeface="Eurostile LT Std" panose="020B0504020202050204" pitchFamily="34" charset="0"/>
                <a:cs typeface="Segoe UI" panose="020B0502040204020203" pitchFamily="34" charset="0"/>
              </a:rPr>
              <a:t>20000, Oracle, </a:t>
            </a:r>
            <a:r>
              <a:rPr lang="es-ES_tradnl" sz="1600" dirty="0" err="1" smtClean="0">
                <a:latin typeface="Eurostile LT Std" panose="020B0504020202050204" pitchFamily="34" charset="0"/>
                <a:cs typeface="Segoe UI" panose="020B0502040204020203" pitchFamily="34" charset="0"/>
              </a:rPr>
              <a:t>Postgres</a:t>
            </a:r>
            <a:r>
              <a:rPr lang="es-ES_tradnl" sz="1600" dirty="0" smtClean="0">
                <a:latin typeface="Eurostile LT Std" panose="020B0504020202050204" pitchFamily="34" charset="0"/>
                <a:cs typeface="Segoe UI" panose="020B0502040204020203" pitchFamily="34" charset="0"/>
              </a:rPr>
              <a:t>, </a:t>
            </a:r>
            <a:r>
              <a:rPr lang="es-ES_tradnl" sz="1600" dirty="0" err="1" smtClean="0">
                <a:latin typeface="Eurostile LT Std" panose="020B0504020202050204" pitchFamily="34" charset="0"/>
                <a:cs typeface="Segoe UI" panose="020B0502040204020203" pitchFamily="34" charset="0"/>
              </a:rPr>
              <a:t>Mysql</a:t>
            </a:r>
            <a:endParaRPr lang="es-ES_tradnl" sz="1600" dirty="0">
              <a:latin typeface="Eurostile LT Std" panose="020B0504020202050204" pitchFamily="34" charset="0"/>
              <a:cs typeface="Segoe UI" panose="020B0502040204020203" pitchFamily="34" charset="0"/>
            </a:endParaRPr>
          </a:p>
          <a:p>
            <a:pPr lvl="1">
              <a:buSzPct val="115000"/>
              <a:buFontTx/>
              <a:buBlip>
                <a:blip r:embed="rId2"/>
              </a:buBlip>
            </a:pPr>
            <a:r>
              <a:rPr lang="es-ES_tradnl" sz="1600" dirty="0">
                <a:latin typeface="Eurostile LT Std" panose="020B0504020202050204" pitchFamily="34" charset="0"/>
                <a:cs typeface="Segoe UI" panose="020B0502040204020203" pitchFamily="34" charset="0"/>
              </a:rPr>
              <a:t>Procedimientos almacenados</a:t>
            </a:r>
          </a:p>
          <a:p>
            <a:pPr lvl="1">
              <a:buSzPct val="115000"/>
              <a:buFontTx/>
              <a:buBlip>
                <a:blip r:embed="rId2"/>
              </a:buBlip>
            </a:pPr>
            <a:r>
              <a:rPr lang="es-ES_tradnl" sz="1600" dirty="0">
                <a:latin typeface="Eurostile LT Std" panose="020B0504020202050204" pitchFamily="34" charset="0"/>
                <a:cs typeface="Segoe UI" panose="020B0502040204020203" pitchFamily="34" charset="0"/>
              </a:rPr>
              <a:t>Componentes </a:t>
            </a:r>
            <a:r>
              <a:rPr lang="es-ES_tradnl" sz="1600" dirty="0" smtClean="0">
                <a:latin typeface="Eurostile LT Std" panose="020B0504020202050204" pitchFamily="34" charset="0"/>
                <a:cs typeface="Segoe UI" panose="020B0502040204020203" pitchFamily="34" charset="0"/>
              </a:rPr>
              <a:t>(Java </a:t>
            </a:r>
            <a:r>
              <a:rPr lang="es-ES_tradnl" sz="1600" dirty="0" err="1" smtClean="0">
                <a:latin typeface="Eurostile LT Std" panose="020B0504020202050204" pitchFamily="34" charset="0"/>
                <a:cs typeface="Segoe UI" panose="020B0502040204020203" pitchFamily="34" charset="0"/>
              </a:rPr>
              <a:t>Beans</a:t>
            </a:r>
            <a:r>
              <a:rPr lang="es-ES_tradnl" sz="1600" dirty="0" smtClean="0">
                <a:latin typeface="Eurostile LT Std" panose="020B0504020202050204" pitchFamily="34" charset="0"/>
                <a:cs typeface="Segoe UI" panose="020B0502040204020203" pitchFamily="34" charset="0"/>
              </a:rPr>
              <a:t>, c</a:t>
            </a:r>
            <a:r>
              <a:rPr lang="es-ES_tradnl" sz="1600" dirty="0">
                <a:latin typeface="Eurostile LT Std" panose="020B0504020202050204" pitchFamily="34" charset="0"/>
                <a:cs typeface="Segoe UI" panose="020B0502040204020203" pitchFamily="34" charset="0"/>
              </a:rPr>
              <a:t>#, </a:t>
            </a:r>
            <a:r>
              <a:rPr lang="es-ES_tradnl" sz="1600" dirty="0" err="1">
                <a:latin typeface="Eurostile LT Std" panose="020B0504020202050204" pitchFamily="34" charset="0"/>
                <a:cs typeface="Segoe UI" panose="020B0502040204020203" pitchFamily="34" charset="0"/>
              </a:rPr>
              <a:t>vb</a:t>
            </a:r>
            <a:r>
              <a:rPr lang="es-ES_tradnl" sz="1600" dirty="0">
                <a:latin typeface="Eurostile LT Std" panose="020B0504020202050204" pitchFamily="34" charset="0"/>
                <a:cs typeface="Segoe UI" panose="020B0502040204020203" pitchFamily="34" charset="0"/>
              </a:rPr>
              <a:t>, </a:t>
            </a:r>
            <a:r>
              <a:rPr lang="es-ES_tradnl" sz="1600" dirty="0" err="1">
                <a:latin typeface="Eurostile LT Std" panose="020B0504020202050204" pitchFamily="34" charset="0"/>
                <a:cs typeface="Segoe UI" panose="020B0502040204020203" pitchFamily="34" charset="0"/>
              </a:rPr>
              <a:t>c++</a:t>
            </a:r>
            <a:r>
              <a:rPr lang="es-ES_tradnl" sz="1600" dirty="0">
                <a:latin typeface="Eurostile LT Std" panose="020B0504020202050204" pitchFamily="34" charset="0"/>
                <a:cs typeface="Segoe UI" panose="020B0502040204020203" pitchFamily="34" charset="0"/>
              </a:rPr>
              <a:t>, </a:t>
            </a:r>
            <a:r>
              <a:rPr lang="es-ES_tradnl" sz="1600" dirty="0" err="1">
                <a:latin typeface="Eurostile LT Std" panose="020B0504020202050204" pitchFamily="34" charset="0"/>
                <a:cs typeface="Segoe UI" panose="020B0502040204020203" pitchFamily="34" charset="0"/>
              </a:rPr>
              <a:t>j#</a:t>
            </a:r>
            <a:r>
              <a:rPr lang="es-ES_tradnl" sz="1600" dirty="0">
                <a:latin typeface="Eurostile LT Std" panose="020B0504020202050204" pitchFamily="34" charset="0"/>
                <a:cs typeface="Segoe UI" panose="020B0502040204020203" pitchFamily="34" charset="0"/>
              </a:rPr>
              <a:t>)</a:t>
            </a:r>
          </a:p>
          <a:p>
            <a:pPr lvl="1">
              <a:buSzPct val="115000"/>
              <a:buFontTx/>
              <a:buBlip>
                <a:blip r:embed="rId2"/>
              </a:buBlip>
            </a:pPr>
            <a:r>
              <a:rPr lang="es-ES_tradnl" sz="1600" dirty="0">
                <a:latin typeface="Eurostile LT Std" panose="020B0504020202050204" pitchFamily="34" charset="0"/>
                <a:cs typeface="Segoe UI" panose="020B0502040204020203" pitchFamily="34" charset="0"/>
              </a:rPr>
              <a:t>XML</a:t>
            </a:r>
          </a:p>
          <a:p>
            <a:pPr>
              <a:buSzPct val="115000"/>
              <a:buFontTx/>
              <a:buBlip>
                <a:blip r:embed="rId2"/>
              </a:buBlip>
            </a:pPr>
            <a:endParaRPr lang="es-ES" sz="2000" dirty="0">
              <a:latin typeface="Eurostile LT Std" panose="020B0504020202050204" pitchFamily="34" charset="0"/>
              <a:cs typeface="Segoe UI" panose="020B0502040204020203" pitchFamily="34" charset="0"/>
            </a:endParaRPr>
          </a:p>
          <a:p>
            <a:pPr lvl="1">
              <a:buSzPct val="115000"/>
              <a:buFontTx/>
              <a:buBlip>
                <a:blip r:embed="rId2"/>
              </a:buBlip>
            </a:pPr>
            <a:endParaRPr lang="es-ES_tradnl" sz="1600" dirty="0">
              <a:latin typeface="Eurostile LT Std" panose="020B0504020202050204" pitchFamily="34" charset="0"/>
              <a:cs typeface="Segoe UI" panose="020B0502040204020203" pitchFamily="34" charset="0"/>
            </a:endParaRPr>
          </a:p>
        </p:txBody>
      </p:sp>
    </p:spTree>
    <p:extLst>
      <p:ext uri="{BB962C8B-B14F-4D97-AF65-F5344CB8AC3E}">
        <p14:creationId xmlns:p14="http://schemas.microsoft.com/office/powerpoint/2010/main" val="3369068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smtClean="0"/>
              <a:t>El Protocolo HTTP</a:t>
            </a:r>
            <a:br>
              <a:rPr lang="es-ES" dirty="0" smtClean="0"/>
            </a:br>
            <a:endParaRPr lang="es-ES" dirty="0"/>
          </a:p>
        </p:txBody>
      </p:sp>
      <p:sp>
        <p:nvSpPr>
          <p:cNvPr id="4" name="Marcador de número de diapositiva 3"/>
          <p:cNvSpPr>
            <a:spLocks noGrp="1"/>
          </p:cNvSpPr>
          <p:nvPr>
            <p:ph type="sldNum" sz="quarter" idx="13"/>
          </p:nvPr>
        </p:nvSpPr>
        <p:spPr/>
        <p:txBody>
          <a:bodyPr/>
          <a:lstStyle/>
          <a:p>
            <a:pPr algn="ctr"/>
            <a:fld id="{6809A684-6793-43C2-A07A-07EB7F2ACB8E}" type="slidenum">
              <a:rPr lang="es-ES" smtClean="0">
                <a:solidFill>
                  <a:prstClr val="black"/>
                </a:solidFill>
              </a:rPr>
              <a:pPr algn="ctr"/>
              <a:t>37</a:t>
            </a:fld>
            <a:endParaRPr lang="es-ES" dirty="0">
              <a:solidFill>
                <a:prstClr val="black"/>
              </a:solidFill>
            </a:endParaRPr>
          </a:p>
        </p:txBody>
      </p:sp>
      <p:sp>
        <p:nvSpPr>
          <p:cNvPr id="6" name="5 CuadroTexto"/>
          <p:cNvSpPr txBox="1">
            <a:spLocks noChangeArrowheads="1"/>
          </p:cNvSpPr>
          <p:nvPr/>
        </p:nvSpPr>
        <p:spPr bwMode="auto">
          <a:xfrm>
            <a:off x="0" y="1641475"/>
            <a:ext cx="1258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tis Sans Serif Std"/>
                <a:cs typeface="Arial" panose="020B0604020202020204" pitchFamily="34" charset="0"/>
              </a:defRPr>
            </a:lvl1pPr>
            <a:lvl2pPr marL="742950" indent="-285750">
              <a:defRPr>
                <a:solidFill>
                  <a:schemeClr val="tx1"/>
                </a:solidFill>
                <a:latin typeface="Rotis Sans Serif Std"/>
                <a:cs typeface="Arial" panose="020B0604020202020204" pitchFamily="34" charset="0"/>
              </a:defRPr>
            </a:lvl2pPr>
            <a:lvl3pPr marL="1143000" indent="-228600">
              <a:defRPr>
                <a:solidFill>
                  <a:schemeClr val="tx1"/>
                </a:solidFill>
                <a:latin typeface="Rotis Sans Serif Std"/>
                <a:cs typeface="Arial" panose="020B0604020202020204" pitchFamily="34" charset="0"/>
              </a:defRPr>
            </a:lvl3pPr>
            <a:lvl4pPr marL="1600200" indent="-228600">
              <a:defRPr>
                <a:solidFill>
                  <a:schemeClr val="tx1"/>
                </a:solidFill>
                <a:latin typeface="Rotis Sans Serif Std"/>
                <a:cs typeface="Arial" panose="020B0604020202020204" pitchFamily="34" charset="0"/>
              </a:defRPr>
            </a:lvl4pPr>
            <a:lvl5pPr marL="2057400" indent="-228600">
              <a:defRPr>
                <a:solidFill>
                  <a:schemeClr val="tx1"/>
                </a:solidFill>
                <a:latin typeface="Rotis Sans Serif Std"/>
                <a:cs typeface="Arial" panose="020B0604020202020204" pitchFamily="34" charset="0"/>
              </a:defRPr>
            </a:lvl5pPr>
            <a:lvl6pPr marL="2514600" indent="-228600" eaLnBrk="0" fontAlgn="base" hangingPunct="0">
              <a:spcBef>
                <a:spcPct val="0"/>
              </a:spcBef>
              <a:spcAft>
                <a:spcPct val="0"/>
              </a:spcAft>
              <a:defRPr>
                <a:solidFill>
                  <a:schemeClr val="tx1"/>
                </a:solidFill>
                <a:latin typeface="Rotis Sans Serif Std"/>
                <a:cs typeface="Arial" panose="020B0604020202020204" pitchFamily="34" charset="0"/>
              </a:defRPr>
            </a:lvl6pPr>
            <a:lvl7pPr marL="2971800" indent="-228600" eaLnBrk="0" fontAlgn="base" hangingPunct="0">
              <a:spcBef>
                <a:spcPct val="0"/>
              </a:spcBef>
              <a:spcAft>
                <a:spcPct val="0"/>
              </a:spcAft>
              <a:defRPr>
                <a:solidFill>
                  <a:schemeClr val="tx1"/>
                </a:solidFill>
                <a:latin typeface="Rotis Sans Serif Std"/>
                <a:cs typeface="Arial" panose="020B0604020202020204" pitchFamily="34" charset="0"/>
              </a:defRPr>
            </a:lvl7pPr>
            <a:lvl8pPr marL="3429000" indent="-228600" eaLnBrk="0" fontAlgn="base" hangingPunct="0">
              <a:spcBef>
                <a:spcPct val="0"/>
              </a:spcBef>
              <a:spcAft>
                <a:spcPct val="0"/>
              </a:spcAft>
              <a:defRPr>
                <a:solidFill>
                  <a:schemeClr val="tx1"/>
                </a:solidFill>
                <a:latin typeface="Rotis Sans Serif Std"/>
                <a:cs typeface="Arial" panose="020B0604020202020204" pitchFamily="34" charset="0"/>
              </a:defRPr>
            </a:lvl8pPr>
            <a:lvl9pPr marL="3886200" indent="-228600" eaLnBrk="0" fontAlgn="base" hangingPunct="0">
              <a:spcBef>
                <a:spcPct val="0"/>
              </a:spcBef>
              <a:spcAft>
                <a:spcPct val="0"/>
              </a:spcAft>
              <a:defRPr>
                <a:solidFill>
                  <a:schemeClr val="tx1"/>
                </a:solidFill>
                <a:latin typeface="Rotis Sans Serif Std"/>
                <a:cs typeface="Arial" panose="020B0604020202020204" pitchFamily="34" charset="0"/>
              </a:defRPr>
            </a:lvl9pPr>
          </a:lstStyle>
          <a:p>
            <a:pPr algn="ctr" eaLnBrk="1" hangingPunct="1"/>
            <a:r>
              <a:rPr lang="es-ES" altLang="es-ES" sz="5400" dirty="0">
                <a:solidFill>
                  <a:schemeClr val="bg1"/>
                </a:solidFill>
                <a:latin typeface="Eurostile LT Std"/>
              </a:rPr>
              <a:t>4</a:t>
            </a:r>
            <a:endParaRPr lang="ca-ES" altLang="es-ES" sz="5400" dirty="0">
              <a:solidFill>
                <a:schemeClr val="bg1"/>
              </a:solidFill>
              <a:latin typeface="Eurostile LT Std"/>
            </a:endParaRPr>
          </a:p>
        </p:txBody>
      </p:sp>
    </p:spTree>
    <p:extLst>
      <p:ext uri="{BB962C8B-B14F-4D97-AF65-F5344CB8AC3E}">
        <p14:creationId xmlns:p14="http://schemas.microsoft.com/office/powerpoint/2010/main" val="3245867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HTTP: </a:t>
            </a:r>
            <a:r>
              <a:rPr lang="es-ES" dirty="0" err="1"/>
              <a:t>Hypertext</a:t>
            </a:r>
            <a:r>
              <a:rPr lang="es-ES" dirty="0"/>
              <a:t> Transfer </a:t>
            </a:r>
            <a:r>
              <a:rPr lang="es-ES" dirty="0" err="1"/>
              <a:t>Protocol</a:t>
            </a:r>
            <a:endParaRPr lang="es-ES" dirty="0"/>
          </a:p>
        </p:txBody>
      </p:sp>
      <p:sp>
        <p:nvSpPr>
          <p:cNvPr id="3" name="Marcador de texto 2"/>
          <p:cNvSpPr>
            <a:spLocks noGrp="1"/>
          </p:cNvSpPr>
          <p:nvPr>
            <p:ph type="body" sz="quarter" idx="13"/>
          </p:nvPr>
        </p:nvSpPr>
        <p:spPr>
          <a:xfrm>
            <a:off x="246577" y="1269054"/>
            <a:ext cx="5693575" cy="5185777"/>
          </a:xfrm>
        </p:spPr>
        <p:txBody>
          <a:bodyPr>
            <a:normAutofit/>
          </a:bodyPr>
          <a:lstStyle/>
          <a:p>
            <a:pPr>
              <a:buSzPct val="115000"/>
              <a:buFontTx/>
              <a:buBlip>
                <a:blip r:embed="rId2"/>
              </a:buBlip>
            </a:pPr>
            <a:r>
              <a:rPr lang="es-ES" dirty="0" smtClean="0"/>
              <a:t>Es </a:t>
            </a:r>
            <a:r>
              <a:rPr lang="es-ES" dirty="0"/>
              <a:t>un conjunto de reglas que rigen la transferencia de datos en una comunicación </a:t>
            </a:r>
            <a:r>
              <a:rPr lang="es-ES" dirty="0" smtClean="0"/>
              <a:t>Web.</a:t>
            </a:r>
          </a:p>
          <a:p>
            <a:pPr>
              <a:buSzPct val="115000"/>
              <a:buFontTx/>
              <a:buBlip>
                <a:blip r:embed="rId2"/>
              </a:buBlip>
            </a:pPr>
            <a:r>
              <a:rPr lang="es-ES" dirty="0" smtClean="0"/>
              <a:t>El </a:t>
            </a:r>
            <a:r>
              <a:rPr lang="es-ES" dirty="0"/>
              <a:t>protocolo más usado de Internet.</a:t>
            </a:r>
          </a:p>
          <a:p>
            <a:pPr lvl="1"/>
            <a:endParaRPr lang="es-ES" sz="2000" dirty="0"/>
          </a:p>
          <a:p>
            <a:pPr marL="0" indent="0">
              <a:buSzPct val="115000"/>
              <a:buNone/>
            </a:pPr>
            <a:r>
              <a:rPr lang="es-ES" b="1" dirty="0"/>
              <a:t>Su propósito:</a:t>
            </a:r>
          </a:p>
          <a:p>
            <a:pPr>
              <a:buSzPct val="115000"/>
              <a:buFontTx/>
              <a:buBlip>
                <a:blip r:embed="rId2"/>
              </a:buBlip>
            </a:pPr>
            <a:r>
              <a:rPr lang="es-ES" dirty="0"/>
              <a:t>Transferencia de archivos entre un </a:t>
            </a:r>
            <a:r>
              <a:rPr lang="es-ES" dirty="0" smtClean="0"/>
              <a:t>cliente (el navegador) </a:t>
            </a:r>
            <a:r>
              <a:rPr lang="es-ES" dirty="0"/>
              <a:t>y un servidor </a:t>
            </a:r>
            <a:r>
              <a:rPr lang="es-ES" dirty="0" smtClean="0"/>
              <a:t>web.</a:t>
            </a:r>
            <a:endParaRPr lang="es-ES" dirty="0"/>
          </a:p>
          <a:p>
            <a:pPr>
              <a:buSzPct val="115000"/>
              <a:buFontTx/>
              <a:buBlip>
                <a:blip r:embed="rId2"/>
              </a:buBlip>
            </a:pPr>
            <a:r>
              <a:rPr lang="es-ES" dirty="0"/>
              <a:t>Se usa tanto para que el navegador pida una pagina a un servidor como para que este envíe la pagina solicitada al navegador. </a:t>
            </a:r>
            <a:endParaRPr lang="es-ES" dirty="0" smtClean="0"/>
          </a:p>
          <a:p>
            <a:pPr>
              <a:buSzPct val="115000"/>
              <a:buFontTx/>
              <a:buBlip>
                <a:blip r:embed="rId2"/>
              </a:buBlip>
            </a:pPr>
            <a:r>
              <a:rPr lang="es-ES" dirty="0" smtClean="0"/>
              <a:t>Esta </a:t>
            </a:r>
            <a:r>
              <a:rPr lang="es-ES" dirty="0"/>
              <a:t>basado en el envío de comandos y respuestas </a:t>
            </a:r>
            <a:r>
              <a:rPr lang="es-ES" dirty="0" smtClean="0"/>
              <a:t>de texto en formato ASCII</a:t>
            </a:r>
            <a:r>
              <a:rPr lang="es-ES" dirty="0"/>
              <a:t>.</a:t>
            </a:r>
          </a:p>
          <a:p>
            <a:pPr>
              <a:buSzPct val="115000"/>
              <a:buFontTx/>
              <a:buBlip>
                <a:blip r:embed="rId2"/>
              </a:buBlip>
            </a:pPr>
            <a:endParaRPr lang="es-ES" dirty="0"/>
          </a:p>
        </p:txBody>
      </p:sp>
      <p:pic>
        <p:nvPicPr>
          <p:cNvPr id="1026" name="Picture 2" descr="Image result for http protocol inter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093" y="1052980"/>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00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Comunicación cliente - servidor</a:t>
            </a:r>
          </a:p>
        </p:txBody>
      </p:sp>
      <p:sp>
        <p:nvSpPr>
          <p:cNvPr id="3" name="Marcador de texto 2"/>
          <p:cNvSpPr>
            <a:spLocks noGrp="1"/>
          </p:cNvSpPr>
          <p:nvPr>
            <p:ph type="body" sz="quarter" idx="13"/>
          </p:nvPr>
        </p:nvSpPr>
        <p:spPr/>
        <p:txBody>
          <a:bodyPr>
            <a:normAutofit/>
          </a:bodyPr>
          <a:lstStyle/>
          <a:p>
            <a:pPr>
              <a:buSzPct val="115000"/>
              <a:buFontTx/>
              <a:buBlip>
                <a:blip r:embed="rId2"/>
              </a:buBlip>
            </a:pPr>
            <a:r>
              <a:rPr lang="es-ES" b="1" dirty="0"/>
              <a:t>Conexión</a:t>
            </a:r>
            <a:r>
              <a:rPr lang="es-ES" dirty="0"/>
              <a:t>: establecimiento de una conexión cliente-servidor. El puerto TCP/IP 80 es el más conocido.</a:t>
            </a:r>
          </a:p>
          <a:p>
            <a:pPr>
              <a:buSzPct val="115000"/>
              <a:buFontTx/>
              <a:buBlip>
                <a:blip r:embed="rId2"/>
              </a:buBlip>
            </a:pPr>
            <a:r>
              <a:rPr lang="es-ES" b="1" dirty="0"/>
              <a:t>Solicitud</a:t>
            </a:r>
            <a:r>
              <a:rPr lang="es-ES" dirty="0"/>
              <a:t>: envío del cliente de un mensaje de solicitud al servidor.</a:t>
            </a:r>
          </a:p>
          <a:p>
            <a:pPr>
              <a:buSzPct val="115000"/>
              <a:buFontTx/>
              <a:buBlip>
                <a:blip r:embed="rId2"/>
              </a:buBlip>
            </a:pPr>
            <a:r>
              <a:rPr lang="es-ES" b="1" dirty="0"/>
              <a:t>Respuesta</a:t>
            </a:r>
            <a:r>
              <a:rPr lang="es-ES" dirty="0"/>
              <a:t>: envío del servidor de una respuesta al cliente.</a:t>
            </a:r>
          </a:p>
          <a:p>
            <a:pPr>
              <a:buSzPct val="115000"/>
              <a:buFontTx/>
              <a:buBlip>
                <a:blip r:embed="rId2"/>
              </a:buBlip>
            </a:pPr>
            <a:r>
              <a:rPr lang="es-ES" b="1" dirty="0"/>
              <a:t>Cierre</a:t>
            </a:r>
            <a:r>
              <a:rPr lang="es-ES" dirty="0"/>
              <a:t>: fin de la conexión por parte del cliente y el servidor.</a:t>
            </a:r>
          </a:p>
          <a:p>
            <a:pPr>
              <a:buSzPct val="115000"/>
              <a:buFontTx/>
              <a:buBlip>
                <a:blip r:embed="rId2"/>
              </a:buBlip>
            </a:pPr>
            <a:endParaRPr lang="es-ES" dirty="0"/>
          </a:p>
        </p:txBody>
      </p:sp>
      <p:pic>
        <p:nvPicPr>
          <p:cNvPr id="4" name="Picture 2" descr="Comunicación entre el navegador y el servidor"/>
          <p:cNvPicPr>
            <a:picLocks noChangeAspect="1" noChangeArrowheads="1"/>
          </p:cNvPicPr>
          <p:nvPr/>
        </p:nvPicPr>
        <p:blipFill rotWithShape="1">
          <a:blip r:embed="rId3">
            <a:extLst>
              <a:ext uri="{28A0092B-C50C-407E-A947-70E740481C1C}">
                <a14:useLocalDpi xmlns:a14="http://schemas.microsoft.com/office/drawing/2010/main" val="0"/>
              </a:ext>
            </a:extLst>
          </a:blip>
          <a:srcRect b="8743"/>
          <a:stretch/>
        </p:blipFill>
        <p:spPr bwMode="auto">
          <a:xfrm>
            <a:off x="1907704" y="3234053"/>
            <a:ext cx="5257474" cy="343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17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t">
            <a:noAutofit/>
          </a:bodyPr>
          <a:lstStyle/>
          <a:p>
            <a:r>
              <a:rPr lang="es-ES" dirty="0"/>
              <a:t>Caso Práctico: </a:t>
            </a:r>
            <a:r>
              <a:rPr lang="es-ES"/>
              <a:t>Banana </a:t>
            </a:r>
            <a:r>
              <a:rPr lang="es-ES" smtClean="0"/>
              <a:t>Apps</a:t>
            </a:r>
            <a:endParaRPr lang="es-ES" dirty="0"/>
          </a:p>
        </p:txBody>
      </p:sp>
      <p:sp>
        <p:nvSpPr>
          <p:cNvPr id="3" name="Marcador de texto 2"/>
          <p:cNvSpPr>
            <a:spLocks noGrp="1"/>
          </p:cNvSpPr>
          <p:nvPr>
            <p:ph type="body" sz="quarter" idx="13"/>
          </p:nvPr>
        </p:nvSpPr>
        <p:spPr>
          <a:xfrm>
            <a:off x="395536" y="1341562"/>
            <a:ext cx="8424936" cy="5328592"/>
          </a:xfrm>
        </p:spPr>
        <p:txBody>
          <a:bodyPr>
            <a:normAutofit fontScale="92500" lnSpcReduction="10000"/>
          </a:bodyPr>
          <a:lstStyle/>
          <a:p>
            <a:pPr marL="0" indent="0">
              <a:buNone/>
            </a:pPr>
            <a:r>
              <a:rPr lang="es-ES" dirty="0">
                <a:latin typeface="Eurostile LT Std" panose="020B0504020202050204" pitchFamily="34" charset="0"/>
                <a:ea typeface="Open Sans" panose="020B0606030504020204" pitchFamily="34" charset="0"/>
                <a:cs typeface="Open Sans" panose="020B0606030504020204" pitchFamily="34" charset="0"/>
              </a:rPr>
              <a:t>Banana </a:t>
            </a:r>
            <a:r>
              <a:rPr lang="es-ES" dirty="0" smtClean="0">
                <a:latin typeface="Eurostile LT Std" panose="020B0504020202050204" pitchFamily="34" charset="0"/>
                <a:ea typeface="Open Sans" panose="020B0606030504020204" pitchFamily="34" charset="0"/>
                <a:cs typeface="Open Sans" panose="020B0606030504020204" pitchFamily="34" charset="0"/>
              </a:rPr>
              <a:t>Apps diseña e implementa aplicaciones de gestión no triviales multicanal para empresas. </a:t>
            </a:r>
          </a:p>
          <a:p>
            <a:pPr marL="0" indent="0">
              <a:buNone/>
            </a:pPr>
            <a:endParaRPr lang="es-ES" dirty="0" smtClean="0">
              <a:latin typeface="Eurostile LT Std" panose="020B0504020202050204" pitchFamily="34" charset="0"/>
              <a:ea typeface="Open Sans" panose="020B0606030504020204" pitchFamily="34" charset="0"/>
              <a:cs typeface="Open Sans" panose="020B0606030504020204" pitchFamily="34" charset="0"/>
            </a:endParaRPr>
          </a:p>
          <a:p>
            <a:pPr marL="0" indent="0">
              <a:buNone/>
            </a:pPr>
            <a:r>
              <a:rPr lang="es-ES" dirty="0" smtClean="0">
                <a:latin typeface="Eurostile LT Std" panose="020B0504020202050204" pitchFamily="34" charset="0"/>
                <a:ea typeface="Open Sans" panose="020B0606030504020204" pitchFamily="34" charset="0"/>
                <a:cs typeface="Open Sans" panose="020B0606030504020204" pitchFamily="34" charset="0"/>
              </a:rPr>
              <a:t>Actualmente</a:t>
            </a:r>
            <a:r>
              <a:rPr lang="es-ES" dirty="0">
                <a:latin typeface="Eurostile LT Std" panose="020B0504020202050204" pitchFamily="34" charset="0"/>
                <a:ea typeface="Open Sans" panose="020B0606030504020204" pitchFamily="34" charset="0"/>
                <a:cs typeface="Open Sans" panose="020B0606030504020204" pitchFamily="34" charset="0"/>
              </a:rPr>
              <a:t>, el equipo </a:t>
            </a:r>
            <a:r>
              <a:rPr lang="es-ES" dirty="0" smtClean="0">
                <a:latin typeface="Eurostile LT Std" panose="020B0504020202050204" pitchFamily="34" charset="0"/>
                <a:ea typeface="Open Sans" panose="020B0606030504020204" pitchFamily="34" charset="0"/>
                <a:cs typeface="Open Sans" panose="020B0606030504020204" pitchFamily="34" charset="0"/>
              </a:rPr>
              <a:t>técnico </a:t>
            </a:r>
            <a:r>
              <a:rPr lang="es-ES" dirty="0">
                <a:latin typeface="Eurostile LT Std" panose="020B0504020202050204" pitchFamily="34" charset="0"/>
                <a:ea typeface="Open Sans" panose="020B0606030504020204" pitchFamily="34" charset="0"/>
                <a:cs typeface="Open Sans" panose="020B0606030504020204" pitchFamily="34" charset="0"/>
              </a:rPr>
              <a:t>de Banana está considerando el desarrollo de </a:t>
            </a:r>
            <a:r>
              <a:rPr lang="es-ES" dirty="0" smtClean="0">
                <a:latin typeface="Eurostile LT Std" panose="020B0504020202050204" pitchFamily="34" charset="0"/>
                <a:ea typeface="Open Sans" panose="020B0606030504020204" pitchFamily="34" charset="0"/>
                <a:cs typeface="Open Sans" panose="020B0606030504020204" pitchFamily="34" charset="0"/>
              </a:rPr>
              <a:t>una Red Social basada en videos “</a:t>
            </a:r>
            <a:r>
              <a:rPr lang="es-ES" b="1" dirty="0" err="1" smtClean="0">
                <a:latin typeface="Eurostile LT Std" panose="020B0504020202050204" pitchFamily="34" charset="0"/>
                <a:ea typeface="Open Sans" panose="020B0606030504020204" pitchFamily="34" charset="0"/>
                <a:cs typeface="Open Sans" panose="020B0606030504020204" pitchFamily="34" charset="0"/>
              </a:rPr>
              <a:t>BananaTube</a:t>
            </a:r>
            <a:r>
              <a:rPr lang="es-ES" dirty="0" smtClean="0">
                <a:latin typeface="Eurostile LT Std" panose="020B0504020202050204" pitchFamily="34" charset="0"/>
                <a:ea typeface="Open Sans" panose="020B0606030504020204" pitchFamily="34" charset="0"/>
                <a:cs typeface="Open Sans" panose="020B0606030504020204" pitchFamily="34" charset="0"/>
              </a:rPr>
              <a:t>”, para su cliente preferente; la idea es que </a:t>
            </a:r>
            <a:r>
              <a:rPr lang="es-ES" dirty="0" err="1" smtClean="0">
                <a:latin typeface="Eurostile LT Std" panose="020B0504020202050204" pitchFamily="34" charset="0"/>
                <a:ea typeface="Open Sans" panose="020B0606030504020204" pitchFamily="34" charset="0"/>
                <a:cs typeface="Open Sans" panose="020B0606030504020204" pitchFamily="34" charset="0"/>
              </a:rPr>
              <a:t>BananaTube</a:t>
            </a:r>
            <a:r>
              <a:rPr lang="es-ES" dirty="0" smtClean="0">
                <a:latin typeface="Eurostile LT Std" panose="020B0504020202050204" pitchFamily="34" charset="0"/>
                <a:ea typeface="Open Sans" panose="020B0606030504020204" pitchFamily="34" charset="0"/>
                <a:cs typeface="Open Sans" panose="020B0606030504020204" pitchFamily="34" charset="0"/>
              </a:rPr>
              <a:t> sea el próximo boom! de </a:t>
            </a:r>
            <a:r>
              <a:rPr lang="es-ES" dirty="0" smtClean="0">
                <a:ea typeface="Open Sans" panose="020B0606030504020204" pitchFamily="34" charset="0"/>
                <a:cs typeface="Open Sans" panose="020B0606030504020204" pitchFamily="34" charset="0"/>
              </a:rPr>
              <a:t>las redes sociales; permitiendo a sus usuarios gestionar videos, exponerlos en un muro, comentarlos, calificarlos y compartirlos en varios canales</a:t>
            </a:r>
            <a:r>
              <a:rPr lang="es-ES" dirty="0" smtClean="0">
                <a:latin typeface="Eurostile LT Std" panose="020B0504020202050204" pitchFamily="34" charset="0"/>
                <a:ea typeface="Open Sans" panose="020B0606030504020204" pitchFamily="34" charset="0"/>
                <a:cs typeface="Open Sans" panose="020B0606030504020204" pitchFamily="34" charset="0"/>
              </a:rPr>
              <a:t>; además de esto, </a:t>
            </a:r>
            <a:r>
              <a:rPr lang="es-ES" dirty="0" err="1" smtClean="0">
                <a:latin typeface="Eurostile LT Std" panose="020B0504020202050204" pitchFamily="34" charset="0"/>
                <a:ea typeface="Open Sans" panose="020B0606030504020204" pitchFamily="34" charset="0"/>
                <a:cs typeface="Open Sans" panose="020B0606030504020204" pitchFamily="34" charset="0"/>
              </a:rPr>
              <a:t>BananaTube</a:t>
            </a:r>
            <a:r>
              <a:rPr lang="es-ES" dirty="0" smtClean="0">
                <a:latin typeface="Eurostile LT Std" panose="020B0504020202050204" pitchFamily="34" charset="0"/>
                <a:ea typeface="Open Sans" panose="020B0606030504020204" pitchFamily="34" charset="0"/>
                <a:cs typeface="Open Sans" panose="020B0606030504020204" pitchFamily="34" charset="0"/>
              </a:rPr>
              <a:t> expondrá una API, para poder integrarse con otros sistemas y así apalancar el desarrollo.</a:t>
            </a:r>
          </a:p>
          <a:p>
            <a:pPr marL="0" indent="0">
              <a:buNone/>
            </a:pPr>
            <a:endParaRPr lang="es-ES" dirty="0" smtClean="0">
              <a:latin typeface="Eurostile LT Std" panose="020B0504020202050204" pitchFamily="34" charset="0"/>
              <a:ea typeface="Open Sans" panose="020B0606030504020204" pitchFamily="34" charset="0"/>
              <a:cs typeface="Open Sans" panose="020B0606030504020204" pitchFamily="34" charset="0"/>
            </a:endParaRPr>
          </a:p>
          <a:p>
            <a:pPr marL="0" indent="0">
              <a:buNone/>
            </a:pPr>
            <a:r>
              <a:rPr lang="es-ES" dirty="0" smtClean="0">
                <a:latin typeface="Eurostile LT Std" panose="020B0504020202050204" pitchFamily="34" charset="0"/>
                <a:ea typeface="Open Sans" panose="020B0606030504020204" pitchFamily="34" charset="0"/>
                <a:cs typeface="Open Sans" panose="020B0606030504020204" pitchFamily="34" charset="0"/>
              </a:rPr>
              <a:t>Al </a:t>
            </a:r>
            <a:r>
              <a:rPr lang="es-ES" dirty="0">
                <a:latin typeface="Eurostile LT Std" panose="020B0504020202050204" pitchFamily="34" charset="0"/>
                <a:ea typeface="Open Sans" panose="020B0606030504020204" pitchFamily="34" charset="0"/>
                <a:cs typeface="Open Sans" panose="020B0606030504020204" pitchFamily="34" charset="0"/>
              </a:rPr>
              <a:t>igual que con todos sus productos, tienen la intención de diseñar </a:t>
            </a:r>
            <a:r>
              <a:rPr lang="es-ES" dirty="0" smtClean="0">
                <a:latin typeface="Eurostile LT Std" panose="020B0504020202050204" pitchFamily="34" charset="0"/>
                <a:ea typeface="Open Sans" panose="020B0606030504020204" pitchFamily="34" charset="0"/>
                <a:cs typeface="Open Sans" panose="020B0606030504020204" pitchFamily="34" charset="0"/>
              </a:rPr>
              <a:t>una Aplicación que cumpla </a:t>
            </a:r>
            <a:r>
              <a:rPr lang="es-ES" dirty="0">
                <a:latin typeface="Eurostile LT Std" panose="020B0504020202050204" pitchFamily="34" charset="0"/>
                <a:ea typeface="Open Sans" panose="020B0606030504020204" pitchFamily="34" charset="0"/>
                <a:cs typeface="Open Sans" panose="020B0606030504020204" pitchFamily="34" charset="0"/>
              </a:rPr>
              <a:t>con las tendencias actuales y </a:t>
            </a:r>
            <a:r>
              <a:rPr lang="es-ES" dirty="0" smtClean="0">
                <a:latin typeface="Eurostile LT Std" panose="020B0504020202050204" pitchFamily="34" charset="0"/>
                <a:ea typeface="Open Sans" panose="020B0606030504020204" pitchFamily="34" charset="0"/>
                <a:cs typeface="Open Sans" panose="020B0606030504020204" pitchFamily="34" charset="0"/>
              </a:rPr>
              <a:t>asegurar la calidad en la implementación.</a:t>
            </a:r>
          </a:p>
          <a:p>
            <a:pPr marL="0" indent="0">
              <a:buNone/>
            </a:pPr>
            <a:endParaRPr lang="es-ES" dirty="0">
              <a:latin typeface="Eurostile LT Std" panose="020B0504020202050204" pitchFamily="34" charset="0"/>
              <a:ea typeface="Open Sans" panose="020B0606030504020204" pitchFamily="34" charset="0"/>
              <a:cs typeface="Open Sans" panose="020B0606030504020204" pitchFamily="34" charset="0"/>
            </a:endParaRPr>
          </a:p>
          <a:p>
            <a:pPr marL="0" indent="0">
              <a:buNone/>
            </a:pPr>
            <a:r>
              <a:rPr lang="es-ES" dirty="0" smtClean="0">
                <a:latin typeface="Eurostile LT Std" panose="020B0504020202050204" pitchFamily="34" charset="0"/>
                <a:ea typeface="Open Sans" panose="020B0606030504020204" pitchFamily="34" charset="0"/>
                <a:cs typeface="Open Sans" panose="020B0606030504020204" pitchFamily="34" charset="0"/>
              </a:rPr>
              <a:t>Banana Apps entrega productos llave en mano. Para este proyecto el equipo se tendrá que ocupar de todos los aspectos del desarrollo del </a:t>
            </a:r>
            <a:r>
              <a:rPr lang="es-ES" dirty="0" err="1" smtClean="0">
                <a:latin typeface="Eurostile LT Std" panose="020B0504020202050204" pitchFamily="34" charset="0"/>
                <a:ea typeface="Open Sans" panose="020B0606030504020204" pitchFamily="34" charset="0"/>
                <a:cs typeface="Open Sans" panose="020B0606030504020204" pitchFamily="34" charset="0"/>
              </a:rPr>
              <a:t>frontend</a:t>
            </a:r>
            <a:r>
              <a:rPr lang="es-ES" dirty="0" smtClean="0">
                <a:latin typeface="Eurostile LT Std" panose="020B0504020202050204" pitchFamily="34" charset="0"/>
                <a:ea typeface="Open Sans" panose="020B0606030504020204" pitchFamily="34" charset="0"/>
                <a:cs typeface="Open Sans" panose="020B0606030504020204" pitchFamily="34" charset="0"/>
              </a:rPr>
              <a:t> y una API REST, así </a:t>
            </a:r>
            <a:r>
              <a:rPr lang="es-ES" dirty="0" err="1" smtClean="0">
                <a:latin typeface="Eurostile LT Std" panose="020B0504020202050204" pitchFamily="34" charset="0"/>
                <a:ea typeface="Open Sans" panose="020B0606030504020204" pitchFamily="34" charset="0"/>
                <a:cs typeface="Open Sans" panose="020B0606030504020204" pitchFamily="34" charset="0"/>
              </a:rPr>
              <a:t>com</a:t>
            </a:r>
            <a:r>
              <a:rPr lang="es-ES" dirty="0" smtClean="0">
                <a:latin typeface="Eurostile LT Std" panose="020B0504020202050204" pitchFamily="34" charset="0"/>
                <a:ea typeface="Open Sans" panose="020B0606030504020204" pitchFamily="34" charset="0"/>
                <a:cs typeface="Open Sans" panose="020B0606030504020204" pitchFamily="34" charset="0"/>
              </a:rPr>
              <a:t> la puesta en producción del mismo.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400" y="549474"/>
            <a:ext cx="807566" cy="807566"/>
          </a:xfrm>
          <a:prstGeom prst="rect">
            <a:avLst/>
          </a:prstGeom>
        </p:spPr>
      </p:pic>
    </p:spTree>
    <p:extLst>
      <p:ext uri="{BB962C8B-B14F-4D97-AF65-F5344CB8AC3E}">
        <p14:creationId xmlns:p14="http://schemas.microsoft.com/office/powerpoint/2010/main" val="3395687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Solicitud </a:t>
            </a:r>
            <a:r>
              <a:rPr lang="es-ES" dirty="0" smtClean="0"/>
              <a:t>HTTP (</a:t>
            </a:r>
            <a:r>
              <a:rPr lang="es-ES" dirty="0" err="1" smtClean="0"/>
              <a:t>request</a:t>
            </a:r>
            <a:r>
              <a:rPr lang="es-ES" dirty="0" smtClean="0"/>
              <a:t>)</a:t>
            </a:r>
            <a:endParaRPr lang="es-ES" dirty="0"/>
          </a:p>
        </p:txBody>
      </p:sp>
      <p:sp>
        <p:nvSpPr>
          <p:cNvPr id="3" name="Marcador de texto 2"/>
          <p:cNvSpPr>
            <a:spLocks noGrp="1"/>
          </p:cNvSpPr>
          <p:nvPr>
            <p:ph type="body" sz="quarter" idx="13"/>
          </p:nvPr>
        </p:nvSpPr>
        <p:spPr/>
        <p:txBody>
          <a:bodyPr>
            <a:normAutofit fontScale="92500" lnSpcReduction="10000"/>
          </a:bodyPr>
          <a:lstStyle/>
          <a:p>
            <a:pPr>
              <a:buSzPct val="115000"/>
              <a:buFontTx/>
              <a:buBlip>
                <a:blip r:embed="rId2"/>
              </a:buBlip>
            </a:pPr>
            <a:r>
              <a:rPr lang="es-ES" dirty="0"/>
              <a:t>Conjunto de líneas </a:t>
            </a:r>
            <a:r>
              <a:rPr lang="es-ES" dirty="0" smtClean="0"/>
              <a:t>de texto que </a:t>
            </a:r>
            <a:r>
              <a:rPr lang="es-ES" dirty="0"/>
              <a:t>el cliente envía al </a:t>
            </a:r>
            <a:r>
              <a:rPr lang="es-ES" dirty="0" smtClean="0"/>
              <a:t>servidor</a:t>
            </a:r>
          </a:p>
          <a:p>
            <a:pPr>
              <a:buSzPct val="115000"/>
              <a:buFontTx/>
              <a:buBlip>
                <a:blip r:embed="rId2"/>
              </a:buBlip>
            </a:pPr>
            <a:endParaRPr lang="es-ES" b="1" dirty="0"/>
          </a:p>
          <a:p>
            <a:pPr>
              <a:buSzPct val="115000"/>
              <a:buFontTx/>
              <a:buBlip>
                <a:blip r:embed="rId2"/>
              </a:buBlip>
            </a:pPr>
            <a:r>
              <a:rPr lang="es-ES" b="1" dirty="0" smtClean="0"/>
              <a:t>Línea </a:t>
            </a:r>
            <a:r>
              <a:rPr lang="es-ES" b="1" dirty="0"/>
              <a:t>de </a:t>
            </a:r>
            <a:r>
              <a:rPr lang="es-ES" b="1" dirty="0" smtClean="0"/>
              <a:t>solicitud</a:t>
            </a:r>
            <a:endParaRPr lang="es-ES" b="1" dirty="0"/>
          </a:p>
          <a:p>
            <a:pPr lvl="1">
              <a:buSzPct val="115000"/>
              <a:buFontTx/>
              <a:buBlip>
                <a:blip r:embed="rId2"/>
              </a:buBlip>
            </a:pPr>
            <a:r>
              <a:rPr lang="es-ES" dirty="0"/>
              <a:t>3 elementos separados por un </a:t>
            </a:r>
            <a:r>
              <a:rPr lang="es-ES" dirty="0" smtClean="0"/>
              <a:t>espacio</a:t>
            </a:r>
          </a:p>
          <a:p>
            <a:pPr lvl="1">
              <a:buSzPct val="115000"/>
              <a:buFontTx/>
              <a:buBlip>
                <a:blip r:embed="rId2"/>
              </a:buBlip>
            </a:pPr>
            <a:endParaRPr lang="es-ES" dirty="0"/>
          </a:p>
          <a:p>
            <a:pPr lvl="1">
              <a:buSzPct val="115000"/>
              <a:buFontTx/>
              <a:buBlip>
                <a:blip r:embed="rId2"/>
              </a:buBlip>
            </a:pPr>
            <a:endParaRPr lang="es-ES" dirty="0"/>
          </a:p>
          <a:p>
            <a:pPr lvl="1">
              <a:buSzPct val="115000"/>
              <a:buFontTx/>
              <a:buBlip>
                <a:blip r:embed="rId2"/>
              </a:buBlip>
            </a:pPr>
            <a:r>
              <a:rPr lang="es-ES" dirty="0" smtClean="0"/>
              <a:t>Protocolo</a:t>
            </a:r>
            <a:r>
              <a:rPr lang="es-ES" dirty="0"/>
              <a:t>: HTTP/1.0 o HTTP/1.1</a:t>
            </a:r>
          </a:p>
          <a:p>
            <a:pPr lvl="1">
              <a:buSzPct val="115000"/>
              <a:buFontTx/>
              <a:buBlip>
                <a:blip r:embed="rId2"/>
              </a:buBlip>
            </a:pPr>
            <a:endParaRPr lang="es-ES" dirty="0"/>
          </a:p>
          <a:p>
            <a:pPr>
              <a:buSzPct val="115000"/>
              <a:buFontTx/>
              <a:buBlip>
                <a:blip r:embed="rId2"/>
              </a:buBlip>
            </a:pPr>
            <a:r>
              <a:rPr lang="es-ES" b="1" dirty="0"/>
              <a:t>Campos de encabezado</a:t>
            </a:r>
          </a:p>
          <a:p>
            <a:pPr lvl="1">
              <a:buSzPct val="115000"/>
              <a:buFontTx/>
              <a:buBlip>
                <a:blip r:embed="rId2"/>
              </a:buBlip>
            </a:pPr>
            <a:r>
              <a:rPr lang="es-ES" dirty="0"/>
              <a:t>Líneas con información sobre la solicitud y el cliente (navegador, sistema operativo, etc.)</a:t>
            </a:r>
          </a:p>
          <a:p>
            <a:pPr lvl="1">
              <a:buSzPct val="115000"/>
              <a:buFontTx/>
              <a:buBlip>
                <a:blip r:embed="rId2"/>
              </a:buBlip>
            </a:pPr>
            <a:r>
              <a:rPr lang="es-ES" dirty="0" smtClean="0"/>
              <a:t>En cada línea: </a:t>
            </a:r>
          </a:p>
          <a:p>
            <a:pPr lvl="1">
              <a:buSzPct val="115000"/>
              <a:buFontTx/>
              <a:buBlip>
                <a:blip r:embed="rId2"/>
              </a:buBlip>
            </a:pPr>
            <a:endParaRPr lang="es-ES" dirty="0" smtClean="0"/>
          </a:p>
          <a:p>
            <a:pPr lvl="1">
              <a:buSzPct val="115000"/>
              <a:buFontTx/>
              <a:buBlip>
                <a:blip r:embed="rId2"/>
              </a:buBlip>
            </a:pPr>
            <a:endParaRPr lang="es-ES" dirty="0"/>
          </a:p>
          <a:p>
            <a:pPr>
              <a:buSzPct val="115000"/>
              <a:buFontTx/>
              <a:buBlip>
                <a:blip r:embed="rId2"/>
              </a:buBlip>
            </a:pPr>
            <a:r>
              <a:rPr lang="es-ES" b="1" dirty="0" smtClean="0"/>
              <a:t>Cuerpo de la solicitud</a:t>
            </a:r>
          </a:p>
          <a:p>
            <a:pPr lvl="1">
              <a:buSzPct val="115000"/>
              <a:buFontTx/>
              <a:buBlip>
                <a:blip r:embed="rId2"/>
              </a:buBlip>
            </a:pPr>
            <a:r>
              <a:rPr lang="es-ES" dirty="0" smtClean="0"/>
              <a:t>Permite </a:t>
            </a:r>
            <a:r>
              <a:rPr lang="es-ES" dirty="0"/>
              <a:t>envío de datos</a:t>
            </a:r>
          </a:p>
          <a:p>
            <a:pPr lvl="1">
              <a:buSzPct val="115000"/>
              <a:buFontTx/>
              <a:buBlip>
                <a:blip r:embed="rId2"/>
              </a:buBlip>
            </a:pPr>
            <a:r>
              <a:rPr lang="es-ES" dirty="0"/>
              <a:t>Separada por una línea en blanco de las precedentes</a:t>
            </a:r>
          </a:p>
        </p:txBody>
      </p:sp>
      <p:sp>
        <p:nvSpPr>
          <p:cNvPr id="7" name="Rectángulo 6"/>
          <p:cNvSpPr/>
          <p:nvPr/>
        </p:nvSpPr>
        <p:spPr>
          <a:xfrm>
            <a:off x="2075730" y="2565698"/>
            <a:ext cx="5029200" cy="369332"/>
          </a:xfrm>
          <a:prstGeom prst="rect">
            <a:avLst/>
          </a:prstGeom>
          <a:solidFill>
            <a:schemeClr val="accent1">
              <a:lumMod val="20000"/>
              <a:lumOff val="80000"/>
            </a:schemeClr>
          </a:solidFill>
        </p:spPr>
        <p:txBody>
          <a:bodyPr>
            <a:spAutoFit/>
          </a:bodyPr>
          <a:lstStyle/>
          <a:p>
            <a:pPr>
              <a:buSzPct val="115000"/>
            </a:pPr>
            <a:r>
              <a:rPr lang="es-ES" dirty="0" smtClean="0">
                <a:solidFill>
                  <a:srgbClr val="0085C7"/>
                </a:solidFill>
              </a:rPr>
              <a:t>comando</a:t>
            </a:r>
            <a:r>
              <a:rPr lang="es-ES" dirty="0" smtClean="0"/>
              <a:t> </a:t>
            </a:r>
            <a:r>
              <a:rPr lang="es-ES" b="1" dirty="0"/>
              <a:t>dirección URL </a:t>
            </a:r>
            <a:r>
              <a:rPr lang="es-ES" dirty="0">
                <a:solidFill>
                  <a:srgbClr val="0085C7"/>
                </a:solidFill>
              </a:rPr>
              <a:t>versión del protocolo </a:t>
            </a:r>
          </a:p>
        </p:txBody>
      </p:sp>
      <p:sp>
        <p:nvSpPr>
          <p:cNvPr id="8" name="Rectángulo 7"/>
          <p:cNvSpPr/>
          <p:nvPr/>
        </p:nvSpPr>
        <p:spPr>
          <a:xfrm>
            <a:off x="2601235" y="4704754"/>
            <a:ext cx="3986989" cy="369332"/>
          </a:xfrm>
          <a:prstGeom prst="rect">
            <a:avLst/>
          </a:prstGeom>
          <a:solidFill>
            <a:schemeClr val="accent1">
              <a:lumMod val="20000"/>
              <a:lumOff val="80000"/>
            </a:schemeClr>
          </a:solidFill>
        </p:spPr>
        <p:txBody>
          <a:bodyPr wrap="none">
            <a:spAutoFit/>
          </a:bodyPr>
          <a:lstStyle/>
          <a:p>
            <a:pPr>
              <a:buSzPct val="115000"/>
            </a:pPr>
            <a:r>
              <a:rPr lang="es-ES" dirty="0">
                <a:solidFill>
                  <a:srgbClr val="0085C7"/>
                </a:solidFill>
              </a:rPr>
              <a:t>tipo de encabezado</a:t>
            </a:r>
            <a:r>
              <a:rPr lang="es-ES" dirty="0"/>
              <a:t>: valor del encabezado.</a:t>
            </a:r>
          </a:p>
        </p:txBody>
      </p:sp>
    </p:spTree>
    <p:extLst>
      <p:ext uri="{BB962C8B-B14F-4D97-AF65-F5344CB8AC3E}">
        <p14:creationId xmlns:p14="http://schemas.microsoft.com/office/powerpoint/2010/main" val="2066024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1" y="3573810"/>
            <a:ext cx="8662547" cy="567067"/>
          </a:xfrm>
        </p:spPr>
        <p:txBody>
          <a:bodyPr/>
          <a:lstStyle/>
          <a:p>
            <a:r>
              <a:rPr lang="es-ES" dirty="0" smtClean="0"/>
              <a:t>Ejemplo</a:t>
            </a:r>
            <a:endParaRPr lang="es-E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39" y="4454461"/>
            <a:ext cx="8401908" cy="5416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ítulo 1"/>
          <p:cNvSpPr txBox="1">
            <a:spLocks/>
          </p:cNvSpPr>
          <p:nvPr/>
        </p:nvSpPr>
        <p:spPr>
          <a:xfrm>
            <a:off x="251521" y="693490"/>
            <a:ext cx="8662547" cy="567067"/>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bg1">
                    <a:lumMod val="50000"/>
                  </a:schemeClr>
                </a:solidFill>
                <a:latin typeface="Eurostile LT Std" pitchFamily="34" charset="0"/>
                <a:ea typeface="+mj-ea"/>
                <a:cs typeface="+mj-cs"/>
              </a:defRPr>
            </a:lvl1pPr>
          </a:lstStyle>
          <a:p>
            <a:r>
              <a:rPr lang="es-ES" dirty="0" smtClean="0"/>
              <a:t>Esquema de solicitud</a:t>
            </a:r>
            <a:endParaRPr lang="es-ES" dirty="0"/>
          </a:p>
        </p:txBody>
      </p:sp>
      <p:sp>
        <p:nvSpPr>
          <p:cNvPr id="11" name="2 Rectángulo"/>
          <p:cNvSpPr/>
          <p:nvPr/>
        </p:nvSpPr>
        <p:spPr>
          <a:xfrm>
            <a:off x="3067974" y="1341562"/>
            <a:ext cx="3029638" cy="1706345"/>
          </a:xfrm>
          <a:prstGeom prst="rect">
            <a:avLst/>
          </a:prstGeom>
          <a:solidFill>
            <a:schemeClr val="accent1">
              <a:lumMod val="20000"/>
              <a:lumOff val="80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r>
              <a:rPr lang="es-ES" sz="1600" dirty="0"/>
              <a:t>MÉTODO VERSIÓN URL</a:t>
            </a:r>
          </a:p>
          <a:p>
            <a:r>
              <a:rPr lang="es-ES" sz="1600" dirty="0"/>
              <a:t>ENCABEZADO: Valor</a:t>
            </a:r>
          </a:p>
          <a:p>
            <a:r>
              <a:rPr lang="es-ES" sz="1600" dirty="0"/>
              <a:t>. . . ENCABEZADO: Valor</a:t>
            </a:r>
          </a:p>
          <a:p>
            <a:endParaRPr lang="es-ES" sz="1600" dirty="0"/>
          </a:p>
          <a:p>
            <a:r>
              <a:rPr lang="es-ES" sz="1600" dirty="0"/>
              <a:t>CUERPO DE LA SOLICITUD</a:t>
            </a:r>
          </a:p>
        </p:txBody>
      </p:sp>
    </p:spTree>
    <p:extLst>
      <p:ext uri="{BB962C8B-B14F-4D97-AF65-F5344CB8AC3E}">
        <p14:creationId xmlns:p14="http://schemas.microsoft.com/office/powerpoint/2010/main" val="2612914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Pongámoslo en práctica -  Observando </a:t>
            </a:r>
            <a:r>
              <a:rPr lang="es-ES" dirty="0" err="1" smtClean="0"/>
              <a:t>requests</a:t>
            </a:r>
            <a:endParaRPr lang="es-ES" dirty="0"/>
          </a:p>
        </p:txBody>
      </p:sp>
      <p:sp>
        <p:nvSpPr>
          <p:cNvPr id="3" name="Marcador de número de diapositiva 2"/>
          <p:cNvSpPr>
            <a:spLocks noGrp="1"/>
          </p:cNvSpPr>
          <p:nvPr>
            <p:ph type="sldNum" sz="quarter" idx="13"/>
          </p:nvPr>
        </p:nvSpPr>
        <p:spPr/>
        <p:txBody>
          <a:bodyPr/>
          <a:lstStyle/>
          <a:p>
            <a:pPr algn="ctr"/>
            <a:fld id="{6809A684-6793-43C2-A07A-07EB7F2ACB8E}" type="slidenum">
              <a:rPr lang="es-ES" smtClean="0">
                <a:solidFill>
                  <a:prstClr val="black"/>
                </a:solidFill>
              </a:rPr>
              <a:pPr algn="ctr"/>
              <a:t>42</a:t>
            </a:fld>
            <a:endParaRPr lang="es-ES" dirty="0">
              <a:solidFill>
                <a:prstClr val="black"/>
              </a:solidFill>
            </a:endParaRPr>
          </a:p>
        </p:txBody>
      </p:sp>
      <p:sp>
        <p:nvSpPr>
          <p:cNvPr id="4" name="Marcador de texto 3"/>
          <p:cNvSpPr>
            <a:spLocks noGrp="1"/>
          </p:cNvSpPr>
          <p:nvPr>
            <p:ph type="body" sz="quarter" idx="14"/>
          </p:nvPr>
        </p:nvSpPr>
        <p:spPr>
          <a:xfrm>
            <a:off x="369005" y="2774003"/>
            <a:ext cx="3410907" cy="3896151"/>
          </a:xfrm>
        </p:spPr>
        <p:txBody>
          <a:bodyPr>
            <a:normAutofit lnSpcReduction="10000"/>
          </a:bodyPr>
          <a:lstStyle/>
          <a:p>
            <a:r>
              <a:rPr lang="es-ES" dirty="0" smtClean="0">
                <a:latin typeface="Eurostile LT Std" panose="020B0504020202050204" pitchFamily="34" charset="0"/>
              </a:rPr>
              <a:t>Accede a una página web</a:t>
            </a:r>
          </a:p>
          <a:p>
            <a:r>
              <a:rPr lang="es-ES" dirty="0" smtClean="0">
                <a:latin typeface="Eurostile LT Std" panose="020B0504020202050204" pitchFamily="34" charset="0"/>
              </a:rPr>
              <a:t>Activa </a:t>
            </a:r>
            <a:r>
              <a:rPr lang="es-ES" dirty="0">
                <a:latin typeface="Eurostile LT Std" panose="020B0504020202050204" pitchFamily="34" charset="0"/>
              </a:rPr>
              <a:t>el panel de desarrollador de tu navegador (tecla F12</a:t>
            </a:r>
            <a:r>
              <a:rPr lang="es-ES" dirty="0" smtClean="0">
                <a:latin typeface="Eurostile LT Std" panose="020B0504020202050204" pitchFamily="34" charset="0"/>
              </a:rPr>
              <a:t>)</a:t>
            </a:r>
          </a:p>
          <a:p>
            <a:r>
              <a:rPr lang="es-ES" dirty="0" smtClean="0">
                <a:latin typeface="Eurostile LT Std" panose="020B0504020202050204" pitchFamily="34" charset="0"/>
              </a:rPr>
              <a:t>Accede a la pestaña Network</a:t>
            </a:r>
          </a:p>
          <a:p>
            <a:r>
              <a:rPr lang="es-ES" dirty="0" smtClean="0">
                <a:latin typeface="Eurostile LT Std" panose="020B0504020202050204" pitchFamily="34" charset="0"/>
              </a:rPr>
              <a:t>Haz clic sobre una de las peticiones </a:t>
            </a:r>
          </a:p>
          <a:p>
            <a:r>
              <a:rPr lang="es-ES" dirty="0" smtClean="0">
                <a:latin typeface="Eurostile LT Std" panose="020B0504020202050204" pitchFamily="34" charset="0"/>
              </a:rPr>
              <a:t>Analiza las peticiones, respuesta y </a:t>
            </a:r>
            <a:r>
              <a:rPr lang="es-ES" dirty="0" err="1" smtClean="0">
                <a:latin typeface="Eurostile LT Std" panose="020B0504020202050204" pitchFamily="34" charset="0"/>
              </a:rPr>
              <a:t>timing</a:t>
            </a:r>
            <a:r>
              <a:rPr lang="es-ES" dirty="0" smtClean="0">
                <a:latin typeface="Eurostile LT Std" panose="020B0504020202050204" pitchFamily="34" charset="0"/>
              </a:rPr>
              <a:t> de la petición</a:t>
            </a:r>
            <a:endParaRPr lang="es-ES" dirty="0">
              <a:latin typeface="Eurostile LT Std" panose="020B0504020202050204" pitchFamily="34" charset="0"/>
            </a:endParaRPr>
          </a:p>
          <a:p>
            <a:endParaRPr lang="es-ES" dirty="0">
              <a:latin typeface="Eurostile LT Std" panose="020B0504020202050204" pitchFamily="34" charset="0"/>
            </a:endParaRPr>
          </a:p>
        </p:txBody>
      </p:sp>
      <p:pic>
        <p:nvPicPr>
          <p:cNvPr id="5" name="Imagen 4"/>
          <p:cNvPicPr>
            <a:picLocks noChangeAspect="1"/>
          </p:cNvPicPr>
          <p:nvPr/>
        </p:nvPicPr>
        <p:blipFill>
          <a:blip r:embed="rId2"/>
          <a:stretch>
            <a:fillRect/>
          </a:stretch>
        </p:blipFill>
        <p:spPr>
          <a:xfrm>
            <a:off x="4125214" y="2925738"/>
            <a:ext cx="4660165" cy="2542624"/>
          </a:xfrm>
          <a:prstGeom prst="rect">
            <a:avLst/>
          </a:prstGeom>
        </p:spPr>
      </p:pic>
    </p:spTree>
    <p:extLst>
      <p:ext uri="{BB962C8B-B14F-4D97-AF65-F5344CB8AC3E}">
        <p14:creationId xmlns:p14="http://schemas.microsoft.com/office/powerpoint/2010/main" val="1641747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Comandos o métodos HTTP</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43</a:t>
            </a:fld>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1923525451"/>
              </p:ext>
            </p:extLst>
          </p:nvPr>
        </p:nvGraphicFramePr>
        <p:xfrm>
          <a:off x="636770" y="1269554"/>
          <a:ext cx="7870460" cy="3744414"/>
        </p:xfrm>
        <a:graphic>
          <a:graphicData uri="http://schemas.openxmlformats.org/drawingml/2006/table">
            <a:tbl>
              <a:tblPr firstRow="1" bandRow="1">
                <a:tableStyleId>{FABFCF23-3B69-468F-B69F-88F6DE6A72F2}</a:tableStyleId>
              </a:tblPr>
              <a:tblGrid>
                <a:gridCol w="1630974"/>
                <a:gridCol w="6239486"/>
              </a:tblGrid>
              <a:tr h="446921">
                <a:tc>
                  <a:txBody>
                    <a:bodyPr/>
                    <a:lstStyle/>
                    <a:p>
                      <a:pPr algn="l">
                        <a:lnSpc>
                          <a:spcPts val="1260"/>
                        </a:lnSpc>
                        <a:spcAft>
                          <a:spcPts val="0"/>
                        </a:spcAft>
                      </a:pPr>
                      <a:r>
                        <a:rPr lang="es-ES" sz="1800" dirty="0">
                          <a:effectLst/>
                          <a:latin typeface="Eurostile LT Std" panose="020B0504020202050204" pitchFamily="34" charset="0"/>
                        </a:rPr>
                        <a:t>Comando</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c>
                  <a:txBody>
                    <a:bodyPr/>
                    <a:lstStyle/>
                    <a:p>
                      <a:pPr algn="l">
                        <a:lnSpc>
                          <a:spcPts val="1260"/>
                        </a:lnSpc>
                        <a:spcAft>
                          <a:spcPts val="0"/>
                        </a:spcAft>
                      </a:pPr>
                      <a:r>
                        <a:rPr lang="es-ES" sz="1800" dirty="0">
                          <a:effectLst/>
                          <a:latin typeface="Eurostile LT Std" panose="020B0504020202050204" pitchFamily="34" charset="0"/>
                        </a:rPr>
                        <a:t>Descripción</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r>
              <a:tr h="712137">
                <a:tc>
                  <a:txBody>
                    <a:bodyPr/>
                    <a:lstStyle/>
                    <a:p>
                      <a:pPr algn="l">
                        <a:lnSpc>
                          <a:spcPts val="1260"/>
                        </a:lnSpc>
                        <a:spcAft>
                          <a:spcPts val="0"/>
                        </a:spcAft>
                      </a:pPr>
                      <a:r>
                        <a:rPr lang="es-ES" sz="1800" dirty="0">
                          <a:effectLst/>
                          <a:latin typeface="Eurostile LT Std" panose="020B0504020202050204" pitchFamily="34" charset="0"/>
                        </a:rPr>
                        <a:t>GET</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c>
                  <a:txBody>
                    <a:bodyPr/>
                    <a:lstStyle/>
                    <a:p>
                      <a:pPr algn="l">
                        <a:lnSpc>
                          <a:spcPct val="100000"/>
                        </a:lnSpc>
                        <a:spcAft>
                          <a:spcPts val="0"/>
                        </a:spcAft>
                      </a:pPr>
                      <a:r>
                        <a:rPr lang="es-ES" sz="1800" dirty="0">
                          <a:effectLst/>
                          <a:latin typeface="Eurostile LT Std" panose="020B0504020202050204" pitchFamily="34" charset="0"/>
                        </a:rPr>
                        <a:t>Solicita el recurso ubicado en la URL especificada</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r>
              <a:tr h="712137">
                <a:tc>
                  <a:txBody>
                    <a:bodyPr/>
                    <a:lstStyle/>
                    <a:p>
                      <a:pPr algn="l">
                        <a:lnSpc>
                          <a:spcPts val="1260"/>
                        </a:lnSpc>
                        <a:spcAft>
                          <a:spcPts val="0"/>
                        </a:spcAft>
                      </a:pPr>
                      <a:r>
                        <a:rPr lang="es-ES" sz="1800">
                          <a:effectLst/>
                          <a:latin typeface="Eurostile LT Std" panose="020B0504020202050204" pitchFamily="34" charset="0"/>
                        </a:rPr>
                        <a:t>HEAD</a:t>
                      </a:r>
                      <a:endParaRPr lang="es-ES" sz="180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c>
                  <a:txBody>
                    <a:bodyPr/>
                    <a:lstStyle/>
                    <a:p>
                      <a:pPr algn="l">
                        <a:lnSpc>
                          <a:spcPct val="100000"/>
                        </a:lnSpc>
                        <a:spcAft>
                          <a:spcPts val="0"/>
                        </a:spcAft>
                      </a:pPr>
                      <a:r>
                        <a:rPr lang="es-ES" sz="1800" dirty="0">
                          <a:effectLst/>
                          <a:latin typeface="Eurostile LT Std" panose="020B0504020202050204" pitchFamily="34" charset="0"/>
                        </a:rPr>
                        <a:t>Solicita el encabezado del recurso ubicado en la URL especificada</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r>
              <a:tr h="712137">
                <a:tc>
                  <a:txBody>
                    <a:bodyPr/>
                    <a:lstStyle/>
                    <a:p>
                      <a:pPr algn="l">
                        <a:lnSpc>
                          <a:spcPts val="1260"/>
                        </a:lnSpc>
                        <a:spcAft>
                          <a:spcPts val="0"/>
                        </a:spcAft>
                      </a:pPr>
                      <a:r>
                        <a:rPr lang="es-ES" sz="1800" dirty="0">
                          <a:effectLst/>
                          <a:latin typeface="Eurostile LT Std" panose="020B0504020202050204" pitchFamily="34" charset="0"/>
                        </a:rPr>
                        <a:t>POST</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c>
                  <a:txBody>
                    <a:bodyPr/>
                    <a:lstStyle/>
                    <a:p>
                      <a:pPr algn="l">
                        <a:lnSpc>
                          <a:spcPct val="100000"/>
                        </a:lnSpc>
                        <a:spcAft>
                          <a:spcPts val="0"/>
                        </a:spcAft>
                      </a:pPr>
                      <a:r>
                        <a:rPr lang="es-ES" sz="1800" dirty="0">
                          <a:effectLst/>
                          <a:latin typeface="Eurostile LT Std" panose="020B0504020202050204" pitchFamily="34" charset="0"/>
                        </a:rPr>
                        <a:t>Envía datos al programa ubicado en la URL especificada</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r>
              <a:tr h="448945">
                <a:tc>
                  <a:txBody>
                    <a:bodyPr/>
                    <a:lstStyle/>
                    <a:p>
                      <a:pPr algn="l">
                        <a:lnSpc>
                          <a:spcPts val="1260"/>
                        </a:lnSpc>
                        <a:spcAft>
                          <a:spcPts val="0"/>
                        </a:spcAft>
                      </a:pPr>
                      <a:r>
                        <a:rPr lang="es-ES" sz="1800">
                          <a:effectLst/>
                          <a:latin typeface="Eurostile LT Std" panose="020B0504020202050204" pitchFamily="34" charset="0"/>
                        </a:rPr>
                        <a:t>PUT</a:t>
                      </a:r>
                      <a:endParaRPr lang="es-ES" sz="180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c>
                  <a:txBody>
                    <a:bodyPr/>
                    <a:lstStyle/>
                    <a:p>
                      <a:pPr algn="l">
                        <a:lnSpc>
                          <a:spcPct val="100000"/>
                        </a:lnSpc>
                        <a:spcAft>
                          <a:spcPts val="0"/>
                        </a:spcAft>
                      </a:pPr>
                      <a:r>
                        <a:rPr lang="es-ES" sz="1800" dirty="0">
                          <a:effectLst/>
                          <a:latin typeface="Eurostile LT Std" panose="020B0504020202050204" pitchFamily="34" charset="0"/>
                        </a:rPr>
                        <a:t>Envía datos a la URL especificada</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r>
              <a:tr h="712137">
                <a:tc>
                  <a:txBody>
                    <a:bodyPr/>
                    <a:lstStyle/>
                    <a:p>
                      <a:pPr algn="l">
                        <a:lnSpc>
                          <a:spcPts val="1260"/>
                        </a:lnSpc>
                        <a:spcAft>
                          <a:spcPts val="0"/>
                        </a:spcAft>
                      </a:pPr>
                      <a:r>
                        <a:rPr lang="es-ES" sz="1800" dirty="0">
                          <a:effectLst/>
                          <a:latin typeface="Eurostile LT Std" panose="020B0504020202050204" pitchFamily="34" charset="0"/>
                        </a:rPr>
                        <a:t>DELETE</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c>
                  <a:txBody>
                    <a:bodyPr/>
                    <a:lstStyle/>
                    <a:p>
                      <a:pPr algn="l">
                        <a:lnSpc>
                          <a:spcPct val="100000"/>
                        </a:lnSpc>
                        <a:spcAft>
                          <a:spcPts val="0"/>
                        </a:spcAft>
                      </a:pPr>
                      <a:r>
                        <a:rPr lang="es-ES" sz="1800" dirty="0">
                          <a:effectLst/>
                          <a:latin typeface="Eurostile LT Std" panose="020B0504020202050204" pitchFamily="34" charset="0"/>
                        </a:rPr>
                        <a:t>Borra el recurso ubicado en la URL especificada</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anchor="ctr"/>
                </a:tc>
              </a:tr>
            </a:tbl>
          </a:graphicData>
        </a:graphic>
      </p:graphicFrame>
    </p:spTree>
    <p:extLst>
      <p:ext uri="{BB962C8B-B14F-4D97-AF65-F5344CB8AC3E}">
        <p14:creationId xmlns:p14="http://schemas.microsoft.com/office/powerpoint/2010/main" val="2248859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Encabezados más comunes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44</a:t>
            </a:fld>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3132151834"/>
              </p:ext>
            </p:extLst>
          </p:nvPr>
        </p:nvGraphicFramePr>
        <p:xfrm>
          <a:off x="539552" y="1342306"/>
          <a:ext cx="8064896" cy="4905361"/>
        </p:xfrm>
        <a:graphic>
          <a:graphicData uri="http://schemas.openxmlformats.org/drawingml/2006/table">
            <a:tbl>
              <a:tblPr firstRow="1" bandRow="1">
                <a:tableStyleId>{FABFCF23-3B69-468F-B69F-88F6DE6A72F2}</a:tableStyleId>
              </a:tblPr>
              <a:tblGrid>
                <a:gridCol w="1872208"/>
                <a:gridCol w="6192688"/>
              </a:tblGrid>
              <a:tr h="420962">
                <a:tc>
                  <a:txBody>
                    <a:bodyPr/>
                    <a:lstStyle/>
                    <a:p>
                      <a:pPr algn="l">
                        <a:lnSpc>
                          <a:spcPct val="100000"/>
                        </a:lnSpc>
                        <a:spcAft>
                          <a:spcPts val="0"/>
                        </a:spcAft>
                      </a:pPr>
                      <a:r>
                        <a:rPr lang="es-ES" sz="1600" dirty="0" smtClean="0">
                          <a:effectLst/>
                          <a:latin typeface="Eurostile LT Std" panose="020B0504020202050204" pitchFamily="34" charset="0"/>
                        </a:rPr>
                        <a:t>Encabezado</a:t>
                      </a:r>
                      <a:endParaRPr lang="es-ES" sz="16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l">
                        <a:lnSpc>
                          <a:spcPct val="100000"/>
                        </a:lnSpc>
                        <a:spcAft>
                          <a:spcPts val="0"/>
                        </a:spcAft>
                      </a:pPr>
                      <a:r>
                        <a:rPr lang="es-ES" sz="1600">
                          <a:effectLst/>
                          <a:latin typeface="Eurostile LT Std" panose="020B0504020202050204" pitchFamily="34" charset="0"/>
                        </a:rPr>
                        <a:t>Descripción</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562720">
                <a:tc>
                  <a:txBody>
                    <a:bodyPr/>
                    <a:lstStyle/>
                    <a:p>
                      <a:pPr algn="l">
                        <a:lnSpc>
                          <a:spcPct val="100000"/>
                        </a:lnSpc>
                        <a:spcAft>
                          <a:spcPts val="0"/>
                        </a:spcAft>
                      </a:pPr>
                      <a:r>
                        <a:rPr lang="es-ES" sz="1600">
                          <a:effectLst/>
                          <a:latin typeface="Eurostile LT Std" panose="020B0504020202050204" pitchFamily="34" charset="0"/>
                        </a:rPr>
                        <a:t>Accept</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l">
                        <a:lnSpc>
                          <a:spcPct val="100000"/>
                        </a:lnSpc>
                        <a:spcAft>
                          <a:spcPts val="0"/>
                        </a:spcAft>
                      </a:pPr>
                      <a:r>
                        <a:rPr lang="es-ES" sz="1600" dirty="0">
                          <a:effectLst/>
                          <a:latin typeface="Eurostile LT Std" panose="020B0504020202050204" pitchFamily="34" charset="0"/>
                        </a:rPr>
                        <a:t>Tipo de contenido aceptado por el navegador (por </a:t>
                      </a:r>
                      <a:r>
                        <a:rPr lang="es-ES" sz="1600" dirty="0" err="1">
                          <a:effectLst/>
                          <a:latin typeface="Eurostile LT Std" panose="020B0504020202050204" pitchFamily="34" charset="0"/>
                        </a:rPr>
                        <a:t>ejemplo,texto</a:t>
                      </a:r>
                      <a:r>
                        <a:rPr lang="es-ES" sz="1600" dirty="0">
                          <a:effectLst/>
                          <a:latin typeface="Eurostile LT Std" panose="020B0504020202050204" pitchFamily="34" charset="0"/>
                        </a:rPr>
                        <a:t>/</a:t>
                      </a:r>
                      <a:r>
                        <a:rPr lang="es-ES" sz="1600" dirty="0" err="1">
                          <a:effectLst/>
                          <a:latin typeface="Eurostile LT Std" panose="020B0504020202050204" pitchFamily="34" charset="0"/>
                        </a:rPr>
                        <a:t>html</a:t>
                      </a:r>
                      <a:r>
                        <a:rPr lang="es-ES" sz="1600" dirty="0">
                          <a:effectLst/>
                          <a:latin typeface="Eurostile LT Std" panose="020B0504020202050204" pitchFamily="34" charset="0"/>
                        </a:rPr>
                        <a:t>). Consulte </a:t>
                      </a:r>
                      <a:r>
                        <a:rPr lang="es-ES" sz="1600" u="sng" dirty="0">
                          <a:effectLst/>
                          <a:latin typeface="Eurostile LT Std" panose="020B0504020202050204" pitchFamily="34" charset="0"/>
                          <a:hlinkClick r:id="rId2"/>
                        </a:rPr>
                        <a:t>Tipos de MIME</a:t>
                      </a:r>
                      <a:endParaRPr lang="es-ES" sz="16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405400">
                <a:tc>
                  <a:txBody>
                    <a:bodyPr/>
                    <a:lstStyle/>
                    <a:p>
                      <a:pPr algn="l">
                        <a:lnSpc>
                          <a:spcPct val="100000"/>
                        </a:lnSpc>
                        <a:spcAft>
                          <a:spcPts val="0"/>
                        </a:spcAft>
                      </a:pPr>
                      <a:r>
                        <a:rPr lang="es-ES" sz="1600">
                          <a:effectLst/>
                          <a:latin typeface="Eurostile LT Std" panose="020B0504020202050204" pitchFamily="34" charset="0"/>
                        </a:rPr>
                        <a:t>Accept-Encoding</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l">
                        <a:lnSpc>
                          <a:spcPct val="100000"/>
                        </a:lnSpc>
                        <a:spcAft>
                          <a:spcPts val="0"/>
                        </a:spcAft>
                      </a:pPr>
                      <a:r>
                        <a:rPr lang="es-ES" sz="1600">
                          <a:effectLst/>
                          <a:latin typeface="Eurostile LT Std" panose="020B0504020202050204" pitchFamily="34" charset="0"/>
                        </a:rPr>
                        <a:t>Codificación de datos que el navegador acepta</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405400">
                <a:tc>
                  <a:txBody>
                    <a:bodyPr/>
                    <a:lstStyle/>
                    <a:p>
                      <a:pPr algn="l">
                        <a:lnSpc>
                          <a:spcPct val="100000"/>
                        </a:lnSpc>
                        <a:spcAft>
                          <a:spcPts val="0"/>
                        </a:spcAft>
                      </a:pPr>
                      <a:r>
                        <a:rPr lang="es-ES" sz="1600">
                          <a:effectLst/>
                          <a:latin typeface="Eurostile LT Std" panose="020B0504020202050204" pitchFamily="34" charset="0"/>
                        </a:rPr>
                        <a:t>Authorization</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l">
                        <a:lnSpc>
                          <a:spcPct val="100000"/>
                        </a:lnSpc>
                        <a:spcAft>
                          <a:spcPts val="0"/>
                        </a:spcAft>
                      </a:pPr>
                      <a:r>
                        <a:rPr lang="es-ES" sz="1600">
                          <a:effectLst/>
                          <a:latin typeface="Eurostile LT Std" panose="020B0504020202050204" pitchFamily="34" charset="0"/>
                        </a:rPr>
                        <a:t>Identificación del navegador en el servidor</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405400">
                <a:tc>
                  <a:txBody>
                    <a:bodyPr/>
                    <a:lstStyle/>
                    <a:p>
                      <a:pPr algn="l">
                        <a:lnSpc>
                          <a:spcPct val="100000"/>
                        </a:lnSpc>
                        <a:spcAft>
                          <a:spcPts val="0"/>
                        </a:spcAft>
                      </a:pPr>
                      <a:r>
                        <a:rPr lang="es-ES" sz="1600">
                          <a:effectLst/>
                          <a:latin typeface="Eurostile LT Std" panose="020B0504020202050204" pitchFamily="34" charset="0"/>
                        </a:rPr>
                        <a:t>Content-Encoding</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l">
                        <a:lnSpc>
                          <a:spcPct val="100000"/>
                        </a:lnSpc>
                        <a:spcAft>
                          <a:spcPts val="0"/>
                        </a:spcAft>
                      </a:pPr>
                      <a:r>
                        <a:rPr lang="es-ES" sz="1600">
                          <a:effectLst/>
                          <a:latin typeface="Eurostile LT Std" panose="020B0504020202050204" pitchFamily="34" charset="0"/>
                        </a:rPr>
                        <a:t>Tipo de codificación para el cuerpo de la solicitud</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562720">
                <a:tc>
                  <a:txBody>
                    <a:bodyPr/>
                    <a:lstStyle/>
                    <a:p>
                      <a:pPr algn="l">
                        <a:lnSpc>
                          <a:spcPct val="100000"/>
                        </a:lnSpc>
                        <a:spcAft>
                          <a:spcPts val="0"/>
                        </a:spcAft>
                      </a:pPr>
                      <a:r>
                        <a:rPr lang="es-ES" sz="1600">
                          <a:effectLst/>
                          <a:latin typeface="Eurostile LT Std" panose="020B0504020202050204" pitchFamily="34" charset="0"/>
                        </a:rPr>
                        <a:t>Content-Type</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l">
                        <a:lnSpc>
                          <a:spcPct val="100000"/>
                        </a:lnSpc>
                        <a:spcAft>
                          <a:spcPts val="0"/>
                        </a:spcAft>
                      </a:pPr>
                      <a:r>
                        <a:rPr lang="es-ES" sz="1600">
                          <a:effectLst/>
                          <a:latin typeface="Eurostile LT Std" panose="020B0504020202050204" pitchFamily="34" charset="0"/>
                        </a:rPr>
                        <a:t>Tipo de contenido del cuerpo de la solicitud (por ejemplo,texto/html). Consulte </a:t>
                      </a:r>
                      <a:r>
                        <a:rPr lang="es-ES" sz="1600" u="sng">
                          <a:effectLst/>
                          <a:latin typeface="Eurostile LT Std" panose="020B0504020202050204" pitchFamily="34" charset="0"/>
                          <a:hlinkClick r:id="rId2"/>
                        </a:rPr>
                        <a:t>Tipos de MIME</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405400">
                <a:tc>
                  <a:txBody>
                    <a:bodyPr/>
                    <a:lstStyle/>
                    <a:p>
                      <a:pPr algn="l">
                        <a:lnSpc>
                          <a:spcPct val="100000"/>
                        </a:lnSpc>
                        <a:spcAft>
                          <a:spcPts val="0"/>
                        </a:spcAft>
                      </a:pPr>
                      <a:r>
                        <a:rPr lang="es-ES" sz="1600">
                          <a:effectLst/>
                          <a:latin typeface="Eurostile LT Std" panose="020B0504020202050204" pitchFamily="34" charset="0"/>
                        </a:rPr>
                        <a:t>Date</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l">
                        <a:lnSpc>
                          <a:spcPct val="100000"/>
                        </a:lnSpc>
                        <a:spcAft>
                          <a:spcPts val="0"/>
                        </a:spcAft>
                      </a:pPr>
                      <a:r>
                        <a:rPr lang="es-ES" sz="1600">
                          <a:effectLst/>
                          <a:latin typeface="Eurostile LT Std" panose="020B0504020202050204" pitchFamily="34" charset="0"/>
                        </a:rPr>
                        <a:t>Fecha en que comienza la transferencia de datos</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405400">
                <a:tc>
                  <a:txBody>
                    <a:bodyPr/>
                    <a:lstStyle/>
                    <a:p>
                      <a:pPr algn="l">
                        <a:lnSpc>
                          <a:spcPct val="100000"/>
                        </a:lnSpc>
                        <a:spcAft>
                          <a:spcPts val="0"/>
                        </a:spcAft>
                      </a:pPr>
                      <a:r>
                        <a:rPr lang="es-ES" sz="1600">
                          <a:effectLst/>
                          <a:latin typeface="Eurostile LT Std" panose="020B0504020202050204" pitchFamily="34" charset="0"/>
                        </a:rPr>
                        <a:t>Forwarded</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l">
                        <a:lnSpc>
                          <a:spcPct val="100000"/>
                        </a:lnSpc>
                        <a:spcAft>
                          <a:spcPts val="0"/>
                        </a:spcAft>
                      </a:pPr>
                      <a:r>
                        <a:rPr lang="es-ES" sz="1600">
                          <a:effectLst/>
                          <a:latin typeface="Eurostile LT Std" panose="020B0504020202050204" pitchFamily="34" charset="0"/>
                        </a:rPr>
                        <a:t>Utilizado por equipos intermediarios entre el navegador y el servidor</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405400">
                <a:tc>
                  <a:txBody>
                    <a:bodyPr/>
                    <a:lstStyle/>
                    <a:p>
                      <a:pPr algn="l">
                        <a:lnSpc>
                          <a:spcPct val="100000"/>
                        </a:lnSpc>
                        <a:spcAft>
                          <a:spcPts val="0"/>
                        </a:spcAft>
                      </a:pPr>
                      <a:r>
                        <a:rPr lang="es-ES" sz="1600">
                          <a:effectLst/>
                          <a:latin typeface="Eurostile LT Std" panose="020B0504020202050204" pitchFamily="34" charset="0"/>
                        </a:rPr>
                        <a:t>Referer</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l">
                        <a:lnSpc>
                          <a:spcPct val="100000"/>
                        </a:lnSpc>
                        <a:spcAft>
                          <a:spcPts val="0"/>
                        </a:spcAft>
                      </a:pPr>
                      <a:r>
                        <a:rPr lang="es-ES" sz="1600">
                          <a:effectLst/>
                          <a:latin typeface="Eurostile LT Std" panose="020B0504020202050204" pitchFamily="34" charset="0"/>
                        </a:rPr>
                        <a:t>Dirección URL desde la cual se realizó la solicitud</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720039">
                <a:tc>
                  <a:txBody>
                    <a:bodyPr/>
                    <a:lstStyle/>
                    <a:p>
                      <a:pPr algn="l">
                        <a:lnSpc>
                          <a:spcPct val="100000"/>
                        </a:lnSpc>
                        <a:spcAft>
                          <a:spcPts val="0"/>
                        </a:spcAft>
                      </a:pPr>
                      <a:r>
                        <a:rPr lang="es-ES" sz="1600">
                          <a:effectLst/>
                          <a:latin typeface="Eurostile LT Std" panose="020B0504020202050204" pitchFamily="34" charset="0"/>
                        </a:rPr>
                        <a:t>User-Agent</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l">
                        <a:lnSpc>
                          <a:spcPct val="100000"/>
                        </a:lnSpc>
                        <a:spcAft>
                          <a:spcPts val="0"/>
                        </a:spcAft>
                      </a:pPr>
                      <a:r>
                        <a:rPr lang="es-ES" sz="1600" dirty="0">
                          <a:effectLst/>
                          <a:latin typeface="Eurostile LT Std" panose="020B0504020202050204" pitchFamily="34" charset="0"/>
                        </a:rPr>
                        <a:t>Cadena con información sobre el cliente, por ejemplo, el nombre y la versión del navegador y el sistema operativo</a:t>
                      </a:r>
                      <a:endParaRPr lang="es-ES" sz="16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bl>
          </a:graphicData>
        </a:graphic>
      </p:graphicFrame>
    </p:spTree>
    <p:extLst>
      <p:ext uri="{BB962C8B-B14F-4D97-AF65-F5344CB8AC3E}">
        <p14:creationId xmlns:p14="http://schemas.microsoft.com/office/powerpoint/2010/main" val="5632289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Respuesta </a:t>
            </a:r>
            <a:r>
              <a:rPr lang="es-ES" dirty="0" smtClean="0"/>
              <a:t>HTTP (response)</a:t>
            </a:r>
            <a:endParaRPr lang="es-ES" dirty="0"/>
          </a:p>
        </p:txBody>
      </p:sp>
      <p:sp>
        <p:nvSpPr>
          <p:cNvPr id="3" name="Marcador de texto 2"/>
          <p:cNvSpPr>
            <a:spLocks noGrp="1"/>
          </p:cNvSpPr>
          <p:nvPr>
            <p:ph type="body" sz="quarter" idx="13"/>
          </p:nvPr>
        </p:nvSpPr>
        <p:spPr/>
        <p:txBody>
          <a:bodyPr>
            <a:normAutofit/>
          </a:bodyPr>
          <a:lstStyle/>
          <a:p>
            <a:pPr>
              <a:buSzPct val="115000"/>
              <a:buFontTx/>
              <a:buBlip>
                <a:blip r:embed="rId2"/>
              </a:buBlip>
            </a:pPr>
            <a:r>
              <a:rPr lang="es-ES" dirty="0"/>
              <a:t>Conjunto de líneas que el servidor envía al </a:t>
            </a:r>
            <a:r>
              <a:rPr lang="es-ES" dirty="0" smtClean="0"/>
              <a:t>cliente</a:t>
            </a:r>
          </a:p>
          <a:p>
            <a:pPr>
              <a:buSzPct val="115000"/>
              <a:buFontTx/>
              <a:buBlip>
                <a:blip r:embed="rId2"/>
              </a:buBlip>
            </a:pPr>
            <a:endParaRPr lang="es-ES" b="1" dirty="0"/>
          </a:p>
          <a:p>
            <a:pPr>
              <a:buSzPct val="115000"/>
              <a:buFontTx/>
              <a:buBlip>
                <a:blip r:embed="rId2"/>
              </a:buBlip>
            </a:pPr>
            <a:r>
              <a:rPr lang="es-ES" b="1" dirty="0" smtClean="0"/>
              <a:t>Línea </a:t>
            </a:r>
            <a:r>
              <a:rPr lang="es-ES" b="1" dirty="0"/>
              <a:t>de </a:t>
            </a:r>
            <a:r>
              <a:rPr lang="es-ES" b="1" dirty="0" smtClean="0"/>
              <a:t>estado</a:t>
            </a:r>
            <a:endParaRPr lang="es-ES" b="1" dirty="0"/>
          </a:p>
          <a:p>
            <a:pPr lvl="1">
              <a:buSzPct val="115000"/>
              <a:buFontTx/>
              <a:buBlip>
                <a:blip r:embed="rId2"/>
              </a:buBlip>
            </a:pPr>
            <a:r>
              <a:rPr lang="es-ES" dirty="0"/>
              <a:t>3 elementos separados por un espacio: </a:t>
            </a:r>
            <a:endParaRPr lang="es-ES" dirty="0" smtClean="0"/>
          </a:p>
          <a:p>
            <a:pPr>
              <a:buSzPct val="115000"/>
              <a:buFontTx/>
              <a:buBlip>
                <a:blip r:embed="rId2"/>
              </a:buBlip>
            </a:pPr>
            <a:endParaRPr lang="es-ES" dirty="0"/>
          </a:p>
          <a:p>
            <a:pPr>
              <a:buSzPct val="115000"/>
              <a:buFontTx/>
              <a:buBlip>
                <a:blip r:embed="rId2"/>
              </a:buBlip>
            </a:pPr>
            <a:endParaRPr lang="es-ES" dirty="0"/>
          </a:p>
          <a:p>
            <a:pPr lvl="1">
              <a:buSzPct val="115000"/>
              <a:buFontTx/>
              <a:buBlip>
                <a:blip r:embed="rId2"/>
              </a:buBlip>
            </a:pPr>
            <a:r>
              <a:rPr lang="es-ES" dirty="0" smtClean="0"/>
              <a:t>Protocolo: HTTP/1.0 o HTTP/1.1</a:t>
            </a:r>
            <a:endParaRPr lang="es-ES" dirty="0"/>
          </a:p>
          <a:p>
            <a:pPr>
              <a:buSzPct val="115000"/>
              <a:buFontTx/>
              <a:buBlip>
                <a:blip r:embed="rId2"/>
              </a:buBlip>
            </a:pPr>
            <a:endParaRPr lang="es-ES" dirty="0" smtClean="0"/>
          </a:p>
          <a:p>
            <a:pPr>
              <a:buSzPct val="115000"/>
              <a:buFontTx/>
              <a:buBlip>
                <a:blip r:embed="rId2"/>
              </a:buBlip>
            </a:pPr>
            <a:r>
              <a:rPr lang="es-ES" b="1" dirty="0" smtClean="0"/>
              <a:t>Campos </a:t>
            </a:r>
            <a:r>
              <a:rPr lang="es-ES" b="1" dirty="0"/>
              <a:t>de encabezado de respuesta</a:t>
            </a:r>
          </a:p>
          <a:p>
            <a:pPr>
              <a:buSzPct val="115000"/>
              <a:buFontTx/>
              <a:buBlip>
                <a:blip r:embed="rId2"/>
              </a:buBlip>
            </a:pPr>
            <a:endParaRPr lang="es-ES" dirty="0" smtClean="0"/>
          </a:p>
          <a:p>
            <a:pPr>
              <a:buSzPct val="115000"/>
              <a:buFontTx/>
              <a:buBlip>
                <a:blip r:embed="rId2"/>
              </a:buBlip>
            </a:pPr>
            <a:endParaRPr lang="es-ES" dirty="0" smtClean="0"/>
          </a:p>
          <a:p>
            <a:pPr>
              <a:buSzPct val="115000"/>
              <a:buFontTx/>
              <a:buBlip>
                <a:blip r:embed="rId2"/>
              </a:buBlip>
            </a:pPr>
            <a:r>
              <a:rPr lang="es-ES" b="1" dirty="0" smtClean="0"/>
              <a:t>Cuerpo </a:t>
            </a:r>
            <a:r>
              <a:rPr lang="es-ES" b="1" dirty="0"/>
              <a:t>de la respuesta</a:t>
            </a:r>
          </a:p>
          <a:p>
            <a:pPr lvl="1">
              <a:buSzPct val="115000"/>
              <a:buFontTx/>
              <a:buBlip>
                <a:blip r:embed="rId2"/>
              </a:buBlip>
            </a:pPr>
            <a:r>
              <a:rPr lang="es-ES" dirty="0"/>
              <a:t>Permite envío de </a:t>
            </a:r>
            <a:r>
              <a:rPr lang="es-ES" dirty="0" smtClean="0"/>
              <a:t>datos desde el servidor</a:t>
            </a:r>
            <a:endParaRPr lang="es-ES" dirty="0"/>
          </a:p>
          <a:p>
            <a:pPr lvl="1">
              <a:buSzPct val="115000"/>
              <a:buFontTx/>
              <a:buBlip>
                <a:blip r:embed="rId2"/>
              </a:buBlip>
            </a:pPr>
            <a:r>
              <a:rPr lang="es-ES" dirty="0"/>
              <a:t>Separada por una línea en blanco de las precedentes</a:t>
            </a:r>
          </a:p>
          <a:p>
            <a:pPr lvl="1">
              <a:buSzPct val="115000"/>
              <a:buFontTx/>
              <a:buBlip>
                <a:blip r:embed="rId2"/>
              </a:buBlip>
            </a:pPr>
            <a:endParaRPr lang="es-ES" dirty="0"/>
          </a:p>
        </p:txBody>
      </p:sp>
      <p:sp>
        <p:nvSpPr>
          <p:cNvPr id="7" name="Rectángulo 6"/>
          <p:cNvSpPr/>
          <p:nvPr/>
        </p:nvSpPr>
        <p:spPr>
          <a:xfrm>
            <a:off x="1754411" y="2769098"/>
            <a:ext cx="5691989" cy="369332"/>
          </a:xfrm>
          <a:prstGeom prst="rect">
            <a:avLst/>
          </a:prstGeom>
          <a:solidFill>
            <a:schemeClr val="accent1">
              <a:lumMod val="20000"/>
              <a:lumOff val="80000"/>
            </a:schemeClr>
          </a:solidFill>
        </p:spPr>
        <p:txBody>
          <a:bodyPr wrap="square">
            <a:spAutoFit/>
          </a:bodyPr>
          <a:lstStyle/>
          <a:p>
            <a:pPr>
              <a:buSzPct val="115000"/>
            </a:pPr>
            <a:r>
              <a:rPr lang="es-ES" dirty="0">
                <a:solidFill>
                  <a:srgbClr val="0085C7"/>
                </a:solidFill>
              </a:rPr>
              <a:t>versión del protocolo  </a:t>
            </a:r>
            <a:r>
              <a:rPr lang="es-ES" dirty="0"/>
              <a:t>código de estado</a:t>
            </a:r>
            <a:r>
              <a:rPr lang="es-ES" dirty="0">
                <a:solidFill>
                  <a:srgbClr val="0085C7"/>
                </a:solidFill>
              </a:rPr>
              <a:t>  significado de código</a:t>
            </a:r>
          </a:p>
        </p:txBody>
      </p:sp>
      <p:sp>
        <p:nvSpPr>
          <p:cNvPr id="8" name="Rectángulo 7"/>
          <p:cNvSpPr/>
          <p:nvPr/>
        </p:nvSpPr>
        <p:spPr>
          <a:xfrm>
            <a:off x="1982935" y="4611964"/>
            <a:ext cx="3986989" cy="369332"/>
          </a:xfrm>
          <a:prstGeom prst="rect">
            <a:avLst/>
          </a:prstGeom>
          <a:solidFill>
            <a:schemeClr val="accent1">
              <a:lumMod val="20000"/>
              <a:lumOff val="80000"/>
            </a:schemeClr>
          </a:solidFill>
        </p:spPr>
        <p:txBody>
          <a:bodyPr wrap="none">
            <a:spAutoFit/>
          </a:bodyPr>
          <a:lstStyle/>
          <a:p>
            <a:pPr>
              <a:buSzPct val="115000"/>
            </a:pPr>
            <a:r>
              <a:rPr lang="es-ES" dirty="0">
                <a:solidFill>
                  <a:srgbClr val="0085C7"/>
                </a:solidFill>
              </a:rPr>
              <a:t>tipo de encabezado</a:t>
            </a:r>
            <a:r>
              <a:rPr lang="es-ES" dirty="0"/>
              <a:t>: valor del encabezado.</a:t>
            </a:r>
          </a:p>
        </p:txBody>
      </p:sp>
    </p:spTree>
    <p:extLst>
      <p:ext uri="{BB962C8B-B14F-4D97-AF65-F5344CB8AC3E}">
        <p14:creationId xmlns:p14="http://schemas.microsoft.com/office/powerpoint/2010/main" val="2929837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1" y="3989303"/>
            <a:ext cx="8662547" cy="567067"/>
          </a:xfrm>
        </p:spPr>
        <p:txBody>
          <a:bodyPr/>
          <a:lstStyle/>
          <a:p>
            <a:r>
              <a:rPr lang="es-ES" dirty="0" smtClean="0"/>
              <a:t>Ejemplo</a:t>
            </a:r>
            <a:endParaRPr lang="es-ES" dirty="0"/>
          </a:p>
        </p:txBody>
      </p:sp>
      <p:sp>
        <p:nvSpPr>
          <p:cNvPr id="10" name="Título 1"/>
          <p:cNvSpPr txBox="1">
            <a:spLocks/>
          </p:cNvSpPr>
          <p:nvPr/>
        </p:nvSpPr>
        <p:spPr>
          <a:xfrm>
            <a:off x="251521" y="837506"/>
            <a:ext cx="8662547" cy="567067"/>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bg1">
                    <a:lumMod val="50000"/>
                  </a:schemeClr>
                </a:solidFill>
                <a:latin typeface="Eurostile LT Std" pitchFamily="34" charset="0"/>
                <a:ea typeface="+mj-ea"/>
                <a:cs typeface="+mj-cs"/>
              </a:defRPr>
            </a:lvl1pPr>
          </a:lstStyle>
          <a:p>
            <a:r>
              <a:rPr lang="es-ES" dirty="0" smtClean="0"/>
              <a:t>Esquema de respuesta</a:t>
            </a:r>
            <a:endParaRPr lang="es-ES" dirty="0"/>
          </a:p>
        </p:txBody>
      </p:sp>
      <p:sp>
        <p:nvSpPr>
          <p:cNvPr id="11" name="2 Rectángulo"/>
          <p:cNvSpPr/>
          <p:nvPr/>
        </p:nvSpPr>
        <p:spPr>
          <a:xfrm>
            <a:off x="2566569" y="1557586"/>
            <a:ext cx="4032448" cy="1876980"/>
          </a:xfrm>
          <a:prstGeom prst="rect">
            <a:avLst/>
          </a:prstGeom>
          <a:solidFill>
            <a:schemeClr val="accent1">
              <a:lumMod val="20000"/>
              <a:lumOff val="80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r>
              <a:rPr lang="es-ES" sz="1600" dirty="0"/>
              <a:t>VERSIÓN-HTTP CÓDIGO EXPLICACIÓN</a:t>
            </a:r>
          </a:p>
          <a:p>
            <a:r>
              <a:rPr lang="es-ES" sz="1600" dirty="0"/>
              <a:t>ENCABEZADO: Valor</a:t>
            </a:r>
          </a:p>
          <a:p>
            <a:r>
              <a:rPr lang="es-ES" sz="1600" dirty="0"/>
              <a:t>. . . ENCABEZADO: Valor</a:t>
            </a:r>
          </a:p>
          <a:p>
            <a:endParaRPr lang="es-ES" sz="1600" dirty="0"/>
          </a:p>
          <a:p>
            <a:r>
              <a:rPr lang="es-ES" sz="1600" dirty="0"/>
              <a:t>CUERPO DE LA RESPUESTA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987" y="4836479"/>
            <a:ext cx="6407727" cy="7706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9810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Pongámoslo en práctica -  Observando responses</a:t>
            </a:r>
            <a:endParaRPr lang="es-ES" dirty="0"/>
          </a:p>
        </p:txBody>
      </p:sp>
      <p:sp>
        <p:nvSpPr>
          <p:cNvPr id="3" name="Marcador de número de diapositiva 2"/>
          <p:cNvSpPr>
            <a:spLocks noGrp="1"/>
          </p:cNvSpPr>
          <p:nvPr>
            <p:ph type="sldNum" sz="quarter" idx="13"/>
          </p:nvPr>
        </p:nvSpPr>
        <p:spPr/>
        <p:txBody>
          <a:bodyPr/>
          <a:lstStyle/>
          <a:p>
            <a:pPr algn="ctr"/>
            <a:fld id="{6809A684-6793-43C2-A07A-07EB7F2ACB8E}" type="slidenum">
              <a:rPr lang="es-ES" smtClean="0">
                <a:solidFill>
                  <a:prstClr val="black"/>
                </a:solidFill>
              </a:rPr>
              <a:pPr algn="ctr"/>
              <a:t>47</a:t>
            </a:fld>
            <a:endParaRPr lang="es-ES" dirty="0">
              <a:solidFill>
                <a:prstClr val="black"/>
              </a:solidFill>
            </a:endParaRPr>
          </a:p>
        </p:txBody>
      </p:sp>
      <p:sp>
        <p:nvSpPr>
          <p:cNvPr id="4" name="Marcador de texto 3"/>
          <p:cNvSpPr>
            <a:spLocks noGrp="1"/>
          </p:cNvSpPr>
          <p:nvPr>
            <p:ph type="body" sz="quarter" idx="14"/>
          </p:nvPr>
        </p:nvSpPr>
        <p:spPr>
          <a:xfrm>
            <a:off x="369005" y="2774003"/>
            <a:ext cx="3410907" cy="3896151"/>
          </a:xfrm>
        </p:spPr>
        <p:txBody>
          <a:bodyPr>
            <a:normAutofit lnSpcReduction="10000"/>
          </a:bodyPr>
          <a:lstStyle/>
          <a:p>
            <a:r>
              <a:rPr lang="es-ES" dirty="0" smtClean="0">
                <a:latin typeface="Eurostile LT Std" panose="020B0504020202050204" pitchFamily="34" charset="0"/>
              </a:rPr>
              <a:t>Accede a una página web</a:t>
            </a:r>
          </a:p>
          <a:p>
            <a:r>
              <a:rPr lang="es-ES" dirty="0" smtClean="0">
                <a:latin typeface="Eurostile LT Std" panose="020B0504020202050204" pitchFamily="34" charset="0"/>
              </a:rPr>
              <a:t>Activa </a:t>
            </a:r>
            <a:r>
              <a:rPr lang="es-ES" dirty="0">
                <a:latin typeface="Eurostile LT Std" panose="020B0504020202050204" pitchFamily="34" charset="0"/>
              </a:rPr>
              <a:t>el panel de desarrollador de tu navegador (tecla F12</a:t>
            </a:r>
            <a:r>
              <a:rPr lang="es-ES" dirty="0" smtClean="0">
                <a:latin typeface="Eurostile LT Std" panose="020B0504020202050204" pitchFamily="34" charset="0"/>
              </a:rPr>
              <a:t>)</a:t>
            </a:r>
          </a:p>
          <a:p>
            <a:r>
              <a:rPr lang="es-ES" dirty="0" smtClean="0">
                <a:latin typeface="Eurostile LT Std" panose="020B0504020202050204" pitchFamily="34" charset="0"/>
              </a:rPr>
              <a:t>Accede a la pestaña Network</a:t>
            </a:r>
          </a:p>
          <a:p>
            <a:r>
              <a:rPr lang="es-ES" dirty="0" smtClean="0">
                <a:latin typeface="Eurostile LT Std" panose="020B0504020202050204" pitchFamily="34" charset="0"/>
              </a:rPr>
              <a:t>Observa los datos de status</a:t>
            </a:r>
          </a:p>
          <a:p>
            <a:r>
              <a:rPr lang="es-ES" dirty="0" smtClean="0">
                <a:latin typeface="Eurostile LT Std" panose="020B0504020202050204" pitchFamily="34" charset="0"/>
              </a:rPr>
              <a:t>Haz clic sobre una de las peticiones </a:t>
            </a:r>
          </a:p>
          <a:p>
            <a:r>
              <a:rPr lang="es-ES" dirty="0" smtClean="0">
                <a:latin typeface="Eurostile LT Std" panose="020B0504020202050204" pitchFamily="34" charset="0"/>
              </a:rPr>
              <a:t>Analiza las respuestas</a:t>
            </a:r>
            <a:endParaRPr lang="es-ES" dirty="0">
              <a:latin typeface="Eurostile LT Std" panose="020B0504020202050204" pitchFamily="34" charset="0"/>
            </a:endParaRPr>
          </a:p>
          <a:p>
            <a:endParaRPr lang="es-ES" dirty="0">
              <a:latin typeface="Eurostile LT Std" panose="020B0504020202050204" pitchFamily="34" charset="0"/>
            </a:endParaRPr>
          </a:p>
        </p:txBody>
      </p:sp>
      <p:pic>
        <p:nvPicPr>
          <p:cNvPr id="5" name="Imagen 4"/>
          <p:cNvPicPr>
            <a:picLocks noChangeAspect="1"/>
          </p:cNvPicPr>
          <p:nvPr/>
        </p:nvPicPr>
        <p:blipFill>
          <a:blip r:embed="rId2"/>
          <a:stretch>
            <a:fillRect/>
          </a:stretch>
        </p:blipFill>
        <p:spPr>
          <a:xfrm>
            <a:off x="4125214" y="2925738"/>
            <a:ext cx="4660165" cy="2542624"/>
          </a:xfrm>
          <a:prstGeom prst="rect">
            <a:avLst/>
          </a:prstGeom>
        </p:spPr>
      </p:pic>
    </p:spTree>
    <p:extLst>
      <p:ext uri="{BB962C8B-B14F-4D97-AF65-F5344CB8AC3E}">
        <p14:creationId xmlns:p14="http://schemas.microsoft.com/office/powerpoint/2010/main" val="3402889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Encabezados de Respuesta</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48</a:t>
            </a:fld>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727904233"/>
              </p:ext>
            </p:extLst>
          </p:nvPr>
        </p:nvGraphicFramePr>
        <p:xfrm>
          <a:off x="395537" y="1485758"/>
          <a:ext cx="8424935" cy="4480820"/>
        </p:xfrm>
        <a:graphic>
          <a:graphicData uri="http://schemas.openxmlformats.org/drawingml/2006/table">
            <a:tbl>
              <a:tblPr firstRow="1" bandRow="1">
                <a:tableStyleId>{FABFCF23-3B69-468F-B69F-88F6DE6A72F2}</a:tableStyleId>
              </a:tblPr>
              <a:tblGrid>
                <a:gridCol w="2187243"/>
                <a:gridCol w="6237692"/>
              </a:tblGrid>
              <a:tr h="300000">
                <a:tc>
                  <a:txBody>
                    <a:bodyPr/>
                    <a:lstStyle/>
                    <a:p>
                      <a:pPr algn="l">
                        <a:lnSpc>
                          <a:spcPct val="100000"/>
                        </a:lnSpc>
                        <a:spcAft>
                          <a:spcPts val="0"/>
                        </a:spcAft>
                      </a:pPr>
                      <a:r>
                        <a:rPr lang="es-ES" sz="1600" dirty="0">
                          <a:effectLst/>
                          <a:latin typeface="Eurostile LT Std" panose="020B0504020202050204" pitchFamily="34" charset="0"/>
                        </a:rPr>
                        <a:t>Nombre del encabezado</a:t>
                      </a:r>
                      <a:endParaRPr lang="es-ES" sz="1600" dirty="0">
                        <a:effectLst/>
                        <a:latin typeface="Eurostile LT Std" panose="020B0504020202050204" pitchFamily="34" charset="0"/>
                        <a:ea typeface="Open Sans" panose="020B0606030504020204" pitchFamily="34" charset="0"/>
                        <a:cs typeface="Open Sans" panose="020B0606030504020204" pitchFamily="34" charset="0"/>
                      </a:endParaRPr>
                    </a:p>
                  </a:txBody>
                  <a:tcPr/>
                </a:tc>
                <a:tc>
                  <a:txBody>
                    <a:bodyPr/>
                    <a:lstStyle/>
                    <a:p>
                      <a:pPr algn="l">
                        <a:lnSpc>
                          <a:spcPct val="100000"/>
                        </a:lnSpc>
                        <a:spcAft>
                          <a:spcPts val="0"/>
                        </a:spcAft>
                      </a:pPr>
                      <a:r>
                        <a:rPr lang="es-ES" sz="1600" dirty="0">
                          <a:effectLst/>
                          <a:latin typeface="Eurostile LT Std" panose="020B0504020202050204" pitchFamily="34" charset="0"/>
                        </a:rPr>
                        <a:t>Descripción</a:t>
                      </a:r>
                      <a:endParaRPr lang="es-ES" sz="1600" dirty="0">
                        <a:effectLst/>
                        <a:latin typeface="Eurostile LT Std" panose="020B0504020202050204" pitchFamily="34" charset="0"/>
                        <a:ea typeface="Open Sans" panose="020B0606030504020204" pitchFamily="34" charset="0"/>
                        <a:cs typeface="Open Sans" panose="020B0606030504020204" pitchFamily="34" charset="0"/>
                      </a:endParaRPr>
                    </a:p>
                  </a:txBody>
                  <a:tcPr/>
                </a:tc>
              </a:tr>
              <a:tr h="373445">
                <a:tc>
                  <a:txBody>
                    <a:bodyPr/>
                    <a:lstStyle/>
                    <a:p>
                      <a:pPr algn="l">
                        <a:lnSpc>
                          <a:spcPct val="100000"/>
                        </a:lnSpc>
                        <a:spcAft>
                          <a:spcPts val="0"/>
                        </a:spcAft>
                      </a:pPr>
                      <a:r>
                        <a:rPr lang="es-ES" sz="1600">
                          <a:effectLst/>
                          <a:latin typeface="Eurostile LT Std" panose="020B0504020202050204" pitchFamily="34" charset="0"/>
                        </a:rPr>
                        <a:t>Content-Encoding</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c>
                  <a:txBody>
                    <a:bodyPr/>
                    <a:lstStyle/>
                    <a:p>
                      <a:pPr algn="l">
                        <a:lnSpc>
                          <a:spcPct val="100000"/>
                        </a:lnSpc>
                        <a:spcAft>
                          <a:spcPts val="0"/>
                        </a:spcAft>
                      </a:pPr>
                      <a:r>
                        <a:rPr lang="es-ES" sz="1600">
                          <a:effectLst/>
                          <a:latin typeface="Eurostile LT Std" panose="020B0504020202050204" pitchFamily="34" charset="0"/>
                        </a:rPr>
                        <a:t>Tipo de codificación para el cuerpo de la respuesta</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r>
              <a:tr h="373445">
                <a:tc>
                  <a:txBody>
                    <a:bodyPr/>
                    <a:lstStyle/>
                    <a:p>
                      <a:pPr algn="l">
                        <a:lnSpc>
                          <a:spcPct val="100000"/>
                        </a:lnSpc>
                        <a:spcAft>
                          <a:spcPts val="0"/>
                        </a:spcAft>
                      </a:pPr>
                      <a:r>
                        <a:rPr lang="es-ES" sz="1600">
                          <a:effectLst/>
                          <a:latin typeface="Eurostile LT Std" panose="020B0504020202050204" pitchFamily="34" charset="0"/>
                        </a:rPr>
                        <a:t>Content-Language</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c>
                  <a:txBody>
                    <a:bodyPr/>
                    <a:lstStyle/>
                    <a:p>
                      <a:pPr algn="l">
                        <a:lnSpc>
                          <a:spcPct val="100000"/>
                        </a:lnSpc>
                        <a:spcAft>
                          <a:spcPts val="0"/>
                        </a:spcAft>
                      </a:pPr>
                      <a:r>
                        <a:rPr lang="es-ES" sz="1600">
                          <a:effectLst/>
                          <a:latin typeface="Eurostile LT Std" panose="020B0504020202050204" pitchFamily="34" charset="0"/>
                        </a:rPr>
                        <a:t>Tipo de idioma en el cuerpo de la respuesta</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r>
              <a:tr h="299797">
                <a:tc>
                  <a:txBody>
                    <a:bodyPr/>
                    <a:lstStyle/>
                    <a:p>
                      <a:pPr algn="l">
                        <a:lnSpc>
                          <a:spcPct val="100000"/>
                        </a:lnSpc>
                        <a:spcAft>
                          <a:spcPts val="0"/>
                        </a:spcAft>
                      </a:pPr>
                      <a:r>
                        <a:rPr lang="es-ES" sz="1600">
                          <a:effectLst/>
                          <a:latin typeface="Eurostile LT Std" panose="020B0504020202050204" pitchFamily="34" charset="0"/>
                        </a:rPr>
                        <a:t>Content-Length</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c>
                  <a:txBody>
                    <a:bodyPr/>
                    <a:lstStyle/>
                    <a:p>
                      <a:pPr algn="l">
                        <a:lnSpc>
                          <a:spcPct val="100000"/>
                        </a:lnSpc>
                        <a:spcAft>
                          <a:spcPts val="0"/>
                        </a:spcAft>
                      </a:pPr>
                      <a:r>
                        <a:rPr lang="es-ES" sz="1600">
                          <a:effectLst/>
                          <a:latin typeface="Eurostile LT Std" panose="020B0504020202050204" pitchFamily="34" charset="0"/>
                        </a:rPr>
                        <a:t>Extensión del cuerpo de la respuesta</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r>
              <a:tr h="524714">
                <a:tc>
                  <a:txBody>
                    <a:bodyPr/>
                    <a:lstStyle/>
                    <a:p>
                      <a:pPr algn="l">
                        <a:lnSpc>
                          <a:spcPct val="100000"/>
                        </a:lnSpc>
                        <a:spcAft>
                          <a:spcPts val="0"/>
                        </a:spcAft>
                      </a:pPr>
                      <a:r>
                        <a:rPr lang="es-ES" sz="1600">
                          <a:effectLst/>
                          <a:latin typeface="Eurostile LT Std" panose="020B0504020202050204" pitchFamily="34" charset="0"/>
                        </a:rPr>
                        <a:t>Content-Type</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c>
                  <a:txBody>
                    <a:bodyPr/>
                    <a:lstStyle/>
                    <a:p>
                      <a:pPr algn="l">
                        <a:lnSpc>
                          <a:spcPct val="100000"/>
                        </a:lnSpc>
                        <a:spcAft>
                          <a:spcPts val="0"/>
                        </a:spcAft>
                      </a:pPr>
                      <a:r>
                        <a:rPr lang="es-ES" sz="1600">
                          <a:effectLst/>
                          <a:latin typeface="Eurostile LT Std" panose="020B0504020202050204" pitchFamily="34" charset="0"/>
                        </a:rPr>
                        <a:t>Tipo de contenido del cuerpo de la respuesta (por ejemplo,texto/html). Consulte </a:t>
                      </a:r>
                      <a:r>
                        <a:rPr lang="es-ES" sz="1600" u="sng">
                          <a:effectLst/>
                          <a:latin typeface="Eurostile LT Std" panose="020B0504020202050204" pitchFamily="34" charset="0"/>
                          <a:hlinkClick r:id="rId2"/>
                        </a:rPr>
                        <a:t>Tipos de MIME</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r>
              <a:tr h="373445">
                <a:tc>
                  <a:txBody>
                    <a:bodyPr/>
                    <a:lstStyle/>
                    <a:p>
                      <a:pPr algn="l">
                        <a:lnSpc>
                          <a:spcPct val="100000"/>
                        </a:lnSpc>
                        <a:spcAft>
                          <a:spcPts val="0"/>
                        </a:spcAft>
                      </a:pPr>
                      <a:r>
                        <a:rPr lang="es-ES" sz="1600">
                          <a:effectLst/>
                          <a:latin typeface="Eurostile LT Std" panose="020B0504020202050204" pitchFamily="34" charset="0"/>
                        </a:rPr>
                        <a:t>Date</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c>
                  <a:txBody>
                    <a:bodyPr/>
                    <a:lstStyle/>
                    <a:p>
                      <a:pPr algn="l">
                        <a:lnSpc>
                          <a:spcPct val="100000"/>
                        </a:lnSpc>
                        <a:spcAft>
                          <a:spcPts val="0"/>
                        </a:spcAft>
                      </a:pPr>
                      <a:r>
                        <a:rPr lang="es-ES" sz="1600">
                          <a:effectLst/>
                          <a:latin typeface="Eurostile LT Std" panose="020B0504020202050204" pitchFamily="34" charset="0"/>
                        </a:rPr>
                        <a:t>Fecha en que comienza la transferencia de datos</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r>
              <a:tr h="299797">
                <a:tc>
                  <a:txBody>
                    <a:bodyPr/>
                    <a:lstStyle/>
                    <a:p>
                      <a:pPr algn="l">
                        <a:lnSpc>
                          <a:spcPct val="100000"/>
                        </a:lnSpc>
                        <a:spcAft>
                          <a:spcPts val="0"/>
                        </a:spcAft>
                      </a:pPr>
                      <a:r>
                        <a:rPr lang="es-ES" sz="1600">
                          <a:effectLst/>
                          <a:latin typeface="Eurostile LT Std" panose="020B0504020202050204" pitchFamily="34" charset="0"/>
                        </a:rPr>
                        <a:t>Expires</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c>
                  <a:txBody>
                    <a:bodyPr/>
                    <a:lstStyle/>
                    <a:p>
                      <a:pPr algn="l">
                        <a:lnSpc>
                          <a:spcPct val="100000"/>
                        </a:lnSpc>
                        <a:spcAft>
                          <a:spcPts val="0"/>
                        </a:spcAft>
                      </a:pPr>
                      <a:r>
                        <a:rPr lang="es-ES" sz="1600">
                          <a:effectLst/>
                          <a:latin typeface="Eurostile LT Std" panose="020B0504020202050204" pitchFamily="34" charset="0"/>
                        </a:rPr>
                        <a:t>Fecha límite de uso de los datos</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r>
              <a:tr h="373445">
                <a:tc>
                  <a:txBody>
                    <a:bodyPr/>
                    <a:lstStyle/>
                    <a:p>
                      <a:pPr algn="l">
                        <a:lnSpc>
                          <a:spcPct val="100000"/>
                        </a:lnSpc>
                        <a:spcAft>
                          <a:spcPts val="0"/>
                        </a:spcAft>
                      </a:pPr>
                      <a:r>
                        <a:rPr lang="es-ES" sz="1600">
                          <a:effectLst/>
                          <a:latin typeface="Eurostile LT Std" panose="020B0504020202050204" pitchFamily="34" charset="0"/>
                        </a:rPr>
                        <a:t>Forwarded</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c>
                  <a:txBody>
                    <a:bodyPr/>
                    <a:lstStyle/>
                    <a:p>
                      <a:pPr algn="l">
                        <a:lnSpc>
                          <a:spcPct val="100000"/>
                        </a:lnSpc>
                        <a:spcAft>
                          <a:spcPts val="0"/>
                        </a:spcAft>
                      </a:pPr>
                      <a:r>
                        <a:rPr lang="es-ES" sz="1600">
                          <a:effectLst/>
                          <a:latin typeface="Eurostile LT Std" panose="020B0504020202050204" pitchFamily="34" charset="0"/>
                        </a:rPr>
                        <a:t>Utilizado por equipos intermediarios entre el navegador y el servidor</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r>
              <a:tr h="524714">
                <a:tc>
                  <a:txBody>
                    <a:bodyPr/>
                    <a:lstStyle/>
                    <a:p>
                      <a:pPr algn="l">
                        <a:lnSpc>
                          <a:spcPct val="100000"/>
                        </a:lnSpc>
                        <a:spcAft>
                          <a:spcPts val="0"/>
                        </a:spcAft>
                      </a:pPr>
                      <a:r>
                        <a:rPr lang="es-ES" sz="1600">
                          <a:effectLst/>
                          <a:latin typeface="Eurostile LT Std" panose="020B0504020202050204" pitchFamily="34" charset="0"/>
                        </a:rPr>
                        <a:t>Location</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c>
                  <a:txBody>
                    <a:bodyPr/>
                    <a:lstStyle/>
                    <a:p>
                      <a:pPr algn="l">
                        <a:lnSpc>
                          <a:spcPct val="100000"/>
                        </a:lnSpc>
                        <a:spcAft>
                          <a:spcPts val="0"/>
                        </a:spcAft>
                      </a:pPr>
                      <a:r>
                        <a:rPr lang="es-ES" sz="1600">
                          <a:effectLst/>
                          <a:latin typeface="Eurostile LT Std" panose="020B0504020202050204" pitchFamily="34" charset="0"/>
                        </a:rPr>
                        <a:t>Redireccionamiento a una nueva dirección URL asociada con el documento</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r>
              <a:tr h="373445">
                <a:tc>
                  <a:txBody>
                    <a:bodyPr/>
                    <a:lstStyle/>
                    <a:p>
                      <a:pPr algn="l">
                        <a:lnSpc>
                          <a:spcPct val="100000"/>
                        </a:lnSpc>
                        <a:spcAft>
                          <a:spcPts val="0"/>
                        </a:spcAft>
                      </a:pPr>
                      <a:r>
                        <a:rPr lang="es-ES" sz="1600">
                          <a:effectLst/>
                          <a:latin typeface="Eurostile LT Std" panose="020B0504020202050204" pitchFamily="34" charset="0"/>
                        </a:rPr>
                        <a:t>Server</a:t>
                      </a:r>
                      <a:endParaRPr lang="es-ES" sz="1600">
                        <a:effectLst/>
                        <a:latin typeface="Eurostile LT Std" panose="020B0504020202050204" pitchFamily="34" charset="0"/>
                        <a:ea typeface="Open Sans" panose="020B0606030504020204" pitchFamily="34" charset="0"/>
                        <a:cs typeface="Open Sans" panose="020B0606030504020204" pitchFamily="34" charset="0"/>
                      </a:endParaRPr>
                    </a:p>
                  </a:txBody>
                  <a:tcPr/>
                </a:tc>
                <a:tc>
                  <a:txBody>
                    <a:bodyPr/>
                    <a:lstStyle/>
                    <a:p>
                      <a:pPr algn="l">
                        <a:lnSpc>
                          <a:spcPct val="100000"/>
                        </a:lnSpc>
                        <a:spcAft>
                          <a:spcPts val="0"/>
                        </a:spcAft>
                      </a:pPr>
                      <a:r>
                        <a:rPr lang="es-ES" sz="1600" dirty="0">
                          <a:effectLst/>
                          <a:latin typeface="Eurostile LT Std" panose="020B0504020202050204" pitchFamily="34" charset="0"/>
                        </a:rPr>
                        <a:t>Características del servidor que envió la respuesta</a:t>
                      </a:r>
                      <a:endParaRPr lang="es-ES" sz="1600" dirty="0">
                        <a:effectLst/>
                        <a:latin typeface="Eurostile LT Std" panose="020B0504020202050204" pitchFamily="34" charset="0"/>
                        <a:ea typeface="Open Sans" panose="020B0606030504020204" pitchFamily="34" charset="0"/>
                        <a:cs typeface="Open Sans" panose="020B0606030504020204" pitchFamily="34" charset="0"/>
                      </a:endParaRPr>
                    </a:p>
                  </a:txBody>
                  <a:tcPr/>
                </a:tc>
              </a:tr>
            </a:tbl>
          </a:graphicData>
        </a:graphic>
      </p:graphicFrame>
    </p:spTree>
    <p:extLst>
      <p:ext uri="{BB962C8B-B14F-4D97-AF65-F5344CB8AC3E}">
        <p14:creationId xmlns:p14="http://schemas.microsoft.com/office/powerpoint/2010/main" val="23997132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Códigos de Respuesta- Esquema</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49</a:t>
            </a:fld>
            <a:endParaRPr lang="es-ES" dirty="0"/>
          </a:p>
        </p:txBody>
      </p:sp>
      <p:graphicFrame>
        <p:nvGraphicFramePr>
          <p:cNvPr id="3" name="2 Tabla"/>
          <p:cNvGraphicFramePr>
            <a:graphicFrameLocks noGrp="1"/>
          </p:cNvGraphicFramePr>
          <p:nvPr>
            <p:extLst>
              <p:ext uri="{D42A27DB-BD31-4B8C-83A1-F6EECF244321}">
                <p14:modId xmlns:p14="http://schemas.microsoft.com/office/powerpoint/2010/main" val="2424462317"/>
              </p:ext>
            </p:extLst>
          </p:nvPr>
        </p:nvGraphicFramePr>
        <p:xfrm>
          <a:off x="323528" y="1328738"/>
          <a:ext cx="8520693" cy="3606800"/>
        </p:xfrm>
        <a:graphic>
          <a:graphicData uri="http://schemas.openxmlformats.org/drawingml/2006/table">
            <a:tbl>
              <a:tblPr firstRow="1" firstCol="1" bandRow="1">
                <a:tableStyleId>{7DF18680-E054-41AD-8BC1-D1AEF772440D}</a:tableStyleId>
              </a:tblPr>
              <a:tblGrid>
                <a:gridCol w="1106170"/>
                <a:gridCol w="1605289"/>
                <a:gridCol w="5809234"/>
              </a:tblGrid>
              <a:tr h="0">
                <a:tc>
                  <a:txBody>
                    <a:bodyPr/>
                    <a:lstStyle/>
                    <a:p>
                      <a:pPr algn="ctr">
                        <a:lnSpc>
                          <a:spcPts val="1575"/>
                        </a:lnSpc>
                        <a:spcAft>
                          <a:spcPts val="0"/>
                        </a:spcAft>
                      </a:pPr>
                      <a:r>
                        <a:rPr lang="es-ES" sz="1800" dirty="0">
                          <a:effectLst/>
                          <a:latin typeface="Eurostile LT Std" panose="020B0504020202050204" pitchFamily="34" charset="0"/>
                        </a:rPr>
                        <a:t>Código</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c>
                  <a:txBody>
                    <a:bodyPr/>
                    <a:lstStyle/>
                    <a:p>
                      <a:pPr algn="l">
                        <a:lnSpc>
                          <a:spcPts val="1575"/>
                        </a:lnSpc>
                        <a:spcAft>
                          <a:spcPts val="0"/>
                        </a:spcAft>
                      </a:pPr>
                      <a:r>
                        <a:rPr lang="es-ES" sz="1800" dirty="0">
                          <a:effectLst/>
                          <a:latin typeface="Eurostile LT Std" panose="020B0504020202050204" pitchFamily="34" charset="0"/>
                        </a:rPr>
                        <a:t>Mensaje</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c>
                  <a:txBody>
                    <a:bodyPr/>
                    <a:lstStyle/>
                    <a:p>
                      <a:pPr algn="l">
                        <a:lnSpc>
                          <a:spcPts val="1575"/>
                        </a:lnSpc>
                        <a:spcAft>
                          <a:spcPts val="0"/>
                        </a:spcAft>
                      </a:pPr>
                      <a:r>
                        <a:rPr lang="es-ES" sz="1800" dirty="0">
                          <a:effectLst/>
                          <a:latin typeface="Eurostile LT Std" panose="020B0504020202050204" pitchFamily="34" charset="0"/>
                        </a:rPr>
                        <a:t>Descripción</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r>
              <a:tr h="0">
                <a:tc>
                  <a:txBody>
                    <a:bodyPr/>
                    <a:lstStyle/>
                    <a:p>
                      <a:pPr algn="ctr">
                        <a:lnSpc>
                          <a:spcPts val="1575"/>
                        </a:lnSpc>
                        <a:spcAft>
                          <a:spcPts val="0"/>
                        </a:spcAft>
                      </a:pPr>
                      <a:r>
                        <a:rPr lang="es-ES" sz="1800">
                          <a:effectLst/>
                          <a:latin typeface="Eurostile LT Std" panose="020B0504020202050204" pitchFamily="34" charset="0"/>
                        </a:rPr>
                        <a:t>20x</a:t>
                      </a:r>
                      <a:endParaRPr lang="es-ES" sz="180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c>
                  <a:txBody>
                    <a:bodyPr/>
                    <a:lstStyle/>
                    <a:p>
                      <a:pPr algn="l">
                        <a:lnSpc>
                          <a:spcPts val="1575"/>
                        </a:lnSpc>
                        <a:spcAft>
                          <a:spcPts val="0"/>
                        </a:spcAft>
                      </a:pPr>
                      <a:r>
                        <a:rPr lang="es-ES" sz="1800" dirty="0">
                          <a:effectLst/>
                          <a:latin typeface="Eurostile LT Std" panose="020B0504020202050204" pitchFamily="34" charset="0"/>
                        </a:rPr>
                        <a:t>Éxito</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c>
                  <a:txBody>
                    <a:bodyPr/>
                    <a:lstStyle/>
                    <a:p>
                      <a:pPr algn="l">
                        <a:lnSpc>
                          <a:spcPts val="1575"/>
                        </a:lnSpc>
                        <a:spcAft>
                          <a:spcPts val="0"/>
                        </a:spcAft>
                      </a:pPr>
                      <a:r>
                        <a:rPr lang="es-ES" sz="1800" dirty="0">
                          <a:effectLst/>
                          <a:latin typeface="Eurostile LT Std" panose="020B0504020202050204" pitchFamily="34" charset="0"/>
                        </a:rPr>
                        <a:t>Estos códigos indican la correcta ejecución de la transacción</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r>
              <a:tr h="0">
                <a:tc>
                  <a:txBody>
                    <a:bodyPr/>
                    <a:lstStyle/>
                    <a:p>
                      <a:pPr algn="ctr">
                        <a:lnSpc>
                          <a:spcPts val="1575"/>
                        </a:lnSpc>
                        <a:spcAft>
                          <a:spcPts val="0"/>
                        </a:spcAft>
                      </a:pPr>
                      <a:r>
                        <a:rPr lang="es-ES" sz="1800" dirty="0">
                          <a:effectLst/>
                          <a:latin typeface="Eurostile LT Std" panose="020B0504020202050204" pitchFamily="34" charset="0"/>
                        </a:rPr>
                        <a:t>30x</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c>
                  <a:txBody>
                    <a:bodyPr/>
                    <a:lstStyle/>
                    <a:p>
                      <a:pPr algn="l">
                        <a:lnSpc>
                          <a:spcPts val="1575"/>
                        </a:lnSpc>
                        <a:spcAft>
                          <a:spcPts val="0"/>
                        </a:spcAft>
                      </a:pPr>
                      <a:r>
                        <a:rPr lang="es-ES" sz="1800" dirty="0">
                          <a:effectLst/>
                          <a:latin typeface="Eurostile LT Std" panose="020B0504020202050204" pitchFamily="34" charset="0"/>
                        </a:rPr>
                        <a:t>Redirección</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c>
                  <a:txBody>
                    <a:bodyPr/>
                    <a:lstStyle/>
                    <a:p>
                      <a:pPr algn="l">
                        <a:lnSpc>
                          <a:spcPts val="1575"/>
                        </a:lnSpc>
                        <a:spcAft>
                          <a:spcPts val="0"/>
                        </a:spcAft>
                      </a:pPr>
                      <a:r>
                        <a:rPr lang="es-ES" sz="1800" dirty="0">
                          <a:effectLst/>
                          <a:latin typeface="Eurostile LT Std" panose="020B0504020202050204" pitchFamily="34" charset="0"/>
                        </a:rPr>
                        <a:t>Estos códigos indican que el recurso ya no se encuentra en la ubicación especificada</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r>
              <a:tr h="0">
                <a:tc>
                  <a:txBody>
                    <a:bodyPr/>
                    <a:lstStyle/>
                    <a:p>
                      <a:pPr algn="ctr">
                        <a:lnSpc>
                          <a:spcPts val="1575"/>
                        </a:lnSpc>
                        <a:spcAft>
                          <a:spcPts val="0"/>
                        </a:spcAft>
                      </a:pPr>
                      <a:r>
                        <a:rPr lang="es-ES" sz="1800">
                          <a:effectLst/>
                          <a:latin typeface="Eurostile LT Std" panose="020B0504020202050204" pitchFamily="34" charset="0"/>
                        </a:rPr>
                        <a:t>40x</a:t>
                      </a:r>
                      <a:endParaRPr lang="es-ES" sz="180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c>
                  <a:txBody>
                    <a:bodyPr/>
                    <a:lstStyle/>
                    <a:p>
                      <a:pPr algn="l">
                        <a:lnSpc>
                          <a:spcPts val="1575"/>
                        </a:lnSpc>
                        <a:spcAft>
                          <a:spcPts val="0"/>
                        </a:spcAft>
                      </a:pPr>
                      <a:r>
                        <a:rPr lang="es-ES" sz="1800" dirty="0">
                          <a:effectLst/>
                          <a:latin typeface="Eurostile LT Std" panose="020B0504020202050204" pitchFamily="34" charset="0"/>
                        </a:rPr>
                        <a:t>Error debido al cliente</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c>
                  <a:txBody>
                    <a:bodyPr/>
                    <a:lstStyle/>
                    <a:p>
                      <a:pPr algn="l">
                        <a:lnSpc>
                          <a:spcPts val="1575"/>
                        </a:lnSpc>
                        <a:spcAft>
                          <a:spcPts val="0"/>
                        </a:spcAft>
                      </a:pPr>
                      <a:r>
                        <a:rPr lang="es-ES" sz="1800" dirty="0">
                          <a:effectLst/>
                          <a:latin typeface="Eurostile LT Std" panose="020B0504020202050204" pitchFamily="34" charset="0"/>
                        </a:rPr>
                        <a:t>Estos códigos indican que la solicitud es incorrecta</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r>
              <a:tr h="0">
                <a:tc>
                  <a:txBody>
                    <a:bodyPr/>
                    <a:lstStyle/>
                    <a:p>
                      <a:pPr algn="ctr">
                        <a:lnSpc>
                          <a:spcPts val="1575"/>
                        </a:lnSpc>
                        <a:spcAft>
                          <a:spcPts val="0"/>
                        </a:spcAft>
                      </a:pPr>
                      <a:r>
                        <a:rPr lang="es-ES" sz="1800">
                          <a:effectLst/>
                          <a:latin typeface="Eurostile LT Std" panose="020B0504020202050204" pitchFamily="34" charset="0"/>
                        </a:rPr>
                        <a:t>50x</a:t>
                      </a:r>
                      <a:endParaRPr lang="es-ES" sz="180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c>
                  <a:txBody>
                    <a:bodyPr/>
                    <a:lstStyle/>
                    <a:p>
                      <a:pPr algn="l">
                        <a:lnSpc>
                          <a:spcPts val="1575"/>
                        </a:lnSpc>
                        <a:spcAft>
                          <a:spcPts val="0"/>
                        </a:spcAft>
                      </a:pPr>
                      <a:r>
                        <a:rPr lang="es-ES" sz="1800" dirty="0">
                          <a:effectLst/>
                          <a:latin typeface="Eurostile LT Std" panose="020B0504020202050204" pitchFamily="34" charset="0"/>
                        </a:rPr>
                        <a:t>Error debido al servidor</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c>
                  <a:txBody>
                    <a:bodyPr/>
                    <a:lstStyle/>
                    <a:p>
                      <a:pPr algn="l">
                        <a:lnSpc>
                          <a:spcPts val="1575"/>
                        </a:lnSpc>
                        <a:spcAft>
                          <a:spcPts val="0"/>
                        </a:spcAft>
                      </a:pPr>
                      <a:r>
                        <a:rPr lang="es-ES" sz="1800" dirty="0">
                          <a:effectLst/>
                          <a:latin typeface="Eurostile LT Std" panose="020B0504020202050204" pitchFamily="34" charset="0"/>
                        </a:rPr>
                        <a:t>Estos códigos indican que existe un error interno en el servidor</a:t>
                      </a:r>
                      <a:endParaRPr lang="es-ES" sz="18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137160" marR="137160" marT="137160" marB="137160"/>
                </a:tc>
              </a:tr>
            </a:tbl>
          </a:graphicData>
        </a:graphic>
      </p:graphicFrame>
    </p:spTree>
    <p:extLst>
      <p:ext uri="{BB962C8B-B14F-4D97-AF65-F5344CB8AC3E}">
        <p14:creationId xmlns:p14="http://schemas.microsoft.com/office/powerpoint/2010/main" val="2088837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6047" y="571712"/>
            <a:ext cx="7226273" cy="567067"/>
          </a:xfrm>
        </p:spPr>
        <p:txBody>
          <a:bodyPr vert="horz" lIns="91440" tIns="45720" rIns="91440" bIns="45720" rtlCol="0" anchor="t">
            <a:noAutofit/>
          </a:bodyPr>
          <a:lstStyle/>
          <a:p>
            <a:r>
              <a:rPr lang="es-ES" dirty="0"/>
              <a:t>Discutamos sobre lo que ya conocemos y lo que necesitamos</a:t>
            </a:r>
          </a:p>
        </p:txBody>
      </p:sp>
      <p:sp>
        <p:nvSpPr>
          <p:cNvPr id="3" name="Marcador de texto 2"/>
          <p:cNvSpPr>
            <a:spLocks noGrp="1"/>
          </p:cNvSpPr>
          <p:nvPr>
            <p:ph type="body" sz="quarter" idx="13"/>
          </p:nvPr>
        </p:nvSpPr>
        <p:spPr>
          <a:xfrm>
            <a:off x="395536" y="1917627"/>
            <a:ext cx="8424936" cy="4521101"/>
          </a:xfrm>
        </p:spPr>
        <p:txBody>
          <a:bodyPr>
            <a:normAutofit/>
          </a:bodyPr>
          <a:lstStyle/>
          <a:p>
            <a:pPr>
              <a:buSzPct val="115000"/>
              <a:buFontTx/>
              <a:buBlip>
                <a:blip r:embed="rId2"/>
              </a:buBlip>
            </a:pPr>
            <a:r>
              <a:rPr lang="es-ES" dirty="0"/>
              <a:t>Qué son aplicaciones no triviales-multicanal</a:t>
            </a:r>
          </a:p>
          <a:p>
            <a:pPr>
              <a:buSzPct val="115000"/>
              <a:buFontTx/>
              <a:buBlip>
                <a:blip r:embed="rId2"/>
              </a:buBlip>
            </a:pPr>
            <a:r>
              <a:rPr lang="es-ES" dirty="0"/>
              <a:t>Porqué tecnologías web?</a:t>
            </a:r>
          </a:p>
          <a:p>
            <a:pPr>
              <a:buSzPct val="115000"/>
              <a:buFontTx/>
              <a:buBlip>
                <a:blip r:embed="rId2"/>
              </a:buBlip>
            </a:pPr>
            <a:r>
              <a:rPr lang="es-ES" dirty="0"/>
              <a:t>Qué implica construir una aplicación web</a:t>
            </a:r>
          </a:p>
          <a:p>
            <a:pPr>
              <a:buSzPct val="115000"/>
              <a:buFontTx/>
              <a:buBlip>
                <a:blip r:embed="rId2"/>
              </a:buBlip>
            </a:pPr>
            <a:r>
              <a:rPr lang="es-ES" dirty="0"/>
              <a:t>Qué Decisiones vamos a tener que adoptar?</a:t>
            </a:r>
          </a:p>
          <a:p>
            <a:pPr>
              <a:buSzPct val="115000"/>
              <a:buFontTx/>
              <a:buBlip>
                <a:blip r:embed="rId2"/>
              </a:buBlip>
            </a:pPr>
            <a:r>
              <a:rPr lang="es-ES" dirty="0"/>
              <a:t>Qué vamos a necesitar?</a:t>
            </a:r>
          </a:p>
          <a:p>
            <a:pPr>
              <a:buSzPct val="115000"/>
              <a:buFontTx/>
              <a:buBlip>
                <a:blip r:embed="rId2"/>
              </a:buBlip>
            </a:pPr>
            <a:r>
              <a:rPr lang="es-ES" dirty="0"/>
              <a:t>Estaremos solos?</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2400" y="549474"/>
            <a:ext cx="807566" cy="807566"/>
          </a:xfrm>
          <a:prstGeom prst="rect">
            <a:avLst/>
          </a:prstGeom>
        </p:spPr>
      </p:pic>
    </p:spTree>
    <p:extLst>
      <p:ext uri="{BB962C8B-B14F-4D97-AF65-F5344CB8AC3E}">
        <p14:creationId xmlns:p14="http://schemas.microsoft.com/office/powerpoint/2010/main" val="1367316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Códigos de Respuesta más comunes</a:t>
            </a:r>
            <a:endParaRPr lang="ca-ES" dirty="0"/>
          </a:p>
        </p:txBody>
      </p:sp>
      <p:sp>
        <p:nvSpPr>
          <p:cNvPr id="6" name="5 Marcador de número de diapositiva"/>
          <p:cNvSpPr>
            <a:spLocks noGrp="1"/>
          </p:cNvSpPr>
          <p:nvPr>
            <p:ph type="sldNum" sz="quarter" idx="4294967295"/>
          </p:nvPr>
        </p:nvSpPr>
        <p:spPr>
          <a:xfrm>
            <a:off x="4355976" y="6715942"/>
            <a:ext cx="432048" cy="142852"/>
          </a:xfrm>
          <a:prstGeom prst="rect">
            <a:avLst/>
          </a:prstGeom>
        </p:spPr>
        <p:txBody>
          <a:bodyPr/>
          <a:lstStyle/>
          <a:p>
            <a:pPr algn="ctr"/>
            <a:fld id="{6809A684-6793-43C2-A07A-07EB7F2ACB8E}" type="slidenum">
              <a:rPr lang="es-ES" smtClean="0"/>
              <a:pPr algn="ctr"/>
              <a:t>50</a:t>
            </a:fld>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485273758"/>
              </p:ext>
            </p:extLst>
          </p:nvPr>
        </p:nvGraphicFramePr>
        <p:xfrm>
          <a:off x="467544" y="1413570"/>
          <a:ext cx="8260470" cy="3982720"/>
        </p:xfrm>
        <a:graphic>
          <a:graphicData uri="http://schemas.openxmlformats.org/drawingml/2006/table">
            <a:tbl>
              <a:tblPr firstRow="1" firstCol="1" bandRow="1">
                <a:tableStyleId>{7DF18680-E054-41AD-8BC1-D1AEF772440D}</a:tableStyleId>
              </a:tblPr>
              <a:tblGrid>
                <a:gridCol w="735965"/>
                <a:gridCol w="1526736"/>
                <a:gridCol w="5997769"/>
              </a:tblGrid>
              <a:tr h="194686">
                <a:tc>
                  <a:txBody>
                    <a:bodyPr/>
                    <a:lstStyle/>
                    <a:p>
                      <a:pPr algn="ctr">
                        <a:lnSpc>
                          <a:spcPts val="1575"/>
                        </a:lnSpc>
                        <a:spcAft>
                          <a:spcPts val="0"/>
                        </a:spcAft>
                      </a:pPr>
                      <a:r>
                        <a:rPr lang="es-ES" sz="1400" dirty="0">
                          <a:effectLst/>
                          <a:latin typeface="Eurostile LT Std" panose="020B0504020202050204" pitchFamily="34" charset="0"/>
                        </a:rPr>
                        <a:t>Código</a:t>
                      </a:r>
                      <a:endParaRPr lang="es-ES" sz="14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ctr">
                        <a:lnSpc>
                          <a:spcPts val="1575"/>
                        </a:lnSpc>
                        <a:spcAft>
                          <a:spcPts val="0"/>
                        </a:spcAft>
                      </a:pPr>
                      <a:r>
                        <a:rPr lang="es-ES" sz="1400">
                          <a:effectLst/>
                          <a:latin typeface="Eurostile LT Std" panose="020B0504020202050204" pitchFamily="34" charset="0"/>
                        </a:rPr>
                        <a:t>Mensaje</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gn="ctr">
                        <a:lnSpc>
                          <a:spcPts val="1575"/>
                        </a:lnSpc>
                        <a:spcAft>
                          <a:spcPts val="0"/>
                        </a:spcAft>
                      </a:pPr>
                      <a:r>
                        <a:rPr lang="es-ES" sz="1400" dirty="0">
                          <a:effectLst/>
                          <a:latin typeface="Eurostile LT Std" panose="020B0504020202050204" pitchFamily="34" charset="0"/>
                        </a:rPr>
                        <a:t>Descripción</a:t>
                      </a:r>
                      <a:endParaRPr lang="es-ES" sz="14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319805">
                <a:tc>
                  <a:txBody>
                    <a:bodyPr/>
                    <a:lstStyle/>
                    <a:p>
                      <a:pPr>
                        <a:lnSpc>
                          <a:spcPts val="1575"/>
                        </a:lnSpc>
                        <a:spcAft>
                          <a:spcPts val="0"/>
                        </a:spcAft>
                      </a:pPr>
                      <a:r>
                        <a:rPr lang="es-ES" sz="1400">
                          <a:effectLst/>
                          <a:latin typeface="Eurostile LT Std" panose="020B0504020202050204" pitchFamily="34" charset="0"/>
                        </a:rPr>
                        <a:t>202</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ACCEPTED</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La solicitud ha sido aceptada, pero el procedimiento que sigue no se ha llevado a cabo</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248240">
                <a:tc>
                  <a:txBody>
                    <a:bodyPr/>
                    <a:lstStyle/>
                    <a:p>
                      <a:pPr>
                        <a:lnSpc>
                          <a:spcPts val="1575"/>
                        </a:lnSpc>
                        <a:spcAft>
                          <a:spcPts val="0"/>
                        </a:spcAft>
                      </a:pPr>
                      <a:r>
                        <a:rPr lang="es-ES" sz="1400">
                          <a:effectLst/>
                          <a:latin typeface="Eurostile LT Std" panose="020B0504020202050204" pitchFamily="34" charset="0"/>
                        </a:rPr>
                        <a:t>204</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NO RESPONSE</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El servidor ha recibido la solicitud, pero no hay información de respuesta</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319805">
                <a:tc>
                  <a:txBody>
                    <a:bodyPr/>
                    <a:lstStyle/>
                    <a:p>
                      <a:pPr>
                        <a:lnSpc>
                          <a:spcPts val="1575"/>
                        </a:lnSpc>
                        <a:spcAft>
                          <a:spcPts val="0"/>
                        </a:spcAft>
                      </a:pPr>
                      <a:r>
                        <a:rPr lang="es-ES" sz="1400">
                          <a:effectLst/>
                          <a:latin typeface="Eurostile LT Std" panose="020B0504020202050204" pitchFamily="34" charset="0"/>
                        </a:rPr>
                        <a:t>400</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BAD REQUEST</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La sintaxis de la solicitud se encuentra formulada de manera errónea o es imposible de responder</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677627">
                <a:tc>
                  <a:txBody>
                    <a:bodyPr/>
                    <a:lstStyle/>
                    <a:p>
                      <a:pPr>
                        <a:lnSpc>
                          <a:spcPts val="1575"/>
                        </a:lnSpc>
                        <a:spcAft>
                          <a:spcPts val="0"/>
                        </a:spcAft>
                      </a:pPr>
                      <a:r>
                        <a:rPr lang="es-ES" sz="1400">
                          <a:effectLst/>
                          <a:latin typeface="Eurostile LT Std" panose="020B0504020202050204" pitchFamily="34" charset="0"/>
                        </a:rPr>
                        <a:t>401</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UNAUTHORIZED</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Los parámetros del mensaje aportan las especificaciones de formularios de autorización que se admiten. El cliente debe reformular la solicitud con los datos de autorización correctos</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194686">
                <a:tc>
                  <a:txBody>
                    <a:bodyPr/>
                    <a:lstStyle/>
                    <a:p>
                      <a:pPr>
                        <a:lnSpc>
                          <a:spcPts val="1575"/>
                        </a:lnSpc>
                        <a:spcAft>
                          <a:spcPts val="0"/>
                        </a:spcAft>
                      </a:pPr>
                      <a:r>
                        <a:rPr lang="es-ES" sz="1400">
                          <a:effectLst/>
                          <a:latin typeface="Eurostile LT Std" panose="020B0504020202050204" pitchFamily="34" charset="0"/>
                        </a:rPr>
                        <a:t>403</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FORBIDDEN</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El acceso al recurso simplemente se deniega</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462934">
                <a:tc>
                  <a:txBody>
                    <a:bodyPr/>
                    <a:lstStyle/>
                    <a:p>
                      <a:pPr>
                        <a:lnSpc>
                          <a:spcPts val="1575"/>
                        </a:lnSpc>
                        <a:spcAft>
                          <a:spcPts val="0"/>
                        </a:spcAft>
                      </a:pPr>
                      <a:r>
                        <a:rPr lang="es-ES" sz="1400">
                          <a:effectLst/>
                          <a:latin typeface="Eurostile LT Std" panose="020B0504020202050204" pitchFamily="34" charset="0"/>
                        </a:rPr>
                        <a:t>404</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NOT FOUND</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Un clásico. El servidor no halló nada en la dirección especificada. Se ha abandonado sin dejar una dirección para redireccionar... :)</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r h="462934">
                <a:tc>
                  <a:txBody>
                    <a:bodyPr/>
                    <a:lstStyle/>
                    <a:p>
                      <a:pPr>
                        <a:lnSpc>
                          <a:spcPts val="1575"/>
                        </a:lnSpc>
                        <a:spcAft>
                          <a:spcPts val="0"/>
                        </a:spcAft>
                      </a:pPr>
                      <a:r>
                        <a:rPr lang="es-ES" sz="1400">
                          <a:effectLst/>
                          <a:latin typeface="Eurostile LT Std" panose="020B0504020202050204" pitchFamily="34" charset="0"/>
                        </a:rPr>
                        <a:t>500</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a:effectLst/>
                          <a:latin typeface="Eurostile LT Std" panose="020B0504020202050204" pitchFamily="34" charset="0"/>
                        </a:rPr>
                        <a:t>INTERNAL ERROR</a:t>
                      </a:r>
                      <a:endParaRPr lang="es-ES" sz="140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c>
                  <a:txBody>
                    <a:bodyPr/>
                    <a:lstStyle/>
                    <a:p>
                      <a:pPr>
                        <a:lnSpc>
                          <a:spcPts val="1575"/>
                        </a:lnSpc>
                        <a:spcAft>
                          <a:spcPts val="0"/>
                        </a:spcAft>
                      </a:pPr>
                      <a:r>
                        <a:rPr lang="es-ES" sz="1400" dirty="0">
                          <a:effectLst/>
                          <a:latin typeface="Eurostile LT Std" panose="020B0504020202050204" pitchFamily="34" charset="0"/>
                        </a:rPr>
                        <a:t>El servidor encontró una condición inesperada que le impide seguir con la solicitud (una de esas cosas que les suceden a los servidores...)</a:t>
                      </a:r>
                      <a:endParaRPr lang="es-ES" sz="1400" dirty="0">
                        <a:effectLst/>
                        <a:latin typeface="Eurostile LT Std" panose="020B0504020202050204" pitchFamily="34" charset="0"/>
                        <a:ea typeface="Open Sans" panose="020B0606030504020204" pitchFamily="34" charset="0"/>
                        <a:cs typeface="Open Sans" panose="020B0606030504020204" pitchFamily="34" charset="0"/>
                      </a:endParaRPr>
                    </a:p>
                  </a:txBody>
                  <a:tcPr marL="45720" marR="45720"/>
                </a:tc>
              </a:tr>
            </a:tbl>
          </a:graphicData>
        </a:graphic>
      </p:graphicFrame>
    </p:spTree>
    <p:extLst>
      <p:ext uri="{BB962C8B-B14F-4D97-AF65-F5344CB8AC3E}">
        <p14:creationId xmlns:p14="http://schemas.microsoft.com/office/powerpoint/2010/main" val="41122247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HTTPS: </a:t>
            </a:r>
            <a:r>
              <a:rPr lang="es-ES" dirty="0" err="1"/>
              <a:t>Hypertext</a:t>
            </a:r>
            <a:r>
              <a:rPr lang="es-ES" dirty="0"/>
              <a:t> Transfer </a:t>
            </a:r>
            <a:r>
              <a:rPr lang="es-ES" dirty="0" err="1"/>
              <a:t>Protocol</a:t>
            </a:r>
            <a:r>
              <a:rPr lang="es-ES" dirty="0"/>
              <a:t> </a:t>
            </a:r>
            <a:r>
              <a:rPr lang="es-ES" dirty="0" err="1"/>
              <a:t>Secure</a:t>
            </a:r>
            <a:endParaRPr lang="es-ES" dirty="0"/>
          </a:p>
        </p:txBody>
      </p:sp>
      <p:sp>
        <p:nvSpPr>
          <p:cNvPr id="3" name="Marcador de texto 2"/>
          <p:cNvSpPr>
            <a:spLocks noGrp="1"/>
          </p:cNvSpPr>
          <p:nvPr>
            <p:ph type="body" sz="quarter" idx="13"/>
          </p:nvPr>
        </p:nvSpPr>
        <p:spPr/>
        <p:txBody>
          <a:bodyPr/>
          <a:lstStyle/>
          <a:p>
            <a:r>
              <a:rPr lang="en-US" dirty="0"/>
              <a:t>HTTP  </a:t>
            </a:r>
            <a:r>
              <a:rPr lang="en-US" dirty="0" err="1"/>
              <a:t>que</a:t>
            </a:r>
            <a:r>
              <a:rPr lang="en-US" dirty="0"/>
              <a:t> </a:t>
            </a:r>
            <a:r>
              <a:rPr lang="en-US" dirty="0" err="1"/>
              <a:t>viaja</a:t>
            </a:r>
            <a:r>
              <a:rPr lang="en-US" dirty="0"/>
              <a:t> </a:t>
            </a:r>
            <a:r>
              <a:rPr lang="en-US" dirty="0" err="1"/>
              <a:t>sobre</a:t>
            </a:r>
            <a:r>
              <a:rPr lang="en-US" dirty="0"/>
              <a:t> SSL/TLS (Secure Sockets Layer/Transport Layer Security)</a:t>
            </a:r>
          </a:p>
          <a:p>
            <a:endParaRPr lang="es-ES" dirty="0"/>
          </a:p>
        </p:txBody>
      </p:sp>
      <p:pic>
        <p:nvPicPr>
          <p:cNvPr id="4" name="Picture 10" descr="https://www.simple-talk.com/iwritefor/articlefiles/1362-img1F.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661" y="2421682"/>
            <a:ext cx="4589319" cy="333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406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HTTPS: Proceso</a:t>
            </a:r>
          </a:p>
        </p:txBody>
      </p:sp>
      <p:sp>
        <p:nvSpPr>
          <p:cNvPr id="3" name="Marcador de texto 2"/>
          <p:cNvSpPr>
            <a:spLocks noGrp="1"/>
          </p:cNvSpPr>
          <p:nvPr>
            <p:ph type="body" sz="quarter" idx="13"/>
          </p:nvPr>
        </p:nvSpPr>
        <p:spPr>
          <a:xfrm>
            <a:off x="246576" y="4797946"/>
            <a:ext cx="8667491" cy="1656885"/>
          </a:xfrm>
        </p:spPr>
        <p:txBody>
          <a:bodyPr>
            <a:normAutofit lnSpcReduction="10000"/>
          </a:bodyPr>
          <a:lstStyle/>
          <a:p>
            <a:r>
              <a:rPr lang="es-ES" dirty="0"/>
              <a:t>Clave pública (para </a:t>
            </a:r>
            <a:r>
              <a:rPr lang="es-ES" dirty="0" err="1"/>
              <a:t>encriptar</a:t>
            </a:r>
            <a:r>
              <a:rPr lang="es-ES" dirty="0"/>
              <a:t>) y privada (para des-</a:t>
            </a:r>
            <a:r>
              <a:rPr lang="es-ES" dirty="0" err="1"/>
              <a:t>encriptar</a:t>
            </a:r>
            <a:r>
              <a:rPr lang="es-ES" dirty="0"/>
              <a:t>)</a:t>
            </a:r>
          </a:p>
          <a:p>
            <a:r>
              <a:rPr lang="es-ES" dirty="0"/>
              <a:t>El certificado SSL: contienen clave pública y dominios en que se pueden usar</a:t>
            </a:r>
          </a:p>
          <a:p>
            <a:r>
              <a:rPr lang="es-ES" dirty="0"/>
              <a:t>Las CA(</a:t>
            </a:r>
            <a:r>
              <a:rPr lang="es-ES" dirty="0" err="1"/>
              <a:t>Certificate</a:t>
            </a:r>
            <a:r>
              <a:rPr lang="es-ES" dirty="0"/>
              <a:t> </a:t>
            </a:r>
            <a:r>
              <a:rPr lang="es-ES" dirty="0" err="1"/>
              <a:t>Authority</a:t>
            </a:r>
            <a:r>
              <a:rPr lang="es-ES" dirty="0"/>
              <a:t>)  emiten SSL sobre dominio a su propietario</a:t>
            </a:r>
          </a:p>
          <a:p>
            <a:endParaRPr lang="es-ES" dirty="0"/>
          </a:p>
        </p:txBody>
      </p:sp>
      <p:pic>
        <p:nvPicPr>
          <p:cNvPr id="5" name="Picture 8" descr="http://vanish.org/t/images/ss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159" y="1197547"/>
            <a:ext cx="6459682" cy="315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322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Encriptación</a:t>
            </a:r>
          </a:p>
        </p:txBody>
      </p:sp>
      <p:sp>
        <p:nvSpPr>
          <p:cNvPr id="3" name="Marcador de texto 2"/>
          <p:cNvSpPr>
            <a:spLocks noGrp="1"/>
          </p:cNvSpPr>
          <p:nvPr>
            <p:ph type="body" sz="quarter" idx="13"/>
          </p:nvPr>
        </p:nvSpPr>
        <p:spPr/>
        <p:txBody>
          <a:bodyPr/>
          <a:lstStyle/>
          <a:p>
            <a:r>
              <a:rPr lang="es-ES" dirty="0"/>
              <a:t>Encriptación asimétrica</a:t>
            </a:r>
          </a:p>
          <a:p>
            <a:pPr lvl="1"/>
            <a:r>
              <a:rPr lang="es-ES" dirty="0" err="1"/>
              <a:t>public-key</a:t>
            </a:r>
            <a:r>
              <a:rPr lang="es-ES" dirty="0"/>
              <a:t> </a:t>
            </a:r>
            <a:r>
              <a:rPr lang="es-ES" dirty="0" err="1"/>
              <a:t>cryptography</a:t>
            </a:r>
            <a:endParaRPr lang="es-ES" dirty="0"/>
          </a:p>
          <a:p>
            <a:pPr lvl="1"/>
            <a:r>
              <a:rPr lang="es-ES" dirty="0"/>
              <a:t>Usa 2 claves: </a:t>
            </a:r>
            <a:r>
              <a:rPr lang="es-ES" dirty="0" err="1"/>
              <a:t>Encriptar</a:t>
            </a:r>
            <a:r>
              <a:rPr lang="es-ES" dirty="0"/>
              <a:t> (pública) - </a:t>
            </a:r>
            <a:r>
              <a:rPr lang="es-ES" dirty="0" err="1"/>
              <a:t>Desencriptar</a:t>
            </a:r>
            <a:r>
              <a:rPr lang="es-ES" dirty="0"/>
              <a:t> (privada)</a:t>
            </a:r>
          </a:p>
          <a:p>
            <a:pPr lvl="1"/>
            <a:r>
              <a:rPr lang="es-ES" dirty="0"/>
              <a:t>Algoritmo RSA - 1024 </a:t>
            </a:r>
            <a:r>
              <a:rPr lang="es-ES" dirty="0" err="1"/>
              <a:t>or</a:t>
            </a:r>
            <a:r>
              <a:rPr lang="es-ES" dirty="0"/>
              <a:t> 2048 bits  14 </a:t>
            </a:r>
            <a:r>
              <a:rPr lang="es-ES" dirty="0" err="1"/>
              <a:t>billiones</a:t>
            </a:r>
            <a:r>
              <a:rPr lang="es-ES" dirty="0"/>
              <a:t> de años </a:t>
            </a:r>
            <a:r>
              <a:rPr lang="es-ES" dirty="0" err="1"/>
              <a:t>desencriptar</a:t>
            </a:r>
            <a:endParaRPr lang="es-ES" dirty="0"/>
          </a:p>
          <a:p>
            <a:r>
              <a:rPr lang="es-ES" dirty="0"/>
              <a:t>Encriptación simétrica</a:t>
            </a:r>
          </a:p>
          <a:p>
            <a:pPr lvl="1"/>
            <a:r>
              <a:rPr lang="es-ES" dirty="0"/>
              <a:t>Encriptación pre-compartida</a:t>
            </a:r>
          </a:p>
          <a:p>
            <a:pPr lvl="1"/>
            <a:r>
              <a:rPr lang="es-ES" dirty="0"/>
              <a:t>Una sola clave para </a:t>
            </a:r>
            <a:r>
              <a:rPr lang="es-ES" dirty="0" err="1"/>
              <a:t>encriptar-desencriptar</a:t>
            </a:r>
            <a:endParaRPr lang="es-ES" dirty="0"/>
          </a:p>
          <a:p>
            <a:pPr lvl="1"/>
            <a:r>
              <a:rPr lang="es-ES" dirty="0"/>
              <a:t>128-256 bits </a:t>
            </a:r>
            <a:r>
              <a:rPr lang="es-ES" dirty="0" smtClean="0">
                <a:sym typeface="Wingdings" panose="05000000000000000000" pitchFamily="2" charset="2"/>
              </a:rPr>
              <a:t></a:t>
            </a:r>
            <a:r>
              <a:rPr lang="es-ES" dirty="0" smtClean="0"/>
              <a:t> </a:t>
            </a:r>
            <a:r>
              <a:rPr lang="es-ES" dirty="0"/>
              <a:t>fácil de romper</a:t>
            </a:r>
          </a:p>
          <a:p>
            <a:r>
              <a:rPr lang="es-ES" dirty="0"/>
              <a:t>SSL no dicta qué encriptación usar</a:t>
            </a:r>
          </a:p>
          <a:p>
            <a:r>
              <a:rPr lang="es-ES" dirty="0"/>
              <a:t>Se escoge en función de la carga computacional y facilidad de distribución</a:t>
            </a:r>
          </a:p>
          <a:p>
            <a:endParaRPr lang="es-ES" dirty="0"/>
          </a:p>
        </p:txBody>
      </p:sp>
    </p:spTree>
    <p:extLst>
      <p:ext uri="{BB962C8B-B14F-4D97-AF65-F5344CB8AC3E}">
        <p14:creationId xmlns:p14="http://schemas.microsoft.com/office/powerpoint/2010/main" val="356236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Cómo se usa la encriptación</a:t>
            </a:r>
          </a:p>
        </p:txBody>
      </p:sp>
      <p:sp>
        <p:nvSpPr>
          <p:cNvPr id="3" name="Marcador de texto 2"/>
          <p:cNvSpPr>
            <a:spLocks noGrp="1"/>
          </p:cNvSpPr>
          <p:nvPr>
            <p:ph type="body" sz="quarter" idx="13"/>
          </p:nvPr>
        </p:nvSpPr>
        <p:spPr>
          <a:xfrm>
            <a:off x="246576" y="1269054"/>
            <a:ext cx="8667491" cy="5590534"/>
          </a:xfrm>
        </p:spPr>
        <p:txBody>
          <a:bodyPr>
            <a:normAutofit/>
          </a:bodyPr>
          <a:lstStyle/>
          <a:p>
            <a:r>
              <a:rPr lang="es-ES" dirty="0"/>
              <a:t>PKI: </a:t>
            </a:r>
            <a:r>
              <a:rPr lang="es-ES" dirty="0" err="1"/>
              <a:t>Public</a:t>
            </a:r>
            <a:r>
              <a:rPr lang="es-ES" dirty="0"/>
              <a:t> Key </a:t>
            </a:r>
            <a:r>
              <a:rPr lang="es-ES" dirty="0" err="1"/>
              <a:t>Infrastructure</a:t>
            </a:r>
            <a:endParaRPr lang="es-ES" dirty="0"/>
          </a:p>
          <a:p>
            <a:pPr lvl="1"/>
            <a:r>
              <a:rPr lang="es-ES" dirty="0"/>
              <a:t>hardware, software, gente, políticas y procedimientos necesarios para crear, gestionar, distribuir, usar, almacenar y revocar certificados digitales</a:t>
            </a:r>
          </a:p>
          <a:p>
            <a:pPr lvl="1"/>
            <a:r>
              <a:rPr lang="es-ES" dirty="0"/>
              <a:t>PKI enlaza las claves con identidades de usuarios a través de un CA (</a:t>
            </a:r>
            <a:r>
              <a:rPr lang="es-ES" dirty="0" err="1"/>
              <a:t>Certificate</a:t>
            </a:r>
            <a:r>
              <a:rPr lang="es-ES" dirty="0"/>
              <a:t> </a:t>
            </a:r>
            <a:r>
              <a:rPr lang="es-ES" dirty="0" err="1"/>
              <a:t>Authority</a:t>
            </a:r>
            <a:r>
              <a:rPr lang="es-ES" dirty="0"/>
              <a:t>)</a:t>
            </a:r>
          </a:p>
          <a:p>
            <a:pPr lvl="1"/>
            <a:r>
              <a:rPr lang="es-ES" dirty="0"/>
              <a:t>Usan </a:t>
            </a:r>
            <a:r>
              <a:rPr lang="es-ES" dirty="0" err="1"/>
              <a:t>cripto</a:t>
            </a:r>
            <a:r>
              <a:rPr lang="es-ES" dirty="0"/>
              <a:t>-sistema híbrido.</a:t>
            </a:r>
          </a:p>
          <a:p>
            <a:r>
              <a:rPr lang="es-ES" dirty="0"/>
              <a:t>Proceso</a:t>
            </a:r>
          </a:p>
          <a:p>
            <a:endParaRPr lang="es-ES" dirty="0"/>
          </a:p>
          <a:p>
            <a:endParaRPr lang="es-ES" dirty="0"/>
          </a:p>
          <a:p>
            <a:endParaRPr lang="es-ES" dirty="0"/>
          </a:p>
          <a:p>
            <a:pPr lvl="1"/>
            <a:r>
              <a:rPr lang="es-ES" dirty="0"/>
              <a:t>El servidor envía clave asimétrica</a:t>
            </a:r>
          </a:p>
          <a:p>
            <a:pPr lvl="1"/>
            <a:r>
              <a:rPr lang="es-ES" dirty="0"/>
              <a:t>El navegador crea clave simétrica (de sesión) y la envía </a:t>
            </a:r>
            <a:r>
              <a:rPr lang="es-ES" dirty="0" err="1"/>
              <a:t>encriptada</a:t>
            </a:r>
            <a:r>
              <a:rPr lang="es-ES" dirty="0"/>
              <a:t> con la clave asimétrica del servidor.</a:t>
            </a:r>
          </a:p>
          <a:p>
            <a:pPr lvl="1"/>
            <a:r>
              <a:rPr lang="es-ES" dirty="0"/>
              <a:t>El navegador </a:t>
            </a:r>
            <a:r>
              <a:rPr lang="es-ES" dirty="0" err="1"/>
              <a:t>desencripta</a:t>
            </a:r>
            <a:r>
              <a:rPr lang="es-ES" dirty="0"/>
              <a:t> la clave simétrica (de sesión).</a:t>
            </a:r>
          </a:p>
          <a:p>
            <a:pPr lvl="1"/>
            <a:r>
              <a:rPr lang="es-ES" dirty="0"/>
              <a:t>Servidor y navegador usan la clave simétrica (sólo para la sesión</a:t>
            </a:r>
            <a:r>
              <a:rPr lang="es-ES" dirty="0" smtClean="0"/>
              <a:t>)</a:t>
            </a:r>
            <a:endParaRPr lang="es-ES" dirty="0"/>
          </a:p>
        </p:txBody>
      </p:sp>
      <p:pic>
        <p:nvPicPr>
          <p:cNvPr id="4" name="Picture 2" descr="Browser Server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501802"/>
            <a:ext cx="3903423" cy="133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7511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Encriptación de claves</a:t>
            </a:r>
          </a:p>
        </p:txBody>
      </p:sp>
      <p:sp>
        <p:nvSpPr>
          <p:cNvPr id="3" name="Marcador de texto 2"/>
          <p:cNvSpPr>
            <a:spLocks noGrp="1"/>
          </p:cNvSpPr>
          <p:nvPr>
            <p:ph type="body" sz="quarter" idx="13"/>
          </p:nvPr>
        </p:nvSpPr>
        <p:spPr>
          <a:xfrm>
            <a:off x="225972" y="1138779"/>
            <a:ext cx="7133736" cy="5473108"/>
          </a:xfrm>
        </p:spPr>
        <p:txBody>
          <a:bodyPr>
            <a:normAutofit fontScale="92500" lnSpcReduction="10000"/>
          </a:bodyPr>
          <a:lstStyle/>
          <a:p>
            <a:pPr marL="0" indent="0">
              <a:buNone/>
            </a:pPr>
            <a:r>
              <a:rPr lang="es-ES" dirty="0"/>
              <a:t>Claves públicas</a:t>
            </a:r>
          </a:p>
          <a:p>
            <a:r>
              <a:rPr lang="es-ES" dirty="0"/>
              <a:t>RSA (Rivest-Shamir-Adleman)</a:t>
            </a:r>
          </a:p>
          <a:p>
            <a:pPr lvl="1"/>
            <a:r>
              <a:rPr lang="es-ES" dirty="0"/>
              <a:t>Usa la dificultad de </a:t>
            </a:r>
            <a:r>
              <a:rPr lang="es-ES" dirty="0" err="1"/>
              <a:t>factorizar</a:t>
            </a:r>
            <a:r>
              <a:rPr lang="es-ES" dirty="0"/>
              <a:t> números enteros grandes.</a:t>
            </a:r>
          </a:p>
          <a:p>
            <a:pPr lvl="1"/>
            <a:r>
              <a:rPr lang="es-ES" dirty="0"/>
              <a:t>Se crea en función de 2 números primos grandes, junto a un valor auxiliar</a:t>
            </a:r>
          </a:p>
          <a:p>
            <a:r>
              <a:rPr lang="es-ES" dirty="0"/>
              <a:t>ECC (</a:t>
            </a:r>
            <a:r>
              <a:rPr lang="es-ES" dirty="0" err="1"/>
              <a:t>Elliptic</a:t>
            </a:r>
            <a:r>
              <a:rPr lang="es-ES" dirty="0"/>
              <a:t> curve </a:t>
            </a:r>
            <a:r>
              <a:rPr lang="es-ES" dirty="0" err="1"/>
              <a:t>cryptography</a:t>
            </a:r>
            <a:r>
              <a:rPr lang="es-ES" dirty="0"/>
              <a:t>)</a:t>
            </a:r>
          </a:p>
          <a:p>
            <a:pPr lvl="1"/>
            <a:r>
              <a:rPr lang="es-ES" dirty="0"/>
              <a:t>Basada en la estructura de curvas elípticas</a:t>
            </a:r>
          </a:p>
          <a:p>
            <a:pPr lvl="1"/>
            <a:r>
              <a:rPr lang="es-ES" dirty="0"/>
              <a:t>Asume que descubrir el logaritmo discreto de una curva elíptica aleatoria en conexión con una base pública conocida es impracticable</a:t>
            </a:r>
          </a:p>
          <a:p>
            <a:pPr lvl="1"/>
            <a:r>
              <a:rPr lang="es-ES" dirty="0"/>
              <a:t>La clave puede ser más pequeña que la de RSA (más velocidad y seguridad)</a:t>
            </a:r>
          </a:p>
          <a:p>
            <a:pPr lvl="1"/>
            <a:r>
              <a:rPr lang="es-ES" dirty="0"/>
              <a:t>No soportada por todas las aplicaciones y servicios</a:t>
            </a:r>
          </a:p>
          <a:p>
            <a:pPr marL="0" indent="0">
              <a:buNone/>
            </a:pPr>
            <a:endParaRPr lang="es-ES" dirty="0" smtClean="0"/>
          </a:p>
          <a:p>
            <a:pPr marL="0" indent="0">
              <a:buNone/>
            </a:pPr>
            <a:r>
              <a:rPr lang="es-ES" dirty="0" smtClean="0"/>
              <a:t>Claves </a:t>
            </a:r>
            <a:r>
              <a:rPr lang="es-ES" dirty="0"/>
              <a:t>Pre compartidas</a:t>
            </a:r>
          </a:p>
          <a:p>
            <a:pPr lvl="1"/>
            <a:r>
              <a:rPr lang="es-ES" dirty="0" err="1"/>
              <a:t>Wofish</a:t>
            </a:r>
            <a:r>
              <a:rPr lang="es-ES" dirty="0"/>
              <a:t>, AES, </a:t>
            </a:r>
            <a:r>
              <a:rPr lang="es-ES" dirty="0" err="1"/>
              <a:t>or</a:t>
            </a:r>
            <a:r>
              <a:rPr lang="es-ES" dirty="0"/>
              <a:t> </a:t>
            </a:r>
            <a:r>
              <a:rPr lang="es-ES" dirty="0" err="1"/>
              <a:t>Blowfish</a:t>
            </a:r>
            <a:r>
              <a:rPr lang="es-ES" dirty="0"/>
              <a:t>. (AES la más popular)</a:t>
            </a:r>
          </a:p>
          <a:p>
            <a:pPr lvl="1"/>
            <a:r>
              <a:rPr lang="es-ES" dirty="0" err="1"/>
              <a:t>Stream</a:t>
            </a:r>
            <a:r>
              <a:rPr lang="es-ES" dirty="0"/>
              <a:t> </a:t>
            </a:r>
            <a:r>
              <a:rPr lang="es-ES" dirty="0" err="1" smtClean="0"/>
              <a:t>Cipher</a:t>
            </a:r>
            <a:r>
              <a:rPr lang="es-ES" dirty="0" smtClean="0"/>
              <a:t>: </a:t>
            </a:r>
            <a:r>
              <a:rPr lang="es-ES" dirty="0"/>
              <a:t>aplica encriptación a cada bit</a:t>
            </a:r>
          </a:p>
          <a:p>
            <a:pPr lvl="1"/>
            <a:r>
              <a:rPr lang="es-ES" dirty="0"/>
              <a:t>Block </a:t>
            </a:r>
            <a:r>
              <a:rPr lang="es-ES" dirty="0" err="1" smtClean="0"/>
              <a:t>Cipher</a:t>
            </a:r>
            <a:r>
              <a:rPr lang="es-ES" dirty="0" smtClean="0"/>
              <a:t>: </a:t>
            </a:r>
            <a:r>
              <a:rPr lang="es-ES" dirty="0"/>
              <a:t>aplica encriptación a cada bloque (64 bits) [más común]</a:t>
            </a:r>
          </a:p>
          <a:p>
            <a:endParaRPr lang="es-ES" dirty="0"/>
          </a:p>
        </p:txBody>
      </p:sp>
      <p:pic>
        <p:nvPicPr>
          <p:cNvPr id="5" name="Picture 2" descr="https://www.digicert.com/images/support-images/ecc-windows/ecc-cur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3" y="2597150"/>
            <a:ext cx="165735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7699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Pongámoslo en práctica</a:t>
            </a:r>
            <a:endParaRPr lang="es-ES" dirty="0"/>
          </a:p>
        </p:txBody>
      </p:sp>
      <p:sp>
        <p:nvSpPr>
          <p:cNvPr id="3" name="Marcador de número de diapositiva 2"/>
          <p:cNvSpPr>
            <a:spLocks noGrp="1"/>
          </p:cNvSpPr>
          <p:nvPr>
            <p:ph type="sldNum" sz="quarter" idx="13"/>
          </p:nvPr>
        </p:nvSpPr>
        <p:spPr/>
        <p:txBody>
          <a:bodyPr/>
          <a:lstStyle/>
          <a:p>
            <a:pPr algn="ctr"/>
            <a:fld id="{6809A684-6793-43C2-A07A-07EB7F2ACB8E}" type="slidenum">
              <a:rPr lang="es-ES" smtClean="0">
                <a:solidFill>
                  <a:prstClr val="black"/>
                </a:solidFill>
              </a:rPr>
              <a:pPr algn="ctr"/>
              <a:t>56</a:t>
            </a:fld>
            <a:endParaRPr lang="es-ES" dirty="0">
              <a:solidFill>
                <a:prstClr val="black"/>
              </a:solidFill>
            </a:endParaRPr>
          </a:p>
        </p:txBody>
      </p:sp>
      <p:sp>
        <p:nvSpPr>
          <p:cNvPr id="4" name="Marcador de texto 3"/>
          <p:cNvSpPr>
            <a:spLocks noGrp="1"/>
          </p:cNvSpPr>
          <p:nvPr>
            <p:ph type="body" sz="quarter" idx="14"/>
          </p:nvPr>
        </p:nvSpPr>
        <p:spPr/>
        <p:txBody>
          <a:bodyPr/>
          <a:lstStyle/>
          <a:p>
            <a:r>
              <a:rPr lang="es-ES" dirty="0" smtClean="0">
                <a:latin typeface="Eurostile LT Std" panose="020B0504020202050204" pitchFamily="34" charset="0"/>
              </a:rPr>
              <a:t>Vamos a realizar </a:t>
            </a:r>
            <a:r>
              <a:rPr lang="es-ES" dirty="0">
                <a:latin typeface="Eurostile LT Std" panose="020B0504020202050204" pitchFamily="34" charset="0"/>
              </a:rPr>
              <a:t>una auditoría de </a:t>
            </a:r>
            <a:r>
              <a:rPr lang="es-ES" dirty="0" smtClean="0">
                <a:latin typeface="Eurostile LT Std" panose="020B0504020202050204" pitchFamily="34" charset="0"/>
              </a:rPr>
              <a:t>HTTPS</a:t>
            </a:r>
          </a:p>
          <a:p>
            <a:r>
              <a:rPr lang="es-ES" dirty="0" smtClean="0">
                <a:latin typeface="Eurostile LT Std" panose="020B0504020202050204" pitchFamily="34" charset="0"/>
              </a:rPr>
              <a:t>Para ello accede </a:t>
            </a:r>
            <a:r>
              <a:rPr lang="es-ES" dirty="0">
                <a:latin typeface="Eurostile LT Std" panose="020B0504020202050204" pitchFamily="34" charset="0"/>
              </a:rPr>
              <a:t>al sitio </a:t>
            </a:r>
            <a:r>
              <a:rPr lang="es-ES" dirty="0">
                <a:latin typeface="Eurostile LT Std" panose="020B0504020202050204" pitchFamily="34" charset="0"/>
                <a:hlinkClick r:id="rId2"/>
              </a:rPr>
              <a:t>https://www.ssllabs.com/ssltest</a:t>
            </a:r>
            <a:r>
              <a:rPr lang="es-ES" dirty="0" smtClean="0">
                <a:latin typeface="Eurostile LT Std" panose="020B0504020202050204" pitchFamily="34" charset="0"/>
                <a:hlinkClick r:id="rId2"/>
              </a:rPr>
              <a:t>/</a:t>
            </a:r>
            <a:endParaRPr lang="es-ES" dirty="0" smtClean="0">
              <a:latin typeface="Eurostile LT Std" panose="020B0504020202050204" pitchFamily="34" charset="0"/>
            </a:endParaRPr>
          </a:p>
          <a:p>
            <a:r>
              <a:rPr lang="es-ES" dirty="0" smtClean="0">
                <a:latin typeface="Eurostile LT Std" panose="020B0504020202050204" pitchFamily="34" charset="0"/>
              </a:rPr>
              <a:t>Y prueba algunas </a:t>
            </a:r>
            <a:r>
              <a:rPr lang="es-ES" dirty="0">
                <a:latin typeface="Eurostile LT Std" panose="020B0504020202050204" pitchFamily="34" charset="0"/>
              </a:rPr>
              <a:t>páginas conocidas.</a:t>
            </a:r>
          </a:p>
          <a:p>
            <a:endParaRPr lang="es-ES" dirty="0">
              <a:latin typeface="Eurostile LT Std" panose="020B0504020202050204" pitchFamily="34" charset="0"/>
            </a:endParaRPr>
          </a:p>
        </p:txBody>
      </p:sp>
    </p:spTree>
    <p:extLst>
      <p:ext uri="{BB962C8B-B14F-4D97-AF65-F5344CB8AC3E}">
        <p14:creationId xmlns:p14="http://schemas.microsoft.com/office/powerpoint/2010/main" val="2032411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texto"/>
          <p:cNvSpPr>
            <a:spLocks noGrp="1"/>
          </p:cNvSpPr>
          <p:nvPr>
            <p:ph type="body" sz="quarter" idx="17"/>
          </p:nvPr>
        </p:nvSpPr>
        <p:spPr/>
        <p:txBody>
          <a:bodyPr>
            <a:normAutofit/>
          </a:bodyPr>
          <a:lstStyle/>
          <a:p>
            <a:pPr algn="ctr"/>
            <a:r>
              <a:rPr lang="es-ES" sz="2800" dirty="0"/>
              <a:t>Gracias</a:t>
            </a:r>
          </a:p>
        </p:txBody>
      </p:sp>
      <p:sp>
        <p:nvSpPr>
          <p:cNvPr id="7" name="6 Marcador de texto"/>
          <p:cNvSpPr>
            <a:spLocks noGrp="1"/>
          </p:cNvSpPr>
          <p:nvPr>
            <p:ph type="body" sz="quarter" idx="18"/>
          </p:nvPr>
        </p:nvSpPr>
        <p:spPr/>
        <p:txBody>
          <a:bodyPr/>
          <a:lstStyle/>
          <a:p>
            <a:endParaRPr lang="es-ES"/>
          </a:p>
        </p:txBody>
      </p:sp>
      <p:sp>
        <p:nvSpPr>
          <p:cNvPr id="9" name="8 Marcador de texto"/>
          <p:cNvSpPr>
            <a:spLocks noGrp="1"/>
          </p:cNvSpPr>
          <p:nvPr>
            <p:ph type="body" sz="quarter" idx="19"/>
          </p:nvPr>
        </p:nvSpPr>
        <p:spPr/>
        <p:txBody>
          <a:bodyPr/>
          <a:lstStyle/>
          <a:p>
            <a:endParaRPr lang="es-ES"/>
          </a:p>
        </p:txBody>
      </p:sp>
      <p:sp>
        <p:nvSpPr>
          <p:cNvPr id="4" name="3 Marcador de número de diapositiva"/>
          <p:cNvSpPr>
            <a:spLocks noGrp="1"/>
          </p:cNvSpPr>
          <p:nvPr>
            <p:ph type="sldNum" sz="quarter" idx="4294967295"/>
          </p:nvPr>
        </p:nvSpPr>
        <p:spPr>
          <a:xfrm>
            <a:off x="0" y="6715920"/>
            <a:ext cx="431800" cy="142875"/>
          </a:xfrm>
          <a:prstGeom prst="rect">
            <a:avLst/>
          </a:prstGeom>
        </p:spPr>
        <p:txBody>
          <a:bodyPr/>
          <a:lstStyle/>
          <a:p>
            <a:pPr algn="ctr"/>
            <a:fld id="{6809A684-6793-43C2-A07A-07EB7F2ACB8E}" type="slidenum">
              <a:rPr lang="es-ES" smtClean="0">
                <a:latin typeface="Eurostile LT Std"/>
              </a:rPr>
              <a:pPr algn="ctr"/>
              <a:t>57</a:t>
            </a:fld>
            <a:endParaRPr lang="es-ES" dirty="0">
              <a:latin typeface="Eurostile LT Std"/>
            </a:endParaRPr>
          </a:p>
        </p:txBody>
      </p:sp>
      <p:pic>
        <p:nvPicPr>
          <p:cNvPr id="12" name="11 Marcador de posición de imagen" descr="j0422119.jpg"/>
          <p:cNvPicPr>
            <a:picLocks noGrp="1" noChangeAspect="1"/>
          </p:cNvPicPr>
          <p:nvPr>
            <p:ph type="pic" sz="quarter" idx="4294967295"/>
          </p:nvPr>
        </p:nvPicPr>
        <p:blipFill>
          <a:blip r:embed="rId4" cstate="print"/>
          <a:srcRect t="22058" b="22058"/>
          <a:stretch>
            <a:fillRect/>
          </a:stretch>
        </p:blipFill>
        <p:spPr>
          <a:xfrm flipH="1">
            <a:off x="1" y="794"/>
            <a:ext cx="9324975" cy="6858000"/>
          </a:xfrm>
          <a:prstGeom prst="rect">
            <a:avLst/>
          </a:prstGeom>
        </p:spPr>
      </p:pic>
      <p:pic>
        <p:nvPicPr>
          <p:cNvPr id="18" name="17 Marcador de posición de imagen" descr="fondo_blanco_portada_1.jpg"/>
          <p:cNvPicPr>
            <a:picLocks noGrp="1" noChangeAspect="1"/>
          </p:cNvPicPr>
          <p:nvPr>
            <p:ph type="pic" sz="quarter" idx="4294967295"/>
          </p:nvPr>
        </p:nvPicPr>
        <p:blipFill>
          <a:blip r:embed="rId5" cstate="print"/>
          <a:srcRect t="1754" b="1754"/>
          <a:stretch>
            <a:fillRect/>
          </a:stretch>
        </p:blipFill>
        <p:spPr>
          <a:xfrm>
            <a:off x="5072064" y="2337595"/>
            <a:ext cx="4071937" cy="3929063"/>
          </a:xfrm>
          <a:prstGeom prst="rect">
            <a:avLst/>
          </a:prstGeom>
        </p:spPr>
      </p:pic>
      <p:sp>
        <p:nvSpPr>
          <p:cNvPr id="13" name="11 Marcador de texto"/>
          <p:cNvSpPr txBox="1">
            <a:spLocks/>
          </p:cNvSpPr>
          <p:nvPr/>
        </p:nvSpPr>
        <p:spPr>
          <a:xfrm>
            <a:off x="5286376" y="4908789"/>
            <a:ext cx="3857624" cy="825261"/>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tab pos="225425" algn="l"/>
                <a:tab pos="1971675" algn="l"/>
                <a:tab pos="2238375" algn="l"/>
              </a:tabLst>
              <a:defRPr sz="1000" kern="1200" baseline="0">
                <a:solidFill>
                  <a:schemeClr val="tx1"/>
                </a:solidFill>
                <a:latin typeface="Rotis Sans Serif Std" pitchFamily="50" charset="0"/>
                <a:ea typeface="+mn-ea"/>
                <a:cs typeface="+mn-cs"/>
              </a:defRPr>
            </a:lvl1pPr>
            <a:lvl2pPr marL="742950" indent="-28575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2pPr>
            <a:lvl3pPr marL="11430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3pPr>
            <a:lvl4pPr marL="16002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4pPr>
            <a:lvl5pPr marL="20574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900" dirty="0">
                <a:latin typeface="Eurostile LT Std"/>
              </a:rPr>
              <a:t>C. </a:t>
            </a:r>
            <a:r>
              <a:rPr lang="es-ES" sz="900" dirty="0" err="1">
                <a:latin typeface="Eurostile LT Std"/>
              </a:rPr>
              <a:t>Almogàvers</a:t>
            </a:r>
            <a:r>
              <a:rPr lang="es-ES" sz="900" dirty="0">
                <a:latin typeface="Eurostile LT Std"/>
              </a:rPr>
              <a:t>, 123	Plaza Carlos Trías Bertrán, 7</a:t>
            </a:r>
          </a:p>
          <a:p>
            <a:r>
              <a:rPr lang="es-ES" sz="900" dirty="0">
                <a:latin typeface="Eurostile LT Std"/>
              </a:rPr>
              <a:t>08018 Barcelona	28020 Madrid</a:t>
            </a:r>
          </a:p>
          <a:p>
            <a:r>
              <a:rPr lang="es-ES" sz="900" dirty="0">
                <a:latin typeface="Eurostile LT Std"/>
              </a:rPr>
              <a:t>Tel. 93 304.17.20	Tel. 	91 442.77.03</a:t>
            </a:r>
          </a:p>
          <a:p>
            <a:r>
              <a:rPr lang="es-ES" sz="900" dirty="0">
                <a:latin typeface="Eurostile LT Std"/>
              </a:rPr>
              <a:t>Fax. 93 304.17.22	Fax.  91 442.77.07</a:t>
            </a:r>
          </a:p>
          <a:p>
            <a:endParaRPr lang="es-ES" sz="900" dirty="0">
              <a:latin typeface="Eurostile LT Std"/>
            </a:endParaRPr>
          </a:p>
          <a:p>
            <a:r>
              <a:rPr lang="es-ES" sz="900" dirty="0">
                <a:latin typeface="Eurostile LT Std"/>
              </a:rPr>
              <a:t> 	</a:t>
            </a:r>
          </a:p>
          <a:p>
            <a:endParaRPr lang="es-ES" sz="900" dirty="0">
              <a:latin typeface="Eurostile LT Std"/>
            </a:endParaRPr>
          </a:p>
        </p:txBody>
      </p:sp>
      <p:sp>
        <p:nvSpPr>
          <p:cNvPr id="14" name="11 Marcador de texto"/>
          <p:cNvSpPr txBox="1">
            <a:spLocks/>
          </p:cNvSpPr>
          <p:nvPr/>
        </p:nvSpPr>
        <p:spPr>
          <a:xfrm>
            <a:off x="5286377" y="4512721"/>
            <a:ext cx="3643309" cy="270932"/>
          </a:xfrm>
          <a:prstGeom prst="rect">
            <a:avLst/>
          </a:prstGeom>
        </p:spPr>
        <p:txBody>
          <a:bodyPr/>
          <a:lstStyle>
            <a:lvl1pPr marL="342900" indent="-342900" algn="l" defTabSz="914400" rtl="0" eaLnBrk="1" latinLnBrk="0" hangingPunct="1">
              <a:spcBef>
                <a:spcPct val="20000"/>
              </a:spcBef>
              <a:buFont typeface="Arial" pitchFamily="34" charset="0"/>
              <a:buNone/>
              <a:tabLst>
                <a:tab pos="1971675" algn="l"/>
              </a:tabLst>
              <a:defRPr sz="1500" kern="1200">
                <a:solidFill>
                  <a:schemeClr val="bg1">
                    <a:lumMod val="50000"/>
                  </a:schemeClr>
                </a:solidFill>
                <a:latin typeface="Eurostile LT Std" pitchFamily="34" charset="0"/>
                <a:ea typeface="+mn-ea"/>
                <a:cs typeface="+mn-cs"/>
              </a:defRPr>
            </a:lvl1pPr>
            <a:lvl2pPr marL="742950" indent="-28575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2pPr>
            <a:lvl3pPr marL="11430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3pPr>
            <a:lvl4pPr marL="16002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4pPr>
            <a:lvl5pPr marL="20574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Barcelona	Madrid</a:t>
            </a:r>
          </a:p>
        </p:txBody>
      </p:sp>
      <p:sp>
        <p:nvSpPr>
          <p:cNvPr id="15" name="11 Marcador de texto"/>
          <p:cNvSpPr txBox="1">
            <a:spLocks/>
          </p:cNvSpPr>
          <p:nvPr/>
        </p:nvSpPr>
        <p:spPr>
          <a:xfrm>
            <a:off x="5286377" y="5723718"/>
            <a:ext cx="3643309" cy="270932"/>
          </a:xfrm>
          <a:prstGeom prst="rect">
            <a:avLst/>
          </a:prstGeom>
        </p:spPr>
        <p:txBody>
          <a:bodyPr/>
          <a:lstStyle>
            <a:lvl1pPr marL="342900" indent="-342900" algn="l" defTabSz="914400" rtl="0" eaLnBrk="1" latinLnBrk="0" hangingPunct="1">
              <a:spcBef>
                <a:spcPct val="20000"/>
              </a:spcBef>
              <a:buFont typeface="Arial" pitchFamily="34" charset="0"/>
              <a:buNone/>
              <a:defRPr sz="1200" kern="1200">
                <a:solidFill>
                  <a:srgbClr val="003C69"/>
                </a:solidFill>
                <a:latin typeface="Eurostile LT Std" pitchFamily="34" charset="0"/>
                <a:ea typeface="+mn-ea"/>
                <a:cs typeface="+mn-cs"/>
              </a:defRPr>
            </a:lvl1pPr>
            <a:lvl2pPr marL="742950" indent="-28575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2pPr>
            <a:lvl3pPr marL="11430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3pPr>
            <a:lvl4pPr marL="16002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4pPr>
            <a:lvl5pPr marL="2057400" indent="-228600" algn="l" defTabSz="914400" rtl="0" eaLnBrk="1" latinLnBrk="0" hangingPunct="1">
              <a:spcBef>
                <a:spcPct val="20000"/>
              </a:spcBef>
              <a:buFont typeface="Arial" pitchFamily="34" charset="0"/>
              <a:buNone/>
              <a:defRPr sz="3000" kern="1200">
                <a:solidFill>
                  <a:schemeClr val="bg1">
                    <a:lumMod val="50000"/>
                  </a:schemeClr>
                </a:solidFill>
                <a:latin typeface="Eurostile LT Std"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ES" dirty="0"/>
              <a:t>www.netmind.es</a:t>
            </a:r>
          </a:p>
        </p:txBody>
      </p:sp>
    </p:spTree>
    <p:custDataLst>
      <p:tags r:id="rId1"/>
    </p:custDataLst>
    <p:extLst>
      <p:ext uri="{BB962C8B-B14F-4D97-AF65-F5344CB8AC3E}">
        <p14:creationId xmlns:p14="http://schemas.microsoft.com/office/powerpoint/2010/main" val="1619754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Visión global de aplicaciones </a:t>
            </a:r>
            <a:r>
              <a:rPr lang="es-ES" dirty="0" smtClean="0"/>
              <a:t>web</a:t>
            </a:r>
            <a:endParaRPr lang="es-ES" dirty="0"/>
          </a:p>
        </p:txBody>
      </p:sp>
      <p:sp>
        <p:nvSpPr>
          <p:cNvPr id="4" name="Marcador de número de diapositiva 3"/>
          <p:cNvSpPr>
            <a:spLocks noGrp="1"/>
          </p:cNvSpPr>
          <p:nvPr>
            <p:ph type="sldNum" sz="quarter" idx="13"/>
          </p:nvPr>
        </p:nvSpPr>
        <p:spPr/>
        <p:txBody>
          <a:bodyPr/>
          <a:lstStyle/>
          <a:p>
            <a:pPr algn="ctr"/>
            <a:fld id="{6809A684-6793-43C2-A07A-07EB7F2ACB8E}" type="slidenum">
              <a:rPr lang="es-ES" smtClean="0">
                <a:solidFill>
                  <a:prstClr val="black"/>
                </a:solidFill>
              </a:rPr>
              <a:pPr algn="ctr"/>
              <a:t>6</a:t>
            </a:fld>
            <a:endParaRPr lang="es-ES" dirty="0">
              <a:solidFill>
                <a:prstClr val="black"/>
              </a:solidFill>
            </a:endParaRPr>
          </a:p>
        </p:txBody>
      </p:sp>
      <p:sp>
        <p:nvSpPr>
          <p:cNvPr id="6" name="5 CuadroTexto"/>
          <p:cNvSpPr txBox="1">
            <a:spLocks noChangeArrowheads="1"/>
          </p:cNvSpPr>
          <p:nvPr/>
        </p:nvSpPr>
        <p:spPr bwMode="auto">
          <a:xfrm>
            <a:off x="0" y="1641475"/>
            <a:ext cx="1258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tis Sans Serif Std"/>
                <a:cs typeface="Arial" panose="020B0604020202020204" pitchFamily="34" charset="0"/>
              </a:defRPr>
            </a:lvl1pPr>
            <a:lvl2pPr marL="742950" indent="-285750">
              <a:defRPr>
                <a:solidFill>
                  <a:schemeClr val="tx1"/>
                </a:solidFill>
                <a:latin typeface="Rotis Sans Serif Std"/>
                <a:cs typeface="Arial" panose="020B0604020202020204" pitchFamily="34" charset="0"/>
              </a:defRPr>
            </a:lvl2pPr>
            <a:lvl3pPr marL="1143000" indent="-228600">
              <a:defRPr>
                <a:solidFill>
                  <a:schemeClr val="tx1"/>
                </a:solidFill>
                <a:latin typeface="Rotis Sans Serif Std"/>
                <a:cs typeface="Arial" panose="020B0604020202020204" pitchFamily="34" charset="0"/>
              </a:defRPr>
            </a:lvl3pPr>
            <a:lvl4pPr marL="1600200" indent="-228600">
              <a:defRPr>
                <a:solidFill>
                  <a:schemeClr val="tx1"/>
                </a:solidFill>
                <a:latin typeface="Rotis Sans Serif Std"/>
                <a:cs typeface="Arial" panose="020B0604020202020204" pitchFamily="34" charset="0"/>
              </a:defRPr>
            </a:lvl4pPr>
            <a:lvl5pPr marL="2057400" indent="-228600">
              <a:defRPr>
                <a:solidFill>
                  <a:schemeClr val="tx1"/>
                </a:solidFill>
                <a:latin typeface="Rotis Sans Serif Std"/>
                <a:cs typeface="Arial" panose="020B0604020202020204" pitchFamily="34" charset="0"/>
              </a:defRPr>
            </a:lvl5pPr>
            <a:lvl6pPr marL="2514600" indent="-228600" eaLnBrk="0" fontAlgn="base" hangingPunct="0">
              <a:spcBef>
                <a:spcPct val="0"/>
              </a:spcBef>
              <a:spcAft>
                <a:spcPct val="0"/>
              </a:spcAft>
              <a:defRPr>
                <a:solidFill>
                  <a:schemeClr val="tx1"/>
                </a:solidFill>
                <a:latin typeface="Rotis Sans Serif Std"/>
                <a:cs typeface="Arial" panose="020B0604020202020204" pitchFamily="34" charset="0"/>
              </a:defRPr>
            </a:lvl6pPr>
            <a:lvl7pPr marL="2971800" indent="-228600" eaLnBrk="0" fontAlgn="base" hangingPunct="0">
              <a:spcBef>
                <a:spcPct val="0"/>
              </a:spcBef>
              <a:spcAft>
                <a:spcPct val="0"/>
              </a:spcAft>
              <a:defRPr>
                <a:solidFill>
                  <a:schemeClr val="tx1"/>
                </a:solidFill>
                <a:latin typeface="Rotis Sans Serif Std"/>
                <a:cs typeface="Arial" panose="020B0604020202020204" pitchFamily="34" charset="0"/>
              </a:defRPr>
            </a:lvl7pPr>
            <a:lvl8pPr marL="3429000" indent="-228600" eaLnBrk="0" fontAlgn="base" hangingPunct="0">
              <a:spcBef>
                <a:spcPct val="0"/>
              </a:spcBef>
              <a:spcAft>
                <a:spcPct val="0"/>
              </a:spcAft>
              <a:defRPr>
                <a:solidFill>
                  <a:schemeClr val="tx1"/>
                </a:solidFill>
                <a:latin typeface="Rotis Sans Serif Std"/>
                <a:cs typeface="Arial" panose="020B0604020202020204" pitchFamily="34" charset="0"/>
              </a:defRPr>
            </a:lvl8pPr>
            <a:lvl9pPr marL="3886200" indent="-228600" eaLnBrk="0" fontAlgn="base" hangingPunct="0">
              <a:spcBef>
                <a:spcPct val="0"/>
              </a:spcBef>
              <a:spcAft>
                <a:spcPct val="0"/>
              </a:spcAft>
              <a:defRPr>
                <a:solidFill>
                  <a:schemeClr val="tx1"/>
                </a:solidFill>
                <a:latin typeface="Rotis Sans Serif Std"/>
                <a:cs typeface="Arial" panose="020B0604020202020204" pitchFamily="34" charset="0"/>
              </a:defRPr>
            </a:lvl9pPr>
          </a:lstStyle>
          <a:p>
            <a:pPr algn="ctr" eaLnBrk="1" hangingPunct="1"/>
            <a:r>
              <a:rPr lang="es-ES" altLang="es-ES" sz="5400" dirty="0">
                <a:solidFill>
                  <a:schemeClr val="bg1"/>
                </a:solidFill>
                <a:latin typeface="Eurostile LT Std"/>
              </a:rPr>
              <a:t>2</a:t>
            </a:r>
            <a:endParaRPr lang="ca-ES" altLang="es-ES" sz="5400" dirty="0">
              <a:solidFill>
                <a:schemeClr val="bg1"/>
              </a:solidFill>
              <a:latin typeface="Eurostile LT Std"/>
            </a:endParaRPr>
          </a:p>
        </p:txBody>
      </p:sp>
    </p:spTree>
    <p:extLst>
      <p:ext uri="{BB962C8B-B14F-4D97-AF65-F5344CB8AC3E}">
        <p14:creationId xmlns:p14="http://schemas.microsoft.com/office/powerpoint/2010/main" val="182605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s-ES" dirty="0" smtClean="0"/>
              <a:t>Aplicaciones web</a:t>
            </a:r>
          </a:p>
        </p:txBody>
      </p:sp>
      <p:sp>
        <p:nvSpPr>
          <p:cNvPr id="4099" name="Content Placeholder 2"/>
          <p:cNvSpPr>
            <a:spLocks noGrp="1"/>
          </p:cNvSpPr>
          <p:nvPr>
            <p:ph idx="1"/>
          </p:nvPr>
        </p:nvSpPr>
        <p:spPr>
          <a:xfrm>
            <a:off x="457200" y="1413570"/>
            <a:ext cx="4114800" cy="5112568"/>
          </a:xfrm>
        </p:spPr>
        <p:txBody>
          <a:bodyPr>
            <a:normAutofit/>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Son aplicaciones </a:t>
            </a:r>
            <a:r>
              <a:rPr lang="es-ES" sz="2000" dirty="0">
                <a:latin typeface="Eurostile LT Std" panose="020B0504020202050204" pitchFamily="34" charset="0"/>
                <a:cs typeface="Segoe UI" panose="020B0502040204020203" pitchFamily="34" charset="0"/>
              </a:rPr>
              <a:t>que los usuarios pueden utilizar accediendo a un servidor web a través de Internet o de una intranet mediante un </a:t>
            </a:r>
            <a:r>
              <a:rPr lang="es-ES" sz="2000" b="1" dirty="0">
                <a:latin typeface="Eurostile LT Std" panose="020B0504020202050204" pitchFamily="34" charset="0"/>
                <a:cs typeface="Segoe UI" panose="020B0502040204020203" pitchFamily="34" charset="0"/>
              </a:rPr>
              <a:t>navegador</a:t>
            </a:r>
            <a:r>
              <a:rPr lang="es-ES" sz="2000" dirty="0">
                <a:latin typeface="Eurostile LT Std" panose="020B0504020202050204" pitchFamily="34" charset="0"/>
                <a:cs typeface="Segoe UI" panose="020B0502040204020203" pitchFamily="34" charset="0"/>
              </a:rPr>
              <a:t>.</a:t>
            </a: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Es </a:t>
            </a:r>
            <a:r>
              <a:rPr lang="es-ES" sz="2000" dirty="0">
                <a:latin typeface="Eurostile LT Std" panose="020B0504020202050204" pitchFamily="34" charset="0"/>
                <a:cs typeface="Segoe UI" panose="020B0502040204020203" pitchFamily="34" charset="0"/>
              </a:rPr>
              <a:t>una aplicación software </a:t>
            </a:r>
            <a:r>
              <a:rPr lang="es-ES" sz="2000" dirty="0" smtClean="0">
                <a:latin typeface="Eurostile LT Std" panose="020B0504020202050204" pitchFamily="34" charset="0"/>
                <a:cs typeface="Segoe UI" panose="020B0502040204020203" pitchFamily="34" charset="0"/>
              </a:rPr>
              <a:t>compuesto por páginas web que </a:t>
            </a:r>
            <a:r>
              <a:rPr lang="es-ES" sz="2000" dirty="0">
                <a:latin typeface="Eurostile LT Std" panose="020B0504020202050204" pitchFamily="34" charset="0"/>
                <a:cs typeface="Segoe UI" panose="020B0502040204020203" pitchFamily="34" charset="0"/>
              </a:rPr>
              <a:t>se </a:t>
            </a:r>
            <a:r>
              <a:rPr lang="es-ES" sz="2000" dirty="0" smtClean="0">
                <a:latin typeface="Eurostile LT Std" panose="020B0504020202050204" pitchFamily="34" charset="0"/>
                <a:cs typeface="Segoe UI" panose="020B0502040204020203" pitchFamily="34" charset="0"/>
              </a:rPr>
              <a:t>codifican </a:t>
            </a:r>
            <a:r>
              <a:rPr lang="es-ES" sz="2000" dirty="0">
                <a:latin typeface="Eurostile LT Std" panose="020B0504020202050204" pitchFamily="34" charset="0"/>
                <a:cs typeface="Segoe UI" panose="020B0502040204020203" pitchFamily="34" charset="0"/>
              </a:rPr>
              <a:t>en un lenguaje soportado por los navegadores web en la que se confía la ejecución al </a:t>
            </a:r>
            <a:r>
              <a:rPr lang="es-ES" sz="2000" dirty="0" smtClean="0">
                <a:latin typeface="Eurostile LT Std" panose="020B0504020202050204" pitchFamily="34" charset="0"/>
                <a:cs typeface="Segoe UI" panose="020B0502040204020203" pitchFamily="34" charset="0"/>
              </a:rPr>
              <a:t>navegador.</a:t>
            </a:r>
          </a:p>
          <a:p>
            <a:pPr>
              <a:buSzPct val="115000"/>
              <a:buFontTx/>
              <a:buBlip>
                <a:blip r:embed="rId2"/>
              </a:buBlip>
            </a:pPr>
            <a:endParaRPr lang="es-ES" sz="2000" dirty="0">
              <a:latin typeface="Eurostile LT Std" panose="020B0504020202050204" pitchFamily="34" charset="0"/>
              <a:cs typeface="Segoe UI" panose="020B0502040204020203" pitchFamily="34" charset="0"/>
            </a:endParaRPr>
          </a:p>
        </p:txBody>
      </p:sp>
      <p:pic>
        <p:nvPicPr>
          <p:cNvPr id="9220" name="Picture 4" descr="Image result for web 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943" y="1557586"/>
            <a:ext cx="4210050"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614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s-ES" dirty="0" smtClean="0"/>
              <a:t>Aplicación web</a:t>
            </a:r>
          </a:p>
        </p:txBody>
      </p:sp>
      <p:sp>
        <p:nvSpPr>
          <p:cNvPr id="6147" name="Content Placeholder 2"/>
          <p:cNvSpPr>
            <a:spLocks noGrp="1"/>
          </p:cNvSpPr>
          <p:nvPr>
            <p:ph idx="1"/>
          </p:nvPr>
        </p:nvSpPr>
        <p:spPr>
          <a:xfrm>
            <a:off x="457200" y="1413570"/>
            <a:ext cx="8229600" cy="4527011"/>
          </a:xfrm>
        </p:spPr>
        <p:txBody>
          <a:bodyPr>
            <a:normAutofit/>
          </a:bodyPr>
          <a:lstStyle/>
          <a:p>
            <a:pPr>
              <a:buSzPct val="115000"/>
              <a:buBlip>
                <a:blip r:embed="rId2"/>
              </a:buBlip>
            </a:pPr>
            <a:r>
              <a:rPr lang="es-ES" sz="2000" dirty="0">
                <a:latin typeface="Eurostile LT Std" panose="020B0504020202050204" pitchFamily="34" charset="0"/>
                <a:cs typeface="Segoe UI" panose="020B0502040204020203" pitchFamily="34" charset="0"/>
              </a:rPr>
              <a:t>Existen aplicaciones como los </a:t>
            </a:r>
            <a:r>
              <a:rPr lang="es-ES" sz="2000" dirty="0" err="1">
                <a:latin typeface="Eurostile LT Std" panose="020B0504020202050204" pitchFamily="34" charset="0"/>
                <a:cs typeface="Segoe UI" panose="020B0502040204020203" pitchFamily="34" charset="0"/>
              </a:rPr>
              <a:t>webmails</a:t>
            </a:r>
            <a:r>
              <a:rPr lang="es-ES" sz="2000" dirty="0">
                <a:latin typeface="Eurostile LT Std" panose="020B0504020202050204" pitchFamily="34" charset="0"/>
                <a:cs typeface="Segoe UI" panose="020B0502040204020203" pitchFamily="34" charset="0"/>
              </a:rPr>
              <a:t>, wikis, </a:t>
            </a:r>
            <a:r>
              <a:rPr lang="es-ES" sz="2000" dirty="0" err="1">
                <a:latin typeface="Eurostile LT Std" panose="020B0504020202050204" pitchFamily="34" charset="0"/>
                <a:cs typeface="Segoe UI" panose="020B0502040204020203" pitchFamily="34" charset="0"/>
              </a:rPr>
              <a:t>weblogs</a:t>
            </a:r>
            <a:r>
              <a:rPr lang="es-ES" sz="2000" dirty="0">
                <a:latin typeface="Eurostile LT Std" panose="020B0504020202050204" pitchFamily="34" charset="0"/>
                <a:cs typeface="Segoe UI" panose="020B0502040204020203" pitchFamily="34" charset="0"/>
              </a:rPr>
              <a:t>, tiendas </a:t>
            </a:r>
            <a:r>
              <a:rPr lang="es-ES" sz="2000" dirty="0" smtClean="0">
                <a:latin typeface="Eurostile LT Std" panose="020B0504020202050204" pitchFamily="34" charset="0"/>
                <a:cs typeface="Segoe UI" panose="020B0502040204020203" pitchFamily="34" charset="0"/>
              </a:rPr>
              <a:t>online… </a:t>
            </a:r>
            <a:r>
              <a:rPr lang="es-ES" sz="2000" dirty="0">
                <a:latin typeface="Eurostile LT Std" panose="020B0504020202050204" pitchFamily="34" charset="0"/>
                <a:cs typeface="Segoe UI" panose="020B0502040204020203" pitchFamily="34" charset="0"/>
              </a:rPr>
              <a:t>son ejemplos bien conocidos de aplicaciones web.</a:t>
            </a: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Otras aplicaciones son más del ámbito empresarial como </a:t>
            </a:r>
            <a:r>
              <a:rPr lang="es-ES" sz="2000" dirty="0" err="1" smtClean="0">
                <a:latin typeface="Eurostile LT Std" panose="020B0504020202050204" pitchFamily="34" charset="0"/>
                <a:cs typeface="Segoe UI" panose="020B0502040204020203" pitchFamily="34" charset="0"/>
              </a:rPr>
              <a:t>ERPs</a:t>
            </a:r>
            <a:r>
              <a:rPr lang="es-ES" sz="2000" dirty="0" smtClean="0">
                <a:latin typeface="Eurostile LT Std" panose="020B0504020202050204" pitchFamily="34" charset="0"/>
                <a:cs typeface="Segoe UI" panose="020B0502040204020203" pitchFamily="34" charset="0"/>
              </a:rPr>
              <a:t>, </a:t>
            </a:r>
            <a:r>
              <a:rPr lang="es-ES" sz="2000" dirty="0" err="1" smtClean="0">
                <a:latin typeface="Eurostile LT Std" panose="020B0504020202050204" pitchFamily="34" charset="0"/>
                <a:cs typeface="Segoe UI" panose="020B0502040204020203" pitchFamily="34" charset="0"/>
              </a:rPr>
              <a:t>CMSs</a:t>
            </a:r>
            <a:r>
              <a:rPr lang="es-ES" sz="2000" dirty="0" smtClean="0">
                <a:latin typeface="Eurostile LT Std" panose="020B0504020202050204" pitchFamily="34" charset="0"/>
                <a:cs typeface="Segoe UI" panose="020B0502040204020203" pitchFamily="34" charset="0"/>
              </a:rPr>
              <a:t>, </a:t>
            </a:r>
            <a:r>
              <a:rPr lang="es-ES" sz="2000" dirty="0" err="1" smtClean="0">
                <a:latin typeface="Eurostile LT Std" panose="020B0504020202050204" pitchFamily="34" charset="0"/>
                <a:cs typeface="Segoe UI" panose="020B0502040204020203" pitchFamily="34" charset="0"/>
              </a:rPr>
              <a:t>CRMs</a:t>
            </a:r>
            <a:r>
              <a:rPr lang="es-ES" sz="2000" dirty="0" smtClean="0">
                <a:latin typeface="Eurostile LT Std" panose="020B0504020202050204" pitchFamily="34" charset="0"/>
                <a:cs typeface="Segoe UI" panose="020B0502040204020203" pitchFamily="34" charset="0"/>
              </a:rPr>
              <a:t>, aplicaciones de gestión</a:t>
            </a: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Una </a:t>
            </a:r>
            <a:r>
              <a:rPr lang="es-ES" sz="2000" dirty="0">
                <a:latin typeface="Eurostile LT Std" panose="020B0504020202050204" pitchFamily="34" charset="0"/>
                <a:cs typeface="Segoe UI" panose="020B0502040204020203" pitchFamily="34" charset="0"/>
              </a:rPr>
              <a:t>página Web puede contener elementos que permiten una comunicación activa entre el usuario y la información. </a:t>
            </a: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Por </a:t>
            </a:r>
            <a:r>
              <a:rPr lang="es-ES" sz="2000" dirty="0">
                <a:latin typeface="Eurostile LT Std" panose="020B0504020202050204" pitchFamily="34" charset="0"/>
                <a:cs typeface="Segoe UI" panose="020B0502040204020203" pitchFamily="34" charset="0"/>
              </a:rPr>
              <a:t>ejemplo rellenar y enviar formularios, participar en juegos diversos y acceder a gestores de base de datos de todo tipo.</a:t>
            </a:r>
          </a:p>
        </p:txBody>
      </p:sp>
    </p:spTree>
    <p:extLst>
      <p:ext uri="{BB962C8B-B14F-4D97-AF65-F5344CB8AC3E}">
        <p14:creationId xmlns:p14="http://schemas.microsoft.com/office/powerpoint/2010/main" val="267935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s-ES" dirty="0" smtClean="0"/>
              <a:t>Tipos de aplicación web</a:t>
            </a:r>
          </a:p>
        </p:txBody>
      </p:sp>
      <p:sp>
        <p:nvSpPr>
          <p:cNvPr id="7171" name="Content Placeholder 2"/>
          <p:cNvSpPr>
            <a:spLocks noGrp="1"/>
          </p:cNvSpPr>
          <p:nvPr>
            <p:ph idx="1"/>
          </p:nvPr>
        </p:nvSpPr>
        <p:spPr>
          <a:xfrm>
            <a:off x="457200" y="1845618"/>
            <a:ext cx="3754760" cy="4896544"/>
          </a:xfrm>
        </p:spPr>
        <p:txBody>
          <a:bodyPr>
            <a:normAutofit fontScale="92500"/>
          </a:bodyPr>
          <a:lstStyle/>
          <a:p>
            <a:pPr>
              <a:buSzPct val="115000"/>
              <a:buFontTx/>
              <a:buBlip>
                <a:blip r:embed="rId2"/>
              </a:buBlip>
            </a:pPr>
            <a:r>
              <a:rPr lang="es-ES" sz="2000" dirty="0" smtClean="0">
                <a:latin typeface="Eurostile LT Std" panose="020B0504020202050204" pitchFamily="34" charset="0"/>
                <a:cs typeface="Segoe UI" panose="020B0502040204020203" pitchFamily="34" charset="0"/>
              </a:rPr>
              <a:t>Orientada </a:t>
            </a:r>
            <a:r>
              <a:rPr lang="es-ES" sz="2000" dirty="0">
                <a:latin typeface="Eurostile LT Std" panose="020B0504020202050204" pitchFamily="34" charset="0"/>
                <a:cs typeface="Segoe UI" panose="020B0502040204020203" pitchFamily="34" charset="0"/>
              </a:rPr>
              <a:t>a la </a:t>
            </a:r>
            <a:r>
              <a:rPr lang="es-ES" sz="2000" dirty="0" smtClean="0">
                <a:latin typeface="Eurostile LT Std" panose="020B0504020202050204" pitchFamily="34" charset="0"/>
                <a:cs typeface="Segoe UI" panose="020B0502040204020203" pitchFamily="34" charset="0"/>
              </a:rPr>
              <a:t>presentación</a:t>
            </a:r>
          </a:p>
          <a:p>
            <a:pPr lvl="1">
              <a:buSzPct val="115000"/>
              <a:buFontTx/>
              <a:buBlip>
                <a:blip r:embed="rId2"/>
              </a:buBlip>
            </a:pPr>
            <a:r>
              <a:rPr lang="es-ES" sz="1600" dirty="0">
                <a:latin typeface="Eurostile LT Std" panose="020B0504020202050204" pitchFamily="34" charset="0"/>
                <a:cs typeface="Segoe UI" panose="020B0502040204020203" pitchFamily="34" charset="0"/>
              </a:rPr>
              <a:t>Genera paginas web  interactivas que contienen varios tipos de lenguaje de marca (HTML, XML, etc.) y contenido dinámico en respuesta a peticiones.</a:t>
            </a:r>
          </a:p>
          <a:p>
            <a:pPr lvl="1">
              <a:buSzPct val="115000"/>
              <a:buFontTx/>
              <a:buBlip>
                <a:blip r:embed="rId2"/>
              </a:buBlip>
            </a:pPr>
            <a:endParaRPr lang="es-ES" sz="1600" dirty="0" smtClean="0">
              <a:latin typeface="Eurostile LT Std" panose="020B0504020202050204" pitchFamily="34" charset="0"/>
              <a:cs typeface="Segoe UI" panose="020B0502040204020203" pitchFamily="34" charset="0"/>
            </a:endParaRPr>
          </a:p>
          <a:p>
            <a:pPr>
              <a:buSzPct val="115000"/>
              <a:buFontTx/>
              <a:buBlip>
                <a:blip r:embed="rId2"/>
              </a:buBlip>
            </a:pPr>
            <a:r>
              <a:rPr lang="es-ES" sz="2000" dirty="0" smtClean="0">
                <a:latin typeface="Eurostile LT Std" panose="020B0504020202050204" pitchFamily="34" charset="0"/>
                <a:cs typeface="Segoe UI" panose="020B0502040204020203" pitchFamily="34" charset="0"/>
              </a:rPr>
              <a:t>Orientada </a:t>
            </a:r>
            <a:r>
              <a:rPr lang="es-ES" sz="2000" dirty="0">
                <a:latin typeface="Eurostile LT Std" panose="020B0504020202050204" pitchFamily="34" charset="0"/>
                <a:cs typeface="Segoe UI" panose="020B0502040204020203" pitchFamily="34" charset="0"/>
              </a:rPr>
              <a:t>al </a:t>
            </a:r>
            <a:r>
              <a:rPr lang="es-ES" sz="2000" dirty="0" smtClean="0">
                <a:latin typeface="Eurostile LT Std" panose="020B0504020202050204" pitchFamily="34" charset="0"/>
                <a:cs typeface="Segoe UI" panose="020B0502040204020203" pitchFamily="34" charset="0"/>
              </a:rPr>
              <a:t>servicio</a:t>
            </a:r>
          </a:p>
          <a:p>
            <a:pPr lvl="1">
              <a:buSzPct val="115000"/>
              <a:buFontTx/>
              <a:buBlip>
                <a:blip r:embed="rId2"/>
              </a:buBlip>
            </a:pPr>
            <a:r>
              <a:rPr lang="es-ES" sz="1600" dirty="0">
                <a:latin typeface="Eurostile LT Std" panose="020B0504020202050204" pitchFamily="34" charset="0"/>
                <a:cs typeface="Segoe UI" panose="020B0502040204020203" pitchFamily="34" charset="0"/>
              </a:rPr>
              <a:t>Estas paginas implementan el punto final del servicio web. </a:t>
            </a:r>
            <a:endParaRPr lang="es-ES" sz="1600" dirty="0" smtClean="0">
              <a:latin typeface="Eurostile LT Std" panose="020B0504020202050204" pitchFamily="34" charset="0"/>
              <a:cs typeface="Segoe UI" panose="020B0502040204020203" pitchFamily="34" charset="0"/>
            </a:endParaRPr>
          </a:p>
          <a:p>
            <a:pPr lvl="1">
              <a:buSzPct val="115000"/>
              <a:buFontTx/>
              <a:buBlip>
                <a:blip r:embed="rId2"/>
              </a:buBlip>
            </a:pPr>
            <a:r>
              <a:rPr lang="es-ES" sz="1600" dirty="0" smtClean="0">
                <a:latin typeface="Eurostile LT Std" panose="020B0504020202050204" pitchFamily="34" charset="0"/>
                <a:cs typeface="Segoe UI" panose="020B0502040204020203" pitchFamily="34" charset="0"/>
              </a:rPr>
              <a:t>Son los servicios Web</a:t>
            </a:r>
          </a:p>
          <a:p>
            <a:pPr lvl="1">
              <a:buSzPct val="115000"/>
              <a:buFontTx/>
              <a:buBlip>
                <a:blip r:embed="rId2"/>
              </a:buBlip>
            </a:pPr>
            <a:r>
              <a:rPr lang="es-ES" sz="1800" dirty="0" smtClean="0">
                <a:latin typeface="Eurostile LT Std" panose="020B0504020202050204" pitchFamily="34" charset="0"/>
                <a:cs typeface="Segoe UI" panose="020B0502040204020203" pitchFamily="34" charset="0"/>
              </a:rPr>
              <a:t>Las </a:t>
            </a:r>
            <a:r>
              <a:rPr lang="es-ES" sz="1800" dirty="0">
                <a:latin typeface="Eurostile LT Std" panose="020B0504020202050204" pitchFamily="34" charset="0"/>
                <a:cs typeface="Segoe UI" panose="020B0502040204020203" pitchFamily="34" charset="0"/>
              </a:rPr>
              <a:t>aplicaciones orientadas a la presentación  frecuentemente son clientes de las aplicaciones web orientadas al servicio.</a:t>
            </a:r>
          </a:p>
          <a:p>
            <a:pPr lvl="1">
              <a:buSzPct val="115000"/>
              <a:buFontTx/>
              <a:buBlip>
                <a:blip r:embed="rId2"/>
              </a:buBlip>
            </a:pPr>
            <a:endParaRPr lang="es-ES" sz="1600" dirty="0" smtClean="0">
              <a:latin typeface="Eurostile LT Std" panose="020B0504020202050204" pitchFamily="34" charset="0"/>
              <a:cs typeface="Segoe UI" panose="020B0502040204020203" pitchFamily="34" charset="0"/>
            </a:endParaRPr>
          </a:p>
          <a:p>
            <a:pPr>
              <a:buSzPct val="115000"/>
              <a:buFontTx/>
              <a:buBlip>
                <a:blip r:embed="rId2"/>
              </a:buBlip>
            </a:pPr>
            <a:endParaRPr lang="es-ES" sz="2000" dirty="0">
              <a:latin typeface="Eurostile LT Std" panose="020B0504020202050204" pitchFamily="34" charset="0"/>
              <a:cs typeface="Segoe UI" panose="020B0502040204020203" pitchFamily="34" charset="0"/>
            </a:endParaRPr>
          </a:p>
        </p:txBody>
      </p:sp>
      <p:pic>
        <p:nvPicPr>
          <p:cNvPr id="6146" name="Picture 2" descr="Image result for web 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009" y="1603397"/>
            <a:ext cx="3075423" cy="197321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service web applic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9447" y="3717826"/>
            <a:ext cx="4359057" cy="221285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44014" y="1307532"/>
            <a:ext cx="4193456" cy="369332"/>
          </a:xfrm>
          <a:prstGeom prst="rect">
            <a:avLst/>
          </a:prstGeom>
        </p:spPr>
        <p:txBody>
          <a:bodyPr wrap="none">
            <a:spAutoFit/>
          </a:bodyPr>
          <a:lstStyle/>
          <a:p>
            <a:pPr>
              <a:buSzPct val="115000"/>
            </a:pPr>
            <a:r>
              <a:rPr lang="es-ES" dirty="0">
                <a:latin typeface="Eurostile LT Std" panose="020B0504020202050204" pitchFamily="34" charset="0"/>
                <a:cs typeface="Segoe UI" panose="020B0502040204020203" pitchFamily="34" charset="0"/>
              </a:rPr>
              <a:t>Existen 2 tipos de aplicaciones </a:t>
            </a:r>
            <a:r>
              <a:rPr lang="es-ES" dirty="0" smtClean="0">
                <a:latin typeface="Eurostile LT Std" panose="020B0504020202050204" pitchFamily="34" charset="0"/>
                <a:cs typeface="Segoe UI" panose="020B0502040204020203" pitchFamily="34" charset="0"/>
              </a:rPr>
              <a:t>Web:</a:t>
            </a:r>
            <a:endParaRPr lang="es-ES" dirty="0">
              <a:latin typeface="Eurostile LT Std" panose="020B0504020202050204" pitchFamily="34" charset="0"/>
              <a:cs typeface="Segoe UI" panose="020B0502040204020203" pitchFamily="34" charset="0"/>
            </a:endParaRPr>
          </a:p>
        </p:txBody>
      </p:sp>
    </p:spTree>
    <p:extLst>
      <p:ext uri="{BB962C8B-B14F-4D97-AF65-F5344CB8AC3E}">
        <p14:creationId xmlns:p14="http://schemas.microsoft.com/office/powerpoint/2010/main" val="18914129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Patrón Portada">
  <a:themeElements>
    <a:clrScheme name="netmind - BN">
      <a:dk1>
        <a:sysClr val="windowText" lastClr="000000"/>
      </a:dk1>
      <a:lt1>
        <a:sysClr val="window" lastClr="FFFFFF"/>
      </a:lt1>
      <a:dk2>
        <a:srgbClr val="1F497D"/>
      </a:dk2>
      <a:lt2>
        <a:srgbClr val="EEECE1"/>
      </a:lt2>
      <a:accent1>
        <a:srgbClr val="00558E"/>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tmind Rotis">
      <a:majorFont>
        <a:latin typeface="Rotis Sans Serif Std"/>
        <a:ea typeface=""/>
        <a:cs typeface=""/>
      </a:majorFont>
      <a:minorFont>
        <a:latin typeface="Rotis Sans Serif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itchFamily="50" charset="0"/>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etmind - BN">
    <a:dk1>
      <a:sysClr val="windowText" lastClr="000000"/>
    </a:dk1>
    <a:lt1>
      <a:sysClr val="window" lastClr="FFFFFF"/>
    </a:lt1>
    <a:dk2>
      <a:srgbClr val="1F497D"/>
    </a:dk2>
    <a:lt2>
      <a:srgbClr val="EEECE1"/>
    </a:lt2>
    <a:accent1>
      <a:srgbClr val="00558E"/>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EBA8D50A5083C4EA2C3EBD51627644F" ma:contentTypeVersion="3" ma:contentTypeDescription="Crear nuevo documento." ma:contentTypeScope="" ma:versionID="c687dabc6b8f6a4a69d23ba5f5b39c8d">
  <xsd:schema xmlns:xsd="http://www.w3.org/2001/XMLSchema" xmlns:xs="http://www.w3.org/2001/XMLSchema" xmlns:p="http://schemas.microsoft.com/office/2006/metadata/properties" xmlns:ns2="dfa4f809-bcba-4e04-929d-dfdfb4178c01" targetNamespace="http://schemas.microsoft.com/office/2006/metadata/properties" ma:root="true" ma:fieldsID="9a6f52e33054440ef770f646edd9b55f" ns2:_="">
    <xsd:import namespace="dfa4f809-bcba-4e04-929d-dfdfb4178c01"/>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a4f809-bcba-4e04-929d-dfdfb4178c01"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ash de la sugerencia para compartir" ma:internalName="SharingHintHash" ma:readOnly="true">
      <xsd:simpleType>
        <xsd:restriction base="dms:Text"/>
      </xsd:simpleType>
    </xsd:element>
    <xsd:element name="SharedWithDetails" ma:index="1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07F14C-DC11-4DD6-9C5D-BE2802450B44}">
  <ds:schemaRefs>
    <ds:schemaRef ds:uri="http://schemas.microsoft.com/sharepoint/v3/contenttype/forms"/>
  </ds:schemaRefs>
</ds:datastoreItem>
</file>

<file path=customXml/itemProps2.xml><?xml version="1.0" encoding="utf-8"?>
<ds:datastoreItem xmlns:ds="http://schemas.openxmlformats.org/officeDocument/2006/customXml" ds:itemID="{008C6E32-C667-4DA5-B09A-C56427AF4D7E}">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fa4f809-bcba-4e04-929d-dfdfb4178c01"/>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218A64F9-CEB3-4C0B-A49E-A0BB801CDA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a4f809-bcba-4e04-929d-dfdfb4178c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16531</TotalTime>
  <Words>3103</Words>
  <Application>Microsoft Office PowerPoint</Application>
  <PresentationFormat>Personalizado</PresentationFormat>
  <Paragraphs>414</Paragraphs>
  <Slides>57</Slides>
  <Notes>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57</vt:i4>
      </vt:variant>
    </vt:vector>
  </HeadingPairs>
  <TitlesOfParts>
    <vt:vector size="66" baseType="lpstr">
      <vt:lpstr>Arial</vt:lpstr>
      <vt:lpstr>Calibri</vt:lpstr>
      <vt:lpstr>Ebrima</vt:lpstr>
      <vt:lpstr>Eurostile LT Std</vt:lpstr>
      <vt:lpstr>Open Sans</vt:lpstr>
      <vt:lpstr>Rotis Sans Serif Std</vt:lpstr>
      <vt:lpstr>Segoe UI</vt:lpstr>
      <vt:lpstr>Wingdings</vt:lpstr>
      <vt:lpstr>1_Patrón Portada</vt:lpstr>
      <vt:lpstr>Presentación de PowerPoint</vt:lpstr>
      <vt:lpstr>ÍNDICE DE CONTENIDOS</vt:lpstr>
      <vt:lpstr>CASO PRÁCTICO</vt:lpstr>
      <vt:lpstr>Caso Práctico: Banana Apps</vt:lpstr>
      <vt:lpstr>Discutamos sobre lo que ya conocemos y lo que necesitamos</vt:lpstr>
      <vt:lpstr>Visión global de aplicaciones web</vt:lpstr>
      <vt:lpstr>Aplicaciones web</vt:lpstr>
      <vt:lpstr>Aplicación web</vt:lpstr>
      <vt:lpstr>Tipos de aplicación web</vt:lpstr>
      <vt:lpstr>Interacción entre un cliente y una aplicación Web. </vt:lpstr>
      <vt:lpstr>Interacción – Ejemplo Java Server</vt:lpstr>
      <vt:lpstr>Pongámoslo en práctica</vt:lpstr>
      <vt:lpstr>Arquitectura de las aplicaciones web</vt:lpstr>
      <vt:lpstr>Arquitectura</vt:lpstr>
      <vt:lpstr>Separación cliente - servidor</vt:lpstr>
      <vt:lpstr>Red cliente-servidor</vt:lpstr>
      <vt:lpstr>Arquitectura en 3 capas</vt:lpstr>
      <vt:lpstr>¿Qué hace cada capa?</vt:lpstr>
      <vt:lpstr>La Web</vt:lpstr>
      <vt:lpstr>Ejemplo –Arquitectura Capas App Java</vt:lpstr>
      <vt:lpstr>Tecnologías de las aplicaciones web</vt:lpstr>
      <vt:lpstr>Aplicación web JEE</vt:lpstr>
      <vt:lpstr>Presentación de PowerPoint</vt:lpstr>
      <vt:lpstr>Lenguajes del lado del cliente</vt:lpstr>
      <vt:lpstr>HTML</vt:lpstr>
      <vt:lpstr>JAVASCRIPT</vt:lpstr>
      <vt:lpstr>CSS</vt:lpstr>
      <vt:lpstr>APPLETS DE JAVA</vt:lpstr>
      <vt:lpstr>Presentación de PowerPoint</vt:lpstr>
      <vt:lpstr>Lenguajes del lado del servidor</vt:lpstr>
      <vt:lpstr>CGI</vt:lpstr>
      <vt:lpstr>PEARL</vt:lpstr>
      <vt:lpstr>PHP</vt:lpstr>
      <vt:lpstr>ASP.net</vt:lpstr>
      <vt:lpstr>JSP, Servlets</vt:lpstr>
      <vt:lpstr>Tecnologías por capa</vt:lpstr>
      <vt:lpstr>El Protocolo HTTP </vt:lpstr>
      <vt:lpstr>HTTP: Hypertext Transfer Protocol</vt:lpstr>
      <vt:lpstr>Comunicación cliente - servidor</vt:lpstr>
      <vt:lpstr>Solicitud HTTP (request)</vt:lpstr>
      <vt:lpstr>Ejemplo</vt:lpstr>
      <vt:lpstr>Pongámoslo en práctica -  Observando requests</vt:lpstr>
      <vt:lpstr>Comandos o métodos HTTP</vt:lpstr>
      <vt:lpstr>Encabezados más comunes</vt:lpstr>
      <vt:lpstr>Respuesta HTTP (response)</vt:lpstr>
      <vt:lpstr>Ejemplo</vt:lpstr>
      <vt:lpstr>Pongámoslo en práctica -  Observando responses</vt:lpstr>
      <vt:lpstr>Encabezados de Respuesta</vt:lpstr>
      <vt:lpstr>Códigos de Respuesta- Esquema</vt:lpstr>
      <vt:lpstr>Códigos de Respuesta más comunes</vt:lpstr>
      <vt:lpstr>HTTPS: Hypertext Transfer Protocol Secure</vt:lpstr>
      <vt:lpstr>HTTPS: Proceso</vt:lpstr>
      <vt:lpstr>Encriptación</vt:lpstr>
      <vt:lpstr>Cómo se usa la encriptación</vt:lpstr>
      <vt:lpstr>Encriptación de claves</vt:lpstr>
      <vt:lpstr>Pongámoslo en práctica</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dc:creator>
  <cp:lastModifiedBy>Ricardo Ahumada</cp:lastModifiedBy>
  <cp:revision>643</cp:revision>
  <cp:lastPrinted>2015-11-20T11:38:18Z</cp:lastPrinted>
  <dcterms:created xsi:type="dcterms:W3CDTF">2011-01-23T19:12:04Z</dcterms:created>
  <dcterms:modified xsi:type="dcterms:W3CDTF">2017-10-09T19:49:29Z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0x0101007EBA8D50A5083C4EA2C3EBD51627644F</vt:lpwstr>
  </property>
</Properties>
</file>