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2"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8"/>
    <p:restoredTop sz="94643"/>
  </p:normalViewPr>
  <p:slideViewPr>
    <p:cSldViewPr snapToGrid="0">
      <p:cViewPr varScale="1">
        <p:scale>
          <a:sx n="94" d="100"/>
          <a:sy n="94" d="100"/>
        </p:scale>
        <p:origin x="22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D758-555A-7957-8FF6-0A513B1143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B8DB967-D9C6-7122-5C48-CB91C5E78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A3EE1B7-CA01-BA47-2892-37272B63C4B3}"/>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5" name="Footer Placeholder 4">
            <a:extLst>
              <a:ext uri="{FF2B5EF4-FFF2-40B4-BE49-F238E27FC236}">
                <a16:creationId xmlns:a16="http://schemas.microsoft.com/office/drawing/2014/main" id="{410B1673-3BEE-2323-938B-4389FE4AE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0104B-9EE5-A09C-3D36-27F3915F42E4}"/>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407741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BD18-685A-70E7-1ED1-CD895DCA89A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B785CC1-0AF1-CA11-B84E-E19267B0FB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75E897-88C1-43FF-1F43-93A2D7ECCCFD}"/>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5" name="Footer Placeholder 4">
            <a:extLst>
              <a:ext uri="{FF2B5EF4-FFF2-40B4-BE49-F238E27FC236}">
                <a16:creationId xmlns:a16="http://schemas.microsoft.com/office/drawing/2014/main" id="{8E72953E-ADFE-3C8F-D19E-DBF444205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4F88E-CAD7-B4B9-3E25-4C46354554A4}"/>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275399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97CC9-7D0C-E542-F005-0BC74AB284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3FB820-DFC8-131E-4223-EDB5C89F13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62D499-48B3-8644-B71C-F392CBBA0AFE}"/>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5" name="Footer Placeholder 4">
            <a:extLst>
              <a:ext uri="{FF2B5EF4-FFF2-40B4-BE49-F238E27FC236}">
                <a16:creationId xmlns:a16="http://schemas.microsoft.com/office/drawing/2014/main" id="{BB245BA2-F4D7-6E06-5CB8-FE095B908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4505A-7E24-C31E-CBEC-816BD4851654}"/>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58979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D522-3AA5-28DE-6421-A0EBE37ADA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EC3200-66A3-4FA7-8E80-DE1D248356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E52C7E-C1D1-8551-EE7B-720D27825F97}"/>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5" name="Footer Placeholder 4">
            <a:extLst>
              <a:ext uri="{FF2B5EF4-FFF2-40B4-BE49-F238E27FC236}">
                <a16:creationId xmlns:a16="http://schemas.microsoft.com/office/drawing/2014/main" id="{5008E88E-ECE8-6B9D-45C4-33B840FBC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CE937-E5B3-7A16-5FBC-0EDE73FF42D4}"/>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335673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C00D-4755-FFF3-4C8E-23CDD811D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617CCDD-4BBC-76FE-0B18-67D5E676E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DB8B1A-96DE-4ADA-9884-DEE1CB0A21FC}"/>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5" name="Footer Placeholder 4">
            <a:extLst>
              <a:ext uri="{FF2B5EF4-FFF2-40B4-BE49-F238E27FC236}">
                <a16:creationId xmlns:a16="http://schemas.microsoft.com/office/drawing/2014/main" id="{33AE30AC-D67D-128B-4003-035664A77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7AE52-10E6-1A41-B261-ACF76C12BD62}"/>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299805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9FC6-5FC9-7EBE-2524-B335720D0F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55750D-B920-2241-CD87-58988969DA2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24B520-7AA6-4852-9856-E786BA3229E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6808EE-956B-9254-E92C-88C85C9ACE6E}"/>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6" name="Footer Placeholder 5">
            <a:extLst>
              <a:ext uri="{FF2B5EF4-FFF2-40B4-BE49-F238E27FC236}">
                <a16:creationId xmlns:a16="http://schemas.microsoft.com/office/drawing/2014/main" id="{1D358E74-5393-F291-BEE7-88B59C944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DCAEB-CF79-E2FB-F5D0-CA4B2F076898}"/>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14125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186E-17F2-2BDB-44DB-6C01DC25EA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4FB19C8-3D61-32AF-1B98-30EE63A0D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F5B626-1655-2139-33BF-081192238D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8B3F196-3A4F-AF48-99B9-A131465F3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D7ED99B-DA04-9C8D-20E3-C26589BA424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7E8792F-E8E2-3775-BCCE-58B99F2A8240}"/>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8" name="Footer Placeholder 7">
            <a:extLst>
              <a:ext uri="{FF2B5EF4-FFF2-40B4-BE49-F238E27FC236}">
                <a16:creationId xmlns:a16="http://schemas.microsoft.com/office/drawing/2014/main" id="{A3645498-B122-6BCB-4C61-6FFA2C61B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4B9BEC-8AD1-81C5-96C2-1593C84282E1}"/>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28687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7BDF-2ECC-C0EC-61D8-EA31C66B323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F4E7052-0B1B-CC5E-8B0B-171733ED446D}"/>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4" name="Footer Placeholder 3">
            <a:extLst>
              <a:ext uri="{FF2B5EF4-FFF2-40B4-BE49-F238E27FC236}">
                <a16:creationId xmlns:a16="http://schemas.microsoft.com/office/drawing/2014/main" id="{6CD607EB-1F23-4A63-FB3E-B65B1C2281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D8BE2-EE36-9203-6A5B-F14DE359637F}"/>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179636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8A09C-CAB6-0C9D-A82D-DE758C088551}"/>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3" name="Footer Placeholder 2">
            <a:extLst>
              <a:ext uri="{FF2B5EF4-FFF2-40B4-BE49-F238E27FC236}">
                <a16:creationId xmlns:a16="http://schemas.microsoft.com/office/drawing/2014/main" id="{D05D6984-EB4B-2A76-224A-5692AB28EB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8184F-BC70-F3A0-CC0E-9874892370CE}"/>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396317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DFF9-3671-D267-DA97-47C5468786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774CA73-69F9-9213-55C4-AD407CFD0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AF08659-7B0C-0AE3-D10C-759369157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F912C8-113F-95DB-F15E-07B93A92D2AD}"/>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6" name="Footer Placeholder 5">
            <a:extLst>
              <a:ext uri="{FF2B5EF4-FFF2-40B4-BE49-F238E27FC236}">
                <a16:creationId xmlns:a16="http://schemas.microsoft.com/office/drawing/2014/main" id="{39CEE0E0-C673-A6F6-702F-DC6D40DC8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9DBE1-10B0-6119-83BA-9E4F9E02B759}"/>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213657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7A90-6ED2-6DF5-87AE-C437A7CD44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1B89AB4-EB9C-FC52-37F4-46DBD922D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EA39A7-4A2F-1207-2646-14A1D4C9A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B98895-EEC6-815A-6F9F-052DB01E2AC1}"/>
              </a:ext>
            </a:extLst>
          </p:cNvPr>
          <p:cNvSpPr>
            <a:spLocks noGrp="1"/>
          </p:cNvSpPr>
          <p:nvPr>
            <p:ph type="dt" sz="half" idx="10"/>
          </p:nvPr>
        </p:nvSpPr>
        <p:spPr/>
        <p:txBody>
          <a:bodyPr/>
          <a:lstStyle/>
          <a:p>
            <a:fld id="{872C812F-D48E-2247-AD27-61FD2725F4D9}" type="datetimeFigureOut">
              <a:rPr lang="en-US" smtClean="0"/>
              <a:t>2/22/24</a:t>
            </a:fld>
            <a:endParaRPr lang="en-US"/>
          </a:p>
        </p:txBody>
      </p:sp>
      <p:sp>
        <p:nvSpPr>
          <p:cNvPr id="6" name="Footer Placeholder 5">
            <a:extLst>
              <a:ext uri="{FF2B5EF4-FFF2-40B4-BE49-F238E27FC236}">
                <a16:creationId xmlns:a16="http://schemas.microsoft.com/office/drawing/2014/main" id="{C49C5D00-1AE5-74E6-E53B-768DAFD4D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E8DCA-72F8-106C-3A0F-80938067E72F}"/>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180349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860E8-1937-A7B6-C17D-8C5EB7311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FDDB2E-7C73-5C0F-E939-449A07C5F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DB975C-A9F5-50DC-8D8D-A59F5761F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C812F-D48E-2247-AD27-61FD2725F4D9}" type="datetimeFigureOut">
              <a:rPr lang="en-US" smtClean="0"/>
              <a:t>2/22/24</a:t>
            </a:fld>
            <a:endParaRPr lang="en-US"/>
          </a:p>
        </p:txBody>
      </p:sp>
      <p:sp>
        <p:nvSpPr>
          <p:cNvPr id="5" name="Footer Placeholder 4">
            <a:extLst>
              <a:ext uri="{FF2B5EF4-FFF2-40B4-BE49-F238E27FC236}">
                <a16:creationId xmlns:a16="http://schemas.microsoft.com/office/drawing/2014/main" id="{BA670616-559C-1F1B-A7E1-999EEABD6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0CC82-975E-20CA-DF7C-BF0EF1298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417AD-2126-6142-8FC6-98493167ED19}" type="slidenum">
              <a:rPr lang="en-US" smtClean="0"/>
              <a:t>‹#›</a:t>
            </a:fld>
            <a:endParaRPr lang="en-US"/>
          </a:p>
        </p:txBody>
      </p:sp>
    </p:spTree>
    <p:extLst>
      <p:ext uri="{BB962C8B-B14F-4D97-AF65-F5344CB8AC3E}">
        <p14:creationId xmlns:p14="http://schemas.microsoft.com/office/powerpoint/2010/main" val="137903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ycling.data.tfl.gov.uk/" TargetMode="External"/><Relationship Id="rId2" Type="http://schemas.openxmlformats.org/officeDocument/2006/relationships/hyperlink" Target="https://tfl.gov.uk/corporate/publications-and-reports/road-safe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p of a city&#10;&#10;Description automatically generated">
            <a:extLst>
              <a:ext uri="{FF2B5EF4-FFF2-40B4-BE49-F238E27FC236}">
                <a16:creationId xmlns:a16="http://schemas.microsoft.com/office/drawing/2014/main" id="{31061D7E-198C-CE2C-51B6-7C369BE34C2D}"/>
              </a:ext>
            </a:extLst>
          </p:cNvPr>
          <p:cNvPicPr>
            <a:picLocks noChangeAspect="1"/>
          </p:cNvPicPr>
          <p:nvPr/>
        </p:nvPicPr>
        <p:blipFill rotWithShape="1">
          <a:blip r:embed="rId2"/>
          <a:srcRect l="15173" t="7049" r="12197" b="9684"/>
          <a:stretch/>
        </p:blipFill>
        <p:spPr>
          <a:xfrm>
            <a:off x="263366" y="328022"/>
            <a:ext cx="8889248" cy="4447630"/>
          </a:xfrm>
          <a:prstGeom prst="rect">
            <a:avLst/>
          </a:prstGeom>
        </p:spPr>
      </p:pic>
      <p:sp>
        <p:nvSpPr>
          <p:cNvPr id="6" name="Rectangle 5">
            <a:extLst>
              <a:ext uri="{FF2B5EF4-FFF2-40B4-BE49-F238E27FC236}">
                <a16:creationId xmlns:a16="http://schemas.microsoft.com/office/drawing/2014/main" id="{37FEE685-3205-5749-D86C-5BA92E46761D}"/>
              </a:ext>
            </a:extLst>
          </p:cNvPr>
          <p:cNvSpPr/>
          <p:nvPr/>
        </p:nvSpPr>
        <p:spPr>
          <a:xfrm>
            <a:off x="1223840" y="1548065"/>
            <a:ext cx="7928774" cy="1754326"/>
          </a:xfrm>
          <a:prstGeom prst="rect">
            <a:avLst/>
          </a:prstGeom>
          <a:noFill/>
        </p:spPr>
        <p:txBody>
          <a:bodyPr wrap="none" lIns="91440" tIns="45720" rIns="91440" bIns="45720">
            <a:spAutoFit/>
          </a:bodyPr>
          <a:lstStyle/>
          <a:p>
            <a:pPr algn="ctr"/>
            <a:r>
              <a:rPr lang="en-GB" sz="5400" b="1" cap="none" spc="0" dirty="0">
                <a:ln w="13462">
                  <a:solidFill>
                    <a:schemeClr val="bg1"/>
                  </a:solidFill>
                  <a:prstDash val="solid"/>
                </a:ln>
                <a:solidFill>
                  <a:schemeClr val="bg2">
                    <a:lumMod val="10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Cycling Infrastructure’s</a:t>
            </a:r>
          </a:p>
          <a:p>
            <a:pPr algn="ctr"/>
            <a:r>
              <a:rPr lang="en-GB" sz="5400" b="1" dirty="0">
                <a:ln w="13462">
                  <a:solidFill>
                    <a:schemeClr val="bg1"/>
                  </a:solidFill>
                  <a:prstDash val="solid"/>
                </a:ln>
                <a:solidFill>
                  <a:schemeClr val="bg2">
                    <a:lumMod val="10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Impact on Road safety</a:t>
            </a:r>
            <a:endParaRPr lang="en-GB" sz="5400" b="1" cap="none" spc="0" dirty="0">
              <a:ln w="13462">
                <a:solidFill>
                  <a:schemeClr val="bg1"/>
                </a:solidFill>
                <a:prstDash val="solid"/>
              </a:ln>
              <a:solidFill>
                <a:schemeClr val="bg2">
                  <a:lumMod val="10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B5D975A-BD65-D2A6-010D-A3D61AB3813C}"/>
              </a:ext>
            </a:extLst>
          </p:cNvPr>
          <p:cNvSpPr/>
          <p:nvPr/>
        </p:nvSpPr>
        <p:spPr>
          <a:xfrm>
            <a:off x="7399607" y="3429000"/>
            <a:ext cx="5007329" cy="4370427"/>
          </a:xfrm>
          <a:prstGeom prst="rect">
            <a:avLst/>
          </a:prstGeom>
          <a:noFill/>
        </p:spPr>
        <p:txBody>
          <a:bodyPr wrap="square" lIns="91440" tIns="45720" rIns="91440" bIns="45720">
            <a:spAutoFit/>
          </a:bodyPr>
          <a:lstStyle/>
          <a:p>
            <a:pPr algn="ctr"/>
            <a:r>
              <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Group 4:</a:t>
            </a:r>
          </a:p>
          <a:p>
            <a:pPr algn="ctr"/>
            <a:r>
              <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Laura </a:t>
            </a:r>
            <a:r>
              <a:rPr lang="en-GB" sz="32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Gamba</a:t>
            </a:r>
            <a:r>
              <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R.</a:t>
            </a:r>
          </a:p>
          <a:p>
            <a:pPr algn="ctr"/>
            <a:r>
              <a:rPr lang="en-GB" sz="32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Soki</a:t>
            </a:r>
            <a:r>
              <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Kimura</a:t>
            </a:r>
          </a:p>
          <a:p>
            <a:pPr algn="ctr"/>
            <a:r>
              <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Hardik Sangwan</a:t>
            </a:r>
          </a:p>
          <a:p>
            <a:pPr algn="ctr"/>
            <a:r>
              <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Amandeep Singh</a:t>
            </a:r>
          </a:p>
          <a:p>
            <a:pPr algn="ctr"/>
            <a:r>
              <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Albright </a:t>
            </a:r>
            <a:r>
              <a:rPr lang="en-GB" sz="32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Besung</a:t>
            </a:r>
            <a:endPar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GB" sz="32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Manuella</a:t>
            </a:r>
            <a:r>
              <a:rPr lang="en-GB"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C. de Paulo</a:t>
            </a:r>
          </a:p>
          <a:p>
            <a:pPr algn="ctr"/>
            <a:endPar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2784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5D975A-BD65-D2A6-010D-A3D61AB3813C}"/>
              </a:ext>
            </a:extLst>
          </p:cNvPr>
          <p:cNvSpPr/>
          <p:nvPr/>
        </p:nvSpPr>
        <p:spPr>
          <a:xfrm>
            <a:off x="3000260" y="3111936"/>
            <a:ext cx="6191479" cy="3539430"/>
          </a:xfrm>
          <a:prstGeom prst="rect">
            <a:avLst/>
          </a:prstGeom>
          <a:noFill/>
        </p:spPr>
        <p:txBody>
          <a:bodyPr wrap="square" lIns="91440" tIns="45720" rIns="91440" bIns="45720">
            <a:spAutoFit/>
          </a:bodyPr>
          <a:lstStyle/>
          <a:p>
            <a:pPr algn="ct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Group 4:</a:t>
            </a:r>
          </a:p>
          <a:p>
            <a:pPr algn="ct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Laura </a:t>
            </a:r>
            <a:r>
              <a:rPr lang="en-GB" sz="32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Gamba</a:t>
            </a: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R.</a:t>
            </a:r>
          </a:p>
          <a:p>
            <a:pPr algn="ctr"/>
            <a:r>
              <a:rPr lang="en-GB" sz="32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Soki</a:t>
            </a: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Kimura</a:t>
            </a:r>
          </a:p>
          <a:p>
            <a:pPr algn="ct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Hardik Sangwan</a:t>
            </a:r>
          </a:p>
          <a:p>
            <a:pPr algn="ct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Amandeep Singh</a:t>
            </a:r>
          </a:p>
          <a:p>
            <a:pPr algn="ct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Albright </a:t>
            </a:r>
            <a:r>
              <a:rPr lang="en-GB" sz="32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Besung</a:t>
            </a:r>
            <a:endPar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GB" sz="32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Manuella</a:t>
            </a: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C. de Paulo</a:t>
            </a:r>
          </a:p>
        </p:txBody>
      </p:sp>
      <p:sp>
        <p:nvSpPr>
          <p:cNvPr id="3" name="Rectangle 2">
            <a:extLst>
              <a:ext uri="{FF2B5EF4-FFF2-40B4-BE49-F238E27FC236}">
                <a16:creationId xmlns:a16="http://schemas.microsoft.com/office/drawing/2014/main" id="{F8231CA8-5B16-2725-2C47-B90BC48C8531}"/>
              </a:ext>
            </a:extLst>
          </p:cNvPr>
          <p:cNvSpPr/>
          <p:nvPr/>
        </p:nvSpPr>
        <p:spPr>
          <a:xfrm>
            <a:off x="616944" y="249614"/>
            <a:ext cx="10412833" cy="2862322"/>
          </a:xfrm>
          <a:prstGeom prst="rect">
            <a:avLst/>
          </a:prstGeom>
          <a:noFill/>
        </p:spPr>
        <p:txBody>
          <a:bodyPr wrap="square" lIns="91440" tIns="45720" rIns="91440" bIns="45720">
            <a:spAutoFit/>
          </a:bodyPr>
          <a:lstStyle/>
          <a:p>
            <a:pPr algn="ctr"/>
            <a:r>
              <a:rPr lang="en-GB" sz="6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Cycling Infrastructure’s</a:t>
            </a:r>
          </a:p>
          <a:p>
            <a:pPr algn="ctr"/>
            <a:r>
              <a:rPr lang="en-GB" sz="6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Impact on Road Safety</a:t>
            </a:r>
          </a:p>
          <a:p>
            <a:pPr algn="ctr"/>
            <a:r>
              <a:rPr lang="en-GB" sz="6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 London</a:t>
            </a:r>
          </a:p>
        </p:txBody>
      </p:sp>
    </p:spTree>
    <p:extLst>
      <p:ext uri="{BB962C8B-B14F-4D97-AF65-F5344CB8AC3E}">
        <p14:creationId xmlns:p14="http://schemas.microsoft.com/office/powerpoint/2010/main" val="260454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E42E14-5B18-55CD-A84D-8A0BF294FBB4}"/>
              </a:ext>
            </a:extLst>
          </p:cNvPr>
          <p:cNvSpPr/>
          <p:nvPr/>
        </p:nvSpPr>
        <p:spPr>
          <a:xfrm>
            <a:off x="119575" y="278579"/>
            <a:ext cx="12072425" cy="6370975"/>
          </a:xfrm>
          <a:prstGeom prst="rect">
            <a:avLst/>
          </a:prstGeom>
          <a:noFill/>
        </p:spPr>
        <p:txBody>
          <a:bodyPr wrap="square" lIns="91440" tIns="45720" rIns="91440" bIns="45720">
            <a:spAutoFit/>
          </a:bodyPr>
          <a:lstStyle/>
          <a:p>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Topic-</a:t>
            </a:r>
            <a:r>
              <a:rPr lang="en-GB"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Cycling Infrastructure’s </a:t>
            </a:r>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Impact on Road Safety i</a:t>
            </a:r>
            <a:r>
              <a:rPr lang="en-GB"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 London</a:t>
            </a:r>
          </a:p>
          <a:p>
            <a:endParaRPr lang="en-GB" sz="2800" i="0" dirty="0">
              <a:effectLst/>
              <a:latin typeface="Arial" panose="020B0604020202020204" pitchFamily="34" charset="0"/>
              <a:cs typeface="Arial" panose="020B0604020202020204" pitchFamily="34" charset="0"/>
            </a:endParaRPr>
          </a:p>
          <a:p>
            <a:r>
              <a:rPr lang="en-GB" sz="2800" i="0" dirty="0">
                <a:effectLst/>
                <a:latin typeface="Arial" panose="020B0604020202020204" pitchFamily="34" charset="0"/>
                <a:cs typeface="Arial" panose="020B0604020202020204" pitchFamily="34" charset="0"/>
              </a:rPr>
              <a:t>London's cycling infrastructure upgrades enhances road safety, lowering incidents. This study analyses the correlation between infrastructure improvement and reduced incidents, highlighting infrastructure's pivotal role in fostering safer urban environments for cyclists.</a:t>
            </a:r>
            <a:endParaRPr lang="en-GB" sz="3600" b="1" u="sng"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GB" sz="3200" b="1" u="sng"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GB" sz="3200" b="1" u="sng"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Sources</a:t>
            </a:r>
          </a:p>
          <a:p>
            <a:pPr marL="685800" indent="-685800">
              <a:buFont typeface="Arial" panose="020B0604020202020204" pitchFamily="34" charset="0"/>
              <a:buChar char="•"/>
            </a:pPr>
            <a:r>
              <a:rPr lang="en-GB"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2"/>
              </a:rPr>
              <a:t>TfL road safety data</a:t>
            </a:r>
            <a:endParaRPr lang="en-GB"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685800" indent="-685800">
              <a:buFont typeface="Arial" panose="020B0604020202020204" pitchFamily="34" charset="0"/>
              <a:buChar char="•"/>
            </a:pPr>
            <a:r>
              <a:rPr lang="en-GB"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rPr>
              <a:t>Cycling Infrastructure</a:t>
            </a:r>
            <a:endParaRPr lang="en-GB" sz="3200" b="1" u="sng"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GB" sz="3200" b="1" u="sng"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Limitations</a:t>
            </a:r>
          </a:p>
          <a:p>
            <a:r>
              <a:rPr lang="en-GB" sz="2800" b="0" i="0" dirty="0">
                <a:effectLst/>
                <a:latin typeface="Arial" panose="020B0604020202020204" pitchFamily="34" charset="0"/>
                <a:cs typeface="Arial" panose="020B0604020202020204" pitchFamily="34" charset="0"/>
              </a:rPr>
              <a:t>Study limitations include sparse data on cycling infrastructure parameters such as traffic volume per section and challenges in integrating cycle and road lane networks effectively.</a:t>
            </a:r>
            <a:endParaRPr lang="en-GB" sz="2800"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22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5CFC8E-B704-D548-D356-7BCDFC66CF07}"/>
              </a:ext>
            </a:extLst>
          </p:cNvPr>
          <p:cNvSpPr/>
          <p:nvPr/>
        </p:nvSpPr>
        <p:spPr>
          <a:xfrm>
            <a:off x="520506" y="444472"/>
            <a:ext cx="11366694" cy="3693319"/>
          </a:xfrm>
          <a:prstGeom prst="rect">
            <a:avLst/>
          </a:prstGeom>
          <a:noFill/>
        </p:spPr>
        <p:txBody>
          <a:bodyPr wrap="square" lIns="91440" tIns="45720" rIns="91440" bIns="45720">
            <a:spAutoFit/>
          </a:bodyPr>
          <a:lstStyle/>
          <a:p>
            <a:r>
              <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Summary- </a:t>
            </a:r>
            <a:r>
              <a:rPr lang="en-GB" sz="2800" b="0" i="0" dirty="0">
                <a:effectLst/>
                <a:latin typeface="Arial" panose="020B0604020202020204" pitchFamily="34" charset="0"/>
                <a:cs typeface="Arial" panose="020B0604020202020204" pitchFamily="34" charset="0"/>
              </a:rPr>
              <a:t>Our Analysis reveals a correlation between enhanced cycling infrastructure parameters such as cycle routes and reduced road incidents for cyclists. That said, advancements in cycling infrastructure contribute to safer urban environments for cyclists.</a:t>
            </a:r>
            <a:endParaRPr lang="en-GB"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GB"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GB" sz="3200" b="0" cap="none" spc="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Recommendation- </a:t>
            </a:r>
            <a:endParaRPr lang="en-GB"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GB"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313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7E1C23-5096-610E-3C4A-11880DB0EBE4}"/>
              </a:ext>
            </a:extLst>
          </p:cNvPr>
          <p:cNvSpPr/>
          <p:nvPr/>
        </p:nvSpPr>
        <p:spPr>
          <a:xfrm>
            <a:off x="5311169" y="2019885"/>
            <a:ext cx="1569661" cy="923330"/>
          </a:xfrm>
          <a:prstGeom prst="rect">
            <a:avLst/>
          </a:prstGeom>
          <a:noFill/>
        </p:spPr>
        <p:txBody>
          <a:bodyPr wrap="none" lIns="91440" tIns="45720" rIns="91440" bIns="45720">
            <a:spAutoFit/>
          </a:bodyPr>
          <a:lstStyle/>
          <a:p>
            <a:pPr algn="ctr"/>
            <a:r>
              <a:rPr lang="en-GB" sz="5400" dirty="0">
                <a:ln w="0"/>
                <a:effectLst>
                  <a:outerShdw blurRad="38100" dist="19050" dir="2700000" algn="tl" rotWithShape="0">
                    <a:schemeClr val="dk1">
                      <a:alpha val="40000"/>
                    </a:schemeClr>
                  </a:outerShdw>
                </a:effectLst>
              </a:rPr>
              <a:t>Plots</a:t>
            </a:r>
            <a:endParaRPr lang="en-GB"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9312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DEC15DE-031C-75FE-1E20-5610F176B9FC}"/>
              </a:ext>
            </a:extLst>
          </p:cNvPr>
          <p:cNvSpPr>
            <a:spLocks noGrp="1"/>
          </p:cNvSpPr>
          <p:nvPr>
            <p:ph idx="1"/>
          </p:nvPr>
        </p:nvSpPr>
        <p:spPr>
          <a:xfrm>
            <a:off x="838200" y="264111"/>
            <a:ext cx="10515600" cy="4351338"/>
          </a:xfrm>
        </p:spPr>
        <p:txBody>
          <a:bodyPr/>
          <a:lstStyle/>
          <a:p>
            <a:r>
              <a:rPr lang="en-GB"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 London, advancements in cycling infrastructure have significantly enhanced road safety by reducing accidents. Through meticulous analysis, this study delves into the correlation between upgraded cycling infrastructure and diminished road incidents, shedding light on the vital role of infrastructure development in fostering safer urban environments for cyclists .</a:t>
            </a:r>
          </a:p>
          <a:p>
            <a:endParaRPr lang="en-US" dirty="0"/>
          </a:p>
        </p:txBody>
      </p:sp>
    </p:spTree>
    <p:extLst>
      <p:ext uri="{BB962C8B-B14F-4D97-AF65-F5344CB8AC3E}">
        <p14:creationId xmlns:p14="http://schemas.microsoft.com/office/powerpoint/2010/main" val="2247858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223</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Amandeep Singh</dc:creator>
  <cp:lastModifiedBy>Amandeep Singh</cp:lastModifiedBy>
  <cp:revision>40</cp:revision>
  <dcterms:created xsi:type="dcterms:W3CDTF">2024-02-21T16:30:59Z</dcterms:created>
  <dcterms:modified xsi:type="dcterms:W3CDTF">2024-02-22T10:53:11Z</dcterms:modified>
</cp:coreProperties>
</file>