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RCDxp7ZFdxcMs+KYnHDrmhmmG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customschemas.google.com/relationships/presentationmetadata" Target="meta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a41d8f811_1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fa41d8f811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a41d8f811_1_1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fa41d8f811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a41d8f811_1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fa41d8f811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a41d8f811_1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fa41d8f811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a41d8f811_1_1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fa41d8f811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a41d8f811_1_2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fa41d8f811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41d8f811_1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fa41d8f81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a41d8f811_1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fa41d8f81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a41d8f811_1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fa41d8f811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a41d8f811_1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fa41d8f811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a41d8f811_1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fa41d8f811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a41d8f811_1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fa41d8f811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a41d8f811_1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fa41d8f811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a41d8f811_1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fa41d8f811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41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1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1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1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0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84" name="Google Shape;84;p5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2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2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2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2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3" name="Google Shape;23;p42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4" name="Google Shape;24;p4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4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4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4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5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41" name="Google Shape;41;p45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9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5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5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5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5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5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4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48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48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0" name="Google Shape;70;p4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st.github.com/netj/8836201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376750" y="174513"/>
            <a:ext cx="7628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Crear Cuenta en Azure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329650" y="1099100"/>
            <a:ext cx="83325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Para poder desarrollar la aplicación, necesitamos acceder a los servicios de “Azure Machine Learning”, y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suscribirte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 los servicios de Azure, accediendo al siguiente enlace: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https://azure.microsoft.com/es-es/features/azure-portal/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376750" y="2079425"/>
            <a:ext cx="82383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 la barra superior de herramientas, aparece un botón, llamado, “Cuenta Gratuita”, le damos al botón y nos envía a una nueva página, e ingresamos donde dice “Empiece Gratis” e iniciamos sesión con un correo existente que estemos usando actualmente, de lo contrario creamos una cuenta e iniciamos sesión.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00" y="3359779"/>
            <a:ext cx="1325464" cy="8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0726" y="3457025"/>
            <a:ext cx="1598622" cy="6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1848" y="3102325"/>
            <a:ext cx="2878727" cy="173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"/>
          <p:cNvCxnSpPr/>
          <p:nvPr/>
        </p:nvCxnSpPr>
        <p:spPr>
          <a:xfrm flipH="1" rot="10800000">
            <a:off x="1790126" y="3787225"/>
            <a:ext cx="10206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2"/>
          <p:cNvCxnSpPr/>
          <p:nvPr/>
        </p:nvCxnSpPr>
        <p:spPr>
          <a:xfrm flipH="1" rot="10800000">
            <a:off x="4409348" y="3787225"/>
            <a:ext cx="1192500" cy="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a41d8f811_1_145"/>
          <p:cNvSpPr txBox="1"/>
          <p:nvPr>
            <p:ph type="title"/>
          </p:nvPr>
        </p:nvSpPr>
        <p:spPr>
          <a:xfrm>
            <a:off x="376775" y="80563"/>
            <a:ext cx="7628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gfa41d8f811_1_14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gfa41d8f811_1_145"/>
          <p:cNvSpPr txBox="1"/>
          <p:nvPr/>
        </p:nvSpPr>
        <p:spPr>
          <a:xfrm>
            <a:off x="443150" y="1060950"/>
            <a:ext cx="420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Cargar Dataset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fa41d8f811_1_145"/>
          <p:cNvSpPr txBox="1"/>
          <p:nvPr/>
        </p:nvSpPr>
        <p:spPr>
          <a:xfrm>
            <a:off x="501550" y="1615025"/>
            <a:ext cx="78918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 utilizará el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Iris flower data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set disponible en la URL </a:t>
            </a:r>
            <a:r>
              <a:rPr lang="en" sz="1600" u="sng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https://gist.github.com/netj/8836201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el cual es un ejemplo recurrente para el desarrollo de prácticas en scikit learn con modelos de clasificación.	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gfa41d8f811_1_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813" y="2577425"/>
            <a:ext cx="7311270" cy="226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gfa41d8f811_1_145"/>
          <p:cNvCxnSpPr/>
          <p:nvPr/>
        </p:nvCxnSpPr>
        <p:spPr>
          <a:xfrm flipH="1" rot="10800000">
            <a:off x="7359375" y="2874000"/>
            <a:ext cx="375900" cy="4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a41d8f811_1_154"/>
          <p:cNvSpPr txBox="1"/>
          <p:nvPr>
            <p:ph type="title"/>
          </p:nvPr>
        </p:nvSpPr>
        <p:spPr>
          <a:xfrm>
            <a:off x="376775" y="80563"/>
            <a:ext cx="7628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fa41d8f811_1_15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gfa41d8f811_1_154"/>
          <p:cNvSpPr txBox="1"/>
          <p:nvPr/>
        </p:nvSpPr>
        <p:spPr>
          <a:xfrm>
            <a:off x="501550" y="1051000"/>
            <a:ext cx="7891800" cy="15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Una vez descargado el archivo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iris.data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en la máquina local, en la consola de workspace de Azure Machine Learning, nos dirigimos a la barra de navegación izquierda y le damos a la opción “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”, ahí presionamos el botón “</a:t>
            </a:r>
            <a:r>
              <a:rPr b="1" lang="en" sz="1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Create dataset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” y en el menú desplegable se le da “</a:t>
            </a:r>
            <a:r>
              <a:rPr b="1" lang="en" sz="1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local files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”.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gfa41d8f811_1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00" y="2505825"/>
            <a:ext cx="4287568" cy="21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fa41d8f811_1_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375" y="2505825"/>
            <a:ext cx="3292700" cy="23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41d8f811_1_167"/>
          <p:cNvSpPr txBox="1"/>
          <p:nvPr>
            <p:ph type="title"/>
          </p:nvPr>
        </p:nvSpPr>
        <p:spPr>
          <a:xfrm>
            <a:off x="376775" y="80563"/>
            <a:ext cx="7628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fa41d8f811_1_16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gfa41d8f811_1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75" y="1042075"/>
            <a:ext cx="4202676" cy="25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fa41d8f811_1_167"/>
          <p:cNvPicPr preferRelativeResize="0"/>
          <p:nvPr/>
        </p:nvPicPr>
        <p:blipFill rotWithShape="1">
          <a:blip r:embed="rId4">
            <a:alphaModFix/>
          </a:blip>
          <a:srcRect b="16198" l="0" r="16198" t="0"/>
          <a:stretch/>
        </p:blipFill>
        <p:spPr>
          <a:xfrm>
            <a:off x="4606000" y="1042080"/>
            <a:ext cx="4338595" cy="25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a41d8f811_1_179"/>
          <p:cNvSpPr txBox="1"/>
          <p:nvPr>
            <p:ph type="title"/>
          </p:nvPr>
        </p:nvSpPr>
        <p:spPr>
          <a:xfrm>
            <a:off x="376775" y="80563"/>
            <a:ext cx="7628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fa41d8f811_1_17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gfa41d8f811_1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0363"/>
            <a:ext cx="5610225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fa41d8f811_1_179"/>
          <p:cNvSpPr txBox="1"/>
          <p:nvPr/>
        </p:nvSpPr>
        <p:spPr>
          <a:xfrm>
            <a:off x="5927100" y="2435425"/>
            <a:ext cx="30000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Al finalizar la revisión del proceso de crear dataset se le da al botón “</a:t>
            </a:r>
            <a:r>
              <a:rPr b="1" lang="en" sz="1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”.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a41d8f811_1_190"/>
          <p:cNvSpPr txBox="1"/>
          <p:nvPr>
            <p:ph type="title"/>
          </p:nvPr>
        </p:nvSpPr>
        <p:spPr>
          <a:xfrm>
            <a:off x="376775" y="80563"/>
            <a:ext cx="7628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Scripts de Python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gfa41d8f811_1_19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gfa41d8f811_1_190"/>
          <p:cNvSpPr txBox="1"/>
          <p:nvPr/>
        </p:nvSpPr>
        <p:spPr>
          <a:xfrm>
            <a:off x="376775" y="937975"/>
            <a:ext cx="355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Directorio para los Scripts de Python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gfa41d8f811_1_190"/>
          <p:cNvSpPr txBox="1"/>
          <p:nvPr/>
        </p:nvSpPr>
        <p:spPr>
          <a:xfrm>
            <a:off x="376775" y="1495350"/>
            <a:ext cx="82449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En la barra de navegación izquierda le damos a la opción “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Notebooks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”, y en la parte inferior “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Quick actions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” buscamos la opción que dice “</a:t>
            </a:r>
            <a:r>
              <a:rPr b="1" lang="en" sz="1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directly to my notebooks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”.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 desplegará una rama de directorios así: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gfa41d8f811_1_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600" y="2140975"/>
            <a:ext cx="2156600" cy="28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a41d8f811_1_202"/>
          <p:cNvSpPr txBox="1"/>
          <p:nvPr>
            <p:ph type="title"/>
          </p:nvPr>
        </p:nvSpPr>
        <p:spPr>
          <a:xfrm>
            <a:off x="376775" y="80563"/>
            <a:ext cx="7628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Scripts de Python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gfa41d8f811_1_20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gfa41d8f811_1_202"/>
          <p:cNvSpPr txBox="1"/>
          <p:nvPr/>
        </p:nvSpPr>
        <p:spPr>
          <a:xfrm>
            <a:off x="376775" y="937975"/>
            <a:ext cx="527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Acomodar de la siguiente manera los scripts de python.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gfa41d8f811_1_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175" y="1521475"/>
            <a:ext cx="26289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a41d8f811_1_16"/>
          <p:cNvSpPr txBox="1"/>
          <p:nvPr>
            <p:ph type="title"/>
          </p:nvPr>
        </p:nvSpPr>
        <p:spPr>
          <a:xfrm>
            <a:off x="349900" y="-12"/>
            <a:ext cx="7628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Crear Cuenta en Azure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gfa41d8f811_1_16"/>
          <p:cNvSpPr txBox="1"/>
          <p:nvPr/>
        </p:nvSpPr>
        <p:spPr>
          <a:xfrm>
            <a:off x="4576375" y="1891475"/>
            <a:ext cx="38313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Una vez creado e iniciado sesión a la cuenta, llenamos los siguientes campos que nos pide a continuación para la verificación de información.</a:t>
            </a:r>
            <a:endParaRPr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fa41d8f811_1_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gfa41d8f811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00" y="894250"/>
            <a:ext cx="3940522" cy="41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a41d8f811_1_43"/>
          <p:cNvSpPr txBox="1"/>
          <p:nvPr>
            <p:ph type="title"/>
          </p:nvPr>
        </p:nvSpPr>
        <p:spPr>
          <a:xfrm>
            <a:off x="684525" y="322288"/>
            <a:ext cx="7628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Recurso de Azure Machine 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fa41d8f811_1_4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gfa41d8f811_1_43"/>
          <p:cNvSpPr txBox="1"/>
          <p:nvPr/>
        </p:nvSpPr>
        <p:spPr>
          <a:xfrm>
            <a:off x="684525" y="1515450"/>
            <a:ext cx="479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Crear recurso de Azure Machine Learning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gfa41d8f811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350" y="2071625"/>
            <a:ext cx="1405425" cy="13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fa41d8f811_1_43"/>
          <p:cNvSpPr txBox="1"/>
          <p:nvPr/>
        </p:nvSpPr>
        <p:spPr>
          <a:xfrm>
            <a:off x="3141975" y="2153850"/>
            <a:ext cx="53175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En el portal de Azure, buscar el recurso de Azure Machine Learning, luego, creamos el recurso oprimiendo el botón de “</a:t>
            </a:r>
            <a:r>
              <a:rPr b="1" lang="en" sz="1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Crear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” y especificamos las siguientes opciones en el apartado de “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Aspectos básicos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”.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a41d8f811_1_60"/>
          <p:cNvSpPr txBox="1"/>
          <p:nvPr>
            <p:ph type="title"/>
          </p:nvPr>
        </p:nvSpPr>
        <p:spPr>
          <a:xfrm>
            <a:off x="336475" y="80563"/>
            <a:ext cx="7628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Recurso de Azure Machine 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fa41d8f811_1_6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gfa41d8f811_1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75" y="937963"/>
            <a:ext cx="4650879" cy="390073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fa41d8f811_1_60"/>
          <p:cNvSpPr txBox="1"/>
          <p:nvPr/>
        </p:nvSpPr>
        <p:spPr>
          <a:xfrm>
            <a:off x="5112150" y="1710250"/>
            <a:ext cx="36438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Oprimimos el botón de “</a:t>
            </a:r>
            <a:r>
              <a:rPr b="1" lang="en" sz="1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Revisión y creación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”, esperamos que Azure valide la información y oprimimos el botón “</a:t>
            </a:r>
            <a:r>
              <a:rPr b="1" lang="en" sz="1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”, una vez creado el recurso damos al botón “</a:t>
            </a:r>
            <a:r>
              <a:rPr b="1" lang="en" sz="1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 al recurso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”.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a41d8f811_1_103"/>
          <p:cNvSpPr txBox="1"/>
          <p:nvPr>
            <p:ph type="title"/>
          </p:nvPr>
        </p:nvSpPr>
        <p:spPr>
          <a:xfrm>
            <a:off x="376775" y="80563"/>
            <a:ext cx="7628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Recurso de Azure Machine 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gfa41d8f811_1_10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gfa41d8f811_1_103"/>
          <p:cNvSpPr txBox="1"/>
          <p:nvPr/>
        </p:nvSpPr>
        <p:spPr>
          <a:xfrm>
            <a:off x="2462950" y="3160625"/>
            <a:ext cx="36438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Una vez en el recurso iniciamos el Azure Machine Learning Studio oprimiendo el botón de “</a:t>
            </a:r>
            <a:r>
              <a:rPr b="1" lang="en" sz="1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Iniciar Studio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gfa41d8f811_1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713" y="1268250"/>
            <a:ext cx="57816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a41d8f811_1_72"/>
          <p:cNvSpPr txBox="1"/>
          <p:nvPr>
            <p:ph type="title"/>
          </p:nvPr>
        </p:nvSpPr>
        <p:spPr>
          <a:xfrm>
            <a:off x="376775" y="80563"/>
            <a:ext cx="7628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WorkSpace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gfa41d8f811_1_7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gfa41d8f811_1_72"/>
          <p:cNvSpPr txBox="1"/>
          <p:nvPr/>
        </p:nvSpPr>
        <p:spPr>
          <a:xfrm>
            <a:off x="376775" y="1851200"/>
            <a:ext cx="8500200" cy="15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Para ello, debemos primero crear una instancia, es decir, los recursos informáticos que nos brindara Azure para trabajar con Machine Learning, este ya tiene un entorno cargado y listo para funcionar con Python como lenguaje base y notebooks de Jupyter.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Nos dirigimos a la barra de navegación izquierda y buscamos la opción que dice “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Compute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”, en la sección de “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Compute instances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”, oprimimos el botón “</a:t>
            </a:r>
            <a:r>
              <a:rPr b="1" lang="en" sz="1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New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” para crear la instancia.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gfa41d8f811_1_72"/>
          <p:cNvSpPr txBox="1"/>
          <p:nvPr/>
        </p:nvSpPr>
        <p:spPr>
          <a:xfrm>
            <a:off x="376775" y="1202138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Configurar el Workspace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a41d8f811_1_85"/>
          <p:cNvSpPr txBox="1"/>
          <p:nvPr>
            <p:ph type="title"/>
          </p:nvPr>
        </p:nvSpPr>
        <p:spPr>
          <a:xfrm>
            <a:off x="376775" y="80563"/>
            <a:ext cx="7628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WorkSpace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gfa41d8f811_1_8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gfa41d8f811_1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88" y="1095363"/>
            <a:ext cx="5610225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fa41d8f811_1_85"/>
          <p:cNvSpPr txBox="1"/>
          <p:nvPr/>
        </p:nvSpPr>
        <p:spPr>
          <a:xfrm>
            <a:off x="5940525" y="1770575"/>
            <a:ext cx="30000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Le otorgamos un nombre y dejamos el resto de opciones como venían por defecto y oprimimos el botón “</a:t>
            </a:r>
            <a:r>
              <a:rPr b="1" lang="en" sz="1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” y esperamos hasta que esté listo.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a41d8f811_1_96"/>
          <p:cNvSpPr txBox="1"/>
          <p:nvPr>
            <p:ph type="title"/>
          </p:nvPr>
        </p:nvSpPr>
        <p:spPr>
          <a:xfrm>
            <a:off x="376775" y="80563"/>
            <a:ext cx="7628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WorkSpace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gfa41d8f811_1_9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gfa41d8f811_1_96"/>
          <p:cNvSpPr txBox="1"/>
          <p:nvPr/>
        </p:nvSpPr>
        <p:spPr>
          <a:xfrm>
            <a:off x="376775" y="1045375"/>
            <a:ext cx="8365800" cy="19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Luego creamos un clúster que servirá para soportar el entrenamiento y despliegue, en la sección de “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Compute clusters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” del panel de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Compute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y al igual que en la parte anterior le damos al botón “</a:t>
            </a:r>
            <a:r>
              <a:rPr b="1" lang="en" sz="1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New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”, dejamos en la primera parte “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Virtual Machine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” las opciones que vienen por defecto, en la segunda parte “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Advanced settings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” cambiamos algunas configuraciones por las siguientes: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gfa41d8f811_1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25" y="2303275"/>
            <a:ext cx="4740600" cy="25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fa41d8f811_1_96"/>
          <p:cNvSpPr txBox="1"/>
          <p:nvPr/>
        </p:nvSpPr>
        <p:spPr>
          <a:xfrm>
            <a:off x="5591325" y="32680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Le damos al botón de “</a:t>
            </a:r>
            <a:r>
              <a:rPr b="1" lang="en" sz="1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”.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a41d8f811_1_115"/>
          <p:cNvSpPr txBox="1"/>
          <p:nvPr>
            <p:ph type="title"/>
          </p:nvPr>
        </p:nvSpPr>
        <p:spPr>
          <a:xfrm>
            <a:off x="376775" y="80563"/>
            <a:ext cx="7628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WorkSpace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gfa41d8f811_1_1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gfa41d8f811_1_115"/>
          <p:cNvSpPr txBox="1"/>
          <p:nvPr/>
        </p:nvSpPr>
        <p:spPr>
          <a:xfrm>
            <a:off x="443150" y="1060950"/>
            <a:ext cx="420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Revisamos ambos recursos computacionales.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gfa41d8f811_1_115"/>
          <p:cNvSpPr txBox="1"/>
          <p:nvPr/>
        </p:nvSpPr>
        <p:spPr>
          <a:xfrm>
            <a:off x="501550" y="16150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Instancia: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fa41d8f811_1_115"/>
          <p:cNvSpPr txBox="1"/>
          <p:nvPr/>
        </p:nvSpPr>
        <p:spPr>
          <a:xfrm>
            <a:off x="501550" y="3062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Clúster: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gfa41d8f811_1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68925"/>
            <a:ext cx="8771575" cy="5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fa41d8f811_1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75" y="2216175"/>
            <a:ext cx="5998602" cy="7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