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Lora"/>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uXXEit3OwwueY4QqG5ZukVp7y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a499d3367_2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a499d3367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a499d3367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a499d3367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a499d3367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fa499d3367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manuel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manuel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manuel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manuel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a499d3367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fa499d3367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manuel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a499d3367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fa499d3367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2"/>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42"/>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4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51"/>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64" name="Google Shape;64;p51"/>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5" name="Google Shape;65;p51"/>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1"/>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4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5" name="Google Shape;15;p43"/>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6" name="Google Shape;16;p43"/>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17" name="Google Shape;17;p4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8" name="Google Shape;18;p43"/>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4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4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21" name="Shape 21"/>
        <p:cNvGrpSpPr/>
        <p:nvPr/>
      </p:nvGrpSpPr>
      <p:grpSpPr>
        <a:xfrm>
          <a:off x="0" y="0"/>
          <a:ext cx="0" cy="0"/>
          <a:chOff x="0" y="0"/>
          <a:chExt cx="0" cy="0"/>
        </a:xfrm>
      </p:grpSpPr>
      <p:sp>
        <p:nvSpPr>
          <p:cNvPr id="22" name="Google Shape;22;p4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45"/>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5" name="Google Shape;25;p45"/>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6" name="Google Shape;26;p45"/>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5"/>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8" name="Google Shape;28;p45"/>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9" name="Google Shape;29;p4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0" name="Shape 30"/>
        <p:cNvGrpSpPr/>
        <p:nvPr/>
      </p:nvGrpSpPr>
      <p:grpSpPr>
        <a:xfrm>
          <a:off x="0" y="0"/>
          <a:ext cx="0" cy="0"/>
          <a:chOff x="0" y="0"/>
          <a:chExt cx="0" cy="0"/>
        </a:xfrm>
      </p:grpSpPr>
      <p:sp>
        <p:nvSpPr>
          <p:cNvPr id="31" name="Google Shape;31;p46"/>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2" name="Google Shape;32;p46"/>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3" name="Google Shape;33;p46"/>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6"/>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35" name="Google Shape;35;p46"/>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6" name="Shape 36"/>
        <p:cNvGrpSpPr/>
        <p:nvPr/>
      </p:nvGrpSpPr>
      <p:grpSpPr>
        <a:xfrm>
          <a:off x="0" y="0"/>
          <a:ext cx="0" cy="0"/>
          <a:chOff x="0" y="0"/>
          <a:chExt cx="0" cy="0"/>
        </a:xfrm>
      </p:grpSpPr>
      <p:cxnSp>
        <p:nvCxnSpPr>
          <p:cNvPr id="37" name="Google Shape;37;p47"/>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8" name="Google Shape;38;p4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7"/>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40" name="Google Shape;40;p47"/>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41" name="Google Shape;41;p47"/>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2" name="Google Shape;42;p4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3" name="Shape 43"/>
        <p:cNvGrpSpPr/>
        <p:nvPr/>
      </p:nvGrpSpPr>
      <p:grpSpPr>
        <a:xfrm>
          <a:off x="0" y="0"/>
          <a:ext cx="0" cy="0"/>
          <a:chOff x="0" y="0"/>
          <a:chExt cx="0" cy="0"/>
        </a:xfrm>
      </p:grpSpPr>
      <p:sp>
        <p:nvSpPr>
          <p:cNvPr id="44" name="Google Shape;44;p48"/>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5" name="Google Shape;45;p48"/>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48"/>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7" name="Google Shape;47;p48"/>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8" name="Google Shape;48;p4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9" name="Google Shape;49;p4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4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1" name="Google Shape;51;p4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cxnSp>
        <p:nvCxnSpPr>
          <p:cNvPr id="53" name="Google Shape;53;p49"/>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49"/>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9"/>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50"/>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8" name="Google Shape;58;p50"/>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9" name="Google Shape;59;p50"/>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 name="Google Shape;60;p50"/>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61" name="Google Shape;61;p5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
          <p:cNvSpPr txBox="1"/>
          <p:nvPr>
            <p:ph type="ctrTitle"/>
          </p:nvPr>
        </p:nvSpPr>
        <p:spPr>
          <a:xfrm>
            <a:off x="996625" y="2003900"/>
            <a:ext cx="7021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Modelo de </a:t>
            </a:r>
            <a:r>
              <a:rPr lang="en">
                <a:highlight>
                  <a:srgbClr val="FFCD00"/>
                </a:highlight>
              </a:rPr>
              <a:t>Machine Learning</a:t>
            </a:r>
            <a:r>
              <a:rPr lang="en"/>
              <a:t> usando </a:t>
            </a:r>
            <a:r>
              <a:rPr lang="en">
                <a:solidFill>
                  <a:schemeClr val="accent2"/>
                </a:solidFill>
              </a:rPr>
              <a:t>Azure</a:t>
            </a:r>
            <a:r>
              <a:rPr lang="en"/>
              <a:t> ML Studio</a:t>
            </a:r>
            <a:endParaRPr/>
          </a:p>
        </p:txBody>
      </p:sp>
      <p:grpSp>
        <p:nvGrpSpPr>
          <p:cNvPr id="72" name="Google Shape;72;p1"/>
          <p:cNvGrpSpPr/>
          <p:nvPr/>
        </p:nvGrpSpPr>
        <p:grpSpPr>
          <a:xfrm>
            <a:off x="1299165" y="3511424"/>
            <a:ext cx="215966" cy="342399"/>
            <a:chOff x="6718575" y="2318625"/>
            <a:chExt cx="256950" cy="407375"/>
          </a:xfrm>
        </p:grpSpPr>
        <p:sp>
          <p:nvSpPr>
            <p:cNvPr id="73" name="Google Shape;73;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Planteamiento de Objetivos</a:t>
            </a:r>
            <a:endParaRPr/>
          </a:p>
        </p:txBody>
      </p:sp>
      <p:sp>
        <p:nvSpPr>
          <p:cNvPr id="189" name="Google Shape;189;p12"/>
          <p:cNvSpPr/>
          <p:nvPr/>
        </p:nvSpPr>
        <p:spPr>
          <a:xfrm>
            <a:off x="3595323" y="1808525"/>
            <a:ext cx="2399100" cy="239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latin typeface="Quattrocento Sans"/>
                <a:ea typeface="Quattrocento Sans"/>
                <a:cs typeface="Quattrocento Sans"/>
                <a:sym typeface="Quattrocento Sans"/>
              </a:rPr>
              <a:t>2. </a:t>
            </a:r>
            <a:r>
              <a:rPr lang="en">
                <a:latin typeface="Quattrocento Sans"/>
                <a:ea typeface="Quattrocento Sans"/>
                <a:cs typeface="Quattrocento Sans"/>
                <a:sym typeface="Quattrocento Sans"/>
              </a:rPr>
              <a:t>Capacidad de identificar patrones entre los datos que se desea identificar para hacer predicciones continuamente de las flores</a:t>
            </a:r>
            <a:r>
              <a:rPr lang="en" sz="1800">
                <a:latin typeface="Quattrocento Sans"/>
                <a:ea typeface="Quattrocento Sans"/>
                <a:cs typeface="Quattrocento Sans"/>
                <a:sym typeface="Quattrocento Sans"/>
              </a:rPr>
              <a:t>.</a:t>
            </a:r>
            <a:endParaRPr b="0" i="0" sz="1800" u="none" cap="none" strike="noStrike">
              <a:solidFill>
                <a:srgbClr val="000000"/>
              </a:solidFill>
              <a:latin typeface="Quattrocento Sans"/>
              <a:ea typeface="Quattrocento Sans"/>
              <a:cs typeface="Quattrocento Sans"/>
              <a:sym typeface="Quattrocento Sans"/>
            </a:endParaRPr>
          </a:p>
        </p:txBody>
      </p:sp>
      <p:sp>
        <p:nvSpPr>
          <p:cNvPr id="190" name="Google Shape;190;p12"/>
          <p:cNvSpPr/>
          <p:nvPr/>
        </p:nvSpPr>
        <p:spPr>
          <a:xfrm>
            <a:off x="1545800" y="1808525"/>
            <a:ext cx="2399100" cy="2399100"/>
          </a:xfrm>
          <a:prstGeom prst="ellipse">
            <a:avLst/>
          </a:prstGeom>
          <a:solidFill>
            <a:srgbClr val="000000">
              <a:alpha val="7058"/>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500">
                <a:latin typeface="Quattrocento Sans"/>
                <a:ea typeface="Quattrocento Sans"/>
                <a:cs typeface="Quattrocento Sans"/>
                <a:sym typeface="Quattrocento Sans"/>
              </a:rPr>
              <a:t>1.</a:t>
            </a:r>
            <a:r>
              <a:rPr lang="en" sz="1500">
                <a:latin typeface="Quattrocento Sans"/>
                <a:ea typeface="Quattrocento Sans"/>
                <a:cs typeface="Quattrocento Sans"/>
                <a:sym typeface="Quattrocento Sans"/>
              </a:rPr>
              <a:t> </a:t>
            </a:r>
            <a:r>
              <a:rPr lang="en" sz="1500">
                <a:latin typeface="Quattrocento Sans"/>
                <a:ea typeface="Quattrocento Sans"/>
                <a:cs typeface="Quattrocento Sans"/>
                <a:sym typeface="Quattrocento Sans"/>
              </a:rPr>
              <a:t>Capacidad de identificar patrones de las características de una flor, según el tamaño del tallo y del pétalo.</a:t>
            </a:r>
            <a:endParaRPr b="0" i="0" sz="1200" u="none" cap="none" strike="noStrike">
              <a:solidFill>
                <a:srgbClr val="000000"/>
              </a:solidFill>
              <a:latin typeface="Quattrocento Sans"/>
              <a:ea typeface="Quattrocento Sans"/>
              <a:cs typeface="Quattrocento Sans"/>
              <a:sym typeface="Quattrocento Sans"/>
            </a:endParaRPr>
          </a:p>
        </p:txBody>
      </p:sp>
      <p:sp>
        <p:nvSpPr>
          <p:cNvPr id="191" name="Google Shape;191;p12"/>
          <p:cNvSpPr/>
          <p:nvPr/>
        </p:nvSpPr>
        <p:spPr>
          <a:xfrm>
            <a:off x="5644847" y="1808525"/>
            <a:ext cx="2399100" cy="2399100"/>
          </a:xfrm>
          <a:prstGeom prst="ellipse">
            <a:avLst/>
          </a:prstGeom>
          <a:solidFill>
            <a:srgbClr val="000000">
              <a:alpha val="7058"/>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latin typeface="Quattrocento Sans"/>
                <a:ea typeface="Quattrocento Sans"/>
                <a:cs typeface="Quattrocento Sans"/>
                <a:sym typeface="Quattrocento Sans"/>
              </a:rPr>
              <a:t>3. </a:t>
            </a:r>
            <a:r>
              <a:rPr lang="en">
                <a:latin typeface="Quattrocento Sans"/>
                <a:ea typeface="Quattrocento Sans"/>
                <a:cs typeface="Quattrocento Sans"/>
                <a:sym typeface="Quattrocento Sans"/>
              </a:rPr>
              <a:t>Probar el correcto funcionamiento de la máquina según la exactitud del reconocimiento de la flor, usando porcentajes.</a:t>
            </a:r>
            <a:endParaRPr b="0" i="0" u="none" cap="none" strike="noStrike">
              <a:solidFill>
                <a:srgbClr val="000000"/>
              </a:solidFill>
              <a:latin typeface="Quattrocento Sans"/>
              <a:ea typeface="Quattrocento Sans"/>
              <a:cs typeface="Quattrocento Sans"/>
              <a:sym typeface="Quattrocento Sans"/>
            </a:endParaRPr>
          </a:p>
        </p:txBody>
      </p:sp>
      <p:grpSp>
        <p:nvGrpSpPr>
          <p:cNvPr id="192" name="Google Shape;192;p12"/>
          <p:cNvGrpSpPr/>
          <p:nvPr/>
        </p:nvGrpSpPr>
        <p:grpSpPr>
          <a:xfrm>
            <a:off x="916458" y="1019750"/>
            <a:ext cx="214625" cy="214625"/>
            <a:chOff x="2594050" y="1631825"/>
            <a:chExt cx="439625" cy="439625"/>
          </a:xfrm>
        </p:grpSpPr>
        <p:sp>
          <p:nvSpPr>
            <p:cNvPr id="193" name="Google Shape;193;p1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Solución con Azure</a:t>
            </a:r>
            <a:endParaRPr/>
          </a:p>
        </p:txBody>
      </p:sp>
      <p:grpSp>
        <p:nvGrpSpPr>
          <p:cNvPr id="203" name="Google Shape;203;p18"/>
          <p:cNvGrpSpPr/>
          <p:nvPr/>
        </p:nvGrpSpPr>
        <p:grpSpPr>
          <a:xfrm>
            <a:off x="916458" y="1019750"/>
            <a:ext cx="214625" cy="214625"/>
            <a:chOff x="2594050" y="1631825"/>
            <a:chExt cx="439625" cy="439625"/>
          </a:xfrm>
        </p:grpSpPr>
        <p:sp>
          <p:nvSpPr>
            <p:cNvPr id="204" name="Google Shape;204;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18"/>
          <p:cNvSpPr/>
          <p:nvPr/>
        </p:nvSpPr>
        <p:spPr>
          <a:xfrm>
            <a:off x="1118617" y="20661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Lora"/>
                <a:ea typeface="Lora"/>
                <a:cs typeface="Lora"/>
                <a:sym typeface="Lora"/>
              </a:rPr>
              <a:t>Azure Machine Learning</a:t>
            </a:r>
            <a:endParaRPr b="1" i="0" sz="1400" u="none" cap="none" strike="noStrike">
              <a:solidFill>
                <a:srgbClr val="000000"/>
              </a:solidFill>
              <a:latin typeface="Lora"/>
              <a:ea typeface="Lora"/>
              <a:cs typeface="Lora"/>
              <a:sym typeface="Lora"/>
            </a:endParaRPr>
          </a:p>
        </p:txBody>
      </p:sp>
      <p:sp>
        <p:nvSpPr>
          <p:cNvPr id="209" name="Google Shape;209;p18"/>
          <p:cNvSpPr/>
          <p:nvPr/>
        </p:nvSpPr>
        <p:spPr>
          <a:xfrm>
            <a:off x="6340283" y="20661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Lora"/>
                <a:ea typeface="Lora"/>
                <a:cs typeface="Lora"/>
                <a:sym typeface="Lora"/>
              </a:rPr>
              <a:t>DataSet</a:t>
            </a:r>
            <a:endParaRPr b="1" i="0" sz="1400" u="none" cap="none" strike="noStrike">
              <a:solidFill>
                <a:srgbClr val="000000"/>
              </a:solidFill>
              <a:latin typeface="Lora"/>
              <a:ea typeface="Lora"/>
              <a:cs typeface="Lora"/>
              <a:sym typeface="Lora"/>
            </a:endParaRPr>
          </a:p>
        </p:txBody>
      </p:sp>
      <p:sp>
        <p:nvSpPr>
          <p:cNvPr id="210" name="Google Shape;210;p18"/>
          <p:cNvSpPr/>
          <p:nvPr/>
        </p:nvSpPr>
        <p:spPr>
          <a:xfrm>
            <a:off x="3729425" y="20661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Lora"/>
                <a:ea typeface="Lora"/>
                <a:cs typeface="Lora"/>
                <a:sym typeface="Lora"/>
              </a:rPr>
              <a:t>WorkSpace</a:t>
            </a:r>
            <a:endParaRPr b="1" i="0" sz="1400" u="none" cap="none" strike="noStrike">
              <a:solidFill>
                <a:srgbClr val="000000"/>
              </a:solidFill>
              <a:latin typeface="Lora"/>
              <a:ea typeface="Lora"/>
              <a:cs typeface="Lora"/>
              <a:sym typeface="Lora"/>
            </a:endParaRPr>
          </a:p>
        </p:txBody>
      </p:sp>
      <p:cxnSp>
        <p:nvCxnSpPr>
          <p:cNvPr id="211" name="Google Shape;211;p18"/>
          <p:cNvCxnSpPr>
            <a:endCxn id="210" idx="2"/>
          </p:cNvCxnSpPr>
          <p:nvPr/>
        </p:nvCxnSpPr>
        <p:spPr>
          <a:xfrm>
            <a:off x="2803625" y="2908700"/>
            <a:ext cx="925800" cy="0"/>
          </a:xfrm>
          <a:prstGeom prst="straightConnector1">
            <a:avLst/>
          </a:prstGeom>
          <a:noFill/>
          <a:ln cap="flat" cmpd="sng" w="38100">
            <a:solidFill>
              <a:schemeClr val="accent1"/>
            </a:solidFill>
            <a:prstDash val="solid"/>
            <a:round/>
            <a:headEnd len="sm" w="sm" type="none"/>
            <a:tailEnd len="sm" w="sm" type="triangle"/>
          </a:ln>
        </p:spPr>
      </p:cxnSp>
      <p:cxnSp>
        <p:nvCxnSpPr>
          <p:cNvPr id="212" name="Google Shape;212;p18"/>
          <p:cNvCxnSpPr>
            <a:endCxn id="209" idx="2"/>
          </p:cNvCxnSpPr>
          <p:nvPr/>
        </p:nvCxnSpPr>
        <p:spPr>
          <a:xfrm>
            <a:off x="5414483" y="2908700"/>
            <a:ext cx="925800" cy="0"/>
          </a:xfrm>
          <a:prstGeom prst="straightConnector1">
            <a:avLst/>
          </a:prstGeom>
          <a:noFill/>
          <a:ln cap="flat" cmpd="sng" w="38100">
            <a:solidFill>
              <a:schemeClr val="accent1"/>
            </a:solidFill>
            <a:prstDash val="solid"/>
            <a:round/>
            <a:headEnd len="sm" w="sm" type="none"/>
            <a:tailEnd len="sm" w="sm" type="triangle"/>
          </a:ln>
        </p:spPr>
      </p:cxnSp>
      <p:sp>
        <p:nvSpPr>
          <p:cNvPr id="213" name="Google Shape;213;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fa499d3367_2_7"/>
          <p:cNvSpPr txBox="1"/>
          <p:nvPr>
            <p:ph type="title"/>
          </p:nvPr>
        </p:nvSpPr>
        <p:spPr>
          <a:xfrm>
            <a:off x="1381250" y="896100"/>
            <a:ext cx="57777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Redes neuronales </a:t>
            </a:r>
            <a:endParaRPr/>
          </a:p>
        </p:txBody>
      </p:sp>
      <p:sp>
        <p:nvSpPr>
          <p:cNvPr id="219" name="Google Shape;219;gfa499d3367_2_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20" name="Google Shape;220;gfa499d3367_2_7"/>
          <p:cNvPicPr preferRelativeResize="0"/>
          <p:nvPr/>
        </p:nvPicPr>
        <p:blipFill>
          <a:blip r:embed="rId3">
            <a:alphaModFix/>
          </a:blip>
          <a:stretch>
            <a:fillRect/>
          </a:stretch>
        </p:blipFill>
        <p:spPr>
          <a:xfrm>
            <a:off x="2099925" y="1418675"/>
            <a:ext cx="4944147" cy="350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en"/>
              <a:t>Solución con Azure</a:t>
            </a:r>
            <a:endParaRPr/>
          </a:p>
        </p:txBody>
      </p:sp>
      <p:sp>
        <p:nvSpPr>
          <p:cNvPr id="226" name="Google Shape;226;p24"/>
          <p:cNvSpPr txBox="1"/>
          <p:nvPr>
            <p:ph idx="1" type="body"/>
          </p:nvPr>
        </p:nvSpPr>
        <p:spPr>
          <a:xfrm>
            <a:off x="264875" y="1616475"/>
            <a:ext cx="3750300" cy="311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2000"/>
              <a:buFont typeface="Arial"/>
              <a:buNone/>
            </a:pPr>
            <a:r>
              <a:rPr lang="en" sz="1800"/>
              <a:t>Después de lograr lo anterior vamos a los </a:t>
            </a:r>
            <a:r>
              <a:rPr lang="en" sz="1800">
                <a:highlight>
                  <a:schemeClr val="accent1"/>
                </a:highlight>
              </a:rPr>
              <a:t>directorios de Notebooks de júpiter</a:t>
            </a:r>
            <a:r>
              <a:rPr lang="en" sz="1800"/>
              <a:t> para </a:t>
            </a:r>
            <a:r>
              <a:rPr lang="en" sz="1800">
                <a:highlight>
                  <a:srgbClr val="FFE599"/>
                </a:highlight>
              </a:rPr>
              <a:t>enlazar los scripts de Python</a:t>
            </a:r>
            <a:r>
              <a:rPr lang="en" sz="1800"/>
              <a:t>, para ello se necesita crear un cluster dentro del Machine  Learning de 0 a 3 nodos,  esto permite que se enlacen todas las máquinas en una sola y si el programa requiere usar todas las use para resolver los scripts de la Machine learning.</a:t>
            </a:r>
            <a:endParaRPr/>
          </a:p>
        </p:txBody>
      </p:sp>
      <p:grpSp>
        <p:nvGrpSpPr>
          <p:cNvPr id="227" name="Google Shape;227;p24"/>
          <p:cNvGrpSpPr/>
          <p:nvPr/>
        </p:nvGrpSpPr>
        <p:grpSpPr>
          <a:xfrm>
            <a:off x="889984" y="1007708"/>
            <a:ext cx="270226" cy="238344"/>
            <a:chOff x="5247525" y="3007275"/>
            <a:chExt cx="517575" cy="456510"/>
          </a:xfrm>
        </p:grpSpPr>
        <p:sp>
          <p:nvSpPr>
            <p:cNvPr id="228" name="Google Shape;228;p24"/>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2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231" name="Google Shape;231;p24"/>
          <p:cNvGrpSpPr/>
          <p:nvPr/>
        </p:nvGrpSpPr>
        <p:grpSpPr>
          <a:xfrm>
            <a:off x="3938374" y="1802704"/>
            <a:ext cx="4542205" cy="2661224"/>
            <a:chOff x="1177450" y="241631"/>
            <a:chExt cx="6173152" cy="3616776"/>
          </a:xfrm>
        </p:grpSpPr>
        <p:sp>
          <p:nvSpPr>
            <p:cNvPr id="232" name="Google Shape;232;p24"/>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24"/>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24"/>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24"/>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pic>
        <p:nvPicPr>
          <p:cNvPr id="236" name="Google Shape;236;p24"/>
          <p:cNvPicPr preferRelativeResize="0"/>
          <p:nvPr/>
        </p:nvPicPr>
        <p:blipFill>
          <a:blip r:embed="rId3">
            <a:alphaModFix/>
          </a:blip>
          <a:stretch>
            <a:fillRect/>
          </a:stretch>
        </p:blipFill>
        <p:spPr>
          <a:xfrm>
            <a:off x="4460625" y="2624927"/>
            <a:ext cx="3497725" cy="101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cxnSp>
        <p:nvCxnSpPr>
          <p:cNvPr id="241" name="Google Shape;241;p19"/>
          <p:cNvCxnSpPr/>
          <p:nvPr/>
        </p:nvCxnSpPr>
        <p:spPr>
          <a:xfrm>
            <a:off x="6450" y="1428750"/>
            <a:ext cx="2397300" cy="0"/>
          </a:xfrm>
          <a:prstGeom prst="straightConnector1">
            <a:avLst/>
          </a:prstGeom>
          <a:noFill/>
          <a:ln cap="flat" cmpd="sng" w="9525">
            <a:solidFill>
              <a:srgbClr val="CCCCCC"/>
            </a:solidFill>
            <a:prstDash val="solid"/>
            <a:round/>
            <a:headEnd len="sm" w="sm" type="none"/>
            <a:tailEnd len="sm" w="sm" type="none"/>
          </a:ln>
        </p:spPr>
      </p:cxnSp>
      <p:sp>
        <p:nvSpPr>
          <p:cNvPr id="242" name="Google Shape;242;p19"/>
          <p:cNvSpPr txBox="1"/>
          <p:nvPr>
            <p:ph idx="4294967295" type="ctrTitle"/>
          </p:nvPr>
        </p:nvSpPr>
        <p:spPr>
          <a:xfrm>
            <a:off x="2252475" y="1895200"/>
            <a:ext cx="5268300" cy="1159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lang="en" sz="4500">
                <a:highlight>
                  <a:schemeClr val="lt1"/>
                </a:highlight>
              </a:rPr>
              <a:t>Presentación de la Guía y después sustentación del código en Azure</a:t>
            </a:r>
            <a:endParaRPr b="1" i="0" sz="4500" u="none" cap="none" strike="noStrike">
              <a:solidFill>
                <a:schemeClr val="dk1"/>
              </a:solidFill>
              <a:highlight>
                <a:schemeClr val="lt1"/>
              </a:highlight>
              <a:latin typeface="Lora"/>
              <a:ea typeface="Lora"/>
              <a:cs typeface="Lora"/>
              <a:sym typeface="Lora"/>
            </a:endParaRPr>
          </a:p>
        </p:txBody>
      </p:sp>
      <p:cxnSp>
        <p:nvCxnSpPr>
          <p:cNvPr id="243" name="Google Shape;243;p19"/>
          <p:cNvCxnSpPr>
            <a:stCxn id="242" idx="3"/>
          </p:cNvCxnSpPr>
          <p:nvPr/>
        </p:nvCxnSpPr>
        <p:spPr>
          <a:xfrm>
            <a:off x="7520775" y="2475100"/>
            <a:ext cx="1471800" cy="0"/>
          </a:xfrm>
          <a:prstGeom prst="straightConnector1">
            <a:avLst/>
          </a:prstGeom>
          <a:noFill/>
          <a:ln cap="flat" cmpd="sng" w="9525">
            <a:solidFill>
              <a:srgbClr val="CCCCCC"/>
            </a:solidFill>
            <a:prstDash val="solid"/>
            <a:round/>
            <a:headEnd len="sm" w="sm" type="none"/>
            <a:tailEnd len="sm" w="sm" type="none"/>
          </a:ln>
        </p:spPr>
      </p:cxnSp>
      <p:sp>
        <p:nvSpPr>
          <p:cNvPr id="244" name="Google Shape;244;p19"/>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19"/>
          <p:cNvGrpSpPr/>
          <p:nvPr/>
        </p:nvGrpSpPr>
        <p:grpSpPr>
          <a:xfrm>
            <a:off x="1148888" y="1190759"/>
            <a:ext cx="505722" cy="475767"/>
            <a:chOff x="5972700" y="2330200"/>
            <a:chExt cx="411625" cy="387275"/>
          </a:xfrm>
        </p:grpSpPr>
        <p:sp>
          <p:nvSpPr>
            <p:cNvPr id="246" name="Google Shape;246;p1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cxnSp>
        <p:nvCxnSpPr>
          <p:cNvPr id="253" name="Google Shape;253;gfa499d3367_0_84"/>
          <p:cNvCxnSpPr/>
          <p:nvPr/>
        </p:nvCxnSpPr>
        <p:spPr>
          <a:xfrm>
            <a:off x="6450" y="1428750"/>
            <a:ext cx="2397300" cy="0"/>
          </a:xfrm>
          <a:prstGeom prst="straightConnector1">
            <a:avLst/>
          </a:prstGeom>
          <a:noFill/>
          <a:ln cap="flat" cmpd="sng" w="9525">
            <a:solidFill>
              <a:srgbClr val="CCCCCC"/>
            </a:solidFill>
            <a:prstDash val="solid"/>
            <a:round/>
            <a:headEnd len="sm" w="sm" type="none"/>
            <a:tailEnd len="sm" w="sm" type="none"/>
          </a:ln>
        </p:spPr>
      </p:cxnSp>
      <p:sp>
        <p:nvSpPr>
          <p:cNvPr id="254" name="Google Shape;254;gfa499d3367_0_84"/>
          <p:cNvSpPr txBox="1"/>
          <p:nvPr>
            <p:ph idx="4294967295" type="ctrTitle"/>
          </p:nvPr>
        </p:nvSpPr>
        <p:spPr>
          <a:xfrm>
            <a:off x="2155075" y="517063"/>
            <a:ext cx="5268300" cy="1159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lang="en" sz="6000">
                <a:highlight>
                  <a:schemeClr val="lt1"/>
                </a:highlight>
              </a:rPr>
              <a:t>Conclusiones</a:t>
            </a:r>
            <a:endParaRPr b="1" i="0" sz="6000" u="none" cap="none" strike="noStrike">
              <a:solidFill>
                <a:schemeClr val="dk1"/>
              </a:solidFill>
              <a:highlight>
                <a:schemeClr val="lt1"/>
              </a:highlight>
              <a:latin typeface="Lora"/>
              <a:ea typeface="Lora"/>
              <a:cs typeface="Lora"/>
              <a:sym typeface="Lora"/>
            </a:endParaRPr>
          </a:p>
        </p:txBody>
      </p:sp>
      <p:cxnSp>
        <p:nvCxnSpPr>
          <p:cNvPr id="255" name="Google Shape;255;gfa499d3367_0_84"/>
          <p:cNvCxnSpPr>
            <a:stCxn id="254" idx="3"/>
          </p:cNvCxnSpPr>
          <p:nvPr/>
        </p:nvCxnSpPr>
        <p:spPr>
          <a:xfrm>
            <a:off x="7423375" y="1096963"/>
            <a:ext cx="1471800" cy="0"/>
          </a:xfrm>
          <a:prstGeom prst="straightConnector1">
            <a:avLst/>
          </a:prstGeom>
          <a:noFill/>
          <a:ln cap="flat" cmpd="sng" w="9525">
            <a:solidFill>
              <a:srgbClr val="CCCCCC"/>
            </a:solidFill>
            <a:prstDash val="solid"/>
            <a:round/>
            <a:headEnd len="sm" w="sm" type="none"/>
            <a:tailEnd len="sm" w="sm" type="none"/>
          </a:ln>
        </p:spPr>
      </p:cxnSp>
      <p:sp>
        <p:nvSpPr>
          <p:cNvPr id="256" name="Google Shape;256;gfa499d3367_0_84"/>
          <p:cNvSpPr/>
          <p:nvPr/>
        </p:nvSpPr>
        <p:spPr>
          <a:xfrm>
            <a:off x="452375" y="52742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 name="Google Shape;257;gfa499d3367_0_84"/>
          <p:cNvGrpSpPr/>
          <p:nvPr/>
        </p:nvGrpSpPr>
        <p:grpSpPr>
          <a:xfrm>
            <a:off x="769057" y="859099"/>
            <a:ext cx="505722" cy="475767"/>
            <a:chOff x="5972700" y="2330200"/>
            <a:chExt cx="411625" cy="387275"/>
          </a:xfrm>
        </p:grpSpPr>
        <p:sp>
          <p:nvSpPr>
            <p:cNvPr id="258" name="Google Shape;258;gfa499d3367_0_8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fa499d3367_0_8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gfa499d3367_0_8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1" name="Google Shape;261;gfa499d3367_0_84"/>
          <p:cNvSpPr txBox="1"/>
          <p:nvPr/>
        </p:nvSpPr>
        <p:spPr>
          <a:xfrm>
            <a:off x="218525" y="1676875"/>
            <a:ext cx="8676600" cy="3472500"/>
          </a:xfrm>
          <a:prstGeom prst="rect">
            <a:avLst/>
          </a:prstGeom>
          <a:noFill/>
          <a:ln>
            <a:noFill/>
          </a:ln>
        </p:spPr>
        <p:txBody>
          <a:bodyPr anchorCtr="0" anchor="t" bIns="91425" lIns="91425" spcFirstLastPara="1" rIns="91425" wrap="square" tIns="91425">
            <a:spAutoFit/>
          </a:bodyPr>
          <a:lstStyle/>
          <a:p>
            <a:pPr indent="0" lvl="0" marL="0" marR="71755" rtl="0" algn="just">
              <a:lnSpc>
                <a:spcPct val="105000"/>
              </a:lnSpc>
              <a:spcBef>
                <a:spcPts val="0"/>
              </a:spcBef>
              <a:spcAft>
                <a:spcPts val="0"/>
              </a:spcAft>
              <a:buNone/>
            </a:pPr>
            <a:r>
              <a:rPr lang="en" sz="1200">
                <a:solidFill>
                  <a:schemeClr val="dk1"/>
                </a:solidFill>
                <a:latin typeface="Times New Roman"/>
                <a:ea typeface="Times New Roman"/>
                <a:cs typeface="Times New Roman"/>
                <a:sym typeface="Times New Roman"/>
              </a:rPr>
              <a:t> Hoy en día las bases de datos y funciones utilizadas como recursos para crear plataformas digitales para diferentes fines, nos ha servido para administrar servidores que estén creados virtualmente, físicamente o usando alguna infraestructura en la nube, por lo tanto se sugiere, crear plataformas digitales enlazadas en la nube, en las que se usan configuraciones y programación necesaria que logren generar una o varias acciones al mismo tiempo logrando cumplir satisfactoriamente la meta planteada por el equipo de trabajo.</a:t>
            </a:r>
            <a:endParaRPr sz="1200">
              <a:solidFill>
                <a:schemeClr val="dk1"/>
              </a:solidFill>
              <a:latin typeface="Times New Roman"/>
              <a:ea typeface="Times New Roman"/>
              <a:cs typeface="Times New Roman"/>
              <a:sym typeface="Times New Roman"/>
            </a:endParaRPr>
          </a:p>
          <a:p>
            <a:pPr indent="0" lvl="0" marL="0" marR="71755" rtl="0" algn="just">
              <a:lnSpc>
                <a:spcPct val="10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71755" rtl="0" algn="just">
              <a:lnSpc>
                <a:spcPct val="105000"/>
              </a:lnSpc>
              <a:spcBef>
                <a:spcPts val="0"/>
              </a:spcBef>
              <a:spcAft>
                <a:spcPts val="0"/>
              </a:spcAft>
              <a:buNone/>
            </a:pPr>
            <a:r>
              <a:rPr lang="en" sz="1200">
                <a:solidFill>
                  <a:schemeClr val="dk1"/>
                </a:solidFill>
                <a:latin typeface="Times New Roman"/>
                <a:ea typeface="Times New Roman"/>
                <a:cs typeface="Times New Roman"/>
                <a:sym typeface="Times New Roman"/>
              </a:rPr>
              <a:t>De los 3 objetivos que se plantearon en el ítem de pruebas realizadas se puede evidenciar como la máquina logra ser asertiva con el reconocimiento de cada flor, haciendo que el modelo logre un 98% de exactitud, aunque se sugiere variar los porcentajes de las variables de testeo y aprendizaje para obtener un resultado mucho más exacto.</a:t>
            </a:r>
            <a:endParaRPr sz="1200">
              <a:solidFill>
                <a:schemeClr val="dk1"/>
              </a:solidFill>
              <a:latin typeface="Times New Roman"/>
              <a:ea typeface="Times New Roman"/>
              <a:cs typeface="Times New Roman"/>
              <a:sym typeface="Times New Roman"/>
            </a:endParaRPr>
          </a:p>
          <a:p>
            <a:pPr indent="0" lvl="0" marL="0" marR="71755" rtl="0" algn="just">
              <a:lnSpc>
                <a:spcPct val="10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71755" rtl="0" algn="just">
              <a:lnSpc>
                <a:spcPct val="105000"/>
              </a:lnSpc>
              <a:spcBef>
                <a:spcPts val="0"/>
              </a:spcBef>
              <a:spcAft>
                <a:spcPts val="0"/>
              </a:spcAft>
              <a:buNone/>
            </a:pPr>
            <a:r>
              <a:rPr lang="en" sz="1200">
                <a:solidFill>
                  <a:schemeClr val="dk1"/>
                </a:solidFill>
                <a:latin typeface="Times New Roman"/>
                <a:ea typeface="Times New Roman"/>
                <a:cs typeface="Times New Roman"/>
                <a:sym typeface="Times New Roman"/>
              </a:rPr>
              <a:t>Muchas veces se cree que las máquinas de inteligencia artificial funcionan tal cual como un cerebro interpretativo, lo cual no es así, ya que estas pueden aprender de forma errónea si los datos siempre se los entregamos ordenados, lo que hace que tengamos un resultado falso, para solucionar lo anterior se sugiere ingresar los datos aleatoriamente para que la máquina aprenda correctamente y por consiguiente nos muestre un resultado verdadero.</a:t>
            </a:r>
            <a:endParaRPr sz="1200">
              <a:solidFill>
                <a:schemeClr val="dk1"/>
              </a:solidFill>
              <a:latin typeface="Times New Roman"/>
              <a:ea typeface="Times New Roman"/>
              <a:cs typeface="Times New Roman"/>
              <a:sym typeface="Times New Roman"/>
            </a:endParaRPr>
          </a:p>
          <a:p>
            <a:pPr indent="0" lvl="0" marL="0" marR="71755" rtl="0" algn="just">
              <a:lnSpc>
                <a:spcPct val="10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71755" rtl="0" algn="just">
              <a:lnSpc>
                <a:spcPct val="105000"/>
              </a:lnSpc>
              <a:spcBef>
                <a:spcPts val="0"/>
              </a:spcBef>
              <a:spcAft>
                <a:spcPts val="0"/>
              </a:spcAft>
              <a:buNone/>
            </a:pPr>
            <a:r>
              <a:rPr lang="en" sz="1200">
                <a:solidFill>
                  <a:schemeClr val="dk1"/>
                </a:solidFill>
                <a:latin typeface="Times New Roman"/>
                <a:ea typeface="Times New Roman"/>
                <a:cs typeface="Times New Roman"/>
                <a:sym typeface="Times New Roman"/>
              </a:rPr>
              <a:t>Este tema al ser un poco complejo se requiere de herramientas de programación tales como los notebooks de Júpiter, con ellos podemos dividir el código en secciones y probarlo uno por uno, lo que concluye una forma idónea de realizar este tipo de modelos que requieren de un análisis más exhaustivo para culminar correctamente con el modelo.</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fa499d3367_0_72"/>
          <p:cNvSpPr txBox="1"/>
          <p:nvPr>
            <p:ph idx="4294967295" type="subTitle"/>
          </p:nvPr>
        </p:nvSpPr>
        <p:spPr>
          <a:xfrm>
            <a:off x="2371500" y="2093775"/>
            <a:ext cx="5021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attrocento Sans"/>
              <a:buNone/>
            </a:pPr>
            <a:r>
              <a:rPr b="1" i="1" lang="en" sz="3600" u="none" cap="none" strike="noStrike">
                <a:solidFill>
                  <a:schemeClr val="dk1"/>
                </a:solidFill>
                <a:latin typeface="Lora"/>
                <a:ea typeface="Lora"/>
                <a:cs typeface="Lora"/>
                <a:sym typeface="Lora"/>
              </a:rPr>
              <a:t>Any </a:t>
            </a:r>
            <a:r>
              <a:rPr b="1" i="1" lang="en" sz="3600" u="none" cap="none" strike="noStrike">
                <a:solidFill>
                  <a:schemeClr val="dk1"/>
                </a:solidFill>
                <a:highlight>
                  <a:schemeClr val="accent1"/>
                </a:highlight>
                <a:latin typeface="Lora"/>
                <a:ea typeface="Lora"/>
                <a:cs typeface="Lora"/>
                <a:sym typeface="Lora"/>
              </a:rPr>
              <a:t>questions</a:t>
            </a:r>
            <a:r>
              <a:rPr b="1" i="1" lang="en" sz="3600" u="none" cap="none" strike="noStrike">
                <a:solidFill>
                  <a:schemeClr val="dk1"/>
                </a:solidFill>
                <a:latin typeface="Lora"/>
                <a:ea typeface="Lora"/>
                <a:cs typeface="Lora"/>
                <a:sym typeface="Lora"/>
              </a:rPr>
              <a:t> ?</a:t>
            </a:r>
            <a:endParaRPr b="1" i="1" sz="3600" u="none" cap="none" strike="noStrike">
              <a:solidFill>
                <a:schemeClr val="dk1"/>
              </a:solidFill>
              <a:latin typeface="Lora"/>
              <a:ea typeface="Lora"/>
              <a:cs typeface="Lora"/>
              <a:sym typeface="Lora"/>
            </a:endParaRPr>
          </a:p>
          <a:p>
            <a:pPr indent="0" lvl="0" marL="0" marR="0" rtl="0" algn="l">
              <a:lnSpc>
                <a:spcPct val="100000"/>
              </a:lnSpc>
              <a:spcBef>
                <a:spcPts val="600"/>
              </a:spcBef>
              <a:spcAft>
                <a:spcPts val="0"/>
              </a:spcAft>
              <a:buClr>
                <a:schemeClr val="accent1"/>
              </a:buClr>
              <a:buSzPts val="24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b="1" i="0" sz="2400" u="none" cap="none" strike="noStrike">
              <a:solidFill>
                <a:schemeClr val="dk1"/>
              </a:solidFill>
              <a:latin typeface="Quattrocento Sans"/>
              <a:ea typeface="Quattrocento Sans"/>
              <a:cs typeface="Quattrocento Sans"/>
              <a:sym typeface="Quattrocento Sans"/>
            </a:endParaRPr>
          </a:p>
        </p:txBody>
      </p:sp>
      <p:cxnSp>
        <p:nvCxnSpPr>
          <p:cNvPr id="267" name="Google Shape;267;gfa499d3367_0_72"/>
          <p:cNvCxnSpPr/>
          <p:nvPr/>
        </p:nvCxnSpPr>
        <p:spPr>
          <a:xfrm>
            <a:off x="6450" y="1428750"/>
            <a:ext cx="2397300" cy="0"/>
          </a:xfrm>
          <a:prstGeom prst="straightConnector1">
            <a:avLst/>
          </a:prstGeom>
          <a:noFill/>
          <a:ln cap="flat" cmpd="sng" w="9525">
            <a:solidFill>
              <a:srgbClr val="CCCCCC"/>
            </a:solidFill>
            <a:prstDash val="solid"/>
            <a:round/>
            <a:headEnd len="sm" w="sm" type="none"/>
            <a:tailEnd len="sm" w="sm" type="none"/>
          </a:ln>
        </p:spPr>
      </p:cxnSp>
      <p:sp>
        <p:nvSpPr>
          <p:cNvPr id="268" name="Google Shape;268;gfa499d3367_0_72"/>
          <p:cNvSpPr txBox="1"/>
          <p:nvPr>
            <p:ph idx="4294967295" type="ctrTitle"/>
          </p:nvPr>
        </p:nvSpPr>
        <p:spPr>
          <a:xfrm>
            <a:off x="2371625" y="8165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b="1" i="0" lang="en" sz="6000" u="none" cap="none" strike="noStrike">
                <a:solidFill>
                  <a:schemeClr val="dk1"/>
                </a:solidFill>
                <a:latin typeface="Lora"/>
                <a:ea typeface="Lora"/>
                <a:cs typeface="Lora"/>
                <a:sym typeface="Lora"/>
              </a:rPr>
              <a:t>Thanks!</a:t>
            </a:r>
            <a:endParaRPr b="1" i="0" sz="6000" u="none" cap="none" strike="noStrike">
              <a:solidFill>
                <a:schemeClr val="dk1"/>
              </a:solidFill>
              <a:latin typeface="Lora"/>
              <a:ea typeface="Lora"/>
              <a:cs typeface="Lora"/>
              <a:sym typeface="Lora"/>
            </a:endParaRPr>
          </a:p>
        </p:txBody>
      </p:sp>
      <p:cxnSp>
        <p:nvCxnSpPr>
          <p:cNvPr id="269" name="Google Shape;269;gfa499d3367_0_72"/>
          <p:cNvCxnSpPr/>
          <p:nvPr/>
        </p:nvCxnSpPr>
        <p:spPr>
          <a:xfrm>
            <a:off x="5589800" y="1428750"/>
            <a:ext cx="3554100" cy="0"/>
          </a:xfrm>
          <a:prstGeom prst="straightConnector1">
            <a:avLst/>
          </a:prstGeom>
          <a:noFill/>
          <a:ln cap="flat" cmpd="sng" w="9525">
            <a:solidFill>
              <a:srgbClr val="CCCCCC"/>
            </a:solidFill>
            <a:prstDash val="solid"/>
            <a:round/>
            <a:headEnd len="sm" w="sm" type="none"/>
            <a:tailEnd len="sm" w="sm" type="none"/>
          </a:ln>
        </p:spPr>
      </p:cxnSp>
      <p:sp>
        <p:nvSpPr>
          <p:cNvPr id="270" name="Google Shape;270;gfa499d3367_0_72"/>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gfa499d3367_0_72"/>
          <p:cNvGrpSpPr/>
          <p:nvPr/>
        </p:nvGrpSpPr>
        <p:grpSpPr>
          <a:xfrm>
            <a:off x="1148895" y="1190761"/>
            <a:ext cx="505722" cy="475767"/>
            <a:chOff x="5972700" y="2330200"/>
            <a:chExt cx="411625" cy="387275"/>
          </a:xfrm>
        </p:grpSpPr>
        <p:sp>
          <p:nvSpPr>
            <p:cNvPr id="272" name="Google Shape;272;gfa499d3367_0_7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fa499d3367_0_7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 name="Google Shape;274;gfa499d3367_0_7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idx="4294967295" type="subTitle"/>
          </p:nvPr>
        </p:nvSpPr>
        <p:spPr>
          <a:xfrm>
            <a:off x="2371500" y="2093775"/>
            <a:ext cx="5021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attrocento Sans"/>
              <a:buNone/>
            </a:pPr>
            <a:r>
              <a:rPr b="1" i="1" lang="en" sz="3600">
                <a:latin typeface="Lora"/>
                <a:ea typeface="Lora"/>
                <a:cs typeface="Lora"/>
                <a:sym typeface="Lora"/>
              </a:rPr>
              <a:t>Who will speak are:</a:t>
            </a:r>
            <a:endParaRPr b="1" i="1" sz="3600">
              <a:latin typeface="Lora"/>
              <a:ea typeface="Lora"/>
              <a:cs typeface="Lora"/>
              <a:sym typeface="Lora"/>
            </a:endParaRPr>
          </a:p>
          <a:p>
            <a:pPr indent="0" lvl="0" marL="0" marR="0" rtl="0" algn="l">
              <a:lnSpc>
                <a:spcPct val="100000"/>
              </a:lnSpc>
              <a:spcBef>
                <a:spcPts val="600"/>
              </a:spcBef>
              <a:spcAft>
                <a:spcPts val="0"/>
              </a:spcAft>
              <a:buClr>
                <a:schemeClr val="dk1"/>
              </a:buClr>
              <a:buSzPts val="1100"/>
              <a:buFont typeface="Arial"/>
              <a:buNone/>
            </a:pPr>
            <a:r>
              <a:rPr lang="en" sz="1800"/>
              <a:t>- </a:t>
            </a:r>
            <a:r>
              <a:rPr lang="en" sz="1800">
                <a:highlight>
                  <a:srgbClr val="FFCD00"/>
                </a:highlight>
              </a:rPr>
              <a:t>Wilmer David Guarin</a:t>
            </a:r>
            <a:endParaRPr sz="1800">
              <a:highlight>
                <a:srgbClr val="FFCD00"/>
              </a:highlight>
            </a:endParaRPr>
          </a:p>
          <a:p>
            <a:pPr indent="0" lvl="0" marL="0" marR="0" rtl="0" algn="l">
              <a:lnSpc>
                <a:spcPct val="100000"/>
              </a:lnSpc>
              <a:spcBef>
                <a:spcPts val="600"/>
              </a:spcBef>
              <a:spcAft>
                <a:spcPts val="0"/>
              </a:spcAft>
              <a:buClr>
                <a:schemeClr val="dk1"/>
              </a:buClr>
              <a:buSzPts val="1100"/>
              <a:buFont typeface="Arial"/>
              <a:buNone/>
            </a:pPr>
            <a:r>
              <a:rPr lang="en" sz="1800"/>
              <a:t>- </a:t>
            </a:r>
            <a:r>
              <a:rPr lang="en" sz="1800">
                <a:solidFill>
                  <a:srgbClr val="1D1D1B"/>
                </a:solidFill>
                <a:highlight>
                  <a:srgbClr val="FFCD00"/>
                </a:highlight>
              </a:rPr>
              <a:t>Manuel Zúñiga</a:t>
            </a:r>
            <a:endParaRPr sz="1800">
              <a:solidFill>
                <a:srgbClr val="1D1D1B"/>
              </a:solidFill>
              <a:highlight>
                <a:srgbClr val="FFCD00"/>
              </a:highlight>
            </a:endParaRPr>
          </a:p>
          <a:p>
            <a:pPr indent="0" lvl="0" marL="0" marR="0" rtl="0" algn="l">
              <a:lnSpc>
                <a:spcPct val="100000"/>
              </a:lnSpc>
              <a:spcBef>
                <a:spcPts val="600"/>
              </a:spcBef>
              <a:spcAft>
                <a:spcPts val="0"/>
              </a:spcAft>
              <a:buClr>
                <a:schemeClr val="dk1"/>
              </a:buClr>
              <a:buSzPts val="1100"/>
              <a:buFont typeface="Arial"/>
              <a:buNone/>
            </a:pPr>
            <a:r>
              <a:rPr lang="en" sz="1800"/>
              <a:t>- </a:t>
            </a:r>
            <a:r>
              <a:rPr lang="en" sz="1800">
                <a:highlight>
                  <a:schemeClr val="accent1"/>
                </a:highlight>
              </a:rPr>
              <a:t>Alejandra Martínez</a:t>
            </a:r>
            <a:endParaRPr sz="1800">
              <a:highlight>
                <a:schemeClr val="accent1"/>
              </a:highlight>
            </a:endParaRPr>
          </a:p>
          <a:p>
            <a:pPr indent="0" lvl="0" marL="0" marR="0" rtl="0" algn="l">
              <a:lnSpc>
                <a:spcPct val="100000"/>
              </a:lnSpc>
              <a:spcBef>
                <a:spcPts val="600"/>
              </a:spcBef>
              <a:spcAft>
                <a:spcPts val="0"/>
              </a:spcAft>
              <a:buClr>
                <a:schemeClr val="dk1"/>
              </a:buClr>
              <a:buSzPts val="1100"/>
              <a:buFont typeface="Arial"/>
              <a:buNone/>
            </a:pPr>
            <a:r>
              <a:rPr lang="en" sz="1800"/>
              <a:t>- </a:t>
            </a:r>
            <a:r>
              <a:rPr lang="en" sz="1800">
                <a:highlight>
                  <a:schemeClr val="accent1"/>
                </a:highlight>
              </a:rPr>
              <a:t>Jua</a:t>
            </a:r>
            <a:r>
              <a:rPr lang="en" sz="1800">
                <a:highlight>
                  <a:srgbClr val="FFCD00"/>
                </a:highlight>
              </a:rPr>
              <a:t>n José Bedoya</a:t>
            </a:r>
            <a:endParaRPr sz="1800">
              <a:highlight>
                <a:srgbClr val="FFCD00"/>
              </a:highlight>
            </a:endParaRPr>
          </a:p>
          <a:p>
            <a:pPr indent="0" lvl="0" marL="0" marR="0" rtl="0" algn="l">
              <a:lnSpc>
                <a:spcPct val="100000"/>
              </a:lnSpc>
              <a:spcBef>
                <a:spcPts val="600"/>
              </a:spcBef>
              <a:spcAft>
                <a:spcPts val="0"/>
              </a:spcAft>
              <a:buClr>
                <a:schemeClr val="dk1"/>
              </a:buClr>
              <a:buSzPts val="1100"/>
              <a:buFont typeface="Arial"/>
              <a:buNone/>
            </a:pPr>
            <a:r>
              <a:t/>
            </a:r>
            <a:endParaRPr sz="1800"/>
          </a:p>
          <a:p>
            <a:pPr indent="0" lvl="0" marL="0" marR="0" rtl="0" algn="l">
              <a:lnSpc>
                <a:spcPct val="100000"/>
              </a:lnSpc>
              <a:spcBef>
                <a:spcPts val="600"/>
              </a:spcBef>
              <a:spcAft>
                <a:spcPts val="0"/>
              </a:spcAft>
              <a:buClr>
                <a:schemeClr val="accent1"/>
              </a:buClr>
              <a:buSzPts val="2400"/>
              <a:buFont typeface="Quattrocento Sans"/>
              <a:buNone/>
            </a:pPr>
            <a:r>
              <a:t/>
            </a:r>
            <a:endParaRPr b="1" i="0" sz="2400" u="none" cap="none" strike="noStrike">
              <a:solidFill>
                <a:schemeClr val="dk1"/>
              </a:solidFill>
              <a:latin typeface="Quattrocento Sans"/>
              <a:ea typeface="Quattrocento Sans"/>
              <a:cs typeface="Quattrocento Sans"/>
              <a:sym typeface="Quattrocento Sans"/>
            </a:endParaRPr>
          </a:p>
        </p:txBody>
      </p:sp>
      <p:cxnSp>
        <p:nvCxnSpPr>
          <p:cNvPr id="86" name="Google Shape;86;p3"/>
          <p:cNvCxnSpPr/>
          <p:nvPr/>
        </p:nvCxnSpPr>
        <p:spPr>
          <a:xfrm>
            <a:off x="6450" y="1428750"/>
            <a:ext cx="2397300" cy="0"/>
          </a:xfrm>
          <a:prstGeom prst="straightConnector1">
            <a:avLst/>
          </a:prstGeom>
          <a:noFill/>
          <a:ln cap="flat" cmpd="sng" w="9525">
            <a:solidFill>
              <a:srgbClr val="CCCCCC"/>
            </a:solidFill>
            <a:prstDash val="solid"/>
            <a:round/>
            <a:headEnd len="sm" w="sm" type="none"/>
            <a:tailEnd len="sm" w="sm" type="none"/>
          </a:ln>
        </p:spPr>
      </p:cxnSp>
      <p:sp>
        <p:nvSpPr>
          <p:cNvPr id="87" name="Google Shape;87;p3"/>
          <p:cNvSpPr txBox="1"/>
          <p:nvPr>
            <p:ph idx="4294967295" type="ctrTitle"/>
          </p:nvPr>
        </p:nvSpPr>
        <p:spPr>
          <a:xfrm>
            <a:off x="2371625" y="8165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b="1" i="0" lang="en" sz="6000" u="none" cap="none" strike="noStrike">
                <a:solidFill>
                  <a:schemeClr val="dk1"/>
                </a:solidFill>
                <a:latin typeface="Lora"/>
                <a:ea typeface="Lora"/>
                <a:cs typeface="Lora"/>
                <a:sym typeface="Lora"/>
              </a:rPr>
              <a:t>Hello!</a:t>
            </a:r>
            <a:endParaRPr b="1" i="0" sz="6000" u="none" cap="none" strike="noStrike">
              <a:solidFill>
                <a:schemeClr val="dk1"/>
              </a:solidFill>
              <a:latin typeface="Lora"/>
              <a:ea typeface="Lora"/>
              <a:cs typeface="Lora"/>
              <a:sym typeface="Lora"/>
            </a:endParaRPr>
          </a:p>
        </p:txBody>
      </p:sp>
      <p:cxnSp>
        <p:nvCxnSpPr>
          <p:cNvPr id="88" name="Google Shape;88;p3"/>
          <p:cNvCxnSpPr/>
          <p:nvPr/>
        </p:nvCxnSpPr>
        <p:spPr>
          <a:xfrm>
            <a:off x="4738400" y="1428750"/>
            <a:ext cx="4405500" cy="0"/>
          </a:xfrm>
          <a:prstGeom prst="straightConnector1">
            <a:avLst/>
          </a:prstGeom>
          <a:noFill/>
          <a:ln cap="flat" cmpd="sng" w="9525">
            <a:solidFill>
              <a:srgbClr val="CCCCCC"/>
            </a:solidFill>
            <a:prstDash val="solid"/>
            <a:round/>
            <a:headEnd len="sm" w="sm" type="none"/>
            <a:tailEnd len="sm" w="sm" type="none"/>
          </a:ln>
        </p:spPr>
      </p:cxnSp>
      <p:sp>
        <p:nvSpPr>
          <p:cNvPr id="89" name="Google Shape;89;p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0" name="Google Shape;90;p3"/>
          <p:cNvSpPr/>
          <p:nvPr/>
        </p:nvSpPr>
        <p:spPr>
          <a:xfrm>
            <a:off x="933025" y="848850"/>
            <a:ext cx="1134600" cy="1159800"/>
          </a:xfrm>
          <a:prstGeom prst="flowChartConnector">
            <a:avLst/>
          </a:prstGeom>
          <a:solidFill>
            <a:schemeClr val="l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Grupo 5</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p:nvPr/>
        </p:nvSpPr>
        <p:spPr>
          <a:xfrm>
            <a:off x="5650" y="4551825"/>
            <a:ext cx="9144000" cy="591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¿Qué es el Machine Learning?</a:t>
            </a:r>
            <a:endParaRPr/>
          </a:p>
        </p:txBody>
      </p:sp>
      <p:grpSp>
        <p:nvGrpSpPr>
          <p:cNvPr id="97" name="Google Shape;97;p2"/>
          <p:cNvGrpSpPr/>
          <p:nvPr/>
        </p:nvGrpSpPr>
        <p:grpSpPr>
          <a:xfrm>
            <a:off x="916458" y="1019750"/>
            <a:ext cx="214625" cy="214625"/>
            <a:chOff x="2594050" y="1631825"/>
            <a:chExt cx="439625" cy="439625"/>
          </a:xfrm>
        </p:grpSpPr>
        <p:sp>
          <p:nvSpPr>
            <p:cNvPr id="98" name="Google Shape;98;p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
          <p:cNvSpPr txBox="1"/>
          <p:nvPr/>
        </p:nvSpPr>
        <p:spPr>
          <a:xfrm>
            <a:off x="1381250" y="1578150"/>
            <a:ext cx="4279200" cy="220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lang="en">
                <a:latin typeface="Quattrocento Sans"/>
                <a:ea typeface="Quattrocento Sans"/>
                <a:cs typeface="Quattrocento Sans"/>
                <a:sym typeface="Quattrocento Sans"/>
              </a:rPr>
              <a:t>El Machine Learning </a:t>
            </a:r>
            <a:r>
              <a:rPr lang="en">
                <a:highlight>
                  <a:srgbClr val="FFCD00"/>
                </a:highlight>
                <a:latin typeface="Quattrocento Sans"/>
                <a:ea typeface="Quattrocento Sans"/>
                <a:cs typeface="Quattrocento Sans"/>
                <a:sym typeface="Quattrocento Sans"/>
              </a:rPr>
              <a:t>es un subconjunto de la inteligencia artificial (IA)</a:t>
            </a:r>
            <a:r>
              <a:rPr lang="en">
                <a:latin typeface="Quattrocento Sans"/>
                <a:ea typeface="Quattrocento Sans"/>
                <a:cs typeface="Quattrocento Sans"/>
                <a:sym typeface="Quattrocento Sans"/>
              </a:rPr>
              <a:t>, que permite a un sistema aprender de los datos en lugar de aprender mediante la programación explícita, el algoritmo deriva reglas de los datos en sí. Utiliza una variedad de datos recopilados en el pasado para descubrir patrones que normalmente los humanos no pueden deducir, luego se usan para crear un modelo, que se aplica a nuevos datos para proporcionar una predicción más bien informada y adaptativa.</a:t>
            </a:r>
            <a:endParaRPr b="0" i="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600"/>
              </a:spcBef>
              <a:spcAft>
                <a:spcPts val="0"/>
              </a:spcAft>
              <a:buClr>
                <a:srgbClr val="000000"/>
              </a:buClr>
              <a:buSzPts val="1200"/>
              <a:buFont typeface="Arial"/>
              <a:buNone/>
            </a:pPr>
            <a:r>
              <a:t/>
            </a:r>
            <a:endParaRPr b="0" i="0" sz="1200" u="none" cap="none" strike="noStrike">
              <a:solidFill>
                <a:srgbClr val="000000"/>
              </a:solidFill>
              <a:latin typeface="Quattrocento Sans"/>
              <a:ea typeface="Quattrocento Sans"/>
              <a:cs typeface="Quattrocento Sans"/>
              <a:sym typeface="Quattrocento Sans"/>
            </a:endParaRPr>
          </a:p>
        </p:txBody>
      </p:sp>
      <p:sp>
        <p:nvSpPr>
          <p:cNvPr id="103" name="Google Shape;103;p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104" name="Google Shape;104;p2"/>
          <p:cNvGrpSpPr/>
          <p:nvPr/>
        </p:nvGrpSpPr>
        <p:grpSpPr>
          <a:xfrm>
            <a:off x="6470573" y="1371766"/>
            <a:ext cx="1975898" cy="2399972"/>
            <a:chOff x="5526246" y="1011207"/>
            <a:chExt cx="592758" cy="720085"/>
          </a:xfrm>
        </p:grpSpPr>
        <p:sp>
          <p:nvSpPr>
            <p:cNvPr id="105" name="Google Shape;105;p2"/>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06" name="Google Shape;106;p2"/>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07" name="Google Shape;107;p2"/>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08" name="Google Shape;108;p2"/>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09" name="Google Shape;109;p2"/>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10" name="Google Shape;110;p2"/>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ctrTitle"/>
          </p:nvPr>
        </p:nvSpPr>
        <p:spPr>
          <a:xfrm>
            <a:off x="2324250" y="234300"/>
            <a:ext cx="4495500" cy="8070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400"/>
              <a:t>¿Qué ofrece Azure para el Machine Learning?</a:t>
            </a:r>
            <a:endParaRPr sz="2400"/>
          </a:p>
        </p:txBody>
      </p:sp>
      <p:sp>
        <p:nvSpPr>
          <p:cNvPr id="116" name="Google Shape;116;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7" name="Google Shape;117;p4"/>
          <p:cNvPicPr preferRelativeResize="0"/>
          <p:nvPr/>
        </p:nvPicPr>
        <p:blipFill>
          <a:blip r:embed="rId3">
            <a:alphaModFix/>
          </a:blip>
          <a:stretch>
            <a:fillRect/>
          </a:stretch>
        </p:blipFill>
        <p:spPr>
          <a:xfrm>
            <a:off x="1942240" y="1041300"/>
            <a:ext cx="5259510" cy="3949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idx="1" type="body"/>
          </p:nvPr>
        </p:nvSpPr>
        <p:spPr>
          <a:xfrm>
            <a:off x="2105100" y="2469175"/>
            <a:ext cx="4933800" cy="81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600"/>
              </a:spcBef>
              <a:spcAft>
                <a:spcPts val="0"/>
              </a:spcAft>
              <a:buSzPts val="2400"/>
              <a:buNone/>
            </a:pPr>
            <a:r>
              <a:rPr lang="en"/>
              <a:t>Permite usar </a:t>
            </a:r>
            <a:r>
              <a:rPr lang="en">
                <a:highlight>
                  <a:schemeClr val="accent1"/>
                </a:highlight>
              </a:rPr>
              <a:t>Machine Learning automatizado</a:t>
            </a:r>
            <a:r>
              <a:rPr lang="en"/>
              <a:t>, manejar los recursos computacionales, desarrollo y operaciones, despliegues simples, Python SDK independiente, y soporte para frameworks de código abierto.</a:t>
            </a:r>
            <a:endParaRPr/>
          </a:p>
        </p:txBody>
      </p:sp>
      <p:sp>
        <p:nvSpPr>
          <p:cNvPr id="123" name="Google Shape;123;p5"/>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Entonces...</a:t>
            </a:r>
            <a:endParaRPr/>
          </a:p>
        </p:txBody>
      </p:sp>
      <p:sp>
        <p:nvSpPr>
          <p:cNvPr id="129" name="Google Shape;129;p9"/>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highlight>
                  <a:schemeClr val="accent1"/>
                </a:highlight>
              </a:rPr>
              <a:t>Modelos específicos pre entrenados:</a:t>
            </a:r>
            <a:endParaRPr b="1">
              <a:highlight>
                <a:schemeClr val="accent1"/>
              </a:highlight>
            </a:endParaRPr>
          </a:p>
          <a:p>
            <a:pPr indent="0" lvl="0" marL="0" rtl="0" algn="l">
              <a:lnSpc>
                <a:spcPct val="100000"/>
              </a:lnSpc>
              <a:spcBef>
                <a:spcPts val="600"/>
              </a:spcBef>
              <a:spcAft>
                <a:spcPts val="0"/>
              </a:spcAft>
              <a:buSzPts val="1800"/>
              <a:buNone/>
            </a:pPr>
            <a:r>
              <a:rPr lang="en"/>
              <a:t>Visión</a:t>
            </a:r>
            <a:endParaRPr/>
          </a:p>
          <a:p>
            <a:pPr indent="0" lvl="0" marL="0" rtl="0" algn="l">
              <a:lnSpc>
                <a:spcPct val="100000"/>
              </a:lnSpc>
              <a:spcBef>
                <a:spcPts val="600"/>
              </a:spcBef>
              <a:spcAft>
                <a:spcPts val="0"/>
              </a:spcAft>
              <a:buSzPts val="1800"/>
              <a:buNone/>
            </a:pPr>
            <a:r>
              <a:rPr lang="en"/>
              <a:t>Audio</a:t>
            </a:r>
            <a:endParaRPr/>
          </a:p>
          <a:p>
            <a:pPr indent="0" lvl="0" marL="0" rtl="0" algn="l">
              <a:lnSpc>
                <a:spcPct val="100000"/>
              </a:lnSpc>
              <a:spcBef>
                <a:spcPts val="600"/>
              </a:spcBef>
              <a:spcAft>
                <a:spcPts val="0"/>
              </a:spcAft>
              <a:buSzPts val="1800"/>
              <a:buNone/>
            </a:pPr>
            <a:r>
              <a:rPr lang="en"/>
              <a:t>Lenguaje</a:t>
            </a:r>
            <a:endParaRPr/>
          </a:p>
          <a:p>
            <a:pPr indent="0" lvl="0" marL="0" rtl="0" algn="l">
              <a:lnSpc>
                <a:spcPct val="100000"/>
              </a:lnSpc>
              <a:spcBef>
                <a:spcPts val="600"/>
              </a:spcBef>
              <a:spcAft>
                <a:spcPts val="0"/>
              </a:spcAft>
              <a:buSzPts val="1800"/>
              <a:buNone/>
            </a:pPr>
            <a:r>
              <a:rPr lang="en"/>
              <a:t>Búsqueda</a:t>
            </a:r>
            <a:endParaRPr/>
          </a:p>
          <a:p>
            <a:pPr indent="0" lvl="0" marL="0" rtl="0" algn="l">
              <a:lnSpc>
                <a:spcPct val="100000"/>
              </a:lnSpc>
              <a:spcBef>
                <a:spcPts val="600"/>
              </a:spcBef>
              <a:spcAft>
                <a:spcPts val="0"/>
              </a:spcAft>
              <a:buSzPts val="1800"/>
              <a:buNone/>
            </a:pPr>
            <a:r>
              <a:t/>
            </a:r>
            <a:endParaRPr/>
          </a:p>
        </p:txBody>
      </p:sp>
      <p:sp>
        <p:nvSpPr>
          <p:cNvPr id="130" name="Google Shape;130;p9"/>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highlight>
                  <a:schemeClr val="accent1"/>
                </a:highlight>
              </a:rPr>
              <a:t>Herramientas para la ciencia de datos:</a:t>
            </a:r>
            <a:endParaRPr b="1">
              <a:highlight>
                <a:schemeClr val="accent1"/>
              </a:highlight>
            </a:endParaRPr>
          </a:p>
          <a:p>
            <a:pPr indent="0" lvl="0" marL="0" rtl="0" algn="l">
              <a:lnSpc>
                <a:spcPct val="100000"/>
              </a:lnSpc>
              <a:spcBef>
                <a:spcPts val="600"/>
              </a:spcBef>
              <a:spcAft>
                <a:spcPts val="0"/>
              </a:spcAft>
              <a:buSzPts val="1800"/>
              <a:buNone/>
            </a:pPr>
            <a:r>
              <a:rPr lang="en"/>
              <a:t>PyCharm</a:t>
            </a:r>
            <a:endParaRPr/>
          </a:p>
          <a:p>
            <a:pPr indent="0" lvl="0" marL="0" rtl="0" algn="l">
              <a:lnSpc>
                <a:spcPct val="100000"/>
              </a:lnSpc>
              <a:spcBef>
                <a:spcPts val="600"/>
              </a:spcBef>
              <a:spcAft>
                <a:spcPts val="0"/>
              </a:spcAft>
              <a:buSzPts val="1800"/>
              <a:buNone/>
            </a:pPr>
            <a:r>
              <a:rPr lang="en"/>
              <a:t>Jupyter</a:t>
            </a:r>
            <a:endParaRPr/>
          </a:p>
          <a:p>
            <a:pPr indent="0" lvl="0" marL="0" rtl="0" algn="l">
              <a:lnSpc>
                <a:spcPct val="100000"/>
              </a:lnSpc>
              <a:spcBef>
                <a:spcPts val="600"/>
              </a:spcBef>
              <a:spcAft>
                <a:spcPts val="0"/>
              </a:spcAft>
              <a:buSzPts val="1800"/>
              <a:buNone/>
            </a:pPr>
            <a:r>
              <a:rPr lang="en"/>
              <a:t>Visual Studio Code</a:t>
            </a:r>
            <a:endParaRPr/>
          </a:p>
          <a:p>
            <a:pPr indent="0" lvl="0" marL="0" rtl="0" algn="l">
              <a:lnSpc>
                <a:spcPct val="100000"/>
              </a:lnSpc>
              <a:spcBef>
                <a:spcPts val="600"/>
              </a:spcBef>
              <a:spcAft>
                <a:spcPts val="0"/>
              </a:spcAft>
              <a:buSzPts val="1800"/>
              <a:buNone/>
            </a:pPr>
            <a:r>
              <a:rPr lang="en"/>
              <a:t>Línea de comandos</a:t>
            </a:r>
            <a:endParaRPr/>
          </a:p>
          <a:p>
            <a:pPr indent="0" lvl="0" marL="0" rtl="0" algn="l">
              <a:lnSpc>
                <a:spcPct val="100000"/>
              </a:lnSpc>
              <a:spcBef>
                <a:spcPts val="600"/>
              </a:spcBef>
              <a:spcAft>
                <a:spcPts val="0"/>
              </a:spcAft>
              <a:buSzPts val="1800"/>
              <a:buNone/>
            </a:pPr>
            <a:r>
              <a:t/>
            </a:r>
            <a:endParaRPr/>
          </a:p>
        </p:txBody>
      </p:sp>
      <p:sp>
        <p:nvSpPr>
          <p:cNvPr id="131" name="Google Shape;131;p9"/>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highlight>
                  <a:schemeClr val="accent1"/>
                </a:highlight>
              </a:rPr>
              <a:t>Frameworks populares:</a:t>
            </a:r>
            <a:endParaRPr b="1">
              <a:highlight>
                <a:schemeClr val="accent1"/>
              </a:highlight>
            </a:endParaRPr>
          </a:p>
          <a:p>
            <a:pPr indent="0" lvl="0" marL="0" rtl="0" algn="l">
              <a:lnSpc>
                <a:spcPct val="100000"/>
              </a:lnSpc>
              <a:spcBef>
                <a:spcPts val="600"/>
              </a:spcBef>
              <a:spcAft>
                <a:spcPts val="0"/>
              </a:spcAft>
              <a:buSzPts val="1800"/>
              <a:buNone/>
            </a:pPr>
            <a:r>
              <a:rPr lang="en"/>
              <a:t>PyTorch</a:t>
            </a:r>
            <a:endParaRPr/>
          </a:p>
          <a:p>
            <a:pPr indent="0" lvl="0" marL="0" rtl="0" algn="l">
              <a:lnSpc>
                <a:spcPct val="100000"/>
              </a:lnSpc>
              <a:spcBef>
                <a:spcPts val="600"/>
              </a:spcBef>
              <a:spcAft>
                <a:spcPts val="0"/>
              </a:spcAft>
              <a:buSzPts val="1800"/>
              <a:buNone/>
            </a:pPr>
            <a:r>
              <a:rPr lang="en"/>
              <a:t>TensorFlow</a:t>
            </a:r>
            <a:endParaRPr/>
          </a:p>
          <a:p>
            <a:pPr indent="0" lvl="0" marL="0" rtl="0" algn="l">
              <a:lnSpc>
                <a:spcPct val="100000"/>
              </a:lnSpc>
              <a:spcBef>
                <a:spcPts val="600"/>
              </a:spcBef>
              <a:spcAft>
                <a:spcPts val="0"/>
              </a:spcAft>
              <a:buSzPts val="1800"/>
              <a:buNone/>
            </a:pPr>
            <a:r>
              <a:rPr lang="en"/>
              <a:t>Scikit-Learn</a:t>
            </a:r>
            <a:endParaRPr/>
          </a:p>
          <a:p>
            <a:pPr indent="0" lvl="0" marL="0" rtl="0" algn="l">
              <a:lnSpc>
                <a:spcPct val="100000"/>
              </a:lnSpc>
              <a:spcBef>
                <a:spcPts val="600"/>
              </a:spcBef>
              <a:spcAft>
                <a:spcPts val="0"/>
              </a:spcAft>
              <a:buSzPts val="1800"/>
              <a:buNone/>
            </a:pPr>
            <a:r>
              <a:rPr lang="en"/>
              <a:t>ONNX</a:t>
            </a:r>
            <a:endParaRPr/>
          </a:p>
          <a:p>
            <a:pPr indent="0" lvl="0" marL="0" rtl="0" algn="l">
              <a:lnSpc>
                <a:spcPct val="100000"/>
              </a:lnSpc>
              <a:spcBef>
                <a:spcPts val="600"/>
              </a:spcBef>
              <a:spcAft>
                <a:spcPts val="0"/>
              </a:spcAft>
              <a:buSzPts val="1800"/>
              <a:buNone/>
            </a:pPr>
            <a:r>
              <a:t/>
            </a:r>
            <a:endParaRPr/>
          </a:p>
          <a:p>
            <a:pPr indent="0" lvl="0" marL="0" rtl="0" algn="l">
              <a:lnSpc>
                <a:spcPct val="100000"/>
              </a:lnSpc>
              <a:spcBef>
                <a:spcPts val="600"/>
              </a:spcBef>
              <a:spcAft>
                <a:spcPts val="0"/>
              </a:spcAft>
              <a:buSzPts val="1800"/>
              <a:buNone/>
            </a:pPr>
            <a:r>
              <a:t/>
            </a:r>
            <a:endParaRPr/>
          </a:p>
        </p:txBody>
      </p:sp>
      <p:grpSp>
        <p:nvGrpSpPr>
          <p:cNvPr id="132" name="Google Shape;132;p9"/>
          <p:cNvGrpSpPr/>
          <p:nvPr/>
        </p:nvGrpSpPr>
        <p:grpSpPr>
          <a:xfrm>
            <a:off x="916458" y="1019750"/>
            <a:ext cx="214625" cy="214625"/>
            <a:chOff x="2594050" y="1631825"/>
            <a:chExt cx="439625" cy="439625"/>
          </a:xfrm>
        </p:grpSpPr>
        <p:sp>
          <p:nvSpPr>
            <p:cNvPr id="133" name="Google Shape;133;p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fa499d3367_0_8"/>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Entonces...</a:t>
            </a:r>
            <a:endParaRPr/>
          </a:p>
        </p:txBody>
      </p:sp>
      <p:sp>
        <p:nvSpPr>
          <p:cNvPr id="143" name="Google Shape;143;gfa499d3367_0_8"/>
          <p:cNvSpPr txBox="1"/>
          <p:nvPr>
            <p:ph idx="1" type="body"/>
          </p:nvPr>
        </p:nvSpPr>
        <p:spPr>
          <a:xfrm>
            <a:off x="307525" y="1625950"/>
            <a:ext cx="2334000" cy="312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highlight>
                  <a:schemeClr val="accent1"/>
                </a:highlight>
              </a:rPr>
              <a:t>Servicios productivos:</a:t>
            </a:r>
            <a:endParaRPr b="1">
              <a:highlight>
                <a:schemeClr val="accent1"/>
              </a:highlight>
            </a:endParaRPr>
          </a:p>
          <a:p>
            <a:pPr indent="0" lvl="0" marL="0" rtl="0" algn="l">
              <a:lnSpc>
                <a:spcPct val="100000"/>
              </a:lnSpc>
              <a:spcBef>
                <a:spcPts val="600"/>
              </a:spcBef>
              <a:spcAft>
                <a:spcPts val="0"/>
              </a:spcAft>
              <a:buSzPts val="1800"/>
              <a:buNone/>
            </a:pPr>
            <a:r>
              <a:rPr lang="en"/>
              <a:t>Azure Databricks</a:t>
            </a:r>
            <a:endParaRPr/>
          </a:p>
          <a:p>
            <a:pPr indent="0" lvl="0" marL="0" rtl="0" algn="l">
              <a:lnSpc>
                <a:spcPct val="100000"/>
              </a:lnSpc>
              <a:spcBef>
                <a:spcPts val="600"/>
              </a:spcBef>
              <a:spcAft>
                <a:spcPts val="0"/>
              </a:spcAft>
              <a:buSzPts val="1800"/>
              <a:buNone/>
            </a:pPr>
            <a:r>
              <a:rPr lang="en"/>
              <a:t>Azure Machine Learning</a:t>
            </a:r>
            <a:endParaRPr/>
          </a:p>
          <a:p>
            <a:pPr indent="0" lvl="0" marL="0" rtl="0" algn="l">
              <a:lnSpc>
                <a:spcPct val="100000"/>
              </a:lnSpc>
              <a:spcBef>
                <a:spcPts val="600"/>
              </a:spcBef>
              <a:spcAft>
                <a:spcPts val="0"/>
              </a:spcAft>
              <a:buSzPts val="1800"/>
              <a:buNone/>
            </a:pPr>
            <a:r>
              <a:rPr lang="en"/>
              <a:t>Machine Learning VMs</a:t>
            </a:r>
            <a:endParaRPr/>
          </a:p>
          <a:p>
            <a:pPr indent="0" lvl="0" marL="0" rtl="0" algn="l">
              <a:lnSpc>
                <a:spcPct val="100000"/>
              </a:lnSpc>
              <a:spcBef>
                <a:spcPts val="600"/>
              </a:spcBef>
              <a:spcAft>
                <a:spcPts val="0"/>
              </a:spcAft>
              <a:buSzPts val="1800"/>
              <a:buNone/>
            </a:pPr>
            <a:r>
              <a:t/>
            </a:r>
            <a:endParaRPr/>
          </a:p>
          <a:p>
            <a:pPr indent="0" lvl="0" marL="0" rtl="0" algn="l">
              <a:lnSpc>
                <a:spcPct val="100000"/>
              </a:lnSpc>
              <a:spcBef>
                <a:spcPts val="600"/>
              </a:spcBef>
              <a:spcAft>
                <a:spcPts val="0"/>
              </a:spcAft>
              <a:buSzPts val="1800"/>
              <a:buNone/>
            </a:pPr>
            <a:r>
              <a:t/>
            </a:r>
            <a:endParaRPr/>
          </a:p>
        </p:txBody>
      </p:sp>
      <p:sp>
        <p:nvSpPr>
          <p:cNvPr id="144" name="Google Shape;144;gfa499d3367_0_8"/>
          <p:cNvSpPr txBox="1"/>
          <p:nvPr>
            <p:ph idx="2" type="body"/>
          </p:nvPr>
        </p:nvSpPr>
        <p:spPr>
          <a:xfrm>
            <a:off x="2341278" y="1625950"/>
            <a:ext cx="1747800" cy="312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highlight>
                  <a:schemeClr val="accent1"/>
                </a:highlight>
              </a:rPr>
              <a:t>Potente infraestructura:</a:t>
            </a:r>
            <a:endParaRPr b="1">
              <a:highlight>
                <a:schemeClr val="accent1"/>
              </a:highlight>
            </a:endParaRPr>
          </a:p>
          <a:p>
            <a:pPr indent="0" lvl="0" marL="0" rtl="0" algn="l">
              <a:lnSpc>
                <a:spcPct val="100000"/>
              </a:lnSpc>
              <a:spcBef>
                <a:spcPts val="600"/>
              </a:spcBef>
              <a:spcAft>
                <a:spcPts val="0"/>
              </a:spcAft>
              <a:buSzPts val="1800"/>
              <a:buNone/>
            </a:pPr>
            <a:r>
              <a:rPr lang="en"/>
              <a:t>CPU</a:t>
            </a:r>
            <a:endParaRPr/>
          </a:p>
          <a:p>
            <a:pPr indent="0" lvl="0" marL="0" rtl="0" algn="l">
              <a:lnSpc>
                <a:spcPct val="100000"/>
              </a:lnSpc>
              <a:spcBef>
                <a:spcPts val="600"/>
              </a:spcBef>
              <a:spcAft>
                <a:spcPts val="0"/>
              </a:spcAft>
              <a:buSzPts val="1800"/>
              <a:buNone/>
            </a:pPr>
            <a:r>
              <a:rPr lang="en"/>
              <a:t>GPU</a:t>
            </a:r>
            <a:endParaRPr/>
          </a:p>
          <a:p>
            <a:pPr indent="0" lvl="0" marL="0" rtl="0" algn="l">
              <a:lnSpc>
                <a:spcPct val="100000"/>
              </a:lnSpc>
              <a:spcBef>
                <a:spcPts val="600"/>
              </a:spcBef>
              <a:spcAft>
                <a:spcPts val="0"/>
              </a:spcAft>
              <a:buSzPts val="1800"/>
              <a:buNone/>
            </a:pPr>
            <a:r>
              <a:rPr lang="en"/>
              <a:t>FPGA</a:t>
            </a:r>
            <a:endParaRPr/>
          </a:p>
          <a:p>
            <a:pPr indent="0" lvl="0" marL="0" rtl="0" algn="l">
              <a:lnSpc>
                <a:spcPct val="100000"/>
              </a:lnSpc>
              <a:spcBef>
                <a:spcPts val="600"/>
              </a:spcBef>
              <a:spcAft>
                <a:spcPts val="0"/>
              </a:spcAft>
              <a:buSzPts val="1800"/>
              <a:buNone/>
            </a:pPr>
            <a:r>
              <a:t/>
            </a:r>
            <a:endParaRPr/>
          </a:p>
          <a:p>
            <a:pPr indent="0" lvl="0" marL="0" rtl="0" algn="l">
              <a:lnSpc>
                <a:spcPct val="100000"/>
              </a:lnSpc>
              <a:spcBef>
                <a:spcPts val="600"/>
              </a:spcBef>
              <a:spcAft>
                <a:spcPts val="0"/>
              </a:spcAft>
              <a:buSzPts val="1800"/>
              <a:buNone/>
            </a:pPr>
            <a:r>
              <a:t/>
            </a:r>
            <a:endParaRPr/>
          </a:p>
        </p:txBody>
      </p:sp>
      <p:grpSp>
        <p:nvGrpSpPr>
          <p:cNvPr id="145" name="Google Shape;145;gfa499d3367_0_8"/>
          <p:cNvGrpSpPr/>
          <p:nvPr/>
        </p:nvGrpSpPr>
        <p:grpSpPr>
          <a:xfrm>
            <a:off x="916458" y="1019750"/>
            <a:ext cx="214625" cy="214625"/>
            <a:chOff x="2594050" y="1631825"/>
            <a:chExt cx="439625" cy="439625"/>
          </a:xfrm>
        </p:grpSpPr>
        <p:sp>
          <p:nvSpPr>
            <p:cNvPr id="146" name="Google Shape;146;gfa499d3367_0_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fa499d3367_0_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fa499d3367_0_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fa499d3367_0_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 name="Google Shape;150;gfa499d3367_0_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1" name="Google Shape;151;gfa499d3367_0_8"/>
          <p:cNvPicPr preferRelativeResize="0"/>
          <p:nvPr/>
        </p:nvPicPr>
        <p:blipFill>
          <a:blip r:embed="rId3">
            <a:alphaModFix/>
          </a:blip>
          <a:stretch>
            <a:fillRect/>
          </a:stretch>
        </p:blipFill>
        <p:spPr>
          <a:xfrm>
            <a:off x="4364613" y="1625938"/>
            <a:ext cx="4467225" cy="223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Ciclo de vida del proyecto</a:t>
            </a:r>
            <a:endParaRPr>
              <a:highlight>
                <a:schemeClr val="accent1"/>
              </a:highlight>
            </a:endParaRPr>
          </a:p>
        </p:txBody>
      </p:sp>
      <p:grpSp>
        <p:nvGrpSpPr>
          <p:cNvPr id="157" name="Google Shape;157;p6"/>
          <p:cNvGrpSpPr/>
          <p:nvPr/>
        </p:nvGrpSpPr>
        <p:grpSpPr>
          <a:xfrm>
            <a:off x="916458" y="1019750"/>
            <a:ext cx="214625" cy="214625"/>
            <a:chOff x="2594050" y="1631825"/>
            <a:chExt cx="439625" cy="439625"/>
          </a:xfrm>
        </p:grpSpPr>
        <p:sp>
          <p:nvSpPr>
            <p:cNvPr id="158" name="Google Shape;158;p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 name="Google Shape;162;p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3" name="Google Shape;163;p6"/>
          <p:cNvPicPr preferRelativeResize="0"/>
          <p:nvPr/>
        </p:nvPicPr>
        <p:blipFill>
          <a:blip r:embed="rId3">
            <a:alphaModFix/>
          </a:blip>
          <a:stretch>
            <a:fillRect/>
          </a:stretch>
        </p:blipFill>
        <p:spPr>
          <a:xfrm>
            <a:off x="958525" y="1515900"/>
            <a:ext cx="7226925" cy="332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fa499d3367_0_39"/>
          <p:cNvSpPr txBox="1"/>
          <p:nvPr>
            <p:ph type="title"/>
          </p:nvPr>
        </p:nvSpPr>
        <p:spPr>
          <a:xfrm>
            <a:off x="1494700" y="951275"/>
            <a:ext cx="4922100" cy="39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Descripción del problema a solucionar</a:t>
            </a:r>
            <a:endParaRPr/>
          </a:p>
        </p:txBody>
      </p:sp>
      <p:grpSp>
        <p:nvGrpSpPr>
          <p:cNvPr id="169" name="Google Shape;169;gfa499d3367_0_39"/>
          <p:cNvGrpSpPr/>
          <p:nvPr/>
        </p:nvGrpSpPr>
        <p:grpSpPr>
          <a:xfrm>
            <a:off x="916458" y="1019750"/>
            <a:ext cx="214625" cy="214625"/>
            <a:chOff x="2594050" y="1631825"/>
            <a:chExt cx="439625" cy="439625"/>
          </a:xfrm>
        </p:grpSpPr>
        <p:sp>
          <p:nvSpPr>
            <p:cNvPr id="170" name="Google Shape;170;gfa499d3367_0_3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fa499d3367_0_3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fa499d3367_0_3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fa499d3367_0_3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 name="Google Shape;174;gfa499d3367_0_39"/>
          <p:cNvSpPr txBox="1"/>
          <p:nvPr/>
        </p:nvSpPr>
        <p:spPr>
          <a:xfrm>
            <a:off x="644400" y="1751525"/>
            <a:ext cx="3531300" cy="2926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sz="2300">
                <a:highlight>
                  <a:srgbClr val="C9DAF8"/>
                </a:highlight>
                <a:latin typeface="Quattrocento Sans"/>
                <a:ea typeface="Quattrocento Sans"/>
                <a:cs typeface="Quattrocento Sans"/>
                <a:sym typeface="Quattrocento Sans"/>
              </a:rPr>
              <a:t>Clasificación de diferentes flores por medio de varias </a:t>
            </a:r>
            <a:r>
              <a:rPr b="1" lang="en" sz="2300">
                <a:highlight>
                  <a:srgbClr val="C9DAF8"/>
                </a:highlight>
                <a:latin typeface="Quattrocento Sans"/>
                <a:ea typeface="Quattrocento Sans"/>
                <a:cs typeface="Quattrocento Sans"/>
                <a:sym typeface="Quattrocento Sans"/>
              </a:rPr>
              <a:t>características como lo es el diámetro del pétalo. </a:t>
            </a:r>
            <a:r>
              <a:rPr b="1" lang="en" sz="1800">
                <a:highlight>
                  <a:srgbClr val="A4C2F4"/>
                </a:highlight>
                <a:latin typeface="Quattrocento Sans"/>
                <a:ea typeface="Quattrocento Sans"/>
                <a:cs typeface="Quattrocento Sans"/>
                <a:sym typeface="Quattrocento Sans"/>
              </a:rPr>
              <a:t>  </a:t>
            </a:r>
            <a:endParaRPr b="1" i="0" sz="1800" u="none" cap="none" strike="noStrike">
              <a:solidFill>
                <a:srgbClr val="000000"/>
              </a:solidFill>
              <a:highlight>
                <a:srgbClr val="A4C2F4"/>
              </a:highlight>
              <a:latin typeface="Quattrocento Sans"/>
              <a:ea typeface="Quattrocento Sans"/>
              <a:cs typeface="Quattrocento Sans"/>
              <a:sym typeface="Quattrocento Sans"/>
            </a:endParaRPr>
          </a:p>
          <a:p>
            <a:pPr indent="0" lvl="0" marL="0" marR="0" rtl="0" algn="l">
              <a:lnSpc>
                <a:spcPct val="100000"/>
              </a:lnSpc>
              <a:spcBef>
                <a:spcPts val="600"/>
              </a:spcBef>
              <a:spcAft>
                <a:spcPts val="0"/>
              </a:spcAft>
              <a:buClr>
                <a:srgbClr val="000000"/>
              </a:buClr>
              <a:buSzPts val="1200"/>
              <a:buFont typeface="Arial"/>
              <a:buNone/>
            </a:pPr>
            <a:r>
              <a:t/>
            </a:r>
            <a:endParaRPr b="1" i="0" sz="1200" u="none" cap="none" strike="noStrike">
              <a:solidFill>
                <a:srgbClr val="000000"/>
              </a:solidFill>
              <a:highlight>
                <a:srgbClr val="A4C2F4"/>
              </a:highlight>
              <a:latin typeface="Quattrocento Sans"/>
              <a:ea typeface="Quattrocento Sans"/>
              <a:cs typeface="Quattrocento Sans"/>
              <a:sym typeface="Quattrocento Sans"/>
            </a:endParaRPr>
          </a:p>
        </p:txBody>
      </p:sp>
      <p:sp>
        <p:nvSpPr>
          <p:cNvPr id="175" name="Google Shape;175;gfa499d3367_0_3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6" name="Google Shape;176;gfa499d3367_0_39"/>
          <p:cNvPicPr preferRelativeResize="0"/>
          <p:nvPr/>
        </p:nvPicPr>
        <p:blipFill>
          <a:blip r:embed="rId3">
            <a:alphaModFix/>
          </a:blip>
          <a:stretch>
            <a:fillRect/>
          </a:stretch>
        </p:blipFill>
        <p:spPr>
          <a:xfrm>
            <a:off x="4612563" y="1468025"/>
            <a:ext cx="3493800" cy="3493800"/>
          </a:xfrm>
          <a:prstGeom prst="ellipse">
            <a:avLst/>
          </a:prstGeom>
          <a:noFill/>
          <a:ln>
            <a:noFill/>
          </a:ln>
        </p:spPr>
      </p:pic>
      <p:sp>
        <p:nvSpPr>
          <p:cNvPr id="177" name="Google Shape;177;gfa499d3367_0_39"/>
          <p:cNvSpPr/>
          <p:nvPr/>
        </p:nvSpPr>
        <p:spPr>
          <a:xfrm>
            <a:off x="4798175" y="1468025"/>
            <a:ext cx="790200" cy="790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 name="Google Shape;178;gfa499d3367_0_39"/>
          <p:cNvGrpSpPr/>
          <p:nvPr/>
        </p:nvGrpSpPr>
        <p:grpSpPr>
          <a:xfrm>
            <a:off x="5015092" y="1706444"/>
            <a:ext cx="356204" cy="313212"/>
            <a:chOff x="1929775" y="320925"/>
            <a:chExt cx="423800" cy="372650"/>
          </a:xfrm>
        </p:grpSpPr>
        <p:sp>
          <p:nvSpPr>
            <p:cNvPr id="179" name="Google Shape;179;gfa499d3367_0_39"/>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fa499d3367_0_39"/>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fa499d3367_0_39"/>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fa499d3367_0_39"/>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fa499d3367_0_39"/>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