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260" r:id="rId6"/>
    <p:sldId id="261" r:id="rId7"/>
    <p:sldId id="263" r:id="rId8"/>
    <p:sldId id="299" r:id="rId9"/>
    <p:sldId id="287" r:id="rId10"/>
    <p:sldId id="288" r:id="rId11"/>
    <p:sldId id="289" r:id="rId12"/>
    <p:sldId id="300" r:id="rId13"/>
    <p:sldId id="301" r:id="rId14"/>
    <p:sldId id="302" r:id="rId15"/>
    <p:sldId id="303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>
      <p:cViewPr varScale="1">
        <p:scale>
          <a:sx n="110" d="100"/>
          <a:sy n="110" d="100"/>
        </p:scale>
        <p:origin x="96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DA4D5D5-D969-4C8D-94AD-C651A2778040}" type="datetimeFigureOut">
              <a:rPr lang="es-AR"/>
              <a:pPr>
                <a:defRPr/>
              </a:pPr>
              <a:t>22/2/2021</a:t>
            </a:fld>
            <a:endParaRPr lang="es-AR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AR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612A2A-4481-4E5F-836D-D00261E690BC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37465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11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13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18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10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19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3" name="15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4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5" name="21 Conector recto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6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22 Elipse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23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25 Elipse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24 Elipse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22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F5587-3013-4EE2-862A-34A29AECF798}" type="datetime1">
              <a:rPr lang="en-US"/>
              <a:pPr>
                <a:defRPr/>
              </a:pPr>
              <a:t>2/22/2021</a:t>
            </a:fld>
            <a:endParaRPr lang="en-US" dirty="0"/>
          </a:p>
        </p:txBody>
      </p:sp>
      <p:sp>
        <p:nvSpPr>
          <p:cNvPr id="23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ED247-19DE-47A0-960F-C9CA07ED3D6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C8D04-A308-49BB-A350-D1709849DB85}" type="datetime1">
              <a:rPr lang="en-US"/>
              <a:pPr>
                <a:defRPr/>
              </a:pPr>
              <a:t>2/22/2021</a:t>
            </a:fld>
            <a:endParaRPr lang="en-US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9BAA9-4565-4BCD-B98B-7AE73CB9D18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84FCD-D9F1-4129-803A-F7492D564E8D}" type="datetime1">
              <a:rPr lang="en-US"/>
              <a:pPr>
                <a:defRPr/>
              </a:pPr>
              <a:t>2/22/2021</a:t>
            </a:fld>
            <a:endParaRPr lang="en-US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CC19E-FD6D-454E-94F2-58776FA3344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B184AB3-FA38-4AAC-B216-FE73B0F119CB}" type="datetime1">
              <a:rPr lang="en-US"/>
              <a:pPr>
                <a:defRPr/>
              </a:pPr>
              <a:t>2/22/2021</a:t>
            </a:fld>
            <a:endParaRPr lang="en-US" dirty="0"/>
          </a:p>
        </p:txBody>
      </p:sp>
      <p:sp>
        <p:nvSpPr>
          <p:cNvPr id="5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ED3A961-4023-435A-AFCC-FE66DA802D85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9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10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11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12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9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14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15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3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19 Elipse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20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21 Elipse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22 Elipse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25 Conector recto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FEF37-F05C-4F0C-9D33-155B0C9E3666}" type="datetime1">
              <a:rPr lang="en-US"/>
              <a:pPr>
                <a:defRPr/>
              </a:pPr>
              <a:t>2/22/2021</a:t>
            </a:fld>
            <a:endParaRPr lang="en-US" dirty="0"/>
          </a:p>
        </p:txBody>
      </p:sp>
      <p:sp>
        <p:nvSpPr>
          <p:cNvPr id="21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87E9F-6C7D-49DD-B718-985131CBA47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1C9BF-EBAA-4ADA-92FB-9B76747C6548}" type="datetime1">
              <a:rPr lang="en-US"/>
              <a:pPr>
                <a:defRPr/>
              </a:pPr>
              <a:t>2/22/2021</a:t>
            </a:fld>
            <a:endParaRPr lang="en-US" dirty="0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780E6-A25A-485F-A79D-315F4CB365F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3DB62-A1D8-47DB-9F6D-F3C0BB817F99}" type="datetime1">
              <a:rPr lang="en-US"/>
              <a:pPr>
                <a:defRPr/>
              </a:pPr>
              <a:t>2/22/2021</a:t>
            </a:fld>
            <a:endParaRPr lang="en-US" dirty="0"/>
          </a:p>
        </p:txBody>
      </p:sp>
      <p:sp>
        <p:nvSpPr>
          <p:cNvPr id="8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0590A-F9DB-4F1B-A174-B407569F2BB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8546797-4CFD-4C92-A076-DFF427BEDC8D}" type="datetime1">
              <a:rPr lang="en-US"/>
              <a:pPr>
                <a:defRPr/>
              </a:pPr>
              <a:t>2/22/2021</a:t>
            </a:fld>
            <a:endParaRPr lang="en-US" dirty="0"/>
          </a:p>
        </p:txBody>
      </p:sp>
      <p:sp>
        <p:nvSpPr>
          <p:cNvPr id="4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C4FCEFC-560E-4E2C-A6C1-B1CBC71EA1F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F364E-371C-4D5E-8C50-2901721C4201}" type="datetime1">
              <a:rPr lang="en-US"/>
              <a:pPr>
                <a:defRPr/>
              </a:pPr>
              <a:t>2/22/2021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08E71-39EF-4E68-8450-A07EBEEB94D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8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9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13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20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EDCF745-99A1-4EF3-B286-402A822E123E}" type="datetime1">
              <a:rPr lang="en-US"/>
              <a:pPr>
                <a:defRPr/>
              </a:pPr>
              <a:t>2/22/2021</a:t>
            </a:fld>
            <a:endParaRPr lang="en-US" dirty="0"/>
          </a:p>
        </p:txBody>
      </p:sp>
      <p:sp>
        <p:nvSpPr>
          <p:cNvPr id="13" name="2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5ABC4E8-64D9-4BF2-98D8-104E2F117AD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14" name="2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12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19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dirty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77E3926-8842-448E-AFC4-FE3FA91CA7CB}" type="datetime1">
              <a:rPr lang="en-US"/>
              <a:pPr>
                <a:defRPr/>
              </a:pPr>
              <a:t>2/22/2021</a:t>
            </a:fld>
            <a:endParaRPr lang="en-US" dirty="0"/>
          </a:p>
        </p:txBody>
      </p:sp>
      <p:sp>
        <p:nvSpPr>
          <p:cNvPr id="13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B8A83CD-5242-4F3C-B58A-EFE4C7A7162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14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8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90795CA-C35E-4747-B53A-7880EC510C32}" type="datetime1">
              <a:rPr lang="en-US"/>
              <a:pPr>
                <a:defRPr/>
              </a:pPr>
              <a:t>2/22/2021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B5C6DD89-5FC9-45BF-9EC7-87F0B0921CA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3" r:id="rId4"/>
    <p:sldLayoutId id="2147483682" r:id="rId5"/>
    <p:sldLayoutId id="2147483687" r:id="rId6"/>
    <p:sldLayoutId id="2147483681" r:id="rId7"/>
    <p:sldLayoutId id="2147483688" r:id="rId8"/>
    <p:sldLayoutId id="2147483689" r:id="rId9"/>
    <p:sldLayoutId id="2147483680" r:id="rId10"/>
    <p:sldLayoutId id="2147483679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RIMER%20CUAT%202014/400px-Periodic_identity_function.gi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AR" sz="3200" dirty="0">
                <a:latin typeface="Arial Black" pitchFamily="34" charset="0"/>
              </a:rPr>
              <a:t>SERIES DE FOURIER</a:t>
            </a:r>
            <a:endParaRPr lang="es-AR" dirty="0"/>
          </a:p>
        </p:txBody>
      </p:sp>
      <p:pic>
        <p:nvPicPr>
          <p:cNvPr id="14338" name="Picture 7" descr="400px-Periodic_ident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476250"/>
            <a:ext cx="5111750" cy="131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9" descr="http://upload.wikimedia.org/wikipedia/commons/thumb/e/e8/Periodic_identity_function.gif/400px-Periodic_identity_function.gif">
            <a:hlinkClick r:id="rId3"/>
          </p:cNvPr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19350" y="2133600"/>
            <a:ext cx="53292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5 Marcador de fecha"/>
          <p:cNvSpPr>
            <a:spLocks noGrp="1"/>
          </p:cNvSpPr>
          <p:nvPr>
            <p:ph type="dt" sz="quarter" idx="10"/>
          </p:nvPr>
        </p:nvSpPr>
        <p:spPr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761567-B917-4123-81A4-16B4496D1457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2/22/2021</a:t>
            </a:fld>
            <a:endParaRPr lang="en-US" dirty="0"/>
          </a:p>
        </p:txBody>
      </p:sp>
      <p:sp>
        <p:nvSpPr>
          <p:cNvPr id="14341" name="6 Marcador de número de diapositiva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C6B62C-57C6-4D76-84F1-37929DBA59A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3 Marcador de fecha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682C57-B550-443F-9010-C3342417D874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2/22/2021</a:t>
            </a:fld>
            <a:endParaRPr lang="en-US" dirty="0"/>
          </a:p>
        </p:txBody>
      </p:sp>
      <p:sp>
        <p:nvSpPr>
          <p:cNvPr id="46082" name="4 Marcador de número de diapositiva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B3EAA3-418D-4F67-9EA7-576B7936E40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dirty="0"/>
          </a:p>
        </p:txBody>
      </p:sp>
      <p:sp>
        <p:nvSpPr>
          <p:cNvPr id="6" name="5 CuadroTexto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9512" y="116632"/>
            <a:ext cx="8784976" cy="6688626"/>
          </a:xfrm>
          <a:prstGeom prst="rect">
            <a:avLst/>
          </a:prstGeom>
          <a:blipFill rotWithShape="1">
            <a:blip r:embed="rId2"/>
            <a:stretch>
              <a:fillRect l="-1040" t="-729"/>
            </a:stretch>
          </a:blip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>
                <a:noFill/>
                <a:latin typeface="+mn-lt"/>
              </a:rPr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3 Marcador de fecha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7A927F-3DC9-42D3-93D7-F21E19CACE61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2/22/2021</a:t>
            </a:fld>
            <a:endParaRPr lang="en-US" dirty="0"/>
          </a:p>
        </p:txBody>
      </p:sp>
      <p:sp>
        <p:nvSpPr>
          <p:cNvPr id="47106" name="4 Marcador de número de diapositiva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8BCD5F-5503-4FF0-A73D-4B106A90B43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dirty="0"/>
          </a:p>
        </p:txBody>
      </p:sp>
      <p:sp>
        <p:nvSpPr>
          <p:cNvPr id="6" name="5 CuadroTexto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8176" y="116632"/>
            <a:ext cx="8744303" cy="4825103"/>
          </a:xfrm>
          <a:prstGeom prst="rect">
            <a:avLst/>
          </a:prstGeom>
          <a:blipFill rotWithShape="1">
            <a:blip r:embed="rId2"/>
            <a:stretch>
              <a:fillRect l="-1045" t="-75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>
                <a:noFill/>
                <a:latin typeface="+mn-lt"/>
              </a:rPr>
              <a:t> </a:t>
            </a:r>
          </a:p>
        </p:txBody>
      </p:sp>
      <p:pic>
        <p:nvPicPr>
          <p:cNvPr id="47108" name="Picture 5"/>
          <p:cNvPicPr>
            <a:picLocks noChangeAspect="1" noChangeArrowheads="1"/>
          </p:cNvPicPr>
          <p:nvPr/>
        </p:nvPicPr>
        <p:blipFill>
          <a:blip r:embed="rId3"/>
          <a:srcRect t="5547" r="7712"/>
          <a:stretch>
            <a:fillRect/>
          </a:stretch>
        </p:blipFill>
        <p:spPr bwMode="auto">
          <a:xfrm>
            <a:off x="3554413" y="4321175"/>
            <a:ext cx="4652962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CCA988F-612C-4720-93FB-522482E0F548}"/>
                  </a:ext>
                </a:extLst>
              </p:cNvPr>
              <p:cNvSpPr txBox="1"/>
              <p:nvPr/>
            </p:nvSpPr>
            <p:spPr>
              <a:xfrm>
                <a:off x="235852" y="4914091"/>
                <a:ext cx="3230885" cy="847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CCA988F-612C-4720-93FB-522482E0F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52" y="4914091"/>
                <a:ext cx="3230885" cy="847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CD11C-ABF2-4B2F-BDA9-28D6B637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6409"/>
            <a:ext cx="3168352" cy="1190344"/>
          </a:xfrm>
        </p:spPr>
        <p:txBody>
          <a:bodyPr>
            <a:normAutofit fontScale="90000"/>
          </a:bodyPr>
          <a:lstStyle/>
          <a:p>
            <a:r>
              <a:rPr lang="es-AR" sz="2800" dirty="0"/>
              <a:t>Otros Ejemplos</a:t>
            </a:r>
            <a:br>
              <a:rPr lang="es-AR" sz="2800" dirty="0"/>
            </a:br>
            <a:br>
              <a:rPr lang="es-AR" sz="2800" dirty="0"/>
            </a:br>
            <a:endParaRPr lang="es-AR" sz="280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4297AC-B4BB-4BAB-B583-CC8BDF3FB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546797-4CFD-4C92-A076-DFF427BEDC8D}" type="datetime1">
              <a:rPr lang="en-US" smtClean="0"/>
              <a:pPr>
                <a:defRPr/>
              </a:pPr>
              <a:t>2/22/2021</a:t>
            </a:fld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19C454-DF3E-4220-8CA2-D540960FD0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4FCEFC-560E-4E2C-A6C1-B1CBC71EA1F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19B698-F1CF-4E75-ADFA-2D2BADDBE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45" t="50577" r="19094" b="3628"/>
          <a:stretch/>
        </p:blipFill>
        <p:spPr>
          <a:xfrm>
            <a:off x="3577303" y="4809852"/>
            <a:ext cx="4552285" cy="18746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A03CBE9-6D2B-4244-825C-4098DCB22D96}"/>
                  </a:ext>
                </a:extLst>
              </p:cNvPr>
              <p:cNvSpPr txBox="1"/>
              <p:nvPr/>
            </p:nvSpPr>
            <p:spPr>
              <a:xfrm>
                <a:off x="179512" y="548680"/>
                <a:ext cx="878497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i="1" dirty="0">
                    <a:latin typeface="+mn-lt"/>
                  </a:rPr>
                  <a:t>Diente de sierra: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AR" sz="2000" b="0" i="1" dirty="0">
                  <a:latin typeface="+mn-lt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s-AR" sz="2000" b="0" i="1" dirty="0">
                  <a:latin typeface="+mn-lt"/>
                  <a:ea typeface="Cambria Math" panose="02040503050406030204" pitchFamily="18" charset="0"/>
                </a:endParaRPr>
              </a:p>
              <a:p>
                <a:endParaRPr lang="es-AR" sz="2000" i="1" dirty="0">
                  <a:latin typeface="+mn-lt"/>
                </a:endParaRPr>
              </a:p>
              <a:p>
                <a:endParaRPr lang="es-AR" sz="2000" i="1" dirty="0">
                  <a:latin typeface="+mn-lt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A03CBE9-6D2B-4244-825C-4098DCB22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48680"/>
                <a:ext cx="8784976" cy="1631216"/>
              </a:xfrm>
              <a:prstGeom prst="rect">
                <a:avLst/>
              </a:prstGeom>
              <a:blipFill>
                <a:blip r:embed="rId3"/>
                <a:stretch>
                  <a:fillRect l="-693" t="-186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 descr="Gráfico, Gráfico de líneas, Gráfico de dispersión&#10;&#10;Descripción generada automáticamente">
            <a:extLst>
              <a:ext uri="{FF2B5EF4-FFF2-40B4-BE49-F238E27FC236}">
                <a16:creationId xmlns:a16="http://schemas.microsoft.com/office/drawing/2014/main" id="{2346FBE3-BDD1-47EF-8910-AEC74522B7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10844"/>
            <a:ext cx="6627433" cy="327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9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3424D7-8374-4B24-B47C-4507EE20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546797-4CFD-4C92-A076-DFF427BEDC8D}" type="datetime1">
              <a:rPr lang="en-US" smtClean="0"/>
              <a:pPr>
                <a:defRPr/>
              </a:pPr>
              <a:t>2/22/2021</a:t>
            </a:fld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15D964-4A4B-450C-B96C-7B3D39A2CF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4FCEFC-560E-4E2C-A6C1-B1CBC71EA1F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DDB2EC0-3309-4DF9-86BE-7A59816D45E7}"/>
                  </a:ext>
                </a:extLst>
              </p:cNvPr>
              <p:cNvSpPr txBox="1"/>
              <p:nvPr/>
            </p:nvSpPr>
            <p:spPr>
              <a:xfrm>
                <a:off x="179512" y="116632"/>
                <a:ext cx="8496944" cy="10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i="1" dirty="0">
                    <a:latin typeface="+mn-lt"/>
                  </a:rPr>
                  <a:t>Cuyo desarrollo en serie de Fourier es: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−⋯</m:t>
                          </m:r>
                        </m:e>
                      </m:d>
                    </m:oMath>
                  </m:oMathPara>
                </a14:m>
                <a:endParaRPr lang="es-AR" sz="2000" i="1" dirty="0">
                  <a:latin typeface="+mn-lt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DDB2EC0-3309-4DF9-86BE-7A59816D4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8496944" cy="1091646"/>
              </a:xfrm>
              <a:prstGeom prst="rect">
                <a:avLst/>
              </a:prstGeom>
              <a:blipFill>
                <a:blip r:embed="rId2"/>
                <a:stretch>
                  <a:fillRect l="-717" t="-279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DF6D503F-21F2-4214-B7FA-551BB7F96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916832"/>
            <a:ext cx="8618817" cy="446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3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ABE36A-EE04-4BD1-AC5B-B4B29CD5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546797-4CFD-4C92-A076-DFF427BEDC8D}" type="datetime1">
              <a:rPr lang="en-US" smtClean="0"/>
              <a:pPr>
                <a:defRPr/>
              </a:pPr>
              <a:t>2/22/2021</a:t>
            </a:fld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46997E-1CBB-4EF5-9495-EE8F13D378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4FCEFC-560E-4E2C-A6C1-B1CBC71EA1F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4109EA-6533-4C7B-8695-CEA920E3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" y="188640"/>
            <a:ext cx="8199636" cy="43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98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7AF3B1-E615-4731-939C-F9604649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546797-4CFD-4C92-A076-DFF427BEDC8D}" type="datetime1">
              <a:rPr lang="en-US" smtClean="0"/>
              <a:pPr>
                <a:defRPr/>
              </a:pPr>
              <a:t>2/22/2021</a:t>
            </a:fld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61221D-9D14-45BF-A558-137656FC2C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4FCEFC-560E-4E2C-A6C1-B1CBC71EA1F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B741117-9A32-4673-B58C-F896C711FAD7}"/>
                  </a:ext>
                </a:extLst>
              </p:cNvPr>
              <p:cNvSpPr txBox="1"/>
              <p:nvPr/>
            </p:nvSpPr>
            <p:spPr>
              <a:xfrm>
                <a:off x="179512" y="40383"/>
                <a:ext cx="8784976" cy="3946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AR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Teorema de Dirichlet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AR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Convergencia de la serie de Fourier. Las condiciones de Dirichlet.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AR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Si f(t) es una función periódica que en cualquier período tiene:</a:t>
                </a:r>
              </a:p>
              <a:p>
                <a:pPr marL="514350" indent="-514350" fontAlgn="auto">
                  <a:spcBef>
                    <a:spcPts val="0"/>
                  </a:spcBef>
                  <a:spcAft>
                    <a:spcPts val="0"/>
                  </a:spcAft>
                  <a:buFontTx/>
                  <a:buAutoNum type="alphaLcParenR"/>
                  <a:defRPr/>
                </a:pPr>
                <a:r>
                  <a:rPr lang="es-AR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Un número finito de máximos y mínimos aislados y </a:t>
                </a:r>
              </a:p>
              <a:p>
                <a:pPr marL="514350" indent="-514350" fontAlgn="auto">
                  <a:spcBef>
                    <a:spcPts val="0"/>
                  </a:spcBef>
                  <a:spcAft>
                    <a:spcPts val="0"/>
                  </a:spcAft>
                  <a:buFontTx/>
                  <a:buAutoNum type="alphaLcParenR"/>
                  <a:defRPr/>
                </a:pPr>
                <a:r>
                  <a:rPr lang="es-AR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Un número finito de puntos de discontinuidad finita.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AR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Entonces la expansión en serie de Fourier de f(t) converge a f(t) donde f es continua y al promedio de los límites  por derecha y por izquierda en los puntos donde f es discontinua (esto es el promedio de la discontinuidad).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Las condiciones del Teorema  son suficientes para asegurar que existe expansión en serie de f (t). Sin embargo, no son condiciones necesarias para la convergencia.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Dar las razones por las cuales las funciones:</a:t>
                </a:r>
              </a:p>
              <a:p>
                <a:pPr marL="457200" indent="-4572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s-AR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457200" indent="-4572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d>
                    <m:r>
                      <a:rPr lang="es-AR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No satisfacen las condiciones de Dirichlet en el intervalo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AR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s-AR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B741117-9A32-4673-B58C-F896C711F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0383"/>
                <a:ext cx="8784976" cy="3946465"/>
              </a:xfrm>
              <a:prstGeom prst="rect">
                <a:avLst/>
              </a:prstGeom>
              <a:blipFill>
                <a:blip r:embed="rId2"/>
                <a:stretch>
                  <a:fillRect l="-624" t="-1082" r="-763" b="-61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FEF9DAA0-5FD8-4753-AEC3-DA90478B3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85" y="3986848"/>
            <a:ext cx="4320480" cy="23961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49F8A4F-4955-475A-9071-E7E76C3C4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991" y="3981547"/>
            <a:ext cx="3753823" cy="239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1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3 Marcador de fecha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774C6F-6A64-4CC4-A4CE-DF9712E2DAEA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2/22/2021</a:t>
            </a:fld>
            <a:endParaRPr lang="en-US" dirty="0"/>
          </a:p>
        </p:txBody>
      </p:sp>
      <p:sp>
        <p:nvSpPr>
          <p:cNvPr id="15362" name="4 Marcador de número de diapositiva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A2DE4C-E663-4F82-92A2-E5EF810D8E4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2568575"/>
            <a:ext cx="5575300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251520" y="282394"/>
                <a:ext cx="8487668" cy="2286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b="1" i="1" dirty="0">
                    <a:latin typeface="+mn-lt"/>
                  </a:rPr>
                  <a:t>El objetivo es desarrollar una función periódica en una serie cuyos términos son senos y cosenos.</a:t>
                </a:r>
              </a:p>
              <a:p>
                <a:r>
                  <a:rPr lang="es-AR" sz="2400" b="1" i="1" dirty="0">
                    <a:latin typeface="+mn-lt"/>
                  </a:rPr>
                  <a:t>Recordemos que una función es periódica de período T si: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s-A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s-AR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es-A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s-A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s-AR" sz="2400" b="1" i="1" dirty="0">
                  <a:latin typeface="+mn-lt"/>
                </a:endParaRPr>
              </a:p>
              <a:p>
                <a:r>
                  <a:rPr lang="es-AR" sz="2400" b="1" i="1" dirty="0">
                    <a:latin typeface="+mn-lt"/>
                  </a:rPr>
                  <a:t>Cuyo gráfico podría ser como el siguiente:</a:t>
                </a: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82394"/>
                <a:ext cx="8487668" cy="2286181"/>
              </a:xfrm>
              <a:prstGeom prst="rect">
                <a:avLst/>
              </a:prstGeom>
              <a:blipFill>
                <a:blip r:embed="rId5"/>
                <a:stretch>
                  <a:fillRect l="-1077" t="-2133" r="-1077" b="-61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3 Marcador de fecha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E70E4D-0F89-41E4-84D6-B07ABE1C52B2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2/22/2021</a:t>
            </a:fld>
            <a:endParaRPr lang="en-US" dirty="0"/>
          </a:p>
        </p:txBody>
      </p:sp>
      <p:sp>
        <p:nvSpPr>
          <p:cNvPr id="16386" name="4 Marcador de número de diapositiva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13D1A3-9193-4E9D-9219-B2011DF1F89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dirty="0"/>
          </a:p>
        </p:txBody>
      </p:sp>
      <p:sp>
        <p:nvSpPr>
          <p:cNvPr id="7" name="6 CuadroTexto"/>
          <p:cNvSpPr txBox="1"/>
          <p:nvPr/>
        </p:nvSpPr>
        <p:spPr>
          <a:xfrm>
            <a:off x="228600" y="90488"/>
            <a:ext cx="8591550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400" i="1" dirty="0">
                <a:latin typeface="+mn-lt"/>
              </a:rPr>
              <a:t>Observaciones: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s-AR" sz="2400" i="1" dirty="0">
                <a:latin typeface="+mn-lt"/>
              </a:rPr>
              <a:t>Las series de Fourier describen señales periódicas como combinación lineal de señales armónicas (senos y cosenos).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s-AR" sz="2400" i="1" dirty="0">
                <a:latin typeface="+mn-lt"/>
              </a:rPr>
              <a:t>Con esta herramienta podemos analizar una señal periódica en términos de su contenido frecuencial o espectro.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s-AR" sz="2400" i="1" dirty="0">
                <a:latin typeface="+mn-lt"/>
              </a:rPr>
              <a:t>Nos permitirá establecer la dualidad entre tiempo y frecuencia, de forma que, operaciones realizadas en el dominio temporal tienen su dual en el dominio frecuencial.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400" i="1" dirty="0">
                <a:latin typeface="+mn-lt"/>
              </a:rPr>
              <a:t>Recordemos que:</a:t>
            </a:r>
          </a:p>
        </p:txBody>
      </p:sp>
      <p:sp>
        <p:nvSpPr>
          <p:cNvPr id="16388" name="7 Rectángulo"/>
          <p:cNvSpPr>
            <a:spLocks noChangeArrowheads="1"/>
          </p:cNvSpPr>
          <p:nvPr/>
        </p:nvSpPr>
        <p:spPr bwMode="auto">
          <a:xfrm>
            <a:off x="468313" y="4614863"/>
            <a:ext cx="8064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400" i="1" dirty="0">
                <a:latin typeface="Century Schoolbook"/>
              </a:rPr>
              <a:t>Frecuencia= 1/período=1/T</a:t>
            </a:r>
          </a:p>
        </p:txBody>
      </p:sp>
      <p:sp>
        <p:nvSpPr>
          <p:cNvPr id="16389" name="8 Rectángulo"/>
          <p:cNvSpPr>
            <a:spLocks noChangeArrowheads="1"/>
          </p:cNvSpPr>
          <p:nvPr/>
        </p:nvSpPr>
        <p:spPr bwMode="auto">
          <a:xfrm>
            <a:off x="228600" y="5157788"/>
            <a:ext cx="859155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400" i="1" dirty="0">
                <a:solidFill>
                  <a:srgbClr val="FF0000"/>
                </a:solidFill>
                <a:latin typeface="Century Schoolbook"/>
              </a:rPr>
              <a:t>En general es mas usual hablar de la frecuencia en términos de la frecuencia circular como sigue:</a:t>
            </a:r>
          </a:p>
          <a:p>
            <a:r>
              <a:rPr lang="es-ES" sz="2400" i="1" dirty="0">
                <a:solidFill>
                  <a:srgbClr val="FF0000"/>
                </a:solidFill>
                <a:latin typeface="Century Schoolbook"/>
              </a:rPr>
              <a:t>Frecuencia circular=2</a:t>
            </a:r>
            <a:r>
              <a:rPr lang="el-GR" sz="2400" i="1" dirty="0">
                <a:solidFill>
                  <a:srgbClr val="FF0000"/>
                </a:solidFill>
                <a:latin typeface="Century Schoolbook"/>
              </a:rPr>
              <a:t>π</a:t>
            </a:r>
            <a:r>
              <a:rPr lang="es-AR" sz="2400" i="1" dirty="0">
                <a:solidFill>
                  <a:srgbClr val="FF0000"/>
                </a:solidFill>
                <a:latin typeface="Century Schoolbook"/>
              </a:rPr>
              <a:t>.frecuencia=2</a:t>
            </a:r>
            <a:r>
              <a:rPr lang="el-GR" sz="2400" i="1" dirty="0">
                <a:solidFill>
                  <a:srgbClr val="FF0000"/>
                </a:solidFill>
                <a:latin typeface="Century Schoolbook"/>
              </a:rPr>
              <a:t>π</a:t>
            </a:r>
            <a:r>
              <a:rPr lang="es-AR" sz="2400" i="1" dirty="0">
                <a:solidFill>
                  <a:srgbClr val="FF0000"/>
                </a:solidFill>
                <a:latin typeface="Century Schoolbook"/>
              </a:rPr>
              <a:t>/T Esta medida esta dada en radianes por segundo que equivale  a Hz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3 Marcador de fecha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09CA99-E009-43A4-91BF-599BD7113B5B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2/22/2021</a:t>
            </a:fld>
            <a:endParaRPr lang="en-US" dirty="0"/>
          </a:p>
        </p:txBody>
      </p:sp>
      <p:sp>
        <p:nvSpPr>
          <p:cNvPr id="17410" name="4 Marcador de número de diapositiva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7CE8D8-0445-4275-9CD2-E6DAC67C4D8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AF821A-F05B-459F-A02B-8A910F5C7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53" r="430"/>
          <a:stretch/>
        </p:blipFill>
        <p:spPr>
          <a:xfrm>
            <a:off x="304551" y="2302427"/>
            <a:ext cx="8534897" cy="38807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F20FCA-6F6D-4F86-AE61-07E2352D30CD}"/>
              </a:ext>
            </a:extLst>
          </p:cNvPr>
          <p:cNvSpPr txBox="1"/>
          <p:nvPr/>
        </p:nvSpPr>
        <p:spPr>
          <a:xfrm>
            <a:off x="201643" y="116632"/>
            <a:ext cx="848766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i="1" dirty="0">
                <a:latin typeface="+mn-lt"/>
              </a:rPr>
              <a:t>Teorema de Fourier</a:t>
            </a:r>
          </a:p>
          <a:p>
            <a:r>
              <a:rPr lang="es-MX" sz="2400" i="1" dirty="0">
                <a:latin typeface="+mn-lt"/>
              </a:rPr>
              <a:t>Este teorema garantiza que una función periódica que satisface ciertas condiciones de continuidad puede ser expresada como suma de un número infinito de funciones senoidales de diferentes amplitudes, fases y períodos.</a:t>
            </a:r>
            <a:endParaRPr lang="en-SX" sz="2400" i="1"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3 Marcador de fecha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AA6A9A-D6AD-4B0E-8E93-239845D8A4F6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2/22/2021</a:t>
            </a:fld>
            <a:endParaRPr lang="en-US" dirty="0"/>
          </a:p>
        </p:txBody>
      </p:sp>
      <p:sp>
        <p:nvSpPr>
          <p:cNvPr id="18434" name="4 Marcador de número de diapositiva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871A0D-8491-4BFE-B62F-1B6088319FB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/>
          </a:p>
        </p:txBody>
      </p:sp>
      <p:sp>
        <p:nvSpPr>
          <p:cNvPr id="7" name="6 CuadroTexto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9512" y="26431"/>
            <a:ext cx="8518847" cy="6545703"/>
          </a:xfrm>
          <a:prstGeom prst="rect">
            <a:avLst/>
          </a:prstGeom>
          <a:blipFill rotWithShape="1">
            <a:blip r:embed="rId2"/>
            <a:stretch>
              <a:fillRect l="-1073" t="-745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>
                <a:noFill/>
                <a:latin typeface="+mn-lt"/>
              </a:rPr>
              <a:t> 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/>
          <a:srcRect l="5679" r="11661"/>
          <a:stretch>
            <a:fillRect/>
          </a:stretch>
        </p:blipFill>
        <p:spPr bwMode="auto">
          <a:xfrm>
            <a:off x="331788" y="3662363"/>
            <a:ext cx="6081712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391AB4F-8CB2-4437-BFB7-716A88C92C45}"/>
                  </a:ext>
                </a:extLst>
              </p:cNvPr>
              <p:cNvSpPr txBox="1"/>
              <p:nvPr/>
            </p:nvSpPr>
            <p:spPr>
              <a:xfrm>
                <a:off x="2110084" y="5467835"/>
                <a:ext cx="13073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391AB4F-8CB2-4437-BFB7-716A88C92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084" y="5467835"/>
                <a:ext cx="1307346" cy="369332"/>
              </a:xfrm>
              <a:prstGeom prst="rect">
                <a:avLst/>
              </a:prstGeom>
              <a:blipFill>
                <a:blip r:embed="rId4"/>
                <a:stretch>
                  <a:fillRect l="-1860" r="-930" b="-1639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3 Marcador de fecha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6943D2-98BC-4B38-8CA5-33FB1AB2BD6D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2/22/2021</a:t>
            </a:fld>
            <a:endParaRPr lang="en-US" dirty="0"/>
          </a:p>
        </p:txBody>
      </p:sp>
      <p:sp>
        <p:nvSpPr>
          <p:cNvPr id="19458" name="4 Marcador de número de diapositiva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F45397-811E-4E30-AB90-3A4063C64A8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EF3D883-BEE3-4430-8E08-6118DB9756A2}"/>
                  </a:ext>
                </a:extLst>
              </p:cNvPr>
              <p:cNvSpPr txBox="1"/>
              <p:nvPr/>
            </p:nvSpPr>
            <p:spPr>
              <a:xfrm>
                <a:off x="107505" y="268286"/>
                <a:ext cx="8642576" cy="6323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+mn-lt"/>
                  </a:rPr>
                  <a:t>La expresi</a:t>
                </a:r>
                <a:r>
                  <a:rPr lang="es-AR" sz="2000" i="1" dirty="0">
                    <a:latin typeface="+mn-lt"/>
                  </a:rPr>
                  <a:t>ón (2) se conoce con el nombre de expansión </a:t>
                </a:r>
                <a:r>
                  <a:rPr lang="es-AR" sz="2000" b="1" i="1" u="sng" dirty="0">
                    <a:latin typeface="+mn-lt"/>
                  </a:rPr>
                  <a:t>en serie de Fourier .</a:t>
                </a:r>
              </a:p>
              <a:p>
                <a:r>
                  <a:rPr lang="es-AR" sz="2000" i="1" dirty="0">
                    <a:latin typeface="+mn-lt"/>
                  </a:rPr>
                  <a:t>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𝑙𝑜𝑠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A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AR" sz="2000" i="1" dirty="0">
                    <a:latin typeface="+mn-lt"/>
                  </a:rPr>
                  <a:t> se denominan coeficientes de Fourier, también se los conoce como coeficientes de fase y fase en cuadratura, además: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AR" sz="2000" i="1" dirty="0">
                  <a:latin typeface="+mn-lt"/>
                </a:endParaRPr>
              </a:p>
              <a:p>
                <a:r>
                  <a:rPr lang="es-AR" sz="2000" i="1" dirty="0">
                    <a:latin typeface="+mn-lt"/>
                  </a:rPr>
                  <a:t>El conjunto formado por:</a:t>
                </a:r>
              </a:p>
              <a:p>
                <a:r>
                  <a:rPr lang="es-AR" sz="2000" i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func>
                          <m:funcPr>
                            <m:ctrlP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AR" sz="20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A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s-A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s-A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AR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s-A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,⋯</m:t>
                            </m:r>
                            <m:func>
                              <m:funcPr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AR" sz="20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s-A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A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s-A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  <m:r>
                          <a:rPr lang="es-A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s-A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AR" sz="2000" b="0" i="0" smtClean="0">
                                <a:latin typeface="Cambria Math" panose="02040503050406030204" pitchFamily="18" charset="0"/>
                              </a:rPr>
                              <m:t>sen</m:t>
                            </m:r>
                          </m:fName>
                          <m:e>
                            <m:d>
                              <m:dPr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s-A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s-A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AR" sz="2000" b="0" i="0" smtClean="0">
                                <a:latin typeface="Cambria Math" panose="02040503050406030204" pitchFamily="18" charset="0"/>
                              </a:rPr>
                              <m:t>sen</m:t>
                            </m:r>
                          </m:fName>
                          <m:e>
                            <m:d>
                              <m:dPr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A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s-A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AR" sz="2000" b="0" i="0" smtClean="0">
                                    <a:latin typeface="Cambria Math" panose="02040503050406030204" pitchFamily="18" charset="0"/>
                                  </a:rPr>
                                  <m:t>sen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s-A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A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s-A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s-AR" sz="2000" i="1" dirty="0">
                  <a:latin typeface="+mn-lt"/>
                </a:endParaRPr>
              </a:p>
              <a:p>
                <a:r>
                  <a:rPr lang="es-AR" sz="2000" i="1" dirty="0">
                    <a:latin typeface="+mn-lt"/>
                  </a:rPr>
                  <a:t>Es una base ortogonal del espacio de las funciones periódicas.</a:t>
                </a:r>
              </a:p>
              <a:p>
                <a:r>
                  <a:rPr lang="es-AR" sz="2000" i="1" dirty="0">
                    <a:latin typeface="+mn-lt"/>
                  </a:rPr>
                  <a:t>Por lo tanto para obtener los coeficientes de la serie de Fourier proyectamos la función sobre esta base y obtenemos:</a:t>
                </a:r>
              </a:p>
              <a:p>
                <a:endParaRPr lang="es-AR" sz="2000" i="1" dirty="0">
                  <a:latin typeface="+mn-lt"/>
                </a:endParaRPr>
              </a:p>
              <a:p>
                <a:endParaRPr lang="es-AR" sz="2000" i="1" dirty="0">
                  <a:latin typeface="+mn-lt"/>
                </a:endParaRPr>
              </a:p>
              <a:p>
                <a:endParaRPr lang="es-AR" sz="2000" i="1" dirty="0">
                  <a:latin typeface="+mn-lt"/>
                </a:endParaRPr>
              </a:p>
              <a:p>
                <a:endParaRPr lang="es-AR" sz="2000" i="1" dirty="0">
                  <a:latin typeface="+mn-lt"/>
                </a:endParaRPr>
              </a:p>
              <a:p>
                <a:endParaRPr lang="es-AR" sz="2000" i="1" dirty="0">
                  <a:latin typeface="+mn-lt"/>
                </a:endParaRPr>
              </a:p>
              <a:p>
                <a:endParaRPr lang="es-AR" sz="2000" i="1" dirty="0">
                  <a:latin typeface="+mn-lt"/>
                </a:endParaRPr>
              </a:p>
              <a:p>
                <a:endParaRPr lang="es-AR" sz="2000" i="1" dirty="0">
                  <a:latin typeface="+mn-lt"/>
                </a:endParaRPr>
              </a:p>
              <a:p>
                <a:endParaRPr lang="es-AR" sz="2000" i="1" dirty="0">
                  <a:latin typeface="+mn-lt"/>
                </a:endParaRPr>
              </a:p>
              <a:p>
                <a:r>
                  <a:rPr lang="es-AR" sz="2000" i="1" dirty="0">
                    <a:latin typeface="+mn-lt"/>
                  </a:rPr>
                  <a:t>Donde d es un punto arbitrario y T es el período.</a:t>
                </a: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EF3D883-BEE3-4430-8E08-6118DB975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5" y="268286"/>
                <a:ext cx="8642576" cy="6323847"/>
              </a:xfrm>
              <a:prstGeom prst="rect">
                <a:avLst/>
              </a:prstGeom>
              <a:blipFill>
                <a:blip r:embed="rId2"/>
                <a:stretch>
                  <a:fillRect l="-776" t="-482" b="-7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B39DAC9-6976-48FE-A3AA-103524F321AF}"/>
                  </a:ext>
                </a:extLst>
              </p:cNvPr>
              <p:cNvSpPr txBox="1"/>
              <p:nvPr/>
            </p:nvSpPr>
            <p:spPr>
              <a:xfrm>
                <a:off x="293218" y="3935374"/>
                <a:ext cx="8175625" cy="204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=0,1,2,⋯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=1,2,3,⋯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B39DAC9-6976-48FE-A3AA-103524F32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18" y="3935374"/>
                <a:ext cx="8175625" cy="2047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3 Marcador de fecha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8BAD54-7BEA-436B-9F15-378937BE06C8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2/22/2021</a:t>
            </a:fld>
            <a:endParaRPr lang="en-US" dirty="0"/>
          </a:p>
        </p:txBody>
      </p:sp>
      <p:sp>
        <p:nvSpPr>
          <p:cNvPr id="21506" name="4 Marcador de número de diapositiva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FB8D6A-DBC1-4B29-B7E7-23B4A2C62A8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88" y="115888"/>
                <a:ext cx="8497068" cy="6124754"/>
              </a:xfrm>
              <a:prstGeom prst="rect">
                <a:avLst/>
              </a:prstGeom>
              <a:blipFill rotWithShape="1">
                <a:blip r:embed="rId2"/>
                <a:stretch>
                  <a:fillRect l="-1435" t="-995"/>
                </a:stretch>
              </a:blipFill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a:fld id="{825F15A7-03F4-43D7-82C5-3E23DA2F108C}" type="mathplaceholder">
                      <a:rPr lang="es-AR" i="1" smtClean="0">
                        <a:noFill/>
                        <a:latin typeface="Cambria Math" panose="02040503050406030204" pitchFamily="18" charset="0"/>
                      </a:rPr>
                      <a:t>Escriba aquí la ecuación.</a:t>
                    </a:fld>
                  </m:oMath>
                </a14:m>
                <a:r>
                  <a:rPr lang="es-AR" dirty="0">
                    <a:noFill/>
                    <a:latin typeface="+mn-lt"/>
                  </a:rPr>
                  <a:t> </a:t>
                </a:r>
              </a:p>
            </p:txBody>
          </p:sp>
        </mc:Choice>
        <mc:Fallback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88" y="115888"/>
                <a:ext cx="8497068" cy="6124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4"/>
          <a:srcRect l="11967"/>
          <a:stretch>
            <a:fillRect/>
          </a:stretch>
        </p:blipFill>
        <p:spPr bwMode="auto">
          <a:xfrm>
            <a:off x="3059113" y="147638"/>
            <a:ext cx="3297237" cy="14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35150" y="2708275"/>
            <a:ext cx="4681538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DA52403-D6A6-4AE1-A431-9A7FA2E8AC32}"/>
                  </a:ext>
                </a:extLst>
              </p:cNvPr>
              <p:cNvSpPr txBox="1"/>
              <p:nvPr/>
            </p:nvSpPr>
            <p:spPr>
              <a:xfrm>
                <a:off x="3162671" y="5435750"/>
                <a:ext cx="3370218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𝑠𝑒𝑛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𝑛𝑡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AR" sz="2400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DA52403-D6A6-4AE1-A431-9A7FA2E8A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671" y="5435750"/>
                <a:ext cx="3370218" cy="10070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54FDFB-4084-4D1F-B68D-32DD085A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84AB3-FA38-4AAC-B216-FE73B0F119CB}" type="datetime1">
              <a:rPr lang="en-US" smtClean="0"/>
              <a:pPr>
                <a:defRPr/>
              </a:pPr>
              <a:t>2/22/2021</a:t>
            </a:fld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B38DDD-7891-405B-ADB6-72E557C4C7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D3A961-4023-435A-AFCC-FE66DA802D8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34AEE4D-7CC2-41EF-BB9A-590F803453B6}"/>
                  </a:ext>
                </a:extLst>
              </p:cNvPr>
              <p:cNvSpPr txBox="1"/>
              <p:nvPr/>
            </p:nvSpPr>
            <p:spPr>
              <a:xfrm>
                <a:off x="179512" y="81324"/>
                <a:ext cx="8784976" cy="6646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arenR"/>
                </a:pPr>
                <a:r>
                  <a:rPr lang="es-AR" sz="2000" i="1" dirty="0">
                    <a:latin typeface="+mn-lt"/>
                  </a:rPr>
                  <a:t>Sabiendo</a:t>
                </a:r>
                <a:r>
                  <a:rPr lang="en-US" sz="2000" i="1" dirty="0">
                    <a:latin typeface="+mn-lt"/>
                  </a:rPr>
                  <a:t> que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=0,1,2,⋯</m:t>
                        </m:r>
                      </m:e>
                    </m:nary>
                  </m:oMath>
                </a14:m>
                <a:endParaRPr lang="en-US" sz="2000" i="1" dirty="0">
                  <a:latin typeface="+mn-lt"/>
                </a:endParaRPr>
              </a:p>
              <a:p>
                <a:endParaRPr lang="es-AR" sz="2000" i="1" dirty="0">
                  <a:latin typeface="+mn-lt"/>
                </a:endParaRPr>
              </a:p>
              <a:p>
                <a:r>
                  <a:rPr lang="es-AR" sz="2000" i="1" dirty="0">
                    <a:latin typeface="+mn-lt"/>
                  </a:rPr>
                  <a:t>Reemplazando</a:t>
                </a:r>
                <a:r>
                  <a:rPr lang="en-US" sz="2000" i="1" dirty="0">
                    <a:latin typeface="+mn-lt"/>
                  </a:rPr>
                  <a:t> </a:t>
                </a:r>
                <a:r>
                  <a:rPr lang="es-AR" sz="2000" i="1" dirty="0">
                    <a:latin typeface="+mn-lt"/>
                  </a:rPr>
                  <a:t>obtenemos</a:t>
                </a:r>
                <a:r>
                  <a:rPr lang="en-US" sz="2000" i="1" dirty="0">
                    <a:latin typeface="+mn-lt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  <a:p>
                <a:endParaRPr lang="en-US" sz="2000" i="1" dirty="0">
                  <a:latin typeface="+mn-lt"/>
                </a:endParaRPr>
              </a:p>
              <a:p>
                <a:r>
                  <a:rPr lang="en-US" sz="2000" i="1" dirty="0">
                    <a:latin typeface="+mn-lt"/>
                  </a:rPr>
                  <a:t> </a:t>
                </a:r>
                <a:r>
                  <a:rPr lang="es-AR" sz="2000" i="1" dirty="0">
                    <a:latin typeface="+mn-lt"/>
                  </a:rPr>
                  <a:t>Sabemos</a:t>
                </a:r>
                <a:r>
                  <a:rPr lang="en-US" sz="2000" i="1" dirty="0">
                    <a:latin typeface="+mn-lt"/>
                  </a:rPr>
                  <a:t> que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𝑡𝑑𝑡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  <a:p>
                <a:r>
                  <a:rPr lang="es-AR" sz="2000" i="1" dirty="0">
                    <a:latin typeface="+mn-lt"/>
                  </a:rPr>
                  <a:t>Calculamos</a:t>
                </a:r>
                <a:r>
                  <a:rPr lang="en-US" sz="2000" i="1" dirty="0">
                    <a:latin typeface="+mn-lt"/>
                  </a:rPr>
                  <a:t> </a:t>
                </a:r>
                <a:r>
                  <a:rPr lang="es-AR" sz="2000" i="1" dirty="0">
                    <a:latin typeface="+mn-lt"/>
                  </a:rPr>
                  <a:t>ahora</a:t>
                </a:r>
                <a:r>
                  <a:rPr lang="en-US" sz="2000" i="1" dirty="0">
                    <a:latin typeface="+mn-lt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𝑛𝑡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𝑡𝑠𝑒𝑛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𝑛𝑡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𝑛𝑡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𝑛𝑡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latin typeface="+mn-lt"/>
                </a:endParaRPr>
              </a:p>
              <a:p>
                <a:r>
                  <a:rPr lang="es-AR" sz="2000" i="1" dirty="0">
                    <a:latin typeface="+mn-lt"/>
                  </a:rPr>
                  <a:t>Luego</a:t>
                </a:r>
                <a:r>
                  <a:rPr lang="en-US" sz="2000" i="1" dirty="0">
                    <a:latin typeface="+mn-lt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𝑛𝑡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+mn-lt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34AEE4D-7CC2-41EF-BB9A-590F80345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81324"/>
                <a:ext cx="8784976" cy="6646050"/>
              </a:xfrm>
              <a:prstGeom prst="rect">
                <a:avLst/>
              </a:prstGeom>
              <a:blipFill>
                <a:blip r:embed="rId2"/>
                <a:stretch>
                  <a:fillRect l="-69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13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3 Marcador de fecha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FA13D9-0C94-4C39-8571-AA79BE67CE7D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2/22/2021</a:t>
            </a:fld>
            <a:endParaRPr lang="en-US" dirty="0"/>
          </a:p>
        </p:txBody>
      </p:sp>
      <p:sp>
        <p:nvSpPr>
          <p:cNvPr id="45058" name="4 Marcador de número de diapositiva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F4A273-2178-49AE-937C-D6031DE370C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CB5008-26FF-45AF-8D28-BF28E15AB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068" r="4209"/>
          <a:stretch/>
        </p:blipFill>
        <p:spPr>
          <a:xfrm>
            <a:off x="318890" y="2762923"/>
            <a:ext cx="8280919" cy="34918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D2151E-ECDE-456C-83EB-11BF0924304F}"/>
                  </a:ext>
                </a:extLst>
              </p:cNvPr>
              <p:cNvSpPr txBox="1"/>
              <p:nvPr/>
            </p:nvSpPr>
            <p:spPr>
              <a:xfrm>
                <a:off x="179512" y="268287"/>
                <a:ext cx="8559676" cy="2277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i="1" u="sng" dirty="0">
                    <a:solidFill>
                      <a:srgbClr val="0070C0"/>
                    </a:solidFill>
                    <a:latin typeface="+mn-lt"/>
                  </a:rPr>
                  <a:t>Forma Compleja de la Serie de Fourier</a:t>
                </a:r>
              </a:p>
              <a:p>
                <a:r>
                  <a:rPr lang="es-MX" sz="2400" i="1" dirty="0">
                    <a:latin typeface="+mn-lt"/>
                  </a:rPr>
                  <a:t>Tomamos la expansión en serie de Fourier de una función periódica f(t):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MX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x-none" sz="2400" i="1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D2151E-ECDE-456C-83EB-11BF09243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8287"/>
                <a:ext cx="8559676" cy="2277803"/>
              </a:xfrm>
              <a:prstGeom prst="rect">
                <a:avLst/>
              </a:prstGeom>
              <a:blipFill>
                <a:blip r:embed="rId5"/>
                <a:stretch>
                  <a:fillRect l="-1068" t="-2139"/>
                </a:stretch>
              </a:blipFill>
            </p:spPr>
            <p:txBody>
              <a:bodyPr/>
              <a:lstStyle/>
              <a:p>
                <a:r>
                  <a:rPr lang="en-S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9645</TotalTime>
  <Words>662</Words>
  <Application>Microsoft Office PowerPoint</Application>
  <PresentationFormat>Presentación en pantalla (4:3)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Cambria Math</vt:lpstr>
      <vt:lpstr>Century Schoolbook</vt:lpstr>
      <vt:lpstr>Wingdings</vt:lpstr>
      <vt:lpstr>Wingdings 2</vt:lpstr>
      <vt:lpstr>Oriel</vt:lpstr>
      <vt:lpstr>SERIES DE FOURIER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Otros Ejemplos 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SERIES DE FOURIER</dc:title>
  <dc:creator>Miryam</dc:creator>
  <cp:lastModifiedBy>Miryam Sassano</cp:lastModifiedBy>
  <cp:revision>116</cp:revision>
  <dcterms:created xsi:type="dcterms:W3CDTF">2015-08-28T01:08:24Z</dcterms:created>
  <dcterms:modified xsi:type="dcterms:W3CDTF">2021-02-24T19:43:55Z</dcterms:modified>
</cp:coreProperties>
</file>