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62" r:id="rId3"/>
    <p:sldId id="264" r:id="rId4"/>
    <p:sldId id="265" r:id="rId5"/>
    <p:sldId id="268" r:id="rId6"/>
    <p:sldId id="267" r:id="rId7"/>
    <p:sldId id="269" r:id="rId8"/>
    <p:sldId id="261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0C0C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5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3E37C-C2CB-49D9-A443-BAA4F38191F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645B1-0D28-4A8C-BC3A-2B1056CA5650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68E9B-EC6A-4895-BD98-3A71CFD489A7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3A851-BCA2-4F95-A469-884440D9B435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C11DD-5129-4D26-BA87-3A628C52EFD5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1CA3A-89FD-4560-BB06-8BB67B899F91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C212D-063A-4478-8A7E-056A5586107D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2A87D-9C53-4FDF-8B61-2504F11520BC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19D10-6934-4A55-AA8C-8657113C351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AFE93-B468-4BC2-BEFA-345CF1F3BC4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DD663-BD43-484D-9F0D-8A0AEFDD62A5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9BAE1-41C0-4ECE-9C43-976399A4726E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32772-E83F-46A7-9B13-AE3A257FEC0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8C7D8-EF06-41E7-B7EE-3280393E68FF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3E500-D5A0-4753-B2BD-31D28696AD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D4DD1-F678-4D5B-9453-2695FF411B7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FC2A9-A4B5-4647-B7E3-C7F7DAE5F8BB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8EC31-88DE-4380-AB01-E76050EDFE69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2FC47-49A0-4A10-9F29-7C8966C06245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AF628-EAA0-4847-9B39-3002F9109F8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676B7-A4A3-4830-8A72-DE2A8CC93D32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D33DD-008E-4486-A9BE-4D983DCA833D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D93AE6D-EF8A-4CD6-9CFE-7F449C1A0BBD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E9DFAB0-EB48-4196-A0A0-E2725279115C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pic>
        <p:nvPicPr>
          <p:cNvPr id="2055" name="Picture 7" descr="halloween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-11113" y="-11113"/>
            <a:ext cx="9166226" cy="688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Recognition-Rules 2.0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DuD</a:t>
            </a:r>
            <a:r>
              <a:rPr lang="de-DE" dirty="0" smtClean="0"/>
              <a:t> Seminar</a:t>
            </a:r>
          </a:p>
          <a:p>
            <a:r>
              <a:rPr lang="de-DE" dirty="0" smtClean="0"/>
              <a:t>31.07.2012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/>
          <p:cNvSpPr txBox="1"/>
          <p:nvPr/>
        </p:nvSpPr>
        <p:spPr>
          <a:xfrm>
            <a:off x="644892" y="142852"/>
            <a:ext cx="106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Modell A</a:t>
            </a:r>
            <a:endParaRPr lang="de-DE" u="sng" dirty="0"/>
          </a:p>
        </p:txBody>
      </p:sp>
      <p:sp>
        <p:nvSpPr>
          <p:cNvPr id="26" name="Textfeld 25"/>
          <p:cNvSpPr txBox="1"/>
          <p:nvPr/>
        </p:nvSpPr>
        <p:spPr>
          <a:xfrm>
            <a:off x="7324625" y="14285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Modell B</a:t>
            </a:r>
            <a:endParaRPr lang="de-DE" u="sng" dirty="0"/>
          </a:p>
        </p:txBody>
      </p:sp>
      <p:sp>
        <p:nvSpPr>
          <p:cNvPr id="35" name="Textfeld 34"/>
          <p:cNvSpPr txBox="1"/>
          <p:nvPr/>
        </p:nvSpPr>
        <p:spPr>
          <a:xfrm>
            <a:off x="3857620" y="142852"/>
            <a:ext cx="110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Differenz</a:t>
            </a:r>
            <a:endParaRPr lang="de-DE" u="sng" dirty="0"/>
          </a:p>
        </p:txBody>
      </p:sp>
      <p:grpSp>
        <p:nvGrpSpPr>
          <p:cNvPr id="2" name="Gruppieren 3"/>
          <p:cNvGrpSpPr/>
          <p:nvPr/>
        </p:nvGrpSpPr>
        <p:grpSpPr>
          <a:xfrm>
            <a:off x="428596" y="1757351"/>
            <a:ext cx="1397675" cy="742955"/>
            <a:chOff x="928662" y="3286124"/>
            <a:chExt cx="1731364" cy="857256"/>
          </a:xfrm>
        </p:grpSpPr>
        <p:sp>
          <p:nvSpPr>
            <p:cNvPr id="5" name="Rechteck 4"/>
            <p:cNvSpPr/>
            <p:nvPr/>
          </p:nvSpPr>
          <p:spPr>
            <a:xfrm>
              <a:off x="928662" y="3286124"/>
              <a:ext cx="171451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 Verbindung 5"/>
            <p:cNvCxnSpPr/>
            <p:nvPr/>
          </p:nvCxnSpPr>
          <p:spPr>
            <a:xfrm rot="10800000" flipH="1">
              <a:off x="928662" y="3714752"/>
              <a:ext cx="171451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>
              <a:off x="1106758" y="3306934"/>
              <a:ext cx="1553268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C1 : Class</a:t>
              </a:r>
              <a:endParaRPr lang="de-DE" sz="1600" b="1" dirty="0"/>
            </a:p>
          </p:txBody>
        </p:sp>
      </p:grpSp>
      <p:grpSp>
        <p:nvGrpSpPr>
          <p:cNvPr id="3" name="Gruppieren 10"/>
          <p:cNvGrpSpPr/>
          <p:nvPr/>
        </p:nvGrpSpPr>
        <p:grpSpPr>
          <a:xfrm>
            <a:off x="285720" y="2928934"/>
            <a:ext cx="1699210" cy="742955"/>
            <a:chOff x="928662" y="3286124"/>
            <a:chExt cx="2104889" cy="857256"/>
          </a:xfrm>
        </p:grpSpPr>
        <p:sp>
          <p:nvSpPr>
            <p:cNvPr id="11" name="Rechteck 10"/>
            <p:cNvSpPr/>
            <p:nvPr/>
          </p:nvSpPr>
          <p:spPr>
            <a:xfrm>
              <a:off x="928662" y="3286124"/>
              <a:ext cx="207170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>
              <a:endCxn id="11" idx="3"/>
            </p:cNvCxnSpPr>
            <p:nvPr/>
          </p:nvCxnSpPr>
          <p:spPr>
            <a:xfrm flipV="1">
              <a:off x="928662" y="3714752"/>
              <a:ext cx="207170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1082044" y="3306934"/>
              <a:ext cx="1951507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A1 : Attribute</a:t>
              </a:r>
              <a:endParaRPr lang="de-DE" sz="1600" b="1" dirty="0"/>
            </a:p>
          </p:txBody>
        </p:sp>
      </p:grpSp>
      <p:grpSp>
        <p:nvGrpSpPr>
          <p:cNvPr id="4" name="Gruppieren 13"/>
          <p:cNvGrpSpPr/>
          <p:nvPr/>
        </p:nvGrpSpPr>
        <p:grpSpPr>
          <a:xfrm>
            <a:off x="7166962" y="1757351"/>
            <a:ext cx="1397675" cy="742955"/>
            <a:chOff x="928662" y="3286124"/>
            <a:chExt cx="1731364" cy="857256"/>
          </a:xfrm>
        </p:grpSpPr>
        <p:sp>
          <p:nvSpPr>
            <p:cNvPr id="15" name="Rechteck 14"/>
            <p:cNvSpPr/>
            <p:nvPr/>
          </p:nvSpPr>
          <p:spPr>
            <a:xfrm>
              <a:off x="928662" y="3286124"/>
              <a:ext cx="171451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Gerade Verbindung 15"/>
            <p:cNvCxnSpPr/>
            <p:nvPr/>
          </p:nvCxnSpPr>
          <p:spPr>
            <a:xfrm rot="10800000" flipH="1">
              <a:off x="928662" y="3714752"/>
              <a:ext cx="171451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1106758" y="3306934"/>
              <a:ext cx="1553268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C2 : Class</a:t>
              </a:r>
              <a:endParaRPr lang="de-DE" sz="1600" b="1" dirty="0"/>
            </a:p>
          </p:txBody>
        </p:sp>
      </p:grpSp>
      <p:grpSp>
        <p:nvGrpSpPr>
          <p:cNvPr id="8" name="Gruppieren 10"/>
          <p:cNvGrpSpPr/>
          <p:nvPr/>
        </p:nvGrpSpPr>
        <p:grpSpPr>
          <a:xfrm>
            <a:off x="7016194" y="2928934"/>
            <a:ext cx="1699210" cy="742955"/>
            <a:chOff x="928662" y="3286124"/>
            <a:chExt cx="2104889" cy="857256"/>
          </a:xfrm>
        </p:grpSpPr>
        <p:sp>
          <p:nvSpPr>
            <p:cNvPr id="22" name="Rechteck 21"/>
            <p:cNvSpPr/>
            <p:nvPr/>
          </p:nvSpPr>
          <p:spPr>
            <a:xfrm>
              <a:off x="928662" y="3286124"/>
              <a:ext cx="207170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Gerade Verbindung 22"/>
            <p:cNvCxnSpPr>
              <a:endCxn id="22" idx="3"/>
            </p:cNvCxnSpPr>
            <p:nvPr/>
          </p:nvCxnSpPr>
          <p:spPr>
            <a:xfrm flipV="1">
              <a:off x="928662" y="3714752"/>
              <a:ext cx="207170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1082044" y="3306934"/>
              <a:ext cx="1951507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A1 : Attribute</a:t>
              </a:r>
              <a:endParaRPr lang="de-DE" sz="1600" b="1" dirty="0"/>
            </a:p>
          </p:txBody>
        </p:sp>
      </p:grpSp>
      <p:grpSp>
        <p:nvGrpSpPr>
          <p:cNvPr id="9" name="Gruppieren 10"/>
          <p:cNvGrpSpPr/>
          <p:nvPr/>
        </p:nvGrpSpPr>
        <p:grpSpPr>
          <a:xfrm>
            <a:off x="3367939" y="2928934"/>
            <a:ext cx="2069247" cy="742955"/>
            <a:chOff x="928662" y="3286124"/>
            <a:chExt cx="2563270" cy="857256"/>
          </a:xfrm>
        </p:grpSpPr>
        <p:sp>
          <p:nvSpPr>
            <p:cNvPr id="30" name="Rechteck 29"/>
            <p:cNvSpPr/>
            <p:nvPr/>
          </p:nvSpPr>
          <p:spPr>
            <a:xfrm>
              <a:off x="928662" y="3286124"/>
              <a:ext cx="2357454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" name="Gerade Verbindung 30"/>
            <p:cNvCxnSpPr>
              <a:endCxn id="30" idx="3"/>
            </p:cNvCxnSpPr>
            <p:nvPr/>
          </p:nvCxnSpPr>
          <p:spPr>
            <a:xfrm flipV="1">
              <a:off x="928662" y="3714752"/>
              <a:ext cx="2357454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/>
          </p:nvSpPr>
          <p:spPr>
            <a:xfrm>
              <a:off x="933760" y="3306934"/>
              <a:ext cx="2558172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Correspondence</a:t>
              </a:r>
              <a:endParaRPr lang="de-DE" sz="1600" b="1" dirty="0"/>
            </a:p>
          </p:txBody>
        </p:sp>
      </p:grpSp>
      <p:cxnSp>
        <p:nvCxnSpPr>
          <p:cNvPr id="36" name="Gerade Verbindung 35"/>
          <p:cNvCxnSpPr/>
          <p:nvPr/>
        </p:nvCxnSpPr>
        <p:spPr>
          <a:xfrm>
            <a:off x="1958139" y="3300412"/>
            <a:ext cx="1420185" cy="137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5281422" y="3300411"/>
            <a:ext cx="1877648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10"/>
          <p:cNvGrpSpPr/>
          <p:nvPr/>
        </p:nvGrpSpPr>
        <p:grpSpPr>
          <a:xfrm>
            <a:off x="2558985" y="1757351"/>
            <a:ext cx="1870139" cy="742955"/>
            <a:chOff x="928662" y="3286124"/>
            <a:chExt cx="2466088" cy="857256"/>
          </a:xfrm>
        </p:grpSpPr>
        <p:sp>
          <p:nvSpPr>
            <p:cNvPr id="43" name="Rechteck 42"/>
            <p:cNvSpPr/>
            <p:nvPr/>
          </p:nvSpPr>
          <p:spPr>
            <a:xfrm>
              <a:off x="928662" y="3286124"/>
              <a:ext cx="2357454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rade Verbindung 43"/>
            <p:cNvCxnSpPr>
              <a:endCxn id="43" idx="3"/>
            </p:cNvCxnSpPr>
            <p:nvPr/>
          </p:nvCxnSpPr>
          <p:spPr>
            <a:xfrm flipV="1">
              <a:off x="928662" y="3714752"/>
              <a:ext cx="2357454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939530" y="3306934"/>
              <a:ext cx="2455220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RemoveObject</a:t>
              </a:r>
              <a:endParaRPr lang="de-DE" sz="1600" b="1" dirty="0"/>
            </a:p>
          </p:txBody>
        </p:sp>
      </p:grpSp>
      <p:cxnSp>
        <p:nvCxnSpPr>
          <p:cNvPr id="48" name="Gerade Verbindung 47"/>
          <p:cNvCxnSpPr/>
          <p:nvPr/>
        </p:nvCxnSpPr>
        <p:spPr>
          <a:xfrm>
            <a:off x="1812667" y="2128829"/>
            <a:ext cx="1654826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5" idx="2"/>
            <a:endCxn id="11" idx="0"/>
          </p:cNvCxnSpPr>
          <p:nvPr/>
        </p:nvCxnSpPr>
        <p:spPr>
          <a:xfrm rot="16200000" flipH="1">
            <a:off x="906967" y="2713971"/>
            <a:ext cx="428628" cy="129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rot="5400000">
            <a:off x="7651485" y="2711323"/>
            <a:ext cx="428628" cy="659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0"/>
          <p:cNvGrpSpPr/>
          <p:nvPr/>
        </p:nvGrpSpPr>
        <p:grpSpPr>
          <a:xfrm>
            <a:off x="4996108" y="1757351"/>
            <a:ext cx="1433280" cy="742955"/>
            <a:chOff x="928662" y="3286124"/>
            <a:chExt cx="1890017" cy="857256"/>
          </a:xfrm>
        </p:grpSpPr>
        <p:sp>
          <p:nvSpPr>
            <p:cNvPr id="58" name="Rechteck 57"/>
            <p:cNvSpPr/>
            <p:nvPr/>
          </p:nvSpPr>
          <p:spPr>
            <a:xfrm>
              <a:off x="928662" y="3286124"/>
              <a:ext cx="1749079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9" name="Gerade Verbindung 58"/>
            <p:cNvCxnSpPr>
              <a:endCxn id="58" idx="3"/>
            </p:cNvCxnSpPr>
            <p:nvPr/>
          </p:nvCxnSpPr>
          <p:spPr>
            <a:xfrm flipV="1">
              <a:off x="928662" y="3714752"/>
              <a:ext cx="1749079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feld 59"/>
            <p:cNvSpPr txBox="1"/>
            <p:nvPr/>
          </p:nvSpPr>
          <p:spPr>
            <a:xfrm>
              <a:off x="934947" y="3306934"/>
              <a:ext cx="1883732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AddObject</a:t>
              </a:r>
              <a:endParaRPr lang="de-DE" sz="1600" b="1" dirty="0"/>
            </a:p>
          </p:txBody>
        </p:sp>
      </p:grpSp>
      <p:cxnSp>
        <p:nvCxnSpPr>
          <p:cNvPr id="62" name="Gerade Verbindung 61"/>
          <p:cNvCxnSpPr/>
          <p:nvPr/>
        </p:nvCxnSpPr>
        <p:spPr>
          <a:xfrm>
            <a:off x="6322509" y="2128829"/>
            <a:ext cx="980735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73"/>
          <p:cNvGrpSpPr/>
          <p:nvPr/>
        </p:nvGrpSpPr>
        <p:grpSpPr>
          <a:xfrm>
            <a:off x="7173764" y="642918"/>
            <a:ext cx="1384070" cy="742955"/>
            <a:chOff x="928662" y="3286124"/>
            <a:chExt cx="1714512" cy="857256"/>
          </a:xfrm>
        </p:grpSpPr>
        <p:sp>
          <p:nvSpPr>
            <p:cNvPr id="75" name="Rechteck 74"/>
            <p:cNvSpPr/>
            <p:nvPr/>
          </p:nvSpPr>
          <p:spPr>
            <a:xfrm>
              <a:off x="928662" y="3286124"/>
              <a:ext cx="171451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75"/>
            <p:cNvCxnSpPr/>
            <p:nvPr/>
          </p:nvCxnSpPr>
          <p:spPr>
            <a:xfrm rot="10800000" flipH="1">
              <a:off x="928662" y="3714752"/>
              <a:ext cx="171451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/>
          </p:nvSpPr>
          <p:spPr>
            <a:xfrm>
              <a:off x="1106758" y="3306934"/>
              <a:ext cx="1414226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Package</a:t>
              </a:r>
              <a:endParaRPr lang="de-DE" sz="1600" b="1" dirty="0"/>
            </a:p>
          </p:txBody>
        </p:sp>
      </p:grpSp>
      <p:grpSp>
        <p:nvGrpSpPr>
          <p:cNvPr id="19" name="Gruppieren 81"/>
          <p:cNvGrpSpPr/>
          <p:nvPr/>
        </p:nvGrpSpPr>
        <p:grpSpPr>
          <a:xfrm>
            <a:off x="428596" y="642918"/>
            <a:ext cx="1384070" cy="742955"/>
            <a:chOff x="928662" y="3286124"/>
            <a:chExt cx="1714512" cy="857256"/>
          </a:xfrm>
        </p:grpSpPr>
        <p:sp>
          <p:nvSpPr>
            <p:cNvPr id="83" name="Rechteck 82"/>
            <p:cNvSpPr/>
            <p:nvPr/>
          </p:nvSpPr>
          <p:spPr>
            <a:xfrm>
              <a:off x="928662" y="3286124"/>
              <a:ext cx="171451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4" name="Gerade Verbindung 83"/>
            <p:cNvCxnSpPr/>
            <p:nvPr/>
          </p:nvCxnSpPr>
          <p:spPr>
            <a:xfrm rot="10800000" flipH="1">
              <a:off x="928662" y="3714752"/>
              <a:ext cx="171451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/>
          </p:nvSpPr>
          <p:spPr>
            <a:xfrm>
              <a:off x="1106758" y="3306934"/>
              <a:ext cx="1414226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Package</a:t>
              </a:r>
              <a:endParaRPr lang="de-DE" sz="1600" b="1" dirty="0"/>
            </a:p>
          </p:txBody>
        </p:sp>
      </p:grpSp>
      <p:grpSp>
        <p:nvGrpSpPr>
          <p:cNvPr id="20" name="Gruppieren 10"/>
          <p:cNvGrpSpPr/>
          <p:nvPr/>
        </p:nvGrpSpPr>
        <p:grpSpPr>
          <a:xfrm>
            <a:off x="3367939" y="642918"/>
            <a:ext cx="2069247" cy="742955"/>
            <a:chOff x="928662" y="3286124"/>
            <a:chExt cx="2563270" cy="857256"/>
          </a:xfrm>
        </p:grpSpPr>
        <p:sp>
          <p:nvSpPr>
            <p:cNvPr id="87" name="Rechteck 86"/>
            <p:cNvSpPr/>
            <p:nvPr/>
          </p:nvSpPr>
          <p:spPr>
            <a:xfrm>
              <a:off x="928662" y="3286124"/>
              <a:ext cx="2357454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8" name="Gerade Verbindung 87"/>
            <p:cNvCxnSpPr>
              <a:endCxn id="87" idx="3"/>
            </p:cNvCxnSpPr>
            <p:nvPr/>
          </p:nvCxnSpPr>
          <p:spPr>
            <a:xfrm flipV="1">
              <a:off x="928662" y="3714752"/>
              <a:ext cx="2357454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feld 88"/>
            <p:cNvSpPr txBox="1"/>
            <p:nvPr/>
          </p:nvSpPr>
          <p:spPr>
            <a:xfrm>
              <a:off x="933760" y="3306934"/>
              <a:ext cx="2558172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Correspondence</a:t>
              </a:r>
              <a:endParaRPr lang="de-DE" sz="1600" b="1" dirty="0"/>
            </a:p>
          </p:txBody>
        </p:sp>
      </p:grpSp>
      <p:cxnSp>
        <p:nvCxnSpPr>
          <p:cNvPr id="94" name="Gerade Verbindung 93"/>
          <p:cNvCxnSpPr>
            <a:stCxn id="83" idx="3"/>
            <a:endCxn id="87" idx="1"/>
          </p:cNvCxnSpPr>
          <p:nvPr/>
        </p:nvCxnSpPr>
        <p:spPr>
          <a:xfrm>
            <a:off x="1812666" y="1014396"/>
            <a:ext cx="1555273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>
            <a:stCxn id="87" idx="3"/>
            <a:endCxn id="75" idx="1"/>
          </p:cNvCxnSpPr>
          <p:nvPr/>
        </p:nvCxnSpPr>
        <p:spPr>
          <a:xfrm>
            <a:off x="5271037" y="1014396"/>
            <a:ext cx="1902727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 rot="5400000">
            <a:off x="7676660" y="1568212"/>
            <a:ext cx="371478" cy="680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>
            <a:stCxn id="83" idx="2"/>
          </p:cNvCxnSpPr>
          <p:nvPr/>
        </p:nvCxnSpPr>
        <p:spPr>
          <a:xfrm rot="16200000" flipH="1">
            <a:off x="934893" y="1571610"/>
            <a:ext cx="371477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ieren 55"/>
          <p:cNvGrpSpPr/>
          <p:nvPr/>
        </p:nvGrpSpPr>
        <p:grpSpPr>
          <a:xfrm>
            <a:off x="428596" y="5074779"/>
            <a:ext cx="8286808" cy="864980"/>
            <a:chOff x="428596" y="5000636"/>
            <a:chExt cx="8286808" cy="864980"/>
          </a:xfrm>
        </p:grpSpPr>
        <p:cxnSp>
          <p:nvCxnSpPr>
            <p:cNvPr id="57" name="Gerade Verbindung 56"/>
            <p:cNvCxnSpPr/>
            <p:nvPr/>
          </p:nvCxnSpPr>
          <p:spPr>
            <a:xfrm>
              <a:off x="2000232" y="5432332"/>
              <a:ext cx="1643074" cy="4656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 flipV="1">
              <a:off x="5214942" y="5433920"/>
              <a:ext cx="1928826" cy="3068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uppieren 73"/>
            <p:cNvGrpSpPr/>
            <p:nvPr/>
          </p:nvGrpSpPr>
          <p:grpSpPr>
            <a:xfrm>
              <a:off x="3643306" y="5000637"/>
              <a:ext cx="1571636" cy="864979"/>
              <a:chOff x="920235" y="3486438"/>
              <a:chExt cx="1946854" cy="656947"/>
            </a:xfrm>
            <a:noFill/>
          </p:grpSpPr>
          <p:sp>
            <p:nvSpPr>
              <p:cNvPr id="72" name="Rechteck 71"/>
              <p:cNvSpPr/>
              <p:nvPr/>
            </p:nvSpPr>
            <p:spPr>
              <a:xfrm>
                <a:off x="928662" y="3503154"/>
                <a:ext cx="1938427" cy="64023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3" name="Gerade Verbindung 72"/>
              <p:cNvCxnSpPr/>
              <p:nvPr/>
            </p:nvCxnSpPr>
            <p:spPr>
              <a:xfrm flipV="1">
                <a:off x="920235" y="3937208"/>
                <a:ext cx="1946854" cy="1589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feld 73"/>
              <p:cNvSpPr txBox="1"/>
              <p:nvPr/>
            </p:nvSpPr>
            <p:spPr>
              <a:xfrm>
                <a:off x="920235" y="3486438"/>
                <a:ext cx="1946854" cy="44413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 smtClean="0"/>
                  <a:t>&lt;&lt;</a:t>
                </a:r>
                <a:r>
                  <a:rPr lang="de-DE" sz="1600" b="1" dirty="0" err="1" smtClean="0"/>
                  <a:t>preserve</a:t>
                </a:r>
                <a:r>
                  <a:rPr lang="de-DE" sz="1600" b="1" dirty="0" smtClean="0"/>
                  <a:t>&gt;&gt; </a:t>
                </a:r>
              </a:p>
              <a:p>
                <a:pPr algn="ctr"/>
                <a:r>
                  <a:rPr lang="de-DE" sz="1600" b="1" dirty="0" smtClean="0"/>
                  <a:t>: Attribute</a:t>
                </a:r>
                <a:endParaRPr lang="de-DE" sz="1600" b="1" dirty="0"/>
              </a:p>
            </p:txBody>
          </p:sp>
        </p:grpSp>
        <p:grpSp>
          <p:nvGrpSpPr>
            <p:cNvPr id="64" name="Gruppieren 73"/>
            <p:cNvGrpSpPr/>
            <p:nvPr/>
          </p:nvGrpSpPr>
          <p:grpSpPr>
            <a:xfrm>
              <a:off x="7143768" y="5000636"/>
              <a:ext cx="1571636" cy="864980"/>
              <a:chOff x="920235" y="3486437"/>
              <a:chExt cx="1946854" cy="656948"/>
            </a:xfrm>
            <a:noFill/>
          </p:grpSpPr>
          <p:sp>
            <p:nvSpPr>
              <p:cNvPr id="69" name="Rechteck 68"/>
              <p:cNvSpPr/>
              <p:nvPr/>
            </p:nvSpPr>
            <p:spPr>
              <a:xfrm>
                <a:off x="928662" y="3503154"/>
                <a:ext cx="1938427" cy="64023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0" name="Gerade Verbindung 69"/>
              <p:cNvCxnSpPr/>
              <p:nvPr/>
            </p:nvCxnSpPr>
            <p:spPr>
              <a:xfrm flipV="1">
                <a:off x="920235" y="3937208"/>
                <a:ext cx="1946854" cy="1589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feld 70"/>
              <p:cNvSpPr txBox="1"/>
              <p:nvPr/>
            </p:nvSpPr>
            <p:spPr>
              <a:xfrm>
                <a:off x="920235" y="3486437"/>
                <a:ext cx="1946854" cy="44413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 smtClean="0"/>
                  <a:t>&lt;&lt;</a:t>
                </a:r>
                <a:r>
                  <a:rPr lang="de-DE" sz="1600" b="1" dirty="0" err="1" smtClean="0"/>
                  <a:t>preserve</a:t>
                </a:r>
                <a:r>
                  <a:rPr lang="de-DE" sz="1600" b="1" dirty="0" smtClean="0"/>
                  <a:t>&gt;&gt; </a:t>
                </a:r>
              </a:p>
              <a:p>
                <a:pPr algn="ctr"/>
                <a:r>
                  <a:rPr lang="de-DE" sz="1600" b="1" dirty="0" smtClean="0"/>
                  <a:t>: Class</a:t>
                </a:r>
                <a:endParaRPr lang="de-DE" sz="1600" b="1" dirty="0"/>
              </a:p>
            </p:txBody>
          </p:sp>
        </p:grpSp>
        <p:grpSp>
          <p:nvGrpSpPr>
            <p:cNvPr id="65" name="Gruppieren 73"/>
            <p:cNvGrpSpPr/>
            <p:nvPr/>
          </p:nvGrpSpPr>
          <p:grpSpPr>
            <a:xfrm>
              <a:off x="428596" y="5000637"/>
              <a:ext cx="1571636" cy="864979"/>
              <a:chOff x="920235" y="3486438"/>
              <a:chExt cx="1946854" cy="656947"/>
            </a:xfrm>
            <a:noFill/>
          </p:grpSpPr>
          <p:sp>
            <p:nvSpPr>
              <p:cNvPr id="66" name="Rechteck 65"/>
              <p:cNvSpPr/>
              <p:nvPr/>
            </p:nvSpPr>
            <p:spPr>
              <a:xfrm>
                <a:off x="928662" y="3503154"/>
                <a:ext cx="1938427" cy="64023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7" name="Gerade Verbindung 66"/>
              <p:cNvCxnSpPr/>
              <p:nvPr/>
            </p:nvCxnSpPr>
            <p:spPr>
              <a:xfrm flipV="1">
                <a:off x="920235" y="3937208"/>
                <a:ext cx="1946854" cy="1589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feld 67"/>
              <p:cNvSpPr txBox="1"/>
              <p:nvPr/>
            </p:nvSpPr>
            <p:spPr>
              <a:xfrm>
                <a:off x="920235" y="3486438"/>
                <a:ext cx="1946854" cy="44413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 smtClean="0"/>
                  <a:t>&lt;&lt;</a:t>
                </a:r>
                <a:r>
                  <a:rPr lang="de-DE" sz="1600" b="1" dirty="0" err="1" smtClean="0"/>
                  <a:t>perserve</a:t>
                </a:r>
                <a:r>
                  <a:rPr lang="de-DE" sz="1600" b="1" dirty="0" smtClean="0"/>
                  <a:t>&gt;&gt; </a:t>
                </a:r>
              </a:p>
              <a:p>
                <a:pPr algn="ctr"/>
                <a:r>
                  <a:rPr lang="de-DE" sz="1600" b="1" dirty="0" smtClean="0"/>
                  <a:t>: Class</a:t>
                </a:r>
                <a:endParaRPr lang="de-DE" sz="1600" b="1" dirty="0"/>
              </a:p>
            </p:txBody>
          </p:sp>
        </p:grpSp>
      </p:grpSp>
      <p:grpSp>
        <p:nvGrpSpPr>
          <p:cNvPr id="82" name="Gruppieren 73"/>
          <p:cNvGrpSpPr/>
          <p:nvPr/>
        </p:nvGrpSpPr>
        <p:grpSpPr>
          <a:xfrm>
            <a:off x="428596" y="5072074"/>
            <a:ext cx="1571636" cy="864979"/>
            <a:chOff x="920235" y="3486438"/>
            <a:chExt cx="1946854" cy="656947"/>
          </a:xfrm>
          <a:noFill/>
        </p:grpSpPr>
        <p:sp>
          <p:nvSpPr>
            <p:cNvPr id="90" name="Rechteck 89"/>
            <p:cNvSpPr/>
            <p:nvPr/>
          </p:nvSpPr>
          <p:spPr>
            <a:xfrm>
              <a:off x="928662" y="3503154"/>
              <a:ext cx="1938427" cy="6402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1" name="Gerade Verbindung 90"/>
            <p:cNvCxnSpPr/>
            <p:nvPr/>
          </p:nvCxnSpPr>
          <p:spPr>
            <a:xfrm flipV="1">
              <a:off x="920235" y="3937208"/>
              <a:ext cx="1946854" cy="1589"/>
            </a:xfrm>
            <a:prstGeom prst="line">
              <a:avLst/>
            </a:prstGeom>
            <a:grpFill/>
            <a:ln w="38100" cmpd="sng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/>
          </p:nvSpPr>
          <p:spPr>
            <a:xfrm>
              <a:off x="920235" y="3486438"/>
              <a:ext cx="1946854" cy="444134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smtClean="0"/>
                <a:t>&lt;&lt;</a:t>
              </a:r>
              <a:r>
                <a:rPr lang="de-DE" sz="1600" b="1" dirty="0" err="1" smtClean="0"/>
                <a:t>delete</a:t>
              </a:r>
              <a:r>
                <a:rPr lang="de-DE" sz="1600" b="1" dirty="0" smtClean="0"/>
                <a:t>&gt;&gt; </a:t>
              </a:r>
            </a:p>
            <a:p>
              <a:pPr algn="ctr"/>
              <a:r>
                <a:rPr lang="de-DE" sz="1600" b="1" dirty="0" smtClean="0"/>
                <a:t>: Class</a:t>
              </a:r>
              <a:endParaRPr lang="de-DE" sz="1600" b="1" dirty="0"/>
            </a:p>
          </p:txBody>
        </p:sp>
      </p:grpSp>
      <p:grpSp>
        <p:nvGrpSpPr>
          <p:cNvPr id="96" name="Gruppieren 73"/>
          <p:cNvGrpSpPr/>
          <p:nvPr/>
        </p:nvGrpSpPr>
        <p:grpSpPr>
          <a:xfrm>
            <a:off x="7143768" y="5072074"/>
            <a:ext cx="1571636" cy="864979"/>
            <a:chOff x="920235" y="3486438"/>
            <a:chExt cx="1946854" cy="656947"/>
          </a:xfrm>
          <a:noFill/>
        </p:grpSpPr>
        <p:sp>
          <p:nvSpPr>
            <p:cNvPr id="99" name="Rechteck 98"/>
            <p:cNvSpPr/>
            <p:nvPr/>
          </p:nvSpPr>
          <p:spPr>
            <a:xfrm>
              <a:off x="928662" y="3503154"/>
              <a:ext cx="1938427" cy="6402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0" name="Gerade Verbindung 99"/>
            <p:cNvCxnSpPr/>
            <p:nvPr/>
          </p:nvCxnSpPr>
          <p:spPr>
            <a:xfrm flipV="1">
              <a:off x="920235" y="3937208"/>
              <a:ext cx="1946854" cy="1589"/>
            </a:xfrm>
            <a:prstGeom prst="line">
              <a:avLst/>
            </a:prstGeom>
            <a:grpFill/>
            <a:ln w="38100" cmpd="sng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feld 26"/>
            <p:cNvSpPr txBox="1"/>
            <p:nvPr/>
          </p:nvSpPr>
          <p:spPr>
            <a:xfrm>
              <a:off x="920235" y="3486438"/>
              <a:ext cx="1946854" cy="444134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smtClean="0"/>
                <a:t>&lt;&lt;</a:t>
              </a:r>
              <a:r>
                <a:rPr lang="de-DE" sz="1600" b="1" dirty="0" err="1" smtClean="0"/>
                <a:t>create</a:t>
              </a:r>
              <a:r>
                <a:rPr lang="de-DE" sz="1600" b="1" dirty="0" smtClean="0"/>
                <a:t>&gt;&gt; </a:t>
              </a:r>
            </a:p>
            <a:p>
              <a:pPr algn="ctr"/>
              <a:r>
                <a:rPr lang="de-DE" sz="1600" b="1" dirty="0" smtClean="0"/>
                <a:t>: Class</a:t>
              </a:r>
              <a:endParaRPr lang="de-DE" sz="1600" b="1" dirty="0"/>
            </a:p>
          </p:txBody>
        </p:sp>
      </p:grpSp>
      <p:sp>
        <p:nvSpPr>
          <p:cNvPr id="107" name="Textfeld 106"/>
          <p:cNvSpPr txBox="1"/>
          <p:nvPr/>
        </p:nvSpPr>
        <p:spPr>
          <a:xfrm>
            <a:off x="3714744" y="420267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Editierregel</a:t>
            </a:r>
            <a:endParaRPr lang="de-DE" u="sng" dirty="0"/>
          </a:p>
        </p:txBody>
      </p:sp>
      <p:sp>
        <p:nvSpPr>
          <p:cNvPr id="108" name="Textfeld 107"/>
          <p:cNvSpPr txBox="1"/>
          <p:nvPr/>
        </p:nvSpPr>
        <p:spPr>
          <a:xfrm>
            <a:off x="6198719" y="251678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AddReference</a:t>
            </a:r>
            <a:endParaRPr lang="de-DE" dirty="0"/>
          </a:p>
        </p:txBody>
      </p:sp>
      <p:sp>
        <p:nvSpPr>
          <p:cNvPr id="109" name="Textfeld 108"/>
          <p:cNvSpPr txBox="1"/>
          <p:nvPr/>
        </p:nvSpPr>
        <p:spPr>
          <a:xfrm>
            <a:off x="1142976" y="137377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RemoveReference</a:t>
            </a:r>
            <a:endParaRPr lang="de-DE" dirty="0"/>
          </a:p>
        </p:txBody>
      </p:sp>
      <p:sp>
        <p:nvSpPr>
          <p:cNvPr id="110" name="Textfeld 109"/>
          <p:cNvSpPr txBox="1"/>
          <p:nvPr/>
        </p:nvSpPr>
        <p:spPr>
          <a:xfrm>
            <a:off x="6198719" y="137377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AddReference</a:t>
            </a:r>
            <a:endParaRPr lang="de-DE" dirty="0"/>
          </a:p>
        </p:txBody>
      </p:sp>
      <p:sp>
        <p:nvSpPr>
          <p:cNvPr id="111" name="Textfeld 110"/>
          <p:cNvSpPr txBox="1"/>
          <p:nvPr/>
        </p:nvSpPr>
        <p:spPr>
          <a:xfrm>
            <a:off x="1142976" y="251678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RemoveReference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/>
          <p:cNvSpPr txBox="1"/>
          <p:nvPr/>
        </p:nvSpPr>
        <p:spPr>
          <a:xfrm>
            <a:off x="644892" y="142852"/>
            <a:ext cx="106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Modell A</a:t>
            </a:r>
            <a:endParaRPr lang="de-DE" u="sng" dirty="0"/>
          </a:p>
        </p:txBody>
      </p:sp>
      <p:sp>
        <p:nvSpPr>
          <p:cNvPr id="26" name="Textfeld 25"/>
          <p:cNvSpPr txBox="1"/>
          <p:nvPr/>
        </p:nvSpPr>
        <p:spPr>
          <a:xfrm>
            <a:off x="7324625" y="14285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Modell B</a:t>
            </a:r>
            <a:endParaRPr lang="de-DE" u="sng" dirty="0"/>
          </a:p>
        </p:txBody>
      </p:sp>
      <p:sp>
        <p:nvSpPr>
          <p:cNvPr id="35" name="Textfeld 34"/>
          <p:cNvSpPr txBox="1"/>
          <p:nvPr/>
        </p:nvSpPr>
        <p:spPr>
          <a:xfrm>
            <a:off x="3857620" y="142852"/>
            <a:ext cx="110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Differenz</a:t>
            </a:r>
            <a:endParaRPr lang="de-DE" u="sng" dirty="0"/>
          </a:p>
        </p:txBody>
      </p:sp>
      <p:grpSp>
        <p:nvGrpSpPr>
          <p:cNvPr id="2" name="Gruppieren 3"/>
          <p:cNvGrpSpPr/>
          <p:nvPr/>
        </p:nvGrpSpPr>
        <p:grpSpPr>
          <a:xfrm>
            <a:off x="428596" y="1757351"/>
            <a:ext cx="1397675" cy="742955"/>
            <a:chOff x="928662" y="3286124"/>
            <a:chExt cx="1731364" cy="857256"/>
          </a:xfrm>
        </p:grpSpPr>
        <p:sp>
          <p:nvSpPr>
            <p:cNvPr id="5" name="Rechteck 4"/>
            <p:cNvSpPr/>
            <p:nvPr/>
          </p:nvSpPr>
          <p:spPr>
            <a:xfrm>
              <a:off x="928662" y="3286124"/>
              <a:ext cx="171451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 Verbindung 5"/>
            <p:cNvCxnSpPr/>
            <p:nvPr/>
          </p:nvCxnSpPr>
          <p:spPr>
            <a:xfrm rot="10800000" flipH="1">
              <a:off x="928662" y="3714752"/>
              <a:ext cx="171451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>
              <a:off x="1106758" y="3306934"/>
              <a:ext cx="1553268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C1 : Class</a:t>
              </a:r>
              <a:endParaRPr lang="de-DE" sz="1600" b="1" dirty="0"/>
            </a:p>
          </p:txBody>
        </p:sp>
      </p:grpSp>
      <p:grpSp>
        <p:nvGrpSpPr>
          <p:cNvPr id="3" name="Gruppieren 10"/>
          <p:cNvGrpSpPr/>
          <p:nvPr/>
        </p:nvGrpSpPr>
        <p:grpSpPr>
          <a:xfrm>
            <a:off x="285720" y="2928934"/>
            <a:ext cx="1699210" cy="742955"/>
            <a:chOff x="928662" y="3286124"/>
            <a:chExt cx="2104889" cy="857256"/>
          </a:xfrm>
        </p:grpSpPr>
        <p:sp>
          <p:nvSpPr>
            <p:cNvPr id="11" name="Rechteck 10"/>
            <p:cNvSpPr/>
            <p:nvPr/>
          </p:nvSpPr>
          <p:spPr>
            <a:xfrm>
              <a:off x="928662" y="3286124"/>
              <a:ext cx="207170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>
              <a:endCxn id="11" idx="3"/>
            </p:cNvCxnSpPr>
            <p:nvPr/>
          </p:nvCxnSpPr>
          <p:spPr>
            <a:xfrm flipV="1">
              <a:off x="928662" y="3714752"/>
              <a:ext cx="207170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1082044" y="3306934"/>
              <a:ext cx="1951507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A1 : Attribute</a:t>
              </a:r>
              <a:endParaRPr lang="de-DE" sz="1600" b="1" dirty="0"/>
            </a:p>
          </p:txBody>
        </p:sp>
      </p:grpSp>
      <p:grpSp>
        <p:nvGrpSpPr>
          <p:cNvPr id="4" name="Gruppieren 13"/>
          <p:cNvGrpSpPr/>
          <p:nvPr/>
        </p:nvGrpSpPr>
        <p:grpSpPr>
          <a:xfrm>
            <a:off x="7166962" y="1757351"/>
            <a:ext cx="1397675" cy="742955"/>
            <a:chOff x="928662" y="3286124"/>
            <a:chExt cx="1731364" cy="857256"/>
          </a:xfrm>
        </p:grpSpPr>
        <p:sp>
          <p:nvSpPr>
            <p:cNvPr id="15" name="Rechteck 14"/>
            <p:cNvSpPr/>
            <p:nvPr/>
          </p:nvSpPr>
          <p:spPr>
            <a:xfrm>
              <a:off x="928662" y="3286124"/>
              <a:ext cx="171451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Gerade Verbindung 15"/>
            <p:cNvCxnSpPr/>
            <p:nvPr/>
          </p:nvCxnSpPr>
          <p:spPr>
            <a:xfrm rot="10800000" flipH="1">
              <a:off x="928662" y="3714752"/>
              <a:ext cx="171451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1106758" y="3306934"/>
              <a:ext cx="1553268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C2 : Class</a:t>
              </a:r>
              <a:endParaRPr lang="de-DE" sz="1600" b="1" dirty="0"/>
            </a:p>
          </p:txBody>
        </p:sp>
      </p:grpSp>
      <p:grpSp>
        <p:nvGrpSpPr>
          <p:cNvPr id="8" name="Gruppieren 10"/>
          <p:cNvGrpSpPr/>
          <p:nvPr/>
        </p:nvGrpSpPr>
        <p:grpSpPr>
          <a:xfrm>
            <a:off x="7016194" y="2928934"/>
            <a:ext cx="1699210" cy="742955"/>
            <a:chOff x="928662" y="3286124"/>
            <a:chExt cx="2104889" cy="857256"/>
          </a:xfrm>
        </p:grpSpPr>
        <p:sp>
          <p:nvSpPr>
            <p:cNvPr id="22" name="Rechteck 21"/>
            <p:cNvSpPr/>
            <p:nvPr/>
          </p:nvSpPr>
          <p:spPr>
            <a:xfrm>
              <a:off x="928662" y="3286124"/>
              <a:ext cx="207170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Gerade Verbindung 22"/>
            <p:cNvCxnSpPr>
              <a:endCxn id="22" idx="3"/>
            </p:cNvCxnSpPr>
            <p:nvPr/>
          </p:nvCxnSpPr>
          <p:spPr>
            <a:xfrm flipV="1">
              <a:off x="928662" y="3714752"/>
              <a:ext cx="207170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1082044" y="3306934"/>
              <a:ext cx="1951507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A1 : Attribute</a:t>
              </a:r>
              <a:endParaRPr lang="de-DE" sz="1600" b="1" dirty="0"/>
            </a:p>
          </p:txBody>
        </p:sp>
      </p:grpSp>
      <p:grpSp>
        <p:nvGrpSpPr>
          <p:cNvPr id="9" name="Gruppieren 10"/>
          <p:cNvGrpSpPr/>
          <p:nvPr/>
        </p:nvGrpSpPr>
        <p:grpSpPr>
          <a:xfrm>
            <a:off x="3367939" y="2928934"/>
            <a:ext cx="2069247" cy="742955"/>
            <a:chOff x="928662" y="3286124"/>
            <a:chExt cx="2563270" cy="857256"/>
          </a:xfrm>
        </p:grpSpPr>
        <p:sp>
          <p:nvSpPr>
            <p:cNvPr id="30" name="Rechteck 29"/>
            <p:cNvSpPr/>
            <p:nvPr/>
          </p:nvSpPr>
          <p:spPr>
            <a:xfrm>
              <a:off x="928662" y="3286124"/>
              <a:ext cx="2357454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" name="Gerade Verbindung 30"/>
            <p:cNvCxnSpPr>
              <a:endCxn id="30" idx="3"/>
            </p:cNvCxnSpPr>
            <p:nvPr/>
          </p:nvCxnSpPr>
          <p:spPr>
            <a:xfrm flipV="1">
              <a:off x="928662" y="3714752"/>
              <a:ext cx="2357454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/>
          </p:nvSpPr>
          <p:spPr>
            <a:xfrm>
              <a:off x="933760" y="3306934"/>
              <a:ext cx="2558172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Correspondence</a:t>
              </a:r>
              <a:endParaRPr lang="de-DE" sz="1600" b="1" dirty="0"/>
            </a:p>
          </p:txBody>
        </p:sp>
      </p:grpSp>
      <p:cxnSp>
        <p:nvCxnSpPr>
          <p:cNvPr id="36" name="Gerade Verbindung 35"/>
          <p:cNvCxnSpPr/>
          <p:nvPr/>
        </p:nvCxnSpPr>
        <p:spPr>
          <a:xfrm>
            <a:off x="1958139" y="3300412"/>
            <a:ext cx="1420185" cy="137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5281422" y="3300411"/>
            <a:ext cx="1877648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10"/>
          <p:cNvGrpSpPr/>
          <p:nvPr/>
        </p:nvGrpSpPr>
        <p:grpSpPr>
          <a:xfrm>
            <a:off x="2558985" y="1757351"/>
            <a:ext cx="1870139" cy="742955"/>
            <a:chOff x="928662" y="3286124"/>
            <a:chExt cx="2466088" cy="857256"/>
          </a:xfrm>
        </p:grpSpPr>
        <p:sp>
          <p:nvSpPr>
            <p:cNvPr id="43" name="Rechteck 42"/>
            <p:cNvSpPr/>
            <p:nvPr/>
          </p:nvSpPr>
          <p:spPr>
            <a:xfrm>
              <a:off x="928662" y="3286124"/>
              <a:ext cx="2357454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rade Verbindung 43"/>
            <p:cNvCxnSpPr>
              <a:endCxn id="43" idx="3"/>
            </p:cNvCxnSpPr>
            <p:nvPr/>
          </p:nvCxnSpPr>
          <p:spPr>
            <a:xfrm flipV="1">
              <a:off x="928662" y="3714752"/>
              <a:ext cx="2357454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939530" y="3306934"/>
              <a:ext cx="2455220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RemoveObject</a:t>
              </a:r>
              <a:endParaRPr lang="de-DE" sz="1600" b="1" dirty="0"/>
            </a:p>
          </p:txBody>
        </p:sp>
      </p:grpSp>
      <p:cxnSp>
        <p:nvCxnSpPr>
          <p:cNvPr id="48" name="Gerade Verbindung 47"/>
          <p:cNvCxnSpPr/>
          <p:nvPr/>
        </p:nvCxnSpPr>
        <p:spPr>
          <a:xfrm>
            <a:off x="1812667" y="2128829"/>
            <a:ext cx="1654826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5" idx="2"/>
            <a:endCxn id="11" idx="0"/>
          </p:cNvCxnSpPr>
          <p:nvPr/>
        </p:nvCxnSpPr>
        <p:spPr>
          <a:xfrm rot="16200000" flipH="1">
            <a:off x="906967" y="2713971"/>
            <a:ext cx="428628" cy="129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rot="5400000">
            <a:off x="7651485" y="2711323"/>
            <a:ext cx="428628" cy="659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0"/>
          <p:cNvGrpSpPr/>
          <p:nvPr/>
        </p:nvGrpSpPr>
        <p:grpSpPr>
          <a:xfrm>
            <a:off x="4996108" y="1757351"/>
            <a:ext cx="1433280" cy="742955"/>
            <a:chOff x="928662" y="3286124"/>
            <a:chExt cx="1890017" cy="857256"/>
          </a:xfrm>
        </p:grpSpPr>
        <p:sp>
          <p:nvSpPr>
            <p:cNvPr id="58" name="Rechteck 57"/>
            <p:cNvSpPr/>
            <p:nvPr/>
          </p:nvSpPr>
          <p:spPr>
            <a:xfrm>
              <a:off x="928662" y="3286124"/>
              <a:ext cx="1749079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9" name="Gerade Verbindung 58"/>
            <p:cNvCxnSpPr>
              <a:endCxn id="58" idx="3"/>
            </p:cNvCxnSpPr>
            <p:nvPr/>
          </p:nvCxnSpPr>
          <p:spPr>
            <a:xfrm flipV="1">
              <a:off x="928662" y="3714752"/>
              <a:ext cx="1749079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feld 59"/>
            <p:cNvSpPr txBox="1"/>
            <p:nvPr/>
          </p:nvSpPr>
          <p:spPr>
            <a:xfrm>
              <a:off x="934947" y="3306934"/>
              <a:ext cx="1883732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AddObject</a:t>
              </a:r>
              <a:endParaRPr lang="de-DE" sz="1600" b="1" dirty="0"/>
            </a:p>
          </p:txBody>
        </p:sp>
      </p:grpSp>
      <p:cxnSp>
        <p:nvCxnSpPr>
          <p:cNvPr id="62" name="Gerade Verbindung 61"/>
          <p:cNvCxnSpPr/>
          <p:nvPr/>
        </p:nvCxnSpPr>
        <p:spPr>
          <a:xfrm>
            <a:off x="6322509" y="2128829"/>
            <a:ext cx="980735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73"/>
          <p:cNvGrpSpPr/>
          <p:nvPr/>
        </p:nvGrpSpPr>
        <p:grpSpPr>
          <a:xfrm>
            <a:off x="7173764" y="642918"/>
            <a:ext cx="1384070" cy="742955"/>
            <a:chOff x="928662" y="3286124"/>
            <a:chExt cx="1714512" cy="857256"/>
          </a:xfrm>
        </p:grpSpPr>
        <p:sp>
          <p:nvSpPr>
            <p:cNvPr id="75" name="Rechteck 74"/>
            <p:cNvSpPr/>
            <p:nvPr/>
          </p:nvSpPr>
          <p:spPr>
            <a:xfrm>
              <a:off x="928662" y="3286124"/>
              <a:ext cx="171451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75"/>
            <p:cNvCxnSpPr/>
            <p:nvPr/>
          </p:nvCxnSpPr>
          <p:spPr>
            <a:xfrm rot="10800000" flipH="1">
              <a:off x="928662" y="3714752"/>
              <a:ext cx="171451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/>
          </p:nvSpPr>
          <p:spPr>
            <a:xfrm>
              <a:off x="1106758" y="3306934"/>
              <a:ext cx="1414226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Package</a:t>
              </a:r>
              <a:endParaRPr lang="de-DE" sz="1600" b="1" dirty="0"/>
            </a:p>
          </p:txBody>
        </p:sp>
      </p:grpSp>
      <p:grpSp>
        <p:nvGrpSpPr>
          <p:cNvPr id="19" name="Gruppieren 81"/>
          <p:cNvGrpSpPr/>
          <p:nvPr/>
        </p:nvGrpSpPr>
        <p:grpSpPr>
          <a:xfrm>
            <a:off x="428596" y="642918"/>
            <a:ext cx="1384070" cy="742955"/>
            <a:chOff x="928662" y="3286124"/>
            <a:chExt cx="1714512" cy="857256"/>
          </a:xfrm>
        </p:grpSpPr>
        <p:sp>
          <p:nvSpPr>
            <p:cNvPr id="83" name="Rechteck 82"/>
            <p:cNvSpPr/>
            <p:nvPr/>
          </p:nvSpPr>
          <p:spPr>
            <a:xfrm>
              <a:off x="928662" y="3286124"/>
              <a:ext cx="171451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4" name="Gerade Verbindung 83"/>
            <p:cNvCxnSpPr/>
            <p:nvPr/>
          </p:nvCxnSpPr>
          <p:spPr>
            <a:xfrm rot="10800000" flipH="1">
              <a:off x="928662" y="3714752"/>
              <a:ext cx="171451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/>
          </p:nvSpPr>
          <p:spPr>
            <a:xfrm>
              <a:off x="1106758" y="3306934"/>
              <a:ext cx="1414226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Package</a:t>
              </a:r>
              <a:endParaRPr lang="de-DE" sz="1600" b="1" dirty="0"/>
            </a:p>
          </p:txBody>
        </p:sp>
      </p:grpSp>
      <p:grpSp>
        <p:nvGrpSpPr>
          <p:cNvPr id="20" name="Gruppieren 10"/>
          <p:cNvGrpSpPr/>
          <p:nvPr/>
        </p:nvGrpSpPr>
        <p:grpSpPr>
          <a:xfrm>
            <a:off x="3367939" y="642918"/>
            <a:ext cx="2069247" cy="742955"/>
            <a:chOff x="928662" y="3286124"/>
            <a:chExt cx="2563270" cy="857256"/>
          </a:xfrm>
        </p:grpSpPr>
        <p:sp>
          <p:nvSpPr>
            <p:cNvPr id="87" name="Rechteck 86"/>
            <p:cNvSpPr/>
            <p:nvPr/>
          </p:nvSpPr>
          <p:spPr>
            <a:xfrm>
              <a:off x="928662" y="3286124"/>
              <a:ext cx="2357454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8" name="Gerade Verbindung 87"/>
            <p:cNvCxnSpPr>
              <a:endCxn id="87" idx="3"/>
            </p:cNvCxnSpPr>
            <p:nvPr/>
          </p:nvCxnSpPr>
          <p:spPr>
            <a:xfrm flipV="1">
              <a:off x="928662" y="3714752"/>
              <a:ext cx="2357454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feld 88"/>
            <p:cNvSpPr txBox="1"/>
            <p:nvPr/>
          </p:nvSpPr>
          <p:spPr>
            <a:xfrm>
              <a:off x="933760" y="3306934"/>
              <a:ext cx="2558172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Correspondence</a:t>
              </a:r>
              <a:endParaRPr lang="de-DE" sz="1600" b="1" dirty="0"/>
            </a:p>
          </p:txBody>
        </p:sp>
      </p:grpSp>
      <p:cxnSp>
        <p:nvCxnSpPr>
          <p:cNvPr id="94" name="Gerade Verbindung 93"/>
          <p:cNvCxnSpPr>
            <a:stCxn id="83" idx="3"/>
            <a:endCxn id="87" idx="1"/>
          </p:cNvCxnSpPr>
          <p:nvPr/>
        </p:nvCxnSpPr>
        <p:spPr>
          <a:xfrm>
            <a:off x="1812666" y="1014396"/>
            <a:ext cx="1555273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>
            <a:stCxn id="87" idx="3"/>
            <a:endCxn id="75" idx="1"/>
          </p:cNvCxnSpPr>
          <p:nvPr/>
        </p:nvCxnSpPr>
        <p:spPr>
          <a:xfrm>
            <a:off x="5271037" y="1014396"/>
            <a:ext cx="1902727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 rot="5400000">
            <a:off x="7676660" y="1568212"/>
            <a:ext cx="371478" cy="680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>
            <a:stCxn id="83" idx="2"/>
          </p:cNvCxnSpPr>
          <p:nvPr/>
        </p:nvCxnSpPr>
        <p:spPr>
          <a:xfrm rot="16200000" flipH="1">
            <a:off x="934893" y="1571610"/>
            <a:ext cx="371477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55"/>
          <p:cNvGrpSpPr/>
          <p:nvPr/>
        </p:nvGrpSpPr>
        <p:grpSpPr>
          <a:xfrm>
            <a:off x="428596" y="5074779"/>
            <a:ext cx="8286808" cy="864980"/>
            <a:chOff x="428596" y="5000636"/>
            <a:chExt cx="8286808" cy="864980"/>
          </a:xfrm>
        </p:grpSpPr>
        <p:cxnSp>
          <p:nvCxnSpPr>
            <p:cNvPr id="57" name="Gerade Verbindung 56"/>
            <p:cNvCxnSpPr/>
            <p:nvPr/>
          </p:nvCxnSpPr>
          <p:spPr>
            <a:xfrm>
              <a:off x="2000232" y="5432332"/>
              <a:ext cx="1643074" cy="4656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 flipV="1">
              <a:off x="5214942" y="5433920"/>
              <a:ext cx="1928826" cy="3068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uppieren 73"/>
            <p:cNvGrpSpPr/>
            <p:nvPr/>
          </p:nvGrpSpPr>
          <p:grpSpPr>
            <a:xfrm>
              <a:off x="3643306" y="5000637"/>
              <a:ext cx="1571636" cy="864979"/>
              <a:chOff x="920235" y="3486438"/>
              <a:chExt cx="1946854" cy="656947"/>
            </a:xfrm>
            <a:noFill/>
          </p:grpSpPr>
          <p:sp>
            <p:nvSpPr>
              <p:cNvPr id="72" name="Rechteck 71"/>
              <p:cNvSpPr/>
              <p:nvPr/>
            </p:nvSpPr>
            <p:spPr>
              <a:xfrm>
                <a:off x="928662" y="3503154"/>
                <a:ext cx="1938427" cy="64023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3" name="Gerade Verbindung 72"/>
              <p:cNvCxnSpPr/>
              <p:nvPr/>
            </p:nvCxnSpPr>
            <p:spPr>
              <a:xfrm flipV="1">
                <a:off x="920235" y="3937208"/>
                <a:ext cx="1946854" cy="1589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feld 73"/>
              <p:cNvSpPr txBox="1"/>
              <p:nvPr/>
            </p:nvSpPr>
            <p:spPr>
              <a:xfrm>
                <a:off x="920235" y="3486438"/>
                <a:ext cx="1946854" cy="44413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 smtClean="0"/>
                  <a:t>&lt;&lt;</a:t>
                </a:r>
                <a:r>
                  <a:rPr lang="de-DE" sz="1600" b="1" dirty="0" err="1" smtClean="0"/>
                  <a:t>preserve</a:t>
                </a:r>
                <a:r>
                  <a:rPr lang="de-DE" sz="1600" b="1" dirty="0" smtClean="0"/>
                  <a:t>&gt;&gt; </a:t>
                </a:r>
              </a:p>
              <a:p>
                <a:pPr algn="ctr"/>
                <a:r>
                  <a:rPr lang="de-DE" sz="1600" b="1" dirty="0" smtClean="0"/>
                  <a:t>: Attribute</a:t>
                </a:r>
                <a:endParaRPr lang="de-DE" sz="1600" b="1" dirty="0"/>
              </a:p>
            </p:txBody>
          </p:sp>
        </p:grpSp>
        <p:grpSp>
          <p:nvGrpSpPr>
            <p:cNvPr id="28" name="Gruppieren 73"/>
            <p:cNvGrpSpPr/>
            <p:nvPr/>
          </p:nvGrpSpPr>
          <p:grpSpPr>
            <a:xfrm>
              <a:off x="7143768" y="5000636"/>
              <a:ext cx="1571636" cy="864980"/>
              <a:chOff x="920235" y="3486437"/>
              <a:chExt cx="1946854" cy="656948"/>
            </a:xfrm>
            <a:noFill/>
          </p:grpSpPr>
          <p:sp>
            <p:nvSpPr>
              <p:cNvPr id="69" name="Rechteck 68"/>
              <p:cNvSpPr/>
              <p:nvPr/>
            </p:nvSpPr>
            <p:spPr>
              <a:xfrm>
                <a:off x="928662" y="3503154"/>
                <a:ext cx="1938427" cy="64023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0" name="Gerade Verbindung 69"/>
              <p:cNvCxnSpPr/>
              <p:nvPr/>
            </p:nvCxnSpPr>
            <p:spPr>
              <a:xfrm flipV="1">
                <a:off x="920235" y="3937208"/>
                <a:ext cx="1946854" cy="1589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feld 70"/>
              <p:cNvSpPr txBox="1"/>
              <p:nvPr/>
            </p:nvSpPr>
            <p:spPr>
              <a:xfrm>
                <a:off x="920235" y="3486437"/>
                <a:ext cx="1946854" cy="44413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 smtClean="0"/>
                  <a:t>&lt;&lt;</a:t>
                </a:r>
                <a:r>
                  <a:rPr lang="de-DE" sz="1600" b="1" dirty="0" err="1" smtClean="0"/>
                  <a:t>preserve</a:t>
                </a:r>
                <a:r>
                  <a:rPr lang="de-DE" sz="1600" b="1" dirty="0" smtClean="0"/>
                  <a:t>&gt;&gt; </a:t>
                </a:r>
              </a:p>
              <a:p>
                <a:pPr algn="ctr"/>
                <a:r>
                  <a:rPr lang="de-DE" sz="1600" b="1" dirty="0" smtClean="0"/>
                  <a:t>: Class</a:t>
                </a:r>
                <a:endParaRPr lang="de-DE" sz="1600" b="1" dirty="0"/>
              </a:p>
            </p:txBody>
          </p:sp>
        </p:grpSp>
        <p:grpSp>
          <p:nvGrpSpPr>
            <p:cNvPr id="29" name="Gruppieren 73"/>
            <p:cNvGrpSpPr/>
            <p:nvPr/>
          </p:nvGrpSpPr>
          <p:grpSpPr>
            <a:xfrm>
              <a:off x="428596" y="5000637"/>
              <a:ext cx="1571636" cy="864979"/>
              <a:chOff x="920235" y="3486438"/>
              <a:chExt cx="1946854" cy="656947"/>
            </a:xfrm>
            <a:noFill/>
          </p:grpSpPr>
          <p:sp>
            <p:nvSpPr>
              <p:cNvPr id="66" name="Rechteck 65"/>
              <p:cNvSpPr/>
              <p:nvPr/>
            </p:nvSpPr>
            <p:spPr>
              <a:xfrm>
                <a:off x="928662" y="3503154"/>
                <a:ext cx="1938427" cy="64023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7" name="Gerade Verbindung 66"/>
              <p:cNvCxnSpPr/>
              <p:nvPr/>
            </p:nvCxnSpPr>
            <p:spPr>
              <a:xfrm flipV="1">
                <a:off x="920235" y="3937208"/>
                <a:ext cx="1946854" cy="1589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feld 67"/>
              <p:cNvSpPr txBox="1"/>
              <p:nvPr/>
            </p:nvSpPr>
            <p:spPr>
              <a:xfrm>
                <a:off x="920235" y="3486438"/>
                <a:ext cx="1946854" cy="44413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 smtClean="0"/>
                  <a:t>&lt;&lt;</a:t>
                </a:r>
                <a:r>
                  <a:rPr lang="de-DE" sz="1600" b="1" dirty="0" err="1" smtClean="0"/>
                  <a:t>perserve</a:t>
                </a:r>
                <a:r>
                  <a:rPr lang="de-DE" sz="1600" b="1" dirty="0" smtClean="0"/>
                  <a:t>&gt;&gt; </a:t>
                </a:r>
              </a:p>
              <a:p>
                <a:pPr algn="ctr"/>
                <a:r>
                  <a:rPr lang="de-DE" sz="1600" b="1" dirty="0" smtClean="0"/>
                  <a:t>: Class</a:t>
                </a:r>
                <a:endParaRPr lang="de-DE" sz="1600" b="1" dirty="0"/>
              </a:p>
            </p:txBody>
          </p:sp>
        </p:grpSp>
      </p:grpSp>
      <p:grpSp>
        <p:nvGrpSpPr>
          <p:cNvPr id="33" name="Gruppieren 73"/>
          <p:cNvGrpSpPr/>
          <p:nvPr/>
        </p:nvGrpSpPr>
        <p:grpSpPr>
          <a:xfrm>
            <a:off x="428596" y="5072074"/>
            <a:ext cx="1571636" cy="864979"/>
            <a:chOff x="920235" y="3486438"/>
            <a:chExt cx="1946854" cy="656947"/>
          </a:xfrm>
          <a:noFill/>
        </p:grpSpPr>
        <p:sp>
          <p:nvSpPr>
            <p:cNvPr id="90" name="Rechteck 89"/>
            <p:cNvSpPr/>
            <p:nvPr/>
          </p:nvSpPr>
          <p:spPr>
            <a:xfrm>
              <a:off x="928662" y="3503154"/>
              <a:ext cx="1938427" cy="6402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1" name="Gerade Verbindung 90"/>
            <p:cNvCxnSpPr/>
            <p:nvPr/>
          </p:nvCxnSpPr>
          <p:spPr>
            <a:xfrm flipV="1">
              <a:off x="920235" y="3937208"/>
              <a:ext cx="1946854" cy="1589"/>
            </a:xfrm>
            <a:prstGeom prst="line">
              <a:avLst/>
            </a:prstGeom>
            <a:grpFill/>
            <a:ln w="38100" cmpd="sng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/>
          </p:nvSpPr>
          <p:spPr>
            <a:xfrm>
              <a:off x="920235" y="3486438"/>
              <a:ext cx="1946854" cy="444134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smtClean="0"/>
                <a:t>&lt;&lt;</a:t>
              </a:r>
              <a:r>
                <a:rPr lang="de-DE" sz="1600" b="1" dirty="0" err="1" smtClean="0"/>
                <a:t>delete</a:t>
              </a:r>
              <a:r>
                <a:rPr lang="de-DE" sz="1600" b="1" dirty="0" smtClean="0"/>
                <a:t>&gt;&gt; </a:t>
              </a:r>
            </a:p>
            <a:p>
              <a:pPr algn="ctr"/>
              <a:r>
                <a:rPr lang="de-DE" sz="1600" b="1" dirty="0" smtClean="0"/>
                <a:t>: Class</a:t>
              </a:r>
              <a:endParaRPr lang="de-DE" sz="1600" b="1" dirty="0"/>
            </a:p>
          </p:txBody>
        </p:sp>
      </p:grpSp>
      <p:sp>
        <p:nvSpPr>
          <p:cNvPr id="107" name="Textfeld 106"/>
          <p:cNvSpPr txBox="1"/>
          <p:nvPr/>
        </p:nvSpPr>
        <p:spPr>
          <a:xfrm>
            <a:off x="3714744" y="420267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Editierregel</a:t>
            </a:r>
            <a:endParaRPr lang="de-DE" u="sng" dirty="0"/>
          </a:p>
        </p:txBody>
      </p:sp>
      <p:sp>
        <p:nvSpPr>
          <p:cNvPr id="79" name="Textfeld 78"/>
          <p:cNvSpPr txBox="1"/>
          <p:nvPr/>
        </p:nvSpPr>
        <p:spPr>
          <a:xfrm>
            <a:off x="6198719" y="251678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AddReference</a:t>
            </a:r>
            <a:endParaRPr lang="de-DE" dirty="0"/>
          </a:p>
        </p:txBody>
      </p:sp>
      <p:sp>
        <p:nvSpPr>
          <p:cNvPr id="80" name="Textfeld 79"/>
          <p:cNvSpPr txBox="1"/>
          <p:nvPr/>
        </p:nvSpPr>
        <p:spPr>
          <a:xfrm>
            <a:off x="1142976" y="137377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RemoveReference</a:t>
            </a:r>
            <a:endParaRPr lang="de-DE" dirty="0"/>
          </a:p>
        </p:txBody>
      </p:sp>
      <p:sp>
        <p:nvSpPr>
          <p:cNvPr id="81" name="Textfeld 80"/>
          <p:cNvSpPr txBox="1"/>
          <p:nvPr/>
        </p:nvSpPr>
        <p:spPr>
          <a:xfrm>
            <a:off x="6198719" y="137377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AddReference</a:t>
            </a:r>
            <a:endParaRPr lang="de-DE" dirty="0"/>
          </a:p>
        </p:txBody>
      </p:sp>
      <p:sp>
        <p:nvSpPr>
          <p:cNvPr id="82" name="Textfeld 81"/>
          <p:cNvSpPr txBox="1"/>
          <p:nvPr/>
        </p:nvSpPr>
        <p:spPr>
          <a:xfrm>
            <a:off x="1142976" y="251678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RemoveReference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/>
          <p:cNvSpPr txBox="1"/>
          <p:nvPr/>
        </p:nvSpPr>
        <p:spPr>
          <a:xfrm>
            <a:off x="644892" y="142852"/>
            <a:ext cx="106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Modell A</a:t>
            </a:r>
            <a:endParaRPr lang="de-DE" u="sng" dirty="0"/>
          </a:p>
        </p:txBody>
      </p:sp>
      <p:sp>
        <p:nvSpPr>
          <p:cNvPr id="26" name="Textfeld 25"/>
          <p:cNvSpPr txBox="1"/>
          <p:nvPr/>
        </p:nvSpPr>
        <p:spPr>
          <a:xfrm>
            <a:off x="7324625" y="14285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Modell B</a:t>
            </a:r>
            <a:endParaRPr lang="de-DE" u="sng" dirty="0"/>
          </a:p>
        </p:txBody>
      </p:sp>
      <p:sp>
        <p:nvSpPr>
          <p:cNvPr id="35" name="Textfeld 34"/>
          <p:cNvSpPr txBox="1"/>
          <p:nvPr/>
        </p:nvSpPr>
        <p:spPr>
          <a:xfrm>
            <a:off x="3857620" y="142852"/>
            <a:ext cx="110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Differenz</a:t>
            </a:r>
            <a:endParaRPr lang="de-DE" u="sng" dirty="0"/>
          </a:p>
        </p:txBody>
      </p:sp>
      <p:grpSp>
        <p:nvGrpSpPr>
          <p:cNvPr id="2" name="Gruppieren 3"/>
          <p:cNvGrpSpPr/>
          <p:nvPr/>
        </p:nvGrpSpPr>
        <p:grpSpPr>
          <a:xfrm>
            <a:off x="428596" y="1757351"/>
            <a:ext cx="1397675" cy="742955"/>
            <a:chOff x="928662" y="3286124"/>
            <a:chExt cx="1731364" cy="857256"/>
          </a:xfrm>
        </p:grpSpPr>
        <p:sp>
          <p:nvSpPr>
            <p:cNvPr id="5" name="Rechteck 4"/>
            <p:cNvSpPr/>
            <p:nvPr/>
          </p:nvSpPr>
          <p:spPr>
            <a:xfrm>
              <a:off x="928662" y="3286124"/>
              <a:ext cx="171451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 Verbindung 5"/>
            <p:cNvCxnSpPr/>
            <p:nvPr/>
          </p:nvCxnSpPr>
          <p:spPr>
            <a:xfrm rot="10800000" flipH="1">
              <a:off x="928662" y="3714752"/>
              <a:ext cx="171451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>
              <a:off x="1106758" y="3306934"/>
              <a:ext cx="1553268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C1 : Class</a:t>
              </a:r>
              <a:endParaRPr lang="de-DE" sz="1600" b="1" dirty="0"/>
            </a:p>
          </p:txBody>
        </p:sp>
      </p:grpSp>
      <p:grpSp>
        <p:nvGrpSpPr>
          <p:cNvPr id="3" name="Gruppieren 10"/>
          <p:cNvGrpSpPr/>
          <p:nvPr/>
        </p:nvGrpSpPr>
        <p:grpSpPr>
          <a:xfrm>
            <a:off x="285720" y="2928934"/>
            <a:ext cx="1699210" cy="742955"/>
            <a:chOff x="928662" y="3286124"/>
            <a:chExt cx="2104889" cy="857256"/>
          </a:xfrm>
        </p:grpSpPr>
        <p:sp>
          <p:nvSpPr>
            <p:cNvPr id="11" name="Rechteck 10"/>
            <p:cNvSpPr/>
            <p:nvPr/>
          </p:nvSpPr>
          <p:spPr>
            <a:xfrm>
              <a:off x="928662" y="3286124"/>
              <a:ext cx="207170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>
              <a:endCxn id="11" idx="3"/>
            </p:cNvCxnSpPr>
            <p:nvPr/>
          </p:nvCxnSpPr>
          <p:spPr>
            <a:xfrm flipV="1">
              <a:off x="928662" y="3714752"/>
              <a:ext cx="207170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1082044" y="3306934"/>
              <a:ext cx="1951507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A1 : Attribute</a:t>
              </a:r>
              <a:endParaRPr lang="de-DE" sz="1600" b="1" dirty="0"/>
            </a:p>
          </p:txBody>
        </p:sp>
      </p:grpSp>
      <p:grpSp>
        <p:nvGrpSpPr>
          <p:cNvPr id="4" name="Gruppieren 13"/>
          <p:cNvGrpSpPr/>
          <p:nvPr/>
        </p:nvGrpSpPr>
        <p:grpSpPr>
          <a:xfrm>
            <a:off x="7166962" y="1757351"/>
            <a:ext cx="1397675" cy="742955"/>
            <a:chOff x="928662" y="3286124"/>
            <a:chExt cx="1731364" cy="857256"/>
          </a:xfrm>
        </p:grpSpPr>
        <p:sp>
          <p:nvSpPr>
            <p:cNvPr id="15" name="Rechteck 14"/>
            <p:cNvSpPr/>
            <p:nvPr/>
          </p:nvSpPr>
          <p:spPr>
            <a:xfrm>
              <a:off x="928662" y="3286124"/>
              <a:ext cx="171451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Gerade Verbindung 15"/>
            <p:cNvCxnSpPr/>
            <p:nvPr/>
          </p:nvCxnSpPr>
          <p:spPr>
            <a:xfrm rot="10800000" flipH="1">
              <a:off x="928662" y="3714752"/>
              <a:ext cx="171451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1106758" y="3306934"/>
              <a:ext cx="1553268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C2 : Class</a:t>
              </a:r>
              <a:endParaRPr lang="de-DE" sz="1600" b="1" dirty="0"/>
            </a:p>
          </p:txBody>
        </p:sp>
      </p:grpSp>
      <p:grpSp>
        <p:nvGrpSpPr>
          <p:cNvPr id="8" name="Gruppieren 10"/>
          <p:cNvGrpSpPr/>
          <p:nvPr/>
        </p:nvGrpSpPr>
        <p:grpSpPr>
          <a:xfrm>
            <a:off x="7016194" y="2928934"/>
            <a:ext cx="1699210" cy="742955"/>
            <a:chOff x="928662" y="3286124"/>
            <a:chExt cx="2104889" cy="857256"/>
          </a:xfrm>
        </p:grpSpPr>
        <p:sp>
          <p:nvSpPr>
            <p:cNvPr id="22" name="Rechteck 21"/>
            <p:cNvSpPr/>
            <p:nvPr/>
          </p:nvSpPr>
          <p:spPr>
            <a:xfrm>
              <a:off x="928662" y="3286124"/>
              <a:ext cx="207170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Gerade Verbindung 22"/>
            <p:cNvCxnSpPr>
              <a:endCxn id="22" idx="3"/>
            </p:cNvCxnSpPr>
            <p:nvPr/>
          </p:nvCxnSpPr>
          <p:spPr>
            <a:xfrm flipV="1">
              <a:off x="928662" y="3714752"/>
              <a:ext cx="207170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1082044" y="3306934"/>
              <a:ext cx="1951507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A1 : Attribute</a:t>
              </a:r>
              <a:endParaRPr lang="de-DE" sz="1600" b="1" dirty="0"/>
            </a:p>
          </p:txBody>
        </p:sp>
      </p:grpSp>
      <p:grpSp>
        <p:nvGrpSpPr>
          <p:cNvPr id="9" name="Gruppieren 10"/>
          <p:cNvGrpSpPr/>
          <p:nvPr/>
        </p:nvGrpSpPr>
        <p:grpSpPr>
          <a:xfrm>
            <a:off x="3367939" y="2928934"/>
            <a:ext cx="2069247" cy="742955"/>
            <a:chOff x="928662" y="3286124"/>
            <a:chExt cx="2563270" cy="857256"/>
          </a:xfrm>
        </p:grpSpPr>
        <p:sp>
          <p:nvSpPr>
            <p:cNvPr id="30" name="Rechteck 29"/>
            <p:cNvSpPr/>
            <p:nvPr/>
          </p:nvSpPr>
          <p:spPr>
            <a:xfrm>
              <a:off x="928662" y="3286124"/>
              <a:ext cx="2357454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" name="Gerade Verbindung 30"/>
            <p:cNvCxnSpPr>
              <a:endCxn id="30" idx="3"/>
            </p:cNvCxnSpPr>
            <p:nvPr/>
          </p:nvCxnSpPr>
          <p:spPr>
            <a:xfrm flipV="1">
              <a:off x="928662" y="3714752"/>
              <a:ext cx="2357454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/>
          </p:nvSpPr>
          <p:spPr>
            <a:xfrm>
              <a:off x="933760" y="3306934"/>
              <a:ext cx="2558172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Correspondence</a:t>
              </a:r>
              <a:endParaRPr lang="de-DE" sz="1600" b="1" dirty="0"/>
            </a:p>
          </p:txBody>
        </p:sp>
      </p:grpSp>
      <p:cxnSp>
        <p:nvCxnSpPr>
          <p:cNvPr id="36" name="Gerade Verbindung 35"/>
          <p:cNvCxnSpPr/>
          <p:nvPr/>
        </p:nvCxnSpPr>
        <p:spPr>
          <a:xfrm>
            <a:off x="1958139" y="3300412"/>
            <a:ext cx="1420185" cy="137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5281422" y="3300411"/>
            <a:ext cx="1877648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10"/>
          <p:cNvGrpSpPr/>
          <p:nvPr/>
        </p:nvGrpSpPr>
        <p:grpSpPr>
          <a:xfrm>
            <a:off x="2558985" y="1757351"/>
            <a:ext cx="1870139" cy="742955"/>
            <a:chOff x="928662" y="3286124"/>
            <a:chExt cx="2466088" cy="857256"/>
          </a:xfrm>
        </p:grpSpPr>
        <p:sp>
          <p:nvSpPr>
            <p:cNvPr id="43" name="Rechteck 42"/>
            <p:cNvSpPr/>
            <p:nvPr/>
          </p:nvSpPr>
          <p:spPr>
            <a:xfrm>
              <a:off x="928662" y="3286124"/>
              <a:ext cx="2357454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rade Verbindung 43"/>
            <p:cNvCxnSpPr>
              <a:endCxn id="43" idx="3"/>
            </p:cNvCxnSpPr>
            <p:nvPr/>
          </p:nvCxnSpPr>
          <p:spPr>
            <a:xfrm flipV="1">
              <a:off x="928662" y="3714752"/>
              <a:ext cx="2357454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939530" y="3306934"/>
              <a:ext cx="2455220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RemoveObject</a:t>
              </a:r>
              <a:endParaRPr lang="de-DE" sz="1600" b="1" dirty="0"/>
            </a:p>
          </p:txBody>
        </p:sp>
      </p:grpSp>
      <p:cxnSp>
        <p:nvCxnSpPr>
          <p:cNvPr id="48" name="Gerade Verbindung 47"/>
          <p:cNvCxnSpPr/>
          <p:nvPr/>
        </p:nvCxnSpPr>
        <p:spPr>
          <a:xfrm>
            <a:off x="1812667" y="2128829"/>
            <a:ext cx="1654826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5" idx="2"/>
            <a:endCxn id="11" idx="0"/>
          </p:cNvCxnSpPr>
          <p:nvPr/>
        </p:nvCxnSpPr>
        <p:spPr>
          <a:xfrm rot="16200000" flipH="1">
            <a:off x="906967" y="2713971"/>
            <a:ext cx="428628" cy="129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rot="5400000">
            <a:off x="7651485" y="2711323"/>
            <a:ext cx="428628" cy="659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0"/>
          <p:cNvGrpSpPr/>
          <p:nvPr/>
        </p:nvGrpSpPr>
        <p:grpSpPr>
          <a:xfrm>
            <a:off x="4996108" y="1757351"/>
            <a:ext cx="1433280" cy="742955"/>
            <a:chOff x="928662" y="3286124"/>
            <a:chExt cx="1890017" cy="857256"/>
          </a:xfrm>
        </p:grpSpPr>
        <p:sp>
          <p:nvSpPr>
            <p:cNvPr id="58" name="Rechteck 57"/>
            <p:cNvSpPr/>
            <p:nvPr/>
          </p:nvSpPr>
          <p:spPr>
            <a:xfrm>
              <a:off x="928662" y="3286124"/>
              <a:ext cx="1749079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9" name="Gerade Verbindung 58"/>
            <p:cNvCxnSpPr>
              <a:endCxn id="58" idx="3"/>
            </p:cNvCxnSpPr>
            <p:nvPr/>
          </p:nvCxnSpPr>
          <p:spPr>
            <a:xfrm flipV="1">
              <a:off x="928662" y="3714752"/>
              <a:ext cx="1749079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feld 59"/>
            <p:cNvSpPr txBox="1"/>
            <p:nvPr/>
          </p:nvSpPr>
          <p:spPr>
            <a:xfrm>
              <a:off x="934947" y="3306934"/>
              <a:ext cx="1883732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AddObject</a:t>
              </a:r>
              <a:endParaRPr lang="de-DE" sz="1600" b="1" dirty="0"/>
            </a:p>
          </p:txBody>
        </p:sp>
      </p:grpSp>
      <p:cxnSp>
        <p:nvCxnSpPr>
          <p:cNvPr id="62" name="Gerade Verbindung 61"/>
          <p:cNvCxnSpPr/>
          <p:nvPr/>
        </p:nvCxnSpPr>
        <p:spPr>
          <a:xfrm>
            <a:off x="6322509" y="2128829"/>
            <a:ext cx="980735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73"/>
          <p:cNvGrpSpPr/>
          <p:nvPr/>
        </p:nvGrpSpPr>
        <p:grpSpPr>
          <a:xfrm>
            <a:off x="7173764" y="642918"/>
            <a:ext cx="1384070" cy="742955"/>
            <a:chOff x="928662" y="3286124"/>
            <a:chExt cx="1714512" cy="857256"/>
          </a:xfrm>
        </p:grpSpPr>
        <p:sp>
          <p:nvSpPr>
            <p:cNvPr id="75" name="Rechteck 74"/>
            <p:cNvSpPr/>
            <p:nvPr/>
          </p:nvSpPr>
          <p:spPr>
            <a:xfrm>
              <a:off x="928662" y="3286124"/>
              <a:ext cx="171451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75"/>
            <p:cNvCxnSpPr/>
            <p:nvPr/>
          </p:nvCxnSpPr>
          <p:spPr>
            <a:xfrm rot="10800000" flipH="1">
              <a:off x="928662" y="3714752"/>
              <a:ext cx="171451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/>
          </p:nvSpPr>
          <p:spPr>
            <a:xfrm>
              <a:off x="1106758" y="3306934"/>
              <a:ext cx="1414226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Package</a:t>
              </a:r>
              <a:endParaRPr lang="de-DE" sz="1600" b="1" dirty="0"/>
            </a:p>
          </p:txBody>
        </p:sp>
      </p:grpSp>
      <p:grpSp>
        <p:nvGrpSpPr>
          <p:cNvPr id="19" name="Gruppieren 81"/>
          <p:cNvGrpSpPr/>
          <p:nvPr/>
        </p:nvGrpSpPr>
        <p:grpSpPr>
          <a:xfrm>
            <a:off x="428596" y="642918"/>
            <a:ext cx="1384070" cy="742955"/>
            <a:chOff x="928662" y="3286124"/>
            <a:chExt cx="1714512" cy="857256"/>
          </a:xfrm>
        </p:grpSpPr>
        <p:sp>
          <p:nvSpPr>
            <p:cNvPr id="83" name="Rechteck 82"/>
            <p:cNvSpPr/>
            <p:nvPr/>
          </p:nvSpPr>
          <p:spPr>
            <a:xfrm>
              <a:off x="928662" y="3286124"/>
              <a:ext cx="171451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4" name="Gerade Verbindung 83"/>
            <p:cNvCxnSpPr/>
            <p:nvPr/>
          </p:nvCxnSpPr>
          <p:spPr>
            <a:xfrm rot="10800000" flipH="1">
              <a:off x="928662" y="3714752"/>
              <a:ext cx="171451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/>
          </p:nvSpPr>
          <p:spPr>
            <a:xfrm>
              <a:off x="1106758" y="3306934"/>
              <a:ext cx="1414226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Package</a:t>
              </a:r>
              <a:endParaRPr lang="de-DE" sz="1600" b="1" dirty="0"/>
            </a:p>
          </p:txBody>
        </p:sp>
      </p:grpSp>
      <p:grpSp>
        <p:nvGrpSpPr>
          <p:cNvPr id="20" name="Gruppieren 10"/>
          <p:cNvGrpSpPr/>
          <p:nvPr/>
        </p:nvGrpSpPr>
        <p:grpSpPr>
          <a:xfrm>
            <a:off x="3367939" y="642918"/>
            <a:ext cx="2069247" cy="742955"/>
            <a:chOff x="928662" y="3286124"/>
            <a:chExt cx="2563270" cy="857256"/>
          </a:xfrm>
        </p:grpSpPr>
        <p:sp>
          <p:nvSpPr>
            <p:cNvPr id="87" name="Rechteck 86"/>
            <p:cNvSpPr/>
            <p:nvPr/>
          </p:nvSpPr>
          <p:spPr>
            <a:xfrm>
              <a:off x="928662" y="3286124"/>
              <a:ext cx="2357454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8" name="Gerade Verbindung 87"/>
            <p:cNvCxnSpPr>
              <a:endCxn id="87" idx="3"/>
            </p:cNvCxnSpPr>
            <p:nvPr/>
          </p:nvCxnSpPr>
          <p:spPr>
            <a:xfrm flipV="1">
              <a:off x="928662" y="3714752"/>
              <a:ext cx="2357454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feld 88"/>
            <p:cNvSpPr txBox="1"/>
            <p:nvPr/>
          </p:nvSpPr>
          <p:spPr>
            <a:xfrm>
              <a:off x="933760" y="3306934"/>
              <a:ext cx="2558172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Correspondence</a:t>
              </a:r>
              <a:endParaRPr lang="de-DE" sz="1600" b="1" dirty="0"/>
            </a:p>
          </p:txBody>
        </p:sp>
      </p:grpSp>
      <p:cxnSp>
        <p:nvCxnSpPr>
          <p:cNvPr id="94" name="Gerade Verbindung 93"/>
          <p:cNvCxnSpPr>
            <a:stCxn id="83" idx="3"/>
            <a:endCxn id="87" idx="1"/>
          </p:cNvCxnSpPr>
          <p:nvPr/>
        </p:nvCxnSpPr>
        <p:spPr>
          <a:xfrm>
            <a:off x="1812666" y="1014396"/>
            <a:ext cx="1555273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>
            <a:stCxn id="87" idx="3"/>
            <a:endCxn id="75" idx="1"/>
          </p:cNvCxnSpPr>
          <p:nvPr/>
        </p:nvCxnSpPr>
        <p:spPr>
          <a:xfrm>
            <a:off x="5271037" y="1014396"/>
            <a:ext cx="1902727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 rot="5400000">
            <a:off x="7676660" y="1568212"/>
            <a:ext cx="371478" cy="680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>
            <a:stCxn id="83" idx="2"/>
          </p:cNvCxnSpPr>
          <p:nvPr/>
        </p:nvCxnSpPr>
        <p:spPr>
          <a:xfrm rot="16200000" flipH="1">
            <a:off x="934893" y="1571610"/>
            <a:ext cx="371477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55"/>
          <p:cNvGrpSpPr/>
          <p:nvPr/>
        </p:nvGrpSpPr>
        <p:grpSpPr>
          <a:xfrm>
            <a:off x="428596" y="5074779"/>
            <a:ext cx="8286808" cy="864980"/>
            <a:chOff x="428596" y="5000636"/>
            <a:chExt cx="8286808" cy="864980"/>
          </a:xfrm>
        </p:grpSpPr>
        <p:cxnSp>
          <p:nvCxnSpPr>
            <p:cNvPr id="57" name="Gerade Verbindung 56"/>
            <p:cNvCxnSpPr/>
            <p:nvPr/>
          </p:nvCxnSpPr>
          <p:spPr>
            <a:xfrm>
              <a:off x="2000232" y="5432332"/>
              <a:ext cx="1643074" cy="4656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 flipV="1">
              <a:off x="5214942" y="5433920"/>
              <a:ext cx="1928826" cy="3068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uppieren 73"/>
            <p:cNvGrpSpPr/>
            <p:nvPr/>
          </p:nvGrpSpPr>
          <p:grpSpPr>
            <a:xfrm>
              <a:off x="3643306" y="5000637"/>
              <a:ext cx="1571636" cy="864979"/>
              <a:chOff x="920235" y="3486438"/>
              <a:chExt cx="1946854" cy="656947"/>
            </a:xfrm>
            <a:noFill/>
          </p:grpSpPr>
          <p:sp>
            <p:nvSpPr>
              <p:cNvPr id="72" name="Rechteck 71"/>
              <p:cNvSpPr/>
              <p:nvPr/>
            </p:nvSpPr>
            <p:spPr>
              <a:xfrm>
                <a:off x="928662" y="3503154"/>
                <a:ext cx="1938427" cy="64023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3" name="Gerade Verbindung 72"/>
              <p:cNvCxnSpPr/>
              <p:nvPr/>
            </p:nvCxnSpPr>
            <p:spPr>
              <a:xfrm flipV="1">
                <a:off x="920235" y="3937208"/>
                <a:ext cx="1946854" cy="1589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feld 73"/>
              <p:cNvSpPr txBox="1"/>
              <p:nvPr/>
            </p:nvSpPr>
            <p:spPr>
              <a:xfrm>
                <a:off x="920235" y="3486438"/>
                <a:ext cx="1946854" cy="44413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 smtClean="0"/>
                  <a:t>&lt;&lt;</a:t>
                </a:r>
                <a:r>
                  <a:rPr lang="de-DE" sz="1600" b="1" dirty="0" err="1" smtClean="0"/>
                  <a:t>preserve</a:t>
                </a:r>
                <a:r>
                  <a:rPr lang="de-DE" sz="1600" b="1" dirty="0" smtClean="0"/>
                  <a:t>&gt;&gt; </a:t>
                </a:r>
              </a:p>
              <a:p>
                <a:pPr algn="ctr"/>
                <a:r>
                  <a:rPr lang="de-DE" sz="1600" b="1" dirty="0" smtClean="0"/>
                  <a:t>: Attribute</a:t>
                </a:r>
                <a:endParaRPr lang="de-DE" sz="1600" b="1" dirty="0"/>
              </a:p>
            </p:txBody>
          </p:sp>
        </p:grpSp>
        <p:grpSp>
          <p:nvGrpSpPr>
            <p:cNvPr id="28" name="Gruppieren 73"/>
            <p:cNvGrpSpPr/>
            <p:nvPr/>
          </p:nvGrpSpPr>
          <p:grpSpPr>
            <a:xfrm>
              <a:off x="7143768" y="5000636"/>
              <a:ext cx="1571636" cy="864980"/>
              <a:chOff x="920235" y="3486437"/>
              <a:chExt cx="1946854" cy="656948"/>
            </a:xfrm>
            <a:noFill/>
          </p:grpSpPr>
          <p:sp>
            <p:nvSpPr>
              <p:cNvPr id="69" name="Rechteck 68"/>
              <p:cNvSpPr/>
              <p:nvPr/>
            </p:nvSpPr>
            <p:spPr>
              <a:xfrm>
                <a:off x="928662" y="3503154"/>
                <a:ext cx="1938427" cy="64023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0" name="Gerade Verbindung 69"/>
              <p:cNvCxnSpPr/>
              <p:nvPr/>
            </p:nvCxnSpPr>
            <p:spPr>
              <a:xfrm flipV="1">
                <a:off x="920235" y="3937208"/>
                <a:ext cx="1946854" cy="1589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feld 70"/>
              <p:cNvSpPr txBox="1"/>
              <p:nvPr/>
            </p:nvSpPr>
            <p:spPr>
              <a:xfrm>
                <a:off x="920235" y="3486437"/>
                <a:ext cx="1946854" cy="44413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 smtClean="0"/>
                  <a:t>&lt;&lt;</a:t>
                </a:r>
                <a:r>
                  <a:rPr lang="de-DE" sz="1600" b="1" dirty="0" err="1" smtClean="0"/>
                  <a:t>preserve</a:t>
                </a:r>
                <a:r>
                  <a:rPr lang="de-DE" sz="1600" b="1" dirty="0" smtClean="0"/>
                  <a:t>&gt;&gt; </a:t>
                </a:r>
              </a:p>
              <a:p>
                <a:pPr algn="ctr"/>
                <a:r>
                  <a:rPr lang="de-DE" sz="1600" b="1" dirty="0" smtClean="0"/>
                  <a:t>: Class</a:t>
                </a:r>
                <a:endParaRPr lang="de-DE" sz="1600" b="1" dirty="0"/>
              </a:p>
            </p:txBody>
          </p:sp>
        </p:grpSp>
        <p:grpSp>
          <p:nvGrpSpPr>
            <p:cNvPr id="29" name="Gruppieren 73"/>
            <p:cNvGrpSpPr/>
            <p:nvPr/>
          </p:nvGrpSpPr>
          <p:grpSpPr>
            <a:xfrm>
              <a:off x="428596" y="5000637"/>
              <a:ext cx="1571636" cy="864979"/>
              <a:chOff x="920235" y="3486438"/>
              <a:chExt cx="1946854" cy="656947"/>
            </a:xfrm>
            <a:noFill/>
          </p:grpSpPr>
          <p:sp>
            <p:nvSpPr>
              <p:cNvPr id="66" name="Rechteck 65"/>
              <p:cNvSpPr/>
              <p:nvPr/>
            </p:nvSpPr>
            <p:spPr>
              <a:xfrm>
                <a:off x="928662" y="3503154"/>
                <a:ext cx="1938427" cy="64023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7" name="Gerade Verbindung 66"/>
              <p:cNvCxnSpPr/>
              <p:nvPr/>
            </p:nvCxnSpPr>
            <p:spPr>
              <a:xfrm flipV="1">
                <a:off x="920235" y="3937208"/>
                <a:ext cx="1946854" cy="1589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feld 67"/>
              <p:cNvSpPr txBox="1"/>
              <p:nvPr/>
            </p:nvSpPr>
            <p:spPr>
              <a:xfrm>
                <a:off x="920235" y="3486438"/>
                <a:ext cx="1946854" cy="44413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 smtClean="0"/>
                  <a:t>&lt;&lt;</a:t>
                </a:r>
                <a:r>
                  <a:rPr lang="de-DE" sz="1600" b="1" dirty="0" err="1" smtClean="0"/>
                  <a:t>perserve</a:t>
                </a:r>
                <a:r>
                  <a:rPr lang="de-DE" sz="1600" b="1" dirty="0" smtClean="0"/>
                  <a:t>&gt;&gt; </a:t>
                </a:r>
              </a:p>
              <a:p>
                <a:pPr algn="ctr"/>
                <a:r>
                  <a:rPr lang="de-DE" sz="1600" b="1" dirty="0" smtClean="0"/>
                  <a:t>: Class</a:t>
                </a:r>
                <a:endParaRPr lang="de-DE" sz="1600" b="1" dirty="0"/>
              </a:p>
            </p:txBody>
          </p:sp>
        </p:grpSp>
      </p:grpSp>
      <p:grpSp>
        <p:nvGrpSpPr>
          <p:cNvPr id="34" name="Gruppieren 73"/>
          <p:cNvGrpSpPr/>
          <p:nvPr/>
        </p:nvGrpSpPr>
        <p:grpSpPr>
          <a:xfrm>
            <a:off x="7143768" y="5072074"/>
            <a:ext cx="1571636" cy="864979"/>
            <a:chOff x="920235" y="3486438"/>
            <a:chExt cx="1946854" cy="656947"/>
          </a:xfrm>
          <a:noFill/>
        </p:grpSpPr>
        <p:sp>
          <p:nvSpPr>
            <p:cNvPr id="99" name="Rechteck 98"/>
            <p:cNvSpPr/>
            <p:nvPr/>
          </p:nvSpPr>
          <p:spPr>
            <a:xfrm>
              <a:off x="928662" y="3503154"/>
              <a:ext cx="1938427" cy="6402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0" name="Gerade Verbindung 99"/>
            <p:cNvCxnSpPr/>
            <p:nvPr/>
          </p:nvCxnSpPr>
          <p:spPr>
            <a:xfrm flipV="1">
              <a:off x="920235" y="3937208"/>
              <a:ext cx="1946854" cy="1589"/>
            </a:xfrm>
            <a:prstGeom prst="line">
              <a:avLst/>
            </a:prstGeom>
            <a:grpFill/>
            <a:ln w="38100" cmpd="sng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feld 26"/>
            <p:cNvSpPr txBox="1"/>
            <p:nvPr/>
          </p:nvSpPr>
          <p:spPr>
            <a:xfrm>
              <a:off x="920235" y="3486438"/>
              <a:ext cx="1946854" cy="444134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smtClean="0"/>
                <a:t>&lt;&lt;</a:t>
              </a:r>
              <a:r>
                <a:rPr lang="de-DE" sz="1600" b="1" dirty="0" err="1" smtClean="0"/>
                <a:t>create</a:t>
              </a:r>
              <a:r>
                <a:rPr lang="de-DE" sz="1600" b="1" dirty="0" smtClean="0"/>
                <a:t>&gt;&gt; </a:t>
              </a:r>
            </a:p>
            <a:p>
              <a:pPr algn="ctr"/>
              <a:r>
                <a:rPr lang="de-DE" sz="1600" b="1" dirty="0" smtClean="0"/>
                <a:t>: Class</a:t>
              </a:r>
              <a:endParaRPr lang="de-DE" sz="1600" b="1" dirty="0"/>
            </a:p>
          </p:txBody>
        </p:sp>
      </p:grpSp>
      <p:sp>
        <p:nvSpPr>
          <p:cNvPr id="107" name="Textfeld 106"/>
          <p:cNvSpPr txBox="1"/>
          <p:nvPr/>
        </p:nvSpPr>
        <p:spPr>
          <a:xfrm>
            <a:off x="3714744" y="420267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Editierregel</a:t>
            </a:r>
            <a:endParaRPr lang="de-DE" u="sng" dirty="0"/>
          </a:p>
        </p:txBody>
      </p:sp>
      <p:sp>
        <p:nvSpPr>
          <p:cNvPr id="79" name="Textfeld 78"/>
          <p:cNvSpPr txBox="1"/>
          <p:nvPr/>
        </p:nvSpPr>
        <p:spPr>
          <a:xfrm>
            <a:off x="6198719" y="251678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AddReference</a:t>
            </a:r>
            <a:endParaRPr lang="de-DE" dirty="0"/>
          </a:p>
        </p:txBody>
      </p:sp>
      <p:sp>
        <p:nvSpPr>
          <p:cNvPr id="80" name="Textfeld 79"/>
          <p:cNvSpPr txBox="1"/>
          <p:nvPr/>
        </p:nvSpPr>
        <p:spPr>
          <a:xfrm>
            <a:off x="1142976" y="137377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RemoveReference</a:t>
            </a:r>
            <a:endParaRPr lang="de-DE" dirty="0"/>
          </a:p>
        </p:txBody>
      </p:sp>
      <p:sp>
        <p:nvSpPr>
          <p:cNvPr id="81" name="Textfeld 80"/>
          <p:cNvSpPr txBox="1"/>
          <p:nvPr/>
        </p:nvSpPr>
        <p:spPr>
          <a:xfrm>
            <a:off x="6198719" y="137377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AddReference</a:t>
            </a:r>
            <a:endParaRPr lang="de-DE" dirty="0"/>
          </a:p>
        </p:txBody>
      </p:sp>
      <p:sp>
        <p:nvSpPr>
          <p:cNvPr id="82" name="Textfeld 81"/>
          <p:cNvSpPr txBox="1"/>
          <p:nvPr/>
        </p:nvSpPr>
        <p:spPr>
          <a:xfrm>
            <a:off x="1142976" y="251678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RemoveReference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/>
          <p:cNvSpPr txBox="1"/>
          <p:nvPr/>
        </p:nvSpPr>
        <p:spPr>
          <a:xfrm>
            <a:off x="644892" y="142852"/>
            <a:ext cx="106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Modell A</a:t>
            </a:r>
            <a:endParaRPr lang="de-DE" u="sng" dirty="0"/>
          </a:p>
        </p:txBody>
      </p:sp>
      <p:sp>
        <p:nvSpPr>
          <p:cNvPr id="26" name="Textfeld 25"/>
          <p:cNvSpPr txBox="1"/>
          <p:nvPr/>
        </p:nvSpPr>
        <p:spPr>
          <a:xfrm>
            <a:off x="7324625" y="14285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Modell B</a:t>
            </a:r>
            <a:endParaRPr lang="de-DE" u="sng" dirty="0"/>
          </a:p>
        </p:txBody>
      </p:sp>
      <p:sp>
        <p:nvSpPr>
          <p:cNvPr id="35" name="Textfeld 34"/>
          <p:cNvSpPr txBox="1"/>
          <p:nvPr/>
        </p:nvSpPr>
        <p:spPr>
          <a:xfrm>
            <a:off x="3857620" y="142852"/>
            <a:ext cx="110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Differenz</a:t>
            </a:r>
            <a:endParaRPr lang="de-DE" u="sng" dirty="0"/>
          </a:p>
        </p:txBody>
      </p:sp>
      <p:grpSp>
        <p:nvGrpSpPr>
          <p:cNvPr id="2" name="Gruppieren 3"/>
          <p:cNvGrpSpPr/>
          <p:nvPr/>
        </p:nvGrpSpPr>
        <p:grpSpPr>
          <a:xfrm>
            <a:off x="428596" y="1757351"/>
            <a:ext cx="1397675" cy="742955"/>
            <a:chOff x="928662" y="3286124"/>
            <a:chExt cx="1731364" cy="857256"/>
          </a:xfrm>
        </p:grpSpPr>
        <p:sp>
          <p:nvSpPr>
            <p:cNvPr id="5" name="Rechteck 4"/>
            <p:cNvSpPr/>
            <p:nvPr/>
          </p:nvSpPr>
          <p:spPr>
            <a:xfrm>
              <a:off x="928662" y="3286124"/>
              <a:ext cx="1714512" cy="857256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 Verbindung 5"/>
            <p:cNvCxnSpPr/>
            <p:nvPr/>
          </p:nvCxnSpPr>
          <p:spPr>
            <a:xfrm rot="10800000" flipH="1">
              <a:off x="928662" y="3714752"/>
              <a:ext cx="1714512" cy="1588"/>
            </a:xfrm>
            <a:prstGeom prst="line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>
              <a:off x="1106758" y="3306934"/>
              <a:ext cx="1553268" cy="3906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C1 : Class</a:t>
              </a:r>
              <a:endParaRPr lang="de-DE" sz="1600" b="1" dirty="0"/>
            </a:p>
          </p:txBody>
        </p:sp>
      </p:grpSp>
      <p:grpSp>
        <p:nvGrpSpPr>
          <p:cNvPr id="3" name="Gruppieren 10"/>
          <p:cNvGrpSpPr/>
          <p:nvPr/>
        </p:nvGrpSpPr>
        <p:grpSpPr>
          <a:xfrm>
            <a:off x="285720" y="2928934"/>
            <a:ext cx="1699210" cy="742955"/>
            <a:chOff x="928662" y="3286124"/>
            <a:chExt cx="2104889" cy="857256"/>
          </a:xfrm>
        </p:grpSpPr>
        <p:sp>
          <p:nvSpPr>
            <p:cNvPr id="11" name="Rechteck 10"/>
            <p:cNvSpPr/>
            <p:nvPr/>
          </p:nvSpPr>
          <p:spPr>
            <a:xfrm>
              <a:off x="928662" y="3286124"/>
              <a:ext cx="2071702" cy="857256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>
              <a:endCxn id="11" idx="3"/>
            </p:cNvCxnSpPr>
            <p:nvPr/>
          </p:nvCxnSpPr>
          <p:spPr>
            <a:xfrm flipV="1">
              <a:off x="928662" y="3714752"/>
              <a:ext cx="2071702" cy="1588"/>
            </a:xfrm>
            <a:prstGeom prst="line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1082044" y="3306934"/>
              <a:ext cx="1951507" cy="3906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A1 : Attribute</a:t>
              </a:r>
              <a:endParaRPr lang="de-DE" sz="1600" b="1" dirty="0"/>
            </a:p>
          </p:txBody>
        </p:sp>
      </p:grpSp>
      <p:grpSp>
        <p:nvGrpSpPr>
          <p:cNvPr id="4" name="Gruppieren 13"/>
          <p:cNvGrpSpPr/>
          <p:nvPr/>
        </p:nvGrpSpPr>
        <p:grpSpPr>
          <a:xfrm>
            <a:off x="7166962" y="1757351"/>
            <a:ext cx="1397675" cy="742955"/>
            <a:chOff x="928662" y="3286124"/>
            <a:chExt cx="1731364" cy="857256"/>
          </a:xfrm>
        </p:grpSpPr>
        <p:sp>
          <p:nvSpPr>
            <p:cNvPr id="15" name="Rechteck 14"/>
            <p:cNvSpPr/>
            <p:nvPr/>
          </p:nvSpPr>
          <p:spPr>
            <a:xfrm>
              <a:off x="928662" y="3286124"/>
              <a:ext cx="1714512" cy="857256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Gerade Verbindung 15"/>
            <p:cNvCxnSpPr/>
            <p:nvPr/>
          </p:nvCxnSpPr>
          <p:spPr>
            <a:xfrm rot="10800000" flipH="1">
              <a:off x="928662" y="3714752"/>
              <a:ext cx="1714512" cy="1588"/>
            </a:xfrm>
            <a:prstGeom prst="line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1106758" y="3306934"/>
              <a:ext cx="1553268" cy="3906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C2 : Class</a:t>
              </a:r>
              <a:endParaRPr lang="de-DE" sz="1600" b="1" dirty="0"/>
            </a:p>
          </p:txBody>
        </p:sp>
      </p:grpSp>
      <p:grpSp>
        <p:nvGrpSpPr>
          <p:cNvPr id="8" name="Gruppieren 10"/>
          <p:cNvGrpSpPr/>
          <p:nvPr/>
        </p:nvGrpSpPr>
        <p:grpSpPr>
          <a:xfrm>
            <a:off x="7016194" y="2928934"/>
            <a:ext cx="1699210" cy="742955"/>
            <a:chOff x="928662" y="3286124"/>
            <a:chExt cx="2104889" cy="857256"/>
          </a:xfrm>
        </p:grpSpPr>
        <p:sp>
          <p:nvSpPr>
            <p:cNvPr id="22" name="Rechteck 21"/>
            <p:cNvSpPr/>
            <p:nvPr/>
          </p:nvSpPr>
          <p:spPr>
            <a:xfrm>
              <a:off x="928662" y="3286124"/>
              <a:ext cx="2071702" cy="857256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Gerade Verbindung 22"/>
            <p:cNvCxnSpPr>
              <a:endCxn id="22" idx="3"/>
            </p:cNvCxnSpPr>
            <p:nvPr/>
          </p:nvCxnSpPr>
          <p:spPr>
            <a:xfrm flipV="1">
              <a:off x="928662" y="3714752"/>
              <a:ext cx="2071702" cy="1588"/>
            </a:xfrm>
            <a:prstGeom prst="line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1082044" y="3306934"/>
              <a:ext cx="1951507" cy="3906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A1 : Attribute</a:t>
              </a:r>
              <a:endParaRPr lang="de-DE" sz="1600" b="1" dirty="0"/>
            </a:p>
          </p:txBody>
        </p:sp>
      </p:grpSp>
      <p:grpSp>
        <p:nvGrpSpPr>
          <p:cNvPr id="9" name="Gruppieren 10"/>
          <p:cNvGrpSpPr/>
          <p:nvPr/>
        </p:nvGrpSpPr>
        <p:grpSpPr>
          <a:xfrm>
            <a:off x="3367939" y="2928934"/>
            <a:ext cx="2069247" cy="742955"/>
            <a:chOff x="928662" y="3286124"/>
            <a:chExt cx="2563270" cy="857256"/>
          </a:xfrm>
        </p:grpSpPr>
        <p:sp>
          <p:nvSpPr>
            <p:cNvPr id="30" name="Rechteck 29"/>
            <p:cNvSpPr/>
            <p:nvPr/>
          </p:nvSpPr>
          <p:spPr>
            <a:xfrm>
              <a:off x="928662" y="3286124"/>
              <a:ext cx="2357454" cy="857256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" name="Gerade Verbindung 30"/>
            <p:cNvCxnSpPr>
              <a:endCxn id="30" idx="3"/>
            </p:cNvCxnSpPr>
            <p:nvPr/>
          </p:nvCxnSpPr>
          <p:spPr>
            <a:xfrm flipV="1">
              <a:off x="928662" y="3714752"/>
              <a:ext cx="2357454" cy="1588"/>
            </a:xfrm>
            <a:prstGeom prst="line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/>
          </p:nvSpPr>
          <p:spPr>
            <a:xfrm>
              <a:off x="933760" y="3306934"/>
              <a:ext cx="2558172" cy="3906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Correspondence</a:t>
              </a:r>
              <a:endParaRPr lang="de-DE" sz="1600" b="1" dirty="0"/>
            </a:p>
          </p:txBody>
        </p:sp>
      </p:grpSp>
      <p:cxnSp>
        <p:nvCxnSpPr>
          <p:cNvPr id="36" name="Gerade Verbindung 35"/>
          <p:cNvCxnSpPr/>
          <p:nvPr/>
        </p:nvCxnSpPr>
        <p:spPr>
          <a:xfrm>
            <a:off x="1958139" y="3300412"/>
            <a:ext cx="1420185" cy="1375"/>
          </a:xfrm>
          <a:prstGeom prst="line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5281422" y="3300411"/>
            <a:ext cx="1877648" cy="1"/>
          </a:xfrm>
          <a:prstGeom prst="line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10"/>
          <p:cNvGrpSpPr/>
          <p:nvPr/>
        </p:nvGrpSpPr>
        <p:grpSpPr>
          <a:xfrm>
            <a:off x="2558985" y="1757351"/>
            <a:ext cx="1870139" cy="742955"/>
            <a:chOff x="928662" y="3286124"/>
            <a:chExt cx="2466088" cy="857256"/>
          </a:xfrm>
        </p:grpSpPr>
        <p:sp>
          <p:nvSpPr>
            <p:cNvPr id="43" name="Rechteck 42"/>
            <p:cNvSpPr/>
            <p:nvPr/>
          </p:nvSpPr>
          <p:spPr>
            <a:xfrm>
              <a:off x="928662" y="3286124"/>
              <a:ext cx="2357454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rade Verbindung 43"/>
            <p:cNvCxnSpPr>
              <a:endCxn id="43" idx="3"/>
            </p:cNvCxnSpPr>
            <p:nvPr/>
          </p:nvCxnSpPr>
          <p:spPr>
            <a:xfrm flipV="1">
              <a:off x="928662" y="3714752"/>
              <a:ext cx="2357454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939530" y="3306934"/>
              <a:ext cx="2455220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RemoveObject</a:t>
              </a:r>
              <a:endParaRPr lang="de-DE" sz="1600" b="1" dirty="0"/>
            </a:p>
          </p:txBody>
        </p:sp>
      </p:grpSp>
      <p:cxnSp>
        <p:nvCxnSpPr>
          <p:cNvPr id="48" name="Gerade Verbindung 47"/>
          <p:cNvCxnSpPr/>
          <p:nvPr/>
        </p:nvCxnSpPr>
        <p:spPr>
          <a:xfrm>
            <a:off x="1812667" y="2128829"/>
            <a:ext cx="1654826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5" idx="2"/>
            <a:endCxn id="11" idx="0"/>
          </p:cNvCxnSpPr>
          <p:nvPr/>
        </p:nvCxnSpPr>
        <p:spPr>
          <a:xfrm rot="16200000" flipH="1">
            <a:off x="906967" y="2713971"/>
            <a:ext cx="428628" cy="1298"/>
          </a:xfrm>
          <a:prstGeom prst="line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rot="5400000">
            <a:off x="7651485" y="2711323"/>
            <a:ext cx="428628" cy="6594"/>
          </a:xfrm>
          <a:prstGeom prst="line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0"/>
          <p:cNvGrpSpPr/>
          <p:nvPr/>
        </p:nvGrpSpPr>
        <p:grpSpPr>
          <a:xfrm>
            <a:off x="4996108" y="1757351"/>
            <a:ext cx="1433280" cy="742955"/>
            <a:chOff x="928662" y="3286124"/>
            <a:chExt cx="1890017" cy="857256"/>
          </a:xfrm>
        </p:grpSpPr>
        <p:sp>
          <p:nvSpPr>
            <p:cNvPr id="58" name="Rechteck 57"/>
            <p:cNvSpPr/>
            <p:nvPr/>
          </p:nvSpPr>
          <p:spPr>
            <a:xfrm>
              <a:off x="928662" y="3286124"/>
              <a:ext cx="1749079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9" name="Gerade Verbindung 58"/>
            <p:cNvCxnSpPr>
              <a:endCxn id="58" idx="3"/>
            </p:cNvCxnSpPr>
            <p:nvPr/>
          </p:nvCxnSpPr>
          <p:spPr>
            <a:xfrm flipV="1">
              <a:off x="928662" y="3714752"/>
              <a:ext cx="1749079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feld 59"/>
            <p:cNvSpPr txBox="1"/>
            <p:nvPr/>
          </p:nvSpPr>
          <p:spPr>
            <a:xfrm>
              <a:off x="934947" y="3306934"/>
              <a:ext cx="1883732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AddObject</a:t>
              </a:r>
              <a:endParaRPr lang="de-DE" sz="1600" b="1" dirty="0"/>
            </a:p>
          </p:txBody>
        </p:sp>
      </p:grpSp>
      <p:cxnSp>
        <p:nvCxnSpPr>
          <p:cNvPr id="62" name="Gerade Verbindung 61"/>
          <p:cNvCxnSpPr>
            <a:endCxn id="15" idx="1"/>
          </p:cNvCxnSpPr>
          <p:nvPr/>
        </p:nvCxnSpPr>
        <p:spPr>
          <a:xfrm>
            <a:off x="6322509" y="2128829"/>
            <a:ext cx="844453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73"/>
          <p:cNvGrpSpPr/>
          <p:nvPr/>
        </p:nvGrpSpPr>
        <p:grpSpPr>
          <a:xfrm>
            <a:off x="7173764" y="642918"/>
            <a:ext cx="1384070" cy="742955"/>
            <a:chOff x="928662" y="3286124"/>
            <a:chExt cx="1714512" cy="857256"/>
          </a:xfrm>
        </p:grpSpPr>
        <p:sp>
          <p:nvSpPr>
            <p:cNvPr id="75" name="Rechteck 74"/>
            <p:cNvSpPr/>
            <p:nvPr/>
          </p:nvSpPr>
          <p:spPr>
            <a:xfrm>
              <a:off x="928662" y="3286124"/>
              <a:ext cx="171451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75"/>
            <p:cNvCxnSpPr/>
            <p:nvPr/>
          </p:nvCxnSpPr>
          <p:spPr>
            <a:xfrm rot="10800000" flipH="1">
              <a:off x="928662" y="3714752"/>
              <a:ext cx="171451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/>
          </p:nvSpPr>
          <p:spPr>
            <a:xfrm>
              <a:off x="1106758" y="3306934"/>
              <a:ext cx="1414226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Package</a:t>
              </a:r>
              <a:endParaRPr lang="de-DE" sz="1600" b="1" dirty="0"/>
            </a:p>
          </p:txBody>
        </p:sp>
      </p:grpSp>
      <p:grpSp>
        <p:nvGrpSpPr>
          <p:cNvPr id="19" name="Gruppieren 81"/>
          <p:cNvGrpSpPr/>
          <p:nvPr/>
        </p:nvGrpSpPr>
        <p:grpSpPr>
          <a:xfrm>
            <a:off x="428596" y="642918"/>
            <a:ext cx="1384070" cy="742955"/>
            <a:chOff x="928662" y="3286124"/>
            <a:chExt cx="1714512" cy="857256"/>
          </a:xfrm>
        </p:grpSpPr>
        <p:sp>
          <p:nvSpPr>
            <p:cNvPr id="83" name="Rechteck 82"/>
            <p:cNvSpPr/>
            <p:nvPr/>
          </p:nvSpPr>
          <p:spPr>
            <a:xfrm>
              <a:off x="928662" y="3286124"/>
              <a:ext cx="171451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4" name="Gerade Verbindung 83"/>
            <p:cNvCxnSpPr/>
            <p:nvPr/>
          </p:nvCxnSpPr>
          <p:spPr>
            <a:xfrm rot="10800000" flipH="1">
              <a:off x="928662" y="3714752"/>
              <a:ext cx="171451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/>
          </p:nvSpPr>
          <p:spPr>
            <a:xfrm>
              <a:off x="1106758" y="3306934"/>
              <a:ext cx="1414226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Package</a:t>
              </a:r>
              <a:endParaRPr lang="de-DE" sz="1600" b="1" dirty="0"/>
            </a:p>
          </p:txBody>
        </p:sp>
      </p:grpSp>
      <p:grpSp>
        <p:nvGrpSpPr>
          <p:cNvPr id="20" name="Gruppieren 10"/>
          <p:cNvGrpSpPr/>
          <p:nvPr/>
        </p:nvGrpSpPr>
        <p:grpSpPr>
          <a:xfrm>
            <a:off x="3367939" y="642918"/>
            <a:ext cx="2069247" cy="742955"/>
            <a:chOff x="928662" y="3286124"/>
            <a:chExt cx="2563270" cy="857256"/>
          </a:xfrm>
        </p:grpSpPr>
        <p:sp>
          <p:nvSpPr>
            <p:cNvPr id="87" name="Rechteck 86"/>
            <p:cNvSpPr/>
            <p:nvPr/>
          </p:nvSpPr>
          <p:spPr>
            <a:xfrm>
              <a:off x="928662" y="3286124"/>
              <a:ext cx="2357454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8" name="Gerade Verbindung 87"/>
            <p:cNvCxnSpPr>
              <a:endCxn id="87" idx="3"/>
            </p:cNvCxnSpPr>
            <p:nvPr/>
          </p:nvCxnSpPr>
          <p:spPr>
            <a:xfrm flipV="1">
              <a:off x="928662" y="3714752"/>
              <a:ext cx="2357454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feld 88"/>
            <p:cNvSpPr txBox="1"/>
            <p:nvPr/>
          </p:nvSpPr>
          <p:spPr>
            <a:xfrm>
              <a:off x="933760" y="3306934"/>
              <a:ext cx="2558172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Correspondence</a:t>
              </a:r>
              <a:endParaRPr lang="de-DE" sz="1600" b="1" dirty="0"/>
            </a:p>
          </p:txBody>
        </p:sp>
      </p:grpSp>
      <p:cxnSp>
        <p:nvCxnSpPr>
          <p:cNvPr id="94" name="Gerade Verbindung 93"/>
          <p:cNvCxnSpPr>
            <a:stCxn id="83" idx="3"/>
            <a:endCxn id="87" idx="1"/>
          </p:cNvCxnSpPr>
          <p:nvPr/>
        </p:nvCxnSpPr>
        <p:spPr>
          <a:xfrm>
            <a:off x="1812666" y="1014396"/>
            <a:ext cx="1555273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>
            <a:stCxn id="87" idx="3"/>
            <a:endCxn id="75" idx="1"/>
          </p:cNvCxnSpPr>
          <p:nvPr/>
        </p:nvCxnSpPr>
        <p:spPr>
          <a:xfrm>
            <a:off x="5271037" y="1014396"/>
            <a:ext cx="1902727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 rot="5400000">
            <a:off x="7676660" y="1568212"/>
            <a:ext cx="371478" cy="680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>
            <a:stCxn id="83" idx="2"/>
          </p:cNvCxnSpPr>
          <p:nvPr/>
        </p:nvCxnSpPr>
        <p:spPr>
          <a:xfrm rot="16200000" flipH="1">
            <a:off x="934893" y="1571610"/>
            <a:ext cx="371477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55"/>
          <p:cNvGrpSpPr/>
          <p:nvPr/>
        </p:nvGrpSpPr>
        <p:grpSpPr>
          <a:xfrm>
            <a:off x="428596" y="5074779"/>
            <a:ext cx="8286808" cy="864980"/>
            <a:chOff x="428596" y="5000636"/>
            <a:chExt cx="8286808" cy="864980"/>
          </a:xfrm>
        </p:grpSpPr>
        <p:cxnSp>
          <p:nvCxnSpPr>
            <p:cNvPr id="57" name="Gerade Verbindung 56"/>
            <p:cNvCxnSpPr/>
            <p:nvPr/>
          </p:nvCxnSpPr>
          <p:spPr>
            <a:xfrm>
              <a:off x="2000232" y="5432332"/>
              <a:ext cx="1643074" cy="4656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 flipV="1">
              <a:off x="5214942" y="5433920"/>
              <a:ext cx="1928826" cy="3068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uppieren 73"/>
            <p:cNvGrpSpPr/>
            <p:nvPr/>
          </p:nvGrpSpPr>
          <p:grpSpPr>
            <a:xfrm>
              <a:off x="3643306" y="5000637"/>
              <a:ext cx="1571636" cy="864979"/>
              <a:chOff x="920235" y="3486438"/>
              <a:chExt cx="1946854" cy="656947"/>
            </a:xfrm>
            <a:noFill/>
          </p:grpSpPr>
          <p:sp>
            <p:nvSpPr>
              <p:cNvPr id="72" name="Rechteck 71"/>
              <p:cNvSpPr/>
              <p:nvPr/>
            </p:nvSpPr>
            <p:spPr>
              <a:xfrm>
                <a:off x="928662" y="3503154"/>
                <a:ext cx="1938427" cy="64023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3" name="Gerade Verbindung 72"/>
              <p:cNvCxnSpPr/>
              <p:nvPr/>
            </p:nvCxnSpPr>
            <p:spPr>
              <a:xfrm flipV="1">
                <a:off x="920235" y="3937208"/>
                <a:ext cx="1946854" cy="1589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feld 73"/>
              <p:cNvSpPr txBox="1"/>
              <p:nvPr/>
            </p:nvSpPr>
            <p:spPr>
              <a:xfrm>
                <a:off x="920235" y="3486438"/>
                <a:ext cx="1946854" cy="44413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 smtClean="0"/>
                  <a:t>&lt;&lt;</a:t>
                </a:r>
                <a:r>
                  <a:rPr lang="de-DE" sz="1600" b="1" dirty="0" err="1" smtClean="0"/>
                  <a:t>preserve</a:t>
                </a:r>
                <a:r>
                  <a:rPr lang="de-DE" sz="1600" b="1" dirty="0" smtClean="0"/>
                  <a:t>&gt;&gt; </a:t>
                </a:r>
              </a:p>
              <a:p>
                <a:pPr algn="ctr"/>
                <a:r>
                  <a:rPr lang="de-DE" sz="1600" b="1" dirty="0" smtClean="0"/>
                  <a:t>: Attribute</a:t>
                </a:r>
                <a:endParaRPr lang="de-DE" sz="1600" b="1" dirty="0"/>
              </a:p>
            </p:txBody>
          </p:sp>
        </p:grpSp>
        <p:grpSp>
          <p:nvGrpSpPr>
            <p:cNvPr id="28" name="Gruppieren 73"/>
            <p:cNvGrpSpPr/>
            <p:nvPr/>
          </p:nvGrpSpPr>
          <p:grpSpPr>
            <a:xfrm>
              <a:off x="7143768" y="5000636"/>
              <a:ext cx="1571636" cy="864980"/>
              <a:chOff x="920235" y="3486437"/>
              <a:chExt cx="1946854" cy="656948"/>
            </a:xfrm>
            <a:noFill/>
          </p:grpSpPr>
          <p:sp>
            <p:nvSpPr>
              <p:cNvPr id="69" name="Rechteck 68"/>
              <p:cNvSpPr/>
              <p:nvPr/>
            </p:nvSpPr>
            <p:spPr>
              <a:xfrm>
                <a:off x="928662" y="3503154"/>
                <a:ext cx="1938427" cy="64023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0" name="Gerade Verbindung 69"/>
              <p:cNvCxnSpPr/>
              <p:nvPr/>
            </p:nvCxnSpPr>
            <p:spPr>
              <a:xfrm flipV="1">
                <a:off x="920235" y="3937208"/>
                <a:ext cx="1946854" cy="1589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feld 70"/>
              <p:cNvSpPr txBox="1"/>
              <p:nvPr/>
            </p:nvSpPr>
            <p:spPr>
              <a:xfrm>
                <a:off x="920235" y="3486437"/>
                <a:ext cx="1946854" cy="44413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 smtClean="0"/>
                  <a:t>&lt;&lt;</a:t>
                </a:r>
                <a:r>
                  <a:rPr lang="de-DE" sz="1600" b="1" dirty="0" err="1" smtClean="0"/>
                  <a:t>preserve</a:t>
                </a:r>
                <a:r>
                  <a:rPr lang="de-DE" sz="1600" b="1" dirty="0" smtClean="0"/>
                  <a:t>&gt;&gt; </a:t>
                </a:r>
              </a:p>
              <a:p>
                <a:pPr algn="ctr"/>
                <a:r>
                  <a:rPr lang="de-DE" sz="1600" b="1" dirty="0" smtClean="0"/>
                  <a:t>: Class</a:t>
                </a:r>
                <a:endParaRPr lang="de-DE" sz="1600" b="1" dirty="0"/>
              </a:p>
            </p:txBody>
          </p:sp>
        </p:grpSp>
        <p:grpSp>
          <p:nvGrpSpPr>
            <p:cNvPr id="29" name="Gruppieren 73"/>
            <p:cNvGrpSpPr/>
            <p:nvPr/>
          </p:nvGrpSpPr>
          <p:grpSpPr>
            <a:xfrm>
              <a:off x="428596" y="5000637"/>
              <a:ext cx="1571636" cy="864979"/>
              <a:chOff x="920235" y="3486438"/>
              <a:chExt cx="1946854" cy="656947"/>
            </a:xfrm>
            <a:noFill/>
          </p:grpSpPr>
          <p:sp>
            <p:nvSpPr>
              <p:cNvPr id="66" name="Rechteck 65"/>
              <p:cNvSpPr/>
              <p:nvPr/>
            </p:nvSpPr>
            <p:spPr>
              <a:xfrm>
                <a:off x="928662" y="3503154"/>
                <a:ext cx="1938427" cy="64023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7" name="Gerade Verbindung 66"/>
              <p:cNvCxnSpPr/>
              <p:nvPr/>
            </p:nvCxnSpPr>
            <p:spPr>
              <a:xfrm flipV="1">
                <a:off x="920235" y="3937208"/>
                <a:ext cx="1946854" cy="1589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feld 67"/>
              <p:cNvSpPr txBox="1"/>
              <p:nvPr/>
            </p:nvSpPr>
            <p:spPr>
              <a:xfrm>
                <a:off x="920235" y="3486438"/>
                <a:ext cx="1946854" cy="44413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 smtClean="0"/>
                  <a:t>&lt;&lt;</a:t>
                </a:r>
                <a:r>
                  <a:rPr lang="de-DE" sz="1600" b="1" dirty="0" err="1" smtClean="0"/>
                  <a:t>perserve</a:t>
                </a:r>
                <a:r>
                  <a:rPr lang="de-DE" sz="1600" b="1" dirty="0" smtClean="0"/>
                  <a:t>&gt;&gt; </a:t>
                </a:r>
              </a:p>
              <a:p>
                <a:pPr algn="ctr"/>
                <a:r>
                  <a:rPr lang="de-DE" sz="1600" b="1" dirty="0" smtClean="0"/>
                  <a:t>: Class</a:t>
                </a:r>
                <a:endParaRPr lang="de-DE" sz="1600" b="1" dirty="0"/>
              </a:p>
            </p:txBody>
          </p:sp>
        </p:grpSp>
      </p:grpSp>
      <p:sp>
        <p:nvSpPr>
          <p:cNvPr id="107" name="Textfeld 106"/>
          <p:cNvSpPr txBox="1"/>
          <p:nvPr/>
        </p:nvSpPr>
        <p:spPr>
          <a:xfrm>
            <a:off x="3714744" y="420267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Editierregel</a:t>
            </a:r>
            <a:endParaRPr lang="de-DE" u="sng" dirty="0"/>
          </a:p>
        </p:txBody>
      </p:sp>
      <p:sp>
        <p:nvSpPr>
          <p:cNvPr id="80" name="Textfeld 79"/>
          <p:cNvSpPr txBox="1"/>
          <p:nvPr/>
        </p:nvSpPr>
        <p:spPr>
          <a:xfrm>
            <a:off x="6198719" y="251678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AddReference</a:t>
            </a:r>
            <a:endParaRPr lang="de-DE" dirty="0"/>
          </a:p>
        </p:txBody>
      </p:sp>
      <p:sp>
        <p:nvSpPr>
          <p:cNvPr id="81" name="Textfeld 80"/>
          <p:cNvSpPr txBox="1"/>
          <p:nvPr/>
        </p:nvSpPr>
        <p:spPr>
          <a:xfrm>
            <a:off x="1142976" y="137377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RemoveReference</a:t>
            </a:r>
            <a:endParaRPr lang="de-DE" dirty="0"/>
          </a:p>
        </p:txBody>
      </p:sp>
      <p:sp>
        <p:nvSpPr>
          <p:cNvPr id="82" name="Textfeld 81"/>
          <p:cNvSpPr txBox="1"/>
          <p:nvPr/>
        </p:nvSpPr>
        <p:spPr>
          <a:xfrm>
            <a:off x="6198719" y="137377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AddReference</a:t>
            </a:r>
            <a:endParaRPr lang="de-DE" dirty="0"/>
          </a:p>
        </p:txBody>
      </p:sp>
      <p:sp>
        <p:nvSpPr>
          <p:cNvPr id="86" name="Textfeld 85"/>
          <p:cNvSpPr txBox="1"/>
          <p:nvPr/>
        </p:nvSpPr>
        <p:spPr>
          <a:xfrm>
            <a:off x="1142976" y="251678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RemoveReference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Recognition-Rules 2.0</a:t>
            </a:r>
            <a:endParaRPr lang="de-DE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642910" y="1785926"/>
            <a:ext cx="1571636" cy="642942"/>
            <a:chOff x="642910" y="1928802"/>
            <a:chExt cx="1071570" cy="428628"/>
          </a:xfrm>
        </p:grpSpPr>
        <p:sp>
          <p:nvSpPr>
            <p:cNvPr id="4" name="Rechteck 3"/>
            <p:cNvSpPr/>
            <p:nvPr/>
          </p:nvSpPr>
          <p:spPr>
            <a:xfrm>
              <a:off x="642910" y="1928802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 Verbindung mit Pfeil 5"/>
            <p:cNvCxnSpPr>
              <a:stCxn id="4" idx="3"/>
            </p:cNvCxnSpPr>
            <p:nvPr/>
          </p:nvCxnSpPr>
          <p:spPr>
            <a:xfrm>
              <a:off x="1071538" y="2143116"/>
              <a:ext cx="642942" cy="1588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>
            <a:off x="642910" y="2643182"/>
            <a:ext cx="1571636" cy="642942"/>
            <a:chOff x="642910" y="1928802"/>
            <a:chExt cx="1071570" cy="428628"/>
          </a:xfrm>
        </p:grpSpPr>
        <p:sp>
          <p:nvSpPr>
            <p:cNvPr id="15" name="Rechteck 14"/>
            <p:cNvSpPr/>
            <p:nvPr/>
          </p:nvSpPr>
          <p:spPr>
            <a:xfrm>
              <a:off x="642910" y="1928802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Gerade Verbindung mit Pfeil 15"/>
            <p:cNvCxnSpPr>
              <a:stCxn id="15" idx="3"/>
            </p:cNvCxnSpPr>
            <p:nvPr/>
          </p:nvCxnSpPr>
          <p:spPr>
            <a:xfrm>
              <a:off x="1071538" y="2143116"/>
              <a:ext cx="642942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/>
          <p:cNvGrpSpPr/>
          <p:nvPr/>
        </p:nvGrpSpPr>
        <p:grpSpPr>
          <a:xfrm>
            <a:off x="4786314" y="1785926"/>
            <a:ext cx="1571636" cy="642942"/>
            <a:chOff x="642910" y="1928802"/>
            <a:chExt cx="1071570" cy="428628"/>
          </a:xfrm>
        </p:grpSpPr>
        <p:sp>
          <p:nvSpPr>
            <p:cNvPr id="18" name="Rechteck 17"/>
            <p:cNvSpPr/>
            <p:nvPr/>
          </p:nvSpPr>
          <p:spPr>
            <a:xfrm>
              <a:off x="642910" y="1928802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mit Pfeil 18"/>
            <p:cNvCxnSpPr>
              <a:stCxn id="18" idx="3"/>
            </p:cNvCxnSpPr>
            <p:nvPr/>
          </p:nvCxnSpPr>
          <p:spPr>
            <a:xfrm flipV="1">
              <a:off x="1071538" y="1976427"/>
              <a:ext cx="642942" cy="16668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642910" y="3500438"/>
            <a:ext cx="1571636" cy="642942"/>
            <a:chOff x="642910" y="1928802"/>
            <a:chExt cx="1071570" cy="428628"/>
          </a:xfrm>
        </p:grpSpPr>
        <p:sp>
          <p:nvSpPr>
            <p:cNvPr id="21" name="Rechteck 20"/>
            <p:cNvSpPr/>
            <p:nvPr/>
          </p:nvSpPr>
          <p:spPr>
            <a:xfrm>
              <a:off x="642910" y="1928802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" name="Gerade Verbindung mit Pfeil 21"/>
            <p:cNvCxnSpPr>
              <a:stCxn id="21" idx="3"/>
            </p:cNvCxnSpPr>
            <p:nvPr/>
          </p:nvCxnSpPr>
          <p:spPr>
            <a:xfrm>
              <a:off x="1071538" y="2143116"/>
              <a:ext cx="64294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Gerade Verbindung mit Pfeil 22"/>
          <p:cNvCxnSpPr/>
          <p:nvPr/>
        </p:nvCxnSpPr>
        <p:spPr>
          <a:xfrm>
            <a:off x="5414968" y="2107397"/>
            <a:ext cx="942982" cy="250033"/>
          </a:xfrm>
          <a:prstGeom prst="straightConnector1">
            <a:avLst/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2643174" y="1857364"/>
            <a:ext cx="1698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A &amp; (B | !B)</a:t>
            </a:r>
            <a:endParaRPr lang="de-DE" sz="2400" dirty="0"/>
          </a:p>
        </p:txBody>
      </p:sp>
      <p:sp>
        <p:nvSpPr>
          <p:cNvPr id="28" name="Textfeld 27"/>
          <p:cNvSpPr txBox="1"/>
          <p:nvPr/>
        </p:nvSpPr>
        <p:spPr>
          <a:xfrm>
            <a:off x="2643174" y="2714620"/>
            <a:ext cx="1698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B &amp; (A | !A)</a:t>
            </a:r>
            <a:endParaRPr lang="de-DE" sz="2400" dirty="0"/>
          </a:p>
        </p:txBody>
      </p:sp>
      <p:sp>
        <p:nvSpPr>
          <p:cNvPr id="29" name="Textfeld 28"/>
          <p:cNvSpPr txBox="1"/>
          <p:nvPr/>
        </p:nvSpPr>
        <p:spPr>
          <a:xfrm>
            <a:off x="6786578" y="1857364"/>
            <a:ext cx="953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A &amp; B</a:t>
            </a:r>
            <a:endParaRPr lang="de-DE" sz="2400" dirty="0"/>
          </a:p>
        </p:txBody>
      </p:sp>
      <p:sp>
        <p:nvSpPr>
          <p:cNvPr id="30" name="Textfeld 29"/>
          <p:cNvSpPr txBox="1"/>
          <p:nvPr/>
        </p:nvSpPr>
        <p:spPr>
          <a:xfrm>
            <a:off x="2643174" y="3538839"/>
            <a:ext cx="1698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B &amp; (A | !A)</a:t>
            </a:r>
            <a:endParaRPr lang="de-DE" sz="2400" dirty="0"/>
          </a:p>
        </p:txBody>
      </p:sp>
      <p:grpSp>
        <p:nvGrpSpPr>
          <p:cNvPr id="50" name="Gruppieren 49"/>
          <p:cNvGrpSpPr/>
          <p:nvPr/>
        </p:nvGrpSpPr>
        <p:grpSpPr>
          <a:xfrm>
            <a:off x="4786314" y="2643182"/>
            <a:ext cx="1571636" cy="642942"/>
            <a:chOff x="642910" y="1928802"/>
            <a:chExt cx="1071570" cy="428628"/>
          </a:xfrm>
        </p:grpSpPr>
        <p:sp>
          <p:nvSpPr>
            <p:cNvPr id="51" name="Rechteck 50"/>
            <p:cNvSpPr/>
            <p:nvPr/>
          </p:nvSpPr>
          <p:spPr>
            <a:xfrm>
              <a:off x="642910" y="1928802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2" name="Gerade Verbindung mit Pfeil 51"/>
            <p:cNvCxnSpPr>
              <a:stCxn id="51" idx="3"/>
            </p:cNvCxnSpPr>
            <p:nvPr/>
          </p:nvCxnSpPr>
          <p:spPr>
            <a:xfrm flipV="1">
              <a:off x="1071538" y="1976427"/>
              <a:ext cx="642942" cy="16668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Gerade Verbindung mit Pfeil 52"/>
          <p:cNvCxnSpPr/>
          <p:nvPr/>
        </p:nvCxnSpPr>
        <p:spPr>
          <a:xfrm>
            <a:off x="5414968" y="2964653"/>
            <a:ext cx="942982" cy="250033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6786578" y="2714620"/>
            <a:ext cx="953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A &amp; B</a:t>
            </a:r>
            <a:endParaRPr lang="de-DE" sz="2400" dirty="0"/>
          </a:p>
        </p:txBody>
      </p:sp>
      <p:grpSp>
        <p:nvGrpSpPr>
          <p:cNvPr id="55" name="Gruppieren 54"/>
          <p:cNvGrpSpPr/>
          <p:nvPr/>
        </p:nvGrpSpPr>
        <p:grpSpPr>
          <a:xfrm>
            <a:off x="4786314" y="3429000"/>
            <a:ext cx="1571636" cy="642942"/>
            <a:chOff x="642910" y="1928802"/>
            <a:chExt cx="1071570" cy="428628"/>
          </a:xfrm>
        </p:grpSpPr>
        <p:sp>
          <p:nvSpPr>
            <p:cNvPr id="56" name="Rechteck 55"/>
            <p:cNvSpPr/>
            <p:nvPr/>
          </p:nvSpPr>
          <p:spPr>
            <a:xfrm>
              <a:off x="642910" y="1928802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7" name="Gerade Verbindung mit Pfeil 56"/>
            <p:cNvCxnSpPr>
              <a:stCxn id="56" idx="3"/>
            </p:cNvCxnSpPr>
            <p:nvPr/>
          </p:nvCxnSpPr>
          <p:spPr>
            <a:xfrm flipV="1">
              <a:off x="1071538" y="1976427"/>
              <a:ext cx="642942" cy="16668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Gerade Verbindung mit Pfeil 57"/>
          <p:cNvCxnSpPr/>
          <p:nvPr/>
        </p:nvCxnSpPr>
        <p:spPr>
          <a:xfrm>
            <a:off x="5414968" y="3750471"/>
            <a:ext cx="942982" cy="250033"/>
          </a:xfrm>
          <a:prstGeom prst="straightConnector1">
            <a:avLst/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/>
          <p:cNvSpPr txBox="1"/>
          <p:nvPr/>
        </p:nvSpPr>
        <p:spPr>
          <a:xfrm>
            <a:off x="6786578" y="3500438"/>
            <a:ext cx="1698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B &amp; (A | !A)</a:t>
            </a:r>
            <a:endParaRPr lang="de-DE" sz="2400" dirty="0"/>
          </a:p>
        </p:txBody>
      </p:sp>
      <p:grpSp>
        <p:nvGrpSpPr>
          <p:cNvPr id="60" name="Gruppieren 59"/>
          <p:cNvGrpSpPr/>
          <p:nvPr/>
        </p:nvGrpSpPr>
        <p:grpSpPr>
          <a:xfrm>
            <a:off x="4786314" y="4286256"/>
            <a:ext cx="1571636" cy="642942"/>
            <a:chOff x="642910" y="1928802"/>
            <a:chExt cx="1071570" cy="428628"/>
          </a:xfrm>
        </p:grpSpPr>
        <p:sp>
          <p:nvSpPr>
            <p:cNvPr id="61" name="Rechteck 60"/>
            <p:cNvSpPr/>
            <p:nvPr/>
          </p:nvSpPr>
          <p:spPr>
            <a:xfrm>
              <a:off x="642910" y="1928802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2" name="Gerade Verbindung mit Pfeil 61"/>
            <p:cNvCxnSpPr>
              <a:stCxn id="61" idx="3"/>
            </p:cNvCxnSpPr>
            <p:nvPr/>
          </p:nvCxnSpPr>
          <p:spPr>
            <a:xfrm flipV="1">
              <a:off x="1071538" y="2119303"/>
              <a:ext cx="642942" cy="2381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Gerade Verbindung mit Pfeil 62"/>
          <p:cNvCxnSpPr/>
          <p:nvPr/>
        </p:nvCxnSpPr>
        <p:spPr>
          <a:xfrm>
            <a:off x="5414968" y="4607727"/>
            <a:ext cx="942982" cy="392909"/>
          </a:xfrm>
          <a:prstGeom prst="straightConnector1">
            <a:avLst/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6786578" y="4357694"/>
            <a:ext cx="953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A &amp; B</a:t>
            </a:r>
            <a:endParaRPr lang="de-DE" sz="2400" dirty="0"/>
          </a:p>
        </p:txBody>
      </p:sp>
      <p:cxnSp>
        <p:nvCxnSpPr>
          <p:cNvPr id="65" name="Gerade Verbindung mit Pfeil 64"/>
          <p:cNvCxnSpPr/>
          <p:nvPr/>
        </p:nvCxnSpPr>
        <p:spPr>
          <a:xfrm flipV="1">
            <a:off x="5414968" y="4214818"/>
            <a:ext cx="942982" cy="392909"/>
          </a:xfrm>
          <a:prstGeom prst="straightConnector1">
            <a:avLst/>
          </a:prstGeom>
          <a:ln w="254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2714612" y="142852"/>
            <a:ext cx="1571636" cy="642942"/>
            <a:chOff x="642910" y="1928802"/>
            <a:chExt cx="1071570" cy="428628"/>
          </a:xfrm>
        </p:grpSpPr>
        <p:sp>
          <p:nvSpPr>
            <p:cNvPr id="5" name="Rechteck 4"/>
            <p:cNvSpPr/>
            <p:nvPr/>
          </p:nvSpPr>
          <p:spPr>
            <a:xfrm>
              <a:off x="642910" y="1928802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 Verbindung mit Pfeil 5"/>
            <p:cNvCxnSpPr>
              <a:stCxn id="5" idx="3"/>
            </p:cNvCxnSpPr>
            <p:nvPr/>
          </p:nvCxnSpPr>
          <p:spPr>
            <a:xfrm>
              <a:off x="1071538" y="2143116"/>
              <a:ext cx="64294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feld 6"/>
          <p:cNvSpPr txBox="1"/>
          <p:nvPr/>
        </p:nvSpPr>
        <p:spPr>
          <a:xfrm>
            <a:off x="4714876" y="181253"/>
            <a:ext cx="1698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B &amp; (A | !A)</a:t>
            </a:r>
            <a:endParaRPr lang="de-DE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2428860" y="1538575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A</a:t>
            </a:r>
            <a:endParaRPr lang="de-DE" sz="4800" dirty="0"/>
          </a:p>
        </p:txBody>
      </p:sp>
      <p:sp>
        <p:nvSpPr>
          <p:cNvPr id="9" name="Textfeld 8"/>
          <p:cNvSpPr txBox="1"/>
          <p:nvPr/>
        </p:nvSpPr>
        <p:spPr>
          <a:xfrm>
            <a:off x="5857884" y="1538575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B</a:t>
            </a:r>
            <a:endParaRPr lang="de-DE" sz="4800" dirty="0"/>
          </a:p>
        </p:txBody>
      </p:sp>
      <p:cxnSp>
        <p:nvCxnSpPr>
          <p:cNvPr id="10" name="Gerade Verbindung mit Pfeil 9"/>
          <p:cNvCxnSpPr>
            <a:stCxn id="8" idx="3"/>
            <a:endCxn id="9" idx="1"/>
          </p:cNvCxnSpPr>
          <p:nvPr/>
        </p:nvCxnSpPr>
        <p:spPr>
          <a:xfrm>
            <a:off x="3023895" y="1954074"/>
            <a:ext cx="2833989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rot="5400000">
            <a:off x="2849439" y="1963642"/>
            <a:ext cx="35719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rot="5400000">
            <a:off x="3465505" y="1969176"/>
            <a:ext cx="35719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rot="5400000">
            <a:off x="4037009" y="1963642"/>
            <a:ext cx="35719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rot="5400000">
            <a:off x="4606925" y="1960938"/>
            <a:ext cx="35719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rot="5400000">
            <a:off x="5178429" y="1971880"/>
            <a:ext cx="35719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4214810" y="1610013"/>
            <a:ext cx="1643074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643306" y="1181385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Precondition</a:t>
            </a:r>
            <a:r>
              <a:rPr lang="de-DE" dirty="0" smtClean="0"/>
              <a:t> bleibt erhalten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1714480" y="4572008"/>
            <a:ext cx="857256" cy="35719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Class</a:t>
            </a:r>
            <a:endParaRPr lang="de-DE" b="1" dirty="0">
              <a:solidFill>
                <a:schemeClr val="tx1"/>
              </a:solidFill>
            </a:endParaRPr>
          </a:p>
        </p:txBody>
      </p:sp>
      <p:grpSp>
        <p:nvGrpSpPr>
          <p:cNvPr id="22" name="Gruppieren 21"/>
          <p:cNvGrpSpPr/>
          <p:nvPr/>
        </p:nvGrpSpPr>
        <p:grpSpPr>
          <a:xfrm>
            <a:off x="71406" y="5715016"/>
            <a:ext cx="1357322" cy="714380"/>
            <a:chOff x="642910" y="5143512"/>
            <a:chExt cx="1357322" cy="714380"/>
          </a:xfrm>
        </p:grpSpPr>
        <p:sp>
          <p:nvSpPr>
            <p:cNvPr id="20" name="Rechteck 19"/>
            <p:cNvSpPr/>
            <p:nvPr/>
          </p:nvSpPr>
          <p:spPr>
            <a:xfrm>
              <a:off x="642910" y="5143512"/>
              <a:ext cx="1357322" cy="35719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Subclass1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642910" y="5500702"/>
              <a:ext cx="1357322" cy="35719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a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Gleichschenkliges Dreieck 24"/>
          <p:cNvSpPr/>
          <p:nvPr/>
        </p:nvSpPr>
        <p:spPr>
          <a:xfrm rot="19132228">
            <a:off x="2396908" y="4928197"/>
            <a:ext cx="214314" cy="214314"/>
          </a:xfrm>
          <a:prstGeom prst="triangl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26"/>
          <p:cNvCxnSpPr>
            <a:endCxn id="43" idx="3"/>
          </p:cNvCxnSpPr>
          <p:nvPr/>
        </p:nvCxnSpPr>
        <p:spPr>
          <a:xfrm rot="5400000" flipH="1" flipV="1">
            <a:off x="1133482" y="5122034"/>
            <a:ext cx="602477" cy="5834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/>
          <p:cNvGrpSpPr/>
          <p:nvPr/>
        </p:nvGrpSpPr>
        <p:grpSpPr>
          <a:xfrm>
            <a:off x="1500166" y="5715016"/>
            <a:ext cx="1357322" cy="714380"/>
            <a:chOff x="642910" y="5143512"/>
            <a:chExt cx="1357322" cy="714380"/>
          </a:xfrm>
        </p:grpSpPr>
        <p:sp>
          <p:nvSpPr>
            <p:cNvPr id="31" name="Rechteck 30"/>
            <p:cNvSpPr/>
            <p:nvPr/>
          </p:nvSpPr>
          <p:spPr>
            <a:xfrm>
              <a:off x="642910" y="5143512"/>
              <a:ext cx="1357322" cy="35719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Subclass2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642910" y="5500702"/>
              <a:ext cx="1357322" cy="35719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a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928926" y="5715016"/>
            <a:ext cx="1357322" cy="714380"/>
            <a:chOff x="642910" y="5143512"/>
            <a:chExt cx="1357322" cy="714380"/>
          </a:xfrm>
        </p:grpSpPr>
        <p:sp>
          <p:nvSpPr>
            <p:cNvPr id="39" name="Rechteck 38"/>
            <p:cNvSpPr/>
            <p:nvPr/>
          </p:nvSpPr>
          <p:spPr>
            <a:xfrm>
              <a:off x="642910" y="5143512"/>
              <a:ext cx="1357322" cy="35719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Subclass3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642910" y="5500702"/>
              <a:ext cx="1357322" cy="35719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a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Gleichschenkliges Dreieck 42"/>
          <p:cNvSpPr/>
          <p:nvPr/>
        </p:nvSpPr>
        <p:spPr>
          <a:xfrm rot="2332572">
            <a:off x="1686564" y="4921960"/>
            <a:ext cx="214314" cy="214314"/>
          </a:xfrm>
          <a:prstGeom prst="triangl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43"/>
          <p:cNvCxnSpPr>
            <a:endCxn id="48" idx="3"/>
          </p:cNvCxnSpPr>
          <p:nvPr/>
        </p:nvCxnSpPr>
        <p:spPr>
          <a:xfrm rot="16200000" flipV="1">
            <a:off x="1889456" y="5425644"/>
            <a:ext cx="552568" cy="2617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leichschenkliges Dreieck 47"/>
          <p:cNvSpPr/>
          <p:nvPr/>
        </p:nvSpPr>
        <p:spPr>
          <a:xfrm rot="21414571">
            <a:off x="2039718" y="4948290"/>
            <a:ext cx="214314" cy="214314"/>
          </a:xfrm>
          <a:prstGeom prst="triangl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48"/>
          <p:cNvCxnSpPr>
            <a:endCxn id="25" idx="3"/>
          </p:cNvCxnSpPr>
          <p:nvPr/>
        </p:nvCxnSpPr>
        <p:spPr>
          <a:xfrm rot="16200000" flipV="1">
            <a:off x="2523702" y="5166914"/>
            <a:ext cx="598950" cy="49725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6357950" y="4214818"/>
            <a:ext cx="857256" cy="35719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Class</a:t>
            </a:r>
            <a:endParaRPr lang="de-DE" b="1" dirty="0">
              <a:solidFill>
                <a:schemeClr val="tx1"/>
              </a:solidFill>
            </a:endParaRPr>
          </a:p>
        </p:txBody>
      </p:sp>
      <p:grpSp>
        <p:nvGrpSpPr>
          <p:cNvPr id="76" name="Gruppieren 75"/>
          <p:cNvGrpSpPr/>
          <p:nvPr/>
        </p:nvGrpSpPr>
        <p:grpSpPr>
          <a:xfrm>
            <a:off x="4857752" y="5715016"/>
            <a:ext cx="1357322" cy="714380"/>
            <a:chOff x="642910" y="5143512"/>
            <a:chExt cx="1357322" cy="714380"/>
          </a:xfrm>
        </p:grpSpPr>
        <p:sp>
          <p:nvSpPr>
            <p:cNvPr id="77" name="Rechteck 76"/>
            <p:cNvSpPr/>
            <p:nvPr/>
          </p:nvSpPr>
          <p:spPr>
            <a:xfrm>
              <a:off x="642910" y="5143512"/>
              <a:ext cx="1357322" cy="35719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Subclass1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hteck 77"/>
            <p:cNvSpPr/>
            <p:nvPr/>
          </p:nvSpPr>
          <p:spPr>
            <a:xfrm>
              <a:off x="642910" y="5500702"/>
              <a:ext cx="1357322" cy="35719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0" name="Gerade Verbindung 79"/>
          <p:cNvCxnSpPr>
            <a:endCxn id="87" idx="3"/>
          </p:cNvCxnSpPr>
          <p:nvPr/>
        </p:nvCxnSpPr>
        <p:spPr>
          <a:xfrm rot="5400000" flipH="1" flipV="1">
            <a:off x="5919828" y="5122034"/>
            <a:ext cx="602477" cy="5834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uppieren 80"/>
          <p:cNvGrpSpPr/>
          <p:nvPr/>
        </p:nvGrpSpPr>
        <p:grpSpPr>
          <a:xfrm>
            <a:off x="6286512" y="5715016"/>
            <a:ext cx="1357322" cy="714380"/>
            <a:chOff x="642910" y="5143512"/>
            <a:chExt cx="1357322" cy="714380"/>
          </a:xfrm>
        </p:grpSpPr>
        <p:sp>
          <p:nvSpPr>
            <p:cNvPr id="82" name="Rechteck 81"/>
            <p:cNvSpPr/>
            <p:nvPr/>
          </p:nvSpPr>
          <p:spPr>
            <a:xfrm>
              <a:off x="642910" y="5143512"/>
              <a:ext cx="1357322" cy="35719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Subclass2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echteck 82"/>
            <p:cNvSpPr/>
            <p:nvPr/>
          </p:nvSpPr>
          <p:spPr>
            <a:xfrm>
              <a:off x="642910" y="5500702"/>
              <a:ext cx="1357322" cy="35719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uppieren 83"/>
          <p:cNvGrpSpPr/>
          <p:nvPr/>
        </p:nvGrpSpPr>
        <p:grpSpPr>
          <a:xfrm>
            <a:off x="7715272" y="5715016"/>
            <a:ext cx="1357322" cy="714380"/>
            <a:chOff x="642910" y="5143512"/>
            <a:chExt cx="1357322" cy="714380"/>
          </a:xfrm>
        </p:grpSpPr>
        <p:sp>
          <p:nvSpPr>
            <p:cNvPr id="85" name="Rechteck 84"/>
            <p:cNvSpPr/>
            <p:nvPr/>
          </p:nvSpPr>
          <p:spPr>
            <a:xfrm>
              <a:off x="642910" y="5143512"/>
              <a:ext cx="1357322" cy="35719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Subclass3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Rechteck 85"/>
            <p:cNvSpPr/>
            <p:nvPr/>
          </p:nvSpPr>
          <p:spPr>
            <a:xfrm>
              <a:off x="642910" y="5500702"/>
              <a:ext cx="1357322" cy="35719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Gleichschenkliges Dreieck 86"/>
          <p:cNvSpPr/>
          <p:nvPr/>
        </p:nvSpPr>
        <p:spPr>
          <a:xfrm rot="2332572">
            <a:off x="6472910" y="4921960"/>
            <a:ext cx="214314" cy="214314"/>
          </a:xfrm>
          <a:prstGeom prst="triangl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8" name="Gerade Verbindung 87"/>
          <p:cNvCxnSpPr>
            <a:endCxn id="89" idx="3"/>
          </p:cNvCxnSpPr>
          <p:nvPr/>
        </p:nvCxnSpPr>
        <p:spPr>
          <a:xfrm rot="16200000" flipV="1">
            <a:off x="6675802" y="5425644"/>
            <a:ext cx="552568" cy="2617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Gleichschenkliges Dreieck 88"/>
          <p:cNvSpPr/>
          <p:nvPr/>
        </p:nvSpPr>
        <p:spPr>
          <a:xfrm rot="21414571">
            <a:off x="6826064" y="4948290"/>
            <a:ext cx="214314" cy="214314"/>
          </a:xfrm>
          <a:prstGeom prst="triangl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hteck 90"/>
          <p:cNvSpPr/>
          <p:nvPr/>
        </p:nvSpPr>
        <p:spPr>
          <a:xfrm>
            <a:off x="6357950" y="4572008"/>
            <a:ext cx="857256" cy="35719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a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3059353" y="2826435"/>
            <a:ext cx="27270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u="sng" dirty="0" smtClean="0"/>
              <a:t>Möglichkeit 1: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 Pull-</a:t>
            </a:r>
            <a:r>
              <a:rPr lang="de-DE" dirty="0" err="1" smtClean="0"/>
              <a:t>Up</a:t>
            </a:r>
            <a:r>
              <a:rPr lang="de-DE" dirty="0" smtClean="0"/>
              <a:t>-Attribute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 Delete-Super-Type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u="sng" dirty="0" smtClean="0"/>
              <a:t>Möglichkeit 2: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 Delete-Super-Type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 Delete-Attribute</a:t>
            </a:r>
          </a:p>
          <a:p>
            <a:pPr lvl="1">
              <a:buFont typeface="Arial" pitchFamily="34" charset="0"/>
              <a:buChar char="•"/>
            </a:pPr>
            <a:r>
              <a:rPr lang="de-DE" dirty="0" smtClean="0"/>
              <a:t> Pull-</a:t>
            </a:r>
            <a:r>
              <a:rPr lang="de-DE" dirty="0" err="1" smtClean="0"/>
              <a:t>Up</a:t>
            </a:r>
            <a:r>
              <a:rPr lang="de-DE" dirty="0" smtClean="0"/>
              <a:t>-Attribute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Recognition-Rules 2.0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43179"/>
          </a:xfrm>
        </p:spPr>
        <p:txBody>
          <a:bodyPr/>
          <a:lstStyle/>
          <a:p>
            <a:r>
              <a:rPr lang="de-DE" dirty="0" smtClean="0"/>
              <a:t>Bisher:</a:t>
            </a:r>
          </a:p>
          <a:p>
            <a:pPr lvl="1"/>
            <a:r>
              <a:rPr lang="de-DE" dirty="0" err="1" smtClean="0"/>
              <a:t>Sequential</a:t>
            </a:r>
            <a:r>
              <a:rPr lang="de-DE" dirty="0" smtClean="0"/>
              <a:t>-Recognition-Engine</a:t>
            </a:r>
          </a:p>
          <a:p>
            <a:pPr lvl="1"/>
            <a:r>
              <a:rPr lang="de-DE" dirty="0" smtClean="0"/>
              <a:t>Bilden von Zwischenzuständen durch schrittweise Vereinigung von Modell A und B.</a:t>
            </a:r>
          </a:p>
          <a:p>
            <a:pPr lvl="2"/>
            <a:r>
              <a:rPr lang="de-DE" dirty="0" smtClean="0"/>
              <a:t>Vereinigung ist nicht immer eindeutig! </a:t>
            </a:r>
          </a:p>
          <a:p>
            <a:pPr lvl="2"/>
            <a:r>
              <a:rPr lang="de-DE" dirty="0" smtClean="0"/>
              <a:t>Z.B. beim verschieben eines Elements.</a:t>
            </a:r>
          </a:p>
          <a:p>
            <a:pPr lvl="1"/>
            <a:endParaRPr lang="de-DE" dirty="0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/>
          <a:srcRect t="19425"/>
          <a:stretch>
            <a:fillRect/>
          </a:stretch>
        </p:blipFill>
        <p:spPr bwMode="auto">
          <a:xfrm>
            <a:off x="728623" y="5072074"/>
            <a:ext cx="5906453" cy="1481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feld 30"/>
          <p:cNvSpPr txBox="1"/>
          <p:nvPr/>
        </p:nvSpPr>
        <p:spPr>
          <a:xfrm>
            <a:off x="1728755" y="4643446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Modell-A</a:t>
            </a:r>
            <a:endParaRPr lang="de-DE" sz="20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4729151" y="4643446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/>
              <a:t>Modell-B</a:t>
            </a:r>
            <a:endParaRPr lang="de-DE" sz="2000" b="1" dirty="0"/>
          </a:p>
        </p:txBody>
      </p:sp>
      <p:cxnSp>
        <p:nvCxnSpPr>
          <p:cNvPr id="33" name="Gerade Verbindung mit Pfeil 32"/>
          <p:cNvCxnSpPr/>
          <p:nvPr/>
        </p:nvCxnSpPr>
        <p:spPr>
          <a:xfrm>
            <a:off x="2514573" y="5214950"/>
            <a:ext cx="928694" cy="158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2228821" y="5572140"/>
            <a:ext cx="1643074" cy="158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4829197"/>
            <a:ext cx="18002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/>
          <p:cNvSpPr txBox="1"/>
          <p:nvPr/>
        </p:nvSpPr>
        <p:spPr>
          <a:xfrm>
            <a:off x="644892" y="142852"/>
            <a:ext cx="106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Modell A</a:t>
            </a:r>
            <a:endParaRPr lang="de-DE" u="sng" dirty="0"/>
          </a:p>
        </p:txBody>
      </p:sp>
      <p:sp>
        <p:nvSpPr>
          <p:cNvPr id="26" name="Textfeld 25"/>
          <p:cNvSpPr txBox="1"/>
          <p:nvPr/>
        </p:nvSpPr>
        <p:spPr>
          <a:xfrm>
            <a:off x="7324625" y="14285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Modell B</a:t>
            </a:r>
            <a:endParaRPr lang="de-DE" u="sng" dirty="0"/>
          </a:p>
        </p:txBody>
      </p:sp>
      <p:sp>
        <p:nvSpPr>
          <p:cNvPr id="35" name="Textfeld 34"/>
          <p:cNvSpPr txBox="1"/>
          <p:nvPr/>
        </p:nvSpPr>
        <p:spPr>
          <a:xfrm>
            <a:off x="3857620" y="142852"/>
            <a:ext cx="110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Differenz</a:t>
            </a:r>
            <a:endParaRPr lang="de-DE" u="sng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28596" y="1757351"/>
            <a:ext cx="1397675" cy="742955"/>
            <a:chOff x="928662" y="3286124"/>
            <a:chExt cx="1731364" cy="857256"/>
          </a:xfrm>
        </p:grpSpPr>
        <p:sp>
          <p:nvSpPr>
            <p:cNvPr id="5" name="Rechteck 4"/>
            <p:cNvSpPr/>
            <p:nvPr/>
          </p:nvSpPr>
          <p:spPr>
            <a:xfrm>
              <a:off x="928662" y="3286124"/>
              <a:ext cx="171451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 Verbindung 5"/>
            <p:cNvCxnSpPr/>
            <p:nvPr/>
          </p:nvCxnSpPr>
          <p:spPr>
            <a:xfrm rot="10800000" flipH="1">
              <a:off x="928662" y="3714752"/>
              <a:ext cx="171451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>
              <a:off x="1106758" y="3306934"/>
              <a:ext cx="1553268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C1 : Class</a:t>
              </a:r>
              <a:endParaRPr lang="de-DE" sz="1600" b="1" dirty="0"/>
            </a:p>
          </p:txBody>
        </p:sp>
      </p:grpSp>
      <p:grpSp>
        <p:nvGrpSpPr>
          <p:cNvPr id="9" name="Gruppieren 10"/>
          <p:cNvGrpSpPr/>
          <p:nvPr/>
        </p:nvGrpSpPr>
        <p:grpSpPr>
          <a:xfrm>
            <a:off x="285720" y="2928934"/>
            <a:ext cx="1699210" cy="742955"/>
            <a:chOff x="928662" y="3286124"/>
            <a:chExt cx="2104889" cy="857256"/>
          </a:xfrm>
        </p:grpSpPr>
        <p:sp>
          <p:nvSpPr>
            <p:cNvPr id="11" name="Rechteck 10"/>
            <p:cNvSpPr/>
            <p:nvPr/>
          </p:nvSpPr>
          <p:spPr>
            <a:xfrm>
              <a:off x="928662" y="3286124"/>
              <a:ext cx="207170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>
              <a:endCxn id="11" idx="3"/>
            </p:cNvCxnSpPr>
            <p:nvPr/>
          </p:nvCxnSpPr>
          <p:spPr>
            <a:xfrm flipV="1">
              <a:off x="928662" y="3714752"/>
              <a:ext cx="207170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1082044" y="3306934"/>
              <a:ext cx="1951507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A1 : Attribute</a:t>
              </a:r>
              <a:endParaRPr lang="de-DE" sz="1600" b="1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7166962" y="1757351"/>
            <a:ext cx="1397675" cy="742955"/>
            <a:chOff x="928662" y="3286124"/>
            <a:chExt cx="1731364" cy="857256"/>
          </a:xfrm>
        </p:grpSpPr>
        <p:sp>
          <p:nvSpPr>
            <p:cNvPr id="15" name="Rechteck 14"/>
            <p:cNvSpPr/>
            <p:nvPr/>
          </p:nvSpPr>
          <p:spPr>
            <a:xfrm>
              <a:off x="928662" y="3286124"/>
              <a:ext cx="171451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Gerade Verbindung 15"/>
            <p:cNvCxnSpPr/>
            <p:nvPr/>
          </p:nvCxnSpPr>
          <p:spPr>
            <a:xfrm rot="10800000" flipH="1">
              <a:off x="928662" y="3714752"/>
              <a:ext cx="171451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1106758" y="3306934"/>
              <a:ext cx="1553268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C2 : Class</a:t>
              </a:r>
              <a:endParaRPr lang="de-DE" sz="1600" b="1" dirty="0"/>
            </a:p>
          </p:txBody>
        </p:sp>
      </p:grpSp>
      <p:grpSp>
        <p:nvGrpSpPr>
          <p:cNvPr id="20" name="Gruppieren 10"/>
          <p:cNvGrpSpPr/>
          <p:nvPr/>
        </p:nvGrpSpPr>
        <p:grpSpPr>
          <a:xfrm>
            <a:off x="7016194" y="2928934"/>
            <a:ext cx="1699210" cy="742955"/>
            <a:chOff x="928662" y="3286124"/>
            <a:chExt cx="2104889" cy="857256"/>
          </a:xfrm>
        </p:grpSpPr>
        <p:sp>
          <p:nvSpPr>
            <p:cNvPr id="22" name="Rechteck 21"/>
            <p:cNvSpPr/>
            <p:nvPr/>
          </p:nvSpPr>
          <p:spPr>
            <a:xfrm>
              <a:off x="928662" y="3286124"/>
              <a:ext cx="207170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Gerade Verbindung 22"/>
            <p:cNvCxnSpPr>
              <a:endCxn id="22" idx="3"/>
            </p:cNvCxnSpPr>
            <p:nvPr/>
          </p:nvCxnSpPr>
          <p:spPr>
            <a:xfrm flipV="1">
              <a:off x="928662" y="3714752"/>
              <a:ext cx="207170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1082044" y="3306934"/>
              <a:ext cx="1951507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A1 : Attribute</a:t>
              </a:r>
              <a:endParaRPr lang="de-DE" sz="1600" b="1" dirty="0"/>
            </a:p>
          </p:txBody>
        </p:sp>
      </p:grpSp>
      <p:grpSp>
        <p:nvGrpSpPr>
          <p:cNvPr id="28" name="Gruppieren 10"/>
          <p:cNvGrpSpPr/>
          <p:nvPr/>
        </p:nvGrpSpPr>
        <p:grpSpPr>
          <a:xfrm>
            <a:off x="3367939" y="2928934"/>
            <a:ext cx="2069247" cy="742955"/>
            <a:chOff x="928662" y="3286124"/>
            <a:chExt cx="2563270" cy="857256"/>
          </a:xfrm>
        </p:grpSpPr>
        <p:sp>
          <p:nvSpPr>
            <p:cNvPr id="30" name="Rechteck 29"/>
            <p:cNvSpPr/>
            <p:nvPr/>
          </p:nvSpPr>
          <p:spPr>
            <a:xfrm>
              <a:off x="928662" y="3286124"/>
              <a:ext cx="2357454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" name="Gerade Verbindung 30"/>
            <p:cNvCxnSpPr>
              <a:endCxn id="30" idx="3"/>
            </p:cNvCxnSpPr>
            <p:nvPr/>
          </p:nvCxnSpPr>
          <p:spPr>
            <a:xfrm flipV="1">
              <a:off x="928662" y="3714752"/>
              <a:ext cx="2357454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/>
          </p:nvSpPr>
          <p:spPr>
            <a:xfrm>
              <a:off x="933760" y="3306934"/>
              <a:ext cx="2558172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Correspondence</a:t>
              </a:r>
              <a:endParaRPr lang="de-DE" sz="1600" b="1" dirty="0"/>
            </a:p>
          </p:txBody>
        </p:sp>
      </p:grpSp>
      <p:cxnSp>
        <p:nvCxnSpPr>
          <p:cNvPr id="36" name="Gerade Verbindung 35"/>
          <p:cNvCxnSpPr/>
          <p:nvPr/>
        </p:nvCxnSpPr>
        <p:spPr>
          <a:xfrm>
            <a:off x="1958139" y="3300412"/>
            <a:ext cx="1420185" cy="137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5281422" y="3300411"/>
            <a:ext cx="1877648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10"/>
          <p:cNvGrpSpPr/>
          <p:nvPr/>
        </p:nvGrpSpPr>
        <p:grpSpPr>
          <a:xfrm>
            <a:off x="2558985" y="1757351"/>
            <a:ext cx="1870139" cy="742955"/>
            <a:chOff x="928662" y="3286124"/>
            <a:chExt cx="2466088" cy="857256"/>
          </a:xfrm>
        </p:grpSpPr>
        <p:sp>
          <p:nvSpPr>
            <p:cNvPr id="43" name="Rechteck 42"/>
            <p:cNvSpPr/>
            <p:nvPr/>
          </p:nvSpPr>
          <p:spPr>
            <a:xfrm>
              <a:off x="928662" y="3286124"/>
              <a:ext cx="2357454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rade Verbindung 43"/>
            <p:cNvCxnSpPr>
              <a:endCxn id="43" idx="3"/>
            </p:cNvCxnSpPr>
            <p:nvPr/>
          </p:nvCxnSpPr>
          <p:spPr>
            <a:xfrm flipV="1">
              <a:off x="928662" y="3714752"/>
              <a:ext cx="2357454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939530" y="3306934"/>
              <a:ext cx="2455220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RemoveObject</a:t>
              </a:r>
              <a:endParaRPr lang="de-DE" sz="1600" b="1" dirty="0"/>
            </a:p>
          </p:txBody>
        </p:sp>
      </p:grpSp>
      <p:cxnSp>
        <p:nvCxnSpPr>
          <p:cNvPr id="48" name="Gerade Verbindung 47"/>
          <p:cNvCxnSpPr/>
          <p:nvPr/>
        </p:nvCxnSpPr>
        <p:spPr>
          <a:xfrm>
            <a:off x="1812667" y="2128829"/>
            <a:ext cx="1654826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5" idx="2"/>
            <a:endCxn id="11" idx="0"/>
          </p:cNvCxnSpPr>
          <p:nvPr/>
        </p:nvCxnSpPr>
        <p:spPr>
          <a:xfrm rot="16200000" flipH="1">
            <a:off x="906967" y="2713971"/>
            <a:ext cx="428628" cy="129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rot="5400000">
            <a:off x="7651485" y="2711323"/>
            <a:ext cx="428628" cy="659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ieren 10"/>
          <p:cNvGrpSpPr/>
          <p:nvPr/>
        </p:nvGrpSpPr>
        <p:grpSpPr>
          <a:xfrm>
            <a:off x="4996108" y="1757351"/>
            <a:ext cx="1433280" cy="742955"/>
            <a:chOff x="928662" y="3286124"/>
            <a:chExt cx="1890017" cy="857256"/>
          </a:xfrm>
        </p:grpSpPr>
        <p:sp>
          <p:nvSpPr>
            <p:cNvPr id="58" name="Rechteck 57"/>
            <p:cNvSpPr/>
            <p:nvPr/>
          </p:nvSpPr>
          <p:spPr>
            <a:xfrm>
              <a:off x="928662" y="3286124"/>
              <a:ext cx="1749079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9" name="Gerade Verbindung 58"/>
            <p:cNvCxnSpPr>
              <a:endCxn id="58" idx="3"/>
            </p:cNvCxnSpPr>
            <p:nvPr/>
          </p:nvCxnSpPr>
          <p:spPr>
            <a:xfrm flipV="1">
              <a:off x="928662" y="3714752"/>
              <a:ext cx="1749079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feld 59"/>
            <p:cNvSpPr txBox="1"/>
            <p:nvPr/>
          </p:nvSpPr>
          <p:spPr>
            <a:xfrm>
              <a:off x="934947" y="3306934"/>
              <a:ext cx="1883732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AddObject</a:t>
              </a:r>
              <a:endParaRPr lang="de-DE" sz="1600" b="1" dirty="0"/>
            </a:p>
          </p:txBody>
        </p:sp>
      </p:grpSp>
      <p:cxnSp>
        <p:nvCxnSpPr>
          <p:cNvPr id="62" name="Gerade Verbindung 61"/>
          <p:cNvCxnSpPr/>
          <p:nvPr/>
        </p:nvCxnSpPr>
        <p:spPr>
          <a:xfrm>
            <a:off x="6322509" y="2128829"/>
            <a:ext cx="980735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uppieren 73"/>
          <p:cNvGrpSpPr/>
          <p:nvPr/>
        </p:nvGrpSpPr>
        <p:grpSpPr>
          <a:xfrm>
            <a:off x="7173764" y="642918"/>
            <a:ext cx="1384070" cy="742955"/>
            <a:chOff x="928662" y="3286124"/>
            <a:chExt cx="1714512" cy="857256"/>
          </a:xfrm>
        </p:grpSpPr>
        <p:sp>
          <p:nvSpPr>
            <p:cNvPr id="75" name="Rechteck 74"/>
            <p:cNvSpPr/>
            <p:nvPr/>
          </p:nvSpPr>
          <p:spPr>
            <a:xfrm>
              <a:off x="928662" y="3286124"/>
              <a:ext cx="171451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75"/>
            <p:cNvCxnSpPr/>
            <p:nvPr/>
          </p:nvCxnSpPr>
          <p:spPr>
            <a:xfrm rot="10800000" flipH="1">
              <a:off x="928662" y="3714752"/>
              <a:ext cx="171451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/>
          </p:nvSpPr>
          <p:spPr>
            <a:xfrm>
              <a:off x="1106758" y="3306934"/>
              <a:ext cx="1414226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Package</a:t>
              </a:r>
              <a:endParaRPr lang="de-DE" sz="1600" b="1" dirty="0"/>
            </a:p>
          </p:txBody>
        </p:sp>
      </p:grpSp>
      <p:grpSp>
        <p:nvGrpSpPr>
          <p:cNvPr id="82" name="Gruppieren 81"/>
          <p:cNvGrpSpPr/>
          <p:nvPr/>
        </p:nvGrpSpPr>
        <p:grpSpPr>
          <a:xfrm>
            <a:off x="428596" y="642918"/>
            <a:ext cx="1384070" cy="742955"/>
            <a:chOff x="928662" y="3286124"/>
            <a:chExt cx="1714512" cy="857256"/>
          </a:xfrm>
        </p:grpSpPr>
        <p:sp>
          <p:nvSpPr>
            <p:cNvPr id="83" name="Rechteck 82"/>
            <p:cNvSpPr/>
            <p:nvPr/>
          </p:nvSpPr>
          <p:spPr>
            <a:xfrm>
              <a:off x="928662" y="3286124"/>
              <a:ext cx="171451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4" name="Gerade Verbindung 83"/>
            <p:cNvCxnSpPr/>
            <p:nvPr/>
          </p:nvCxnSpPr>
          <p:spPr>
            <a:xfrm rot="10800000" flipH="1">
              <a:off x="928662" y="3714752"/>
              <a:ext cx="171451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/>
          </p:nvSpPr>
          <p:spPr>
            <a:xfrm>
              <a:off x="1106758" y="3306934"/>
              <a:ext cx="1414226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Package</a:t>
              </a:r>
              <a:endParaRPr lang="de-DE" sz="1600" b="1" dirty="0"/>
            </a:p>
          </p:txBody>
        </p:sp>
      </p:grpSp>
      <p:grpSp>
        <p:nvGrpSpPr>
          <p:cNvPr id="86" name="Gruppieren 10"/>
          <p:cNvGrpSpPr/>
          <p:nvPr/>
        </p:nvGrpSpPr>
        <p:grpSpPr>
          <a:xfrm>
            <a:off x="3367939" y="642918"/>
            <a:ext cx="2069247" cy="742955"/>
            <a:chOff x="928662" y="3286124"/>
            <a:chExt cx="2563270" cy="857256"/>
          </a:xfrm>
        </p:grpSpPr>
        <p:sp>
          <p:nvSpPr>
            <p:cNvPr id="87" name="Rechteck 86"/>
            <p:cNvSpPr/>
            <p:nvPr/>
          </p:nvSpPr>
          <p:spPr>
            <a:xfrm>
              <a:off x="928662" y="3286124"/>
              <a:ext cx="2357454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8" name="Gerade Verbindung 87"/>
            <p:cNvCxnSpPr>
              <a:endCxn id="87" idx="3"/>
            </p:cNvCxnSpPr>
            <p:nvPr/>
          </p:nvCxnSpPr>
          <p:spPr>
            <a:xfrm flipV="1">
              <a:off x="928662" y="3714752"/>
              <a:ext cx="2357454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feld 88"/>
            <p:cNvSpPr txBox="1"/>
            <p:nvPr/>
          </p:nvSpPr>
          <p:spPr>
            <a:xfrm>
              <a:off x="933760" y="3306934"/>
              <a:ext cx="2558172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Correspondence</a:t>
              </a:r>
              <a:endParaRPr lang="de-DE" sz="1600" b="1" dirty="0"/>
            </a:p>
          </p:txBody>
        </p:sp>
      </p:grpSp>
      <p:cxnSp>
        <p:nvCxnSpPr>
          <p:cNvPr id="94" name="Gerade Verbindung 93"/>
          <p:cNvCxnSpPr>
            <a:stCxn id="83" idx="3"/>
            <a:endCxn id="87" idx="1"/>
          </p:cNvCxnSpPr>
          <p:nvPr/>
        </p:nvCxnSpPr>
        <p:spPr>
          <a:xfrm>
            <a:off x="1812666" y="1014396"/>
            <a:ext cx="1555273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>
            <a:stCxn id="87" idx="3"/>
            <a:endCxn id="75" idx="1"/>
          </p:cNvCxnSpPr>
          <p:nvPr/>
        </p:nvCxnSpPr>
        <p:spPr>
          <a:xfrm>
            <a:off x="5271037" y="1014396"/>
            <a:ext cx="1902727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 rot="5400000">
            <a:off x="7676660" y="1568212"/>
            <a:ext cx="371478" cy="680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>
            <a:stCxn id="83" idx="2"/>
          </p:cNvCxnSpPr>
          <p:nvPr/>
        </p:nvCxnSpPr>
        <p:spPr>
          <a:xfrm rot="16200000" flipH="1">
            <a:off x="934893" y="1571610"/>
            <a:ext cx="371477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feld 179"/>
          <p:cNvSpPr txBox="1"/>
          <p:nvPr/>
        </p:nvSpPr>
        <p:spPr>
          <a:xfrm>
            <a:off x="857224" y="4214818"/>
            <a:ext cx="25330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2400" dirty="0" smtClean="0"/>
              <a:t>Create-Class</a:t>
            </a:r>
          </a:p>
          <a:p>
            <a:pPr marL="342900" indent="-342900">
              <a:buAutoNum type="arabicPeriod"/>
            </a:pPr>
            <a:r>
              <a:rPr lang="de-DE" sz="2400" dirty="0" smtClean="0"/>
              <a:t>Move-Attribute</a:t>
            </a:r>
          </a:p>
          <a:p>
            <a:pPr marL="342900" indent="-342900">
              <a:buAutoNum type="arabicPeriod"/>
            </a:pPr>
            <a:r>
              <a:rPr lang="de-DE" sz="2400" dirty="0" smtClean="0"/>
              <a:t>Delete-Class</a:t>
            </a:r>
            <a:endParaRPr lang="de-DE" sz="2400" dirty="0"/>
          </a:p>
        </p:txBody>
      </p:sp>
      <p:sp>
        <p:nvSpPr>
          <p:cNvPr id="181" name="Textfeld 180"/>
          <p:cNvSpPr txBox="1"/>
          <p:nvPr/>
        </p:nvSpPr>
        <p:spPr>
          <a:xfrm>
            <a:off x="6198719" y="251678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AddReference</a:t>
            </a:r>
            <a:endParaRPr lang="de-DE" dirty="0"/>
          </a:p>
        </p:txBody>
      </p:sp>
      <p:sp>
        <p:nvSpPr>
          <p:cNvPr id="182" name="Textfeld 181"/>
          <p:cNvSpPr txBox="1"/>
          <p:nvPr/>
        </p:nvSpPr>
        <p:spPr>
          <a:xfrm>
            <a:off x="1142976" y="137377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RemoveReference</a:t>
            </a:r>
            <a:endParaRPr lang="de-DE" dirty="0"/>
          </a:p>
        </p:txBody>
      </p:sp>
      <p:sp>
        <p:nvSpPr>
          <p:cNvPr id="183" name="Textfeld 182"/>
          <p:cNvSpPr txBox="1"/>
          <p:nvPr/>
        </p:nvSpPr>
        <p:spPr>
          <a:xfrm>
            <a:off x="6198719" y="137377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AddReference</a:t>
            </a:r>
            <a:endParaRPr lang="de-DE" dirty="0"/>
          </a:p>
        </p:txBody>
      </p:sp>
      <p:sp>
        <p:nvSpPr>
          <p:cNvPr id="184" name="Textfeld 183"/>
          <p:cNvSpPr txBox="1"/>
          <p:nvPr/>
        </p:nvSpPr>
        <p:spPr>
          <a:xfrm>
            <a:off x="1142976" y="251678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RemoveReference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/>
          <p:cNvSpPr txBox="1"/>
          <p:nvPr/>
        </p:nvSpPr>
        <p:spPr>
          <a:xfrm>
            <a:off x="644892" y="142852"/>
            <a:ext cx="106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Modell A</a:t>
            </a:r>
            <a:endParaRPr lang="de-DE" u="sng" dirty="0"/>
          </a:p>
        </p:txBody>
      </p:sp>
      <p:sp>
        <p:nvSpPr>
          <p:cNvPr id="26" name="Textfeld 25"/>
          <p:cNvSpPr txBox="1"/>
          <p:nvPr/>
        </p:nvSpPr>
        <p:spPr>
          <a:xfrm>
            <a:off x="7324625" y="14285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Modell B</a:t>
            </a:r>
            <a:endParaRPr lang="de-DE" u="sng" dirty="0"/>
          </a:p>
        </p:txBody>
      </p:sp>
      <p:sp>
        <p:nvSpPr>
          <p:cNvPr id="35" name="Textfeld 34"/>
          <p:cNvSpPr txBox="1"/>
          <p:nvPr/>
        </p:nvSpPr>
        <p:spPr>
          <a:xfrm>
            <a:off x="3857620" y="142852"/>
            <a:ext cx="110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Differenz</a:t>
            </a:r>
            <a:endParaRPr lang="de-DE" u="sng" dirty="0"/>
          </a:p>
        </p:txBody>
      </p:sp>
      <p:grpSp>
        <p:nvGrpSpPr>
          <p:cNvPr id="2" name="Gruppieren 3"/>
          <p:cNvGrpSpPr/>
          <p:nvPr/>
        </p:nvGrpSpPr>
        <p:grpSpPr>
          <a:xfrm>
            <a:off x="428596" y="1757351"/>
            <a:ext cx="1397675" cy="742955"/>
            <a:chOff x="928662" y="3286124"/>
            <a:chExt cx="1731364" cy="857256"/>
          </a:xfrm>
        </p:grpSpPr>
        <p:sp>
          <p:nvSpPr>
            <p:cNvPr id="5" name="Rechteck 4"/>
            <p:cNvSpPr/>
            <p:nvPr/>
          </p:nvSpPr>
          <p:spPr>
            <a:xfrm>
              <a:off x="928662" y="3286124"/>
              <a:ext cx="171451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 Verbindung 5"/>
            <p:cNvCxnSpPr/>
            <p:nvPr/>
          </p:nvCxnSpPr>
          <p:spPr>
            <a:xfrm rot="10800000" flipH="1">
              <a:off x="928662" y="3714752"/>
              <a:ext cx="171451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>
              <a:off x="1106758" y="3306934"/>
              <a:ext cx="1553268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C1 : Class</a:t>
              </a:r>
              <a:endParaRPr lang="de-DE" sz="1600" b="1" dirty="0"/>
            </a:p>
          </p:txBody>
        </p:sp>
      </p:grpSp>
      <p:grpSp>
        <p:nvGrpSpPr>
          <p:cNvPr id="3" name="Gruppieren 10"/>
          <p:cNvGrpSpPr/>
          <p:nvPr/>
        </p:nvGrpSpPr>
        <p:grpSpPr>
          <a:xfrm>
            <a:off x="285720" y="2928934"/>
            <a:ext cx="1699210" cy="742955"/>
            <a:chOff x="928662" y="3286124"/>
            <a:chExt cx="2104889" cy="857256"/>
          </a:xfrm>
        </p:grpSpPr>
        <p:sp>
          <p:nvSpPr>
            <p:cNvPr id="11" name="Rechteck 10"/>
            <p:cNvSpPr/>
            <p:nvPr/>
          </p:nvSpPr>
          <p:spPr>
            <a:xfrm>
              <a:off x="928662" y="3286124"/>
              <a:ext cx="207170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>
              <a:endCxn id="11" idx="3"/>
            </p:cNvCxnSpPr>
            <p:nvPr/>
          </p:nvCxnSpPr>
          <p:spPr>
            <a:xfrm flipV="1">
              <a:off x="928662" y="3714752"/>
              <a:ext cx="207170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1082044" y="3306934"/>
              <a:ext cx="1951507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A1 : Attribute</a:t>
              </a:r>
              <a:endParaRPr lang="de-DE" sz="1600" b="1" dirty="0"/>
            </a:p>
          </p:txBody>
        </p:sp>
      </p:grpSp>
      <p:grpSp>
        <p:nvGrpSpPr>
          <p:cNvPr id="4" name="Gruppieren 13"/>
          <p:cNvGrpSpPr/>
          <p:nvPr/>
        </p:nvGrpSpPr>
        <p:grpSpPr>
          <a:xfrm>
            <a:off x="7166962" y="1757351"/>
            <a:ext cx="1397675" cy="742955"/>
            <a:chOff x="928662" y="3286124"/>
            <a:chExt cx="1731364" cy="857256"/>
          </a:xfrm>
          <a:noFill/>
        </p:grpSpPr>
        <p:sp>
          <p:nvSpPr>
            <p:cNvPr id="15" name="Rechteck 14"/>
            <p:cNvSpPr/>
            <p:nvPr/>
          </p:nvSpPr>
          <p:spPr>
            <a:xfrm>
              <a:off x="928662" y="3286124"/>
              <a:ext cx="1714512" cy="857256"/>
            </a:xfrm>
            <a:prstGeom prst="rect">
              <a:avLst/>
            </a:prstGeom>
            <a:grp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Gerade Verbindung 15"/>
            <p:cNvCxnSpPr/>
            <p:nvPr/>
          </p:nvCxnSpPr>
          <p:spPr>
            <a:xfrm rot="10800000" flipH="1">
              <a:off x="928662" y="3714752"/>
              <a:ext cx="1714512" cy="1588"/>
            </a:xfrm>
            <a:prstGeom prst="line">
              <a:avLst/>
            </a:prstGeom>
            <a:grpFill/>
            <a:ln w="38100" cmpd="sng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1106758" y="3306934"/>
              <a:ext cx="1553268" cy="39063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C2 : Class</a:t>
              </a:r>
              <a:endParaRPr lang="de-DE" sz="1600" b="1" dirty="0"/>
            </a:p>
          </p:txBody>
        </p:sp>
      </p:grpSp>
      <p:grpSp>
        <p:nvGrpSpPr>
          <p:cNvPr id="8" name="Gruppieren 10"/>
          <p:cNvGrpSpPr/>
          <p:nvPr/>
        </p:nvGrpSpPr>
        <p:grpSpPr>
          <a:xfrm>
            <a:off x="7016194" y="2928934"/>
            <a:ext cx="1699210" cy="742955"/>
            <a:chOff x="928662" y="3286124"/>
            <a:chExt cx="2104889" cy="857256"/>
          </a:xfrm>
        </p:grpSpPr>
        <p:sp>
          <p:nvSpPr>
            <p:cNvPr id="22" name="Rechteck 21"/>
            <p:cNvSpPr/>
            <p:nvPr/>
          </p:nvSpPr>
          <p:spPr>
            <a:xfrm>
              <a:off x="928662" y="3286124"/>
              <a:ext cx="207170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Gerade Verbindung 22"/>
            <p:cNvCxnSpPr>
              <a:endCxn id="22" idx="3"/>
            </p:cNvCxnSpPr>
            <p:nvPr/>
          </p:nvCxnSpPr>
          <p:spPr>
            <a:xfrm flipV="1">
              <a:off x="928662" y="3714752"/>
              <a:ext cx="207170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1082044" y="3306934"/>
              <a:ext cx="1951507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A1 : Attribute</a:t>
              </a:r>
              <a:endParaRPr lang="de-DE" sz="1600" b="1" dirty="0"/>
            </a:p>
          </p:txBody>
        </p:sp>
      </p:grpSp>
      <p:grpSp>
        <p:nvGrpSpPr>
          <p:cNvPr id="9" name="Gruppieren 10"/>
          <p:cNvGrpSpPr/>
          <p:nvPr/>
        </p:nvGrpSpPr>
        <p:grpSpPr>
          <a:xfrm>
            <a:off x="3367939" y="2928934"/>
            <a:ext cx="2069247" cy="742955"/>
            <a:chOff x="928662" y="3286124"/>
            <a:chExt cx="2563270" cy="857256"/>
          </a:xfrm>
        </p:grpSpPr>
        <p:sp>
          <p:nvSpPr>
            <p:cNvPr id="30" name="Rechteck 29"/>
            <p:cNvSpPr/>
            <p:nvPr/>
          </p:nvSpPr>
          <p:spPr>
            <a:xfrm>
              <a:off x="928662" y="3286124"/>
              <a:ext cx="2357454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" name="Gerade Verbindung 30"/>
            <p:cNvCxnSpPr>
              <a:endCxn id="30" idx="3"/>
            </p:cNvCxnSpPr>
            <p:nvPr/>
          </p:nvCxnSpPr>
          <p:spPr>
            <a:xfrm flipV="1">
              <a:off x="928662" y="3714752"/>
              <a:ext cx="2357454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/>
          </p:nvSpPr>
          <p:spPr>
            <a:xfrm>
              <a:off x="933760" y="3306934"/>
              <a:ext cx="2558172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Correspondence</a:t>
              </a:r>
              <a:endParaRPr lang="de-DE" sz="1600" b="1" dirty="0"/>
            </a:p>
          </p:txBody>
        </p:sp>
      </p:grpSp>
      <p:cxnSp>
        <p:nvCxnSpPr>
          <p:cNvPr id="36" name="Gerade Verbindung 35"/>
          <p:cNvCxnSpPr/>
          <p:nvPr/>
        </p:nvCxnSpPr>
        <p:spPr>
          <a:xfrm>
            <a:off x="1958139" y="3300412"/>
            <a:ext cx="1420185" cy="137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5281422" y="3300411"/>
            <a:ext cx="1877648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10"/>
          <p:cNvGrpSpPr/>
          <p:nvPr/>
        </p:nvGrpSpPr>
        <p:grpSpPr>
          <a:xfrm>
            <a:off x="2558985" y="1757351"/>
            <a:ext cx="1870139" cy="742955"/>
            <a:chOff x="928662" y="3286124"/>
            <a:chExt cx="2466088" cy="857256"/>
          </a:xfrm>
        </p:grpSpPr>
        <p:sp>
          <p:nvSpPr>
            <p:cNvPr id="43" name="Rechteck 42"/>
            <p:cNvSpPr/>
            <p:nvPr/>
          </p:nvSpPr>
          <p:spPr>
            <a:xfrm>
              <a:off x="928662" y="3286124"/>
              <a:ext cx="2357454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rade Verbindung 43"/>
            <p:cNvCxnSpPr>
              <a:endCxn id="43" idx="3"/>
            </p:cNvCxnSpPr>
            <p:nvPr/>
          </p:nvCxnSpPr>
          <p:spPr>
            <a:xfrm flipV="1">
              <a:off x="928662" y="3714752"/>
              <a:ext cx="2357454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939530" y="3306934"/>
              <a:ext cx="2455220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RemoveObject</a:t>
              </a:r>
              <a:endParaRPr lang="de-DE" sz="1600" b="1" dirty="0"/>
            </a:p>
          </p:txBody>
        </p:sp>
      </p:grpSp>
      <p:cxnSp>
        <p:nvCxnSpPr>
          <p:cNvPr id="48" name="Gerade Verbindung 47"/>
          <p:cNvCxnSpPr/>
          <p:nvPr/>
        </p:nvCxnSpPr>
        <p:spPr>
          <a:xfrm>
            <a:off x="1812667" y="2128829"/>
            <a:ext cx="1654826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5" idx="2"/>
            <a:endCxn id="11" idx="0"/>
          </p:cNvCxnSpPr>
          <p:nvPr/>
        </p:nvCxnSpPr>
        <p:spPr>
          <a:xfrm rot="16200000" flipH="1">
            <a:off x="906967" y="2713971"/>
            <a:ext cx="428628" cy="129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rot="5400000">
            <a:off x="7651485" y="2711323"/>
            <a:ext cx="428628" cy="659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0"/>
          <p:cNvGrpSpPr/>
          <p:nvPr/>
        </p:nvGrpSpPr>
        <p:grpSpPr>
          <a:xfrm>
            <a:off x="4996108" y="1757351"/>
            <a:ext cx="1433280" cy="742955"/>
            <a:chOff x="928662" y="3286124"/>
            <a:chExt cx="1890017" cy="857256"/>
          </a:xfrm>
          <a:noFill/>
        </p:grpSpPr>
        <p:sp>
          <p:nvSpPr>
            <p:cNvPr id="58" name="Rechteck 57"/>
            <p:cNvSpPr/>
            <p:nvPr/>
          </p:nvSpPr>
          <p:spPr>
            <a:xfrm>
              <a:off x="928662" y="3286124"/>
              <a:ext cx="1749079" cy="857256"/>
            </a:xfrm>
            <a:prstGeom prst="rect">
              <a:avLst/>
            </a:prstGeom>
            <a:grp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9" name="Gerade Verbindung 58"/>
            <p:cNvCxnSpPr>
              <a:endCxn id="58" idx="3"/>
            </p:cNvCxnSpPr>
            <p:nvPr/>
          </p:nvCxnSpPr>
          <p:spPr>
            <a:xfrm flipV="1">
              <a:off x="928662" y="3714752"/>
              <a:ext cx="1749079" cy="1588"/>
            </a:xfrm>
            <a:prstGeom prst="line">
              <a:avLst/>
            </a:prstGeom>
            <a:grpFill/>
            <a:ln w="38100" cmpd="sng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feld 59"/>
            <p:cNvSpPr txBox="1"/>
            <p:nvPr/>
          </p:nvSpPr>
          <p:spPr>
            <a:xfrm>
              <a:off x="934947" y="3306934"/>
              <a:ext cx="1883732" cy="39063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AddObject</a:t>
              </a:r>
              <a:endParaRPr lang="de-DE" sz="1600" b="1" dirty="0"/>
            </a:p>
          </p:txBody>
        </p:sp>
      </p:grpSp>
      <p:cxnSp>
        <p:nvCxnSpPr>
          <p:cNvPr id="62" name="Gerade Verbindung 61"/>
          <p:cNvCxnSpPr/>
          <p:nvPr/>
        </p:nvCxnSpPr>
        <p:spPr>
          <a:xfrm>
            <a:off x="6322509" y="2128829"/>
            <a:ext cx="980735" cy="1588"/>
          </a:xfrm>
          <a:prstGeom prst="line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73"/>
          <p:cNvGrpSpPr/>
          <p:nvPr/>
        </p:nvGrpSpPr>
        <p:grpSpPr>
          <a:xfrm>
            <a:off x="7173765" y="642918"/>
            <a:ext cx="1384072" cy="742955"/>
            <a:chOff x="928662" y="3286124"/>
            <a:chExt cx="1714512" cy="857256"/>
          </a:xfrm>
          <a:noFill/>
        </p:grpSpPr>
        <p:sp>
          <p:nvSpPr>
            <p:cNvPr id="75" name="Rechteck 74"/>
            <p:cNvSpPr/>
            <p:nvPr/>
          </p:nvSpPr>
          <p:spPr>
            <a:xfrm>
              <a:off x="928662" y="3286124"/>
              <a:ext cx="1714512" cy="857256"/>
            </a:xfrm>
            <a:prstGeom prst="rect">
              <a:avLst/>
            </a:prstGeom>
            <a:grp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75"/>
            <p:cNvCxnSpPr/>
            <p:nvPr/>
          </p:nvCxnSpPr>
          <p:spPr>
            <a:xfrm rot="10800000" flipH="1">
              <a:off x="928662" y="3714752"/>
              <a:ext cx="1714512" cy="1588"/>
            </a:xfrm>
            <a:prstGeom prst="line">
              <a:avLst/>
            </a:prstGeom>
            <a:grpFill/>
            <a:ln w="38100" cmpd="sng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/>
          </p:nvSpPr>
          <p:spPr>
            <a:xfrm>
              <a:off x="1106758" y="3306934"/>
              <a:ext cx="1414226" cy="39063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Package</a:t>
              </a:r>
              <a:endParaRPr lang="de-DE" sz="1600" b="1" dirty="0"/>
            </a:p>
          </p:txBody>
        </p:sp>
      </p:grpSp>
      <p:grpSp>
        <p:nvGrpSpPr>
          <p:cNvPr id="19" name="Gruppieren 81"/>
          <p:cNvGrpSpPr/>
          <p:nvPr/>
        </p:nvGrpSpPr>
        <p:grpSpPr>
          <a:xfrm>
            <a:off x="428596" y="642918"/>
            <a:ext cx="1384070" cy="742955"/>
            <a:chOff x="928662" y="3286124"/>
            <a:chExt cx="1714512" cy="857256"/>
          </a:xfrm>
          <a:noFill/>
        </p:grpSpPr>
        <p:sp>
          <p:nvSpPr>
            <p:cNvPr id="83" name="Rechteck 82"/>
            <p:cNvSpPr/>
            <p:nvPr/>
          </p:nvSpPr>
          <p:spPr>
            <a:xfrm>
              <a:off x="928662" y="3286124"/>
              <a:ext cx="1714512" cy="857256"/>
            </a:xfrm>
            <a:prstGeom prst="rect">
              <a:avLst/>
            </a:prstGeom>
            <a:grp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4" name="Gerade Verbindung 83"/>
            <p:cNvCxnSpPr/>
            <p:nvPr/>
          </p:nvCxnSpPr>
          <p:spPr>
            <a:xfrm rot="10800000" flipH="1">
              <a:off x="928662" y="3714752"/>
              <a:ext cx="1714512" cy="1588"/>
            </a:xfrm>
            <a:prstGeom prst="line">
              <a:avLst/>
            </a:prstGeom>
            <a:grpFill/>
            <a:ln w="38100" cmpd="sng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/>
          </p:nvSpPr>
          <p:spPr>
            <a:xfrm>
              <a:off x="1106758" y="3306934"/>
              <a:ext cx="1414226" cy="39063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Package</a:t>
              </a:r>
              <a:endParaRPr lang="de-DE" sz="1600" b="1" dirty="0"/>
            </a:p>
          </p:txBody>
        </p:sp>
      </p:grpSp>
      <p:grpSp>
        <p:nvGrpSpPr>
          <p:cNvPr id="20" name="Gruppieren 10"/>
          <p:cNvGrpSpPr/>
          <p:nvPr/>
        </p:nvGrpSpPr>
        <p:grpSpPr>
          <a:xfrm>
            <a:off x="3367939" y="642918"/>
            <a:ext cx="2069247" cy="742955"/>
            <a:chOff x="928662" y="3286124"/>
            <a:chExt cx="2563270" cy="857256"/>
          </a:xfrm>
          <a:noFill/>
        </p:grpSpPr>
        <p:sp>
          <p:nvSpPr>
            <p:cNvPr id="87" name="Rechteck 86"/>
            <p:cNvSpPr/>
            <p:nvPr/>
          </p:nvSpPr>
          <p:spPr>
            <a:xfrm>
              <a:off x="928662" y="3286124"/>
              <a:ext cx="2357454" cy="857256"/>
            </a:xfrm>
            <a:prstGeom prst="rect">
              <a:avLst/>
            </a:prstGeom>
            <a:grp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8" name="Gerade Verbindung 87"/>
            <p:cNvCxnSpPr>
              <a:endCxn id="87" idx="3"/>
            </p:cNvCxnSpPr>
            <p:nvPr/>
          </p:nvCxnSpPr>
          <p:spPr>
            <a:xfrm flipV="1">
              <a:off x="928662" y="3714752"/>
              <a:ext cx="2357454" cy="1588"/>
            </a:xfrm>
            <a:prstGeom prst="line">
              <a:avLst/>
            </a:prstGeom>
            <a:grpFill/>
            <a:ln w="38100" cmpd="sng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feld 88"/>
            <p:cNvSpPr txBox="1"/>
            <p:nvPr/>
          </p:nvSpPr>
          <p:spPr>
            <a:xfrm>
              <a:off x="933760" y="3306934"/>
              <a:ext cx="2558172" cy="3906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Correspondence</a:t>
              </a:r>
              <a:endParaRPr lang="de-DE" sz="1600" b="1" dirty="0"/>
            </a:p>
          </p:txBody>
        </p:sp>
      </p:grpSp>
      <p:cxnSp>
        <p:nvCxnSpPr>
          <p:cNvPr id="94" name="Gerade Verbindung 93"/>
          <p:cNvCxnSpPr>
            <a:stCxn id="83" idx="3"/>
            <a:endCxn id="87" idx="1"/>
          </p:cNvCxnSpPr>
          <p:nvPr/>
        </p:nvCxnSpPr>
        <p:spPr>
          <a:xfrm>
            <a:off x="1812666" y="1014396"/>
            <a:ext cx="1555273" cy="1588"/>
          </a:xfrm>
          <a:prstGeom prst="line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>
            <a:stCxn id="87" idx="3"/>
            <a:endCxn id="75" idx="1"/>
          </p:cNvCxnSpPr>
          <p:nvPr/>
        </p:nvCxnSpPr>
        <p:spPr>
          <a:xfrm>
            <a:off x="5271037" y="1014396"/>
            <a:ext cx="1902727" cy="1588"/>
          </a:xfrm>
          <a:prstGeom prst="line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 rot="5400000">
            <a:off x="7676660" y="1568212"/>
            <a:ext cx="371478" cy="6801"/>
          </a:xfrm>
          <a:prstGeom prst="line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>
            <a:stCxn id="83" idx="2"/>
          </p:cNvCxnSpPr>
          <p:nvPr/>
        </p:nvCxnSpPr>
        <p:spPr>
          <a:xfrm rot="16200000" flipH="1">
            <a:off x="934893" y="1571610"/>
            <a:ext cx="371477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uppieren 73"/>
          <p:cNvGrpSpPr/>
          <p:nvPr/>
        </p:nvGrpSpPr>
        <p:grpSpPr>
          <a:xfrm>
            <a:off x="3571868" y="4357694"/>
            <a:ext cx="1577676" cy="864979"/>
            <a:chOff x="920235" y="3486438"/>
            <a:chExt cx="1954336" cy="656947"/>
          </a:xfrm>
          <a:noFill/>
        </p:grpSpPr>
        <p:sp>
          <p:nvSpPr>
            <p:cNvPr id="64" name="Rechteck 63"/>
            <p:cNvSpPr/>
            <p:nvPr/>
          </p:nvSpPr>
          <p:spPr>
            <a:xfrm>
              <a:off x="928662" y="3503154"/>
              <a:ext cx="1938427" cy="64023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5" name="Gerade Verbindung 64"/>
            <p:cNvCxnSpPr/>
            <p:nvPr/>
          </p:nvCxnSpPr>
          <p:spPr>
            <a:xfrm flipV="1">
              <a:off x="920235" y="3937208"/>
              <a:ext cx="1946854" cy="1589"/>
            </a:xfrm>
            <a:prstGeom prst="line">
              <a:avLst/>
            </a:prstGeom>
            <a:grp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feld 65"/>
            <p:cNvSpPr txBox="1"/>
            <p:nvPr/>
          </p:nvSpPr>
          <p:spPr>
            <a:xfrm>
              <a:off x="920235" y="3486438"/>
              <a:ext cx="1954336" cy="44413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b="1" dirty="0" smtClean="0"/>
                <a:t>&lt;&lt;</a:t>
              </a:r>
              <a:r>
                <a:rPr lang="de-DE" sz="1600" b="1" dirty="0" err="1" smtClean="0"/>
                <a:t>preserve</a:t>
              </a:r>
              <a:r>
                <a:rPr lang="de-DE" sz="1600" b="1" dirty="0" smtClean="0"/>
                <a:t>&gt;&gt; </a:t>
              </a:r>
            </a:p>
            <a:p>
              <a:pPr algn="ctr"/>
              <a:r>
                <a:rPr lang="de-DE" sz="1600" b="1" dirty="0" smtClean="0"/>
                <a:t>: </a:t>
              </a:r>
              <a:r>
                <a:rPr lang="de-DE" sz="1600" b="1" dirty="0" err="1" smtClean="0"/>
                <a:t>Package</a:t>
              </a:r>
              <a:endParaRPr lang="de-DE" sz="1600" b="1" dirty="0"/>
            </a:p>
          </p:txBody>
        </p:sp>
      </p:grpSp>
      <p:grpSp>
        <p:nvGrpSpPr>
          <p:cNvPr id="70" name="Gruppieren 73"/>
          <p:cNvGrpSpPr/>
          <p:nvPr/>
        </p:nvGrpSpPr>
        <p:grpSpPr>
          <a:xfrm>
            <a:off x="3571868" y="5808463"/>
            <a:ext cx="1571636" cy="864979"/>
            <a:chOff x="920235" y="3486438"/>
            <a:chExt cx="1946854" cy="656947"/>
          </a:xfrm>
          <a:noFill/>
        </p:grpSpPr>
        <p:sp>
          <p:nvSpPr>
            <p:cNvPr id="71" name="Rechteck 70"/>
            <p:cNvSpPr/>
            <p:nvPr/>
          </p:nvSpPr>
          <p:spPr>
            <a:xfrm>
              <a:off x="928662" y="3503154"/>
              <a:ext cx="1938427" cy="640231"/>
            </a:xfrm>
            <a:prstGeom prst="rect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2" name="Gerade Verbindung 71"/>
            <p:cNvCxnSpPr/>
            <p:nvPr/>
          </p:nvCxnSpPr>
          <p:spPr>
            <a:xfrm flipV="1">
              <a:off x="920235" y="3937208"/>
              <a:ext cx="1946854" cy="1589"/>
            </a:xfrm>
            <a:prstGeom prst="line">
              <a:avLst/>
            </a:prstGeom>
            <a:grpFill/>
            <a:ln w="38100" cmpd="sng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/>
            <p:cNvSpPr txBox="1"/>
            <p:nvPr/>
          </p:nvSpPr>
          <p:spPr>
            <a:xfrm>
              <a:off x="920235" y="3486438"/>
              <a:ext cx="1946854" cy="444134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smtClean="0"/>
                <a:t>&lt;&lt;</a:t>
              </a:r>
              <a:r>
                <a:rPr lang="de-DE" sz="1600" b="1" dirty="0" err="1" smtClean="0"/>
                <a:t>create</a:t>
              </a:r>
              <a:r>
                <a:rPr lang="de-DE" sz="1600" b="1" dirty="0" smtClean="0"/>
                <a:t>&gt;&gt; </a:t>
              </a:r>
            </a:p>
            <a:p>
              <a:pPr algn="ctr"/>
              <a:r>
                <a:rPr lang="de-DE" sz="1600" b="1" dirty="0" smtClean="0"/>
                <a:t>: Class</a:t>
              </a:r>
              <a:endParaRPr lang="de-DE" sz="1600" b="1" dirty="0"/>
            </a:p>
          </p:txBody>
        </p:sp>
      </p:grpSp>
      <p:cxnSp>
        <p:nvCxnSpPr>
          <p:cNvPr id="74" name="Gerade Verbindung 73"/>
          <p:cNvCxnSpPr/>
          <p:nvPr/>
        </p:nvCxnSpPr>
        <p:spPr>
          <a:xfrm rot="5400000">
            <a:off x="4066491" y="5513866"/>
            <a:ext cx="585792" cy="340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3714744" y="385762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Editierregel</a:t>
            </a:r>
            <a:endParaRPr lang="de-DE" u="sng" dirty="0"/>
          </a:p>
        </p:txBody>
      </p:sp>
      <p:sp>
        <p:nvSpPr>
          <p:cNvPr id="82" name="Textfeld 81"/>
          <p:cNvSpPr txBox="1"/>
          <p:nvPr/>
        </p:nvSpPr>
        <p:spPr>
          <a:xfrm>
            <a:off x="6198719" y="251678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AddReference</a:t>
            </a:r>
            <a:endParaRPr lang="de-DE" dirty="0"/>
          </a:p>
        </p:txBody>
      </p:sp>
      <p:sp>
        <p:nvSpPr>
          <p:cNvPr id="86" name="Textfeld 85"/>
          <p:cNvSpPr txBox="1"/>
          <p:nvPr/>
        </p:nvSpPr>
        <p:spPr>
          <a:xfrm>
            <a:off x="1142976" y="137377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RemoveReference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6198719" y="137377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AddReference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1142976" y="251678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RemoveReference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/>
          <p:cNvSpPr txBox="1"/>
          <p:nvPr/>
        </p:nvSpPr>
        <p:spPr>
          <a:xfrm>
            <a:off x="644892" y="142852"/>
            <a:ext cx="106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Modell A</a:t>
            </a:r>
            <a:endParaRPr lang="de-DE" u="sng" dirty="0"/>
          </a:p>
        </p:txBody>
      </p:sp>
      <p:sp>
        <p:nvSpPr>
          <p:cNvPr id="26" name="Textfeld 25"/>
          <p:cNvSpPr txBox="1"/>
          <p:nvPr/>
        </p:nvSpPr>
        <p:spPr>
          <a:xfrm>
            <a:off x="7324625" y="14285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Modell B</a:t>
            </a:r>
            <a:endParaRPr lang="de-DE" u="sng" dirty="0"/>
          </a:p>
        </p:txBody>
      </p:sp>
      <p:sp>
        <p:nvSpPr>
          <p:cNvPr id="35" name="Textfeld 34"/>
          <p:cNvSpPr txBox="1"/>
          <p:nvPr/>
        </p:nvSpPr>
        <p:spPr>
          <a:xfrm>
            <a:off x="3857620" y="142852"/>
            <a:ext cx="110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Differenz</a:t>
            </a:r>
            <a:endParaRPr lang="de-DE" u="sng" dirty="0"/>
          </a:p>
        </p:txBody>
      </p:sp>
      <p:grpSp>
        <p:nvGrpSpPr>
          <p:cNvPr id="2" name="Gruppieren 3"/>
          <p:cNvGrpSpPr/>
          <p:nvPr/>
        </p:nvGrpSpPr>
        <p:grpSpPr>
          <a:xfrm>
            <a:off x="428596" y="1757351"/>
            <a:ext cx="1397675" cy="742955"/>
            <a:chOff x="928662" y="3286124"/>
            <a:chExt cx="1731364" cy="857256"/>
          </a:xfrm>
        </p:grpSpPr>
        <p:sp>
          <p:nvSpPr>
            <p:cNvPr id="5" name="Rechteck 4"/>
            <p:cNvSpPr/>
            <p:nvPr/>
          </p:nvSpPr>
          <p:spPr>
            <a:xfrm>
              <a:off x="928662" y="3286124"/>
              <a:ext cx="1714512" cy="857256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 Verbindung 5"/>
            <p:cNvCxnSpPr/>
            <p:nvPr/>
          </p:nvCxnSpPr>
          <p:spPr>
            <a:xfrm rot="10800000" flipH="1">
              <a:off x="928662" y="3714752"/>
              <a:ext cx="1714512" cy="1588"/>
            </a:xfrm>
            <a:prstGeom prst="line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>
              <a:off x="928662" y="3306934"/>
              <a:ext cx="1731364" cy="390639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smtClean="0"/>
                <a:t>C1 : Class</a:t>
              </a:r>
              <a:endParaRPr lang="de-DE" sz="1600" b="1" dirty="0"/>
            </a:p>
          </p:txBody>
        </p:sp>
      </p:grpSp>
      <p:grpSp>
        <p:nvGrpSpPr>
          <p:cNvPr id="3" name="Gruppieren 10"/>
          <p:cNvGrpSpPr/>
          <p:nvPr/>
        </p:nvGrpSpPr>
        <p:grpSpPr>
          <a:xfrm>
            <a:off x="285720" y="2928934"/>
            <a:ext cx="1699210" cy="742955"/>
            <a:chOff x="928662" y="3286124"/>
            <a:chExt cx="2104889" cy="857256"/>
          </a:xfrm>
        </p:grpSpPr>
        <p:sp>
          <p:nvSpPr>
            <p:cNvPr id="11" name="Rechteck 10"/>
            <p:cNvSpPr/>
            <p:nvPr/>
          </p:nvSpPr>
          <p:spPr>
            <a:xfrm>
              <a:off x="928662" y="3286124"/>
              <a:ext cx="207170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>
              <a:endCxn id="11" idx="3"/>
            </p:cNvCxnSpPr>
            <p:nvPr/>
          </p:nvCxnSpPr>
          <p:spPr>
            <a:xfrm flipV="1">
              <a:off x="928662" y="3714752"/>
              <a:ext cx="207170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1082044" y="3306934"/>
              <a:ext cx="1951507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A1 : Attribute</a:t>
              </a:r>
              <a:endParaRPr lang="de-DE" sz="1600" b="1" dirty="0"/>
            </a:p>
          </p:txBody>
        </p:sp>
      </p:grpSp>
      <p:grpSp>
        <p:nvGrpSpPr>
          <p:cNvPr id="4" name="Gruppieren 13"/>
          <p:cNvGrpSpPr/>
          <p:nvPr/>
        </p:nvGrpSpPr>
        <p:grpSpPr>
          <a:xfrm>
            <a:off x="7166962" y="1757351"/>
            <a:ext cx="1397675" cy="742955"/>
            <a:chOff x="928662" y="3286124"/>
            <a:chExt cx="1731364" cy="857256"/>
          </a:xfrm>
        </p:grpSpPr>
        <p:sp>
          <p:nvSpPr>
            <p:cNvPr id="15" name="Rechteck 14"/>
            <p:cNvSpPr/>
            <p:nvPr/>
          </p:nvSpPr>
          <p:spPr>
            <a:xfrm>
              <a:off x="928662" y="3286124"/>
              <a:ext cx="171451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Gerade Verbindung 15"/>
            <p:cNvCxnSpPr/>
            <p:nvPr/>
          </p:nvCxnSpPr>
          <p:spPr>
            <a:xfrm rot="10800000" flipH="1">
              <a:off x="928662" y="3714752"/>
              <a:ext cx="171451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1106758" y="3306934"/>
              <a:ext cx="1553268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C2 : Class</a:t>
              </a:r>
              <a:endParaRPr lang="de-DE" sz="1600" b="1" dirty="0"/>
            </a:p>
          </p:txBody>
        </p:sp>
      </p:grpSp>
      <p:grpSp>
        <p:nvGrpSpPr>
          <p:cNvPr id="8" name="Gruppieren 10"/>
          <p:cNvGrpSpPr/>
          <p:nvPr/>
        </p:nvGrpSpPr>
        <p:grpSpPr>
          <a:xfrm>
            <a:off x="7016194" y="2928934"/>
            <a:ext cx="1699210" cy="742955"/>
            <a:chOff x="928662" y="3286124"/>
            <a:chExt cx="2104889" cy="857256"/>
          </a:xfrm>
        </p:grpSpPr>
        <p:sp>
          <p:nvSpPr>
            <p:cNvPr id="22" name="Rechteck 21"/>
            <p:cNvSpPr/>
            <p:nvPr/>
          </p:nvSpPr>
          <p:spPr>
            <a:xfrm>
              <a:off x="928662" y="3286124"/>
              <a:ext cx="207170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Gerade Verbindung 22"/>
            <p:cNvCxnSpPr>
              <a:endCxn id="22" idx="3"/>
            </p:cNvCxnSpPr>
            <p:nvPr/>
          </p:nvCxnSpPr>
          <p:spPr>
            <a:xfrm flipV="1">
              <a:off x="928662" y="3714752"/>
              <a:ext cx="207170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1082044" y="3306934"/>
              <a:ext cx="1951507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A1 : Attribute</a:t>
              </a:r>
              <a:endParaRPr lang="de-DE" sz="1600" b="1" dirty="0"/>
            </a:p>
          </p:txBody>
        </p:sp>
      </p:grpSp>
      <p:grpSp>
        <p:nvGrpSpPr>
          <p:cNvPr id="9" name="Gruppieren 10"/>
          <p:cNvGrpSpPr/>
          <p:nvPr/>
        </p:nvGrpSpPr>
        <p:grpSpPr>
          <a:xfrm>
            <a:off x="3367939" y="2928934"/>
            <a:ext cx="2069247" cy="742955"/>
            <a:chOff x="928662" y="3286124"/>
            <a:chExt cx="2563270" cy="857256"/>
          </a:xfrm>
        </p:grpSpPr>
        <p:sp>
          <p:nvSpPr>
            <p:cNvPr id="30" name="Rechteck 29"/>
            <p:cNvSpPr/>
            <p:nvPr/>
          </p:nvSpPr>
          <p:spPr>
            <a:xfrm>
              <a:off x="928662" y="3286124"/>
              <a:ext cx="2357454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" name="Gerade Verbindung 30"/>
            <p:cNvCxnSpPr>
              <a:endCxn id="30" idx="3"/>
            </p:cNvCxnSpPr>
            <p:nvPr/>
          </p:nvCxnSpPr>
          <p:spPr>
            <a:xfrm flipV="1">
              <a:off x="928662" y="3714752"/>
              <a:ext cx="2357454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/>
          </p:nvSpPr>
          <p:spPr>
            <a:xfrm>
              <a:off x="933760" y="3306934"/>
              <a:ext cx="2558172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Correspondence</a:t>
              </a:r>
              <a:endParaRPr lang="de-DE" sz="1600" b="1" dirty="0"/>
            </a:p>
          </p:txBody>
        </p:sp>
      </p:grpSp>
      <p:cxnSp>
        <p:nvCxnSpPr>
          <p:cNvPr id="36" name="Gerade Verbindung 35"/>
          <p:cNvCxnSpPr/>
          <p:nvPr/>
        </p:nvCxnSpPr>
        <p:spPr>
          <a:xfrm>
            <a:off x="1958139" y="3300412"/>
            <a:ext cx="1420185" cy="137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5281422" y="3300411"/>
            <a:ext cx="1877648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10"/>
          <p:cNvGrpSpPr/>
          <p:nvPr/>
        </p:nvGrpSpPr>
        <p:grpSpPr>
          <a:xfrm>
            <a:off x="2558985" y="1757351"/>
            <a:ext cx="1798701" cy="742955"/>
            <a:chOff x="928662" y="3286124"/>
            <a:chExt cx="2371885" cy="857256"/>
          </a:xfrm>
        </p:grpSpPr>
        <p:sp>
          <p:nvSpPr>
            <p:cNvPr id="43" name="Rechteck 42"/>
            <p:cNvSpPr/>
            <p:nvPr/>
          </p:nvSpPr>
          <p:spPr>
            <a:xfrm>
              <a:off x="928662" y="3286124"/>
              <a:ext cx="2357454" cy="857256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rade Verbindung 43"/>
            <p:cNvCxnSpPr>
              <a:endCxn id="43" idx="3"/>
            </p:cNvCxnSpPr>
            <p:nvPr/>
          </p:nvCxnSpPr>
          <p:spPr>
            <a:xfrm flipV="1">
              <a:off x="928662" y="3714752"/>
              <a:ext cx="2357454" cy="1588"/>
            </a:xfrm>
            <a:prstGeom prst="line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939530" y="3306934"/>
              <a:ext cx="2361017" cy="390639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RemoveObject</a:t>
              </a:r>
              <a:endParaRPr lang="de-DE" sz="1600" b="1" dirty="0"/>
            </a:p>
          </p:txBody>
        </p:sp>
      </p:grpSp>
      <p:cxnSp>
        <p:nvCxnSpPr>
          <p:cNvPr id="48" name="Gerade Verbindung 47"/>
          <p:cNvCxnSpPr/>
          <p:nvPr/>
        </p:nvCxnSpPr>
        <p:spPr>
          <a:xfrm>
            <a:off x="1812667" y="2128829"/>
            <a:ext cx="1654826" cy="1588"/>
          </a:xfrm>
          <a:prstGeom prst="line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5" idx="2"/>
            <a:endCxn id="11" idx="0"/>
          </p:cNvCxnSpPr>
          <p:nvPr/>
        </p:nvCxnSpPr>
        <p:spPr>
          <a:xfrm rot="16200000" flipH="1">
            <a:off x="906967" y="2713971"/>
            <a:ext cx="428628" cy="129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rot="5400000">
            <a:off x="7651485" y="2711323"/>
            <a:ext cx="428628" cy="659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0"/>
          <p:cNvGrpSpPr/>
          <p:nvPr/>
        </p:nvGrpSpPr>
        <p:grpSpPr>
          <a:xfrm>
            <a:off x="4996108" y="1757351"/>
            <a:ext cx="1433280" cy="742955"/>
            <a:chOff x="928662" y="3286124"/>
            <a:chExt cx="1890017" cy="857256"/>
          </a:xfrm>
        </p:grpSpPr>
        <p:sp>
          <p:nvSpPr>
            <p:cNvPr id="58" name="Rechteck 57"/>
            <p:cNvSpPr/>
            <p:nvPr/>
          </p:nvSpPr>
          <p:spPr>
            <a:xfrm>
              <a:off x="928662" y="3286124"/>
              <a:ext cx="1749079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9" name="Gerade Verbindung 58"/>
            <p:cNvCxnSpPr>
              <a:endCxn id="58" idx="3"/>
            </p:cNvCxnSpPr>
            <p:nvPr/>
          </p:nvCxnSpPr>
          <p:spPr>
            <a:xfrm flipV="1">
              <a:off x="928662" y="3714752"/>
              <a:ext cx="1749079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feld 59"/>
            <p:cNvSpPr txBox="1"/>
            <p:nvPr/>
          </p:nvSpPr>
          <p:spPr>
            <a:xfrm>
              <a:off x="934947" y="3306934"/>
              <a:ext cx="1883732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AddObject</a:t>
              </a:r>
              <a:endParaRPr lang="de-DE" sz="1600" b="1" dirty="0"/>
            </a:p>
          </p:txBody>
        </p:sp>
      </p:grpSp>
      <p:cxnSp>
        <p:nvCxnSpPr>
          <p:cNvPr id="62" name="Gerade Verbindung 61"/>
          <p:cNvCxnSpPr/>
          <p:nvPr/>
        </p:nvCxnSpPr>
        <p:spPr>
          <a:xfrm>
            <a:off x="6322509" y="2128829"/>
            <a:ext cx="980735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73"/>
          <p:cNvGrpSpPr/>
          <p:nvPr/>
        </p:nvGrpSpPr>
        <p:grpSpPr>
          <a:xfrm>
            <a:off x="7173764" y="642918"/>
            <a:ext cx="1384070" cy="742955"/>
            <a:chOff x="928662" y="3286124"/>
            <a:chExt cx="1714512" cy="857256"/>
          </a:xfrm>
        </p:grpSpPr>
        <p:sp>
          <p:nvSpPr>
            <p:cNvPr id="75" name="Rechteck 74"/>
            <p:cNvSpPr/>
            <p:nvPr/>
          </p:nvSpPr>
          <p:spPr>
            <a:xfrm>
              <a:off x="928662" y="3286124"/>
              <a:ext cx="1714512" cy="857256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75"/>
            <p:cNvCxnSpPr/>
            <p:nvPr/>
          </p:nvCxnSpPr>
          <p:spPr>
            <a:xfrm rot="10800000" flipH="1">
              <a:off x="928662" y="3714752"/>
              <a:ext cx="1714512" cy="1588"/>
            </a:xfrm>
            <a:prstGeom prst="line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/>
          </p:nvSpPr>
          <p:spPr>
            <a:xfrm>
              <a:off x="1106758" y="3306934"/>
              <a:ext cx="1414226" cy="3906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Package</a:t>
              </a:r>
              <a:endParaRPr lang="de-DE" sz="1600" b="1" dirty="0"/>
            </a:p>
          </p:txBody>
        </p:sp>
      </p:grpSp>
      <p:grpSp>
        <p:nvGrpSpPr>
          <p:cNvPr id="19" name="Gruppieren 81"/>
          <p:cNvGrpSpPr/>
          <p:nvPr/>
        </p:nvGrpSpPr>
        <p:grpSpPr>
          <a:xfrm>
            <a:off x="428596" y="642918"/>
            <a:ext cx="1384070" cy="742955"/>
            <a:chOff x="928662" y="3286124"/>
            <a:chExt cx="1714512" cy="857256"/>
          </a:xfrm>
        </p:grpSpPr>
        <p:sp>
          <p:nvSpPr>
            <p:cNvPr id="83" name="Rechteck 82"/>
            <p:cNvSpPr/>
            <p:nvPr/>
          </p:nvSpPr>
          <p:spPr>
            <a:xfrm>
              <a:off x="928662" y="3286124"/>
              <a:ext cx="1714512" cy="857256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4" name="Gerade Verbindung 83"/>
            <p:cNvCxnSpPr/>
            <p:nvPr/>
          </p:nvCxnSpPr>
          <p:spPr>
            <a:xfrm rot="10800000" flipH="1">
              <a:off x="928662" y="3714752"/>
              <a:ext cx="1714512" cy="1588"/>
            </a:xfrm>
            <a:prstGeom prst="line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/>
          </p:nvSpPr>
          <p:spPr>
            <a:xfrm>
              <a:off x="1106758" y="3306934"/>
              <a:ext cx="1414226" cy="3906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Package</a:t>
              </a:r>
              <a:endParaRPr lang="de-DE" sz="1600" b="1" dirty="0"/>
            </a:p>
          </p:txBody>
        </p:sp>
      </p:grpSp>
      <p:grpSp>
        <p:nvGrpSpPr>
          <p:cNvPr id="20" name="Gruppieren 10"/>
          <p:cNvGrpSpPr/>
          <p:nvPr/>
        </p:nvGrpSpPr>
        <p:grpSpPr>
          <a:xfrm>
            <a:off x="3367939" y="642918"/>
            <a:ext cx="2069247" cy="742955"/>
            <a:chOff x="928662" y="3286124"/>
            <a:chExt cx="2563270" cy="857256"/>
          </a:xfrm>
        </p:grpSpPr>
        <p:sp>
          <p:nvSpPr>
            <p:cNvPr id="87" name="Rechteck 86"/>
            <p:cNvSpPr/>
            <p:nvPr/>
          </p:nvSpPr>
          <p:spPr>
            <a:xfrm>
              <a:off x="928662" y="3286124"/>
              <a:ext cx="2357454" cy="857256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8" name="Gerade Verbindung 87"/>
            <p:cNvCxnSpPr>
              <a:endCxn id="87" idx="3"/>
            </p:cNvCxnSpPr>
            <p:nvPr/>
          </p:nvCxnSpPr>
          <p:spPr>
            <a:xfrm flipV="1">
              <a:off x="928662" y="3714752"/>
              <a:ext cx="2357454" cy="1588"/>
            </a:xfrm>
            <a:prstGeom prst="line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feld 88"/>
            <p:cNvSpPr txBox="1"/>
            <p:nvPr/>
          </p:nvSpPr>
          <p:spPr>
            <a:xfrm>
              <a:off x="933760" y="3306934"/>
              <a:ext cx="2558172" cy="3906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Correspondence</a:t>
              </a:r>
              <a:endParaRPr lang="de-DE" sz="1600" b="1" dirty="0"/>
            </a:p>
          </p:txBody>
        </p:sp>
      </p:grpSp>
      <p:cxnSp>
        <p:nvCxnSpPr>
          <p:cNvPr id="94" name="Gerade Verbindung 93"/>
          <p:cNvCxnSpPr>
            <a:stCxn id="83" idx="3"/>
            <a:endCxn id="87" idx="1"/>
          </p:cNvCxnSpPr>
          <p:nvPr/>
        </p:nvCxnSpPr>
        <p:spPr>
          <a:xfrm>
            <a:off x="1812666" y="1014396"/>
            <a:ext cx="1555273" cy="1588"/>
          </a:xfrm>
          <a:prstGeom prst="line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>
            <a:stCxn id="87" idx="3"/>
            <a:endCxn id="75" idx="1"/>
          </p:cNvCxnSpPr>
          <p:nvPr/>
        </p:nvCxnSpPr>
        <p:spPr>
          <a:xfrm>
            <a:off x="5271037" y="1014396"/>
            <a:ext cx="1902727" cy="1588"/>
          </a:xfrm>
          <a:prstGeom prst="line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 rot="5400000">
            <a:off x="7676660" y="1568212"/>
            <a:ext cx="371478" cy="680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>
            <a:stCxn id="83" idx="2"/>
          </p:cNvCxnSpPr>
          <p:nvPr/>
        </p:nvCxnSpPr>
        <p:spPr>
          <a:xfrm rot="16200000" flipH="1">
            <a:off x="934893" y="1571610"/>
            <a:ext cx="371477" cy="1"/>
          </a:xfrm>
          <a:prstGeom prst="line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73"/>
          <p:cNvGrpSpPr/>
          <p:nvPr/>
        </p:nvGrpSpPr>
        <p:grpSpPr>
          <a:xfrm>
            <a:off x="3571868" y="4357694"/>
            <a:ext cx="1577676" cy="864979"/>
            <a:chOff x="920235" y="3486438"/>
            <a:chExt cx="1954336" cy="656947"/>
          </a:xfrm>
          <a:noFill/>
        </p:grpSpPr>
        <p:sp>
          <p:nvSpPr>
            <p:cNvPr id="56" name="Rechteck 55"/>
            <p:cNvSpPr/>
            <p:nvPr/>
          </p:nvSpPr>
          <p:spPr>
            <a:xfrm>
              <a:off x="928662" y="3503154"/>
              <a:ext cx="1938427" cy="64023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7" name="Gerade Verbindung 56"/>
            <p:cNvCxnSpPr/>
            <p:nvPr/>
          </p:nvCxnSpPr>
          <p:spPr>
            <a:xfrm flipV="1">
              <a:off x="920235" y="3937208"/>
              <a:ext cx="1946854" cy="1589"/>
            </a:xfrm>
            <a:prstGeom prst="line">
              <a:avLst/>
            </a:prstGeom>
            <a:grp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feld 60"/>
            <p:cNvSpPr txBox="1"/>
            <p:nvPr/>
          </p:nvSpPr>
          <p:spPr>
            <a:xfrm>
              <a:off x="920235" y="3486438"/>
              <a:ext cx="1954336" cy="44413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b="1" dirty="0" smtClean="0"/>
                <a:t>&lt;&lt;</a:t>
              </a:r>
              <a:r>
                <a:rPr lang="de-DE" sz="1600" b="1" dirty="0" err="1" smtClean="0"/>
                <a:t>preserve</a:t>
              </a:r>
              <a:r>
                <a:rPr lang="de-DE" sz="1600" b="1" dirty="0" smtClean="0"/>
                <a:t>&gt;&gt; </a:t>
              </a:r>
            </a:p>
            <a:p>
              <a:pPr algn="ctr"/>
              <a:r>
                <a:rPr lang="de-DE" sz="1600" b="1" dirty="0" smtClean="0"/>
                <a:t>: </a:t>
              </a:r>
              <a:r>
                <a:rPr lang="de-DE" sz="1600" b="1" dirty="0" err="1" smtClean="0"/>
                <a:t>Package</a:t>
              </a:r>
              <a:endParaRPr lang="de-DE" sz="1600" b="1" dirty="0"/>
            </a:p>
          </p:txBody>
        </p:sp>
      </p:grpSp>
      <p:grpSp>
        <p:nvGrpSpPr>
          <p:cNvPr id="63" name="Gruppieren 73"/>
          <p:cNvGrpSpPr/>
          <p:nvPr/>
        </p:nvGrpSpPr>
        <p:grpSpPr>
          <a:xfrm>
            <a:off x="3571868" y="5808463"/>
            <a:ext cx="1571636" cy="864979"/>
            <a:chOff x="920235" y="3486438"/>
            <a:chExt cx="1946854" cy="656947"/>
          </a:xfrm>
          <a:noFill/>
        </p:grpSpPr>
        <p:sp>
          <p:nvSpPr>
            <p:cNvPr id="64" name="Rechteck 63"/>
            <p:cNvSpPr/>
            <p:nvPr/>
          </p:nvSpPr>
          <p:spPr>
            <a:xfrm>
              <a:off x="928662" y="3503154"/>
              <a:ext cx="1938427" cy="640231"/>
            </a:xfrm>
            <a:prstGeom prst="rect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5" name="Gerade Verbindung 64"/>
            <p:cNvCxnSpPr/>
            <p:nvPr/>
          </p:nvCxnSpPr>
          <p:spPr>
            <a:xfrm flipV="1">
              <a:off x="920235" y="3937208"/>
              <a:ext cx="1946854" cy="1589"/>
            </a:xfrm>
            <a:prstGeom prst="line">
              <a:avLst/>
            </a:prstGeom>
            <a:grpFill/>
            <a:ln w="38100" cmpd="sng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feld 65"/>
            <p:cNvSpPr txBox="1"/>
            <p:nvPr/>
          </p:nvSpPr>
          <p:spPr>
            <a:xfrm>
              <a:off x="920235" y="3486438"/>
              <a:ext cx="1946854" cy="444134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smtClean="0"/>
                <a:t>&lt;&lt;</a:t>
              </a:r>
              <a:r>
                <a:rPr lang="de-DE" sz="1600" b="1" dirty="0" err="1" smtClean="0"/>
                <a:t>delete</a:t>
              </a:r>
              <a:r>
                <a:rPr lang="de-DE" sz="1600" b="1" dirty="0" smtClean="0"/>
                <a:t>&gt;&gt; </a:t>
              </a:r>
            </a:p>
            <a:p>
              <a:pPr algn="ctr"/>
              <a:r>
                <a:rPr lang="de-DE" sz="1600" b="1" dirty="0" smtClean="0"/>
                <a:t>: Class</a:t>
              </a:r>
              <a:endParaRPr lang="de-DE" sz="1600" b="1" dirty="0"/>
            </a:p>
          </p:txBody>
        </p:sp>
      </p:grpSp>
      <p:cxnSp>
        <p:nvCxnSpPr>
          <p:cNvPr id="67" name="Gerade Verbindung 66"/>
          <p:cNvCxnSpPr/>
          <p:nvPr/>
        </p:nvCxnSpPr>
        <p:spPr>
          <a:xfrm rot="5400000">
            <a:off x="4066491" y="5513866"/>
            <a:ext cx="585792" cy="3402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3714744" y="385762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Editierregel</a:t>
            </a:r>
            <a:endParaRPr lang="de-DE" u="sng" dirty="0"/>
          </a:p>
        </p:txBody>
      </p:sp>
      <p:sp>
        <p:nvSpPr>
          <p:cNvPr id="69" name="Textfeld 68"/>
          <p:cNvSpPr txBox="1"/>
          <p:nvPr/>
        </p:nvSpPr>
        <p:spPr>
          <a:xfrm>
            <a:off x="6198719" y="251678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AddReference</a:t>
            </a:r>
            <a:endParaRPr lang="de-DE" dirty="0"/>
          </a:p>
        </p:txBody>
      </p:sp>
      <p:sp>
        <p:nvSpPr>
          <p:cNvPr id="70" name="Textfeld 69"/>
          <p:cNvSpPr txBox="1"/>
          <p:nvPr/>
        </p:nvSpPr>
        <p:spPr>
          <a:xfrm>
            <a:off x="1142976" y="137377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RemoveReference</a:t>
            </a:r>
            <a:endParaRPr lang="de-DE" dirty="0"/>
          </a:p>
        </p:txBody>
      </p:sp>
      <p:sp>
        <p:nvSpPr>
          <p:cNvPr id="71" name="Textfeld 70"/>
          <p:cNvSpPr txBox="1"/>
          <p:nvPr/>
        </p:nvSpPr>
        <p:spPr>
          <a:xfrm>
            <a:off x="6198719" y="137377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AddReference</a:t>
            </a:r>
            <a:endParaRPr lang="de-DE" dirty="0"/>
          </a:p>
        </p:txBody>
      </p:sp>
      <p:sp>
        <p:nvSpPr>
          <p:cNvPr id="72" name="Textfeld 71"/>
          <p:cNvSpPr txBox="1"/>
          <p:nvPr/>
        </p:nvSpPr>
        <p:spPr>
          <a:xfrm>
            <a:off x="1142976" y="251678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RemoveReference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/>
          <p:cNvSpPr txBox="1"/>
          <p:nvPr/>
        </p:nvSpPr>
        <p:spPr>
          <a:xfrm>
            <a:off x="644892" y="142852"/>
            <a:ext cx="106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Modell A</a:t>
            </a:r>
            <a:endParaRPr lang="de-DE" u="sng" dirty="0"/>
          </a:p>
        </p:txBody>
      </p:sp>
      <p:sp>
        <p:nvSpPr>
          <p:cNvPr id="26" name="Textfeld 25"/>
          <p:cNvSpPr txBox="1"/>
          <p:nvPr/>
        </p:nvSpPr>
        <p:spPr>
          <a:xfrm>
            <a:off x="7324625" y="14285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Modell B</a:t>
            </a:r>
            <a:endParaRPr lang="de-DE" u="sng" dirty="0"/>
          </a:p>
        </p:txBody>
      </p:sp>
      <p:sp>
        <p:nvSpPr>
          <p:cNvPr id="35" name="Textfeld 34"/>
          <p:cNvSpPr txBox="1"/>
          <p:nvPr/>
        </p:nvSpPr>
        <p:spPr>
          <a:xfrm>
            <a:off x="3857620" y="142852"/>
            <a:ext cx="110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Differenz</a:t>
            </a:r>
            <a:endParaRPr lang="de-DE" u="sng" dirty="0"/>
          </a:p>
        </p:txBody>
      </p:sp>
      <p:grpSp>
        <p:nvGrpSpPr>
          <p:cNvPr id="2" name="Gruppieren 3"/>
          <p:cNvGrpSpPr/>
          <p:nvPr/>
        </p:nvGrpSpPr>
        <p:grpSpPr>
          <a:xfrm>
            <a:off x="428596" y="1757351"/>
            <a:ext cx="1397675" cy="742955"/>
            <a:chOff x="928662" y="3286124"/>
            <a:chExt cx="1731364" cy="857256"/>
          </a:xfrm>
        </p:grpSpPr>
        <p:sp>
          <p:nvSpPr>
            <p:cNvPr id="5" name="Rechteck 4"/>
            <p:cNvSpPr/>
            <p:nvPr/>
          </p:nvSpPr>
          <p:spPr>
            <a:xfrm>
              <a:off x="928662" y="3286124"/>
              <a:ext cx="1714512" cy="857256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 Verbindung 5"/>
            <p:cNvCxnSpPr/>
            <p:nvPr/>
          </p:nvCxnSpPr>
          <p:spPr>
            <a:xfrm rot="10800000" flipH="1">
              <a:off x="928662" y="3714752"/>
              <a:ext cx="1714512" cy="1588"/>
            </a:xfrm>
            <a:prstGeom prst="line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6"/>
            <p:cNvSpPr txBox="1"/>
            <p:nvPr/>
          </p:nvSpPr>
          <p:spPr>
            <a:xfrm>
              <a:off x="1106758" y="3306934"/>
              <a:ext cx="1553268" cy="3906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C1 : Class</a:t>
              </a:r>
              <a:endParaRPr lang="de-DE" sz="1600" b="1" dirty="0"/>
            </a:p>
          </p:txBody>
        </p:sp>
      </p:grpSp>
      <p:grpSp>
        <p:nvGrpSpPr>
          <p:cNvPr id="3" name="Gruppieren 10"/>
          <p:cNvGrpSpPr/>
          <p:nvPr/>
        </p:nvGrpSpPr>
        <p:grpSpPr>
          <a:xfrm>
            <a:off x="285720" y="2928934"/>
            <a:ext cx="1699210" cy="742955"/>
            <a:chOff x="928662" y="3286124"/>
            <a:chExt cx="2104889" cy="857256"/>
          </a:xfrm>
        </p:grpSpPr>
        <p:sp>
          <p:nvSpPr>
            <p:cNvPr id="11" name="Rechteck 10"/>
            <p:cNvSpPr/>
            <p:nvPr/>
          </p:nvSpPr>
          <p:spPr>
            <a:xfrm>
              <a:off x="928662" y="3286124"/>
              <a:ext cx="2071702" cy="857256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 Verbindung 11"/>
            <p:cNvCxnSpPr>
              <a:endCxn id="11" idx="3"/>
            </p:cNvCxnSpPr>
            <p:nvPr/>
          </p:nvCxnSpPr>
          <p:spPr>
            <a:xfrm flipV="1">
              <a:off x="928662" y="3714752"/>
              <a:ext cx="2071702" cy="1588"/>
            </a:xfrm>
            <a:prstGeom prst="line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1082044" y="3306934"/>
              <a:ext cx="1951507" cy="3906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A1 : Attribute</a:t>
              </a:r>
              <a:endParaRPr lang="de-DE" sz="1600" b="1" dirty="0"/>
            </a:p>
          </p:txBody>
        </p:sp>
      </p:grpSp>
      <p:grpSp>
        <p:nvGrpSpPr>
          <p:cNvPr id="4" name="Gruppieren 13"/>
          <p:cNvGrpSpPr/>
          <p:nvPr/>
        </p:nvGrpSpPr>
        <p:grpSpPr>
          <a:xfrm>
            <a:off x="7166962" y="1757351"/>
            <a:ext cx="1397675" cy="742955"/>
            <a:chOff x="928662" y="3286124"/>
            <a:chExt cx="1731364" cy="857256"/>
          </a:xfrm>
        </p:grpSpPr>
        <p:sp>
          <p:nvSpPr>
            <p:cNvPr id="15" name="Rechteck 14"/>
            <p:cNvSpPr/>
            <p:nvPr/>
          </p:nvSpPr>
          <p:spPr>
            <a:xfrm>
              <a:off x="928662" y="3286124"/>
              <a:ext cx="1714512" cy="857256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Gerade Verbindung 15"/>
            <p:cNvCxnSpPr/>
            <p:nvPr/>
          </p:nvCxnSpPr>
          <p:spPr>
            <a:xfrm rot="10800000" flipH="1">
              <a:off x="928662" y="3714752"/>
              <a:ext cx="1714512" cy="1588"/>
            </a:xfrm>
            <a:prstGeom prst="line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1106758" y="3306934"/>
              <a:ext cx="1553268" cy="3906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C2 : Class</a:t>
              </a:r>
              <a:endParaRPr lang="de-DE" sz="1600" b="1" dirty="0"/>
            </a:p>
          </p:txBody>
        </p:sp>
      </p:grpSp>
      <p:grpSp>
        <p:nvGrpSpPr>
          <p:cNvPr id="8" name="Gruppieren 10"/>
          <p:cNvGrpSpPr/>
          <p:nvPr/>
        </p:nvGrpSpPr>
        <p:grpSpPr>
          <a:xfrm>
            <a:off x="7016194" y="2928934"/>
            <a:ext cx="1699210" cy="742955"/>
            <a:chOff x="928662" y="3286124"/>
            <a:chExt cx="2104889" cy="857256"/>
          </a:xfrm>
        </p:grpSpPr>
        <p:sp>
          <p:nvSpPr>
            <p:cNvPr id="22" name="Rechteck 21"/>
            <p:cNvSpPr/>
            <p:nvPr/>
          </p:nvSpPr>
          <p:spPr>
            <a:xfrm>
              <a:off x="928662" y="3286124"/>
              <a:ext cx="2071702" cy="857256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Gerade Verbindung 22"/>
            <p:cNvCxnSpPr>
              <a:endCxn id="22" idx="3"/>
            </p:cNvCxnSpPr>
            <p:nvPr/>
          </p:nvCxnSpPr>
          <p:spPr>
            <a:xfrm flipV="1">
              <a:off x="928662" y="3714752"/>
              <a:ext cx="2071702" cy="1588"/>
            </a:xfrm>
            <a:prstGeom prst="line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1082044" y="3306934"/>
              <a:ext cx="1951507" cy="3906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A1 : Attribute</a:t>
              </a:r>
              <a:endParaRPr lang="de-DE" sz="1600" b="1" dirty="0"/>
            </a:p>
          </p:txBody>
        </p:sp>
      </p:grpSp>
      <p:grpSp>
        <p:nvGrpSpPr>
          <p:cNvPr id="9" name="Gruppieren 10"/>
          <p:cNvGrpSpPr/>
          <p:nvPr/>
        </p:nvGrpSpPr>
        <p:grpSpPr>
          <a:xfrm>
            <a:off x="3428992" y="3971929"/>
            <a:ext cx="2069247" cy="742955"/>
            <a:chOff x="928662" y="3286124"/>
            <a:chExt cx="2563270" cy="857256"/>
          </a:xfrm>
        </p:grpSpPr>
        <p:sp>
          <p:nvSpPr>
            <p:cNvPr id="30" name="Rechteck 29"/>
            <p:cNvSpPr/>
            <p:nvPr/>
          </p:nvSpPr>
          <p:spPr>
            <a:xfrm>
              <a:off x="928662" y="3286124"/>
              <a:ext cx="2357454" cy="857256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" name="Gerade Verbindung 30"/>
            <p:cNvCxnSpPr>
              <a:endCxn id="30" idx="3"/>
            </p:cNvCxnSpPr>
            <p:nvPr/>
          </p:nvCxnSpPr>
          <p:spPr>
            <a:xfrm flipV="1">
              <a:off x="928662" y="3714752"/>
              <a:ext cx="2357454" cy="1588"/>
            </a:xfrm>
            <a:prstGeom prst="line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/>
          </p:nvSpPr>
          <p:spPr>
            <a:xfrm>
              <a:off x="933760" y="3306934"/>
              <a:ext cx="2558172" cy="3906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Correspondence</a:t>
              </a:r>
              <a:endParaRPr lang="de-DE" sz="1600" b="1" dirty="0"/>
            </a:p>
          </p:txBody>
        </p:sp>
      </p:grpSp>
      <p:cxnSp>
        <p:nvCxnSpPr>
          <p:cNvPr id="36" name="Gerade Verbindung 35"/>
          <p:cNvCxnSpPr>
            <a:stCxn id="11" idx="3"/>
            <a:endCxn id="30" idx="1"/>
          </p:cNvCxnSpPr>
          <p:nvPr/>
        </p:nvCxnSpPr>
        <p:spPr>
          <a:xfrm>
            <a:off x="1958139" y="3300412"/>
            <a:ext cx="1470853" cy="1042995"/>
          </a:xfrm>
          <a:prstGeom prst="line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>
            <a:stCxn id="30" idx="3"/>
            <a:endCxn id="22" idx="1"/>
          </p:cNvCxnSpPr>
          <p:nvPr/>
        </p:nvCxnSpPr>
        <p:spPr>
          <a:xfrm flipV="1">
            <a:off x="5332090" y="3300412"/>
            <a:ext cx="1684104" cy="1042995"/>
          </a:xfrm>
          <a:prstGeom prst="line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10"/>
          <p:cNvGrpSpPr/>
          <p:nvPr/>
        </p:nvGrpSpPr>
        <p:grpSpPr>
          <a:xfrm>
            <a:off x="2558985" y="1757351"/>
            <a:ext cx="1870139" cy="742955"/>
            <a:chOff x="928662" y="3286124"/>
            <a:chExt cx="2466088" cy="857256"/>
          </a:xfrm>
        </p:grpSpPr>
        <p:sp>
          <p:nvSpPr>
            <p:cNvPr id="43" name="Rechteck 42"/>
            <p:cNvSpPr/>
            <p:nvPr/>
          </p:nvSpPr>
          <p:spPr>
            <a:xfrm>
              <a:off x="928662" y="3286124"/>
              <a:ext cx="2357454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rade Verbindung 43"/>
            <p:cNvCxnSpPr>
              <a:endCxn id="43" idx="3"/>
            </p:cNvCxnSpPr>
            <p:nvPr/>
          </p:nvCxnSpPr>
          <p:spPr>
            <a:xfrm flipV="1">
              <a:off x="928662" y="3714752"/>
              <a:ext cx="2357454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939530" y="3306934"/>
              <a:ext cx="2455220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RemoveObject</a:t>
              </a:r>
              <a:endParaRPr lang="de-DE" sz="1600" b="1" dirty="0"/>
            </a:p>
          </p:txBody>
        </p:sp>
      </p:grpSp>
      <p:cxnSp>
        <p:nvCxnSpPr>
          <p:cNvPr id="48" name="Gerade Verbindung 47"/>
          <p:cNvCxnSpPr>
            <a:endCxn id="43" idx="1"/>
          </p:cNvCxnSpPr>
          <p:nvPr/>
        </p:nvCxnSpPr>
        <p:spPr>
          <a:xfrm>
            <a:off x="1812667" y="2128829"/>
            <a:ext cx="746318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stCxn id="5" idx="2"/>
            <a:endCxn id="11" idx="0"/>
          </p:cNvCxnSpPr>
          <p:nvPr/>
        </p:nvCxnSpPr>
        <p:spPr>
          <a:xfrm rot="16200000" flipH="1">
            <a:off x="906967" y="2713971"/>
            <a:ext cx="428628" cy="1298"/>
          </a:xfrm>
          <a:prstGeom prst="line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53"/>
          <p:cNvCxnSpPr/>
          <p:nvPr/>
        </p:nvCxnSpPr>
        <p:spPr>
          <a:xfrm rot="5400000">
            <a:off x="7651485" y="2711323"/>
            <a:ext cx="428628" cy="6594"/>
          </a:xfrm>
          <a:prstGeom prst="line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0"/>
          <p:cNvGrpSpPr/>
          <p:nvPr/>
        </p:nvGrpSpPr>
        <p:grpSpPr>
          <a:xfrm>
            <a:off x="4996108" y="1757351"/>
            <a:ext cx="1433280" cy="742955"/>
            <a:chOff x="928662" y="3286124"/>
            <a:chExt cx="1890017" cy="857256"/>
          </a:xfrm>
        </p:grpSpPr>
        <p:sp>
          <p:nvSpPr>
            <p:cNvPr id="58" name="Rechteck 57"/>
            <p:cNvSpPr/>
            <p:nvPr/>
          </p:nvSpPr>
          <p:spPr>
            <a:xfrm>
              <a:off x="928662" y="3286124"/>
              <a:ext cx="1749079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9" name="Gerade Verbindung 58"/>
            <p:cNvCxnSpPr>
              <a:endCxn id="58" idx="3"/>
            </p:cNvCxnSpPr>
            <p:nvPr/>
          </p:nvCxnSpPr>
          <p:spPr>
            <a:xfrm flipV="1">
              <a:off x="928662" y="3714752"/>
              <a:ext cx="1749079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feld 59"/>
            <p:cNvSpPr txBox="1"/>
            <p:nvPr/>
          </p:nvSpPr>
          <p:spPr>
            <a:xfrm>
              <a:off x="934947" y="3306934"/>
              <a:ext cx="1883732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AddObject</a:t>
              </a:r>
              <a:endParaRPr lang="de-DE" sz="1600" b="1" dirty="0"/>
            </a:p>
          </p:txBody>
        </p:sp>
      </p:grpSp>
      <p:cxnSp>
        <p:nvCxnSpPr>
          <p:cNvPr id="62" name="Gerade Verbindung 61"/>
          <p:cNvCxnSpPr>
            <a:endCxn id="15" idx="1"/>
          </p:cNvCxnSpPr>
          <p:nvPr/>
        </p:nvCxnSpPr>
        <p:spPr>
          <a:xfrm>
            <a:off x="6322509" y="2128829"/>
            <a:ext cx="844453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73"/>
          <p:cNvGrpSpPr/>
          <p:nvPr/>
        </p:nvGrpSpPr>
        <p:grpSpPr>
          <a:xfrm>
            <a:off x="7173764" y="642918"/>
            <a:ext cx="1384070" cy="742955"/>
            <a:chOff x="928662" y="3286124"/>
            <a:chExt cx="1714512" cy="857256"/>
          </a:xfrm>
        </p:grpSpPr>
        <p:sp>
          <p:nvSpPr>
            <p:cNvPr id="75" name="Rechteck 74"/>
            <p:cNvSpPr/>
            <p:nvPr/>
          </p:nvSpPr>
          <p:spPr>
            <a:xfrm>
              <a:off x="928662" y="3286124"/>
              <a:ext cx="171451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75"/>
            <p:cNvCxnSpPr/>
            <p:nvPr/>
          </p:nvCxnSpPr>
          <p:spPr>
            <a:xfrm rot="10800000" flipH="1">
              <a:off x="928662" y="3714752"/>
              <a:ext cx="171451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/>
          </p:nvSpPr>
          <p:spPr>
            <a:xfrm>
              <a:off x="1106758" y="3306934"/>
              <a:ext cx="1414226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Package</a:t>
              </a:r>
              <a:endParaRPr lang="de-DE" sz="1600" b="1" dirty="0"/>
            </a:p>
          </p:txBody>
        </p:sp>
      </p:grpSp>
      <p:grpSp>
        <p:nvGrpSpPr>
          <p:cNvPr id="19" name="Gruppieren 81"/>
          <p:cNvGrpSpPr/>
          <p:nvPr/>
        </p:nvGrpSpPr>
        <p:grpSpPr>
          <a:xfrm>
            <a:off x="428596" y="642918"/>
            <a:ext cx="1384070" cy="742955"/>
            <a:chOff x="928662" y="3286124"/>
            <a:chExt cx="1714512" cy="857256"/>
          </a:xfrm>
        </p:grpSpPr>
        <p:sp>
          <p:nvSpPr>
            <p:cNvPr id="83" name="Rechteck 82"/>
            <p:cNvSpPr/>
            <p:nvPr/>
          </p:nvSpPr>
          <p:spPr>
            <a:xfrm>
              <a:off x="928662" y="3286124"/>
              <a:ext cx="1714512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4" name="Gerade Verbindung 83"/>
            <p:cNvCxnSpPr/>
            <p:nvPr/>
          </p:nvCxnSpPr>
          <p:spPr>
            <a:xfrm rot="10800000" flipH="1">
              <a:off x="928662" y="3714752"/>
              <a:ext cx="1714512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/>
          </p:nvSpPr>
          <p:spPr>
            <a:xfrm>
              <a:off x="1106758" y="3306934"/>
              <a:ext cx="1414226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Package</a:t>
              </a:r>
              <a:endParaRPr lang="de-DE" sz="1600" b="1" dirty="0"/>
            </a:p>
          </p:txBody>
        </p:sp>
      </p:grpSp>
      <p:grpSp>
        <p:nvGrpSpPr>
          <p:cNvPr id="20" name="Gruppieren 10"/>
          <p:cNvGrpSpPr/>
          <p:nvPr/>
        </p:nvGrpSpPr>
        <p:grpSpPr>
          <a:xfrm>
            <a:off x="3367939" y="642918"/>
            <a:ext cx="2069247" cy="742955"/>
            <a:chOff x="928662" y="3286124"/>
            <a:chExt cx="2563270" cy="857256"/>
          </a:xfrm>
        </p:grpSpPr>
        <p:sp>
          <p:nvSpPr>
            <p:cNvPr id="87" name="Rechteck 86"/>
            <p:cNvSpPr/>
            <p:nvPr/>
          </p:nvSpPr>
          <p:spPr>
            <a:xfrm>
              <a:off x="928662" y="3286124"/>
              <a:ext cx="2357454" cy="8572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8" name="Gerade Verbindung 87"/>
            <p:cNvCxnSpPr>
              <a:endCxn id="87" idx="3"/>
            </p:cNvCxnSpPr>
            <p:nvPr/>
          </p:nvCxnSpPr>
          <p:spPr>
            <a:xfrm flipV="1">
              <a:off x="928662" y="3714752"/>
              <a:ext cx="2357454" cy="1588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feld 88"/>
            <p:cNvSpPr txBox="1"/>
            <p:nvPr/>
          </p:nvSpPr>
          <p:spPr>
            <a:xfrm>
              <a:off x="933760" y="3306934"/>
              <a:ext cx="2558172" cy="390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Correspondence</a:t>
              </a:r>
              <a:endParaRPr lang="de-DE" sz="1600" b="1" dirty="0"/>
            </a:p>
          </p:txBody>
        </p:sp>
      </p:grpSp>
      <p:cxnSp>
        <p:nvCxnSpPr>
          <p:cNvPr id="94" name="Gerade Verbindung 93"/>
          <p:cNvCxnSpPr>
            <a:stCxn id="83" idx="3"/>
            <a:endCxn id="87" idx="1"/>
          </p:cNvCxnSpPr>
          <p:nvPr/>
        </p:nvCxnSpPr>
        <p:spPr>
          <a:xfrm>
            <a:off x="1812666" y="1014396"/>
            <a:ext cx="1555273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>
            <a:stCxn id="87" idx="3"/>
            <a:endCxn id="75" idx="1"/>
          </p:cNvCxnSpPr>
          <p:nvPr/>
        </p:nvCxnSpPr>
        <p:spPr>
          <a:xfrm>
            <a:off x="5271037" y="1014396"/>
            <a:ext cx="1902727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 rot="5400000">
            <a:off x="7676660" y="1568212"/>
            <a:ext cx="371478" cy="6801"/>
          </a:xfrm>
          <a:prstGeom prst="line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>
            <a:stCxn id="83" idx="2"/>
          </p:cNvCxnSpPr>
          <p:nvPr/>
        </p:nvCxnSpPr>
        <p:spPr>
          <a:xfrm rot="16200000" flipH="1">
            <a:off x="934893" y="1571610"/>
            <a:ext cx="371477" cy="1"/>
          </a:xfrm>
          <a:prstGeom prst="line">
            <a:avLst/>
          </a:prstGeom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pieren 10"/>
          <p:cNvGrpSpPr/>
          <p:nvPr/>
        </p:nvGrpSpPr>
        <p:grpSpPr>
          <a:xfrm>
            <a:off x="2502753" y="2900359"/>
            <a:ext cx="2069247" cy="742955"/>
            <a:chOff x="928662" y="3286124"/>
            <a:chExt cx="2563270" cy="857256"/>
          </a:xfrm>
        </p:grpSpPr>
        <p:sp>
          <p:nvSpPr>
            <p:cNvPr id="117" name="Rechteck 116"/>
            <p:cNvSpPr/>
            <p:nvPr/>
          </p:nvSpPr>
          <p:spPr>
            <a:xfrm>
              <a:off x="928662" y="3286124"/>
              <a:ext cx="2357454" cy="85725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8" name="Gerade Verbindung 117"/>
            <p:cNvCxnSpPr>
              <a:endCxn id="117" idx="3"/>
            </p:cNvCxnSpPr>
            <p:nvPr/>
          </p:nvCxnSpPr>
          <p:spPr>
            <a:xfrm flipV="1">
              <a:off x="928662" y="3714752"/>
              <a:ext cx="2357454" cy="1588"/>
            </a:xfrm>
            <a:prstGeom prst="line">
              <a:avLst/>
            </a:prstGeom>
            <a:ln w="38100" cmpd="sng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feld 118"/>
            <p:cNvSpPr txBox="1"/>
            <p:nvPr/>
          </p:nvSpPr>
          <p:spPr>
            <a:xfrm>
              <a:off x="933760" y="3306934"/>
              <a:ext cx="2558172" cy="3906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Correspondence</a:t>
              </a:r>
              <a:endParaRPr lang="de-DE" sz="1600" b="1" dirty="0"/>
            </a:p>
          </p:txBody>
        </p:sp>
      </p:grpSp>
      <p:cxnSp>
        <p:nvCxnSpPr>
          <p:cNvPr id="120" name="Gerade Verbindung 119"/>
          <p:cNvCxnSpPr>
            <a:stCxn id="5" idx="3"/>
            <a:endCxn id="117" idx="1"/>
          </p:cNvCxnSpPr>
          <p:nvPr/>
        </p:nvCxnSpPr>
        <p:spPr>
          <a:xfrm>
            <a:off x="1812667" y="2128829"/>
            <a:ext cx="690086" cy="114300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120"/>
          <p:cNvCxnSpPr>
            <a:stCxn id="170" idx="3"/>
            <a:endCxn id="15" idx="1"/>
          </p:cNvCxnSpPr>
          <p:nvPr/>
        </p:nvCxnSpPr>
        <p:spPr>
          <a:xfrm flipV="1">
            <a:off x="6403660" y="2128829"/>
            <a:ext cx="763302" cy="114300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/>
          <p:nvPr/>
        </p:nvCxnSpPr>
        <p:spPr>
          <a:xfrm>
            <a:off x="2000232" y="5924674"/>
            <a:ext cx="1643074" cy="4656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/>
          <p:cNvCxnSpPr/>
          <p:nvPr/>
        </p:nvCxnSpPr>
        <p:spPr>
          <a:xfrm flipV="1">
            <a:off x="5214942" y="5926262"/>
            <a:ext cx="1928826" cy="3068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uppieren 73"/>
          <p:cNvGrpSpPr/>
          <p:nvPr/>
        </p:nvGrpSpPr>
        <p:grpSpPr>
          <a:xfrm>
            <a:off x="3643306" y="5492979"/>
            <a:ext cx="1571636" cy="864979"/>
            <a:chOff x="920235" y="3486438"/>
            <a:chExt cx="1946854" cy="656947"/>
          </a:xfrm>
          <a:noFill/>
        </p:grpSpPr>
        <p:sp>
          <p:nvSpPr>
            <p:cNvPr id="145" name="Rechteck 144"/>
            <p:cNvSpPr/>
            <p:nvPr/>
          </p:nvSpPr>
          <p:spPr>
            <a:xfrm>
              <a:off x="928662" y="3503154"/>
              <a:ext cx="1938427" cy="64023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6" name="Gerade Verbindung 145"/>
            <p:cNvCxnSpPr/>
            <p:nvPr/>
          </p:nvCxnSpPr>
          <p:spPr>
            <a:xfrm flipV="1">
              <a:off x="920235" y="3937208"/>
              <a:ext cx="1946854" cy="1589"/>
            </a:xfrm>
            <a:prstGeom prst="line">
              <a:avLst/>
            </a:prstGeom>
            <a:grp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feld 146"/>
            <p:cNvSpPr txBox="1"/>
            <p:nvPr/>
          </p:nvSpPr>
          <p:spPr>
            <a:xfrm>
              <a:off x="920235" y="3486438"/>
              <a:ext cx="1946854" cy="44413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smtClean="0"/>
                <a:t>&lt;&lt;</a:t>
              </a:r>
              <a:r>
                <a:rPr lang="de-DE" sz="1600" b="1" dirty="0" err="1" smtClean="0"/>
                <a:t>preserve</a:t>
              </a:r>
              <a:r>
                <a:rPr lang="de-DE" sz="1600" b="1" dirty="0" smtClean="0"/>
                <a:t>&gt;&gt; </a:t>
              </a:r>
            </a:p>
            <a:p>
              <a:pPr algn="ctr"/>
              <a:r>
                <a:rPr lang="de-DE" sz="1600" b="1" dirty="0" smtClean="0"/>
                <a:t>: Attribute</a:t>
              </a:r>
              <a:endParaRPr lang="de-DE" sz="1600" b="1" dirty="0"/>
            </a:p>
          </p:txBody>
        </p:sp>
      </p:grpSp>
      <p:grpSp>
        <p:nvGrpSpPr>
          <p:cNvPr id="148" name="Gruppieren 73"/>
          <p:cNvGrpSpPr/>
          <p:nvPr/>
        </p:nvGrpSpPr>
        <p:grpSpPr>
          <a:xfrm>
            <a:off x="7143768" y="5492978"/>
            <a:ext cx="1571636" cy="864980"/>
            <a:chOff x="920235" y="3486437"/>
            <a:chExt cx="1946854" cy="656948"/>
          </a:xfrm>
          <a:noFill/>
        </p:grpSpPr>
        <p:sp>
          <p:nvSpPr>
            <p:cNvPr id="149" name="Rechteck 148"/>
            <p:cNvSpPr/>
            <p:nvPr/>
          </p:nvSpPr>
          <p:spPr>
            <a:xfrm>
              <a:off x="928662" y="3503154"/>
              <a:ext cx="1938427" cy="64023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0" name="Gerade Verbindung 149"/>
            <p:cNvCxnSpPr/>
            <p:nvPr/>
          </p:nvCxnSpPr>
          <p:spPr>
            <a:xfrm flipV="1">
              <a:off x="920235" y="3937208"/>
              <a:ext cx="1946854" cy="1589"/>
            </a:xfrm>
            <a:prstGeom prst="line">
              <a:avLst/>
            </a:prstGeom>
            <a:grp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feld 150"/>
            <p:cNvSpPr txBox="1"/>
            <p:nvPr/>
          </p:nvSpPr>
          <p:spPr>
            <a:xfrm>
              <a:off x="920235" y="3486437"/>
              <a:ext cx="1946854" cy="44413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smtClean="0"/>
                <a:t>&lt;&lt;</a:t>
              </a:r>
              <a:r>
                <a:rPr lang="de-DE" sz="1600" b="1" dirty="0" err="1" smtClean="0"/>
                <a:t>preserve</a:t>
              </a:r>
              <a:r>
                <a:rPr lang="de-DE" sz="1600" b="1" dirty="0" smtClean="0"/>
                <a:t>&gt;&gt; </a:t>
              </a:r>
            </a:p>
            <a:p>
              <a:pPr algn="ctr"/>
              <a:r>
                <a:rPr lang="de-DE" sz="1600" b="1" dirty="0" smtClean="0"/>
                <a:t>: Class</a:t>
              </a:r>
              <a:endParaRPr lang="de-DE" sz="1600" b="1" dirty="0"/>
            </a:p>
          </p:txBody>
        </p:sp>
      </p:grpSp>
      <p:grpSp>
        <p:nvGrpSpPr>
          <p:cNvPr id="152" name="Gruppieren 73"/>
          <p:cNvGrpSpPr/>
          <p:nvPr/>
        </p:nvGrpSpPr>
        <p:grpSpPr>
          <a:xfrm>
            <a:off x="428596" y="5492979"/>
            <a:ext cx="1571636" cy="864979"/>
            <a:chOff x="920235" y="3486438"/>
            <a:chExt cx="1946854" cy="656947"/>
          </a:xfrm>
          <a:noFill/>
        </p:grpSpPr>
        <p:sp>
          <p:nvSpPr>
            <p:cNvPr id="153" name="Rechteck 152"/>
            <p:cNvSpPr/>
            <p:nvPr/>
          </p:nvSpPr>
          <p:spPr>
            <a:xfrm>
              <a:off x="928662" y="3503154"/>
              <a:ext cx="1938427" cy="64023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4" name="Gerade Verbindung 153"/>
            <p:cNvCxnSpPr/>
            <p:nvPr/>
          </p:nvCxnSpPr>
          <p:spPr>
            <a:xfrm flipV="1">
              <a:off x="920235" y="3937208"/>
              <a:ext cx="1946854" cy="1589"/>
            </a:xfrm>
            <a:prstGeom prst="line">
              <a:avLst/>
            </a:prstGeom>
            <a:grp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feld 154"/>
            <p:cNvSpPr txBox="1"/>
            <p:nvPr/>
          </p:nvSpPr>
          <p:spPr>
            <a:xfrm>
              <a:off x="920235" y="3486438"/>
              <a:ext cx="1946854" cy="44413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smtClean="0"/>
                <a:t>&lt;&lt;</a:t>
              </a:r>
              <a:r>
                <a:rPr lang="de-DE" sz="1600" b="1" dirty="0" err="1" smtClean="0"/>
                <a:t>perserve</a:t>
              </a:r>
              <a:r>
                <a:rPr lang="de-DE" sz="1600" b="1" dirty="0" smtClean="0"/>
                <a:t>&gt;&gt; </a:t>
              </a:r>
            </a:p>
            <a:p>
              <a:pPr algn="ctr"/>
              <a:r>
                <a:rPr lang="de-DE" sz="1600" b="1" dirty="0" smtClean="0"/>
                <a:t>: Class</a:t>
              </a:r>
              <a:endParaRPr lang="de-DE" sz="1600" b="1" dirty="0"/>
            </a:p>
          </p:txBody>
        </p:sp>
      </p:grpSp>
      <p:sp>
        <p:nvSpPr>
          <p:cNvPr id="163" name="Textfeld 162"/>
          <p:cNvSpPr txBox="1"/>
          <p:nvPr/>
        </p:nvSpPr>
        <p:spPr>
          <a:xfrm>
            <a:off x="3714744" y="470274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Editierregel</a:t>
            </a:r>
            <a:endParaRPr lang="de-DE" u="sng" dirty="0"/>
          </a:p>
        </p:txBody>
      </p:sp>
      <p:sp>
        <p:nvSpPr>
          <p:cNvPr id="165" name="Textfeld 164"/>
          <p:cNvSpPr txBox="1"/>
          <p:nvPr/>
        </p:nvSpPr>
        <p:spPr>
          <a:xfrm>
            <a:off x="6215074" y="251678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AddReference</a:t>
            </a:r>
            <a:endParaRPr lang="de-DE" dirty="0"/>
          </a:p>
        </p:txBody>
      </p:sp>
      <p:sp>
        <p:nvSpPr>
          <p:cNvPr id="166" name="Textfeld 165"/>
          <p:cNvSpPr txBox="1"/>
          <p:nvPr/>
        </p:nvSpPr>
        <p:spPr>
          <a:xfrm>
            <a:off x="1142976" y="137377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RemoveReference</a:t>
            </a:r>
            <a:endParaRPr lang="de-DE" dirty="0"/>
          </a:p>
        </p:txBody>
      </p:sp>
      <p:sp>
        <p:nvSpPr>
          <p:cNvPr id="167" name="Textfeld 166"/>
          <p:cNvSpPr txBox="1"/>
          <p:nvPr/>
        </p:nvSpPr>
        <p:spPr>
          <a:xfrm>
            <a:off x="6198719" y="137377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AddReference</a:t>
            </a:r>
            <a:endParaRPr lang="de-DE" dirty="0"/>
          </a:p>
        </p:txBody>
      </p:sp>
      <p:sp>
        <p:nvSpPr>
          <p:cNvPr id="168" name="Textfeld 167"/>
          <p:cNvSpPr txBox="1"/>
          <p:nvPr/>
        </p:nvSpPr>
        <p:spPr>
          <a:xfrm>
            <a:off x="1142976" y="251678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RemoveReference</a:t>
            </a:r>
            <a:endParaRPr lang="de-DE" dirty="0"/>
          </a:p>
        </p:txBody>
      </p:sp>
      <p:grpSp>
        <p:nvGrpSpPr>
          <p:cNvPr id="169" name="Gruppieren 10"/>
          <p:cNvGrpSpPr/>
          <p:nvPr/>
        </p:nvGrpSpPr>
        <p:grpSpPr>
          <a:xfrm>
            <a:off x="4500562" y="2900359"/>
            <a:ext cx="2069247" cy="742955"/>
            <a:chOff x="928662" y="3286124"/>
            <a:chExt cx="2563270" cy="857256"/>
          </a:xfrm>
        </p:grpSpPr>
        <p:sp>
          <p:nvSpPr>
            <p:cNvPr id="170" name="Rechteck 169"/>
            <p:cNvSpPr/>
            <p:nvPr/>
          </p:nvSpPr>
          <p:spPr>
            <a:xfrm>
              <a:off x="928662" y="3286124"/>
              <a:ext cx="2357454" cy="85725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1" name="Gerade Verbindung 170"/>
            <p:cNvCxnSpPr>
              <a:endCxn id="170" idx="3"/>
            </p:cNvCxnSpPr>
            <p:nvPr/>
          </p:nvCxnSpPr>
          <p:spPr>
            <a:xfrm flipV="1">
              <a:off x="928662" y="3714752"/>
              <a:ext cx="2357454" cy="1588"/>
            </a:xfrm>
            <a:prstGeom prst="line">
              <a:avLst/>
            </a:prstGeom>
            <a:ln w="38100" cmpd="sng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feld 171"/>
            <p:cNvSpPr txBox="1"/>
            <p:nvPr/>
          </p:nvSpPr>
          <p:spPr>
            <a:xfrm>
              <a:off x="933760" y="3306934"/>
              <a:ext cx="2558172" cy="3906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600" b="1" dirty="0" smtClean="0"/>
                <a:t>: </a:t>
              </a:r>
              <a:r>
                <a:rPr lang="de-DE" sz="1600" b="1" dirty="0" err="1" smtClean="0"/>
                <a:t>Correspondence</a:t>
              </a:r>
              <a:endParaRPr lang="de-DE" sz="1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Recognition-Rules 2.0</a:t>
            </a:r>
            <a:endParaRPr lang="de-DE" dirty="0"/>
          </a:p>
        </p:txBody>
      </p:sp>
      <p:grpSp>
        <p:nvGrpSpPr>
          <p:cNvPr id="21" name="Gruppieren 20"/>
          <p:cNvGrpSpPr/>
          <p:nvPr/>
        </p:nvGrpSpPr>
        <p:grpSpPr>
          <a:xfrm>
            <a:off x="5423216" y="1643050"/>
            <a:ext cx="1577676" cy="2315748"/>
            <a:chOff x="6000760" y="1643050"/>
            <a:chExt cx="1577676" cy="2315748"/>
          </a:xfrm>
        </p:grpSpPr>
        <p:grpSp>
          <p:nvGrpSpPr>
            <p:cNvPr id="22" name="Gruppieren 73"/>
            <p:cNvGrpSpPr/>
            <p:nvPr/>
          </p:nvGrpSpPr>
          <p:grpSpPr>
            <a:xfrm>
              <a:off x="6000760" y="1643050"/>
              <a:ext cx="1577676" cy="864979"/>
              <a:chOff x="920235" y="3486438"/>
              <a:chExt cx="1954336" cy="656947"/>
            </a:xfrm>
            <a:noFill/>
          </p:grpSpPr>
          <p:sp>
            <p:nvSpPr>
              <p:cNvPr id="28" name="Rechteck 21"/>
              <p:cNvSpPr/>
              <p:nvPr/>
            </p:nvSpPr>
            <p:spPr>
              <a:xfrm>
                <a:off x="928662" y="3503154"/>
                <a:ext cx="1938427" cy="64023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9" name="Gerade Verbindung 28"/>
              <p:cNvCxnSpPr/>
              <p:nvPr/>
            </p:nvCxnSpPr>
            <p:spPr>
              <a:xfrm flipV="1">
                <a:off x="920235" y="3937208"/>
                <a:ext cx="1946854" cy="1589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feld 29"/>
              <p:cNvSpPr txBox="1"/>
              <p:nvPr/>
            </p:nvSpPr>
            <p:spPr>
              <a:xfrm>
                <a:off x="920235" y="3486438"/>
                <a:ext cx="1954336" cy="44413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b="1" dirty="0" smtClean="0"/>
                  <a:t>&lt;&lt;</a:t>
                </a:r>
                <a:r>
                  <a:rPr lang="de-DE" sz="1600" b="1" dirty="0" err="1" smtClean="0"/>
                  <a:t>preserve</a:t>
                </a:r>
                <a:r>
                  <a:rPr lang="de-DE" sz="1600" b="1" dirty="0" smtClean="0"/>
                  <a:t>&gt;&gt; </a:t>
                </a:r>
              </a:p>
              <a:p>
                <a:pPr algn="ctr"/>
                <a:r>
                  <a:rPr lang="de-DE" sz="1600" b="1" dirty="0" smtClean="0"/>
                  <a:t>: </a:t>
                </a:r>
                <a:r>
                  <a:rPr lang="de-DE" sz="1600" b="1" dirty="0" err="1" smtClean="0"/>
                  <a:t>Package</a:t>
                </a:r>
                <a:endParaRPr lang="de-DE" sz="1600" b="1" dirty="0"/>
              </a:p>
            </p:txBody>
          </p:sp>
        </p:grpSp>
        <p:grpSp>
          <p:nvGrpSpPr>
            <p:cNvPr id="23" name="Gruppieren 73"/>
            <p:cNvGrpSpPr/>
            <p:nvPr/>
          </p:nvGrpSpPr>
          <p:grpSpPr>
            <a:xfrm>
              <a:off x="6000760" y="3093819"/>
              <a:ext cx="1571636" cy="864979"/>
              <a:chOff x="920235" y="3486438"/>
              <a:chExt cx="1946854" cy="656947"/>
            </a:xfrm>
            <a:noFill/>
          </p:grpSpPr>
          <p:sp>
            <p:nvSpPr>
              <p:cNvPr id="25" name="Rechteck 24"/>
              <p:cNvSpPr/>
              <p:nvPr/>
            </p:nvSpPr>
            <p:spPr>
              <a:xfrm>
                <a:off x="928662" y="3503154"/>
                <a:ext cx="1938427" cy="6402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6" name="Gerade Verbindung 25"/>
              <p:cNvCxnSpPr/>
              <p:nvPr/>
            </p:nvCxnSpPr>
            <p:spPr>
              <a:xfrm flipV="1">
                <a:off x="920235" y="3937208"/>
                <a:ext cx="1946854" cy="1589"/>
              </a:xfrm>
              <a:prstGeom prst="line">
                <a:avLst/>
              </a:prstGeom>
              <a:grpFill/>
              <a:ln w="38100" cmpd="sng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feld 26"/>
              <p:cNvSpPr txBox="1"/>
              <p:nvPr/>
            </p:nvSpPr>
            <p:spPr>
              <a:xfrm>
                <a:off x="920235" y="3486438"/>
                <a:ext cx="1946854" cy="444134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 smtClean="0"/>
                  <a:t>&lt;&lt;</a:t>
                </a:r>
                <a:r>
                  <a:rPr lang="de-DE" sz="1600" b="1" dirty="0" err="1" smtClean="0"/>
                  <a:t>create</a:t>
                </a:r>
                <a:r>
                  <a:rPr lang="de-DE" sz="1600" b="1" dirty="0" smtClean="0"/>
                  <a:t>&gt;&gt; </a:t>
                </a:r>
              </a:p>
              <a:p>
                <a:pPr algn="ctr"/>
                <a:r>
                  <a:rPr lang="de-DE" sz="1600" b="1" dirty="0" smtClean="0"/>
                  <a:t>: Class</a:t>
                </a:r>
                <a:endParaRPr lang="de-DE" sz="1600" b="1" dirty="0"/>
              </a:p>
            </p:txBody>
          </p:sp>
        </p:grpSp>
        <p:cxnSp>
          <p:nvCxnSpPr>
            <p:cNvPr id="24" name="Gerade Verbindung 23"/>
            <p:cNvCxnSpPr/>
            <p:nvPr/>
          </p:nvCxnSpPr>
          <p:spPr>
            <a:xfrm rot="5400000">
              <a:off x="6495383" y="2799222"/>
              <a:ext cx="585792" cy="3402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pieren 40"/>
          <p:cNvGrpSpPr/>
          <p:nvPr/>
        </p:nvGrpSpPr>
        <p:grpSpPr>
          <a:xfrm>
            <a:off x="2071670" y="1571612"/>
            <a:ext cx="1577676" cy="2315748"/>
            <a:chOff x="2071670" y="1571612"/>
            <a:chExt cx="1577676" cy="2315748"/>
          </a:xfrm>
        </p:grpSpPr>
        <p:sp>
          <p:nvSpPr>
            <p:cNvPr id="38" name="Rechteck 31"/>
            <p:cNvSpPr/>
            <p:nvPr/>
          </p:nvSpPr>
          <p:spPr>
            <a:xfrm>
              <a:off x="2078473" y="1593621"/>
              <a:ext cx="1564833" cy="8429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9" name="Gerade Verbindung 38"/>
            <p:cNvCxnSpPr/>
            <p:nvPr/>
          </p:nvCxnSpPr>
          <p:spPr>
            <a:xfrm flipV="1">
              <a:off x="2071670" y="2165125"/>
              <a:ext cx="1571636" cy="209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feld 39"/>
            <p:cNvSpPr txBox="1"/>
            <p:nvPr/>
          </p:nvSpPr>
          <p:spPr>
            <a:xfrm>
              <a:off x="2071670" y="1571612"/>
              <a:ext cx="157767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b="1" dirty="0" smtClean="0"/>
                <a:t>&lt;&lt;</a:t>
              </a:r>
              <a:r>
                <a:rPr lang="de-DE" sz="1600" b="1" dirty="0" err="1" smtClean="0"/>
                <a:t>preserve</a:t>
              </a:r>
              <a:r>
                <a:rPr lang="de-DE" sz="1600" b="1" dirty="0" smtClean="0"/>
                <a:t>&gt;&gt; </a:t>
              </a:r>
            </a:p>
            <a:p>
              <a:pPr algn="ctr"/>
              <a:r>
                <a:rPr lang="de-DE" sz="1600" b="1" dirty="0" smtClean="0"/>
                <a:t>: </a:t>
              </a:r>
              <a:r>
                <a:rPr lang="de-DE" sz="1600" b="1" dirty="0" err="1" smtClean="0"/>
                <a:t>Package</a:t>
              </a:r>
              <a:endParaRPr lang="de-DE" sz="1600" b="1" dirty="0"/>
            </a:p>
          </p:txBody>
        </p:sp>
        <p:grpSp>
          <p:nvGrpSpPr>
            <p:cNvPr id="33" name="Gruppieren 73"/>
            <p:cNvGrpSpPr/>
            <p:nvPr/>
          </p:nvGrpSpPr>
          <p:grpSpPr>
            <a:xfrm>
              <a:off x="2071670" y="3022381"/>
              <a:ext cx="1571636" cy="864979"/>
              <a:chOff x="920235" y="3486438"/>
              <a:chExt cx="1946854" cy="656947"/>
            </a:xfrm>
            <a:noFill/>
          </p:grpSpPr>
          <p:sp>
            <p:nvSpPr>
              <p:cNvPr id="35" name="Rechteck 34"/>
              <p:cNvSpPr/>
              <p:nvPr/>
            </p:nvSpPr>
            <p:spPr>
              <a:xfrm>
                <a:off x="928662" y="3503154"/>
                <a:ext cx="1938427" cy="6402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6" name="Gerade Verbindung 35"/>
              <p:cNvCxnSpPr/>
              <p:nvPr/>
            </p:nvCxnSpPr>
            <p:spPr>
              <a:xfrm flipV="1">
                <a:off x="920235" y="3937208"/>
                <a:ext cx="1946854" cy="1589"/>
              </a:xfrm>
              <a:prstGeom prst="line">
                <a:avLst/>
              </a:prstGeom>
              <a:grpFill/>
              <a:ln w="38100" cmpd="sng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/>
              <p:cNvSpPr txBox="1"/>
              <p:nvPr/>
            </p:nvSpPr>
            <p:spPr>
              <a:xfrm>
                <a:off x="920235" y="3486438"/>
                <a:ext cx="1946854" cy="444134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 smtClean="0"/>
                  <a:t>&lt;&lt;</a:t>
                </a:r>
                <a:r>
                  <a:rPr lang="de-DE" sz="1600" b="1" dirty="0" err="1" smtClean="0"/>
                  <a:t>delete</a:t>
                </a:r>
                <a:r>
                  <a:rPr lang="de-DE" sz="1600" b="1" dirty="0" smtClean="0"/>
                  <a:t>&gt;&gt; </a:t>
                </a:r>
              </a:p>
              <a:p>
                <a:pPr algn="ctr"/>
                <a:r>
                  <a:rPr lang="de-DE" sz="1600" b="1" dirty="0" smtClean="0"/>
                  <a:t>: Class</a:t>
                </a:r>
                <a:endParaRPr lang="de-DE" sz="1600" b="1" dirty="0"/>
              </a:p>
            </p:txBody>
          </p:sp>
        </p:grpSp>
        <p:cxnSp>
          <p:nvCxnSpPr>
            <p:cNvPr id="34" name="Gerade Verbindung 33"/>
            <p:cNvCxnSpPr/>
            <p:nvPr/>
          </p:nvCxnSpPr>
          <p:spPr>
            <a:xfrm rot="5400000">
              <a:off x="2566293" y="2727784"/>
              <a:ext cx="585792" cy="3402"/>
            </a:xfrm>
            <a:prstGeom prst="lin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en 55"/>
          <p:cNvGrpSpPr/>
          <p:nvPr/>
        </p:nvGrpSpPr>
        <p:grpSpPr>
          <a:xfrm>
            <a:off x="428596" y="5000636"/>
            <a:ext cx="8286808" cy="864980"/>
            <a:chOff x="428596" y="5000636"/>
            <a:chExt cx="8286808" cy="864980"/>
          </a:xfrm>
        </p:grpSpPr>
        <p:cxnSp>
          <p:nvCxnSpPr>
            <p:cNvPr id="42" name="Gerade Verbindung 41"/>
            <p:cNvCxnSpPr/>
            <p:nvPr/>
          </p:nvCxnSpPr>
          <p:spPr>
            <a:xfrm>
              <a:off x="2000232" y="5432332"/>
              <a:ext cx="1643074" cy="4656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 flipV="1">
              <a:off x="5214942" y="5433920"/>
              <a:ext cx="1928826" cy="3068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pieren 73"/>
            <p:cNvGrpSpPr/>
            <p:nvPr/>
          </p:nvGrpSpPr>
          <p:grpSpPr>
            <a:xfrm>
              <a:off x="3643306" y="5000637"/>
              <a:ext cx="1571636" cy="864979"/>
              <a:chOff x="920235" y="3486438"/>
              <a:chExt cx="1946854" cy="656947"/>
            </a:xfrm>
            <a:noFill/>
          </p:grpSpPr>
          <p:sp>
            <p:nvSpPr>
              <p:cNvPr id="45" name="Rechteck 44"/>
              <p:cNvSpPr/>
              <p:nvPr/>
            </p:nvSpPr>
            <p:spPr>
              <a:xfrm>
                <a:off x="928662" y="3503154"/>
                <a:ext cx="1938427" cy="64023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6" name="Gerade Verbindung 45"/>
              <p:cNvCxnSpPr/>
              <p:nvPr/>
            </p:nvCxnSpPr>
            <p:spPr>
              <a:xfrm flipV="1">
                <a:off x="920235" y="3937208"/>
                <a:ext cx="1946854" cy="1589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/>
              <p:cNvSpPr txBox="1"/>
              <p:nvPr/>
            </p:nvSpPr>
            <p:spPr>
              <a:xfrm>
                <a:off x="920235" y="3486438"/>
                <a:ext cx="1946854" cy="44413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 smtClean="0"/>
                  <a:t>&lt;&lt;</a:t>
                </a:r>
                <a:r>
                  <a:rPr lang="de-DE" sz="1600" b="1" dirty="0" err="1" smtClean="0"/>
                  <a:t>preserve</a:t>
                </a:r>
                <a:r>
                  <a:rPr lang="de-DE" sz="1600" b="1" dirty="0" smtClean="0"/>
                  <a:t>&gt;&gt; </a:t>
                </a:r>
              </a:p>
              <a:p>
                <a:pPr algn="ctr"/>
                <a:r>
                  <a:rPr lang="de-DE" sz="1600" b="1" dirty="0" smtClean="0"/>
                  <a:t>: Attribute</a:t>
                </a:r>
                <a:endParaRPr lang="de-DE" sz="1600" b="1" dirty="0"/>
              </a:p>
            </p:txBody>
          </p:sp>
        </p:grpSp>
        <p:grpSp>
          <p:nvGrpSpPr>
            <p:cNvPr id="48" name="Gruppieren 73"/>
            <p:cNvGrpSpPr/>
            <p:nvPr/>
          </p:nvGrpSpPr>
          <p:grpSpPr>
            <a:xfrm>
              <a:off x="7143768" y="5000636"/>
              <a:ext cx="1571636" cy="864980"/>
              <a:chOff x="920235" y="3486437"/>
              <a:chExt cx="1946854" cy="656948"/>
            </a:xfrm>
            <a:noFill/>
          </p:grpSpPr>
          <p:sp>
            <p:nvSpPr>
              <p:cNvPr id="49" name="Rechteck 48"/>
              <p:cNvSpPr/>
              <p:nvPr/>
            </p:nvSpPr>
            <p:spPr>
              <a:xfrm>
                <a:off x="928662" y="3503154"/>
                <a:ext cx="1938427" cy="64023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0" name="Gerade Verbindung 49"/>
              <p:cNvCxnSpPr/>
              <p:nvPr/>
            </p:nvCxnSpPr>
            <p:spPr>
              <a:xfrm flipV="1">
                <a:off x="920235" y="3937208"/>
                <a:ext cx="1946854" cy="1589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feld 50"/>
              <p:cNvSpPr txBox="1"/>
              <p:nvPr/>
            </p:nvSpPr>
            <p:spPr>
              <a:xfrm>
                <a:off x="920235" y="3486437"/>
                <a:ext cx="1946854" cy="44413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 smtClean="0"/>
                  <a:t>&lt;&lt;</a:t>
                </a:r>
                <a:r>
                  <a:rPr lang="de-DE" sz="1600" b="1" dirty="0" err="1" smtClean="0"/>
                  <a:t>preserve</a:t>
                </a:r>
                <a:r>
                  <a:rPr lang="de-DE" sz="1600" b="1" dirty="0" smtClean="0"/>
                  <a:t>&gt;&gt; </a:t>
                </a:r>
              </a:p>
              <a:p>
                <a:pPr algn="ctr"/>
                <a:r>
                  <a:rPr lang="de-DE" sz="1600" b="1" dirty="0" smtClean="0"/>
                  <a:t>: Class</a:t>
                </a:r>
                <a:endParaRPr lang="de-DE" sz="1600" b="1" dirty="0"/>
              </a:p>
            </p:txBody>
          </p:sp>
        </p:grpSp>
        <p:grpSp>
          <p:nvGrpSpPr>
            <p:cNvPr id="52" name="Gruppieren 73"/>
            <p:cNvGrpSpPr/>
            <p:nvPr/>
          </p:nvGrpSpPr>
          <p:grpSpPr>
            <a:xfrm>
              <a:off x="428596" y="5000637"/>
              <a:ext cx="1571636" cy="864979"/>
              <a:chOff x="920235" y="3486438"/>
              <a:chExt cx="1946854" cy="656947"/>
            </a:xfrm>
            <a:noFill/>
          </p:grpSpPr>
          <p:sp>
            <p:nvSpPr>
              <p:cNvPr id="53" name="Rechteck 52"/>
              <p:cNvSpPr/>
              <p:nvPr/>
            </p:nvSpPr>
            <p:spPr>
              <a:xfrm>
                <a:off x="928662" y="3503154"/>
                <a:ext cx="1938427" cy="64023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4" name="Gerade Verbindung 53"/>
              <p:cNvCxnSpPr/>
              <p:nvPr/>
            </p:nvCxnSpPr>
            <p:spPr>
              <a:xfrm flipV="1">
                <a:off x="920235" y="3937208"/>
                <a:ext cx="1946854" cy="1589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feld 54"/>
              <p:cNvSpPr txBox="1"/>
              <p:nvPr/>
            </p:nvSpPr>
            <p:spPr>
              <a:xfrm>
                <a:off x="920235" y="3486438"/>
                <a:ext cx="1946854" cy="44413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 smtClean="0"/>
                  <a:t>&lt;&lt;</a:t>
                </a:r>
                <a:r>
                  <a:rPr lang="de-DE" sz="1600" b="1" dirty="0" err="1" smtClean="0"/>
                  <a:t>perserve</a:t>
                </a:r>
                <a:r>
                  <a:rPr lang="de-DE" sz="1600" b="1" dirty="0" smtClean="0"/>
                  <a:t>&gt;&gt; </a:t>
                </a:r>
              </a:p>
              <a:p>
                <a:pPr algn="ctr"/>
                <a:r>
                  <a:rPr lang="de-DE" sz="1600" b="1" dirty="0" smtClean="0"/>
                  <a:t>: Class</a:t>
                </a:r>
                <a:endParaRPr lang="de-DE" sz="1600" b="1" dirty="0"/>
              </a:p>
            </p:txBody>
          </p:sp>
        </p:grp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Recognition-Rules 2.0</a:t>
            </a:r>
            <a:endParaRPr lang="de-DE" dirty="0"/>
          </a:p>
        </p:txBody>
      </p:sp>
      <p:grpSp>
        <p:nvGrpSpPr>
          <p:cNvPr id="8" name="Gruppieren 55"/>
          <p:cNvGrpSpPr/>
          <p:nvPr/>
        </p:nvGrpSpPr>
        <p:grpSpPr>
          <a:xfrm>
            <a:off x="428596" y="5000636"/>
            <a:ext cx="8286808" cy="864980"/>
            <a:chOff x="428596" y="5000636"/>
            <a:chExt cx="8286808" cy="864980"/>
          </a:xfrm>
        </p:grpSpPr>
        <p:cxnSp>
          <p:nvCxnSpPr>
            <p:cNvPr id="42" name="Gerade Verbindung 41"/>
            <p:cNvCxnSpPr/>
            <p:nvPr/>
          </p:nvCxnSpPr>
          <p:spPr>
            <a:xfrm>
              <a:off x="2000232" y="5432332"/>
              <a:ext cx="1643074" cy="4656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 flipV="1">
              <a:off x="5214942" y="5433920"/>
              <a:ext cx="1928826" cy="3068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uppieren 73"/>
            <p:cNvGrpSpPr/>
            <p:nvPr/>
          </p:nvGrpSpPr>
          <p:grpSpPr>
            <a:xfrm>
              <a:off x="3643306" y="5000637"/>
              <a:ext cx="1571636" cy="864979"/>
              <a:chOff x="920235" y="3486438"/>
              <a:chExt cx="1946854" cy="656947"/>
            </a:xfrm>
            <a:noFill/>
          </p:grpSpPr>
          <p:sp>
            <p:nvSpPr>
              <p:cNvPr id="45" name="Rechteck 44"/>
              <p:cNvSpPr/>
              <p:nvPr/>
            </p:nvSpPr>
            <p:spPr>
              <a:xfrm>
                <a:off x="928662" y="3503154"/>
                <a:ext cx="1938427" cy="64023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6" name="Gerade Verbindung 45"/>
              <p:cNvCxnSpPr/>
              <p:nvPr/>
            </p:nvCxnSpPr>
            <p:spPr>
              <a:xfrm flipV="1">
                <a:off x="920235" y="3937208"/>
                <a:ext cx="1946854" cy="1589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/>
              <p:cNvSpPr txBox="1"/>
              <p:nvPr/>
            </p:nvSpPr>
            <p:spPr>
              <a:xfrm>
                <a:off x="920235" y="3486438"/>
                <a:ext cx="1946854" cy="44413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 smtClean="0"/>
                  <a:t>&lt;&lt;</a:t>
                </a:r>
                <a:r>
                  <a:rPr lang="de-DE" sz="1600" b="1" dirty="0" err="1" smtClean="0"/>
                  <a:t>preserve</a:t>
                </a:r>
                <a:r>
                  <a:rPr lang="de-DE" sz="1600" b="1" dirty="0" smtClean="0"/>
                  <a:t>&gt;&gt; </a:t>
                </a:r>
              </a:p>
              <a:p>
                <a:pPr algn="ctr"/>
                <a:r>
                  <a:rPr lang="de-DE" sz="1600" b="1" dirty="0" smtClean="0"/>
                  <a:t>: Attribute</a:t>
                </a:r>
                <a:endParaRPr lang="de-DE" sz="1600" b="1" dirty="0"/>
              </a:p>
            </p:txBody>
          </p:sp>
        </p:grpSp>
        <p:grpSp>
          <p:nvGrpSpPr>
            <p:cNvPr id="10" name="Gruppieren 73"/>
            <p:cNvGrpSpPr/>
            <p:nvPr/>
          </p:nvGrpSpPr>
          <p:grpSpPr>
            <a:xfrm>
              <a:off x="7143768" y="5000636"/>
              <a:ext cx="1571636" cy="864980"/>
              <a:chOff x="920235" y="3486437"/>
              <a:chExt cx="1946854" cy="656948"/>
            </a:xfrm>
            <a:noFill/>
          </p:grpSpPr>
          <p:sp>
            <p:nvSpPr>
              <p:cNvPr id="49" name="Rechteck 48"/>
              <p:cNvSpPr/>
              <p:nvPr/>
            </p:nvSpPr>
            <p:spPr>
              <a:xfrm>
                <a:off x="928662" y="3503154"/>
                <a:ext cx="1938427" cy="64023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0" name="Gerade Verbindung 49"/>
              <p:cNvCxnSpPr/>
              <p:nvPr/>
            </p:nvCxnSpPr>
            <p:spPr>
              <a:xfrm flipV="1">
                <a:off x="920235" y="3937208"/>
                <a:ext cx="1946854" cy="1589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feld 50"/>
              <p:cNvSpPr txBox="1"/>
              <p:nvPr/>
            </p:nvSpPr>
            <p:spPr>
              <a:xfrm>
                <a:off x="920235" y="3486437"/>
                <a:ext cx="1946854" cy="44413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 smtClean="0"/>
                  <a:t>&lt;&lt;</a:t>
                </a:r>
                <a:r>
                  <a:rPr lang="de-DE" sz="1600" b="1" dirty="0" err="1" smtClean="0"/>
                  <a:t>preserve</a:t>
                </a:r>
                <a:r>
                  <a:rPr lang="de-DE" sz="1600" b="1" dirty="0" smtClean="0"/>
                  <a:t>&gt;&gt; </a:t>
                </a:r>
              </a:p>
              <a:p>
                <a:pPr algn="ctr"/>
                <a:r>
                  <a:rPr lang="de-DE" sz="1600" b="1" dirty="0" smtClean="0"/>
                  <a:t>: Class</a:t>
                </a:r>
                <a:endParaRPr lang="de-DE" sz="1600" b="1" dirty="0"/>
              </a:p>
            </p:txBody>
          </p:sp>
        </p:grpSp>
        <p:grpSp>
          <p:nvGrpSpPr>
            <p:cNvPr id="11" name="Gruppieren 73"/>
            <p:cNvGrpSpPr/>
            <p:nvPr/>
          </p:nvGrpSpPr>
          <p:grpSpPr>
            <a:xfrm>
              <a:off x="428596" y="5000637"/>
              <a:ext cx="1571636" cy="864979"/>
              <a:chOff x="920235" y="3486438"/>
              <a:chExt cx="1946854" cy="656947"/>
            </a:xfrm>
            <a:noFill/>
          </p:grpSpPr>
          <p:sp>
            <p:nvSpPr>
              <p:cNvPr id="53" name="Rechteck 52"/>
              <p:cNvSpPr/>
              <p:nvPr/>
            </p:nvSpPr>
            <p:spPr>
              <a:xfrm>
                <a:off x="928662" y="3503154"/>
                <a:ext cx="1938427" cy="64023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4" name="Gerade Verbindung 53"/>
              <p:cNvCxnSpPr/>
              <p:nvPr/>
            </p:nvCxnSpPr>
            <p:spPr>
              <a:xfrm flipV="1">
                <a:off x="920235" y="3937208"/>
                <a:ext cx="1946854" cy="1589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feld 54"/>
              <p:cNvSpPr txBox="1"/>
              <p:nvPr/>
            </p:nvSpPr>
            <p:spPr>
              <a:xfrm>
                <a:off x="920235" y="3486438"/>
                <a:ext cx="1946854" cy="44413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 smtClean="0"/>
                  <a:t>&lt;&lt;</a:t>
                </a:r>
                <a:r>
                  <a:rPr lang="de-DE" sz="1600" b="1" dirty="0" err="1" smtClean="0"/>
                  <a:t>perserve</a:t>
                </a:r>
                <a:r>
                  <a:rPr lang="de-DE" sz="1600" b="1" dirty="0" smtClean="0"/>
                  <a:t>&gt;&gt; </a:t>
                </a:r>
              </a:p>
              <a:p>
                <a:pPr algn="ctr"/>
                <a:r>
                  <a:rPr lang="de-DE" sz="1600" b="1" dirty="0" smtClean="0"/>
                  <a:t>: Class</a:t>
                </a:r>
                <a:endParaRPr lang="de-DE" sz="1600" b="1" dirty="0"/>
              </a:p>
            </p:txBody>
          </p:sp>
        </p:grpSp>
      </p:grpSp>
      <p:grpSp>
        <p:nvGrpSpPr>
          <p:cNvPr id="6" name="Gruppieren 40"/>
          <p:cNvGrpSpPr/>
          <p:nvPr/>
        </p:nvGrpSpPr>
        <p:grpSpPr>
          <a:xfrm>
            <a:off x="428596" y="3547162"/>
            <a:ext cx="1577676" cy="2315748"/>
            <a:chOff x="2071670" y="1571612"/>
            <a:chExt cx="1577676" cy="2315748"/>
          </a:xfrm>
        </p:grpSpPr>
        <p:sp>
          <p:nvSpPr>
            <p:cNvPr id="38" name="Rechteck 31"/>
            <p:cNvSpPr/>
            <p:nvPr/>
          </p:nvSpPr>
          <p:spPr>
            <a:xfrm>
              <a:off x="2078473" y="1593621"/>
              <a:ext cx="1564833" cy="8429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9" name="Gerade Verbindung 38"/>
            <p:cNvCxnSpPr/>
            <p:nvPr/>
          </p:nvCxnSpPr>
          <p:spPr>
            <a:xfrm flipV="1">
              <a:off x="2071670" y="2165125"/>
              <a:ext cx="1571636" cy="209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feld 39"/>
            <p:cNvSpPr txBox="1"/>
            <p:nvPr/>
          </p:nvSpPr>
          <p:spPr>
            <a:xfrm>
              <a:off x="2071670" y="1571612"/>
              <a:ext cx="157767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b="1" dirty="0" smtClean="0"/>
                <a:t>&lt;&lt;</a:t>
              </a:r>
              <a:r>
                <a:rPr lang="de-DE" sz="1600" b="1" dirty="0" err="1" smtClean="0"/>
                <a:t>preserve</a:t>
              </a:r>
              <a:r>
                <a:rPr lang="de-DE" sz="1600" b="1" dirty="0" smtClean="0"/>
                <a:t>&gt;&gt; </a:t>
              </a:r>
            </a:p>
            <a:p>
              <a:pPr algn="ctr"/>
              <a:r>
                <a:rPr lang="de-DE" sz="1600" b="1" dirty="0" smtClean="0"/>
                <a:t>: </a:t>
              </a:r>
              <a:r>
                <a:rPr lang="de-DE" sz="1600" b="1" dirty="0" err="1" smtClean="0"/>
                <a:t>Package</a:t>
              </a:r>
              <a:endParaRPr lang="de-DE" sz="1600" b="1" dirty="0"/>
            </a:p>
          </p:txBody>
        </p:sp>
        <p:grpSp>
          <p:nvGrpSpPr>
            <p:cNvPr id="7" name="Gruppieren 73"/>
            <p:cNvGrpSpPr/>
            <p:nvPr/>
          </p:nvGrpSpPr>
          <p:grpSpPr>
            <a:xfrm>
              <a:off x="2071670" y="3022381"/>
              <a:ext cx="1571636" cy="864979"/>
              <a:chOff x="920235" y="3486438"/>
              <a:chExt cx="1946854" cy="656947"/>
            </a:xfrm>
            <a:noFill/>
          </p:grpSpPr>
          <p:sp>
            <p:nvSpPr>
              <p:cNvPr id="35" name="Rechteck 34"/>
              <p:cNvSpPr/>
              <p:nvPr/>
            </p:nvSpPr>
            <p:spPr>
              <a:xfrm>
                <a:off x="928662" y="3503154"/>
                <a:ext cx="1938427" cy="6402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6" name="Gerade Verbindung 35"/>
              <p:cNvCxnSpPr/>
              <p:nvPr/>
            </p:nvCxnSpPr>
            <p:spPr>
              <a:xfrm flipV="1">
                <a:off x="920235" y="3937208"/>
                <a:ext cx="1946854" cy="1589"/>
              </a:xfrm>
              <a:prstGeom prst="line">
                <a:avLst/>
              </a:prstGeom>
              <a:grpFill/>
              <a:ln w="38100" cmpd="sng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/>
              <p:cNvSpPr txBox="1"/>
              <p:nvPr/>
            </p:nvSpPr>
            <p:spPr>
              <a:xfrm>
                <a:off x="920235" y="3486438"/>
                <a:ext cx="1946854" cy="444134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 smtClean="0"/>
                  <a:t>&lt;&lt;</a:t>
                </a:r>
                <a:r>
                  <a:rPr lang="de-DE" sz="1600" b="1" dirty="0" err="1" smtClean="0"/>
                  <a:t>delete</a:t>
                </a:r>
                <a:r>
                  <a:rPr lang="de-DE" sz="1600" b="1" dirty="0" smtClean="0"/>
                  <a:t>&gt;&gt; </a:t>
                </a:r>
              </a:p>
              <a:p>
                <a:pPr algn="ctr"/>
                <a:r>
                  <a:rPr lang="de-DE" sz="1600" b="1" dirty="0" smtClean="0"/>
                  <a:t>: Class</a:t>
                </a:r>
                <a:endParaRPr lang="de-DE" sz="1600" b="1" dirty="0"/>
              </a:p>
            </p:txBody>
          </p:sp>
        </p:grpSp>
        <p:cxnSp>
          <p:nvCxnSpPr>
            <p:cNvPr id="34" name="Gerade Verbindung 33"/>
            <p:cNvCxnSpPr/>
            <p:nvPr/>
          </p:nvCxnSpPr>
          <p:spPr>
            <a:xfrm rot="5400000">
              <a:off x="2566293" y="2727784"/>
              <a:ext cx="585792" cy="3402"/>
            </a:xfrm>
            <a:prstGeom prst="lin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pieren 20"/>
          <p:cNvGrpSpPr/>
          <p:nvPr/>
        </p:nvGrpSpPr>
        <p:grpSpPr>
          <a:xfrm>
            <a:off x="5423216" y="1643050"/>
            <a:ext cx="1577676" cy="2315748"/>
            <a:chOff x="6000760" y="1643050"/>
            <a:chExt cx="1577676" cy="2315748"/>
          </a:xfrm>
        </p:grpSpPr>
        <p:grpSp>
          <p:nvGrpSpPr>
            <p:cNvPr id="3" name="Gruppieren 73"/>
            <p:cNvGrpSpPr/>
            <p:nvPr/>
          </p:nvGrpSpPr>
          <p:grpSpPr>
            <a:xfrm>
              <a:off x="6000760" y="1643050"/>
              <a:ext cx="1577676" cy="864979"/>
              <a:chOff x="920235" y="3486438"/>
              <a:chExt cx="1954336" cy="656947"/>
            </a:xfrm>
            <a:noFill/>
          </p:grpSpPr>
          <p:sp>
            <p:nvSpPr>
              <p:cNvPr id="28" name="Rechteck 21"/>
              <p:cNvSpPr/>
              <p:nvPr/>
            </p:nvSpPr>
            <p:spPr>
              <a:xfrm>
                <a:off x="928662" y="3503154"/>
                <a:ext cx="1938427" cy="64023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9" name="Gerade Verbindung 28"/>
              <p:cNvCxnSpPr/>
              <p:nvPr/>
            </p:nvCxnSpPr>
            <p:spPr>
              <a:xfrm flipV="1">
                <a:off x="920235" y="3937208"/>
                <a:ext cx="1946854" cy="1589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feld 29"/>
              <p:cNvSpPr txBox="1"/>
              <p:nvPr/>
            </p:nvSpPr>
            <p:spPr>
              <a:xfrm>
                <a:off x="920235" y="3486438"/>
                <a:ext cx="1954336" cy="44413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b="1" dirty="0" smtClean="0"/>
                  <a:t>&lt;&lt;</a:t>
                </a:r>
                <a:r>
                  <a:rPr lang="de-DE" sz="1600" b="1" dirty="0" err="1" smtClean="0"/>
                  <a:t>preserve</a:t>
                </a:r>
                <a:r>
                  <a:rPr lang="de-DE" sz="1600" b="1" dirty="0" smtClean="0"/>
                  <a:t>&gt;&gt; </a:t>
                </a:r>
              </a:p>
              <a:p>
                <a:pPr algn="ctr"/>
                <a:r>
                  <a:rPr lang="de-DE" sz="1600" b="1" dirty="0" smtClean="0"/>
                  <a:t>: </a:t>
                </a:r>
                <a:r>
                  <a:rPr lang="de-DE" sz="1600" b="1" dirty="0" err="1" smtClean="0"/>
                  <a:t>Package</a:t>
                </a:r>
                <a:endParaRPr lang="de-DE" sz="1600" b="1" dirty="0"/>
              </a:p>
            </p:txBody>
          </p:sp>
        </p:grpSp>
        <p:grpSp>
          <p:nvGrpSpPr>
            <p:cNvPr id="5" name="Gruppieren 73"/>
            <p:cNvGrpSpPr/>
            <p:nvPr/>
          </p:nvGrpSpPr>
          <p:grpSpPr>
            <a:xfrm>
              <a:off x="6000760" y="3093819"/>
              <a:ext cx="1571636" cy="864979"/>
              <a:chOff x="920235" y="3486438"/>
              <a:chExt cx="1946854" cy="656947"/>
            </a:xfrm>
            <a:noFill/>
          </p:grpSpPr>
          <p:sp>
            <p:nvSpPr>
              <p:cNvPr id="25" name="Rechteck 24"/>
              <p:cNvSpPr/>
              <p:nvPr/>
            </p:nvSpPr>
            <p:spPr>
              <a:xfrm>
                <a:off x="928662" y="3503154"/>
                <a:ext cx="1938427" cy="6402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6" name="Gerade Verbindung 25"/>
              <p:cNvCxnSpPr/>
              <p:nvPr/>
            </p:nvCxnSpPr>
            <p:spPr>
              <a:xfrm flipV="1">
                <a:off x="920235" y="3937208"/>
                <a:ext cx="1946854" cy="1589"/>
              </a:xfrm>
              <a:prstGeom prst="line">
                <a:avLst/>
              </a:prstGeom>
              <a:grpFill/>
              <a:ln w="38100" cmpd="sng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feld 26"/>
              <p:cNvSpPr txBox="1"/>
              <p:nvPr/>
            </p:nvSpPr>
            <p:spPr>
              <a:xfrm>
                <a:off x="920235" y="3486438"/>
                <a:ext cx="1946854" cy="444134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 smtClean="0"/>
                  <a:t>&lt;&lt;</a:t>
                </a:r>
                <a:r>
                  <a:rPr lang="de-DE" sz="1600" b="1" dirty="0" err="1" smtClean="0"/>
                  <a:t>create</a:t>
                </a:r>
                <a:r>
                  <a:rPr lang="de-DE" sz="1600" b="1" dirty="0" smtClean="0"/>
                  <a:t>&gt;&gt; </a:t>
                </a:r>
              </a:p>
              <a:p>
                <a:pPr algn="ctr"/>
                <a:r>
                  <a:rPr lang="de-DE" sz="1600" b="1" dirty="0" smtClean="0"/>
                  <a:t>: Class</a:t>
                </a:r>
                <a:endParaRPr lang="de-DE" sz="1600" b="1" dirty="0"/>
              </a:p>
            </p:txBody>
          </p:sp>
        </p:grpSp>
        <p:cxnSp>
          <p:nvCxnSpPr>
            <p:cNvPr id="24" name="Gerade Verbindung 23"/>
            <p:cNvCxnSpPr/>
            <p:nvPr/>
          </p:nvCxnSpPr>
          <p:spPr>
            <a:xfrm rot="5400000">
              <a:off x="6495383" y="2799222"/>
              <a:ext cx="585792" cy="3402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/>
              <a:t>Recognition-Rules 2.0</a:t>
            </a:r>
            <a:endParaRPr lang="de-DE" dirty="0"/>
          </a:p>
        </p:txBody>
      </p:sp>
      <p:grpSp>
        <p:nvGrpSpPr>
          <p:cNvPr id="2" name="Gruppieren 55"/>
          <p:cNvGrpSpPr/>
          <p:nvPr/>
        </p:nvGrpSpPr>
        <p:grpSpPr>
          <a:xfrm>
            <a:off x="428596" y="5000636"/>
            <a:ext cx="8286808" cy="864980"/>
            <a:chOff x="428596" y="5000636"/>
            <a:chExt cx="8286808" cy="864980"/>
          </a:xfrm>
        </p:grpSpPr>
        <p:cxnSp>
          <p:nvCxnSpPr>
            <p:cNvPr id="42" name="Gerade Verbindung 41"/>
            <p:cNvCxnSpPr/>
            <p:nvPr/>
          </p:nvCxnSpPr>
          <p:spPr>
            <a:xfrm>
              <a:off x="2000232" y="5432332"/>
              <a:ext cx="1643074" cy="4656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 flipV="1">
              <a:off x="5214942" y="5433920"/>
              <a:ext cx="1928826" cy="3068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uppieren 73"/>
            <p:cNvGrpSpPr/>
            <p:nvPr/>
          </p:nvGrpSpPr>
          <p:grpSpPr>
            <a:xfrm>
              <a:off x="3643306" y="5000637"/>
              <a:ext cx="1571636" cy="864979"/>
              <a:chOff x="920235" y="3486438"/>
              <a:chExt cx="1946854" cy="656947"/>
            </a:xfrm>
            <a:noFill/>
          </p:grpSpPr>
          <p:sp>
            <p:nvSpPr>
              <p:cNvPr id="45" name="Rechteck 44"/>
              <p:cNvSpPr/>
              <p:nvPr/>
            </p:nvSpPr>
            <p:spPr>
              <a:xfrm>
                <a:off x="928662" y="3503154"/>
                <a:ext cx="1938427" cy="64023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6" name="Gerade Verbindung 45"/>
              <p:cNvCxnSpPr/>
              <p:nvPr/>
            </p:nvCxnSpPr>
            <p:spPr>
              <a:xfrm flipV="1">
                <a:off x="920235" y="3937208"/>
                <a:ext cx="1946854" cy="1589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/>
              <p:cNvSpPr txBox="1"/>
              <p:nvPr/>
            </p:nvSpPr>
            <p:spPr>
              <a:xfrm>
                <a:off x="920235" y="3486438"/>
                <a:ext cx="1946854" cy="44413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 smtClean="0"/>
                  <a:t>&lt;&lt;</a:t>
                </a:r>
                <a:r>
                  <a:rPr lang="de-DE" sz="1600" b="1" dirty="0" err="1" smtClean="0"/>
                  <a:t>preserve</a:t>
                </a:r>
                <a:r>
                  <a:rPr lang="de-DE" sz="1600" b="1" dirty="0" smtClean="0"/>
                  <a:t>&gt;&gt; </a:t>
                </a:r>
              </a:p>
              <a:p>
                <a:pPr algn="ctr"/>
                <a:r>
                  <a:rPr lang="de-DE" sz="1600" b="1" dirty="0" smtClean="0"/>
                  <a:t>: Attribute</a:t>
                </a:r>
                <a:endParaRPr lang="de-DE" sz="1600" b="1" dirty="0"/>
              </a:p>
            </p:txBody>
          </p:sp>
        </p:grpSp>
        <p:grpSp>
          <p:nvGrpSpPr>
            <p:cNvPr id="5" name="Gruppieren 73"/>
            <p:cNvGrpSpPr/>
            <p:nvPr/>
          </p:nvGrpSpPr>
          <p:grpSpPr>
            <a:xfrm>
              <a:off x="7143768" y="5000636"/>
              <a:ext cx="1571636" cy="864980"/>
              <a:chOff x="920235" y="3486437"/>
              <a:chExt cx="1946854" cy="656948"/>
            </a:xfrm>
            <a:noFill/>
          </p:grpSpPr>
          <p:sp>
            <p:nvSpPr>
              <p:cNvPr id="49" name="Rechteck 48"/>
              <p:cNvSpPr/>
              <p:nvPr/>
            </p:nvSpPr>
            <p:spPr>
              <a:xfrm>
                <a:off x="928662" y="3503154"/>
                <a:ext cx="1938427" cy="64023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0" name="Gerade Verbindung 49"/>
              <p:cNvCxnSpPr/>
              <p:nvPr/>
            </p:nvCxnSpPr>
            <p:spPr>
              <a:xfrm flipV="1">
                <a:off x="920235" y="3937208"/>
                <a:ext cx="1946854" cy="1589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feld 50"/>
              <p:cNvSpPr txBox="1"/>
              <p:nvPr/>
            </p:nvSpPr>
            <p:spPr>
              <a:xfrm>
                <a:off x="920235" y="3486437"/>
                <a:ext cx="1946854" cy="44413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 smtClean="0"/>
                  <a:t>&lt;&lt;</a:t>
                </a:r>
                <a:r>
                  <a:rPr lang="de-DE" sz="1600" b="1" dirty="0" err="1" smtClean="0"/>
                  <a:t>preserve</a:t>
                </a:r>
                <a:r>
                  <a:rPr lang="de-DE" sz="1600" b="1" dirty="0" smtClean="0"/>
                  <a:t>&gt;&gt; </a:t>
                </a:r>
              </a:p>
              <a:p>
                <a:pPr algn="ctr"/>
                <a:r>
                  <a:rPr lang="de-DE" sz="1600" b="1" dirty="0" smtClean="0"/>
                  <a:t>: Class</a:t>
                </a:r>
                <a:endParaRPr lang="de-DE" sz="1600" b="1" dirty="0"/>
              </a:p>
            </p:txBody>
          </p:sp>
        </p:grpSp>
        <p:grpSp>
          <p:nvGrpSpPr>
            <p:cNvPr id="6" name="Gruppieren 73"/>
            <p:cNvGrpSpPr/>
            <p:nvPr/>
          </p:nvGrpSpPr>
          <p:grpSpPr>
            <a:xfrm>
              <a:off x="428596" y="5000637"/>
              <a:ext cx="1571636" cy="864979"/>
              <a:chOff x="920235" y="3486438"/>
              <a:chExt cx="1946854" cy="656947"/>
            </a:xfrm>
            <a:noFill/>
          </p:grpSpPr>
          <p:sp>
            <p:nvSpPr>
              <p:cNvPr id="53" name="Rechteck 52"/>
              <p:cNvSpPr/>
              <p:nvPr/>
            </p:nvSpPr>
            <p:spPr>
              <a:xfrm>
                <a:off x="928662" y="3503154"/>
                <a:ext cx="1938427" cy="64023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4" name="Gerade Verbindung 53"/>
              <p:cNvCxnSpPr/>
              <p:nvPr/>
            </p:nvCxnSpPr>
            <p:spPr>
              <a:xfrm flipV="1">
                <a:off x="920235" y="3937208"/>
                <a:ext cx="1946854" cy="1589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feld 54"/>
              <p:cNvSpPr txBox="1"/>
              <p:nvPr/>
            </p:nvSpPr>
            <p:spPr>
              <a:xfrm>
                <a:off x="920235" y="3486438"/>
                <a:ext cx="1946854" cy="44413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 smtClean="0"/>
                  <a:t>&lt;&lt;</a:t>
                </a:r>
                <a:r>
                  <a:rPr lang="de-DE" sz="1600" b="1" dirty="0" err="1" smtClean="0"/>
                  <a:t>perserve</a:t>
                </a:r>
                <a:r>
                  <a:rPr lang="de-DE" sz="1600" b="1" dirty="0" smtClean="0"/>
                  <a:t>&gt;&gt; </a:t>
                </a:r>
              </a:p>
              <a:p>
                <a:pPr algn="ctr"/>
                <a:r>
                  <a:rPr lang="de-DE" sz="1600" b="1" dirty="0" smtClean="0"/>
                  <a:t>: Class</a:t>
                </a:r>
                <a:endParaRPr lang="de-DE" sz="1600" b="1" dirty="0"/>
              </a:p>
            </p:txBody>
          </p:sp>
        </p:grpSp>
      </p:grpSp>
      <p:grpSp>
        <p:nvGrpSpPr>
          <p:cNvPr id="7" name="Gruppieren 40"/>
          <p:cNvGrpSpPr/>
          <p:nvPr/>
        </p:nvGrpSpPr>
        <p:grpSpPr>
          <a:xfrm>
            <a:off x="428596" y="3547162"/>
            <a:ext cx="1577676" cy="2315748"/>
            <a:chOff x="2071670" y="1571612"/>
            <a:chExt cx="1577676" cy="2315748"/>
          </a:xfrm>
        </p:grpSpPr>
        <p:sp>
          <p:nvSpPr>
            <p:cNvPr id="38" name="Rechteck 31"/>
            <p:cNvSpPr/>
            <p:nvPr/>
          </p:nvSpPr>
          <p:spPr>
            <a:xfrm>
              <a:off x="2078473" y="1593621"/>
              <a:ext cx="1564833" cy="8429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9" name="Gerade Verbindung 38"/>
            <p:cNvCxnSpPr/>
            <p:nvPr/>
          </p:nvCxnSpPr>
          <p:spPr>
            <a:xfrm flipV="1">
              <a:off x="2071670" y="2165125"/>
              <a:ext cx="1571636" cy="209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feld 39"/>
            <p:cNvSpPr txBox="1"/>
            <p:nvPr/>
          </p:nvSpPr>
          <p:spPr>
            <a:xfrm>
              <a:off x="2071670" y="1571612"/>
              <a:ext cx="1577676" cy="58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b="1" dirty="0" smtClean="0"/>
                <a:t>&lt;&lt;</a:t>
              </a:r>
              <a:r>
                <a:rPr lang="de-DE" sz="1600" b="1" dirty="0" err="1" smtClean="0"/>
                <a:t>preserve</a:t>
              </a:r>
              <a:r>
                <a:rPr lang="de-DE" sz="1600" b="1" dirty="0" smtClean="0"/>
                <a:t>&gt;&gt; </a:t>
              </a:r>
            </a:p>
            <a:p>
              <a:pPr algn="ctr"/>
              <a:r>
                <a:rPr lang="de-DE" sz="1600" b="1" dirty="0" smtClean="0"/>
                <a:t>: </a:t>
              </a:r>
              <a:r>
                <a:rPr lang="de-DE" sz="1600" b="1" dirty="0" err="1" smtClean="0"/>
                <a:t>Package</a:t>
              </a:r>
              <a:endParaRPr lang="de-DE" sz="1600" b="1" dirty="0"/>
            </a:p>
          </p:txBody>
        </p:sp>
        <p:grpSp>
          <p:nvGrpSpPr>
            <p:cNvPr id="8" name="Gruppieren 73"/>
            <p:cNvGrpSpPr/>
            <p:nvPr/>
          </p:nvGrpSpPr>
          <p:grpSpPr>
            <a:xfrm>
              <a:off x="2071670" y="3022381"/>
              <a:ext cx="1571636" cy="864979"/>
              <a:chOff x="920235" y="3486438"/>
              <a:chExt cx="1946854" cy="656947"/>
            </a:xfrm>
            <a:noFill/>
          </p:grpSpPr>
          <p:sp>
            <p:nvSpPr>
              <p:cNvPr id="35" name="Rechteck 34"/>
              <p:cNvSpPr/>
              <p:nvPr/>
            </p:nvSpPr>
            <p:spPr>
              <a:xfrm>
                <a:off x="928662" y="3503154"/>
                <a:ext cx="1938427" cy="6402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6" name="Gerade Verbindung 35"/>
              <p:cNvCxnSpPr/>
              <p:nvPr/>
            </p:nvCxnSpPr>
            <p:spPr>
              <a:xfrm flipV="1">
                <a:off x="920235" y="3937208"/>
                <a:ext cx="1946854" cy="1589"/>
              </a:xfrm>
              <a:prstGeom prst="line">
                <a:avLst/>
              </a:prstGeom>
              <a:grpFill/>
              <a:ln w="38100" cmpd="sng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/>
              <p:cNvSpPr txBox="1"/>
              <p:nvPr/>
            </p:nvSpPr>
            <p:spPr>
              <a:xfrm>
                <a:off x="920235" y="3486438"/>
                <a:ext cx="1946854" cy="444134"/>
              </a:xfrm>
              <a:prstGeom prst="rect">
                <a:avLst/>
              </a:prstGeom>
              <a:grp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 smtClean="0"/>
                  <a:t>&lt;&lt;</a:t>
                </a:r>
                <a:r>
                  <a:rPr lang="de-DE" sz="1600" b="1" dirty="0" err="1" smtClean="0"/>
                  <a:t>delete</a:t>
                </a:r>
                <a:r>
                  <a:rPr lang="de-DE" sz="1600" b="1" dirty="0" smtClean="0"/>
                  <a:t>&gt;&gt; </a:t>
                </a:r>
              </a:p>
              <a:p>
                <a:pPr algn="ctr"/>
                <a:r>
                  <a:rPr lang="de-DE" sz="1600" b="1" dirty="0" smtClean="0"/>
                  <a:t>: Class</a:t>
                </a:r>
                <a:endParaRPr lang="de-DE" sz="1600" b="1" dirty="0"/>
              </a:p>
            </p:txBody>
          </p:sp>
        </p:grpSp>
        <p:cxnSp>
          <p:nvCxnSpPr>
            <p:cNvPr id="34" name="Gerade Verbindung 33"/>
            <p:cNvCxnSpPr/>
            <p:nvPr/>
          </p:nvCxnSpPr>
          <p:spPr>
            <a:xfrm rot="5400000">
              <a:off x="2566293" y="2727784"/>
              <a:ext cx="585792" cy="3402"/>
            </a:xfrm>
            <a:prstGeom prst="lin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en 20"/>
          <p:cNvGrpSpPr/>
          <p:nvPr/>
        </p:nvGrpSpPr>
        <p:grpSpPr>
          <a:xfrm>
            <a:off x="7143768" y="3547162"/>
            <a:ext cx="1577676" cy="2315748"/>
            <a:chOff x="6000760" y="1643050"/>
            <a:chExt cx="1577676" cy="2315748"/>
          </a:xfrm>
        </p:grpSpPr>
        <p:grpSp>
          <p:nvGrpSpPr>
            <p:cNvPr id="10" name="Gruppieren 73"/>
            <p:cNvGrpSpPr/>
            <p:nvPr/>
          </p:nvGrpSpPr>
          <p:grpSpPr>
            <a:xfrm>
              <a:off x="6000760" y="1643050"/>
              <a:ext cx="1577676" cy="864979"/>
              <a:chOff x="920235" y="3486438"/>
              <a:chExt cx="1954336" cy="656947"/>
            </a:xfrm>
            <a:noFill/>
          </p:grpSpPr>
          <p:sp>
            <p:nvSpPr>
              <p:cNvPr id="28" name="Rechteck 21"/>
              <p:cNvSpPr/>
              <p:nvPr/>
            </p:nvSpPr>
            <p:spPr>
              <a:xfrm>
                <a:off x="928662" y="3503154"/>
                <a:ext cx="1938427" cy="640231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9" name="Gerade Verbindung 28"/>
              <p:cNvCxnSpPr/>
              <p:nvPr/>
            </p:nvCxnSpPr>
            <p:spPr>
              <a:xfrm flipV="1">
                <a:off x="920235" y="3937208"/>
                <a:ext cx="1946854" cy="1589"/>
              </a:xfrm>
              <a:prstGeom prst="line">
                <a:avLst/>
              </a:prstGeom>
              <a:grpFill/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feld 29"/>
              <p:cNvSpPr txBox="1"/>
              <p:nvPr/>
            </p:nvSpPr>
            <p:spPr>
              <a:xfrm>
                <a:off x="920235" y="3486438"/>
                <a:ext cx="1954336" cy="44413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b="1" dirty="0" smtClean="0"/>
                  <a:t>&lt;&lt;</a:t>
                </a:r>
                <a:r>
                  <a:rPr lang="de-DE" sz="1600" b="1" dirty="0" err="1" smtClean="0"/>
                  <a:t>preserve</a:t>
                </a:r>
                <a:r>
                  <a:rPr lang="de-DE" sz="1600" b="1" dirty="0" smtClean="0"/>
                  <a:t>&gt;&gt; </a:t>
                </a:r>
              </a:p>
              <a:p>
                <a:pPr algn="ctr"/>
                <a:r>
                  <a:rPr lang="de-DE" sz="1600" b="1" dirty="0" smtClean="0"/>
                  <a:t>: </a:t>
                </a:r>
                <a:r>
                  <a:rPr lang="de-DE" sz="1600" b="1" dirty="0" err="1" smtClean="0"/>
                  <a:t>Package</a:t>
                </a:r>
                <a:endParaRPr lang="de-DE" sz="1600" b="1" dirty="0"/>
              </a:p>
            </p:txBody>
          </p:sp>
        </p:grpSp>
        <p:grpSp>
          <p:nvGrpSpPr>
            <p:cNvPr id="11" name="Gruppieren 73"/>
            <p:cNvGrpSpPr/>
            <p:nvPr/>
          </p:nvGrpSpPr>
          <p:grpSpPr>
            <a:xfrm>
              <a:off x="6000760" y="3093819"/>
              <a:ext cx="1571636" cy="864979"/>
              <a:chOff x="920235" y="3486438"/>
              <a:chExt cx="1946854" cy="656947"/>
            </a:xfrm>
            <a:noFill/>
          </p:grpSpPr>
          <p:sp>
            <p:nvSpPr>
              <p:cNvPr id="25" name="Rechteck 24"/>
              <p:cNvSpPr/>
              <p:nvPr/>
            </p:nvSpPr>
            <p:spPr>
              <a:xfrm>
                <a:off x="928662" y="3503154"/>
                <a:ext cx="1938427" cy="6402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6" name="Gerade Verbindung 25"/>
              <p:cNvCxnSpPr/>
              <p:nvPr/>
            </p:nvCxnSpPr>
            <p:spPr>
              <a:xfrm flipV="1">
                <a:off x="920235" y="3937208"/>
                <a:ext cx="1946854" cy="1589"/>
              </a:xfrm>
              <a:prstGeom prst="line">
                <a:avLst/>
              </a:prstGeom>
              <a:grpFill/>
              <a:ln w="38100" cmpd="sng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feld 26"/>
              <p:cNvSpPr txBox="1"/>
              <p:nvPr/>
            </p:nvSpPr>
            <p:spPr>
              <a:xfrm>
                <a:off x="920235" y="3486438"/>
                <a:ext cx="1946854" cy="444134"/>
              </a:xfrm>
              <a:prstGeom prst="rect">
                <a:avLst/>
              </a:prstGeom>
              <a:grp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b="1" dirty="0" smtClean="0"/>
                  <a:t>&lt;&lt;</a:t>
                </a:r>
                <a:r>
                  <a:rPr lang="de-DE" sz="1600" b="1" dirty="0" err="1" smtClean="0"/>
                  <a:t>create</a:t>
                </a:r>
                <a:r>
                  <a:rPr lang="de-DE" sz="1600" b="1" dirty="0" smtClean="0"/>
                  <a:t>&gt;&gt; </a:t>
                </a:r>
              </a:p>
              <a:p>
                <a:pPr algn="ctr"/>
                <a:r>
                  <a:rPr lang="de-DE" sz="1600" b="1" dirty="0" smtClean="0"/>
                  <a:t>: Class</a:t>
                </a:r>
                <a:endParaRPr lang="de-DE" sz="1600" b="1" dirty="0"/>
              </a:p>
            </p:txBody>
          </p:sp>
        </p:grpSp>
        <p:cxnSp>
          <p:nvCxnSpPr>
            <p:cNvPr id="24" name="Gerade Verbindung 23"/>
            <p:cNvCxnSpPr/>
            <p:nvPr/>
          </p:nvCxnSpPr>
          <p:spPr>
            <a:xfrm rot="5400000">
              <a:off x="6495383" y="2799222"/>
              <a:ext cx="585792" cy="3402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Microsoft Office PowerPoint</Application>
  <PresentationFormat>Bildschirmpräsentation (4:3)</PresentationFormat>
  <Paragraphs>281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17" baseType="lpstr">
      <vt:lpstr>Default Design</vt:lpstr>
      <vt:lpstr>Custom Design</vt:lpstr>
      <vt:lpstr>Recognition-Rules 2.0</vt:lpstr>
      <vt:lpstr>Recognition-Rules 2.0</vt:lpstr>
      <vt:lpstr>PowerPoint-Präsentation</vt:lpstr>
      <vt:lpstr>PowerPoint-Präsentation</vt:lpstr>
      <vt:lpstr>PowerPoint-Präsentation</vt:lpstr>
      <vt:lpstr>PowerPoint-Präsentation</vt:lpstr>
      <vt:lpstr>Recognition-Rules 2.0</vt:lpstr>
      <vt:lpstr>Recognition-Rules 2.0</vt:lpstr>
      <vt:lpstr>Recognition-Rules 2.0</vt:lpstr>
      <vt:lpstr>PowerPoint-Präsentation</vt:lpstr>
      <vt:lpstr>PowerPoint-Präsentation</vt:lpstr>
      <vt:lpstr>PowerPoint-Präsentation</vt:lpstr>
      <vt:lpstr>PowerPoint-Präsentation</vt:lpstr>
      <vt:lpstr>Recognition-Rules 2.0</vt:lpstr>
      <vt:lpstr>PowerPoint-Präsentation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Drag&amp;Drop Macro: Easter Eggs</dc:title>
  <dc:creator>Jo Rhys-Jones / Joe Dale</dc:creator>
  <cp:keywords>Search Easter Eggs with Drag&amp;Drop-Makro</cp:keywords>
  <dc:description>Macro created by quiz@ppt-user.de  Hans Werner Hofmann / Ute Simon</dc:description>
  <cp:lastModifiedBy>Manuel</cp:lastModifiedBy>
  <cp:revision>55</cp:revision>
  <dcterms:created xsi:type="dcterms:W3CDTF">2009-02-14T20:19:24Z</dcterms:created>
  <dcterms:modified xsi:type="dcterms:W3CDTF">2014-07-09T12:59:24Z</dcterms:modified>
</cp:coreProperties>
</file>