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47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18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33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88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287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1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029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92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9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20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4C75F-AA1B-44FD-8999-61C13F14EB31}" type="datetimeFigureOut">
              <a:rPr lang="de-DE" smtClean="0"/>
              <a:t>08.07.2014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B23F1-03AA-498F-BB2D-D9C85B57BC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727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79512" y="466799"/>
            <a:ext cx="1656184" cy="1387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>
            <a:off x="179512" y="682823"/>
            <a:ext cx="165618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179512" y="41384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&lt;&lt;</a:t>
            </a:r>
            <a:r>
              <a:rPr lang="de-DE" sz="1400" dirty="0" err="1" smtClean="0"/>
              <a:t>preserved</a:t>
            </a:r>
            <a:r>
              <a:rPr lang="de-DE" sz="1400" dirty="0" smtClean="0"/>
              <a:t>&gt;&gt;</a:t>
            </a:r>
            <a:endParaRPr lang="de-DE" sz="1400" dirty="0"/>
          </a:p>
        </p:txBody>
      </p:sp>
      <p:sp>
        <p:nvSpPr>
          <p:cNvPr id="10" name="Textfeld 9"/>
          <p:cNvSpPr txBox="1"/>
          <p:nvPr/>
        </p:nvSpPr>
        <p:spPr>
          <a:xfrm>
            <a:off x="182093" y="684510"/>
            <a:ext cx="1656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&lt;&lt;</a:t>
            </a:r>
            <a:r>
              <a:rPr lang="de-DE" sz="1400" dirty="0" err="1" smtClean="0">
                <a:solidFill>
                  <a:srgbClr val="00B050"/>
                </a:solidFill>
              </a:rPr>
              <a:t>create</a:t>
            </a:r>
            <a:r>
              <a:rPr lang="de-DE" sz="1400" dirty="0" smtClean="0">
                <a:solidFill>
                  <a:srgbClr val="00B050"/>
                </a:solidFill>
              </a:rPr>
              <a:t>&gt;&gt; </a:t>
            </a:r>
            <a:r>
              <a:rPr lang="de-DE" sz="1400" dirty="0" err="1" smtClean="0">
                <a:solidFill>
                  <a:srgbClr val="00B050"/>
                </a:solidFill>
              </a:rPr>
              <a:t>attr</a:t>
            </a:r>
            <a:endParaRPr lang="de-DE" sz="1400" dirty="0" smtClean="0">
              <a:solidFill>
                <a:srgbClr val="00B050"/>
              </a:solidFill>
            </a:endParaRPr>
          </a:p>
          <a:p>
            <a:r>
              <a:rPr lang="de-DE" sz="1400" dirty="0" smtClean="0">
                <a:solidFill>
                  <a:srgbClr val="FF0000"/>
                </a:solidFill>
              </a:rPr>
              <a:t>&lt;&lt;</a:t>
            </a:r>
            <a:r>
              <a:rPr lang="de-DE" sz="1400" dirty="0" err="1" smtClean="0">
                <a:solidFill>
                  <a:srgbClr val="FF0000"/>
                </a:solidFill>
              </a:rPr>
              <a:t>delete</a:t>
            </a:r>
            <a:r>
              <a:rPr lang="de-DE" sz="1400" dirty="0" smtClean="0">
                <a:solidFill>
                  <a:srgbClr val="FF0000"/>
                </a:solidFill>
              </a:rPr>
              <a:t>&gt;&gt; </a:t>
            </a:r>
            <a:r>
              <a:rPr lang="de-DE" sz="1400" dirty="0" err="1" smtClean="0">
                <a:solidFill>
                  <a:srgbClr val="FF0000"/>
                </a:solidFill>
              </a:rPr>
              <a:t>attr</a:t>
            </a:r>
            <a:endParaRPr lang="de-DE" sz="1400" dirty="0" smtClean="0">
              <a:solidFill>
                <a:srgbClr val="FF0000"/>
              </a:solidFill>
            </a:endParaRPr>
          </a:p>
          <a:p>
            <a:r>
              <a:rPr lang="de-DE" sz="1400" dirty="0" smtClean="0"/>
              <a:t>&lt;&lt;</a:t>
            </a:r>
            <a:r>
              <a:rPr lang="de-DE" sz="1400" dirty="0" err="1" smtClean="0"/>
              <a:t>preserve</a:t>
            </a:r>
            <a:r>
              <a:rPr lang="de-DE" sz="1400" dirty="0" smtClean="0"/>
              <a:t>&gt;&gt; </a:t>
            </a:r>
            <a:r>
              <a:rPr lang="de-DE" sz="1400" dirty="0" err="1" smtClean="0"/>
              <a:t>attr</a:t>
            </a:r>
            <a:endParaRPr lang="de-DE" sz="1400" dirty="0" smtClean="0"/>
          </a:p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require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&gt;&gt;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attr</a:t>
            </a:r>
            <a:endParaRPr lang="de-DE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de-DE" sz="1400" dirty="0" smtClean="0">
                <a:solidFill>
                  <a:srgbClr val="0070C0"/>
                </a:solidFill>
              </a:rPr>
              <a:t>&lt;&lt;</a:t>
            </a:r>
            <a:r>
              <a:rPr lang="de-DE" sz="1400" dirty="0" err="1" smtClean="0">
                <a:solidFill>
                  <a:srgbClr val="0070C0"/>
                </a:solidFill>
              </a:rPr>
              <a:t>forbid</a:t>
            </a:r>
            <a:r>
              <a:rPr lang="de-DE" sz="1400" dirty="0" smtClean="0">
                <a:solidFill>
                  <a:srgbClr val="0070C0"/>
                </a:solidFill>
              </a:rPr>
              <a:t>&gt;&gt; </a:t>
            </a:r>
            <a:r>
              <a:rPr lang="de-DE" sz="1400" dirty="0" err="1" smtClean="0">
                <a:solidFill>
                  <a:srgbClr val="0070C0"/>
                </a:solidFill>
              </a:rPr>
              <a:t>attr</a:t>
            </a:r>
            <a:endParaRPr lang="de-DE" sz="1400" dirty="0">
              <a:solidFill>
                <a:srgbClr val="0070C0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4716017" y="1124744"/>
            <a:ext cx="1571637" cy="642942"/>
            <a:chOff x="642910" y="1928802"/>
            <a:chExt cx="1071570" cy="428628"/>
          </a:xfrm>
        </p:grpSpPr>
        <p:sp>
          <p:nvSpPr>
            <p:cNvPr id="26" name="Rechteck 25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 Verbindung mit Pfeil 26"/>
            <p:cNvCxnSpPr>
              <a:stCxn id="26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uppieren 27"/>
          <p:cNvGrpSpPr/>
          <p:nvPr/>
        </p:nvGrpSpPr>
        <p:grpSpPr>
          <a:xfrm>
            <a:off x="4716016" y="332656"/>
            <a:ext cx="1571636" cy="642942"/>
            <a:chOff x="642910" y="1928802"/>
            <a:chExt cx="1071570" cy="428628"/>
          </a:xfrm>
        </p:grpSpPr>
        <p:sp>
          <p:nvSpPr>
            <p:cNvPr id="29" name="Rechteck 28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" name="Gerade Verbindung mit Pfeil 29"/>
            <p:cNvCxnSpPr>
              <a:stCxn id="29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pieren 33"/>
          <p:cNvGrpSpPr/>
          <p:nvPr/>
        </p:nvGrpSpPr>
        <p:grpSpPr>
          <a:xfrm>
            <a:off x="4716016" y="1921962"/>
            <a:ext cx="1571636" cy="642942"/>
            <a:chOff x="642910" y="1928802"/>
            <a:chExt cx="1071570" cy="428628"/>
          </a:xfrm>
        </p:grpSpPr>
        <p:sp>
          <p:nvSpPr>
            <p:cNvPr id="35" name="Rechteck 34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" name="Gerade Verbindung mit Pfeil 35"/>
            <p:cNvCxnSpPr>
              <a:stCxn id="35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uppieren 57"/>
          <p:cNvGrpSpPr/>
          <p:nvPr/>
        </p:nvGrpSpPr>
        <p:grpSpPr>
          <a:xfrm>
            <a:off x="4716016" y="3506138"/>
            <a:ext cx="1571636" cy="642942"/>
            <a:chOff x="642910" y="1928802"/>
            <a:chExt cx="1071570" cy="428628"/>
          </a:xfrm>
        </p:grpSpPr>
        <p:sp>
          <p:nvSpPr>
            <p:cNvPr id="59" name="Rechteck 58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0" name="Gerade Verbindung mit Pfeil 59"/>
            <p:cNvCxnSpPr>
              <a:stCxn id="59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pieren 60"/>
          <p:cNvGrpSpPr/>
          <p:nvPr/>
        </p:nvGrpSpPr>
        <p:grpSpPr>
          <a:xfrm>
            <a:off x="4716016" y="2714050"/>
            <a:ext cx="1571636" cy="642942"/>
            <a:chOff x="642910" y="1928802"/>
            <a:chExt cx="1071570" cy="428628"/>
          </a:xfrm>
        </p:grpSpPr>
        <p:sp>
          <p:nvSpPr>
            <p:cNvPr id="62" name="Rechteck 61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3" name="Gerade Verbindung mit Pfeil 62"/>
            <p:cNvCxnSpPr>
              <a:stCxn id="62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uppieren 63"/>
          <p:cNvGrpSpPr/>
          <p:nvPr/>
        </p:nvGrpSpPr>
        <p:grpSpPr>
          <a:xfrm>
            <a:off x="4716016" y="4298226"/>
            <a:ext cx="1571636" cy="642942"/>
            <a:chOff x="642910" y="1928802"/>
            <a:chExt cx="1071570" cy="428628"/>
          </a:xfrm>
        </p:grpSpPr>
        <p:sp>
          <p:nvSpPr>
            <p:cNvPr id="65" name="Rechteck 64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6" name="Gerade Verbindung mit Pfeil 65"/>
            <p:cNvCxnSpPr>
              <a:stCxn id="65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uppieren 66"/>
          <p:cNvGrpSpPr/>
          <p:nvPr/>
        </p:nvGrpSpPr>
        <p:grpSpPr>
          <a:xfrm>
            <a:off x="4716016" y="5090314"/>
            <a:ext cx="1571636" cy="642942"/>
            <a:chOff x="642910" y="1928802"/>
            <a:chExt cx="1071570" cy="428628"/>
          </a:xfrm>
        </p:grpSpPr>
        <p:sp>
          <p:nvSpPr>
            <p:cNvPr id="68" name="Rechteck 67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9" name="Gerade Verbindung mit Pfeil 68"/>
            <p:cNvCxnSpPr>
              <a:stCxn id="68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pieren 69"/>
          <p:cNvGrpSpPr/>
          <p:nvPr/>
        </p:nvGrpSpPr>
        <p:grpSpPr>
          <a:xfrm>
            <a:off x="4716016" y="5882402"/>
            <a:ext cx="1571636" cy="642942"/>
            <a:chOff x="642910" y="1928802"/>
            <a:chExt cx="1071570" cy="428628"/>
          </a:xfrm>
        </p:grpSpPr>
        <p:sp>
          <p:nvSpPr>
            <p:cNvPr id="71" name="Rechteck 70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2" name="Gerade Verbindung mit Pfeil 71"/>
            <p:cNvCxnSpPr>
              <a:stCxn id="71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hteck 72"/>
          <p:cNvSpPr/>
          <p:nvPr/>
        </p:nvSpPr>
        <p:spPr>
          <a:xfrm>
            <a:off x="179512" y="2613942"/>
            <a:ext cx="1656184" cy="5254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4" name="Gerade Verbindung 73"/>
          <p:cNvCxnSpPr/>
          <p:nvPr/>
        </p:nvCxnSpPr>
        <p:spPr>
          <a:xfrm>
            <a:off x="179512" y="2829966"/>
            <a:ext cx="1656184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171426" y="256098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B050"/>
                </a:solidFill>
              </a:rPr>
              <a:t>&lt;&lt;</a:t>
            </a:r>
            <a:r>
              <a:rPr lang="de-DE" sz="1400" dirty="0" err="1" smtClean="0">
                <a:solidFill>
                  <a:srgbClr val="00B050"/>
                </a:solidFill>
              </a:rPr>
              <a:t>create</a:t>
            </a:r>
            <a:r>
              <a:rPr lang="de-DE" sz="1400" dirty="0" smtClean="0">
                <a:solidFill>
                  <a:srgbClr val="00B050"/>
                </a:solidFill>
              </a:rPr>
              <a:t>&gt;&gt;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76" name="Textfeld 75"/>
          <p:cNvSpPr txBox="1"/>
          <p:nvPr/>
        </p:nvSpPr>
        <p:spPr>
          <a:xfrm>
            <a:off x="174007" y="2833191"/>
            <a:ext cx="1656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B050"/>
                </a:solidFill>
              </a:rPr>
              <a:t>&lt;&lt;</a:t>
            </a:r>
            <a:r>
              <a:rPr lang="de-DE" sz="1400" dirty="0" err="1" smtClean="0">
                <a:solidFill>
                  <a:srgbClr val="00B050"/>
                </a:solidFill>
              </a:rPr>
              <a:t>create</a:t>
            </a:r>
            <a:r>
              <a:rPr lang="de-DE" sz="1400" dirty="0" smtClean="0">
                <a:solidFill>
                  <a:srgbClr val="00B050"/>
                </a:solidFill>
              </a:rPr>
              <a:t>&gt;&gt; </a:t>
            </a:r>
            <a:r>
              <a:rPr lang="de-DE" sz="1400" dirty="0" err="1" smtClean="0">
                <a:solidFill>
                  <a:srgbClr val="00B050"/>
                </a:solidFill>
              </a:rPr>
              <a:t>attr</a:t>
            </a:r>
            <a:endParaRPr lang="de-DE" sz="1400" dirty="0" smtClean="0">
              <a:solidFill>
                <a:srgbClr val="00B050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512" y="3262014"/>
            <a:ext cx="1656184" cy="73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Gerade Verbindung 77"/>
          <p:cNvCxnSpPr/>
          <p:nvPr/>
        </p:nvCxnSpPr>
        <p:spPr>
          <a:xfrm>
            <a:off x="179512" y="3478038"/>
            <a:ext cx="165618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179512" y="3209056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FF0000"/>
                </a:solidFill>
              </a:rPr>
              <a:t>&lt;&lt;</a:t>
            </a:r>
            <a:r>
              <a:rPr lang="de-DE" sz="1400" dirty="0" err="1" smtClean="0">
                <a:solidFill>
                  <a:srgbClr val="FF0000"/>
                </a:solidFill>
              </a:rPr>
              <a:t>delete</a:t>
            </a:r>
            <a:r>
              <a:rPr lang="de-DE" sz="1400" dirty="0" smtClean="0">
                <a:solidFill>
                  <a:srgbClr val="FF0000"/>
                </a:solidFill>
              </a:rPr>
              <a:t>&gt;&gt;</a:t>
            </a:r>
            <a:endParaRPr lang="de-DE" sz="1400" dirty="0">
              <a:solidFill>
                <a:srgbClr val="FF0000"/>
              </a:solidFill>
            </a:endParaRPr>
          </a:p>
        </p:txBody>
      </p:sp>
      <p:sp>
        <p:nvSpPr>
          <p:cNvPr id="80" name="Textfeld 79"/>
          <p:cNvSpPr txBox="1"/>
          <p:nvPr/>
        </p:nvSpPr>
        <p:spPr>
          <a:xfrm>
            <a:off x="182093" y="3481263"/>
            <a:ext cx="165618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FF0000"/>
                </a:solidFill>
              </a:rPr>
              <a:t>&lt;&lt;</a:t>
            </a:r>
            <a:r>
              <a:rPr lang="de-DE" sz="1400" dirty="0" err="1" smtClean="0">
                <a:solidFill>
                  <a:srgbClr val="FF0000"/>
                </a:solidFill>
              </a:rPr>
              <a:t>delete</a:t>
            </a:r>
            <a:r>
              <a:rPr lang="de-DE" sz="1400" dirty="0" smtClean="0">
                <a:solidFill>
                  <a:srgbClr val="FF0000"/>
                </a:solidFill>
              </a:rPr>
              <a:t>&gt;&gt; </a:t>
            </a:r>
            <a:r>
              <a:rPr lang="de-DE" sz="1400" dirty="0" err="1" smtClean="0">
                <a:solidFill>
                  <a:srgbClr val="FF0000"/>
                </a:solidFill>
              </a:rPr>
              <a:t>attr</a:t>
            </a:r>
            <a:endParaRPr lang="de-DE" sz="1400" dirty="0" smtClean="0">
              <a:solidFill>
                <a:srgbClr val="FF0000"/>
              </a:solidFill>
            </a:endParaRPr>
          </a:p>
          <a:p>
            <a:r>
              <a:rPr lang="de-DE" sz="1400" dirty="0" smtClean="0">
                <a:solidFill>
                  <a:srgbClr val="0070C0"/>
                </a:solidFill>
              </a:rPr>
              <a:t>&lt;&lt;</a:t>
            </a:r>
            <a:r>
              <a:rPr lang="de-DE" sz="1400" dirty="0" err="1" smtClean="0">
                <a:solidFill>
                  <a:srgbClr val="0070C0"/>
                </a:solidFill>
              </a:rPr>
              <a:t>forbid</a:t>
            </a:r>
            <a:r>
              <a:rPr lang="de-DE" sz="1400" dirty="0" smtClean="0">
                <a:solidFill>
                  <a:srgbClr val="0070C0"/>
                </a:solidFill>
              </a:rPr>
              <a:t>&gt;&gt; </a:t>
            </a:r>
            <a:r>
              <a:rPr lang="de-DE" sz="1400" dirty="0" err="1" smtClean="0">
                <a:solidFill>
                  <a:srgbClr val="0070C0"/>
                </a:solidFill>
              </a:rPr>
              <a:t>attr</a:t>
            </a:r>
            <a:endParaRPr lang="de-DE" sz="1400" dirty="0" smtClean="0">
              <a:solidFill>
                <a:srgbClr val="0070C0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182093" y="4126110"/>
            <a:ext cx="1656184" cy="5254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2" name="Gerade Verbindung 81"/>
          <p:cNvCxnSpPr/>
          <p:nvPr/>
        </p:nvCxnSpPr>
        <p:spPr>
          <a:xfrm>
            <a:off x="182093" y="4342134"/>
            <a:ext cx="1656184" cy="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feld 82"/>
          <p:cNvSpPr txBox="1"/>
          <p:nvPr/>
        </p:nvSpPr>
        <p:spPr>
          <a:xfrm>
            <a:off x="179512" y="4073152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rgbClr val="0070C0"/>
                </a:solidFill>
              </a:rPr>
              <a:t>&lt;&lt;</a:t>
            </a:r>
            <a:r>
              <a:rPr lang="de-DE" sz="1400" dirty="0" err="1" smtClean="0">
                <a:solidFill>
                  <a:srgbClr val="0070C0"/>
                </a:solidFill>
              </a:rPr>
              <a:t>forbid</a:t>
            </a:r>
            <a:r>
              <a:rPr lang="de-DE" sz="1400" dirty="0" smtClean="0">
                <a:solidFill>
                  <a:srgbClr val="0070C0"/>
                </a:solidFill>
              </a:rPr>
              <a:t>&gt;&gt;</a:t>
            </a:r>
            <a:endParaRPr lang="de-DE" sz="1400" dirty="0">
              <a:solidFill>
                <a:srgbClr val="0070C0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182093" y="4345359"/>
            <a:ext cx="1656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rgbClr val="0070C0"/>
                </a:solidFill>
              </a:rPr>
              <a:t>&lt;&lt;</a:t>
            </a:r>
            <a:r>
              <a:rPr lang="de-DE" sz="1400" dirty="0" err="1" smtClean="0">
                <a:solidFill>
                  <a:srgbClr val="0070C0"/>
                </a:solidFill>
              </a:rPr>
              <a:t>forbid</a:t>
            </a:r>
            <a:r>
              <a:rPr lang="de-DE" sz="1400" dirty="0" smtClean="0">
                <a:solidFill>
                  <a:srgbClr val="0070C0"/>
                </a:solidFill>
              </a:rPr>
              <a:t>&gt;&gt; </a:t>
            </a:r>
            <a:r>
              <a:rPr lang="de-DE" sz="1400" dirty="0" err="1" smtClean="0">
                <a:solidFill>
                  <a:srgbClr val="0070C0"/>
                </a:solidFill>
              </a:rPr>
              <a:t>attr</a:t>
            </a:r>
            <a:endParaRPr lang="de-DE" sz="1400" dirty="0" smtClean="0">
              <a:solidFill>
                <a:srgbClr val="0070C0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179512" y="1967408"/>
            <a:ext cx="1656184" cy="52548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6" name="Gerade Verbindung 85"/>
          <p:cNvCxnSpPr/>
          <p:nvPr/>
        </p:nvCxnSpPr>
        <p:spPr>
          <a:xfrm>
            <a:off x="179512" y="2183432"/>
            <a:ext cx="1656184" cy="0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/>
          <p:cNvSpPr txBox="1"/>
          <p:nvPr/>
        </p:nvSpPr>
        <p:spPr>
          <a:xfrm>
            <a:off x="182093" y="1903551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require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&gt;&gt;</a:t>
            </a:r>
            <a:endParaRPr lang="de-DE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184674" y="2175758"/>
            <a:ext cx="16561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&lt;&lt;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require</a:t>
            </a:r>
            <a:r>
              <a:rPr lang="de-DE" sz="1400" dirty="0" smtClean="0">
                <a:solidFill>
                  <a:schemeClr val="bg2">
                    <a:lumMod val="50000"/>
                  </a:schemeClr>
                </a:solidFill>
              </a:rPr>
              <a:t>&gt;&gt; </a:t>
            </a:r>
            <a:r>
              <a:rPr lang="de-DE" sz="1400" dirty="0" err="1" smtClean="0">
                <a:solidFill>
                  <a:schemeClr val="bg2">
                    <a:lumMod val="50000"/>
                  </a:schemeClr>
                </a:solidFill>
              </a:rPr>
              <a:t>attr</a:t>
            </a:r>
            <a:endParaRPr lang="de-DE" sz="140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511893" y="40839"/>
            <a:ext cx="49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</a:t>
            </a:r>
            <a:endParaRPr lang="de-DE" dirty="0"/>
          </a:p>
        </p:txBody>
      </p:sp>
      <p:sp>
        <p:nvSpPr>
          <p:cNvPr id="92" name="Textfeld 91"/>
          <p:cNvSpPr txBox="1"/>
          <p:nvPr/>
        </p:nvSpPr>
        <p:spPr>
          <a:xfrm>
            <a:off x="7031418" y="4083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Post</a:t>
            </a:r>
            <a:endParaRPr lang="de-DE" dirty="0"/>
          </a:p>
        </p:txBody>
      </p:sp>
      <p:sp>
        <p:nvSpPr>
          <p:cNvPr id="93" name="Textfeld 92"/>
          <p:cNvSpPr txBox="1"/>
          <p:nvPr/>
        </p:nvSpPr>
        <p:spPr>
          <a:xfrm>
            <a:off x="7620368" y="40839"/>
            <a:ext cx="12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S</a:t>
            </a:r>
            <a:r>
              <a:rPr lang="de-DE" dirty="0" err="1" smtClean="0"/>
              <a:t>earched</a:t>
            </a:r>
            <a:r>
              <a:rPr lang="de-DE" dirty="0" smtClean="0"/>
              <a:t> In</a:t>
            </a:r>
            <a:endParaRPr lang="de-DE" dirty="0"/>
          </a:p>
        </p:txBody>
      </p:sp>
      <p:sp>
        <p:nvSpPr>
          <p:cNvPr id="98" name="Plus 97"/>
          <p:cNvSpPr/>
          <p:nvPr/>
        </p:nvSpPr>
        <p:spPr>
          <a:xfrm>
            <a:off x="7164288" y="2132856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Plus 98"/>
          <p:cNvSpPr/>
          <p:nvPr/>
        </p:nvSpPr>
        <p:spPr>
          <a:xfrm>
            <a:off x="7164288" y="2943993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Plus 99"/>
          <p:cNvSpPr/>
          <p:nvPr/>
        </p:nvSpPr>
        <p:spPr>
          <a:xfrm>
            <a:off x="7164288" y="3736081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Plus 101"/>
          <p:cNvSpPr/>
          <p:nvPr/>
        </p:nvSpPr>
        <p:spPr>
          <a:xfrm>
            <a:off x="6660232" y="2151905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Plus 102"/>
          <p:cNvSpPr/>
          <p:nvPr/>
        </p:nvSpPr>
        <p:spPr>
          <a:xfrm>
            <a:off x="6660232" y="2943993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Plus 103"/>
          <p:cNvSpPr/>
          <p:nvPr/>
        </p:nvSpPr>
        <p:spPr>
          <a:xfrm>
            <a:off x="6660232" y="3736081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/>
          <p:cNvSpPr txBox="1"/>
          <p:nvPr/>
        </p:nvSpPr>
        <p:spPr>
          <a:xfrm>
            <a:off x="8150732" y="471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06" name="Textfeld 105"/>
          <p:cNvSpPr txBox="1"/>
          <p:nvPr/>
        </p:nvSpPr>
        <p:spPr>
          <a:xfrm>
            <a:off x="8172400" y="12594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07" name="Textfeld 106"/>
          <p:cNvSpPr txBox="1"/>
          <p:nvPr/>
        </p:nvSpPr>
        <p:spPr>
          <a:xfrm>
            <a:off x="7884368" y="21235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08" name="Textfeld 107"/>
          <p:cNvSpPr txBox="1"/>
          <p:nvPr/>
        </p:nvSpPr>
        <p:spPr>
          <a:xfrm>
            <a:off x="7884368" y="29156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884368" y="370774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10" name="Plus 109"/>
          <p:cNvSpPr/>
          <p:nvPr/>
        </p:nvSpPr>
        <p:spPr>
          <a:xfrm>
            <a:off x="6660232" y="6112345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Textfeld 110"/>
          <p:cNvSpPr txBox="1"/>
          <p:nvPr/>
        </p:nvSpPr>
        <p:spPr>
          <a:xfrm>
            <a:off x="6182810" y="6335954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check </a:t>
            </a:r>
            <a:r>
              <a:rPr lang="de-DE" sz="1400" i="1" dirty="0" err="1" smtClean="0"/>
              <a:t>dangling</a:t>
            </a:r>
            <a:endParaRPr lang="de-DE" sz="1400" i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8172400" y="44560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14" name="Textfeld 113"/>
          <p:cNvSpPr txBox="1"/>
          <p:nvPr/>
        </p:nvSpPr>
        <p:spPr>
          <a:xfrm>
            <a:off x="8172400" y="52919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17" name="Geschweifte Klammer rechts 116"/>
          <p:cNvSpPr/>
          <p:nvPr/>
        </p:nvSpPr>
        <p:spPr>
          <a:xfrm>
            <a:off x="1907704" y="975598"/>
            <a:ext cx="216024" cy="446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Textfeld 118"/>
          <p:cNvSpPr txBox="1"/>
          <p:nvPr/>
        </p:nvSpPr>
        <p:spPr>
          <a:xfrm>
            <a:off x="2195736" y="40839"/>
            <a:ext cx="49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</a:t>
            </a:r>
            <a:endParaRPr lang="de-DE" dirty="0"/>
          </a:p>
        </p:txBody>
      </p:sp>
      <p:sp>
        <p:nvSpPr>
          <p:cNvPr id="120" name="Textfeld 119"/>
          <p:cNvSpPr txBox="1"/>
          <p:nvPr/>
        </p:nvSpPr>
        <p:spPr>
          <a:xfrm>
            <a:off x="2715261" y="40839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Post</a:t>
            </a:r>
            <a:endParaRPr lang="de-DE" dirty="0"/>
          </a:p>
        </p:txBody>
      </p:sp>
      <p:sp>
        <p:nvSpPr>
          <p:cNvPr id="121" name="Textfeld 120"/>
          <p:cNvSpPr txBox="1"/>
          <p:nvPr/>
        </p:nvSpPr>
        <p:spPr>
          <a:xfrm>
            <a:off x="3304211" y="40839"/>
            <a:ext cx="12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S</a:t>
            </a:r>
            <a:r>
              <a:rPr lang="de-DE" dirty="0" err="1" smtClean="0"/>
              <a:t>earched</a:t>
            </a:r>
            <a:r>
              <a:rPr lang="de-DE" dirty="0" smtClean="0"/>
              <a:t> In</a:t>
            </a:r>
            <a:endParaRPr lang="de-DE" dirty="0"/>
          </a:p>
        </p:txBody>
      </p:sp>
      <p:sp>
        <p:nvSpPr>
          <p:cNvPr id="122" name="Textfeld 121"/>
          <p:cNvSpPr txBox="1"/>
          <p:nvPr/>
        </p:nvSpPr>
        <p:spPr>
          <a:xfrm>
            <a:off x="8101868" y="606217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smtClean="0"/>
              <a:t>(A)</a:t>
            </a:r>
            <a:endParaRPr lang="de-DE" i="1" dirty="0"/>
          </a:p>
        </p:txBody>
      </p:sp>
      <p:sp>
        <p:nvSpPr>
          <p:cNvPr id="123" name="Textfeld 122"/>
          <p:cNvSpPr txBox="1"/>
          <p:nvPr/>
        </p:nvSpPr>
        <p:spPr>
          <a:xfrm>
            <a:off x="3758244" y="66564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124" name="Plus 123"/>
          <p:cNvSpPr/>
          <p:nvPr/>
        </p:nvSpPr>
        <p:spPr>
          <a:xfrm>
            <a:off x="2837162" y="1071553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Plus 124"/>
          <p:cNvSpPr/>
          <p:nvPr/>
        </p:nvSpPr>
        <p:spPr>
          <a:xfrm>
            <a:off x="2333106" y="1071553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feld 125"/>
          <p:cNvSpPr txBox="1"/>
          <p:nvPr/>
        </p:nvSpPr>
        <p:spPr>
          <a:xfrm>
            <a:off x="3557242" y="103498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27" name="Plus 126"/>
          <p:cNvSpPr/>
          <p:nvPr/>
        </p:nvSpPr>
        <p:spPr>
          <a:xfrm>
            <a:off x="2840485" y="1350293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Plus 127"/>
          <p:cNvSpPr/>
          <p:nvPr/>
        </p:nvSpPr>
        <p:spPr>
          <a:xfrm>
            <a:off x="2336429" y="1350293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/>
          <p:cNvSpPr txBox="1"/>
          <p:nvPr/>
        </p:nvSpPr>
        <p:spPr>
          <a:xfrm>
            <a:off x="3560565" y="131372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30" name="Plus 129"/>
          <p:cNvSpPr/>
          <p:nvPr/>
        </p:nvSpPr>
        <p:spPr>
          <a:xfrm>
            <a:off x="2840485" y="1620569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Plus 130"/>
          <p:cNvSpPr/>
          <p:nvPr/>
        </p:nvSpPr>
        <p:spPr>
          <a:xfrm>
            <a:off x="2336429" y="1620569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Textfeld 131"/>
          <p:cNvSpPr txBox="1"/>
          <p:nvPr/>
        </p:nvSpPr>
        <p:spPr>
          <a:xfrm>
            <a:off x="3560565" y="1601752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33" name="Plus 132"/>
          <p:cNvSpPr/>
          <p:nvPr/>
        </p:nvSpPr>
        <p:spPr>
          <a:xfrm>
            <a:off x="2339752" y="3501008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Plus 133"/>
          <p:cNvSpPr/>
          <p:nvPr/>
        </p:nvSpPr>
        <p:spPr>
          <a:xfrm>
            <a:off x="2339752" y="3781455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Textfeld 137"/>
          <p:cNvSpPr txBox="1"/>
          <p:nvPr/>
        </p:nvSpPr>
        <p:spPr>
          <a:xfrm>
            <a:off x="3822236" y="34562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39" name="Textfeld 138"/>
          <p:cNvSpPr txBox="1"/>
          <p:nvPr/>
        </p:nvSpPr>
        <p:spPr>
          <a:xfrm>
            <a:off x="3822236" y="37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40" name="Plus 139"/>
          <p:cNvSpPr/>
          <p:nvPr/>
        </p:nvSpPr>
        <p:spPr>
          <a:xfrm>
            <a:off x="2839485" y="2871985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Plus 141"/>
          <p:cNvSpPr/>
          <p:nvPr/>
        </p:nvSpPr>
        <p:spPr>
          <a:xfrm>
            <a:off x="2843808" y="4312145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Plus 142"/>
          <p:cNvSpPr/>
          <p:nvPr/>
        </p:nvSpPr>
        <p:spPr>
          <a:xfrm>
            <a:off x="2339752" y="4312145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Textfeld 144"/>
          <p:cNvSpPr txBox="1"/>
          <p:nvPr/>
        </p:nvSpPr>
        <p:spPr>
          <a:xfrm>
            <a:off x="3803420" y="284364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(B)</a:t>
            </a:r>
            <a:endParaRPr lang="de-DE" dirty="0"/>
          </a:p>
        </p:txBody>
      </p:sp>
      <p:sp>
        <p:nvSpPr>
          <p:cNvPr id="146" name="Textfeld 145"/>
          <p:cNvSpPr txBox="1"/>
          <p:nvPr/>
        </p:nvSpPr>
        <p:spPr>
          <a:xfrm>
            <a:off x="3602995" y="425036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47" name="Plus 146"/>
          <p:cNvSpPr/>
          <p:nvPr/>
        </p:nvSpPr>
        <p:spPr>
          <a:xfrm>
            <a:off x="2824201" y="2185344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Plus 147"/>
          <p:cNvSpPr/>
          <p:nvPr/>
        </p:nvSpPr>
        <p:spPr>
          <a:xfrm>
            <a:off x="2320145" y="2185344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Textfeld 148"/>
          <p:cNvSpPr txBox="1"/>
          <p:nvPr/>
        </p:nvSpPr>
        <p:spPr>
          <a:xfrm>
            <a:off x="3583388" y="212356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grpSp>
        <p:nvGrpSpPr>
          <p:cNvPr id="165" name="Gruppieren 164"/>
          <p:cNvGrpSpPr/>
          <p:nvPr/>
        </p:nvGrpSpPr>
        <p:grpSpPr>
          <a:xfrm>
            <a:off x="336069" y="5928886"/>
            <a:ext cx="1571637" cy="642942"/>
            <a:chOff x="642910" y="1928802"/>
            <a:chExt cx="1071570" cy="428628"/>
          </a:xfrm>
        </p:grpSpPr>
        <p:sp>
          <p:nvSpPr>
            <p:cNvPr id="166" name="Rechteck 165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7" name="Gerade Verbindung mit Pfeil 166"/>
            <p:cNvCxnSpPr>
              <a:stCxn id="166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uppieren 167"/>
          <p:cNvGrpSpPr/>
          <p:nvPr/>
        </p:nvGrpSpPr>
        <p:grpSpPr>
          <a:xfrm>
            <a:off x="336068" y="5136798"/>
            <a:ext cx="1571636" cy="642942"/>
            <a:chOff x="642910" y="1928802"/>
            <a:chExt cx="1071570" cy="428628"/>
          </a:xfrm>
        </p:grpSpPr>
        <p:sp>
          <p:nvSpPr>
            <p:cNvPr id="169" name="Rechteck 168"/>
            <p:cNvSpPr/>
            <p:nvPr/>
          </p:nvSpPr>
          <p:spPr>
            <a:xfrm>
              <a:off x="642910" y="1928802"/>
              <a:ext cx="428628" cy="42862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70" name="Gerade Verbindung mit Pfeil 169"/>
            <p:cNvCxnSpPr>
              <a:stCxn id="169" idx="3"/>
            </p:cNvCxnSpPr>
            <p:nvPr/>
          </p:nvCxnSpPr>
          <p:spPr>
            <a:xfrm>
              <a:off x="1071538" y="2143116"/>
              <a:ext cx="642942" cy="1588"/>
            </a:xfrm>
            <a:prstGeom prst="straightConnector1">
              <a:avLst/>
            </a:prstGeom>
            <a:ln w="25400">
              <a:solidFill>
                <a:schemeClr val="bg2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Textfeld 170"/>
          <p:cNvSpPr txBox="1"/>
          <p:nvPr/>
        </p:nvSpPr>
        <p:spPr>
          <a:xfrm>
            <a:off x="2131945" y="4839474"/>
            <a:ext cx="49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Pre</a:t>
            </a:r>
            <a:endParaRPr lang="de-DE" dirty="0"/>
          </a:p>
        </p:txBody>
      </p:sp>
      <p:sp>
        <p:nvSpPr>
          <p:cNvPr id="172" name="Textfeld 171"/>
          <p:cNvSpPr txBox="1"/>
          <p:nvPr/>
        </p:nvSpPr>
        <p:spPr>
          <a:xfrm>
            <a:off x="2651470" y="4839474"/>
            <a:ext cx="58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Post</a:t>
            </a:r>
            <a:endParaRPr lang="de-DE" dirty="0"/>
          </a:p>
        </p:txBody>
      </p:sp>
      <p:sp>
        <p:nvSpPr>
          <p:cNvPr id="173" name="Textfeld 172"/>
          <p:cNvSpPr txBox="1"/>
          <p:nvPr/>
        </p:nvSpPr>
        <p:spPr>
          <a:xfrm>
            <a:off x="3240420" y="4837751"/>
            <a:ext cx="128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S</a:t>
            </a:r>
            <a:r>
              <a:rPr lang="de-DE" dirty="0" err="1" smtClean="0"/>
              <a:t>earched</a:t>
            </a:r>
            <a:r>
              <a:rPr lang="de-DE" dirty="0" smtClean="0"/>
              <a:t> In</a:t>
            </a:r>
            <a:endParaRPr lang="de-DE" dirty="0"/>
          </a:p>
        </p:txBody>
      </p:sp>
      <p:sp>
        <p:nvSpPr>
          <p:cNvPr id="176" name="Plus 175"/>
          <p:cNvSpPr/>
          <p:nvPr/>
        </p:nvSpPr>
        <p:spPr>
          <a:xfrm>
            <a:off x="2840485" y="5310733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Plus 176"/>
          <p:cNvSpPr/>
          <p:nvPr/>
        </p:nvSpPr>
        <p:spPr>
          <a:xfrm>
            <a:off x="2336429" y="5310733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Textfeld 177"/>
          <p:cNvSpPr txBox="1"/>
          <p:nvPr/>
        </p:nvSpPr>
        <p:spPr>
          <a:xfrm>
            <a:off x="3560565" y="5291916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79" name="Plus 178"/>
          <p:cNvSpPr/>
          <p:nvPr/>
        </p:nvSpPr>
        <p:spPr>
          <a:xfrm>
            <a:off x="2840485" y="6102821"/>
            <a:ext cx="292355" cy="268983"/>
          </a:xfrm>
          <a:prstGeom prst="mathPlus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Plus 179"/>
          <p:cNvSpPr/>
          <p:nvPr/>
        </p:nvSpPr>
        <p:spPr>
          <a:xfrm>
            <a:off x="2336429" y="6102821"/>
            <a:ext cx="292355" cy="268983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Textfeld 180"/>
          <p:cNvSpPr txBox="1"/>
          <p:nvPr/>
        </p:nvSpPr>
        <p:spPr>
          <a:xfrm>
            <a:off x="3560565" y="60840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(A)    B</a:t>
            </a:r>
            <a:endParaRPr lang="de-DE" dirty="0"/>
          </a:p>
        </p:txBody>
      </p:sp>
      <p:sp>
        <p:nvSpPr>
          <p:cNvPr id="182" name="Textfeld 181"/>
          <p:cNvSpPr txBox="1"/>
          <p:nvPr/>
        </p:nvSpPr>
        <p:spPr>
          <a:xfrm>
            <a:off x="182093" y="71616"/>
            <a:ext cx="133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err="1" smtClean="0"/>
              <a:t>Literal</a:t>
            </a:r>
            <a:r>
              <a:rPr lang="de-DE" sz="1400" i="1" dirty="0" smtClean="0"/>
              <a:t> Attribute</a:t>
            </a:r>
            <a:endParaRPr lang="de-DE" sz="1400" i="1" dirty="0"/>
          </a:p>
        </p:txBody>
      </p:sp>
      <p:sp>
        <p:nvSpPr>
          <p:cNvPr id="183" name="Textfeld 182"/>
          <p:cNvSpPr txBox="1"/>
          <p:nvPr/>
        </p:nvSpPr>
        <p:spPr>
          <a:xfrm>
            <a:off x="184674" y="4725144"/>
            <a:ext cx="2111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i="1" dirty="0" smtClean="0"/>
              <a:t>Knoten / inzidente Kanten</a:t>
            </a:r>
            <a:endParaRPr lang="de-DE" sz="1400" i="1" dirty="0"/>
          </a:p>
        </p:txBody>
      </p:sp>
    </p:spTree>
    <p:extLst>
      <p:ext uri="{BB962C8B-B14F-4D97-AF65-F5344CB8AC3E}">
        <p14:creationId xmlns:p14="http://schemas.microsoft.com/office/powerpoint/2010/main" val="30901482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Bildschirmpräsentation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</dc:creator>
  <cp:lastModifiedBy>Manuel</cp:lastModifiedBy>
  <cp:revision>18</cp:revision>
  <dcterms:created xsi:type="dcterms:W3CDTF">2014-07-08T11:42:19Z</dcterms:created>
  <dcterms:modified xsi:type="dcterms:W3CDTF">2014-07-08T17:43:35Z</dcterms:modified>
</cp:coreProperties>
</file>