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71" r:id="rId5"/>
    <p:sldId id="259" r:id="rId6"/>
    <p:sldId id="287" r:id="rId7"/>
    <p:sldId id="275" r:id="rId8"/>
    <p:sldId id="260" r:id="rId9"/>
    <p:sldId id="273" r:id="rId10"/>
    <p:sldId id="268" r:id="rId11"/>
    <p:sldId id="288" r:id="rId12"/>
    <p:sldId id="263" r:id="rId13"/>
    <p:sldId id="276" r:id="rId14"/>
    <p:sldId id="262" r:id="rId15"/>
    <p:sldId id="284" r:id="rId16"/>
    <p:sldId id="285" r:id="rId17"/>
    <p:sldId id="286" r:id="rId18"/>
    <p:sldId id="270" r:id="rId19"/>
    <p:sldId id="265" r:id="rId20"/>
    <p:sldId id="278" r:id="rId21"/>
    <p:sldId id="266" r:id="rId22"/>
    <p:sldId id="280" r:id="rId23"/>
    <p:sldId id="281" r:id="rId24"/>
    <p:sldId id="282" r:id="rId25"/>
    <p:sldId id="289" r:id="rId26"/>
    <p:sldId id="267" r:id="rId27"/>
    <p:sldId id="283" r:id="rId28"/>
    <p:sldId id="269" r:id="rId29"/>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D25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4263" autoAdjust="0"/>
    <p:restoredTop sz="94660"/>
  </p:normalViewPr>
  <p:slideViewPr>
    <p:cSldViewPr>
      <p:cViewPr varScale="1">
        <p:scale>
          <a:sx n="110" d="100"/>
          <a:sy n="110" d="100"/>
        </p:scale>
        <p:origin x="-95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FFB659-82A9-4677-AC85-B9BC16748113}" type="datetimeFigureOut">
              <a:rPr lang="de-DE" smtClean="0"/>
              <a:pPr/>
              <a:t>14.12.2011</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A1B1F3-61B1-4C72-9C10-A139D189982E}"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96A1B1F3-61B1-4C72-9C10-A139D189982E}" type="slidenum">
              <a:rPr lang="de-DE" smtClean="0"/>
              <a:pPr/>
              <a:t>6</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96A1B1F3-61B1-4C72-9C10-A139D189982E}" type="slidenum">
              <a:rPr lang="de-DE" smtClean="0"/>
              <a:pPr/>
              <a:t>24</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96A1B1F3-61B1-4C72-9C10-A139D189982E}" type="slidenum">
              <a:rPr lang="de-DE" smtClean="0"/>
              <a:pPr/>
              <a:t>25</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20BEC9A-CCCA-4299-B66F-A4A434BBFB84}" type="datetime1">
              <a:rPr lang="de-DE" smtClean="0"/>
              <a:pPr/>
              <a:t>14.12.2011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4DEE467-EF98-4DCA-8C47-6655AA805710}"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B8AEEC6B-5993-402F-ADCD-ABF644BD76F3}" type="datetime1">
              <a:rPr lang="de-DE" smtClean="0"/>
              <a:pPr/>
              <a:t>14.12.2011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4DEE467-EF98-4DCA-8C47-6655AA805710}"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F9F75563-1718-4B8F-80A0-2CD860FAEB37}" type="datetime1">
              <a:rPr lang="de-DE" smtClean="0"/>
              <a:pPr/>
              <a:t>14.12.2011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4DEE467-EF98-4DCA-8C47-6655AA805710}"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A8EEC985-CE28-4680-ACAE-C992BA7CE15B}" type="datetime1">
              <a:rPr lang="de-DE" smtClean="0"/>
              <a:pPr/>
              <a:t>14.12.2011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4DEE467-EF98-4DCA-8C47-6655AA805710}"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Textmasterformate durch Klicken bearbeiten</a:t>
            </a:r>
          </a:p>
        </p:txBody>
      </p:sp>
      <p:sp>
        <p:nvSpPr>
          <p:cNvPr id="4" name="Datumsplatzhalter 3"/>
          <p:cNvSpPr>
            <a:spLocks noGrp="1"/>
          </p:cNvSpPr>
          <p:nvPr>
            <p:ph type="dt" sz="half" idx="10"/>
          </p:nvPr>
        </p:nvSpPr>
        <p:spPr/>
        <p:txBody>
          <a:bodyPr/>
          <a:lstStyle/>
          <a:p>
            <a:fld id="{51C08D18-43D4-4E55-BE56-A2ECB229BB5E}" type="datetime1">
              <a:rPr lang="de-DE" smtClean="0"/>
              <a:pPr/>
              <a:t>14.12.2011</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34DEE467-EF98-4DCA-8C47-6655AA805710}"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5A117DA-2B79-4393-B9AC-507FB27CE402}" type="datetime1">
              <a:rPr lang="de-DE" smtClean="0"/>
              <a:pPr/>
              <a:t>14.12.2011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4DEE467-EF98-4DCA-8C47-6655AA805710}" type="slidenum">
              <a:rPr lang="de-DE" smtClean="0"/>
              <a:pPr/>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5B7A6F79-89D8-4687-9345-823794B43FF1}" type="datetime1">
              <a:rPr lang="de-DE" smtClean="0"/>
              <a:pPr/>
              <a:t>14.12.2011</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34DEE467-EF98-4DCA-8C47-6655AA805710}"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65591368-9E35-4371-85C6-4E5CF204ACF8}" type="datetime1">
              <a:rPr lang="de-DE" smtClean="0"/>
              <a:pPr/>
              <a:t>14.12.2011</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4DEE467-EF98-4DCA-8C47-6655AA805710}"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9EE284B6-17E3-41DC-BC28-AB16587E8398}" type="datetime1">
              <a:rPr lang="de-DE" smtClean="0"/>
              <a:pPr/>
              <a:t>14.12.2011</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34DEE467-EF98-4DCA-8C47-6655AA805710}"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C13B30D5-0607-4EB9-9A00-28ABED4303E7}" type="datetime1">
              <a:rPr lang="de-DE" smtClean="0"/>
              <a:pPr/>
              <a:t>14.12.2011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4DEE467-EF98-4DCA-8C47-6655AA805710}"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Textmasterformate durch Klicken bearbeiten</a:t>
            </a:r>
          </a:p>
        </p:txBody>
      </p:sp>
      <p:sp>
        <p:nvSpPr>
          <p:cNvPr id="5" name="Datumsplatzhalter 4"/>
          <p:cNvSpPr>
            <a:spLocks noGrp="1"/>
          </p:cNvSpPr>
          <p:nvPr>
            <p:ph type="dt" sz="half" idx="10"/>
          </p:nvPr>
        </p:nvSpPr>
        <p:spPr/>
        <p:txBody>
          <a:bodyPr/>
          <a:lstStyle/>
          <a:p>
            <a:fld id="{BCF0EC07-2773-4DDA-A87B-61410BA02DC1}" type="datetime1">
              <a:rPr lang="de-DE" smtClean="0"/>
              <a:pPr/>
              <a:t>14.12.2011</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34DEE467-EF98-4DCA-8C47-6655AA805710}"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83961-98E7-4404-BCE8-F98C03C0140A}" type="datetime1">
              <a:rPr lang="de-DE" smtClean="0"/>
              <a:pPr/>
              <a:t>14.12.2011</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EE467-EF98-4DCA-8C47-6655AA805710}"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214282" y="4572008"/>
            <a:ext cx="8715436" cy="1470025"/>
          </a:xfrm>
        </p:spPr>
        <p:txBody>
          <a:bodyPr>
            <a:normAutofit fontScale="90000"/>
          </a:bodyPr>
          <a:lstStyle/>
          <a:p>
            <a:r>
              <a:rPr lang="de-DE" sz="3100" b="1" dirty="0"/>
              <a:t>A </a:t>
            </a:r>
            <a:r>
              <a:rPr lang="de-DE" sz="3100" b="1" dirty="0" err="1"/>
              <a:t>Rule-Based</a:t>
            </a:r>
            <a:r>
              <a:rPr lang="de-DE" sz="3100" b="1" dirty="0"/>
              <a:t> Approach </a:t>
            </a:r>
            <a:r>
              <a:rPr lang="de-DE" sz="3100" b="1" dirty="0" err="1"/>
              <a:t>to</a:t>
            </a:r>
            <a:r>
              <a:rPr lang="de-DE" sz="3100" b="1" dirty="0"/>
              <a:t> </a:t>
            </a:r>
            <a:r>
              <a:rPr lang="de-DE" sz="3100" b="1" dirty="0" err="1"/>
              <a:t>the</a:t>
            </a:r>
            <a:r>
              <a:rPr lang="de-DE" sz="3100" b="1" dirty="0"/>
              <a:t> </a:t>
            </a:r>
            <a:r>
              <a:rPr lang="de-DE" sz="3100" b="1" dirty="0" smtClean="0"/>
              <a:t/>
            </a:r>
            <a:br>
              <a:rPr lang="de-DE" sz="3100" b="1" dirty="0" smtClean="0"/>
            </a:br>
            <a:r>
              <a:rPr lang="de-DE" sz="3100" b="1" dirty="0" err="1" smtClean="0"/>
              <a:t>Semantic</a:t>
            </a:r>
            <a:r>
              <a:rPr lang="de-DE" sz="3100" b="1" dirty="0" smtClean="0"/>
              <a:t> </a:t>
            </a:r>
            <a:r>
              <a:rPr lang="de-DE" sz="3100" b="1" dirty="0"/>
              <a:t>Lifting </a:t>
            </a:r>
            <a:r>
              <a:rPr lang="de-DE" sz="3100" b="1" dirty="0" err="1"/>
              <a:t>of</a:t>
            </a:r>
            <a:r>
              <a:rPr lang="de-DE" sz="3100" b="1" dirty="0"/>
              <a:t> Model </a:t>
            </a:r>
            <a:r>
              <a:rPr lang="de-DE" sz="3100" b="1" dirty="0" err="1"/>
              <a:t>Differences</a:t>
            </a:r>
            <a:r>
              <a:rPr lang="de-DE" sz="3100" b="1" dirty="0"/>
              <a:t> </a:t>
            </a:r>
            <a:r>
              <a:rPr lang="de-DE" sz="3100" b="1" dirty="0" smtClean="0"/>
              <a:t/>
            </a:r>
            <a:br>
              <a:rPr lang="de-DE" sz="3100" b="1" dirty="0" smtClean="0"/>
            </a:br>
            <a:r>
              <a:rPr lang="de-DE" sz="3100" b="1" dirty="0" smtClean="0"/>
              <a:t>in </a:t>
            </a:r>
            <a:r>
              <a:rPr lang="de-DE" sz="3100" b="1" dirty="0" err="1" smtClean="0"/>
              <a:t>the</a:t>
            </a:r>
            <a:r>
              <a:rPr lang="de-DE" sz="3100" b="1" dirty="0" smtClean="0"/>
              <a:t> </a:t>
            </a:r>
            <a:r>
              <a:rPr lang="de-DE" sz="3100" b="1" dirty="0" err="1"/>
              <a:t>context</a:t>
            </a:r>
            <a:r>
              <a:rPr lang="de-DE" sz="3100" b="1" dirty="0"/>
              <a:t> </a:t>
            </a:r>
            <a:r>
              <a:rPr lang="de-DE" sz="3100" b="1" dirty="0" err="1"/>
              <a:t>of</a:t>
            </a:r>
            <a:r>
              <a:rPr lang="de-DE" sz="3100" b="1" dirty="0"/>
              <a:t> Model </a:t>
            </a:r>
            <a:r>
              <a:rPr lang="de-DE" sz="3100" b="1" dirty="0" err="1"/>
              <a:t>Versioning</a:t>
            </a:r>
            <a:r>
              <a:rPr lang="de-DE" dirty="0"/>
              <a:t/>
            </a:r>
            <a:br>
              <a:rPr lang="de-DE" dirty="0"/>
            </a:br>
            <a:endParaRPr lang="de-DE" dirty="0"/>
          </a:p>
        </p:txBody>
      </p:sp>
      <p:sp>
        <p:nvSpPr>
          <p:cNvPr id="3" name="Untertitel 2"/>
          <p:cNvSpPr>
            <a:spLocks noGrp="1"/>
          </p:cNvSpPr>
          <p:nvPr>
            <p:ph type="subTitle" idx="1"/>
          </p:nvPr>
        </p:nvSpPr>
        <p:spPr>
          <a:xfrm>
            <a:off x="357158" y="5748366"/>
            <a:ext cx="8501122" cy="752468"/>
          </a:xfrm>
        </p:spPr>
        <p:txBody>
          <a:bodyPr>
            <a:normAutofit lnSpcReduction="10000"/>
          </a:bodyPr>
          <a:lstStyle/>
          <a:p>
            <a:r>
              <a:rPr lang="de-DE" sz="2400" dirty="0"/>
              <a:t>Automatisierte Erzeugung von Transformationsregeln zur Optimierung </a:t>
            </a:r>
            <a:r>
              <a:rPr lang="de-DE" sz="2400" dirty="0" smtClean="0"/>
              <a:t>von </a:t>
            </a:r>
            <a:r>
              <a:rPr lang="de-DE" sz="2400" dirty="0"/>
              <a:t>Modelldifferenzen</a:t>
            </a:r>
          </a:p>
        </p:txBody>
      </p:sp>
      <p:sp>
        <p:nvSpPr>
          <p:cNvPr id="5" name="Foliennummernplatzhalter 4"/>
          <p:cNvSpPr>
            <a:spLocks noGrp="1"/>
          </p:cNvSpPr>
          <p:nvPr>
            <p:ph type="sldNum" sz="quarter" idx="12"/>
          </p:nvPr>
        </p:nvSpPr>
        <p:spPr/>
        <p:txBody>
          <a:bodyPr/>
          <a:lstStyle/>
          <a:p>
            <a:fld id="{34DEE467-EF98-4DCA-8C47-6655AA805710}" type="slidenum">
              <a:rPr lang="de-DE" smtClean="0"/>
              <a:pPr/>
              <a:t>1</a:t>
            </a:fld>
            <a:endParaRPr lang="de-DE"/>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142844" y="2357430"/>
            <a:ext cx="8858312" cy="2571768"/>
          </a:xfrm>
        </p:spPr>
        <p:txBody>
          <a:bodyPr>
            <a:noAutofit/>
          </a:bodyPr>
          <a:lstStyle/>
          <a:p>
            <a:r>
              <a:rPr lang="de-DE" sz="2600" dirty="0" smtClean="0"/>
              <a:t>Ein Modell kann Klassen aus anderen Modellen referenzieren.</a:t>
            </a:r>
          </a:p>
          <a:p>
            <a:pPr lvl="1"/>
            <a:r>
              <a:rPr lang="de-DE" sz="2200" dirty="0" smtClean="0"/>
              <a:t>Das Ecore-Modell stellt z.B. eine Type-Library zur Verfügung die häufig für Attribute verwendet wird.</a:t>
            </a:r>
          </a:p>
          <a:p>
            <a:pPr lvl="1"/>
            <a:r>
              <a:rPr lang="de-DE" sz="2200" dirty="0" smtClean="0"/>
              <a:t>Das Problem besteht darin, dass für das referenzierte Modell keine </a:t>
            </a:r>
            <a:r>
              <a:rPr lang="de-DE" sz="2200" dirty="0" err="1" smtClean="0"/>
              <a:t>Matchings</a:t>
            </a:r>
            <a:r>
              <a:rPr lang="de-DE" sz="2200" dirty="0" smtClean="0"/>
              <a:t> also auch keine </a:t>
            </a:r>
            <a:r>
              <a:rPr lang="de-DE" sz="2200" dirty="0" err="1" smtClean="0"/>
              <a:t>Correspondences</a:t>
            </a:r>
            <a:r>
              <a:rPr lang="de-DE" sz="2200" dirty="0" smtClean="0"/>
              <a:t> erzeugt werden.</a:t>
            </a:r>
          </a:p>
          <a:p>
            <a:pPr lvl="1"/>
            <a:r>
              <a:rPr lang="de-DE" sz="2200" dirty="0" smtClean="0"/>
              <a:t>Die </a:t>
            </a:r>
            <a:r>
              <a:rPr lang="de-DE" sz="2200" dirty="0" err="1" smtClean="0"/>
              <a:t>Correspondences</a:t>
            </a:r>
            <a:r>
              <a:rPr lang="de-DE" sz="2200" dirty="0" smtClean="0"/>
              <a:t> werden aber für das </a:t>
            </a:r>
            <a:r>
              <a:rPr lang="de-DE" sz="2200" dirty="0" err="1" smtClean="0"/>
              <a:t>Sematic</a:t>
            </a:r>
            <a:r>
              <a:rPr lang="de-DE" sz="2200" dirty="0" smtClean="0"/>
              <a:t> Lifting benötigt.</a:t>
            </a:r>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10</a:t>
            </a:fld>
            <a:endParaRPr lang="de-DE"/>
          </a:p>
        </p:txBody>
      </p:sp>
      <p:sp>
        <p:nvSpPr>
          <p:cNvPr id="7" name="Titel 1"/>
          <p:cNvSpPr txBox="1">
            <a:spLocks/>
          </p:cNvSpPr>
          <p:nvPr/>
        </p:nvSpPr>
        <p:spPr>
          <a:xfrm>
            <a:off x="142844" y="0"/>
            <a:ext cx="8858312" cy="64291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3200" b="1" i="0" u="none" strike="noStrike" kern="1200" cap="none" spc="0" normalizeH="0" baseline="0" noProof="0" smtClean="0">
                <a:ln>
                  <a:noFill/>
                </a:ln>
                <a:solidFill>
                  <a:schemeClr val="bg1"/>
                </a:solidFill>
                <a:effectLst/>
                <a:uLnTx/>
                <a:uFillTx/>
                <a:latin typeface="+mj-lt"/>
                <a:ea typeface="+mj-ea"/>
                <a:cs typeface="+mj-cs"/>
              </a:rPr>
              <a:t>Model Differencing Pipline - Difference Derivation</a:t>
            </a:r>
            <a:endParaRPr kumimoji="0" lang="de-DE" sz="3200" b="1" i="0" u="none" strike="noStrike" kern="1200" cap="none" spc="0" normalizeH="0" baseline="0" noProof="0" dirty="0">
              <a:ln>
                <a:noFill/>
              </a:ln>
              <a:solidFill>
                <a:schemeClr val="bg1"/>
              </a:solidFill>
              <a:effectLst/>
              <a:uLnTx/>
              <a:uFillTx/>
              <a:latin typeface="+mj-lt"/>
              <a:ea typeface="+mj-ea"/>
              <a:cs typeface="+mj-cs"/>
            </a:endParaRPr>
          </a:p>
        </p:txBody>
      </p:sp>
      <p:pic>
        <p:nvPicPr>
          <p:cNvPr id="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20" y="1214422"/>
            <a:ext cx="8539150" cy="1135641"/>
          </a:xfrm>
          <a:prstGeom prst="rect">
            <a:avLst/>
          </a:prstGeom>
          <a:noFill/>
          <a:ln w="9525">
            <a:noFill/>
            <a:miter lim="800000"/>
            <a:headEnd/>
            <a:tailEnd/>
          </a:ln>
          <a:effectLst/>
        </p:spPr>
      </p:pic>
      <p:sp>
        <p:nvSpPr>
          <p:cNvPr id="9" name="Ellipse 8"/>
          <p:cNvSpPr/>
          <p:nvPr/>
        </p:nvSpPr>
        <p:spPr>
          <a:xfrm>
            <a:off x="1500166" y="6072206"/>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Modell A</a:t>
            </a:r>
          </a:p>
        </p:txBody>
      </p:sp>
      <p:sp>
        <p:nvSpPr>
          <p:cNvPr id="11" name="Ellipse 10"/>
          <p:cNvSpPr/>
          <p:nvPr/>
        </p:nvSpPr>
        <p:spPr>
          <a:xfrm>
            <a:off x="3571868" y="6072206"/>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Modell B</a:t>
            </a:r>
          </a:p>
        </p:txBody>
      </p:sp>
      <p:sp>
        <p:nvSpPr>
          <p:cNvPr id="12" name="Ellipse 11"/>
          <p:cNvSpPr/>
          <p:nvPr/>
        </p:nvSpPr>
        <p:spPr>
          <a:xfrm>
            <a:off x="2643174" y="5000636"/>
            <a:ext cx="1643074"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smtClean="0"/>
              <a:t>Ecore</a:t>
            </a:r>
          </a:p>
        </p:txBody>
      </p:sp>
      <p:cxnSp>
        <p:nvCxnSpPr>
          <p:cNvPr id="14" name="Gerade Verbindung mit Pfeil 13"/>
          <p:cNvCxnSpPr>
            <a:stCxn id="9" idx="0"/>
            <a:endCxn id="12" idx="4"/>
          </p:cNvCxnSpPr>
          <p:nvPr/>
        </p:nvCxnSpPr>
        <p:spPr>
          <a:xfrm rot="5400000" flipH="1" flipV="1">
            <a:off x="2643174" y="5250669"/>
            <a:ext cx="500066" cy="1143008"/>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6" name="Gerade Verbindung mit Pfeil 15"/>
          <p:cNvCxnSpPr>
            <a:stCxn id="11" idx="0"/>
            <a:endCxn id="12" idx="4"/>
          </p:cNvCxnSpPr>
          <p:nvPr/>
        </p:nvCxnSpPr>
        <p:spPr>
          <a:xfrm rot="16200000" flipV="1">
            <a:off x="3679025" y="5357826"/>
            <a:ext cx="500066" cy="92869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0" y="2214554"/>
            <a:ext cx="9144000" cy="4429156"/>
          </a:xfrm>
        </p:spPr>
        <p:txBody>
          <a:bodyPr>
            <a:noAutofit/>
          </a:bodyPr>
          <a:lstStyle/>
          <a:p>
            <a:r>
              <a:rPr lang="de-DE" sz="2600" dirty="0" err="1" smtClean="0"/>
              <a:t>Merge</a:t>
            </a:r>
            <a:r>
              <a:rPr lang="de-DE" sz="2600" dirty="0" smtClean="0"/>
              <a:t> Imports:</a:t>
            </a:r>
          </a:p>
          <a:p>
            <a:pPr marL="971550" lvl="1" indent="-514350">
              <a:buFont typeface="+mj-lt"/>
              <a:buAutoNum type="arabicPeriod"/>
            </a:pPr>
            <a:r>
              <a:rPr lang="de-DE" sz="2200" dirty="0" smtClean="0"/>
              <a:t>Finde alle externen Referenzen in Modell A und B</a:t>
            </a:r>
          </a:p>
          <a:p>
            <a:pPr marL="971550" lvl="1" indent="-514350">
              <a:buFont typeface="+mj-lt"/>
              <a:buAutoNum type="arabicPeriod"/>
            </a:pPr>
            <a:r>
              <a:rPr lang="de-DE" sz="2200" dirty="0" smtClean="0"/>
              <a:t>Erstelle eine Kopie aller Referenzierten Modelle</a:t>
            </a:r>
          </a:p>
          <a:p>
            <a:pPr marL="971550" lvl="1" indent="-514350">
              <a:buFont typeface="+mj-lt"/>
              <a:buAutoNum type="arabicPeriod"/>
            </a:pPr>
            <a:r>
              <a:rPr lang="de-DE" sz="2200" dirty="0" smtClean="0"/>
              <a:t>Erzeuge eine </a:t>
            </a:r>
            <a:r>
              <a:rPr lang="de-DE" sz="2200" dirty="0" err="1" smtClean="0"/>
              <a:t>Correspondence</a:t>
            </a:r>
            <a:r>
              <a:rPr lang="de-DE" sz="2200" dirty="0" smtClean="0"/>
              <a:t> zwischen Original Modell Element und der Kopie.</a:t>
            </a:r>
          </a:p>
          <a:p>
            <a:pPr marL="1371600" lvl="2" indent="-514350"/>
            <a:r>
              <a:rPr lang="de-DE" sz="2200" dirty="0" smtClean="0"/>
              <a:t>Filter: Nur für referenzierte Elemente und deren Container.</a:t>
            </a:r>
          </a:p>
          <a:p>
            <a:pPr marL="971550" lvl="1" indent="-514350">
              <a:buFont typeface="+mj-lt"/>
              <a:buAutoNum type="arabicPeriod"/>
            </a:pPr>
            <a:r>
              <a:rPr lang="de-DE" sz="2200" dirty="0" smtClean="0"/>
              <a:t>Biege alle externen Referenzen in Modell B auf die Kopie um.</a:t>
            </a:r>
          </a:p>
          <a:p>
            <a:pPr marL="971550" lvl="1" indent="-514350">
              <a:buFont typeface="+mj-lt"/>
              <a:buAutoNum type="arabicPeriod"/>
            </a:pPr>
            <a:r>
              <a:rPr lang="de-DE" sz="2200" dirty="0" smtClean="0"/>
              <a:t>Biege alle externen Referenzen der </a:t>
            </a:r>
            <a:r>
              <a:rPr lang="de-DE" sz="2200" dirty="0" err="1" smtClean="0"/>
              <a:t>AddReference</a:t>
            </a:r>
            <a:r>
              <a:rPr lang="de-DE" sz="2200" dirty="0" smtClean="0"/>
              <a:t> </a:t>
            </a:r>
            <a:r>
              <a:rPr lang="de-DE" sz="2200" dirty="0" err="1" smtClean="0"/>
              <a:t>Changes</a:t>
            </a:r>
            <a:r>
              <a:rPr lang="de-DE" sz="2200" dirty="0" smtClean="0"/>
              <a:t> auf die Kopie um.</a:t>
            </a:r>
          </a:p>
          <a:p>
            <a:pPr marL="971550" lvl="1" indent="-514350">
              <a:buFont typeface="+mj-lt"/>
              <a:buAutoNum type="arabicPeriod"/>
            </a:pPr>
            <a:r>
              <a:rPr lang="de-DE" sz="2200" dirty="0" smtClean="0"/>
              <a:t>Nach Lifting -&gt; Mache alle </a:t>
            </a:r>
            <a:r>
              <a:rPr lang="de-DE" sz="2200" dirty="0"/>
              <a:t>Ä</a:t>
            </a:r>
            <a:r>
              <a:rPr lang="de-DE" sz="2200" dirty="0" smtClean="0"/>
              <a:t>nderung an der </a:t>
            </a:r>
            <a:r>
              <a:rPr lang="de-DE" sz="2200" dirty="0" err="1" smtClean="0"/>
              <a:t>Difference</a:t>
            </a:r>
            <a:r>
              <a:rPr lang="de-DE" sz="2200" dirty="0" smtClean="0"/>
              <a:t> und an Model B wieder rückgängig.</a:t>
            </a:r>
          </a:p>
          <a:p>
            <a:pPr marL="971550" lvl="1" indent="-514350">
              <a:buFont typeface="+mj-lt"/>
              <a:buAutoNum type="arabicPeriod"/>
            </a:pPr>
            <a:endParaRPr lang="de-DE" dirty="0"/>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11</a:t>
            </a:fld>
            <a:endParaRPr lang="de-DE"/>
          </a:p>
        </p:txBody>
      </p:sp>
      <p:sp>
        <p:nvSpPr>
          <p:cNvPr id="7" name="Titel 1"/>
          <p:cNvSpPr txBox="1">
            <a:spLocks/>
          </p:cNvSpPr>
          <p:nvPr/>
        </p:nvSpPr>
        <p:spPr>
          <a:xfrm>
            <a:off x="142844" y="0"/>
            <a:ext cx="8858312" cy="64291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3200" b="1" i="0" u="none" strike="noStrike" kern="1200" cap="none" spc="0" normalizeH="0" baseline="0" noProof="0" smtClean="0">
                <a:ln>
                  <a:noFill/>
                </a:ln>
                <a:solidFill>
                  <a:schemeClr val="bg1"/>
                </a:solidFill>
                <a:effectLst/>
                <a:uLnTx/>
                <a:uFillTx/>
                <a:latin typeface="+mj-lt"/>
                <a:ea typeface="+mj-ea"/>
                <a:cs typeface="+mj-cs"/>
              </a:rPr>
              <a:t>Model Differencing Pipline - Difference Derivation</a:t>
            </a:r>
            <a:endParaRPr kumimoji="0" lang="de-DE" sz="3200" b="1" i="0" u="none" strike="noStrike" kern="1200" cap="none" spc="0" normalizeH="0" baseline="0" noProof="0" dirty="0">
              <a:ln>
                <a:noFill/>
              </a:ln>
              <a:solidFill>
                <a:schemeClr val="bg1"/>
              </a:solidFill>
              <a:effectLst/>
              <a:uLnTx/>
              <a:uFillTx/>
              <a:latin typeface="+mj-lt"/>
              <a:ea typeface="+mj-ea"/>
              <a:cs typeface="+mj-cs"/>
            </a:endParaRPr>
          </a:p>
        </p:txBody>
      </p:sp>
      <p:pic>
        <p:nvPicPr>
          <p:cNvPr id="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20" y="1214422"/>
            <a:ext cx="8539150" cy="11356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28596" y="0"/>
            <a:ext cx="8229600" cy="642918"/>
          </a:xfrm>
        </p:spPr>
        <p:txBody>
          <a:bodyPr>
            <a:normAutofit/>
          </a:bodyPr>
          <a:lstStyle/>
          <a:p>
            <a:r>
              <a:rPr lang="de-DE" sz="3200" b="1" dirty="0" smtClean="0">
                <a:solidFill>
                  <a:schemeClr val="bg1"/>
                </a:solidFill>
              </a:rPr>
              <a:t>Model </a:t>
            </a:r>
            <a:r>
              <a:rPr lang="de-DE" sz="3200" b="1" dirty="0" err="1" smtClean="0">
                <a:solidFill>
                  <a:schemeClr val="bg1"/>
                </a:solidFill>
              </a:rPr>
              <a:t>Differencing</a:t>
            </a:r>
            <a:r>
              <a:rPr lang="de-DE" sz="3200" b="1" dirty="0" smtClean="0">
                <a:solidFill>
                  <a:schemeClr val="bg1"/>
                </a:solidFill>
              </a:rPr>
              <a:t> </a:t>
            </a:r>
            <a:r>
              <a:rPr lang="de-DE" sz="3200" b="1" dirty="0" err="1" smtClean="0">
                <a:solidFill>
                  <a:schemeClr val="bg1"/>
                </a:solidFill>
              </a:rPr>
              <a:t>Pipline</a:t>
            </a:r>
            <a:r>
              <a:rPr lang="de-DE" sz="3200" b="1" dirty="0" smtClean="0">
                <a:solidFill>
                  <a:schemeClr val="bg1"/>
                </a:solidFill>
              </a:rPr>
              <a:t> - </a:t>
            </a:r>
            <a:r>
              <a:rPr lang="de-DE" sz="3200" b="1" dirty="0" err="1" smtClean="0">
                <a:solidFill>
                  <a:schemeClr val="bg1"/>
                </a:solidFill>
              </a:rPr>
              <a:t>Semantic</a:t>
            </a:r>
            <a:r>
              <a:rPr lang="de-DE" sz="3200" b="1" dirty="0" smtClean="0">
                <a:solidFill>
                  <a:schemeClr val="bg1"/>
                </a:solidFill>
              </a:rPr>
              <a:t> Lifting</a:t>
            </a:r>
            <a:endParaRPr lang="de-DE" sz="3200" b="1" dirty="0">
              <a:solidFill>
                <a:schemeClr val="bg1"/>
              </a:solidFill>
            </a:endParaRPr>
          </a:p>
        </p:txBody>
      </p:sp>
      <p:sp>
        <p:nvSpPr>
          <p:cNvPr id="3" name="Inhaltsplatzhalter 2"/>
          <p:cNvSpPr>
            <a:spLocks noGrp="1"/>
          </p:cNvSpPr>
          <p:nvPr>
            <p:ph idx="1"/>
          </p:nvPr>
        </p:nvSpPr>
        <p:spPr>
          <a:xfrm>
            <a:off x="0" y="2571744"/>
            <a:ext cx="9144000" cy="3257560"/>
          </a:xfrm>
        </p:spPr>
        <p:txBody>
          <a:bodyPr>
            <a:noAutofit/>
          </a:bodyPr>
          <a:lstStyle/>
          <a:p>
            <a:r>
              <a:rPr lang="de-DE" sz="2600" dirty="0" smtClean="0"/>
              <a:t>Ziel des </a:t>
            </a:r>
            <a:r>
              <a:rPr lang="de-DE" sz="2600" dirty="0" err="1" smtClean="0"/>
              <a:t>Semantic</a:t>
            </a:r>
            <a:r>
              <a:rPr lang="de-DE" sz="2600" dirty="0" smtClean="0"/>
              <a:t> Liftings (technisch):</a:t>
            </a:r>
          </a:p>
          <a:p>
            <a:pPr lvl="1"/>
            <a:r>
              <a:rPr lang="de-DE" sz="2200" dirty="0" smtClean="0"/>
              <a:t>Gruppierung der Low-Level </a:t>
            </a:r>
            <a:r>
              <a:rPr lang="de-DE" sz="2200" dirty="0" err="1" smtClean="0"/>
              <a:t>Changes</a:t>
            </a:r>
            <a:r>
              <a:rPr lang="de-DE" sz="2200" dirty="0" smtClean="0"/>
              <a:t> zu User-Level </a:t>
            </a:r>
            <a:r>
              <a:rPr lang="de-DE" sz="2200" dirty="0" err="1" smtClean="0"/>
              <a:t>Changes</a:t>
            </a:r>
            <a:r>
              <a:rPr lang="de-DE" sz="2200" dirty="0" smtClean="0"/>
              <a:t>.</a:t>
            </a:r>
          </a:p>
          <a:p>
            <a:pPr lvl="1"/>
            <a:r>
              <a:rPr lang="de-DE" sz="2200" dirty="0" smtClean="0"/>
              <a:t>Eine Gruppierung wird als </a:t>
            </a:r>
            <a:r>
              <a:rPr lang="de-DE" sz="2200" dirty="0" err="1" smtClean="0"/>
              <a:t>Sematic</a:t>
            </a:r>
            <a:r>
              <a:rPr lang="de-DE" sz="2200" dirty="0" smtClean="0"/>
              <a:t> Change Set bezeichnet.</a:t>
            </a:r>
          </a:p>
          <a:p>
            <a:pPr lvl="1"/>
            <a:r>
              <a:rPr lang="de-DE" sz="2200" dirty="0" smtClean="0"/>
              <a:t>Die Gruppierung wird durch die zuvor erstellten Edit-Rules vorgegeben.</a:t>
            </a:r>
          </a:p>
          <a:p>
            <a:pPr lvl="1"/>
            <a:r>
              <a:rPr lang="de-DE" sz="2200" dirty="0" smtClean="0"/>
              <a:t>Die Gruppierung erfolgt automatisch über </a:t>
            </a:r>
            <a:r>
              <a:rPr lang="de-DE" sz="2200" dirty="0" err="1" smtClean="0"/>
              <a:t>Henshin</a:t>
            </a:r>
            <a:r>
              <a:rPr lang="de-DE" sz="2200" dirty="0" smtClean="0"/>
              <a:t> Transformationsregeln. Wir werden diese Transformationsregeln im folgenden als Recognition-Rules bezeichnen.</a:t>
            </a:r>
          </a:p>
          <a:p>
            <a:pPr lvl="1"/>
            <a:r>
              <a:rPr lang="de-DE" sz="2200" dirty="0" smtClean="0"/>
              <a:t>Die Recognition-Rules werden automatisch aus den Edit-Rules generiert.</a:t>
            </a:r>
            <a:endParaRPr lang="de-DE" sz="2200" dirty="0"/>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12</a:t>
            </a:fld>
            <a:endParaRPr lang="de-DE"/>
          </a:p>
        </p:txBody>
      </p:sp>
      <p:pic>
        <p:nvPicPr>
          <p:cNvPr id="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20" y="1214422"/>
            <a:ext cx="8539150" cy="11356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200" b="1" dirty="0" smtClean="0">
                <a:solidFill>
                  <a:schemeClr val="bg1"/>
                </a:solidFill>
              </a:rPr>
              <a:t>Model </a:t>
            </a:r>
            <a:r>
              <a:rPr lang="de-DE" sz="3200" b="1" dirty="0" err="1" smtClean="0">
                <a:solidFill>
                  <a:schemeClr val="bg1"/>
                </a:solidFill>
              </a:rPr>
              <a:t>Differencing</a:t>
            </a:r>
            <a:r>
              <a:rPr lang="de-DE" sz="3200" b="1" dirty="0" smtClean="0">
                <a:solidFill>
                  <a:schemeClr val="bg1"/>
                </a:solidFill>
              </a:rPr>
              <a:t> </a:t>
            </a:r>
            <a:r>
              <a:rPr lang="de-DE" sz="3200" b="1" dirty="0" err="1" smtClean="0">
                <a:solidFill>
                  <a:schemeClr val="bg1"/>
                </a:solidFill>
              </a:rPr>
              <a:t>Pipline</a:t>
            </a:r>
            <a:r>
              <a:rPr lang="de-DE" sz="3200" b="1" dirty="0" smtClean="0">
                <a:solidFill>
                  <a:schemeClr val="bg1"/>
                </a:solidFill>
              </a:rPr>
              <a:t> - </a:t>
            </a:r>
            <a:r>
              <a:rPr lang="de-DE" sz="3200" b="1" dirty="0" err="1" smtClean="0">
                <a:solidFill>
                  <a:schemeClr val="bg1"/>
                </a:solidFill>
              </a:rPr>
              <a:t>Semantic</a:t>
            </a:r>
            <a:r>
              <a:rPr lang="de-DE" sz="3200" b="1" dirty="0" smtClean="0">
                <a:solidFill>
                  <a:schemeClr val="bg1"/>
                </a:solidFill>
              </a:rPr>
              <a:t> Lifting</a:t>
            </a:r>
            <a:endParaRPr lang="de-DE" sz="3200" b="1" dirty="0">
              <a:solidFill>
                <a:schemeClr val="bg1"/>
              </a:solidFill>
            </a:endParaRPr>
          </a:p>
        </p:txBody>
      </p:sp>
      <p:sp>
        <p:nvSpPr>
          <p:cNvPr id="3" name="Inhaltsplatzhalter 2"/>
          <p:cNvSpPr>
            <a:spLocks noGrp="1"/>
          </p:cNvSpPr>
          <p:nvPr>
            <p:ph idx="1"/>
          </p:nvPr>
        </p:nvSpPr>
        <p:spPr>
          <a:xfrm>
            <a:off x="357158" y="1142984"/>
            <a:ext cx="8229600" cy="4525963"/>
          </a:xfrm>
        </p:spPr>
        <p:txBody>
          <a:bodyPr>
            <a:normAutofit/>
          </a:bodyPr>
          <a:lstStyle/>
          <a:p>
            <a:r>
              <a:rPr lang="de-DE" sz="2800" dirty="0" smtClean="0"/>
              <a:t>Gruppieren der Low-Level </a:t>
            </a:r>
            <a:r>
              <a:rPr lang="de-DE" sz="2800" dirty="0" err="1" smtClean="0"/>
              <a:t>Changes</a:t>
            </a:r>
            <a:r>
              <a:rPr lang="de-DE" sz="2800" dirty="0" smtClean="0"/>
              <a:t>:</a:t>
            </a:r>
            <a:endParaRPr lang="de-DE" sz="2800" dirty="0"/>
          </a:p>
        </p:txBody>
      </p:sp>
      <p:pic>
        <p:nvPicPr>
          <p:cNvPr id="3074" name="Picture 2"/>
          <p:cNvPicPr>
            <a:picLocks noChangeAspect="1" noChangeArrowheads="1"/>
          </p:cNvPicPr>
          <p:nvPr/>
        </p:nvPicPr>
        <p:blipFill>
          <a:blip r:embed="rId2"/>
          <a:srcRect/>
          <a:stretch>
            <a:fillRect/>
          </a:stretch>
        </p:blipFill>
        <p:spPr bwMode="auto">
          <a:xfrm>
            <a:off x="809618" y="1928802"/>
            <a:ext cx="3516290" cy="428628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667402" y="2019296"/>
            <a:ext cx="2762250" cy="46672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5667402" y="2590800"/>
            <a:ext cx="2705100" cy="828675"/>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srcRect/>
          <a:stretch>
            <a:fillRect/>
          </a:stretch>
        </p:blipFill>
        <p:spPr bwMode="auto">
          <a:xfrm>
            <a:off x="5667402" y="4448188"/>
            <a:ext cx="2628900" cy="838200"/>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srcRect/>
          <a:stretch>
            <a:fillRect/>
          </a:stretch>
        </p:blipFill>
        <p:spPr bwMode="auto">
          <a:xfrm>
            <a:off x="5667402" y="3519494"/>
            <a:ext cx="2647950" cy="809625"/>
          </a:xfrm>
          <a:prstGeom prst="rect">
            <a:avLst/>
          </a:prstGeom>
          <a:noFill/>
          <a:ln w="9525">
            <a:noFill/>
            <a:miter lim="800000"/>
            <a:headEnd/>
            <a:tailEnd/>
          </a:ln>
          <a:effectLst/>
        </p:spPr>
      </p:pic>
      <p:grpSp>
        <p:nvGrpSpPr>
          <p:cNvPr id="30" name="Gruppieren 29"/>
          <p:cNvGrpSpPr/>
          <p:nvPr/>
        </p:nvGrpSpPr>
        <p:grpSpPr>
          <a:xfrm>
            <a:off x="2667006" y="2500306"/>
            <a:ext cx="2928958" cy="2071702"/>
            <a:chOff x="2571736" y="2714620"/>
            <a:chExt cx="2928958" cy="2071702"/>
          </a:xfrm>
        </p:grpSpPr>
        <p:cxnSp>
          <p:nvCxnSpPr>
            <p:cNvPr id="12" name="Gewinkelte Verbindung 11"/>
            <p:cNvCxnSpPr/>
            <p:nvPr/>
          </p:nvCxnSpPr>
          <p:spPr>
            <a:xfrm>
              <a:off x="2571736" y="2714620"/>
              <a:ext cx="2928958" cy="214314"/>
            </a:xfrm>
            <a:prstGeom prst="bentConnector3">
              <a:avLst>
                <a:gd name="adj1" fmla="val 71206"/>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Gewinkelte Verbindung 13"/>
            <p:cNvCxnSpPr/>
            <p:nvPr/>
          </p:nvCxnSpPr>
          <p:spPr>
            <a:xfrm>
              <a:off x="2571736" y="2928934"/>
              <a:ext cx="2928958" cy="928694"/>
            </a:xfrm>
            <a:prstGeom prst="bentConnector3">
              <a:avLst>
                <a:gd name="adj1" fmla="val 71206"/>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Gewinkelte Verbindung 15"/>
            <p:cNvCxnSpPr/>
            <p:nvPr/>
          </p:nvCxnSpPr>
          <p:spPr>
            <a:xfrm>
              <a:off x="2571736" y="3143248"/>
              <a:ext cx="2928958" cy="1643074"/>
            </a:xfrm>
            <a:prstGeom prst="bentConnector3">
              <a:avLst>
                <a:gd name="adj1" fmla="val 71206"/>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13" name="Rechteck 12"/>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cxnSp>
        <p:nvCxnSpPr>
          <p:cNvPr id="29" name="Gerade Verbindung mit Pfeil 28"/>
          <p:cNvCxnSpPr/>
          <p:nvPr/>
        </p:nvCxnSpPr>
        <p:spPr>
          <a:xfrm>
            <a:off x="2667006" y="2285992"/>
            <a:ext cx="2928958"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Foliennummernplatzhalter 30"/>
          <p:cNvSpPr>
            <a:spLocks noGrp="1"/>
          </p:cNvSpPr>
          <p:nvPr>
            <p:ph type="sldNum" sz="quarter" idx="12"/>
          </p:nvPr>
        </p:nvSpPr>
        <p:spPr/>
        <p:txBody>
          <a:bodyPr/>
          <a:lstStyle/>
          <a:p>
            <a:fld id="{34DEE467-EF98-4DCA-8C47-6655AA805710}" type="slidenum">
              <a:rPr lang="de-DE" smtClean="0"/>
              <a:pPr/>
              <a:t>13</a:t>
            </a:fld>
            <a:endParaRPr lang="de-DE"/>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500034" y="1600201"/>
            <a:ext cx="8215370" cy="3900502"/>
          </a:xfrm>
        </p:spPr>
        <p:txBody>
          <a:bodyPr>
            <a:noAutofit/>
          </a:bodyPr>
          <a:lstStyle/>
          <a:p>
            <a:r>
              <a:rPr lang="de-DE" sz="2600" dirty="0" smtClean="0"/>
              <a:t>Generieren der einzelnen Patterns:</a:t>
            </a:r>
          </a:p>
          <a:p>
            <a:pPr lvl="1"/>
            <a:r>
              <a:rPr lang="de-DE" sz="2200" dirty="0" err="1" smtClean="0"/>
              <a:t>Henshin</a:t>
            </a:r>
            <a:r>
              <a:rPr lang="de-DE" sz="2200" dirty="0" smtClean="0"/>
              <a:t> Modell Elemente:</a:t>
            </a:r>
          </a:p>
          <a:p>
            <a:pPr lvl="2"/>
            <a:r>
              <a:rPr lang="de-DE" sz="2000" dirty="0" smtClean="0"/>
              <a:t>Nodes, </a:t>
            </a:r>
            <a:r>
              <a:rPr lang="de-DE" sz="2000" dirty="0" err="1" smtClean="0"/>
              <a:t>Edges</a:t>
            </a:r>
            <a:r>
              <a:rPr lang="de-DE" sz="2000" dirty="0" smtClean="0"/>
              <a:t>, Attributes</a:t>
            </a:r>
          </a:p>
          <a:p>
            <a:pPr lvl="1"/>
            <a:r>
              <a:rPr lang="de-DE" sz="2200" dirty="0" err="1" smtClean="0"/>
              <a:t>Henshin</a:t>
            </a:r>
            <a:r>
              <a:rPr lang="de-DE" sz="2200" dirty="0" smtClean="0"/>
              <a:t> Stereotypen:</a:t>
            </a:r>
          </a:p>
          <a:p>
            <a:pPr lvl="2"/>
            <a:r>
              <a:rPr lang="de-DE" sz="2000" dirty="0" smtClean="0"/>
              <a:t>&lt;&lt;</a:t>
            </a:r>
            <a:r>
              <a:rPr lang="de-DE" sz="2000" dirty="0" err="1" smtClean="0"/>
              <a:t>create</a:t>
            </a:r>
            <a:r>
              <a:rPr lang="de-DE" sz="2000" dirty="0" smtClean="0"/>
              <a:t>&gt;&gt;, &lt;&lt;</a:t>
            </a:r>
            <a:r>
              <a:rPr lang="de-DE" sz="2000" dirty="0" err="1" smtClean="0"/>
              <a:t>delete</a:t>
            </a:r>
            <a:r>
              <a:rPr lang="de-DE" sz="2000" dirty="0" smtClean="0"/>
              <a:t>&gt;&gt;, &lt;&lt;</a:t>
            </a:r>
            <a:r>
              <a:rPr lang="de-DE" sz="2000" dirty="0" err="1" smtClean="0"/>
              <a:t>preserve</a:t>
            </a:r>
            <a:r>
              <a:rPr lang="de-DE" sz="2000" dirty="0" smtClean="0"/>
              <a:t>&gt;&gt;</a:t>
            </a:r>
          </a:p>
          <a:p>
            <a:pPr lvl="1"/>
            <a:endParaRPr lang="de-DE" dirty="0" smtClean="0"/>
          </a:p>
          <a:p>
            <a:r>
              <a:rPr lang="de-DE" sz="2600" dirty="0" smtClean="0"/>
              <a:t>Amalgamation Units</a:t>
            </a:r>
          </a:p>
          <a:p>
            <a:pPr lvl="1"/>
            <a:r>
              <a:rPr lang="de-DE" sz="2200" dirty="0" smtClean="0"/>
              <a:t>Generieren der Kernel- und Multi-Recognition-Rules</a:t>
            </a:r>
          </a:p>
          <a:p>
            <a:pPr lvl="1"/>
            <a:r>
              <a:rPr lang="de-DE" sz="2200" dirty="0" smtClean="0"/>
              <a:t>Einbetten der Kernel-</a:t>
            </a:r>
            <a:r>
              <a:rPr lang="de-DE" sz="2200" dirty="0" err="1" smtClean="0"/>
              <a:t>Rule</a:t>
            </a:r>
            <a:r>
              <a:rPr lang="de-DE" sz="2200" dirty="0" smtClean="0"/>
              <a:t> in die Multi-Rules</a:t>
            </a:r>
            <a:endParaRPr lang="de-DE" sz="2200" dirty="0"/>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14</a:t>
            </a:fld>
            <a:endParaRPr lang="de-DE"/>
          </a:p>
        </p:txBody>
      </p:sp>
      <p:sp>
        <p:nvSpPr>
          <p:cNvPr id="7" name="Titel 1"/>
          <p:cNvSpPr txBox="1">
            <a:spLocks/>
          </p:cNvSpPr>
          <p:nvPr/>
        </p:nvSpPr>
        <p:spPr>
          <a:xfrm>
            <a:off x="142844" y="0"/>
            <a:ext cx="8858312" cy="64291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3200" b="1" i="0" u="none" strike="noStrike" kern="1200" cap="none" spc="0" normalizeH="0" baseline="0" noProof="0" smtClean="0">
                <a:ln>
                  <a:noFill/>
                </a:ln>
                <a:solidFill>
                  <a:schemeClr val="bg1"/>
                </a:solidFill>
                <a:effectLst/>
                <a:uLnTx/>
                <a:uFillTx/>
                <a:latin typeface="+mj-lt"/>
                <a:ea typeface="+mj-ea"/>
                <a:cs typeface="+mj-cs"/>
              </a:rPr>
              <a:t>Automatische Generierung der Recognition-Rules </a:t>
            </a:r>
            <a:endParaRPr kumimoji="0" lang="de-DE" sz="32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1214414" y="2357430"/>
            <a:ext cx="6791325" cy="2495550"/>
          </a:xfrm>
          <a:prstGeom prst="rect">
            <a:avLst/>
          </a:prstGeom>
          <a:noFill/>
          <a:ln w="9525">
            <a:noFill/>
            <a:miter lim="800000"/>
            <a:headEnd/>
            <a:tailEnd/>
          </a:ln>
          <a:effectLst/>
        </p:spPr>
      </p:pic>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7" name="Foliennummernplatzhalter 6"/>
          <p:cNvSpPr>
            <a:spLocks noGrp="1"/>
          </p:cNvSpPr>
          <p:nvPr>
            <p:ph type="sldNum" sz="quarter" idx="12"/>
          </p:nvPr>
        </p:nvSpPr>
        <p:spPr/>
        <p:txBody>
          <a:bodyPr/>
          <a:lstStyle/>
          <a:p>
            <a:fld id="{34DEE467-EF98-4DCA-8C47-6655AA805710}" type="slidenum">
              <a:rPr lang="de-DE" smtClean="0"/>
              <a:pPr/>
              <a:t>15</a:t>
            </a:fld>
            <a:endParaRPr lang="de-DE"/>
          </a:p>
        </p:txBody>
      </p:sp>
      <p:sp>
        <p:nvSpPr>
          <p:cNvPr id="9" name="Titel 1"/>
          <p:cNvSpPr txBox="1">
            <a:spLocks/>
          </p:cNvSpPr>
          <p:nvPr/>
        </p:nvSpPr>
        <p:spPr>
          <a:xfrm>
            <a:off x="142844" y="0"/>
            <a:ext cx="8858312" cy="64291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3200" b="1" i="0" u="none" strike="noStrike" kern="1200" cap="none" spc="0" normalizeH="0" baseline="0" noProof="0" smtClean="0">
                <a:ln>
                  <a:noFill/>
                </a:ln>
                <a:solidFill>
                  <a:schemeClr val="bg1"/>
                </a:solidFill>
                <a:effectLst/>
                <a:uLnTx/>
                <a:uFillTx/>
                <a:latin typeface="+mj-lt"/>
                <a:ea typeface="+mj-ea"/>
                <a:cs typeface="+mj-cs"/>
              </a:rPr>
              <a:t>Automatische Generierung der Recognition-Rules </a:t>
            </a:r>
            <a:endParaRPr kumimoji="0" lang="de-DE" sz="32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42876" y="1785926"/>
            <a:ext cx="8929718" cy="3889161"/>
          </a:xfrm>
          <a:prstGeom prst="rect">
            <a:avLst/>
          </a:prstGeom>
          <a:noFill/>
          <a:ln w="9525">
            <a:noFill/>
            <a:miter lim="800000"/>
            <a:headEnd/>
            <a:tailEnd/>
          </a:ln>
          <a:effectLst/>
        </p:spPr>
      </p:pic>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16</a:t>
            </a:fld>
            <a:endParaRPr lang="de-DE"/>
          </a:p>
        </p:txBody>
      </p:sp>
      <p:sp>
        <p:nvSpPr>
          <p:cNvPr id="7" name="Titel 1"/>
          <p:cNvSpPr txBox="1">
            <a:spLocks/>
          </p:cNvSpPr>
          <p:nvPr/>
        </p:nvSpPr>
        <p:spPr>
          <a:xfrm>
            <a:off x="142844" y="0"/>
            <a:ext cx="8858312" cy="642918"/>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de-DE" sz="3200" b="1" i="0" u="none" strike="noStrike" kern="1200" cap="none" spc="0" normalizeH="0" baseline="0" noProof="0" smtClean="0">
                <a:ln>
                  <a:noFill/>
                </a:ln>
                <a:solidFill>
                  <a:schemeClr val="bg1"/>
                </a:solidFill>
                <a:effectLst/>
                <a:uLnTx/>
                <a:uFillTx/>
                <a:latin typeface="+mj-lt"/>
                <a:ea typeface="+mj-ea"/>
                <a:cs typeface="+mj-cs"/>
              </a:rPr>
              <a:t>Automatische Generierung der Recognition-Rules </a:t>
            </a:r>
            <a:endParaRPr kumimoji="0" lang="de-DE" sz="3200" b="1" i="0" u="none" strike="noStrike" kern="1200" cap="none" spc="0" normalizeH="0" baseline="0" noProof="0" dirty="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2844" y="0"/>
            <a:ext cx="8858312" cy="642918"/>
          </a:xfrm>
        </p:spPr>
        <p:txBody>
          <a:bodyPr>
            <a:noAutofit/>
          </a:bodyPr>
          <a:lstStyle/>
          <a:p>
            <a:r>
              <a:rPr lang="de-DE" sz="3200" b="1" dirty="0" smtClean="0">
                <a:solidFill>
                  <a:schemeClr val="bg1"/>
                </a:solidFill>
              </a:rPr>
              <a:t>Automatische Generierung der Recognition-Rules </a:t>
            </a:r>
            <a:endParaRPr lang="de-DE" sz="3200" b="1" dirty="0">
              <a:solidFill>
                <a:schemeClr val="bg1"/>
              </a:solidFill>
            </a:endParaRPr>
          </a:p>
        </p:txBody>
      </p:sp>
      <p:pic>
        <p:nvPicPr>
          <p:cNvPr id="1027" name="Picture 3"/>
          <p:cNvPicPr>
            <a:picLocks noChangeAspect="1" noChangeArrowheads="1"/>
          </p:cNvPicPr>
          <p:nvPr/>
        </p:nvPicPr>
        <p:blipFill>
          <a:blip r:embed="rId2"/>
          <a:srcRect/>
          <a:stretch>
            <a:fillRect/>
          </a:stretch>
        </p:blipFill>
        <p:spPr bwMode="auto">
          <a:xfrm>
            <a:off x="966683" y="1071546"/>
            <a:ext cx="7462969" cy="5429264"/>
          </a:xfrm>
          <a:prstGeom prst="rect">
            <a:avLst/>
          </a:prstGeom>
          <a:noFill/>
          <a:ln w="9525">
            <a:noFill/>
            <a:miter lim="800000"/>
            <a:headEnd/>
            <a:tailEnd/>
          </a:ln>
          <a:effectLst/>
        </p:spPr>
      </p:pic>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17</a:t>
            </a:fld>
            <a:endParaRPr lang="de-DE"/>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200" b="1" dirty="0" smtClean="0">
                <a:solidFill>
                  <a:schemeClr val="bg1"/>
                </a:solidFill>
              </a:rPr>
              <a:t>Verwalten der </a:t>
            </a:r>
            <a:r>
              <a:rPr lang="de-DE" sz="3200" b="1" dirty="0" err="1" smtClean="0">
                <a:solidFill>
                  <a:schemeClr val="bg1"/>
                </a:solidFill>
              </a:rPr>
              <a:t>Rulebases</a:t>
            </a:r>
            <a:endParaRPr lang="de-DE" sz="3200" b="1" dirty="0">
              <a:solidFill>
                <a:schemeClr val="bg1"/>
              </a:solidFill>
            </a:endParaRPr>
          </a:p>
        </p:txBody>
      </p:sp>
      <p:pic>
        <p:nvPicPr>
          <p:cNvPr id="4098"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71670" y="1404940"/>
            <a:ext cx="4924425" cy="23812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tretch>
            <a:fillRect/>
          </a:stretch>
        </p:blipFill>
        <p:spPr bwMode="auto">
          <a:xfrm>
            <a:off x="2428860" y="4286256"/>
            <a:ext cx="4105275" cy="1123950"/>
          </a:xfrm>
          <a:prstGeom prst="rect">
            <a:avLst/>
          </a:prstGeom>
          <a:noFill/>
          <a:ln>
            <a:noFill/>
          </a:ln>
        </p:spPr>
      </p:pic>
      <p:sp>
        <p:nvSpPr>
          <p:cNvPr id="6" name="Textfeld 5"/>
          <p:cNvSpPr txBox="1"/>
          <p:nvPr/>
        </p:nvSpPr>
        <p:spPr>
          <a:xfrm>
            <a:off x="3357554" y="5429264"/>
            <a:ext cx="3724161" cy="1015663"/>
          </a:xfrm>
          <a:prstGeom prst="rect">
            <a:avLst/>
          </a:prstGeom>
          <a:noFill/>
        </p:spPr>
        <p:txBody>
          <a:bodyPr wrap="none" rtlCol="0">
            <a:spAutoFit/>
          </a:bodyPr>
          <a:lstStyle/>
          <a:p>
            <a:pPr>
              <a:buFont typeface="Arial" pitchFamily="34" charset="0"/>
              <a:buChar char="•"/>
            </a:pPr>
            <a:r>
              <a:rPr lang="de-DE" sz="2000" dirty="0" smtClean="0"/>
              <a:t> Name</a:t>
            </a:r>
          </a:p>
          <a:p>
            <a:pPr>
              <a:buFont typeface="Arial" pitchFamily="34" charset="0"/>
              <a:buChar char="•"/>
            </a:pPr>
            <a:r>
              <a:rPr lang="de-DE" sz="2000" dirty="0" smtClean="0"/>
              <a:t> </a:t>
            </a:r>
            <a:r>
              <a:rPr lang="de-DE" sz="2000" dirty="0" err="1" smtClean="0"/>
              <a:t>Document</a:t>
            </a:r>
            <a:r>
              <a:rPr lang="de-DE" sz="2000" dirty="0" smtClean="0"/>
              <a:t> Type</a:t>
            </a:r>
          </a:p>
          <a:p>
            <a:pPr>
              <a:buFont typeface="Arial" pitchFamily="34" charset="0"/>
              <a:buChar char="•"/>
            </a:pPr>
            <a:r>
              <a:rPr lang="de-DE" sz="2000" dirty="0" smtClean="0"/>
              <a:t> Liste der auszuführenden Regeln</a:t>
            </a:r>
            <a:endParaRPr lang="de-DE" sz="2000" dirty="0"/>
          </a:p>
        </p:txBody>
      </p:sp>
      <p:sp>
        <p:nvSpPr>
          <p:cNvPr id="7" name="Rechteck 6"/>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8" name="Foliennummernplatzhalter 7"/>
          <p:cNvSpPr>
            <a:spLocks noGrp="1"/>
          </p:cNvSpPr>
          <p:nvPr>
            <p:ph type="sldNum" sz="quarter" idx="12"/>
          </p:nvPr>
        </p:nvSpPr>
        <p:spPr/>
        <p:txBody>
          <a:bodyPr/>
          <a:lstStyle/>
          <a:p>
            <a:fld id="{34DEE467-EF98-4DCA-8C47-6655AA805710}" type="slidenum">
              <a:rPr lang="de-DE" smtClean="0"/>
              <a:pPr/>
              <a:t>18</a:t>
            </a:fld>
            <a:endParaRPr lang="de-DE"/>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200" b="1" dirty="0" smtClean="0">
                <a:solidFill>
                  <a:schemeClr val="bg1"/>
                </a:solidFill>
              </a:rPr>
              <a:t>Recognition-Engine</a:t>
            </a:r>
            <a:endParaRPr lang="de-DE" sz="3200" b="1" dirty="0">
              <a:solidFill>
                <a:schemeClr val="bg1"/>
              </a:solidFill>
            </a:endParaRPr>
          </a:p>
        </p:txBody>
      </p:sp>
      <p:sp>
        <p:nvSpPr>
          <p:cNvPr id="3" name="Inhaltsplatzhalter 2"/>
          <p:cNvSpPr>
            <a:spLocks noGrp="1"/>
          </p:cNvSpPr>
          <p:nvPr>
            <p:ph idx="1"/>
          </p:nvPr>
        </p:nvSpPr>
        <p:spPr>
          <a:xfrm>
            <a:off x="457200" y="1331929"/>
            <a:ext cx="8229600" cy="4525963"/>
          </a:xfrm>
        </p:spPr>
        <p:txBody>
          <a:bodyPr>
            <a:noAutofit/>
          </a:bodyPr>
          <a:lstStyle/>
          <a:p>
            <a:r>
              <a:rPr lang="de-DE" sz="2600" dirty="0" smtClean="0"/>
              <a:t>Aufbauen des </a:t>
            </a:r>
            <a:r>
              <a:rPr lang="de-DE" sz="2600" dirty="0" err="1" smtClean="0"/>
              <a:t>Henshin</a:t>
            </a:r>
            <a:r>
              <a:rPr lang="de-DE" sz="2600" dirty="0" smtClean="0"/>
              <a:t> Arbeitsgraphen:</a:t>
            </a:r>
          </a:p>
          <a:p>
            <a:pPr lvl="1"/>
            <a:r>
              <a:rPr lang="de-DE" sz="2200" dirty="0" smtClean="0"/>
              <a:t>Technische Modell Differenz</a:t>
            </a:r>
          </a:p>
          <a:p>
            <a:pPr lvl="1"/>
            <a:r>
              <a:rPr lang="de-DE" sz="2200" dirty="0" smtClean="0"/>
              <a:t>Modell A und B</a:t>
            </a:r>
          </a:p>
          <a:p>
            <a:pPr lvl="1"/>
            <a:r>
              <a:rPr lang="de-DE" sz="2200" dirty="0" smtClean="0"/>
              <a:t>Das Metamodell von Modell A und B (In unserem Fall Ecore)</a:t>
            </a:r>
          </a:p>
          <a:p>
            <a:pPr lvl="1"/>
            <a:r>
              <a:rPr lang="de-DE" sz="2200" dirty="0" smtClean="0"/>
              <a:t>Ecore als Meta-Metamodell</a:t>
            </a:r>
          </a:p>
          <a:p>
            <a:r>
              <a:rPr lang="de-DE" sz="2600" dirty="0" smtClean="0"/>
              <a:t>Filtern der Recognition-Rules: (</a:t>
            </a:r>
            <a:r>
              <a:rPr lang="de-DE" sz="2600" dirty="0" err="1" smtClean="0"/>
              <a:t>optimierung</a:t>
            </a:r>
            <a:r>
              <a:rPr lang="de-DE" sz="2600" dirty="0" smtClean="0"/>
              <a:t>)</a:t>
            </a:r>
          </a:p>
          <a:p>
            <a:pPr marL="971550" lvl="1" indent="-514350">
              <a:buFont typeface="+mj-lt"/>
              <a:buAutoNum type="arabicPeriod"/>
            </a:pPr>
            <a:r>
              <a:rPr lang="de-DE" sz="2200" dirty="0" smtClean="0"/>
              <a:t>Zählen der Low-Level </a:t>
            </a:r>
            <a:r>
              <a:rPr lang="de-DE" sz="2200" dirty="0" err="1" smtClean="0"/>
              <a:t>Changes</a:t>
            </a:r>
            <a:r>
              <a:rPr lang="de-DE" sz="2200" dirty="0" smtClean="0"/>
              <a:t> in der </a:t>
            </a:r>
            <a:r>
              <a:rPr lang="de-DE" sz="2200" dirty="0" err="1" smtClean="0"/>
              <a:t>Difference</a:t>
            </a:r>
            <a:r>
              <a:rPr lang="de-DE" sz="2200" dirty="0" smtClean="0"/>
              <a:t>.</a:t>
            </a:r>
          </a:p>
          <a:p>
            <a:pPr marL="971550" lvl="1" indent="-514350">
              <a:buFont typeface="+mj-lt"/>
              <a:buAutoNum type="arabicPeriod"/>
            </a:pPr>
            <a:r>
              <a:rPr lang="de-DE" sz="2200" dirty="0" smtClean="0"/>
              <a:t>Zählen der Low-Level Change Nodes pro Recognition-</a:t>
            </a:r>
            <a:r>
              <a:rPr lang="de-DE" sz="2200" dirty="0" err="1" smtClean="0"/>
              <a:t>Rule</a:t>
            </a:r>
            <a:r>
              <a:rPr lang="de-DE" sz="2200" dirty="0" smtClean="0"/>
              <a:t>.</a:t>
            </a:r>
          </a:p>
          <a:p>
            <a:pPr marL="971550" lvl="1" indent="-514350">
              <a:buFont typeface="+mj-lt"/>
              <a:buAutoNum type="arabicPeriod"/>
            </a:pPr>
            <a:r>
              <a:rPr lang="de-DE" sz="2200" dirty="0" smtClean="0"/>
              <a:t>Hat eine Recognition-</a:t>
            </a:r>
            <a:r>
              <a:rPr lang="de-DE" sz="2200" dirty="0" err="1" smtClean="0"/>
              <a:t>Rule</a:t>
            </a:r>
            <a:r>
              <a:rPr lang="de-DE" sz="2200" dirty="0" smtClean="0"/>
              <a:t> mehr Nodes von einem Low-Level Change Typ als zu diesem Typ Low-Level </a:t>
            </a:r>
            <a:r>
              <a:rPr lang="de-DE" sz="2200" dirty="0" err="1" smtClean="0"/>
              <a:t>Changes</a:t>
            </a:r>
            <a:r>
              <a:rPr lang="de-DE" sz="2200" dirty="0" smtClean="0"/>
              <a:t> in der </a:t>
            </a:r>
            <a:r>
              <a:rPr lang="de-DE" sz="2200" dirty="0" err="1" smtClean="0"/>
              <a:t>Difference</a:t>
            </a:r>
            <a:r>
              <a:rPr lang="de-DE" sz="2200" dirty="0" smtClean="0"/>
              <a:t> existieren kann die Regel ausgelassen werden.</a:t>
            </a:r>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19</a:t>
            </a:fld>
            <a:endParaRPr lang="de-DE"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28596" y="0"/>
            <a:ext cx="8229600" cy="642918"/>
          </a:xfrm>
        </p:spPr>
        <p:txBody>
          <a:bodyPr>
            <a:noAutofit/>
          </a:bodyPr>
          <a:lstStyle/>
          <a:p>
            <a:r>
              <a:rPr lang="de-DE" sz="3200" b="1" dirty="0" smtClean="0">
                <a:solidFill>
                  <a:schemeClr val="bg1"/>
                </a:solidFill>
              </a:rPr>
              <a:t>Auswahl des Metamodells</a:t>
            </a:r>
            <a:endParaRPr lang="de-DE" sz="3200" b="1" dirty="0">
              <a:solidFill>
                <a:schemeClr val="bg1"/>
              </a:solidFill>
            </a:endParaRPr>
          </a:p>
        </p:txBody>
      </p:sp>
      <p:pic>
        <p:nvPicPr>
          <p:cNvPr id="6146" name="Picture 2" descr="E:\Eigene Dateien\Uni\8. Semester WS11-12\Bachelor Arbeit\Notizen\Metamodelle\Ecore Relations.gif"/>
          <p:cNvPicPr>
            <a:picLocks noChangeAspect="1" noChangeArrowheads="1"/>
          </p:cNvPicPr>
          <p:nvPr/>
        </p:nvPicPr>
        <p:blipFill>
          <a:blip r:embed="rId2"/>
          <a:srcRect/>
          <a:stretch>
            <a:fillRect/>
          </a:stretch>
        </p:blipFill>
        <p:spPr bwMode="auto">
          <a:xfrm>
            <a:off x="1173667" y="820671"/>
            <a:ext cx="6898795" cy="6037329"/>
          </a:xfrm>
          <a:prstGeom prst="rect">
            <a:avLst/>
          </a:prstGeom>
          <a:noFill/>
        </p:spPr>
      </p:pic>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7" name="Foliennummernplatzhalter 6"/>
          <p:cNvSpPr>
            <a:spLocks noGrp="1"/>
          </p:cNvSpPr>
          <p:nvPr>
            <p:ph type="sldNum" sz="quarter" idx="12"/>
          </p:nvPr>
        </p:nvSpPr>
        <p:spPr/>
        <p:txBody>
          <a:bodyPr/>
          <a:lstStyle/>
          <a:p>
            <a:fld id="{34DEE467-EF98-4DCA-8C47-6655AA805710}" type="slidenum">
              <a:rPr lang="de-DE" smtClean="0"/>
              <a:pPr/>
              <a:t>2</a:t>
            </a:fld>
            <a:endParaRPr lang="de-D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200" b="1" dirty="0" smtClean="0">
                <a:solidFill>
                  <a:schemeClr val="bg1"/>
                </a:solidFill>
              </a:rPr>
              <a:t>Recognition-Engine</a:t>
            </a:r>
            <a:endParaRPr lang="de-DE" sz="3200" b="1" dirty="0">
              <a:solidFill>
                <a:schemeClr val="bg1"/>
              </a:solidFill>
            </a:endParaRPr>
          </a:p>
        </p:txBody>
      </p:sp>
      <p:sp>
        <p:nvSpPr>
          <p:cNvPr id="3" name="Inhaltsplatzhalter 2"/>
          <p:cNvSpPr>
            <a:spLocks noGrp="1"/>
          </p:cNvSpPr>
          <p:nvPr>
            <p:ph idx="1"/>
          </p:nvPr>
        </p:nvSpPr>
        <p:spPr>
          <a:xfrm>
            <a:off x="142844" y="1428737"/>
            <a:ext cx="5429288" cy="5643601"/>
          </a:xfrm>
        </p:spPr>
        <p:txBody>
          <a:bodyPr>
            <a:noAutofit/>
          </a:bodyPr>
          <a:lstStyle/>
          <a:p>
            <a:r>
              <a:rPr lang="de-DE" sz="2600" dirty="0" smtClean="0"/>
              <a:t>Sortieren der Recognition-</a:t>
            </a:r>
            <a:r>
              <a:rPr lang="de-DE" sz="2600" dirty="0" err="1" smtClean="0"/>
              <a:t>Rule</a:t>
            </a:r>
            <a:r>
              <a:rPr lang="de-DE" sz="2600" dirty="0" smtClean="0"/>
              <a:t>:</a:t>
            </a:r>
          </a:p>
          <a:p>
            <a:pPr lvl="1"/>
            <a:r>
              <a:rPr lang="de-DE" sz="2200" dirty="0" smtClean="0"/>
              <a:t>Low-Level Change Nodes werden nach Häufigkeit in der </a:t>
            </a:r>
            <a:r>
              <a:rPr lang="de-DE" sz="2200" dirty="0" err="1" smtClean="0"/>
              <a:t>Difference</a:t>
            </a:r>
            <a:r>
              <a:rPr lang="de-DE" sz="2200" dirty="0" smtClean="0"/>
              <a:t> im oberen Teil der Liste sortiert.</a:t>
            </a:r>
          </a:p>
          <a:p>
            <a:pPr lvl="1"/>
            <a:r>
              <a:rPr lang="de-DE" sz="2200" dirty="0" smtClean="0"/>
              <a:t>Alle </a:t>
            </a:r>
            <a:r>
              <a:rPr lang="de-DE" sz="2200" dirty="0" err="1" smtClean="0"/>
              <a:t>Correspondences</a:t>
            </a:r>
            <a:r>
              <a:rPr lang="de-DE" sz="2200" dirty="0" smtClean="0"/>
              <a:t> werden in den unteren Teil der Liste verschoben.</a:t>
            </a:r>
          </a:p>
          <a:p>
            <a:pPr lvl="1"/>
            <a:r>
              <a:rPr lang="de-DE" sz="2200" dirty="0" smtClean="0"/>
              <a:t>Alle anderen Nodes verbleiben im mittleren Teil der Liste.</a:t>
            </a:r>
          </a:p>
          <a:p>
            <a:r>
              <a:rPr lang="de-DE" sz="2600" dirty="0" smtClean="0"/>
              <a:t>Optimierung verkürzt die Rechenzeit gerade bei großen Modellen vom Minuten- in den Sekundenbereich.</a:t>
            </a:r>
          </a:p>
        </p:txBody>
      </p:sp>
      <p:sp>
        <p:nvSpPr>
          <p:cNvPr id="7" name="Rechteck 6"/>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8" name="Foliennummernplatzhalter 7"/>
          <p:cNvSpPr>
            <a:spLocks noGrp="1"/>
          </p:cNvSpPr>
          <p:nvPr>
            <p:ph type="sldNum" sz="quarter" idx="12"/>
          </p:nvPr>
        </p:nvSpPr>
        <p:spPr/>
        <p:txBody>
          <a:bodyPr/>
          <a:lstStyle/>
          <a:p>
            <a:fld id="{34DEE467-EF98-4DCA-8C47-6655AA805710}" type="slidenum">
              <a:rPr lang="de-DE" smtClean="0"/>
              <a:pPr/>
              <a:t>20</a:t>
            </a:fld>
            <a:endParaRPr lang="de-DE"/>
          </a:p>
        </p:txBody>
      </p:sp>
      <p:pic>
        <p:nvPicPr>
          <p:cNvPr id="3074" name="Picture 2"/>
          <p:cNvPicPr>
            <a:picLocks noChangeAspect="1" noChangeArrowheads="1"/>
          </p:cNvPicPr>
          <p:nvPr/>
        </p:nvPicPr>
        <p:blipFill>
          <a:blip r:embed="rId2"/>
          <a:srcRect/>
          <a:stretch>
            <a:fillRect/>
          </a:stretch>
        </p:blipFill>
        <p:spPr bwMode="auto">
          <a:xfrm>
            <a:off x="5857884" y="1214422"/>
            <a:ext cx="3000396" cy="48597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200" b="1" dirty="0" smtClean="0">
                <a:solidFill>
                  <a:schemeClr val="bg1"/>
                </a:solidFill>
              </a:rPr>
              <a:t>Recognition-Engine</a:t>
            </a:r>
            <a:endParaRPr lang="de-DE" sz="3200" b="1" dirty="0">
              <a:solidFill>
                <a:schemeClr val="bg1"/>
              </a:solidFill>
            </a:endParaRPr>
          </a:p>
        </p:txBody>
      </p:sp>
      <p:sp>
        <p:nvSpPr>
          <p:cNvPr id="3" name="Inhaltsplatzhalter 2"/>
          <p:cNvSpPr>
            <a:spLocks noGrp="1"/>
          </p:cNvSpPr>
          <p:nvPr>
            <p:ph idx="1"/>
          </p:nvPr>
        </p:nvSpPr>
        <p:spPr/>
        <p:txBody>
          <a:bodyPr>
            <a:normAutofit fontScale="92500"/>
          </a:bodyPr>
          <a:lstStyle/>
          <a:p>
            <a:r>
              <a:rPr lang="de-DE" sz="2800" dirty="0" smtClean="0"/>
              <a:t>Anschließend werden die Recognition-Rules blockweise an Threads übergeben und Parallel ausgeführt.</a:t>
            </a:r>
          </a:p>
          <a:p>
            <a:r>
              <a:rPr lang="de-DE" sz="2800" dirty="0" smtClean="0"/>
              <a:t>D.h. es werden für jede Regel alle Matches im Graph gesucht und für jeden gefundenen Match wird beim anwenden der Regel ein </a:t>
            </a:r>
            <a:r>
              <a:rPr lang="de-DE" sz="2800" dirty="0" err="1" smtClean="0"/>
              <a:t>Semantic</a:t>
            </a:r>
            <a:r>
              <a:rPr lang="de-DE" sz="2800" dirty="0" smtClean="0"/>
              <a:t> Change Set erzeugt.</a:t>
            </a:r>
          </a:p>
          <a:p>
            <a:r>
              <a:rPr lang="de-DE" sz="2800" dirty="0" smtClean="0"/>
              <a:t>Die dabei entstehenden </a:t>
            </a:r>
            <a:r>
              <a:rPr lang="de-DE" sz="2800" dirty="0" err="1" smtClean="0"/>
              <a:t>Semantic</a:t>
            </a:r>
            <a:r>
              <a:rPr lang="de-DE" sz="2800" dirty="0" smtClean="0"/>
              <a:t> Change Sets können sich Teilweise oder ganz überschneiden.</a:t>
            </a:r>
          </a:p>
          <a:p>
            <a:r>
              <a:rPr lang="de-DE" sz="2800" dirty="0" smtClean="0"/>
              <a:t>D.h. der selbe Low-Level Change kann in mehreren </a:t>
            </a:r>
            <a:r>
              <a:rPr lang="de-DE" sz="2800" dirty="0" err="1" smtClean="0"/>
              <a:t>Semantic</a:t>
            </a:r>
            <a:r>
              <a:rPr lang="de-DE" sz="2800" dirty="0" smtClean="0"/>
              <a:t> Change Sets auftauchen.</a:t>
            </a:r>
          </a:p>
          <a:p>
            <a:endParaRPr lang="de-DE" dirty="0"/>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21</a:t>
            </a:fld>
            <a:endParaRPr lang="de-DE"/>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200" b="1" dirty="0" smtClean="0">
                <a:solidFill>
                  <a:schemeClr val="bg1"/>
                </a:solidFill>
              </a:rPr>
              <a:t>Post-Processing</a:t>
            </a:r>
            <a:endParaRPr lang="de-DE" sz="3200" b="1" dirty="0">
              <a:solidFill>
                <a:schemeClr val="bg1"/>
              </a:solidFill>
            </a:endParaRPr>
          </a:p>
        </p:txBody>
      </p:sp>
      <p:sp>
        <p:nvSpPr>
          <p:cNvPr id="3" name="Inhaltsplatzhalter 2"/>
          <p:cNvSpPr>
            <a:spLocks noGrp="1"/>
          </p:cNvSpPr>
          <p:nvPr>
            <p:ph idx="1"/>
          </p:nvPr>
        </p:nvSpPr>
        <p:spPr>
          <a:xfrm>
            <a:off x="428596" y="1571612"/>
            <a:ext cx="8286808" cy="4525963"/>
          </a:xfrm>
        </p:spPr>
        <p:txBody>
          <a:bodyPr>
            <a:normAutofit/>
          </a:bodyPr>
          <a:lstStyle/>
          <a:p>
            <a:r>
              <a:rPr lang="de-DE" sz="2600" dirty="0" smtClean="0"/>
              <a:t>Ziel des Post-</a:t>
            </a:r>
            <a:r>
              <a:rPr lang="de-DE" sz="2600" dirty="0" err="1" smtClean="0"/>
              <a:t>Processings</a:t>
            </a:r>
            <a:r>
              <a:rPr lang="de-DE" sz="2600" dirty="0" smtClean="0"/>
              <a:t>:</a:t>
            </a:r>
          </a:p>
          <a:p>
            <a:pPr lvl="1"/>
            <a:r>
              <a:rPr lang="de-DE" sz="2200" dirty="0" smtClean="0"/>
              <a:t>Eleminieren aller Überschneidungen von </a:t>
            </a:r>
            <a:r>
              <a:rPr lang="de-DE" sz="2200" dirty="0" err="1" smtClean="0"/>
              <a:t>Semantic</a:t>
            </a:r>
            <a:r>
              <a:rPr lang="de-DE" sz="2200" dirty="0" smtClean="0"/>
              <a:t> Change Sets.</a:t>
            </a:r>
          </a:p>
          <a:p>
            <a:pPr lvl="1"/>
            <a:r>
              <a:rPr lang="de-DE" sz="2200" dirty="0" smtClean="0"/>
              <a:t>Erreichen einer möglichst guten Überdeckung der Low-Level </a:t>
            </a:r>
            <a:r>
              <a:rPr lang="de-DE" sz="2200" dirty="0" err="1" smtClean="0"/>
              <a:t>Changes</a:t>
            </a:r>
            <a:r>
              <a:rPr lang="de-DE" sz="2200" dirty="0" smtClean="0"/>
              <a:t>.</a:t>
            </a:r>
          </a:p>
          <a:p>
            <a:pPr lvl="1"/>
            <a:r>
              <a:rPr lang="de-DE" sz="2200" dirty="0" smtClean="0"/>
              <a:t>Es sollten möglichst die großen </a:t>
            </a:r>
            <a:r>
              <a:rPr lang="de-DE" sz="2200" dirty="0" err="1" smtClean="0"/>
              <a:t>Semantic</a:t>
            </a:r>
            <a:r>
              <a:rPr lang="de-DE" sz="2200" dirty="0" smtClean="0"/>
              <a:t> Change Sets erhalten bleiben.</a:t>
            </a:r>
          </a:p>
          <a:p>
            <a:r>
              <a:rPr lang="de-DE" sz="2600" dirty="0" smtClean="0"/>
              <a:t>Algorithmus arbeitet mit 2 Sets:</a:t>
            </a:r>
          </a:p>
          <a:p>
            <a:pPr lvl="1"/>
            <a:r>
              <a:rPr lang="de-DE" sz="2200" dirty="0" smtClean="0"/>
              <a:t>PCS_D: Noch zu bearbeitende </a:t>
            </a:r>
            <a:r>
              <a:rPr lang="de-DE" sz="2200" dirty="0" err="1" smtClean="0"/>
              <a:t>Semantic</a:t>
            </a:r>
            <a:r>
              <a:rPr lang="de-DE" sz="2200" dirty="0" smtClean="0"/>
              <a:t> Change Sets</a:t>
            </a:r>
          </a:p>
          <a:p>
            <a:pPr lvl="1"/>
            <a:r>
              <a:rPr lang="de-DE" sz="2200" dirty="0" err="1" smtClean="0"/>
              <a:t>PCS_min</a:t>
            </a:r>
            <a:r>
              <a:rPr lang="de-DE" sz="2200" dirty="0" smtClean="0"/>
              <a:t>: </a:t>
            </a:r>
            <a:r>
              <a:rPr lang="de-DE" sz="2200" dirty="0" err="1" smtClean="0"/>
              <a:t>Semantic</a:t>
            </a:r>
            <a:r>
              <a:rPr lang="de-DE" sz="2200" dirty="0" smtClean="0"/>
              <a:t> Change Sets die erhalten bleiben.</a:t>
            </a:r>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22</a:t>
            </a:fld>
            <a:endParaRPr lang="de-DE"/>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200" b="1" dirty="0" smtClean="0">
                <a:solidFill>
                  <a:schemeClr val="bg1"/>
                </a:solidFill>
              </a:rPr>
              <a:t>Post-Processing</a:t>
            </a:r>
            <a:endParaRPr lang="de-DE" sz="3200" b="1" dirty="0">
              <a:solidFill>
                <a:schemeClr val="bg1"/>
              </a:solidFill>
            </a:endParaRPr>
          </a:p>
        </p:txBody>
      </p:sp>
      <p:sp>
        <p:nvSpPr>
          <p:cNvPr id="3" name="Inhaltsplatzhalter 2"/>
          <p:cNvSpPr>
            <a:spLocks noGrp="1"/>
          </p:cNvSpPr>
          <p:nvPr>
            <p:ph idx="1"/>
          </p:nvPr>
        </p:nvSpPr>
        <p:spPr>
          <a:xfrm>
            <a:off x="0" y="1142984"/>
            <a:ext cx="9144000" cy="4525963"/>
          </a:xfrm>
        </p:spPr>
        <p:txBody>
          <a:bodyPr>
            <a:noAutofit/>
          </a:bodyPr>
          <a:lstStyle/>
          <a:p>
            <a:pPr marL="571500" indent="-514350">
              <a:buFont typeface="+mj-lt"/>
              <a:buAutoNum type="arabicPeriod"/>
            </a:pPr>
            <a:r>
              <a:rPr lang="de-DE" sz="2600" dirty="0" smtClean="0"/>
              <a:t>Übernehme nur jeweils ein SCS bei äquivalenten SCS in PCS_D.</a:t>
            </a:r>
          </a:p>
          <a:p>
            <a:pPr marL="1371600" lvl="2" indent="-514350"/>
            <a:r>
              <a:rPr lang="de-DE" sz="2200" dirty="0" smtClean="0"/>
              <a:t>Bevorzuge SCS mit höherer Priorität.</a:t>
            </a:r>
          </a:p>
          <a:p>
            <a:pPr marL="1828800" lvl="3" indent="-514350"/>
            <a:r>
              <a:rPr lang="de-DE" dirty="0" smtClean="0"/>
              <a:t>Die Prioritäten können benutzerdefiniert sein.</a:t>
            </a:r>
          </a:p>
          <a:p>
            <a:pPr marL="1828800" lvl="3" indent="-514350"/>
            <a:r>
              <a:rPr lang="de-DE" dirty="0" smtClean="0"/>
              <a:t>Amalgamation Units haben nach der Generierung standardmäßig eine niedrigere Priorität als einfache Regeln.</a:t>
            </a:r>
          </a:p>
          <a:p>
            <a:pPr marL="1828800" lvl="3" indent="-514350"/>
            <a:r>
              <a:rPr lang="de-DE" dirty="0" smtClean="0"/>
              <a:t>-&gt; Problem: Amalgamation Kernel-Rules sind häufig identisch mit einfachen </a:t>
            </a:r>
            <a:r>
              <a:rPr lang="de-DE" dirty="0" err="1" smtClean="0"/>
              <a:t>Atomic</a:t>
            </a:r>
            <a:r>
              <a:rPr lang="de-DE" dirty="0" smtClean="0"/>
              <a:t>-Recognition-Rules. Bei Amalgamation Units muss es aber nicht zwangsläufig einen Match für die Multi-Rules geben.</a:t>
            </a:r>
          </a:p>
          <a:p>
            <a:pPr marL="1371600" lvl="2" indent="-514350"/>
            <a:r>
              <a:rPr lang="de-DE" sz="2200" dirty="0" smtClean="0"/>
              <a:t>Bevorzuge SCS mit höherem </a:t>
            </a:r>
            <a:r>
              <a:rPr lang="de-DE" sz="2200" dirty="0" err="1" smtClean="0"/>
              <a:t>Refinment</a:t>
            </a:r>
            <a:r>
              <a:rPr lang="de-DE" sz="2200" dirty="0" smtClean="0"/>
              <a:t>-Level</a:t>
            </a:r>
          </a:p>
          <a:p>
            <a:pPr marL="1828800" lvl="3" indent="-514350"/>
            <a:r>
              <a:rPr lang="de-DE" dirty="0" smtClean="0"/>
              <a:t>Das </a:t>
            </a:r>
            <a:r>
              <a:rPr lang="de-DE" dirty="0" err="1" smtClean="0"/>
              <a:t>Refinment</a:t>
            </a:r>
            <a:r>
              <a:rPr lang="de-DE" dirty="0" smtClean="0"/>
              <a:t>-Level wird beim generieren der Recognition-</a:t>
            </a:r>
            <a:r>
              <a:rPr lang="de-DE" dirty="0" err="1" smtClean="0"/>
              <a:t>Rule</a:t>
            </a:r>
            <a:r>
              <a:rPr lang="de-DE" dirty="0" smtClean="0"/>
              <a:t> berechnet.</a:t>
            </a:r>
          </a:p>
          <a:p>
            <a:pPr marL="1828800" lvl="3" indent="-514350"/>
            <a:r>
              <a:rPr lang="de-DE" dirty="0" smtClean="0"/>
              <a:t>-&gt; Summiere für jeden </a:t>
            </a:r>
            <a:r>
              <a:rPr lang="de-DE" dirty="0" err="1" smtClean="0"/>
              <a:t>Node</a:t>
            </a:r>
            <a:r>
              <a:rPr lang="de-DE" dirty="0" smtClean="0"/>
              <a:t> der Edit-</a:t>
            </a:r>
            <a:r>
              <a:rPr lang="de-DE" dirty="0" err="1" smtClean="0"/>
              <a:t>Rule</a:t>
            </a:r>
            <a:r>
              <a:rPr lang="de-DE" dirty="0" smtClean="0"/>
              <a:t> die Anzahl aller Supertypen =&gt; eine Regel mit vielen Supertypen ist „spezieller“ als eine Regel mit wenig Supertypen, die das gleiche SCS erzeugt.</a:t>
            </a:r>
            <a:endParaRPr lang="de-DE" dirty="0"/>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23</a:t>
            </a:fld>
            <a:endParaRPr lang="de-DE"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200" b="1" dirty="0" smtClean="0">
                <a:solidFill>
                  <a:schemeClr val="bg1"/>
                </a:solidFill>
              </a:rPr>
              <a:t>Post-Processing</a:t>
            </a:r>
            <a:endParaRPr lang="de-DE" sz="3200" b="1" dirty="0">
              <a:solidFill>
                <a:schemeClr val="bg1"/>
              </a:solidFill>
            </a:endParaRPr>
          </a:p>
        </p:txBody>
      </p:sp>
      <p:sp>
        <p:nvSpPr>
          <p:cNvPr id="3" name="Inhaltsplatzhalter 2"/>
          <p:cNvSpPr>
            <a:spLocks noGrp="1"/>
          </p:cNvSpPr>
          <p:nvPr>
            <p:ph idx="1"/>
          </p:nvPr>
        </p:nvSpPr>
        <p:spPr>
          <a:xfrm>
            <a:off x="0" y="1000108"/>
            <a:ext cx="9144000" cy="5126055"/>
          </a:xfrm>
        </p:spPr>
        <p:txBody>
          <a:bodyPr>
            <a:noAutofit/>
          </a:bodyPr>
          <a:lstStyle/>
          <a:p>
            <a:pPr marL="571500" indent="-514350">
              <a:buFont typeface="+mj-lt"/>
              <a:buAutoNum type="arabicPeriod" startAt="2"/>
            </a:pPr>
            <a:r>
              <a:rPr lang="de-DE" sz="2200" dirty="0" smtClean="0"/>
              <a:t>Übernehme alle sich nicht überlappenden SCS in </a:t>
            </a:r>
            <a:r>
              <a:rPr lang="de-DE" sz="2200" dirty="0" err="1" smtClean="0"/>
              <a:t>PCS_min</a:t>
            </a:r>
            <a:endParaRPr lang="de-DE" sz="2200" dirty="0" smtClean="0"/>
          </a:p>
          <a:p>
            <a:pPr marL="571500" indent="-514350">
              <a:buFont typeface="+mj-lt"/>
              <a:buAutoNum type="arabicPeriod" startAt="2"/>
            </a:pPr>
            <a:r>
              <a:rPr lang="de-DE" sz="2200" dirty="0" smtClean="0"/>
              <a:t>Finde SCS bei denen alle überschneidenden SCS Teilmengen dieses SCS sind. Entferne alle Teilmengen aus PCS_D und übernehme das SCS in </a:t>
            </a:r>
            <a:r>
              <a:rPr lang="de-DE" sz="2200" dirty="0" err="1" smtClean="0"/>
              <a:t>PCS_min</a:t>
            </a:r>
            <a:endParaRPr lang="de-DE" sz="2200" dirty="0" smtClean="0"/>
          </a:p>
          <a:p>
            <a:pPr marL="571500" indent="-514350">
              <a:buNone/>
            </a:pPr>
            <a:endParaRPr lang="de-DE" sz="2600" dirty="0" smtClean="0"/>
          </a:p>
          <a:p>
            <a:pPr marL="571500" indent="-514350">
              <a:buNone/>
            </a:pPr>
            <a:endParaRPr lang="de-DE" sz="3600" dirty="0" smtClean="0"/>
          </a:p>
          <a:p>
            <a:pPr marL="571500" indent="-514350">
              <a:buFont typeface="+mj-lt"/>
              <a:buAutoNum type="arabicPeriod" startAt="4"/>
            </a:pPr>
            <a:r>
              <a:rPr lang="de-DE" sz="2200" dirty="0" smtClean="0"/>
              <a:t>Finde SCS die Low-Level </a:t>
            </a:r>
            <a:r>
              <a:rPr lang="de-DE" sz="2200" dirty="0" err="1" smtClean="0"/>
              <a:t>Changes</a:t>
            </a:r>
            <a:r>
              <a:rPr lang="de-DE" sz="2200" dirty="0" smtClean="0"/>
              <a:t> enthalten die in keinem anderen SCS enthalten sind.</a:t>
            </a:r>
            <a:r>
              <a:rPr lang="de-DE" sz="2200" dirty="0"/>
              <a:t> </a:t>
            </a:r>
            <a:endParaRPr lang="de-DE" sz="2200" dirty="0" smtClean="0"/>
          </a:p>
          <a:p>
            <a:pPr marL="971550" lvl="1" indent="-514350"/>
            <a:r>
              <a:rPr lang="de-DE" sz="2000" dirty="0" smtClean="0"/>
              <a:t>Können alle überlappenden SCS aus PCS_D entfernt werden ohne </a:t>
            </a:r>
            <a:r>
              <a:rPr lang="de-DE" sz="2000" dirty="0" err="1" smtClean="0"/>
              <a:t>ungruppierte</a:t>
            </a:r>
            <a:r>
              <a:rPr lang="de-DE" sz="2000" dirty="0" smtClean="0"/>
              <a:t> Low-Level </a:t>
            </a:r>
            <a:r>
              <a:rPr lang="de-DE" sz="2000" dirty="0" err="1" smtClean="0"/>
              <a:t>Changes</a:t>
            </a:r>
            <a:r>
              <a:rPr lang="de-DE" sz="2000" dirty="0" smtClean="0"/>
              <a:t> zu erzeugen kann das SCS in </a:t>
            </a:r>
            <a:r>
              <a:rPr lang="de-DE" sz="2000" dirty="0" err="1" smtClean="0"/>
              <a:t>PCS_min</a:t>
            </a:r>
            <a:r>
              <a:rPr lang="de-DE" sz="2000" dirty="0" smtClean="0"/>
              <a:t> übernommen werden.</a:t>
            </a:r>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24</a:t>
            </a:fld>
            <a:endParaRPr lang="de-DE"/>
          </a:p>
        </p:txBody>
      </p:sp>
      <p:sp>
        <p:nvSpPr>
          <p:cNvPr id="6" name="Rechteck 5"/>
          <p:cNvSpPr/>
          <p:nvPr/>
        </p:nvSpPr>
        <p:spPr>
          <a:xfrm>
            <a:off x="2000232" y="2285992"/>
            <a:ext cx="1285884" cy="12144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2071670" y="2786058"/>
            <a:ext cx="642942" cy="64294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2285984" y="2571744"/>
            <a:ext cx="857256" cy="5095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p:cNvSpPr/>
          <p:nvPr/>
        </p:nvSpPr>
        <p:spPr>
          <a:xfrm>
            <a:off x="4214810" y="2285992"/>
            <a:ext cx="1285884" cy="12144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p:nvSpPr>
        <p:spPr>
          <a:xfrm>
            <a:off x="4286248" y="2786058"/>
            <a:ext cx="642942" cy="64294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p:cNvSpPr/>
          <p:nvPr/>
        </p:nvSpPr>
        <p:spPr>
          <a:xfrm>
            <a:off x="5072066" y="2500306"/>
            <a:ext cx="857256" cy="5095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p:nvSpPr>
        <p:spPr>
          <a:xfrm>
            <a:off x="4143372" y="5500702"/>
            <a:ext cx="1071570" cy="1071570"/>
          </a:xfrm>
          <a:prstGeom prst="rect">
            <a:avLst/>
          </a:prstGeom>
          <a:noFill/>
          <a:ln w="38100">
            <a:solidFill>
              <a:srgbClr val="00D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p:cNvSpPr/>
          <p:nvPr/>
        </p:nvSpPr>
        <p:spPr>
          <a:xfrm>
            <a:off x="3643306" y="5137316"/>
            <a:ext cx="1000132" cy="8572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4677942" y="5529010"/>
            <a:ext cx="500066" cy="5095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4177876" y="6029076"/>
            <a:ext cx="500066" cy="5095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4677942" y="6029076"/>
            <a:ext cx="500066" cy="5095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6572264" y="5472394"/>
            <a:ext cx="1071570" cy="1071570"/>
          </a:xfrm>
          <a:prstGeom prst="rect">
            <a:avLst/>
          </a:prstGeom>
          <a:noFill/>
          <a:ln w="38100">
            <a:solidFill>
              <a:srgbClr val="00D2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p:cNvSpPr/>
          <p:nvPr/>
        </p:nvSpPr>
        <p:spPr>
          <a:xfrm>
            <a:off x="6072198" y="5109008"/>
            <a:ext cx="1000132" cy="857256"/>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p:cNvSpPr/>
          <p:nvPr/>
        </p:nvSpPr>
        <p:spPr>
          <a:xfrm>
            <a:off x="7106834" y="5500702"/>
            <a:ext cx="500066" cy="5095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6606768" y="6000768"/>
            <a:ext cx="500066" cy="5095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Textfeld 28"/>
          <p:cNvSpPr txBox="1"/>
          <p:nvPr/>
        </p:nvSpPr>
        <p:spPr>
          <a:xfrm>
            <a:off x="3428992" y="2643182"/>
            <a:ext cx="569195" cy="369332"/>
          </a:xfrm>
          <a:prstGeom prst="rect">
            <a:avLst/>
          </a:prstGeom>
          <a:noFill/>
        </p:spPr>
        <p:txBody>
          <a:bodyPr wrap="none" rtlCol="0">
            <a:spAutoFit/>
          </a:bodyPr>
          <a:lstStyle/>
          <a:p>
            <a:r>
              <a:rPr lang="de-DE" dirty="0" smtClean="0"/>
              <a:t>O.K.</a:t>
            </a:r>
            <a:endParaRPr lang="de-DE" dirty="0"/>
          </a:p>
        </p:txBody>
      </p:sp>
      <p:sp>
        <p:nvSpPr>
          <p:cNvPr id="30" name="Textfeld 29"/>
          <p:cNvSpPr txBox="1"/>
          <p:nvPr/>
        </p:nvSpPr>
        <p:spPr>
          <a:xfrm>
            <a:off x="6143636" y="2643182"/>
            <a:ext cx="1091261" cy="369332"/>
          </a:xfrm>
          <a:prstGeom prst="rect">
            <a:avLst/>
          </a:prstGeom>
          <a:noFill/>
        </p:spPr>
        <p:txBody>
          <a:bodyPr wrap="none" rtlCol="0">
            <a:spAutoFit/>
          </a:bodyPr>
          <a:lstStyle/>
          <a:p>
            <a:r>
              <a:rPr lang="de-DE" dirty="0" smtClean="0"/>
              <a:t>nicht O.K.</a:t>
            </a:r>
            <a:endParaRPr lang="de-DE" dirty="0"/>
          </a:p>
        </p:txBody>
      </p:sp>
      <p:sp>
        <p:nvSpPr>
          <p:cNvPr id="31" name="Textfeld 30"/>
          <p:cNvSpPr txBox="1"/>
          <p:nvPr/>
        </p:nvSpPr>
        <p:spPr>
          <a:xfrm>
            <a:off x="5286380" y="5643578"/>
            <a:ext cx="569195" cy="369332"/>
          </a:xfrm>
          <a:prstGeom prst="rect">
            <a:avLst/>
          </a:prstGeom>
          <a:noFill/>
        </p:spPr>
        <p:txBody>
          <a:bodyPr wrap="none" rtlCol="0">
            <a:spAutoFit/>
          </a:bodyPr>
          <a:lstStyle/>
          <a:p>
            <a:r>
              <a:rPr lang="de-DE" dirty="0" smtClean="0"/>
              <a:t>O.K.</a:t>
            </a:r>
            <a:endParaRPr lang="de-DE" dirty="0"/>
          </a:p>
        </p:txBody>
      </p:sp>
      <p:sp>
        <p:nvSpPr>
          <p:cNvPr id="32" name="Textfeld 31"/>
          <p:cNvSpPr txBox="1"/>
          <p:nvPr/>
        </p:nvSpPr>
        <p:spPr>
          <a:xfrm>
            <a:off x="7715272" y="5643578"/>
            <a:ext cx="1091261" cy="369332"/>
          </a:xfrm>
          <a:prstGeom prst="rect">
            <a:avLst/>
          </a:prstGeom>
          <a:noFill/>
        </p:spPr>
        <p:txBody>
          <a:bodyPr wrap="none" rtlCol="0">
            <a:spAutoFit/>
          </a:bodyPr>
          <a:lstStyle/>
          <a:p>
            <a:r>
              <a:rPr lang="de-DE" dirty="0" smtClean="0"/>
              <a:t>nicht O.K.</a:t>
            </a:r>
            <a:endParaRPr lang="de-DE"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200" b="1" dirty="0" smtClean="0">
                <a:solidFill>
                  <a:schemeClr val="bg1"/>
                </a:solidFill>
              </a:rPr>
              <a:t>Post-Processing</a:t>
            </a:r>
            <a:endParaRPr lang="de-DE" sz="3200" b="1" dirty="0">
              <a:solidFill>
                <a:schemeClr val="bg1"/>
              </a:solidFill>
            </a:endParaRPr>
          </a:p>
        </p:txBody>
      </p:sp>
      <p:sp>
        <p:nvSpPr>
          <p:cNvPr id="3" name="Inhaltsplatzhalter 2"/>
          <p:cNvSpPr>
            <a:spLocks noGrp="1"/>
          </p:cNvSpPr>
          <p:nvPr>
            <p:ph idx="1"/>
          </p:nvPr>
        </p:nvSpPr>
        <p:spPr>
          <a:xfrm>
            <a:off x="0" y="1000108"/>
            <a:ext cx="9144000" cy="5126055"/>
          </a:xfrm>
        </p:spPr>
        <p:txBody>
          <a:bodyPr>
            <a:noAutofit/>
          </a:bodyPr>
          <a:lstStyle/>
          <a:p>
            <a:pPr marL="571500" indent="-514350">
              <a:buFont typeface="+mj-lt"/>
              <a:buAutoNum type="arabicPeriod" startAt="5"/>
            </a:pPr>
            <a:r>
              <a:rPr lang="de-DE" sz="2200" dirty="0" smtClean="0"/>
              <a:t>Zerlege alle restlichen sich noch überschneidenden SCS in PCS_D in disjunkte Gruppen.</a:t>
            </a:r>
          </a:p>
          <a:p>
            <a:pPr marL="571500" indent="-514350">
              <a:buFont typeface="+mj-lt"/>
              <a:buAutoNum type="arabicPeriod" startAt="5"/>
            </a:pPr>
            <a:endParaRPr lang="de-DE" sz="2600" dirty="0" smtClean="0"/>
          </a:p>
          <a:p>
            <a:pPr marL="571500" indent="-514350">
              <a:buFont typeface="+mj-lt"/>
              <a:buAutoNum type="arabicPeriod" startAt="5"/>
            </a:pPr>
            <a:endParaRPr lang="de-DE" sz="2600" dirty="0" smtClean="0"/>
          </a:p>
          <a:p>
            <a:pPr marL="571500" indent="-514350">
              <a:buFont typeface="+mj-lt"/>
              <a:buAutoNum type="arabicPeriod" startAt="5"/>
            </a:pPr>
            <a:endParaRPr lang="de-DE" sz="2600" dirty="0" smtClean="0"/>
          </a:p>
          <a:p>
            <a:pPr marL="571500" indent="-514350">
              <a:buFont typeface="+mj-lt"/>
              <a:buAutoNum type="arabicPeriod" startAt="5"/>
            </a:pPr>
            <a:endParaRPr lang="de-DE" sz="2600" dirty="0" smtClean="0"/>
          </a:p>
          <a:p>
            <a:pPr marL="571500" indent="-514350">
              <a:buFont typeface="+mj-lt"/>
              <a:buAutoNum type="arabicPeriod" startAt="5"/>
            </a:pPr>
            <a:endParaRPr lang="de-DE" sz="2600" dirty="0" smtClean="0"/>
          </a:p>
          <a:p>
            <a:pPr marL="571500" indent="-514350">
              <a:buFont typeface="+mj-lt"/>
              <a:buAutoNum type="arabicPeriod" startAt="5"/>
            </a:pPr>
            <a:r>
              <a:rPr lang="de-DE" sz="2200" dirty="0" smtClean="0"/>
              <a:t>Berechne kombinatorisch (limitiert) die optimale </a:t>
            </a:r>
            <a:r>
              <a:rPr lang="de-DE" sz="2200" dirty="0"/>
              <a:t>A</a:t>
            </a:r>
            <a:r>
              <a:rPr lang="de-DE" sz="2200" dirty="0" smtClean="0"/>
              <a:t>uswahl der zu erhaltenden SCS unter den zuvor gegebenen Optimierungskriterien:</a:t>
            </a:r>
          </a:p>
          <a:p>
            <a:pPr lvl="1"/>
            <a:r>
              <a:rPr lang="de-DE" sz="2000" dirty="0" smtClean="0"/>
              <a:t>Eleminieren aller Überschneidungen von </a:t>
            </a:r>
            <a:r>
              <a:rPr lang="de-DE" sz="2000" dirty="0" err="1" smtClean="0"/>
              <a:t>Semantic</a:t>
            </a:r>
            <a:r>
              <a:rPr lang="de-DE" sz="2000" dirty="0" smtClean="0"/>
              <a:t> Change Sets.</a:t>
            </a:r>
          </a:p>
          <a:p>
            <a:pPr lvl="1"/>
            <a:r>
              <a:rPr lang="de-DE" sz="2000" dirty="0" smtClean="0"/>
              <a:t>Erreichen einer möglichst guten Überdeckung der Low-Level </a:t>
            </a:r>
            <a:r>
              <a:rPr lang="de-DE" sz="2000" dirty="0" err="1" smtClean="0"/>
              <a:t>Changes</a:t>
            </a:r>
            <a:r>
              <a:rPr lang="de-DE" sz="2000" dirty="0" smtClean="0"/>
              <a:t>.</a:t>
            </a:r>
          </a:p>
          <a:p>
            <a:pPr lvl="1"/>
            <a:r>
              <a:rPr lang="de-DE" sz="2000" dirty="0" smtClean="0"/>
              <a:t>Es sollten möglichst die großen </a:t>
            </a:r>
            <a:r>
              <a:rPr lang="de-DE" sz="2000" dirty="0" err="1" smtClean="0"/>
              <a:t>Semantic</a:t>
            </a:r>
            <a:r>
              <a:rPr lang="de-DE" sz="2000" dirty="0" smtClean="0"/>
              <a:t> Change Sets erhalten bleiben.</a:t>
            </a:r>
          </a:p>
          <a:p>
            <a:pPr marL="571500" indent="-514350">
              <a:buFont typeface="+mj-lt"/>
              <a:buAutoNum type="arabicPeriod" startAt="5"/>
            </a:pPr>
            <a:endParaRPr lang="de-DE" sz="2600" dirty="0" smtClean="0"/>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25</a:t>
            </a:fld>
            <a:endParaRPr lang="de-DE"/>
          </a:p>
        </p:txBody>
      </p:sp>
      <p:sp>
        <p:nvSpPr>
          <p:cNvPr id="6" name="Rechteck 5"/>
          <p:cNvSpPr/>
          <p:nvPr/>
        </p:nvSpPr>
        <p:spPr>
          <a:xfrm>
            <a:off x="714348" y="2357430"/>
            <a:ext cx="1285884" cy="12144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6"/>
          <p:cNvSpPr/>
          <p:nvPr/>
        </p:nvSpPr>
        <p:spPr>
          <a:xfrm>
            <a:off x="785786" y="2857496"/>
            <a:ext cx="642942" cy="64294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p:cNvSpPr/>
          <p:nvPr/>
        </p:nvSpPr>
        <p:spPr>
          <a:xfrm>
            <a:off x="428596" y="2643182"/>
            <a:ext cx="857256" cy="5095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p:cNvSpPr/>
          <p:nvPr/>
        </p:nvSpPr>
        <p:spPr>
          <a:xfrm>
            <a:off x="2000232" y="2357430"/>
            <a:ext cx="1285884" cy="12144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2071670" y="2714620"/>
            <a:ext cx="1071570" cy="78581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p:cNvSpPr/>
          <p:nvPr/>
        </p:nvSpPr>
        <p:spPr>
          <a:xfrm>
            <a:off x="2857488" y="2571744"/>
            <a:ext cx="857256" cy="5095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4929190" y="2357430"/>
            <a:ext cx="1285884" cy="12144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5000628" y="2857496"/>
            <a:ext cx="642942" cy="642942"/>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p:cNvSpPr/>
          <p:nvPr/>
        </p:nvSpPr>
        <p:spPr>
          <a:xfrm>
            <a:off x="4643438" y="2643182"/>
            <a:ext cx="857256" cy="5095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p:cNvSpPr/>
          <p:nvPr/>
        </p:nvSpPr>
        <p:spPr>
          <a:xfrm>
            <a:off x="6929454" y="2357430"/>
            <a:ext cx="1285884" cy="121444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p:cNvSpPr/>
          <p:nvPr/>
        </p:nvSpPr>
        <p:spPr>
          <a:xfrm>
            <a:off x="7000892" y="2714620"/>
            <a:ext cx="1071570" cy="78581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Rechteck 24"/>
          <p:cNvSpPr/>
          <p:nvPr/>
        </p:nvSpPr>
        <p:spPr>
          <a:xfrm>
            <a:off x="7786710" y="2571744"/>
            <a:ext cx="857256" cy="50959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Textfeld 25"/>
          <p:cNvSpPr txBox="1"/>
          <p:nvPr/>
        </p:nvSpPr>
        <p:spPr>
          <a:xfrm>
            <a:off x="6357950" y="2643182"/>
            <a:ext cx="412292" cy="492443"/>
          </a:xfrm>
          <a:prstGeom prst="rect">
            <a:avLst/>
          </a:prstGeom>
          <a:noFill/>
        </p:spPr>
        <p:txBody>
          <a:bodyPr wrap="none" rtlCol="0">
            <a:spAutoFit/>
          </a:bodyPr>
          <a:lstStyle/>
          <a:p>
            <a:r>
              <a:rPr lang="de-DE" sz="2600" dirty="0" smtClean="0"/>
              <a:t>&amp;</a:t>
            </a:r>
            <a:endParaRPr lang="de-DE" sz="2600" dirty="0"/>
          </a:p>
        </p:txBody>
      </p:sp>
      <p:sp>
        <p:nvSpPr>
          <p:cNvPr id="27" name="Pfeil nach rechts 26"/>
          <p:cNvSpPr/>
          <p:nvPr/>
        </p:nvSpPr>
        <p:spPr>
          <a:xfrm>
            <a:off x="4000496" y="2786058"/>
            <a:ext cx="428628"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200" b="1" dirty="0" err="1" smtClean="0">
                <a:solidFill>
                  <a:schemeClr val="bg1"/>
                </a:solidFill>
              </a:rPr>
              <a:t>Sequential</a:t>
            </a:r>
            <a:r>
              <a:rPr lang="de-DE" sz="3200" b="1" dirty="0" smtClean="0">
                <a:solidFill>
                  <a:schemeClr val="bg1"/>
                </a:solidFill>
              </a:rPr>
              <a:t>-Lifting</a:t>
            </a:r>
            <a:endParaRPr lang="de-DE" sz="3200" b="1" dirty="0">
              <a:solidFill>
                <a:schemeClr val="bg1"/>
              </a:solidFill>
            </a:endParaRPr>
          </a:p>
        </p:txBody>
      </p:sp>
      <p:sp>
        <p:nvSpPr>
          <p:cNvPr id="3" name="Inhaltsplatzhalter 2"/>
          <p:cNvSpPr>
            <a:spLocks noGrp="1"/>
          </p:cNvSpPr>
          <p:nvPr>
            <p:ph idx="1"/>
          </p:nvPr>
        </p:nvSpPr>
        <p:spPr>
          <a:xfrm>
            <a:off x="457200" y="1214422"/>
            <a:ext cx="8229600" cy="4525963"/>
          </a:xfrm>
        </p:spPr>
        <p:txBody>
          <a:bodyPr/>
          <a:lstStyle/>
          <a:p>
            <a:r>
              <a:rPr lang="de-DE" sz="2600" dirty="0" smtClean="0"/>
              <a:t>Create-</a:t>
            </a:r>
            <a:r>
              <a:rPr lang="de-DE" sz="2600" dirty="0" err="1" smtClean="0"/>
              <a:t>Use</a:t>
            </a:r>
            <a:r>
              <a:rPr lang="de-DE" sz="2600" dirty="0" smtClean="0"/>
              <a:t>-</a:t>
            </a:r>
            <a:r>
              <a:rPr lang="de-DE" sz="2600" dirty="0" err="1" smtClean="0"/>
              <a:t>Dependence</a:t>
            </a:r>
            <a:endParaRPr lang="de-DE" sz="2600" dirty="0" smtClean="0"/>
          </a:p>
          <a:p>
            <a:endParaRPr lang="de-DE" dirty="0" smtClean="0"/>
          </a:p>
          <a:p>
            <a:endParaRPr lang="de-DE" dirty="0" smtClean="0"/>
          </a:p>
          <a:p>
            <a:endParaRPr lang="de-DE" dirty="0" smtClean="0"/>
          </a:p>
          <a:p>
            <a:endParaRPr lang="de-DE" dirty="0" smtClean="0"/>
          </a:p>
          <a:p>
            <a:r>
              <a:rPr lang="de-DE" sz="2600" dirty="0" err="1" smtClean="0"/>
              <a:t>Removed-Used-Dependence</a:t>
            </a:r>
            <a:endParaRPr lang="de-DE" sz="2600" dirty="0"/>
          </a:p>
        </p:txBody>
      </p:sp>
      <p:pic>
        <p:nvPicPr>
          <p:cNvPr id="1027" name="Picture 3"/>
          <p:cNvPicPr>
            <a:picLocks noChangeAspect="1" noChangeArrowheads="1"/>
          </p:cNvPicPr>
          <p:nvPr/>
        </p:nvPicPr>
        <p:blipFill>
          <a:blip r:embed="rId2"/>
          <a:srcRect t="19425"/>
          <a:stretch>
            <a:fillRect/>
          </a:stretch>
        </p:blipFill>
        <p:spPr bwMode="auto">
          <a:xfrm>
            <a:off x="928662" y="2285992"/>
            <a:ext cx="5906453" cy="1481611"/>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t="19825"/>
          <a:stretch>
            <a:fillRect/>
          </a:stretch>
        </p:blipFill>
        <p:spPr bwMode="auto">
          <a:xfrm>
            <a:off x="790564" y="4929198"/>
            <a:ext cx="5869305" cy="1444467"/>
          </a:xfrm>
          <a:prstGeom prst="rect">
            <a:avLst/>
          </a:prstGeom>
          <a:noFill/>
          <a:ln w="9525">
            <a:noFill/>
            <a:miter lim="800000"/>
            <a:headEnd/>
            <a:tailEnd/>
          </a:ln>
          <a:effectLst/>
        </p:spPr>
      </p:pic>
      <p:sp>
        <p:nvSpPr>
          <p:cNvPr id="7" name="Textfeld 6"/>
          <p:cNvSpPr txBox="1"/>
          <p:nvPr/>
        </p:nvSpPr>
        <p:spPr>
          <a:xfrm>
            <a:off x="1928794" y="1857364"/>
            <a:ext cx="1173719" cy="400110"/>
          </a:xfrm>
          <a:prstGeom prst="rect">
            <a:avLst/>
          </a:prstGeom>
          <a:noFill/>
        </p:spPr>
        <p:txBody>
          <a:bodyPr wrap="none" rtlCol="0">
            <a:spAutoFit/>
          </a:bodyPr>
          <a:lstStyle/>
          <a:p>
            <a:r>
              <a:rPr lang="de-DE" sz="2000" b="1" dirty="0" smtClean="0"/>
              <a:t>Modell-A</a:t>
            </a:r>
            <a:endParaRPr lang="de-DE" sz="2000" b="1" dirty="0"/>
          </a:p>
        </p:txBody>
      </p:sp>
      <p:sp>
        <p:nvSpPr>
          <p:cNvPr id="8" name="Textfeld 7"/>
          <p:cNvSpPr txBox="1"/>
          <p:nvPr/>
        </p:nvSpPr>
        <p:spPr>
          <a:xfrm>
            <a:off x="2000232" y="4572008"/>
            <a:ext cx="1173719" cy="400110"/>
          </a:xfrm>
          <a:prstGeom prst="rect">
            <a:avLst/>
          </a:prstGeom>
          <a:noFill/>
        </p:spPr>
        <p:txBody>
          <a:bodyPr wrap="none" rtlCol="0">
            <a:spAutoFit/>
          </a:bodyPr>
          <a:lstStyle/>
          <a:p>
            <a:r>
              <a:rPr lang="de-DE" sz="2000" b="1" dirty="0" smtClean="0"/>
              <a:t>Modell-A</a:t>
            </a:r>
            <a:endParaRPr lang="de-DE" sz="2000" b="1" dirty="0"/>
          </a:p>
        </p:txBody>
      </p:sp>
      <p:sp>
        <p:nvSpPr>
          <p:cNvPr id="9" name="Textfeld 8"/>
          <p:cNvSpPr txBox="1"/>
          <p:nvPr/>
        </p:nvSpPr>
        <p:spPr>
          <a:xfrm>
            <a:off x="4929190" y="1857364"/>
            <a:ext cx="1162498" cy="400110"/>
          </a:xfrm>
          <a:prstGeom prst="rect">
            <a:avLst/>
          </a:prstGeom>
          <a:noFill/>
        </p:spPr>
        <p:txBody>
          <a:bodyPr wrap="none" rtlCol="0">
            <a:spAutoFit/>
          </a:bodyPr>
          <a:lstStyle/>
          <a:p>
            <a:r>
              <a:rPr lang="de-DE" sz="2000" b="1" dirty="0" smtClean="0"/>
              <a:t>Modell-B</a:t>
            </a:r>
            <a:endParaRPr lang="de-DE" sz="2000" b="1" dirty="0"/>
          </a:p>
        </p:txBody>
      </p:sp>
      <p:sp>
        <p:nvSpPr>
          <p:cNvPr id="10" name="Textfeld 9"/>
          <p:cNvSpPr txBox="1"/>
          <p:nvPr/>
        </p:nvSpPr>
        <p:spPr>
          <a:xfrm>
            <a:off x="5000628" y="4500570"/>
            <a:ext cx="1162498" cy="400110"/>
          </a:xfrm>
          <a:prstGeom prst="rect">
            <a:avLst/>
          </a:prstGeom>
          <a:noFill/>
        </p:spPr>
        <p:txBody>
          <a:bodyPr wrap="none" rtlCol="0">
            <a:spAutoFit/>
          </a:bodyPr>
          <a:lstStyle/>
          <a:p>
            <a:r>
              <a:rPr lang="de-DE" sz="2000" b="1" dirty="0" smtClean="0"/>
              <a:t>Modell-B</a:t>
            </a:r>
          </a:p>
        </p:txBody>
      </p:sp>
      <p:cxnSp>
        <p:nvCxnSpPr>
          <p:cNvPr id="12" name="Gerade Verbindung mit Pfeil 11"/>
          <p:cNvCxnSpPr/>
          <p:nvPr/>
        </p:nvCxnSpPr>
        <p:spPr>
          <a:xfrm>
            <a:off x="2714612" y="2428868"/>
            <a:ext cx="928694" cy="1588"/>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2428860" y="2786058"/>
            <a:ext cx="1643074" cy="1588"/>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Gerade Verbindung mit Pfeil 22"/>
          <p:cNvCxnSpPr/>
          <p:nvPr/>
        </p:nvCxnSpPr>
        <p:spPr>
          <a:xfrm>
            <a:off x="2576514" y="5429264"/>
            <a:ext cx="3143272" cy="1588"/>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a:off x="2719390" y="5143512"/>
            <a:ext cx="2357454" cy="1588"/>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pic>
        <p:nvPicPr>
          <p:cNvPr id="1030" name="Picture 6"/>
          <p:cNvPicPr>
            <a:picLocks noChangeAspect="1" noChangeArrowheads="1"/>
          </p:cNvPicPr>
          <p:nvPr/>
        </p:nvPicPr>
        <p:blipFill>
          <a:blip r:embed="rId4"/>
          <a:srcRect/>
          <a:stretch>
            <a:fillRect/>
          </a:stretch>
        </p:blipFill>
        <p:spPr bwMode="auto">
          <a:xfrm>
            <a:off x="6915179" y="2043115"/>
            <a:ext cx="1800225" cy="1743075"/>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a:srcRect/>
          <a:stretch>
            <a:fillRect/>
          </a:stretch>
        </p:blipFill>
        <p:spPr bwMode="auto">
          <a:xfrm>
            <a:off x="6648480" y="4786322"/>
            <a:ext cx="2209800" cy="1571625"/>
          </a:xfrm>
          <a:prstGeom prst="rect">
            <a:avLst/>
          </a:prstGeom>
          <a:noFill/>
          <a:ln w="9525">
            <a:noFill/>
            <a:miter lim="800000"/>
            <a:headEnd/>
            <a:tailEnd/>
          </a:ln>
          <a:effectLst/>
        </p:spPr>
      </p:pic>
      <p:sp>
        <p:nvSpPr>
          <p:cNvPr id="16" name="Rechteck 15"/>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17" name="Foliennummernplatzhalter 16"/>
          <p:cNvSpPr>
            <a:spLocks noGrp="1"/>
          </p:cNvSpPr>
          <p:nvPr>
            <p:ph type="sldNum" sz="quarter" idx="12"/>
          </p:nvPr>
        </p:nvSpPr>
        <p:spPr>
          <a:xfrm>
            <a:off x="6415102" y="6356350"/>
            <a:ext cx="2133600" cy="365125"/>
          </a:xfrm>
        </p:spPr>
        <p:txBody>
          <a:bodyPr/>
          <a:lstStyle/>
          <a:p>
            <a:fld id="{34DEE467-EF98-4DCA-8C47-6655AA805710}" type="slidenum">
              <a:rPr lang="de-DE" smtClean="0"/>
              <a:pPr/>
              <a:t>26</a:t>
            </a:fld>
            <a:endParaRPr lang="de-DE"/>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200" b="1" dirty="0" err="1" smtClean="0">
                <a:solidFill>
                  <a:schemeClr val="bg1"/>
                </a:solidFill>
              </a:rPr>
              <a:t>Sequential</a:t>
            </a:r>
            <a:r>
              <a:rPr lang="de-DE" sz="3200" b="1" dirty="0" smtClean="0">
                <a:solidFill>
                  <a:schemeClr val="bg1"/>
                </a:solidFill>
              </a:rPr>
              <a:t>-Lifting</a:t>
            </a:r>
            <a:endParaRPr lang="de-DE" sz="3200" b="1" dirty="0">
              <a:solidFill>
                <a:schemeClr val="bg1"/>
              </a:solidFill>
            </a:endParaRPr>
          </a:p>
        </p:txBody>
      </p:sp>
      <p:sp>
        <p:nvSpPr>
          <p:cNvPr id="3" name="Inhaltsplatzhalter 2"/>
          <p:cNvSpPr>
            <a:spLocks noGrp="1"/>
          </p:cNvSpPr>
          <p:nvPr>
            <p:ph idx="1"/>
          </p:nvPr>
        </p:nvSpPr>
        <p:spPr>
          <a:xfrm>
            <a:off x="214282" y="1214422"/>
            <a:ext cx="8786874" cy="5126055"/>
          </a:xfrm>
        </p:spPr>
        <p:txBody>
          <a:bodyPr>
            <a:noAutofit/>
          </a:bodyPr>
          <a:lstStyle/>
          <a:p>
            <a:pPr marL="514350" indent="-514350">
              <a:buFont typeface="+mj-lt"/>
              <a:buAutoNum type="arabicPeriod"/>
            </a:pPr>
            <a:r>
              <a:rPr lang="de-DE" sz="2200" dirty="0" smtClean="0"/>
              <a:t>Führe alle Low-Level </a:t>
            </a:r>
            <a:r>
              <a:rPr lang="de-DE" sz="2200" dirty="0" err="1" smtClean="0"/>
              <a:t>Changes</a:t>
            </a:r>
            <a:r>
              <a:rPr lang="de-DE" sz="2200" dirty="0" smtClean="0"/>
              <a:t> aus, die in einem </a:t>
            </a:r>
            <a:r>
              <a:rPr lang="de-DE" sz="2200" dirty="0" err="1" smtClean="0"/>
              <a:t>Semantic</a:t>
            </a:r>
            <a:r>
              <a:rPr lang="de-DE" sz="2200" dirty="0" smtClean="0"/>
              <a:t> Change Sets liegen.</a:t>
            </a:r>
          </a:p>
          <a:p>
            <a:pPr marL="914400" lvl="1" indent="-514350"/>
            <a:r>
              <a:rPr lang="de-DE" sz="2000" dirty="0" err="1" smtClean="0"/>
              <a:t>AddObjects</a:t>
            </a:r>
            <a:r>
              <a:rPr lang="de-DE" sz="2000" dirty="0" smtClean="0"/>
              <a:t>/References werden Modell A hinzugefügt.</a:t>
            </a:r>
          </a:p>
          <a:p>
            <a:pPr marL="914400" lvl="1" indent="-514350"/>
            <a:r>
              <a:rPr lang="de-DE" sz="2000" dirty="0" err="1" smtClean="0"/>
              <a:t>RemoveObjects</a:t>
            </a:r>
            <a:r>
              <a:rPr lang="de-DE" sz="2000" dirty="0" smtClean="0"/>
              <a:t>/References werden Modell B hinzugefügt.</a:t>
            </a:r>
          </a:p>
          <a:p>
            <a:pPr marL="914400" lvl="1" indent="-514350"/>
            <a:r>
              <a:rPr lang="de-DE" sz="2000" dirty="0" err="1" smtClean="0"/>
              <a:t>AttributeValueChanges</a:t>
            </a:r>
            <a:r>
              <a:rPr lang="de-DE" sz="2000" dirty="0" smtClean="0"/>
              <a:t> werden in Modell A auf den neuen Wert gesetzt.</a:t>
            </a:r>
          </a:p>
          <a:p>
            <a:pPr marL="514350" indent="-514350">
              <a:buFont typeface="+mj-lt"/>
              <a:buAutoNum type="arabicPeriod"/>
            </a:pPr>
            <a:r>
              <a:rPr lang="de-DE" sz="2200" dirty="0" smtClean="0"/>
              <a:t>Entferne alle ausgeführten </a:t>
            </a:r>
            <a:r>
              <a:rPr lang="de-DE" sz="2200" dirty="0" err="1" smtClean="0"/>
              <a:t>Semantic</a:t>
            </a:r>
            <a:r>
              <a:rPr lang="de-DE" sz="2200" dirty="0" smtClean="0"/>
              <a:t> Change Sets incl. deren Low-Level </a:t>
            </a:r>
            <a:r>
              <a:rPr lang="de-DE" sz="2200" dirty="0" err="1" smtClean="0"/>
              <a:t>Changes</a:t>
            </a:r>
            <a:r>
              <a:rPr lang="de-DE" sz="2200" dirty="0" smtClean="0"/>
              <a:t> aus der </a:t>
            </a:r>
            <a:r>
              <a:rPr lang="de-DE" sz="2200" dirty="0" err="1" smtClean="0"/>
              <a:t>Difference</a:t>
            </a:r>
            <a:r>
              <a:rPr lang="de-DE" sz="2200" dirty="0" smtClean="0"/>
              <a:t>.</a:t>
            </a:r>
          </a:p>
          <a:p>
            <a:pPr marL="514350" indent="-514350">
              <a:buFont typeface="+mj-lt"/>
              <a:buAutoNum type="arabicPeriod"/>
            </a:pPr>
            <a:r>
              <a:rPr lang="de-DE" sz="2200" dirty="0" smtClean="0"/>
              <a:t>Füge für alle entfernten Add/</a:t>
            </a:r>
            <a:r>
              <a:rPr lang="de-DE" sz="2200" dirty="0" err="1" smtClean="0"/>
              <a:t>RemoveObjects</a:t>
            </a:r>
            <a:r>
              <a:rPr lang="de-DE" sz="2200" dirty="0" smtClean="0"/>
              <a:t> </a:t>
            </a:r>
            <a:r>
              <a:rPr lang="de-DE" sz="2200" dirty="0" err="1" smtClean="0"/>
              <a:t>Correspondences</a:t>
            </a:r>
            <a:r>
              <a:rPr lang="de-DE" sz="2200" dirty="0" smtClean="0"/>
              <a:t> in die </a:t>
            </a:r>
            <a:r>
              <a:rPr lang="de-DE" sz="2200" dirty="0" err="1" smtClean="0"/>
              <a:t>Difference</a:t>
            </a:r>
            <a:r>
              <a:rPr lang="de-DE" sz="2200" dirty="0" smtClean="0"/>
              <a:t> ein.</a:t>
            </a:r>
          </a:p>
          <a:p>
            <a:pPr marL="514350" indent="-514350">
              <a:buFont typeface="+mj-lt"/>
              <a:buAutoNum type="arabicPeriod"/>
            </a:pPr>
            <a:r>
              <a:rPr lang="de-DE" sz="2200" dirty="0" smtClean="0"/>
              <a:t>Starte die Recognition-Engine.</a:t>
            </a:r>
          </a:p>
          <a:p>
            <a:pPr marL="514350" indent="-514350">
              <a:buFont typeface="+mj-lt"/>
              <a:buAutoNum type="arabicPeriod"/>
            </a:pPr>
            <a:r>
              <a:rPr lang="de-DE" sz="2200" dirty="0" smtClean="0"/>
              <a:t>Starte das Post-Processing.</a:t>
            </a:r>
          </a:p>
          <a:p>
            <a:pPr marL="514350" indent="-514350">
              <a:buFont typeface="+mj-lt"/>
              <a:buAutoNum type="arabicPeriod"/>
            </a:pPr>
            <a:r>
              <a:rPr lang="de-DE" sz="2200" dirty="0" smtClean="0"/>
              <a:t>Wiederhole Schritt 1-5 solange wie in einem durchlauf neue </a:t>
            </a:r>
            <a:r>
              <a:rPr lang="de-DE" sz="2200" dirty="0" err="1" smtClean="0"/>
              <a:t>Semantic</a:t>
            </a:r>
            <a:r>
              <a:rPr lang="de-DE" sz="2200" dirty="0" smtClean="0"/>
              <a:t> Change Sets erzeugt werden oder bis keine Low-Level </a:t>
            </a:r>
            <a:r>
              <a:rPr lang="de-DE" sz="2200" dirty="0" err="1" smtClean="0"/>
              <a:t>Changes</a:t>
            </a:r>
            <a:r>
              <a:rPr lang="de-DE" sz="2200" dirty="0" smtClean="0"/>
              <a:t> mehr vorhanden sind.</a:t>
            </a:r>
          </a:p>
          <a:p>
            <a:pPr marL="514350" indent="-514350">
              <a:buFont typeface="+mj-lt"/>
              <a:buAutoNum type="arabicPeriod"/>
            </a:pPr>
            <a:endParaRPr lang="de-DE" dirty="0"/>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27</a:t>
            </a:fld>
            <a:endParaRPr lang="de-DE"/>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28596" y="0"/>
            <a:ext cx="8229600" cy="642918"/>
          </a:xfrm>
        </p:spPr>
        <p:txBody>
          <a:bodyPr>
            <a:normAutofit/>
          </a:bodyPr>
          <a:lstStyle/>
          <a:p>
            <a:r>
              <a:rPr lang="de-DE" sz="3200" b="1" dirty="0" smtClean="0">
                <a:solidFill>
                  <a:schemeClr val="bg1"/>
                </a:solidFill>
              </a:rPr>
              <a:t>Live-Demo</a:t>
            </a:r>
            <a:endParaRPr lang="de-DE" sz="3200" b="1" dirty="0">
              <a:solidFill>
                <a:schemeClr val="bg1"/>
              </a:solidFill>
            </a:endParaRPr>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pic>
        <p:nvPicPr>
          <p:cNvPr id="1032" name="Picture 8" descr="E:\Eigene Dateien\Dokumente\Grafiken\3D Marionette\3D Marionette (20) Transparent.png"/>
          <p:cNvPicPr>
            <a:picLocks noChangeAspect="1" noChangeArrowheads="1"/>
          </p:cNvPicPr>
          <p:nvPr/>
        </p:nvPicPr>
        <p:blipFill>
          <a:blip r:embed="rId2"/>
          <a:srcRect/>
          <a:stretch>
            <a:fillRect/>
          </a:stretch>
        </p:blipFill>
        <p:spPr bwMode="auto">
          <a:xfrm>
            <a:off x="2214546" y="962041"/>
            <a:ext cx="4762500" cy="4752975"/>
          </a:xfrm>
          <a:prstGeom prst="rect">
            <a:avLst/>
          </a:prstGeom>
          <a:noFill/>
        </p:spPr>
      </p:pic>
      <p:sp>
        <p:nvSpPr>
          <p:cNvPr id="12" name="Foliennummernplatzhalter 11"/>
          <p:cNvSpPr>
            <a:spLocks noGrp="1"/>
          </p:cNvSpPr>
          <p:nvPr>
            <p:ph type="sldNum" sz="quarter" idx="12"/>
          </p:nvPr>
        </p:nvSpPr>
        <p:spPr/>
        <p:txBody>
          <a:bodyPr/>
          <a:lstStyle/>
          <a:p>
            <a:fld id="{34DEE467-EF98-4DCA-8C47-6655AA805710}" type="slidenum">
              <a:rPr lang="de-DE" smtClean="0"/>
              <a:pPr/>
              <a:t>28</a:t>
            </a:fld>
            <a:endParaRPr lang="de-DE"/>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600" b="1" dirty="0" smtClean="0">
                <a:solidFill>
                  <a:schemeClr val="bg1"/>
                </a:solidFill>
              </a:rPr>
              <a:t>Editieren eines Modells</a:t>
            </a:r>
            <a:endParaRPr lang="de-DE" sz="3600" b="1" dirty="0">
              <a:solidFill>
                <a:schemeClr val="bg1"/>
              </a:solidFill>
            </a:endParaRPr>
          </a:p>
        </p:txBody>
      </p:sp>
      <p:sp>
        <p:nvSpPr>
          <p:cNvPr id="3" name="Inhaltsplatzhalter 2"/>
          <p:cNvSpPr>
            <a:spLocks noGrp="1"/>
          </p:cNvSpPr>
          <p:nvPr>
            <p:ph idx="1"/>
          </p:nvPr>
        </p:nvSpPr>
        <p:spPr>
          <a:xfrm>
            <a:off x="335741" y="1089027"/>
            <a:ext cx="8472518" cy="5197493"/>
          </a:xfrm>
        </p:spPr>
        <p:txBody>
          <a:bodyPr>
            <a:noAutofit/>
          </a:bodyPr>
          <a:lstStyle/>
          <a:p>
            <a:r>
              <a:rPr lang="de-DE" sz="2600" dirty="0" smtClean="0"/>
              <a:t>Grafischer-Editor</a:t>
            </a:r>
          </a:p>
          <a:p>
            <a:r>
              <a:rPr lang="de-DE" sz="2600" dirty="0" err="1" smtClean="0"/>
              <a:t>Tree</a:t>
            </a:r>
            <a:r>
              <a:rPr lang="de-DE" sz="2600" dirty="0" smtClean="0"/>
              <a:t>-</a:t>
            </a:r>
            <a:r>
              <a:rPr lang="de-DE" sz="2600" dirty="0" err="1" smtClean="0"/>
              <a:t>Based</a:t>
            </a:r>
            <a:r>
              <a:rPr lang="de-DE" sz="2600" dirty="0" smtClean="0"/>
              <a:t>-Editor</a:t>
            </a:r>
          </a:p>
          <a:p>
            <a:r>
              <a:rPr lang="de-DE" sz="2600" dirty="0" smtClean="0"/>
              <a:t>EMF-</a:t>
            </a:r>
            <a:r>
              <a:rPr lang="de-DE" sz="2600" dirty="0" err="1" smtClean="0"/>
              <a:t>Refactor</a:t>
            </a:r>
            <a:endParaRPr lang="de-DE" sz="2600" dirty="0" smtClean="0"/>
          </a:p>
          <a:p>
            <a:pPr lvl="1"/>
            <a:r>
              <a:rPr lang="de-DE" sz="2200" dirty="0" smtClean="0"/>
              <a:t>Erweitert den </a:t>
            </a:r>
            <a:r>
              <a:rPr lang="de-DE" sz="2200" dirty="0" err="1" smtClean="0"/>
              <a:t>Tree</a:t>
            </a:r>
            <a:r>
              <a:rPr lang="de-DE" sz="2200" dirty="0" smtClean="0"/>
              <a:t>-</a:t>
            </a:r>
            <a:r>
              <a:rPr lang="de-DE" sz="2200" dirty="0" err="1" smtClean="0"/>
              <a:t>Based</a:t>
            </a:r>
            <a:r>
              <a:rPr lang="de-DE" sz="2200" dirty="0" smtClean="0"/>
              <a:t>-Editor um benutzerdefinierte </a:t>
            </a:r>
            <a:r>
              <a:rPr lang="de-DE" sz="2200" dirty="0" err="1" smtClean="0"/>
              <a:t>Refactorings</a:t>
            </a:r>
            <a:r>
              <a:rPr lang="de-DE" sz="2200" dirty="0" smtClean="0"/>
              <a:t>.</a:t>
            </a:r>
          </a:p>
          <a:p>
            <a:pPr lvl="1"/>
            <a:r>
              <a:rPr lang="de-DE" sz="2200" dirty="0" smtClean="0"/>
              <a:t>Neben Java bietet der EMF-</a:t>
            </a:r>
            <a:r>
              <a:rPr lang="de-DE" sz="2200" dirty="0" err="1" smtClean="0"/>
              <a:t>Refactor</a:t>
            </a:r>
            <a:r>
              <a:rPr lang="de-DE" sz="2200" dirty="0" smtClean="0"/>
              <a:t> eine Schnittstelle um </a:t>
            </a:r>
            <a:r>
              <a:rPr lang="de-DE" sz="2200" dirty="0" err="1" smtClean="0"/>
              <a:t>Refactorings</a:t>
            </a:r>
            <a:r>
              <a:rPr lang="de-DE" sz="2200" dirty="0" smtClean="0"/>
              <a:t> mit Hilfe von </a:t>
            </a:r>
            <a:r>
              <a:rPr lang="de-DE" sz="2200" dirty="0" err="1" smtClean="0"/>
              <a:t>Henshinmodellen</a:t>
            </a:r>
            <a:r>
              <a:rPr lang="de-DE" sz="2200" dirty="0" smtClean="0"/>
              <a:t> zu formulieren.</a:t>
            </a:r>
          </a:p>
          <a:p>
            <a:r>
              <a:rPr lang="de-DE" sz="2600" dirty="0" err="1" smtClean="0"/>
              <a:t>Henshin</a:t>
            </a:r>
            <a:endParaRPr lang="de-DE" sz="2600" dirty="0" smtClean="0"/>
          </a:p>
          <a:p>
            <a:pPr lvl="1"/>
            <a:r>
              <a:rPr lang="de-DE" sz="2200" dirty="0" err="1" smtClean="0"/>
              <a:t>Henshin</a:t>
            </a:r>
            <a:r>
              <a:rPr lang="de-DE" sz="2200" dirty="0" smtClean="0"/>
              <a:t> ist ein In-Place-Modell-Transformationssprache für EMF.</a:t>
            </a:r>
          </a:p>
          <a:p>
            <a:pPr lvl="1"/>
            <a:r>
              <a:rPr lang="de-DE" sz="2200" dirty="0" smtClean="0"/>
              <a:t>Transformation von Ecore basierenden Modellen zur Laufzeit.</a:t>
            </a:r>
          </a:p>
          <a:p>
            <a:pPr lvl="1"/>
            <a:r>
              <a:rPr lang="de-DE" sz="2200" dirty="0" smtClean="0"/>
              <a:t>Grafischer- und </a:t>
            </a:r>
            <a:r>
              <a:rPr lang="de-DE" sz="2200" dirty="0" err="1" smtClean="0"/>
              <a:t>Tree</a:t>
            </a:r>
            <a:r>
              <a:rPr lang="de-DE" sz="2200" dirty="0" smtClean="0"/>
              <a:t>-</a:t>
            </a:r>
            <a:r>
              <a:rPr lang="de-DE" sz="2200" dirty="0" err="1" smtClean="0"/>
              <a:t>Based</a:t>
            </a:r>
            <a:r>
              <a:rPr lang="de-DE" sz="2200" dirty="0" smtClean="0"/>
              <a:t>-Editor zur </a:t>
            </a:r>
            <a:r>
              <a:rPr lang="de-DE" sz="2200" dirty="0"/>
              <a:t>E</a:t>
            </a:r>
            <a:r>
              <a:rPr lang="de-DE" sz="2200" dirty="0" smtClean="0"/>
              <a:t>rstellung.</a:t>
            </a:r>
          </a:p>
          <a:p>
            <a:pPr lvl="1"/>
            <a:r>
              <a:rPr lang="de-DE" sz="2200" dirty="0" smtClean="0"/>
              <a:t>Das </a:t>
            </a:r>
            <a:r>
              <a:rPr lang="de-DE" sz="2200" dirty="0" err="1" smtClean="0"/>
              <a:t>Henshin</a:t>
            </a:r>
            <a:r>
              <a:rPr lang="de-DE" sz="2200" dirty="0" smtClean="0"/>
              <a:t> Metamodell basiert auf Ecore.</a:t>
            </a:r>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6" name="Foliennummernplatzhalter 5"/>
          <p:cNvSpPr>
            <a:spLocks noGrp="1"/>
          </p:cNvSpPr>
          <p:nvPr>
            <p:ph type="sldNum" sz="quarter" idx="12"/>
          </p:nvPr>
        </p:nvSpPr>
        <p:spPr/>
        <p:txBody>
          <a:bodyPr/>
          <a:lstStyle/>
          <a:p>
            <a:fld id="{34DEE467-EF98-4DCA-8C47-6655AA805710}" type="slidenum">
              <a:rPr lang="de-DE" smtClean="0"/>
              <a:pPr/>
              <a:t>3</a:t>
            </a:fld>
            <a:endParaRPr lang="de-D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00034" y="0"/>
            <a:ext cx="8229600" cy="642918"/>
          </a:xfrm>
        </p:spPr>
        <p:txBody>
          <a:bodyPr>
            <a:normAutofit/>
          </a:bodyPr>
          <a:lstStyle/>
          <a:p>
            <a:r>
              <a:rPr lang="de-DE" sz="3200" b="1" dirty="0" smtClean="0">
                <a:solidFill>
                  <a:schemeClr val="bg1"/>
                </a:solidFill>
              </a:rPr>
              <a:t>Erstellen eines Transformationssystems</a:t>
            </a:r>
            <a:endParaRPr lang="de-DE" sz="3200" b="1" dirty="0">
              <a:solidFill>
                <a:schemeClr val="bg1"/>
              </a:solidFill>
            </a:endParaRPr>
          </a:p>
        </p:txBody>
      </p:sp>
      <p:pic>
        <p:nvPicPr>
          <p:cNvPr id="1027" name="Picture 3"/>
          <p:cNvPicPr>
            <a:picLocks noChangeAspect="1" noChangeArrowheads="1"/>
          </p:cNvPicPr>
          <p:nvPr/>
        </p:nvPicPr>
        <p:blipFill>
          <a:blip r:embed="rId2"/>
          <a:srcRect/>
          <a:stretch>
            <a:fillRect/>
          </a:stretch>
        </p:blipFill>
        <p:spPr bwMode="auto">
          <a:xfrm>
            <a:off x="142844" y="1214422"/>
            <a:ext cx="5362575" cy="2133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42844" y="4000504"/>
            <a:ext cx="2466975" cy="214312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5500694" y="1214422"/>
            <a:ext cx="3498361" cy="2643206"/>
          </a:xfrm>
          <a:prstGeom prst="rect">
            <a:avLst/>
          </a:prstGeom>
          <a:noFill/>
          <a:ln w="9525">
            <a:noFill/>
            <a:miter lim="800000"/>
            <a:headEnd/>
            <a:tailEnd/>
          </a:ln>
          <a:effectLst/>
        </p:spPr>
      </p:pic>
      <p:pic>
        <p:nvPicPr>
          <p:cNvPr id="1030" name="Picture 6"/>
          <p:cNvPicPr>
            <a:picLocks noChangeAspect="1" noChangeArrowheads="1"/>
          </p:cNvPicPr>
          <p:nvPr/>
        </p:nvPicPr>
        <p:blipFill>
          <a:blip r:embed="rId5"/>
          <a:srcRect/>
          <a:stretch>
            <a:fillRect/>
          </a:stretch>
        </p:blipFill>
        <p:spPr bwMode="auto">
          <a:xfrm>
            <a:off x="2606240" y="4002800"/>
            <a:ext cx="2897505" cy="1426464"/>
          </a:xfrm>
          <a:prstGeom prst="rect">
            <a:avLst/>
          </a:prstGeom>
          <a:noFill/>
          <a:ln w="9525">
            <a:noFill/>
            <a:miter lim="800000"/>
            <a:headEnd/>
            <a:tailEnd/>
          </a:ln>
          <a:effectLst/>
        </p:spPr>
      </p:pic>
      <p:sp>
        <p:nvSpPr>
          <p:cNvPr id="7" name="Rechteck 6"/>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8" name="Foliennummernplatzhalter 7"/>
          <p:cNvSpPr>
            <a:spLocks noGrp="1"/>
          </p:cNvSpPr>
          <p:nvPr>
            <p:ph type="sldNum" sz="quarter" idx="12"/>
          </p:nvPr>
        </p:nvSpPr>
        <p:spPr/>
        <p:txBody>
          <a:bodyPr/>
          <a:lstStyle/>
          <a:p>
            <a:fld id="{34DEE467-EF98-4DCA-8C47-6655AA805710}" type="slidenum">
              <a:rPr lang="de-DE" smtClean="0"/>
              <a:pPr/>
              <a:t>4</a:t>
            </a:fld>
            <a:endParaRPr lang="de-D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28596" y="0"/>
            <a:ext cx="8229600" cy="642918"/>
          </a:xfrm>
        </p:spPr>
        <p:txBody>
          <a:bodyPr>
            <a:normAutofit/>
          </a:bodyPr>
          <a:lstStyle/>
          <a:p>
            <a:r>
              <a:rPr lang="de-DE" sz="3200" b="1" dirty="0" smtClean="0">
                <a:solidFill>
                  <a:schemeClr val="bg1"/>
                </a:solidFill>
              </a:rPr>
              <a:t>Erstellen der Edit-Rules</a:t>
            </a:r>
            <a:endParaRPr lang="de-DE" sz="3200" b="1" dirty="0">
              <a:solidFill>
                <a:schemeClr val="bg1"/>
              </a:solidFill>
            </a:endParaRPr>
          </a:p>
        </p:txBody>
      </p:sp>
      <p:sp>
        <p:nvSpPr>
          <p:cNvPr id="3" name="Inhaltsplatzhalter 2"/>
          <p:cNvSpPr>
            <a:spLocks noGrp="1"/>
          </p:cNvSpPr>
          <p:nvPr>
            <p:ph idx="1"/>
          </p:nvPr>
        </p:nvSpPr>
        <p:spPr>
          <a:xfrm>
            <a:off x="285720" y="2028828"/>
            <a:ext cx="8572560" cy="3471874"/>
          </a:xfrm>
        </p:spPr>
        <p:txBody>
          <a:bodyPr>
            <a:normAutofit/>
          </a:bodyPr>
          <a:lstStyle/>
          <a:p>
            <a:r>
              <a:rPr lang="de-DE" sz="2600" dirty="0" smtClean="0"/>
              <a:t>Die </a:t>
            </a:r>
            <a:r>
              <a:rPr lang="de-DE" sz="2600" dirty="0" err="1" smtClean="0"/>
              <a:t>Henshin</a:t>
            </a:r>
            <a:r>
              <a:rPr lang="de-DE" sz="2600" dirty="0" smtClean="0"/>
              <a:t> Transformationssysteme werden im folgenden Kontext des </a:t>
            </a:r>
            <a:r>
              <a:rPr lang="de-DE" sz="2600" dirty="0" err="1" smtClean="0"/>
              <a:t>Semantic</a:t>
            </a:r>
            <a:r>
              <a:rPr lang="de-DE" sz="2600" dirty="0" smtClean="0"/>
              <a:t> Liftings als Edit-Rules bezeichnen.</a:t>
            </a:r>
          </a:p>
          <a:p>
            <a:r>
              <a:rPr lang="de-DE" sz="2600" dirty="0" smtClean="0"/>
              <a:t>Die Edit-Rules zu einem bestimmten Metamodell müssen zunächst von Hand erzeugt werden.</a:t>
            </a:r>
          </a:p>
          <a:p>
            <a:r>
              <a:rPr lang="de-DE" sz="2600" dirty="0" smtClean="0"/>
              <a:t>Welche Edit-Rules werden benötigt?</a:t>
            </a:r>
          </a:p>
          <a:p>
            <a:pPr lvl="1"/>
            <a:r>
              <a:rPr lang="de-DE" sz="2200" dirty="0" smtClean="0"/>
              <a:t>Ziel ist es ein Basissatz an Edit-Rules zu erzeugen, mit denen ein Modell aufgebaut und abgeändert werden kann.</a:t>
            </a:r>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5</a:t>
            </a:fld>
            <a:endParaRPr lang="de-DE"/>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28596" y="0"/>
            <a:ext cx="8229600" cy="642918"/>
          </a:xfrm>
        </p:spPr>
        <p:txBody>
          <a:bodyPr>
            <a:normAutofit/>
          </a:bodyPr>
          <a:lstStyle/>
          <a:p>
            <a:r>
              <a:rPr lang="de-DE" sz="3200" b="1" dirty="0" smtClean="0">
                <a:solidFill>
                  <a:schemeClr val="bg1"/>
                </a:solidFill>
              </a:rPr>
              <a:t>Erstellen der Edit-Rules</a:t>
            </a:r>
            <a:endParaRPr lang="de-DE" sz="3200" b="1" dirty="0">
              <a:solidFill>
                <a:schemeClr val="bg1"/>
              </a:solidFill>
            </a:endParaRPr>
          </a:p>
        </p:txBody>
      </p:sp>
      <p:sp>
        <p:nvSpPr>
          <p:cNvPr id="3" name="Inhaltsplatzhalter 2"/>
          <p:cNvSpPr>
            <a:spLocks noGrp="1"/>
          </p:cNvSpPr>
          <p:nvPr>
            <p:ph idx="1"/>
          </p:nvPr>
        </p:nvSpPr>
        <p:spPr>
          <a:xfrm>
            <a:off x="214282" y="1000108"/>
            <a:ext cx="8715436" cy="5643602"/>
          </a:xfrm>
        </p:spPr>
        <p:txBody>
          <a:bodyPr>
            <a:noAutofit/>
          </a:bodyPr>
          <a:lstStyle/>
          <a:p>
            <a:r>
              <a:rPr lang="de-DE" sz="2600" dirty="0" smtClean="0"/>
              <a:t>Erstellen eines vollständigen Satzes </a:t>
            </a:r>
            <a:r>
              <a:rPr lang="de-DE" sz="2600" i="1" dirty="0" err="1" smtClean="0"/>
              <a:t>Atomic</a:t>
            </a:r>
            <a:r>
              <a:rPr lang="de-DE" sz="2600" i="1" dirty="0" smtClean="0"/>
              <a:t>-Edit-Rules</a:t>
            </a:r>
            <a:endParaRPr lang="de-DE" sz="2600" dirty="0" smtClean="0"/>
          </a:p>
          <a:p>
            <a:pPr lvl="1"/>
            <a:r>
              <a:rPr lang="de-DE" sz="2200" dirty="0" smtClean="0"/>
              <a:t>Eine Regel darf </a:t>
            </a:r>
            <a:r>
              <a:rPr lang="de-DE" sz="2200" dirty="0"/>
              <a:t>sich nicht weiter in kleinere </a:t>
            </a:r>
            <a:r>
              <a:rPr lang="de-DE" sz="2200" dirty="0" smtClean="0"/>
              <a:t>Regeln zerlegen lassen.</a:t>
            </a:r>
          </a:p>
          <a:p>
            <a:pPr lvl="1"/>
            <a:r>
              <a:rPr lang="de-DE" sz="2200" dirty="0" smtClean="0"/>
              <a:t>Eine Regel gibt die kleinstmögliche Änderung an einem Modell an bei der das Modell valid bleibt.</a:t>
            </a:r>
          </a:p>
          <a:p>
            <a:pPr lvl="2"/>
            <a:r>
              <a:rPr lang="de-DE" sz="2000" dirty="0" smtClean="0"/>
              <a:t>Valid bedeutet in diesem Zusammenhang, dass aus dem EMF-Modell ausführbarer Code erzeugt werden kann.</a:t>
            </a:r>
          </a:p>
          <a:p>
            <a:pPr lvl="2"/>
            <a:r>
              <a:rPr lang="de-DE" sz="2000" dirty="0" smtClean="0"/>
              <a:t>Bedenke: Der Ecore-Editor lässt auch Änderungen zu die das Modell inkonsistent werden lassen. (z.B. Klassen ohne Namen zu erzeugen.)</a:t>
            </a:r>
          </a:p>
          <a:p>
            <a:pPr lvl="1"/>
            <a:r>
              <a:rPr lang="de-DE" sz="2200" dirty="0" smtClean="0"/>
              <a:t>Erstelle eine </a:t>
            </a:r>
            <a:r>
              <a:rPr lang="de-DE" sz="2200" dirty="0" err="1" smtClean="0"/>
              <a:t>Atomic</a:t>
            </a:r>
            <a:r>
              <a:rPr lang="de-DE" sz="2200" dirty="0" smtClean="0"/>
              <a:t>-Edit-</a:t>
            </a:r>
            <a:r>
              <a:rPr lang="de-DE" sz="2200" dirty="0" err="1" smtClean="0"/>
              <a:t>Rule</a:t>
            </a:r>
            <a:r>
              <a:rPr lang="de-DE" sz="2200" i="1" dirty="0" smtClean="0"/>
              <a:t> </a:t>
            </a:r>
            <a:r>
              <a:rPr lang="de-DE" sz="2200" dirty="0" smtClean="0"/>
              <a:t>für jedes Element im Model: </a:t>
            </a:r>
          </a:p>
          <a:p>
            <a:pPr lvl="2"/>
            <a:r>
              <a:rPr lang="en-US" sz="2000" dirty="0" err="1" smtClean="0"/>
              <a:t>Klassen</a:t>
            </a:r>
            <a:r>
              <a:rPr lang="en-US" sz="2000" dirty="0" smtClean="0"/>
              <a:t>	-&gt; </a:t>
            </a:r>
            <a:r>
              <a:rPr lang="en-US" sz="2000" dirty="0" err="1" smtClean="0"/>
              <a:t>entfernen</a:t>
            </a:r>
            <a:r>
              <a:rPr lang="en-US" sz="2000" dirty="0" smtClean="0"/>
              <a:t>, </a:t>
            </a:r>
            <a:r>
              <a:rPr lang="en-US" sz="2000" dirty="0" err="1" smtClean="0"/>
              <a:t>hinzufügen</a:t>
            </a:r>
            <a:r>
              <a:rPr lang="en-US" sz="2000" dirty="0" smtClean="0"/>
              <a:t>, </a:t>
            </a:r>
            <a:r>
              <a:rPr lang="en-US" sz="2000" dirty="0" err="1" smtClean="0"/>
              <a:t>verschieben</a:t>
            </a:r>
            <a:endParaRPr lang="en-US" sz="2000" dirty="0" smtClean="0"/>
          </a:p>
          <a:p>
            <a:pPr lvl="2"/>
            <a:r>
              <a:rPr lang="en-US" sz="2000" dirty="0" err="1" smtClean="0"/>
              <a:t>Referenzen</a:t>
            </a:r>
            <a:r>
              <a:rPr lang="en-US" sz="2000" dirty="0" smtClean="0"/>
              <a:t>	-&gt; </a:t>
            </a:r>
            <a:r>
              <a:rPr lang="en-US" sz="2000" dirty="0" err="1" smtClean="0"/>
              <a:t>entfernen</a:t>
            </a:r>
            <a:r>
              <a:rPr lang="en-US" sz="2000" dirty="0" smtClean="0"/>
              <a:t>, </a:t>
            </a:r>
            <a:r>
              <a:rPr lang="en-US" sz="2000" dirty="0" err="1" smtClean="0"/>
              <a:t>hinzufügen</a:t>
            </a:r>
            <a:r>
              <a:rPr lang="en-US" sz="2000" dirty="0" smtClean="0"/>
              <a:t>,  </a:t>
            </a:r>
            <a:r>
              <a:rPr lang="en-US" sz="2000" dirty="0" err="1" smtClean="0"/>
              <a:t>umbiegen</a:t>
            </a:r>
            <a:r>
              <a:rPr lang="en-US" sz="2000" dirty="0" smtClean="0"/>
              <a:t> (required)</a:t>
            </a:r>
          </a:p>
          <a:p>
            <a:pPr lvl="2"/>
            <a:r>
              <a:rPr lang="de-DE" sz="2000" dirty="0" smtClean="0"/>
              <a:t>Attribute	-&gt; Wertänderung je Attribute</a:t>
            </a:r>
          </a:p>
          <a:p>
            <a:pPr lvl="1"/>
            <a:r>
              <a:rPr lang="de-DE" sz="2200" dirty="0" smtClean="0"/>
              <a:t>Abstrakte Klassen selbst (nicht deren Attribute und Referenzen), abgeleitete Referenzen und nicht veränderbare Attribute usw. müssen nicht betrachtet werden.</a:t>
            </a:r>
          </a:p>
          <a:p>
            <a:pPr lvl="1"/>
            <a:endParaRPr lang="de-DE" dirty="0" smtClean="0"/>
          </a:p>
        </p:txBody>
      </p:sp>
      <p:sp>
        <p:nvSpPr>
          <p:cNvPr id="5" name="Foliennummernplatzhalter 4"/>
          <p:cNvSpPr>
            <a:spLocks noGrp="1"/>
          </p:cNvSpPr>
          <p:nvPr>
            <p:ph type="sldNum" sz="quarter" idx="12"/>
          </p:nvPr>
        </p:nvSpPr>
        <p:spPr/>
        <p:txBody>
          <a:bodyPr/>
          <a:lstStyle/>
          <a:p>
            <a:fld id="{34DEE467-EF98-4DCA-8C47-6655AA805710}" type="slidenum">
              <a:rPr lang="de-DE" smtClean="0"/>
              <a:pPr/>
              <a:t>6</a:t>
            </a:fld>
            <a:endParaRPr lang="de-DE" dirty="0"/>
          </a:p>
        </p:txBody>
      </p:sp>
      <p:sp>
        <p:nvSpPr>
          <p:cNvPr id="6" name="Rechteck 5"/>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28596" y="0"/>
            <a:ext cx="8229600" cy="642918"/>
          </a:xfrm>
        </p:spPr>
        <p:txBody>
          <a:bodyPr>
            <a:normAutofit/>
          </a:bodyPr>
          <a:lstStyle/>
          <a:p>
            <a:r>
              <a:rPr lang="de-DE" sz="3200" b="1" dirty="0" smtClean="0">
                <a:solidFill>
                  <a:schemeClr val="bg1"/>
                </a:solidFill>
              </a:rPr>
              <a:t>Erstellen der Edit-Rules</a:t>
            </a:r>
            <a:endParaRPr lang="de-DE" sz="3200" b="1" dirty="0">
              <a:solidFill>
                <a:schemeClr val="bg1"/>
              </a:solidFill>
            </a:endParaRPr>
          </a:p>
        </p:txBody>
      </p:sp>
      <p:sp>
        <p:nvSpPr>
          <p:cNvPr id="3" name="Inhaltsplatzhalter 2"/>
          <p:cNvSpPr>
            <a:spLocks noGrp="1"/>
          </p:cNvSpPr>
          <p:nvPr>
            <p:ph idx="1"/>
          </p:nvPr>
        </p:nvSpPr>
        <p:spPr>
          <a:xfrm>
            <a:off x="214282" y="928670"/>
            <a:ext cx="8715436" cy="5786478"/>
          </a:xfrm>
        </p:spPr>
        <p:txBody>
          <a:bodyPr>
            <a:noAutofit/>
          </a:bodyPr>
          <a:lstStyle/>
          <a:p>
            <a:r>
              <a:rPr lang="de-DE" sz="2600" dirty="0" smtClean="0"/>
              <a:t>59 + (11) </a:t>
            </a:r>
            <a:r>
              <a:rPr lang="de-DE" sz="2600" dirty="0" err="1" smtClean="0"/>
              <a:t>Atomic</a:t>
            </a:r>
            <a:r>
              <a:rPr lang="de-DE" sz="2600" dirty="0" smtClean="0"/>
              <a:t>-Edit-Rules:</a:t>
            </a:r>
            <a:endParaRPr lang="de-DE" dirty="0" smtClean="0"/>
          </a:p>
          <a:p>
            <a:pPr lvl="1"/>
            <a:r>
              <a:rPr lang="de-DE" sz="2200" dirty="0" smtClean="0"/>
              <a:t>Add &lt;Class&gt; : 11</a:t>
            </a:r>
          </a:p>
          <a:p>
            <a:pPr lvl="1"/>
            <a:r>
              <a:rPr lang="de-DE" sz="2200" dirty="0" smtClean="0"/>
              <a:t>Remove &lt;Class&gt; : 11</a:t>
            </a:r>
          </a:p>
          <a:p>
            <a:pPr lvl="1"/>
            <a:r>
              <a:rPr lang="de-DE" sz="2200" dirty="0" smtClean="0"/>
              <a:t>(Move &lt;Class&gt; : 11)</a:t>
            </a:r>
          </a:p>
          <a:p>
            <a:pPr lvl="1"/>
            <a:r>
              <a:rPr lang="de-DE" sz="2200" dirty="0" smtClean="0"/>
              <a:t>Add Reference &lt;Class&gt; &lt;Reference&gt; : 5</a:t>
            </a:r>
          </a:p>
          <a:p>
            <a:pPr lvl="1"/>
            <a:r>
              <a:rPr lang="de-DE" sz="2200" dirty="0" smtClean="0"/>
              <a:t>Remove Reference &lt;Class&gt; &lt;Reference&gt; : 5</a:t>
            </a:r>
          </a:p>
          <a:p>
            <a:pPr lvl="1"/>
            <a:r>
              <a:rPr lang="de-DE" sz="2200" dirty="0" smtClean="0"/>
              <a:t>Change Reference &lt;Class&gt;: 3 (</a:t>
            </a:r>
            <a:r>
              <a:rPr lang="de-DE" sz="2200" dirty="0" err="1" smtClean="0"/>
              <a:t>Required</a:t>
            </a:r>
            <a:r>
              <a:rPr lang="de-DE" sz="2200" dirty="0" smtClean="0"/>
              <a:t> References)</a:t>
            </a:r>
          </a:p>
          <a:p>
            <a:pPr lvl="1"/>
            <a:r>
              <a:rPr lang="de-DE" sz="2200" dirty="0" smtClean="0"/>
              <a:t>Attribute Value Change &lt;Class&gt; &lt;Attribute&gt; : 23</a:t>
            </a:r>
            <a:endParaRPr lang="de-DE" dirty="0" smtClean="0"/>
          </a:p>
          <a:p>
            <a:r>
              <a:rPr lang="de-DE" sz="2600" dirty="0" smtClean="0"/>
              <a:t>18 </a:t>
            </a:r>
            <a:r>
              <a:rPr lang="de-DE" sz="2600" dirty="0" err="1" smtClean="0"/>
              <a:t>Advanced</a:t>
            </a:r>
            <a:r>
              <a:rPr lang="de-DE" sz="2600" dirty="0" smtClean="0"/>
              <a:t>-Edit-Rules</a:t>
            </a:r>
          </a:p>
          <a:p>
            <a:pPr lvl="1"/>
            <a:r>
              <a:rPr lang="de-DE" sz="2200" dirty="0" smtClean="0"/>
              <a:t>Create </a:t>
            </a:r>
            <a:r>
              <a:rPr lang="de-DE" sz="2200" dirty="0" err="1" smtClean="0"/>
              <a:t>sub</a:t>
            </a:r>
            <a:r>
              <a:rPr lang="de-DE" sz="2200" dirty="0" smtClean="0"/>
              <a:t> EClass</a:t>
            </a:r>
          </a:p>
          <a:p>
            <a:pPr lvl="1"/>
            <a:r>
              <a:rPr lang="de-DE" sz="2200" dirty="0" smtClean="0"/>
              <a:t>Pull-</a:t>
            </a:r>
            <a:r>
              <a:rPr lang="de-DE" sz="2200" dirty="0" err="1" smtClean="0"/>
              <a:t>Up</a:t>
            </a:r>
            <a:r>
              <a:rPr lang="de-DE" sz="2200" dirty="0" smtClean="0"/>
              <a:t> EAttribute</a:t>
            </a:r>
          </a:p>
          <a:p>
            <a:pPr lvl="1"/>
            <a:r>
              <a:rPr lang="de-DE" sz="2200" dirty="0" smtClean="0"/>
              <a:t>….</a:t>
            </a:r>
            <a:endParaRPr lang="de-DE" dirty="0" smtClean="0"/>
          </a:p>
          <a:p>
            <a:r>
              <a:rPr lang="de-DE" sz="2600" dirty="0" smtClean="0"/>
              <a:t>Ausblick: Automatische Generierung der </a:t>
            </a:r>
            <a:r>
              <a:rPr lang="de-DE" sz="2600" dirty="0" err="1" smtClean="0"/>
              <a:t>Atomic</a:t>
            </a:r>
            <a:r>
              <a:rPr lang="de-DE" sz="2600" dirty="0" smtClean="0"/>
              <a:t>-Edit-Rules.</a:t>
            </a:r>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7</a:t>
            </a:fld>
            <a:endParaRPr lang="de-DE"/>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57200" y="0"/>
            <a:ext cx="8229600" cy="642918"/>
          </a:xfrm>
        </p:spPr>
        <p:txBody>
          <a:bodyPr>
            <a:normAutofit/>
          </a:bodyPr>
          <a:lstStyle/>
          <a:p>
            <a:r>
              <a:rPr lang="de-DE" sz="3200" b="1" dirty="0" smtClean="0">
                <a:solidFill>
                  <a:schemeClr val="bg1"/>
                </a:solidFill>
              </a:rPr>
              <a:t>Model </a:t>
            </a:r>
            <a:r>
              <a:rPr lang="de-DE" sz="3200" b="1" dirty="0" err="1" smtClean="0">
                <a:solidFill>
                  <a:schemeClr val="bg1"/>
                </a:solidFill>
              </a:rPr>
              <a:t>Differencing</a:t>
            </a:r>
            <a:r>
              <a:rPr lang="de-DE" sz="3200" b="1" dirty="0" smtClean="0">
                <a:solidFill>
                  <a:schemeClr val="bg1"/>
                </a:solidFill>
              </a:rPr>
              <a:t> </a:t>
            </a:r>
            <a:r>
              <a:rPr lang="de-DE" sz="3200" b="1" dirty="0" err="1" smtClean="0">
                <a:solidFill>
                  <a:schemeClr val="bg1"/>
                </a:solidFill>
              </a:rPr>
              <a:t>Pipline</a:t>
            </a:r>
            <a:r>
              <a:rPr lang="de-DE" sz="3200" b="1" dirty="0" smtClean="0">
                <a:solidFill>
                  <a:schemeClr val="bg1"/>
                </a:solidFill>
              </a:rPr>
              <a:t> - </a:t>
            </a:r>
            <a:r>
              <a:rPr lang="de-DE" sz="3200" b="1" dirty="0" err="1" smtClean="0">
                <a:solidFill>
                  <a:schemeClr val="bg1"/>
                </a:solidFill>
              </a:rPr>
              <a:t>Matching</a:t>
            </a:r>
            <a:endParaRPr lang="de-DE" sz="3200" b="1" dirty="0">
              <a:solidFill>
                <a:schemeClr val="bg1"/>
              </a:solidFill>
            </a:endParaRPr>
          </a:p>
        </p:txBody>
      </p:sp>
      <p:sp>
        <p:nvSpPr>
          <p:cNvPr id="3" name="Inhaltsplatzhalter 2"/>
          <p:cNvSpPr>
            <a:spLocks noGrp="1"/>
          </p:cNvSpPr>
          <p:nvPr>
            <p:ph idx="1"/>
          </p:nvPr>
        </p:nvSpPr>
        <p:spPr>
          <a:xfrm>
            <a:off x="457200" y="2689251"/>
            <a:ext cx="8229600" cy="3883021"/>
          </a:xfrm>
        </p:spPr>
        <p:txBody>
          <a:bodyPr/>
          <a:lstStyle/>
          <a:p>
            <a:r>
              <a:rPr lang="de-DE" sz="2600" dirty="0" err="1" smtClean="0"/>
              <a:t>SiDiff</a:t>
            </a:r>
            <a:endParaRPr lang="de-DE" sz="2600" dirty="0" smtClean="0"/>
          </a:p>
          <a:p>
            <a:r>
              <a:rPr lang="de-DE" sz="2600" dirty="0" smtClean="0"/>
              <a:t>Oder anderer </a:t>
            </a:r>
            <a:r>
              <a:rPr lang="de-DE" sz="2600" dirty="0" err="1" smtClean="0"/>
              <a:t>Matcher</a:t>
            </a:r>
            <a:endParaRPr lang="de-DE" sz="2600" dirty="0" smtClean="0"/>
          </a:p>
          <a:p>
            <a:r>
              <a:rPr lang="de-DE" sz="2600" dirty="0" smtClean="0"/>
              <a:t>Die Qualität des Liftings hängt direkt von der Qualität des </a:t>
            </a:r>
            <a:r>
              <a:rPr lang="de-DE" sz="2600" dirty="0" err="1" smtClean="0"/>
              <a:t>Matchings</a:t>
            </a:r>
            <a:r>
              <a:rPr lang="de-DE" sz="2600" dirty="0" smtClean="0"/>
              <a:t> ab.</a:t>
            </a:r>
          </a:p>
          <a:p>
            <a:pPr lvl="1"/>
            <a:r>
              <a:rPr lang="de-DE" sz="2200" dirty="0" smtClean="0"/>
              <a:t>Aus Benutzersicht macht es einen Unterschied, ob z.B. ein Attribute aus einer Klasse gelöscht wurde und ein gleiches Attribut in einer anderen Klasse wieder eingefügt wurde oder ob das selbe Attribute verschoben wurde.</a:t>
            </a:r>
          </a:p>
          <a:p>
            <a:pPr lvl="1"/>
            <a:endParaRPr lang="de-DE" dirty="0" smtClean="0"/>
          </a:p>
        </p:txBody>
      </p:sp>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5" name="Foliennummernplatzhalter 4"/>
          <p:cNvSpPr>
            <a:spLocks noGrp="1"/>
          </p:cNvSpPr>
          <p:nvPr>
            <p:ph type="sldNum" sz="quarter" idx="12"/>
          </p:nvPr>
        </p:nvSpPr>
        <p:spPr/>
        <p:txBody>
          <a:bodyPr/>
          <a:lstStyle/>
          <a:p>
            <a:fld id="{34DEE467-EF98-4DCA-8C47-6655AA805710}" type="slidenum">
              <a:rPr lang="de-DE" smtClean="0"/>
              <a:pPr/>
              <a:t>8</a:t>
            </a:fld>
            <a:endParaRPr lang="de-DE"/>
          </a:p>
        </p:txBody>
      </p:sp>
      <p:pic>
        <p:nvPicPr>
          <p:cNvPr id="2050"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20" y="1214422"/>
            <a:ext cx="8539150" cy="11356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42844" y="0"/>
            <a:ext cx="8858312" cy="642918"/>
          </a:xfrm>
        </p:spPr>
        <p:txBody>
          <a:bodyPr>
            <a:noAutofit/>
          </a:bodyPr>
          <a:lstStyle/>
          <a:p>
            <a:r>
              <a:rPr lang="de-DE" sz="3200" b="1" dirty="0" smtClean="0">
                <a:solidFill>
                  <a:schemeClr val="bg1"/>
                </a:solidFill>
              </a:rPr>
              <a:t>Model </a:t>
            </a:r>
            <a:r>
              <a:rPr lang="de-DE" sz="3200" b="1" dirty="0" err="1" smtClean="0">
                <a:solidFill>
                  <a:schemeClr val="bg1"/>
                </a:solidFill>
              </a:rPr>
              <a:t>Differencing</a:t>
            </a:r>
            <a:r>
              <a:rPr lang="de-DE" sz="3200" b="1" dirty="0" smtClean="0">
                <a:solidFill>
                  <a:schemeClr val="bg1"/>
                </a:solidFill>
              </a:rPr>
              <a:t> </a:t>
            </a:r>
            <a:r>
              <a:rPr lang="de-DE" sz="3200" b="1" dirty="0" err="1" smtClean="0">
                <a:solidFill>
                  <a:schemeClr val="bg1"/>
                </a:solidFill>
              </a:rPr>
              <a:t>Pipline</a:t>
            </a:r>
            <a:r>
              <a:rPr lang="de-DE" sz="3200" b="1" dirty="0" smtClean="0">
                <a:solidFill>
                  <a:schemeClr val="bg1"/>
                </a:solidFill>
              </a:rPr>
              <a:t> - </a:t>
            </a:r>
            <a:r>
              <a:rPr lang="de-DE" sz="3200" b="1" dirty="0" err="1" smtClean="0">
                <a:solidFill>
                  <a:schemeClr val="bg1"/>
                </a:solidFill>
              </a:rPr>
              <a:t>Difference</a:t>
            </a:r>
            <a:r>
              <a:rPr lang="de-DE" sz="3200" b="1" dirty="0" smtClean="0">
                <a:solidFill>
                  <a:schemeClr val="bg1"/>
                </a:solidFill>
              </a:rPr>
              <a:t> Derivation</a:t>
            </a:r>
            <a:endParaRPr lang="de-DE" sz="3200" b="1" dirty="0">
              <a:solidFill>
                <a:schemeClr val="bg1"/>
              </a:solidFill>
            </a:endParaRPr>
          </a:p>
        </p:txBody>
      </p:sp>
      <p:pic>
        <p:nvPicPr>
          <p:cNvPr id="5"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1472" y="1370482"/>
            <a:ext cx="8001056" cy="4773162"/>
          </a:xfrm>
          <a:prstGeom prst="rect">
            <a:avLst/>
          </a:prstGeom>
          <a:noFill/>
          <a:ln w="9525">
            <a:noFill/>
            <a:miter lim="800000"/>
            <a:headEnd/>
            <a:tailEnd/>
          </a:ln>
          <a:effectLst/>
        </p:spPr>
      </p:pic>
      <p:sp>
        <p:nvSpPr>
          <p:cNvPr id="4" name="Rechteck 3"/>
          <p:cNvSpPr/>
          <p:nvPr/>
        </p:nvSpPr>
        <p:spPr bwMode="auto">
          <a:xfrm>
            <a:off x="0" y="625151"/>
            <a:ext cx="9144000" cy="186612"/>
          </a:xfrm>
          <a:prstGeom prst="rect">
            <a:avLst/>
          </a:prstGeom>
          <a:solidFill>
            <a:srgbClr val="4C7013"/>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a:endParaRPr kumimoji="0" lang="de-DE" sz="1050" b="0" i="0" u="none" strike="noStrike" cap="none" normalizeH="0" baseline="0" dirty="0" smtClean="0">
              <a:ln>
                <a:noFill/>
              </a:ln>
              <a:solidFill>
                <a:schemeClr val="bg1"/>
              </a:solidFill>
              <a:effectLst/>
              <a:latin typeface="Arial" charset="0"/>
            </a:endParaRPr>
          </a:p>
        </p:txBody>
      </p:sp>
      <p:sp>
        <p:nvSpPr>
          <p:cNvPr id="6" name="Foliennummernplatzhalter 5"/>
          <p:cNvSpPr>
            <a:spLocks noGrp="1"/>
          </p:cNvSpPr>
          <p:nvPr>
            <p:ph type="sldNum" sz="quarter" idx="12"/>
          </p:nvPr>
        </p:nvSpPr>
        <p:spPr/>
        <p:txBody>
          <a:bodyPr/>
          <a:lstStyle/>
          <a:p>
            <a:fld id="{34DEE467-EF98-4DCA-8C47-6655AA805710}" type="slidenum">
              <a:rPr lang="de-DE" smtClean="0"/>
              <a:pPr/>
              <a:t>9</a:t>
            </a:fld>
            <a:endParaRPr lang="de-DE"/>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1309</Words>
  <Application>Microsoft Office PowerPoint</Application>
  <PresentationFormat>Bildschirmpräsentation (4:3)</PresentationFormat>
  <Paragraphs>208</Paragraphs>
  <Slides>28</Slides>
  <Notes>3</Notes>
  <HiddenSlides>0</HiddenSlides>
  <MMClips>0</MMClips>
  <ScaleCrop>false</ScaleCrop>
  <HeadingPairs>
    <vt:vector size="4" baseType="variant">
      <vt:variant>
        <vt:lpstr>Design</vt:lpstr>
      </vt:variant>
      <vt:variant>
        <vt:i4>1</vt:i4>
      </vt:variant>
      <vt:variant>
        <vt:lpstr>Folientitel</vt:lpstr>
      </vt:variant>
      <vt:variant>
        <vt:i4>28</vt:i4>
      </vt:variant>
    </vt:vector>
  </HeadingPairs>
  <TitlesOfParts>
    <vt:vector size="29" baseType="lpstr">
      <vt:lpstr>Larissa-Design</vt:lpstr>
      <vt:lpstr>A Rule-Based Approach to the  Semantic Lifting of Model Differences  in the context of Model Versioning </vt:lpstr>
      <vt:lpstr>Auswahl des Metamodells</vt:lpstr>
      <vt:lpstr>Editieren eines Modells</vt:lpstr>
      <vt:lpstr>Erstellen eines Transformationssystems</vt:lpstr>
      <vt:lpstr>Erstellen der Edit-Rules</vt:lpstr>
      <vt:lpstr>Erstellen der Edit-Rules</vt:lpstr>
      <vt:lpstr>Erstellen der Edit-Rules</vt:lpstr>
      <vt:lpstr>Model Differencing Pipline - Matching</vt:lpstr>
      <vt:lpstr>Model Differencing Pipline - Difference Derivation</vt:lpstr>
      <vt:lpstr>Folie 10</vt:lpstr>
      <vt:lpstr>Folie 11</vt:lpstr>
      <vt:lpstr>Model Differencing Pipline - Semantic Lifting</vt:lpstr>
      <vt:lpstr>Model Differencing Pipline - Semantic Lifting</vt:lpstr>
      <vt:lpstr>Folie 14</vt:lpstr>
      <vt:lpstr>Folie 15</vt:lpstr>
      <vt:lpstr>Folie 16</vt:lpstr>
      <vt:lpstr>Automatische Generierung der Recognition-Rules </vt:lpstr>
      <vt:lpstr>Verwalten der Rulebases</vt:lpstr>
      <vt:lpstr>Recognition-Engine</vt:lpstr>
      <vt:lpstr>Recognition-Engine</vt:lpstr>
      <vt:lpstr>Recognition-Engine</vt:lpstr>
      <vt:lpstr>Post-Processing</vt:lpstr>
      <vt:lpstr>Post-Processing</vt:lpstr>
      <vt:lpstr>Post-Processing</vt:lpstr>
      <vt:lpstr>Post-Processing</vt:lpstr>
      <vt:lpstr>Sequential-Lifting</vt:lpstr>
      <vt:lpstr>Sequential-Lifting</vt:lpstr>
      <vt:lpstr>Live-Demo</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Rule-Based Approach to the  Semantic Lifting of Model Differences  in the context of Model Versioning </dc:title>
  <dc:creator>Manuel Ohrndorf</dc:creator>
  <cp:lastModifiedBy>Manuel Ohrndorf</cp:lastModifiedBy>
  <cp:revision>43</cp:revision>
  <dcterms:created xsi:type="dcterms:W3CDTF">2011-12-03T13:24:40Z</dcterms:created>
  <dcterms:modified xsi:type="dcterms:W3CDTF">2011-12-14T21:34:22Z</dcterms:modified>
</cp:coreProperties>
</file>