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2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323C4E5-0F8D-433A-8568-E4E882803CBD}" type="datetimeFigureOut">
              <a:rPr lang="es-CO" smtClean="0"/>
              <a:t>20/05/2022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9255346" y="2750337"/>
            <a:ext cx="1171888" cy="1356442"/>
          </a:xfrm>
        </p:spPr>
        <p:txBody>
          <a:bodyPr/>
          <a:lstStyle/>
          <a:p>
            <a:fld id="{3E90A6D4-7ADE-495A-89D3-87A2715150FF}" type="slidenum">
              <a:rPr lang="es-CO" smtClean="0"/>
              <a:t>‹Nº›</a:t>
            </a:fld>
            <a:endParaRPr lang="es-CO"/>
          </a:p>
        </p:txBody>
      </p:sp>
    </p:spTree>
    <p:extLst>
      <p:ext uri="{BB962C8B-B14F-4D97-AF65-F5344CB8AC3E}">
        <p14:creationId xmlns:p14="http://schemas.microsoft.com/office/powerpoint/2010/main" val="2383612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323C4E5-0F8D-433A-8568-E4E882803CBD}" type="datetimeFigureOut">
              <a:rPr lang="es-CO" smtClean="0"/>
              <a:t>20/05/2022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11309"/>
            <a:ext cx="1154151" cy="1090789"/>
          </a:xfrm>
        </p:spPr>
        <p:txBody>
          <a:bodyPr/>
          <a:lstStyle/>
          <a:p>
            <a:fld id="{3E90A6D4-7ADE-495A-89D3-87A2715150FF}" type="slidenum">
              <a:rPr lang="es-CO" smtClean="0"/>
              <a:t>‹Nº›</a:t>
            </a:fld>
            <a:endParaRPr lang="es-CO"/>
          </a:p>
        </p:txBody>
      </p:sp>
    </p:spTree>
    <p:extLst>
      <p:ext uri="{BB962C8B-B14F-4D97-AF65-F5344CB8AC3E}">
        <p14:creationId xmlns:p14="http://schemas.microsoft.com/office/powerpoint/2010/main" val="4143429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323C4E5-0F8D-433A-8568-E4E882803CBD}" type="datetimeFigureOut">
              <a:rPr lang="es-CO" smtClean="0"/>
              <a:t>20/05/2022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11615"/>
            <a:ext cx="1154151" cy="1090789"/>
          </a:xfrm>
        </p:spPr>
        <p:txBody>
          <a:bodyPr/>
          <a:lstStyle/>
          <a:p>
            <a:fld id="{3E90A6D4-7ADE-495A-89D3-87A2715150FF}" type="slidenum">
              <a:rPr lang="es-CO" smtClean="0"/>
              <a:t>‹Nº›</a:t>
            </a:fld>
            <a:endParaRPr lang="es-CO"/>
          </a:p>
        </p:txBody>
      </p:sp>
    </p:spTree>
    <p:extLst>
      <p:ext uri="{BB962C8B-B14F-4D97-AF65-F5344CB8AC3E}">
        <p14:creationId xmlns:p14="http://schemas.microsoft.com/office/powerpoint/2010/main" val="1317895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323C4E5-0F8D-433A-8568-E4E882803CBD}" type="datetimeFigureOut">
              <a:rPr lang="es-CO" smtClean="0"/>
              <a:t>20/05/2022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09925"/>
            <a:ext cx="1154151" cy="1090789"/>
          </a:xfrm>
        </p:spPr>
        <p:txBody>
          <a:bodyPr/>
          <a:lstStyle/>
          <a:p>
            <a:fld id="{3E90A6D4-7ADE-495A-89D3-87A2715150FF}" type="slidenum">
              <a:rPr lang="es-CO" smtClean="0"/>
              <a:t>‹Nº›</a:t>
            </a:fld>
            <a:endParaRPr lang="es-CO"/>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13450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323C4E5-0F8D-433A-8568-E4E882803CBD}" type="datetimeFigureOut">
              <a:rPr lang="es-CO" smtClean="0"/>
              <a:t>20/05/2022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09925"/>
            <a:ext cx="1154151" cy="1090789"/>
          </a:xfrm>
        </p:spPr>
        <p:txBody>
          <a:bodyPr/>
          <a:lstStyle/>
          <a:p>
            <a:fld id="{3E90A6D4-7ADE-495A-89D3-87A2715150FF}" type="slidenum">
              <a:rPr lang="es-CO" smtClean="0"/>
              <a:t>‹Nº›</a:t>
            </a:fld>
            <a:endParaRPr lang="es-CO"/>
          </a:p>
        </p:txBody>
      </p:sp>
    </p:spTree>
    <p:extLst>
      <p:ext uri="{BB962C8B-B14F-4D97-AF65-F5344CB8AC3E}">
        <p14:creationId xmlns:p14="http://schemas.microsoft.com/office/powerpoint/2010/main" val="2648827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323C4E5-0F8D-433A-8568-E4E882803CBD}" type="datetimeFigureOut">
              <a:rPr lang="es-CO" smtClean="0"/>
              <a:t>20/05/2022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3E90A6D4-7ADE-495A-89D3-87A2715150FF}" type="slidenum">
              <a:rPr lang="es-CO" smtClean="0"/>
              <a:t>‹Nº›</a:t>
            </a:fld>
            <a:endParaRPr lang="es-CO"/>
          </a:p>
        </p:txBody>
      </p:sp>
    </p:spTree>
    <p:extLst>
      <p:ext uri="{BB962C8B-B14F-4D97-AF65-F5344CB8AC3E}">
        <p14:creationId xmlns:p14="http://schemas.microsoft.com/office/powerpoint/2010/main" val="3323191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323C4E5-0F8D-433A-8568-E4E882803CBD}" type="datetimeFigureOut">
              <a:rPr lang="es-CO" smtClean="0"/>
              <a:t>20/05/2022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3E90A6D4-7ADE-495A-89D3-87A2715150FF}" type="slidenum">
              <a:rPr lang="es-CO" smtClean="0"/>
              <a:t>‹Nº›</a:t>
            </a:fld>
            <a:endParaRPr lang="es-CO"/>
          </a:p>
        </p:txBody>
      </p:sp>
    </p:spTree>
    <p:extLst>
      <p:ext uri="{BB962C8B-B14F-4D97-AF65-F5344CB8AC3E}">
        <p14:creationId xmlns:p14="http://schemas.microsoft.com/office/powerpoint/2010/main" val="2135960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323C4E5-0F8D-433A-8568-E4E882803CBD}" type="datetimeFigureOut">
              <a:rPr lang="es-CO" smtClean="0"/>
              <a:t>20/05/2022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E90A6D4-7ADE-495A-89D3-87A2715150FF}" type="slidenum">
              <a:rPr lang="es-CO" smtClean="0"/>
              <a:t>‹Nº›</a:t>
            </a:fld>
            <a:endParaRPr lang="es-CO"/>
          </a:p>
        </p:txBody>
      </p:sp>
    </p:spTree>
    <p:extLst>
      <p:ext uri="{BB962C8B-B14F-4D97-AF65-F5344CB8AC3E}">
        <p14:creationId xmlns:p14="http://schemas.microsoft.com/office/powerpoint/2010/main" val="2944057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323C4E5-0F8D-433A-8568-E4E882803CBD}" type="datetimeFigureOut">
              <a:rPr lang="es-CO" smtClean="0"/>
              <a:t>20/05/2022</a:t>
            </a:fld>
            <a:endParaRPr lang="es-CO"/>
          </a:p>
        </p:txBody>
      </p:sp>
      <p:sp>
        <p:nvSpPr>
          <p:cNvPr id="5" name="Footer Placeholder 4"/>
          <p:cNvSpPr>
            <a:spLocks noGrp="1"/>
          </p:cNvSpPr>
          <p:nvPr>
            <p:ph type="ftr" sz="quarter" idx="11"/>
          </p:nvPr>
        </p:nvSpPr>
        <p:spPr>
          <a:xfrm>
            <a:off x="680321" y="5936188"/>
            <a:ext cx="6126805" cy="365125"/>
          </a:xfrm>
        </p:spPr>
        <p:txBody>
          <a:bodyPr/>
          <a:lstStyle/>
          <a:p>
            <a:endParaRPr lang="es-CO"/>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E90A6D4-7ADE-495A-89D3-87A2715150FF}" type="slidenum">
              <a:rPr lang="es-CO" smtClean="0"/>
              <a:t>‹Nº›</a:t>
            </a:fld>
            <a:endParaRPr lang="es-CO"/>
          </a:p>
        </p:txBody>
      </p:sp>
    </p:spTree>
    <p:extLst>
      <p:ext uri="{BB962C8B-B14F-4D97-AF65-F5344CB8AC3E}">
        <p14:creationId xmlns:p14="http://schemas.microsoft.com/office/powerpoint/2010/main" val="3626276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323C4E5-0F8D-433A-8568-E4E882803CBD}" type="datetimeFigureOut">
              <a:rPr lang="es-CO" smtClean="0"/>
              <a:t>20/05/2022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E90A6D4-7ADE-495A-89D3-87A2715150FF}" type="slidenum">
              <a:rPr lang="es-CO" smtClean="0"/>
              <a:t>‹Nº›</a:t>
            </a:fld>
            <a:endParaRPr lang="es-CO"/>
          </a:p>
        </p:txBody>
      </p:sp>
    </p:spTree>
    <p:extLst>
      <p:ext uri="{BB962C8B-B14F-4D97-AF65-F5344CB8AC3E}">
        <p14:creationId xmlns:p14="http://schemas.microsoft.com/office/powerpoint/2010/main" val="297356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323C4E5-0F8D-433A-8568-E4E882803CBD}" type="datetimeFigureOut">
              <a:rPr lang="es-CO" smtClean="0"/>
              <a:t>20/05/2022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729455" y="2869895"/>
            <a:ext cx="1154151" cy="1090789"/>
          </a:xfrm>
        </p:spPr>
        <p:txBody>
          <a:bodyPr/>
          <a:lstStyle/>
          <a:p>
            <a:fld id="{3E90A6D4-7ADE-495A-89D3-87A2715150FF}" type="slidenum">
              <a:rPr lang="es-CO" smtClean="0"/>
              <a:t>‹Nº›</a:t>
            </a:fld>
            <a:endParaRPr lang="es-CO"/>
          </a:p>
        </p:txBody>
      </p:sp>
    </p:spTree>
    <p:extLst>
      <p:ext uri="{BB962C8B-B14F-4D97-AF65-F5344CB8AC3E}">
        <p14:creationId xmlns:p14="http://schemas.microsoft.com/office/powerpoint/2010/main" val="579099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323C4E5-0F8D-433A-8568-E4E882803CBD}" type="datetimeFigureOut">
              <a:rPr lang="es-CO" smtClean="0"/>
              <a:t>20/05/2022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E90A6D4-7ADE-495A-89D3-87A2715150FF}" type="slidenum">
              <a:rPr lang="es-CO" smtClean="0"/>
              <a:t>‹Nº›</a:t>
            </a:fld>
            <a:endParaRPr lang="es-CO"/>
          </a:p>
        </p:txBody>
      </p:sp>
    </p:spTree>
    <p:extLst>
      <p:ext uri="{BB962C8B-B14F-4D97-AF65-F5344CB8AC3E}">
        <p14:creationId xmlns:p14="http://schemas.microsoft.com/office/powerpoint/2010/main" val="1326855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323C4E5-0F8D-433A-8568-E4E882803CBD}" type="datetimeFigureOut">
              <a:rPr lang="es-CO" smtClean="0"/>
              <a:t>20/05/2022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3E90A6D4-7ADE-495A-89D3-87A2715150FF}" type="slidenum">
              <a:rPr lang="es-CO" smtClean="0"/>
              <a:t>‹Nº›</a:t>
            </a:fld>
            <a:endParaRPr lang="es-CO"/>
          </a:p>
        </p:txBody>
      </p:sp>
    </p:spTree>
    <p:extLst>
      <p:ext uri="{BB962C8B-B14F-4D97-AF65-F5344CB8AC3E}">
        <p14:creationId xmlns:p14="http://schemas.microsoft.com/office/powerpoint/2010/main" val="2347770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323C4E5-0F8D-433A-8568-E4E882803CBD}" type="datetimeFigureOut">
              <a:rPr lang="es-CO" smtClean="0"/>
              <a:t>20/05/2022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3E90A6D4-7ADE-495A-89D3-87A2715150FF}" type="slidenum">
              <a:rPr lang="es-CO" smtClean="0"/>
              <a:t>‹Nº›</a:t>
            </a:fld>
            <a:endParaRPr lang="es-CO"/>
          </a:p>
        </p:txBody>
      </p:sp>
    </p:spTree>
    <p:extLst>
      <p:ext uri="{BB962C8B-B14F-4D97-AF65-F5344CB8AC3E}">
        <p14:creationId xmlns:p14="http://schemas.microsoft.com/office/powerpoint/2010/main" val="159262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323C4E5-0F8D-433A-8568-E4E882803CBD}" type="datetimeFigureOut">
              <a:rPr lang="es-CO" smtClean="0"/>
              <a:t>20/05/2022</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3E90A6D4-7ADE-495A-89D3-87A2715150FF}" type="slidenum">
              <a:rPr lang="es-CO" smtClean="0"/>
              <a:t>‹Nº›</a:t>
            </a:fld>
            <a:endParaRPr lang="es-CO"/>
          </a:p>
        </p:txBody>
      </p:sp>
    </p:spTree>
    <p:extLst>
      <p:ext uri="{BB962C8B-B14F-4D97-AF65-F5344CB8AC3E}">
        <p14:creationId xmlns:p14="http://schemas.microsoft.com/office/powerpoint/2010/main" val="384728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323C4E5-0F8D-433A-8568-E4E882803CBD}" type="datetimeFigureOut">
              <a:rPr lang="es-CO" smtClean="0"/>
              <a:t>20/05/2022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E90A6D4-7ADE-495A-89D3-87A2715150FF}" type="slidenum">
              <a:rPr lang="es-CO" smtClean="0"/>
              <a:t>‹Nº›</a:t>
            </a:fld>
            <a:endParaRPr lang="es-CO"/>
          </a:p>
        </p:txBody>
      </p:sp>
    </p:spTree>
    <p:extLst>
      <p:ext uri="{BB962C8B-B14F-4D97-AF65-F5344CB8AC3E}">
        <p14:creationId xmlns:p14="http://schemas.microsoft.com/office/powerpoint/2010/main" val="2574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323C4E5-0F8D-433A-8568-E4E882803CBD}" type="datetimeFigureOut">
              <a:rPr lang="es-CO" smtClean="0"/>
              <a:t>20/05/2022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E90A6D4-7ADE-495A-89D3-87A2715150FF}" type="slidenum">
              <a:rPr lang="es-CO" smtClean="0"/>
              <a:t>‹Nº›</a:t>
            </a:fld>
            <a:endParaRPr lang="es-CO"/>
          </a:p>
        </p:txBody>
      </p:sp>
    </p:spTree>
    <p:extLst>
      <p:ext uri="{BB962C8B-B14F-4D97-AF65-F5344CB8AC3E}">
        <p14:creationId xmlns:p14="http://schemas.microsoft.com/office/powerpoint/2010/main" val="369902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23C4E5-0F8D-433A-8568-E4E882803CBD}" type="datetimeFigureOut">
              <a:rPr lang="es-CO" smtClean="0"/>
              <a:t>20/05/2022</a:t>
            </a:fld>
            <a:endParaRPr lang="es-CO"/>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E90A6D4-7ADE-495A-89D3-87A2715150FF}" type="slidenum">
              <a:rPr lang="es-CO" smtClean="0"/>
              <a:t>‹Nº›</a:t>
            </a:fld>
            <a:endParaRPr lang="es-CO"/>
          </a:p>
        </p:txBody>
      </p:sp>
    </p:spTree>
    <p:extLst>
      <p:ext uri="{BB962C8B-B14F-4D97-AF65-F5344CB8AC3E}">
        <p14:creationId xmlns:p14="http://schemas.microsoft.com/office/powerpoint/2010/main" val="37531717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epositorio.sena.edu.co/sitios/elementos_maquinas/vol5/volumen05.html"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3729CC-CCD1-F59A-6EC6-9E0649244319}"/>
              </a:ext>
            </a:extLst>
          </p:cNvPr>
          <p:cNvSpPr>
            <a:spLocks noGrp="1"/>
          </p:cNvSpPr>
          <p:nvPr>
            <p:ph type="ctrTitle"/>
          </p:nvPr>
        </p:nvSpPr>
        <p:spPr>
          <a:xfrm>
            <a:off x="1" y="1931604"/>
            <a:ext cx="9031706" cy="2303512"/>
          </a:xfrm>
        </p:spPr>
        <p:txBody>
          <a:bodyPr/>
          <a:lstStyle/>
          <a:p>
            <a:pPr algn="just"/>
            <a:r>
              <a:rPr lang="es-419" sz="3200" b="1" dirty="0">
                <a:latin typeface="Arial" panose="020B0604020202020204" pitchFamily="34" charset="0"/>
                <a:cs typeface="Arial" panose="020B0604020202020204" pitchFamily="34" charset="0"/>
              </a:rPr>
              <a:t>CONSTRUCCION DE UN GLOSARIO TECNICO EN INGLES PARA EL AREA OCUPACIONAL</a:t>
            </a:r>
            <a:endParaRPr lang="es-CO" sz="3200" b="1"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65EB3B5E-D79E-6F56-B5F4-E8C1051E71A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61689" y="699589"/>
            <a:ext cx="1422222" cy="1384127"/>
          </a:xfrm>
          <a:prstGeom prst="rect">
            <a:avLst/>
          </a:prstGeom>
        </p:spPr>
      </p:pic>
      <p:sp>
        <p:nvSpPr>
          <p:cNvPr id="7" name="CuadroTexto 6">
            <a:extLst>
              <a:ext uri="{FF2B5EF4-FFF2-40B4-BE49-F238E27FC236}">
                <a16:creationId xmlns:a16="http://schemas.microsoft.com/office/drawing/2014/main" id="{49174B25-E6CF-5133-18D7-9DBC17374015}"/>
              </a:ext>
            </a:extLst>
          </p:cNvPr>
          <p:cNvSpPr txBox="1"/>
          <p:nvPr/>
        </p:nvSpPr>
        <p:spPr>
          <a:xfrm>
            <a:off x="292499" y="468322"/>
            <a:ext cx="8739208" cy="2215991"/>
          </a:xfrm>
          <a:prstGeom prst="rect">
            <a:avLst/>
          </a:prstGeom>
          <a:noFill/>
        </p:spPr>
        <p:txBody>
          <a:bodyPr wrap="square" rtlCol="0">
            <a:spAutoFit/>
          </a:bodyPr>
          <a:lstStyle/>
          <a:p>
            <a:r>
              <a:rPr lang="es-419" sz="2400" dirty="0">
                <a:solidFill>
                  <a:schemeClr val="bg1"/>
                </a:solidFill>
                <a:latin typeface="Arial" panose="020B0604020202020204" pitchFamily="34" charset="0"/>
                <a:cs typeface="Arial" panose="020B0604020202020204" pitchFamily="34" charset="0"/>
              </a:rPr>
              <a:t>Análisis y Desarrollo de Sistemas de Información</a:t>
            </a:r>
          </a:p>
          <a:p>
            <a:r>
              <a:rPr lang="es-419" sz="2400" dirty="0">
                <a:solidFill>
                  <a:schemeClr val="bg1"/>
                </a:solidFill>
                <a:latin typeface="Arial" panose="020B0604020202020204" pitchFamily="34" charset="0"/>
                <a:cs typeface="Arial" panose="020B0604020202020204" pitchFamily="34" charset="0"/>
              </a:rPr>
              <a:t>Ficha: 2374504</a:t>
            </a:r>
          </a:p>
          <a:p>
            <a:r>
              <a:rPr lang="es-419" sz="2400" dirty="0">
                <a:solidFill>
                  <a:schemeClr val="bg1"/>
                </a:solidFill>
                <a:latin typeface="Arial" panose="020B0604020202020204" pitchFamily="34" charset="0"/>
                <a:cs typeface="Arial" panose="020B0604020202020204" pitchFamily="34" charset="0"/>
              </a:rPr>
              <a:t>Luis Gustavo Reyes Latorre</a:t>
            </a:r>
          </a:p>
          <a:p>
            <a:r>
              <a:rPr lang="es-419" sz="2400" dirty="0">
                <a:solidFill>
                  <a:schemeClr val="bg1"/>
                </a:solidFill>
                <a:latin typeface="Arial" panose="020B0604020202020204" pitchFamily="34" charset="0"/>
                <a:cs typeface="Arial" panose="020B0604020202020204" pitchFamily="34" charset="0"/>
              </a:rPr>
              <a:t>Manuel Enrique Ramos Perez</a:t>
            </a:r>
          </a:p>
          <a:p>
            <a:r>
              <a:rPr lang="es-419" sz="2400" dirty="0">
                <a:solidFill>
                  <a:schemeClr val="bg1"/>
                </a:solidFill>
                <a:latin typeface="Arial" panose="020B0604020202020204" pitchFamily="34" charset="0"/>
                <a:cs typeface="Arial" panose="020B0604020202020204" pitchFamily="34" charset="0"/>
              </a:rPr>
              <a:t>Evidencia: </a:t>
            </a:r>
          </a:p>
          <a:p>
            <a:endParaRPr lang="es-CO" dirty="0"/>
          </a:p>
        </p:txBody>
      </p:sp>
      <p:sp>
        <p:nvSpPr>
          <p:cNvPr id="8" name="CuadroTexto 7">
            <a:extLst>
              <a:ext uri="{FF2B5EF4-FFF2-40B4-BE49-F238E27FC236}">
                <a16:creationId xmlns:a16="http://schemas.microsoft.com/office/drawing/2014/main" id="{C45E964F-4868-A60B-450A-EFD963115CC9}"/>
              </a:ext>
            </a:extLst>
          </p:cNvPr>
          <p:cNvSpPr txBox="1"/>
          <p:nvPr/>
        </p:nvSpPr>
        <p:spPr>
          <a:xfrm>
            <a:off x="292499" y="4616605"/>
            <a:ext cx="3320496" cy="461665"/>
          </a:xfrm>
          <a:prstGeom prst="rect">
            <a:avLst/>
          </a:prstGeom>
          <a:noFill/>
        </p:spPr>
        <p:txBody>
          <a:bodyPr wrap="square" rtlCol="0">
            <a:spAutoFit/>
          </a:bodyPr>
          <a:lstStyle/>
          <a:p>
            <a:r>
              <a:rPr lang="es-419" sz="2400" dirty="0">
                <a:solidFill>
                  <a:schemeClr val="bg1"/>
                </a:solidFill>
                <a:latin typeface="Arial" panose="020B0604020202020204" pitchFamily="34" charset="0"/>
                <a:cs typeface="Arial" panose="020B0604020202020204" pitchFamily="34" charset="0"/>
              </a:rPr>
              <a:t>Fecha: 20 - 05 - 2022</a:t>
            </a:r>
            <a:endParaRPr lang="es-CO" sz="2400" dirty="0">
              <a:solidFill>
                <a:schemeClr val="bg1"/>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2807426B-DB6D-BCF9-6807-A1CB167A54FB}"/>
              </a:ext>
            </a:extLst>
          </p:cNvPr>
          <p:cNvSpPr txBox="1"/>
          <p:nvPr/>
        </p:nvSpPr>
        <p:spPr>
          <a:xfrm>
            <a:off x="489504" y="5096234"/>
            <a:ext cx="10483296" cy="1569660"/>
          </a:xfrm>
          <a:prstGeom prst="rect">
            <a:avLst/>
          </a:prstGeom>
          <a:noFill/>
        </p:spPr>
        <p:txBody>
          <a:bodyPr wrap="square" rtlCol="0">
            <a:spAutoFit/>
          </a:bodyPr>
          <a:lstStyle/>
          <a:p>
            <a:pPr algn="just"/>
            <a:r>
              <a:rPr lang="es-419" sz="2400" dirty="0">
                <a:solidFill>
                  <a:schemeClr val="bg1"/>
                </a:solidFill>
                <a:latin typeface="Arial" panose="020B0604020202020204" pitchFamily="34" charset="0"/>
                <a:cs typeface="Arial" panose="020B0604020202020204" pitchFamily="34" charset="0"/>
              </a:rPr>
              <a:t>SERVICIO NACIONAL DE APRENDIZAJE SENA</a:t>
            </a:r>
          </a:p>
          <a:p>
            <a:pPr algn="just"/>
            <a:r>
              <a:rPr lang="es-419" sz="2400" dirty="0">
                <a:solidFill>
                  <a:schemeClr val="bg1"/>
                </a:solidFill>
                <a:latin typeface="Arial" panose="020B0604020202020204" pitchFamily="34" charset="0"/>
                <a:cs typeface="Arial" panose="020B0604020202020204" pitchFamily="34" charset="0"/>
              </a:rPr>
              <a:t>TECNOLOGO EN ANALISIS Y DESARROLLO DE SISTEMAS DE INFORMACION </a:t>
            </a:r>
          </a:p>
          <a:p>
            <a:pPr algn="ctr"/>
            <a:r>
              <a:rPr lang="es-419" sz="2400" dirty="0">
                <a:solidFill>
                  <a:schemeClr val="bg1"/>
                </a:solidFill>
                <a:latin typeface="Arial" panose="020B0604020202020204" pitchFamily="34" charset="0"/>
                <a:cs typeface="Arial" panose="020B0604020202020204" pitchFamily="34" charset="0"/>
              </a:rPr>
              <a:t>2022</a:t>
            </a:r>
          </a:p>
        </p:txBody>
      </p:sp>
    </p:spTree>
    <p:extLst>
      <p:ext uri="{BB962C8B-B14F-4D97-AF65-F5344CB8AC3E}">
        <p14:creationId xmlns:p14="http://schemas.microsoft.com/office/powerpoint/2010/main" val="31803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F8DAAD-094C-1CB8-69DA-B4297337BA96}"/>
              </a:ext>
            </a:extLst>
          </p:cNvPr>
          <p:cNvSpPr>
            <a:spLocks noGrp="1"/>
          </p:cNvSpPr>
          <p:nvPr>
            <p:ph type="title"/>
          </p:nvPr>
        </p:nvSpPr>
        <p:spPr/>
        <p:txBody>
          <a:bodyPr/>
          <a:lstStyle/>
          <a:p>
            <a:r>
              <a:rPr lang="es-419" dirty="0">
                <a:latin typeface="Arial" panose="020B0604020202020204" pitchFamily="34" charset="0"/>
                <a:cs typeface="Arial" panose="020B0604020202020204" pitchFamily="34" charset="0"/>
              </a:rPr>
              <a:t>INTRODUCTION</a:t>
            </a:r>
            <a:endParaRPr lang="es-CO"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FA831DD4-EF8B-1D75-C8B1-6C0C662B5461}"/>
              </a:ext>
            </a:extLst>
          </p:cNvPr>
          <p:cNvSpPr>
            <a:spLocks noGrp="1"/>
          </p:cNvSpPr>
          <p:nvPr>
            <p:ph idx="1"/>
          </p:nvPr>
        </p:nvSpPr>
        <p:spPr/>
        <p:txBody>
          <a:bodyPr/>
          <a:lstStyle/>
          <a:p>
            <a:r>
              <a:rPr lang="es-419" dirty="0"/>
              <a:t>A </a:t>
            </a:r>
            <a:r>
              <a:rPr lang="es-419" dirty="0" err="1"/>
              <a:t>brief</a:t>
            </a:r>
            <a:r>
              <a:rPr lang="es-419" dirty="0"/>
              <a:t> </a:t>
            </a:r>
            <a:r>
              <a:rPr lang="es-419" dirty="0" err="1"/>
              <a:t>compilation</a:t>
            </a:r>
            <a:r>
              <a:rPr lang="es-419" dirty="0"/>
              <a:t> </a:t>
            </a:r>
            <a:r>
              <a:rPr lang="es-419" dirty="0" err="1"/>
              <a:t>of</a:t>
            </a:r>
            <a:r>
              <a:rPr lang="es-419" dirty="0"/>
              <a:t> </a:t>
            </a:r>
            <a:r>
              <a:rPr lang="es-419" dirty="0" err="1"/>
              <a:t>terms</a:t>
            </a:r>
            <a:r>
              <a:rPr lang="es-419" dirty="0"/>
              <a:t> </a:t>
            </a:r>
            <a:r>
              <a:rPr lang="es-419" dirty="0" err="1"/>
              <a:t>related</a:t>
            </a:r>
            <a:r>
              <a:rPr lang="es-419" dirty="0"/>
              <a:t> </a:t>
            </a:r>
            <a:r>
              <a:rPr lang="es-419" dirty="0" err="1"/>
              <a:t>to</a:t>
            </a:r>
            <a:r>
              <a:rPr lang="es-419" dirty="0"/>
              <a:t> </a:t>
            </a:r>
            <a:r>
              <a:rPr lang="es-419" dirty="0" err="1"/>
              <a:t>computer</a:t>
            </a:r>
            <a:r>
              <a:rPr lang="es-419" dirty="0"/>
              <a:t> </a:t>
            </a:r>
            <a:r>
              <a:rPr lang="es-419" dirty="0" err="1"/>
              <a:t>science</a:t>
            </a:r>
            <a:r>
              <a:rPr lang="es-419" dirty="0"/>
              <a:t> and Technology, </a:t>
            </a:r>
            <a:r>
              <a:rPr lang="es-419" dirty="0" err="1"/>
              <a:t>which</a:t>
            </a:r>
            <a:r>
              <a:rPr lang="es-419" dirty="0"/>
              <a:t> </a:t>
            </a:r>
            <a:r>
              <a:rPr lang="es-419" dirty="0" err="1"/>
              <a:t>express</a:t>
            </a:r>
            <a:r>
              <a:rPr lang="es-419" dirty="0"/>
              <a:t> </a:t>
            </a:r>
            <a:r>
              <a:rPr lang="es-419" dirty="0" err="1"/>
              <a:t>actions,concepts</a:t>
            </a:r>
            <a:r>
              <a:rPr lang="es-419" dirty="0"/>
              <a:t>, </a:t>
            </a:r>
            <a:r>
              <a:rPr lang="es-419" dirty="0" err="1"/>
              <a:t>things</a:t>
            </a:r>
            <a:r>
              <a:rPr lang="es-419" dirty="0"/>
              <a:t> and </a:t>
            </a:r>
            <a:r>
              <a:rPr lang="es-419" dirty="0" err="1"/>
              <a:t>experiences</a:t>
            </a:r>
            <a:r>
              <a:rPr lang="es-419" dirty="0"/>
              <a:t> in Ingles and </a:t>
            </a:r>
            <a:r>
              <a:rPr lang="es-419" dirty="0" err="1"/>
              <a:t>their</a:t>
            </a:r>
            <a:r>
              <a:rPr lang="es-419" dirty="0"/>
              <a:t> </a:t>
            </a:r>
            <a:r>
              <a:rPr lang="es-419" dirty="0" err="1"/>
              <a:t>equivalents</a:t>
            </a:r>
            <a:r>
              <a:rPr lang="es-419" dirty="0"/>
              <a:t> in </a:t>
            </a:r>
            <a:r>
              <a:rPr lang="es-419" dirty="0" err="1"/>
              <a:t>Spanish</a:t>
            </a:r>
            <a:r>
              <a:rPr lang="es-419" dirty="0"/>
              <a:t>. </a:t>
            </a:r>
            <a:r>
              <a:rPr lang="es-419" dirty="0" err="1"/>
              <a:t>This</a:t>
            </a:r>
            <a:r>
              <a:rPr lang="es-419" dirty="0"/>
              <a:t> </a:t>
            </a:r>
            <a:r>
              <a:rPr lang="es-419" dirty="0" err="1"/>
              <a:t>reference</a:t>
            </a:r>
            <a:r>
              <a:rPr lang="es-419" dirty="0"/>
              <a:t> guide </a:t>
            </a:r>
            <a:r>
              <a:rPr lang="es-419" dirty="0" err="1"/>
              <a:t>aims</a:t>
            </a:r>
            <a:r>
              <a:rPr lang="es-419" dirty="0"/>
              <a:t> </a:t>
            </a:r>
            <a:r>
              <a:rPr lang="es-419" dirty="0" err="1"/>
              <a:t>to</a:t>
            </a:r>
            <a:r>
              <a:rPr lang="es-419" dirty="0"/>
              <a:t> </a:t>
            </a:r>
            <a:r>
              <a:rPr lang="es-419" dirty="0" err="1"/>
              <a:t>contribute</a:t>
            </a:r>
            <a:r>
              <a:rPr lang="es-419" dirty="0"/>
              <a:t> </a:t>
            </a:r>
            <a:r>
              <a:rPr lang="es-419" dirty="0" err="1"/>
              <a:t>to</a:t>
            </a:r>
            <a:r>
              <a:rPr lang="es-419" dirty="0"/>
              <a:t> </a:t>
            </a:r>
            <a:r>
              <a:rPr lang="es-419" dirty="0" err="1"/>
              <a:t>the</a:t>
            </a:r>
            <a:r>
              <a:rPr lang="es-419" dirty="0"/>
              <a:t> </a:t>
            </a:r>
            <a:r>
              <a:rPr lang="es-419" dirty="0" err="1"/>
              <a:t>enrichment</a:t>
            </a:r>
            <a:r>
              <a:rPr lang="es-419" dirty="0"/>
              <a:t> </a:t>
            </a:r>
            <a:r>
              <a:rPr lang="es-419" dirty="0" err="1"/>
              <a:t>of</a:t>
            </a:r>
            <a:r>
              <a:rPr lang="es-419" dirty="0"/>
              <a:t> </a:t>
            </a:r>
            <a:r>
              <a:rPr lang="es-419" dirty="0" err="1"/>
              <a:t>the</a:t>
            </a:r>
            <a:r>
              <a:rPr lang="es-419" dirty="0"/>
              <a:t> </a:t>
            </a:r>
            <a:r>
              <a:rPr lang="es-419" dirty="0" err="1"/>
              <a:t>vocabulary</a:t>
            </a:r>
            <a:r>
              <a:rPr lang="es-419" dirty="0"/>
              <a:t> </a:t>
            </a:r>
            <a:r>
              <a:rPr lang="es-419" dirty="0" err="1"/>
              <a:t>characteristic</a:t>
            </a:r>
            <a:r>
              <a:rPr lang="es-419" dirty="0"/>
              <a:t> </a:t>
            </a:r>
            <a:r>
              <a:rPr lang="es-419" dirty="0" err="1"/>
              <a:t>of</a:t>
            </a:r>
            <a:r>
              <a:rPr lang="es-419" dirty="0"/>
              <a:t> </a:t>
            </a:r>
            <a:r>
              <a:rPr lang="es-419" dirty="0" err="1"/>
              <a:t>these</a:t>
            </a:r>
            <a:r>
              <a:rPr lang="es-419" dirty="0"/>
              <a:t> </a:t>
            </a:r>
            <a:r>
              <a:rPr lang="es-419" dirty="0" err="1"/>
              <a:t>subjects</a:t>
            </a:r>
            <a:r>
              <a:rPr lang="es-419" dirty="0"/>
              <a:t> in </a:t>
            </a:r>
            <a:r>
              <a:rPr lang="es-419" dirty="0" err="1"/>
              <a:t>Spanish</a:t>
            </a:r>
            <a:r>
              <a:rPr lang="es-419" dirty="0"/>
              <a:t>, and </a:t>
            </a:r>
            <a:r>
              <a:rPr lang="es-419" dirty="0" err="1"/>
              <a:t>to</a:t>
            </a:r>
            <a:r>
              <a:rPr lang="es-419" dirty="0"/>
              <a:t> </a:t>
            </a:r>
            <a:r>
              <a:rPr lang="es-419" dirty="0" err="1"/>
              <a:t>the</a:t>
            </a:r>
            <a:r>
              <a:rPr lang="es-419" dirty="0"/>
              <a:t> </a:t>
            </a:r>
            <a:r>
              <a:rPr lang="es-419" dirty="0" err="1"/>
              <a:t>communication</a:t>
            </a:r>
            <a:r>
              <a:rPr lang="es-419" dirty="0"/>
              <a:t> </a:t>
            </a:r>
            <a:r>
              <a:rPr lang="es-419" dirty="0" err="1"/>
              <a:t>between</a:t>
            </a:r>
            <a:r>
              <a:rPr lang="es-419" dirty="0"/>
              <a:t> </a:t>
            </a:r>
            <a:r>
              <a:rPr lang="es-419" dirty="0" err="1"/>
              <a:t>users</a:t>
            </a:r>
            <a:r>
              <a:rPr lang="es-419" dirty="0"/>
              <a:t> </a:t>
            </a:r>
            <a:r>
              <a:rPr lang="es-419" dirty="0" err="1"/>
              <a:t>who</a:t>
            </a:r>
            <a:r>
              <a:rPr lang="es-419" dirty="0"/>
              <a:t> </a:t>
            </a:r>
            <a:r>
              <a:rPr lang="es-419" dirty="0" err="1"/>
              <a:t>express</a:t>
            </a:r>
            <a:r>
              <a:rPr lang="es-419" dirty="0"/>
              <a:t> </a:t>
            </a:r>
            <a:r>
              <a:rPr lang="es-419" dirty="0" err="1"/>
              <a:t>themselves</a:t>
            </a:r>
            <a:r>
              <a:rPr lang="es-419" dirty="0"/>
              <a:t> in </a:t>
            </a:r>
            <a:r>
              <a:rPr lang="es-419" dirty="0" err="1"/>
              <a:t>these</a:t>
            </a:r>
            <a:r>
              <a:rPr lang="es-419" dirty="0"/>
              <a:t> </a:t>
            </a:r>
            <a:r>
              <a:rPr lang="es-419" dirty="0" err="1"/>
              <a:t>tow</a:t>
            </a:r>
            <a:r>
              <a:rPr lang="es-419" dirty="0"/>
              <a:t> </a:t>
            </a:r>
            <a:r>
              <a:rPr lang="es-419" dirty="0" err="1"/>
              <a:t>languages</a:t>
            </a:r>
            <a:r>
              <a:rPr lang="es-419" dirty="0"/>
              <a:t>. </a:t>
            </a:r>
            <a:endParaRPr lang="es-CO" dirty="0"/>
          </a:p>
        </p:txBody>
      </p:sp>
    </p:spTree>
    <p:extLst>
      <p:ext uri="{BB962C8B-B14F-4D97-AF65-F5344CB8AC3E}">
        <p14:creationId xmlns:p14="http://schemas.microsoft.com/office/powerpoint/2010/main" val="183078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3508CF-61BE-754A-D533-A1B9A02A911E}"/>
              </a:ext>
            </a:extLst>
          </p:cNvPr>
          <p:cNvSpPr>
            <a:spLocks noGrp="1"/>
          </p:cNvSpPr>
          <p:nvPr>
            <p:ph type="title"/>
          </p:nvPr>
        </p:nvSpPr>
        <p:spPr/>
        <p:txBody>
          <a:bodyPr/>
          <a:lstStyle/>
          <a:p>
            <a:r>
              <a:rPr lang="es-419" dirty="0">
                <a:latin typeface="Arial" panose="020B0604020202020204" pitchFamily="34" charset="0"/>
                <a:cs typeface="Arial" panose="020B0604020202020204" pitchFamily="34" charset="0"/>
              </a:rPr>
              <a:t>GLOSSARY TECHNICIAL IN ENGLISH THE OCUPATIONAL AREA.</a:t>
            </a:r>
            <a:endParaRPr lang="es-CO" dirty="0">
              <a:latin typeface="Arial" panose="020B0604020202020204" pitchFamily="34" charset="0"/>
              <a:cs typeface="Arial" panose="020B0604020202020204" pitchFamily="34" charset="0"/>
            </a:endParaRPr>
          </a:p>
        </p:txBody>
      </p:sp>
      <p:graphicFrame>
        <p:nvGraphicFramePr>
          <p:cNvPr id="9" name="Marcador de contenido 8">
            <a:extLst>
              <a:ext uri="{FF2B5EF4-FFF2-40B4-BE49-F238E27FC236}">
                <a16:creationId xmlns:a16="http://schemas.microsoft.com/office/drawing/2014/main" id="{C77E5537-B2A0-0133-4D80-ACAD9E62DA18}"/>
              </a:ext>
            </a:extLst>
          </p:cNvPr>
          <p:cNvGraphicFramePr>
            <a:graphicFrameLocks noGrp="1"/>
          </p:cNvGraphicFramePr>
          <p:nvPr>
            <p:ph idx="1"/>
            <p:extLst>
              <p:ext uri="{D42A27DB-BD31-4B8C-83A1-F6EECF244321}">
                <p14:modId xmlns:p14="http://schemas.microsoft.com/office/powerpoint/2010/main" val="4155293489"/>
              </p:ext>
            </p:extLst>
          </p:nvPr>
        </p:nvGraphicFramePr>
        <p:xfrm>
          <a:off x="1957137" y="2133601"/>
          <a:ext cx="7844589" cy="4555955"/>
        </p:xfrm>
        <a:graphic>
          <a:graphicData uri="http://schemas.openxmlformats.org/drawingml/2006/table">
            <a:tbl>
              <a:tblPr>
                <a:tableStyleId>{5C22544A-7EE6-4342-B048-85BDC9FD1C3A}</a:tableStyleId>
              </a:tblPr>
              <a:tblGrid>
                <a:gridCol w="855561">
                  <a:extLst>
                    <a:ext uri="{9D8B030D-6E8A-4147-A177-3AD203B41FA5}">
                      <a16:colId xmlns:a16="http://schemas.microsoft.com/office/drawing/2014/main" val="795531939"/>
                    </a:ext>
                  </a:extLst>
                </a:gridCol>
                <a:gridCol w="1017463">
                  <a:extLst>
                    <a:ext uri="{9D8B030D-6E8A-4147-A177-3AD203B41FA5}">
                      <a16:colId xmlns:a16="http://schemas.microsoft.com/office/drawing/2014/main" val="1666943203"/>
                    </a:ext>
                  </a:extLst>
                </a:gridCol>
                <a:gridCol w="595173">
                  <a:extLst>
                    <a:ext uri="{9D8B030D-6E8A-4147-A177-3AD203B41FA5}">
                      <a16:colId xmlns:a16="http://schemas.microsoft.com/office/drawing/2014/main" val="546090844"/>
                    </a:ext>
                  </a:extLst>
                </a:gridCol>
                <a:gridCol w="803482">
                  <a:extLst>
                    <a:ext uri="{9D8B030D-6E8A-4147-A177-3AD203B41FA5}">
                      <a16:colId xmlns:a16="http://schemas.microsoft.com/office/drawing/2014/main" val="4150064942"/>
                    </a:ext>
                  </a:extLst>
                </a:gridCol>
                <a:gridCol w="595173">
                  <a:extLst>
                    <a:ext uri="{9D8B030D-6E8A-4147-A177-3AD203B41FA5}">
                      <a16:colId xmlns:a16="http://schemas.microsoft.com/office/drawing/2014/main" val="3866459244"/>
                    </a:ext>
                  </a:extLst>
                </a:gridCol>
                <a:gridCol w="595173">
                  <a:extLst>
                    <a:ext uri="{9D8B030D-6E8A-4147-A177-3AD203B41FA5}">
                      <a16:colId xmlns:a16="http://schemas.microsoft.com/office/drawing/2014/main" val="2676843061"/>
                    </a:ext>
                  </a:extLst>
                </a:gridCol>
                <a:gridCol w="3382564">
                  <a:extLst>
                    <a:ext uri="{9D8B030D-6E8A-4147-A177-3AD203B41FA5}">
                      <a16:colId xmlns:a16="http://schemas.microsoft.com/office/drawing/2014/main" val="2423196193"/>
                    </a:ext>
                  </a:extLst>
                </a:gridCol>
              </a:tblGrid>
              <a:tr h="118653">
                <a:tc>
                  <a:txBody>
                    <a:bodyPr/>
                    <a:lstStyle/>
                    <a:p>
                      <a:pPr algn="l" fontAlgn="b"/>
                      <a:r>
                        <a:rPr lang="es-CO" sz="700" u="none" strike="noStrike" dirty="0">
                          <a:effectLst/>
                        </a:rPr>
                        <a:t> </a:t>
                      </a:r>
                      <a:endParaRPr lang="es-CO" sz="7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r>
                        <a:rPr lang="es-CO" sz="700" u="none" strike="noStrike" dirty="0">
                          <a:effectLst/>
                        </a:rPr>
                        <a:t> </a:t>
                      </a:r>
                      <a:endParaRPr lang="es-CO" sz="7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r>
                        <a:rPr lang="es-CO" sz="700" u="none" strike="noStrike" dirty="0">
                          <a:effectLst/>
                        </a:rPr>
                        <a:t> </a:t>
                      </a:r>
                      <a:endParaRPr lang="es-CO" sz="7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r>
                        <a:rPr lang="es-CO" sz="700" u="none" strike="noStrike" dirty="0">
                          <a:effectLst/>
                        </a:rPr>
                        <a:t> </a:t>
                      </a:r>
                      <a:endParaRPr lang="es-CO" sz="7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r>
                        <a:rPr lang="es-CO" sz="700" u="none" strike="noStrike" dirty="0">
                          <a:effectLst/>
                        </a:rPr>
                        <a:t> </a:t>
                      </a:r>
                      <a:endParaRPr lang="es-CO" sz="7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r>
                        <a:rPr lang="es-CO" sz="700" u="none" strike="noStrike" dirty="0">
                          <a:effectLst/>
                        </a:rPr>
                        <a:t> </a:t>
                      </a:r>
                      <a:endParaRPr lang="es-CO" sz="7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r>
                        <a:rPr lang="es-CO" sz="700" u="none" strike="noStrike" dirty="0">
                          <a:effectLst/>
                        </a:rPr>
                        <a:t> </a:t>
                      </a:r>
                      <a:endParaRPr lang="es-CO" sz="700" b="0" i="0" u="none" strike="noStrike" dirty="0">
                        <a:solidFill>
                          <a:srgbClr val="000000"/>
                        </a:solidFill>
                        <a:effectLst/>
                        <a:latin typeface="Calibri" panose="020F0502020204030204" pitchFamily="34" charset="0"/>
                      </a:endParaRPr>
                    </a:p>
                  </a:txBody>
                  <a:tcPr marL="5829" marR="5829" marT="5829" marB="0" anchor="b"/>
                </a:tc>
                <a:extLst>
                  <a:ext uri="{0D108BD9-81ED-4DB2-BD59-A6C34878D82A}">
                    <a16:rowId xmlns:a16="http://schemas.microsoft.com/office/drawing/2014/main" val="1974095782"/>
                  </a:ext>
                </a:extLst>
              </a:tr>
              <a:tr h="122947">
                <a:tc>
                  <a:txBody>
                    <a:bodyPr/>
                    <a:lstStyle/>
                    <a:p>
                      <a:pPr algn="l" fontAlgn="b"/>
                      <a:r>
                        <a:rPr lang="es-CO" sz="700" u="none" strike="noStrike">
                          <a:effectLst/>
                        </a:rPr>
                        <a:t> </a:t>
                      </a:r>
                      <a:endParaRPr lang="es-CO" sz="700" b="0" i="0" u="none" strike="noStrike">
                        <a:solidFill>
                          <a:srgbClr val="000000"/>
                        </a:solidFill>
                        <a:effectLst/>
                        <a:latin typeface="Calibri" panose="020F0502020204030204" pitchFamily="34" charset="0"/>
                      </a:endParaRPr>
                    </a:p>
                  </a:txBody>
                  <a:tcPr marL="5829" marR="5829" marT="5829" marB="0" anchor="b"/>
                </a:tc>
                <a:tc gridSpan="3">
                  <a:txBody>
                    <a:bodyPr/>
                    <a:lstStyle/>
                    <a:p>
                      <a:pPr algn="l" fontAlgn="b"/>
                      <a:r>
                        <a:rPr lang="es-CO" sz="700" u="none" strike="noStrike" dirty="0">
                          <a:effectLst/>
                        </a:rPr>
                        <a:t>Windows</a:t>
                      </a:r>
                      <a:endParaRPr lang="es-CO" sz="700" b="1" i="0" u="none" strike="noStrike" dirty="0">
                        <a:solidFill>
                          <a:srgbClr val="000000"/>
                        </a:solidFill>
                        <a:effectLst/>
                        <a:latin typeface="Calibri" panose="020F0502020204030204" pitchFamily="34" charset="0"/>
                      </a:endParaRPr>
                    </a:p>
                  </a:txBody>
                  <a:tcPr marL="734462" marR="5829" marT="5829" marB="0" anchor="b"/>
                </a:tc>
                <a:tc hMerge="1">
                  <a:txBody>
                    <a:bodyPr/>
                    <a:lstStyle/>
                    <a:p>
                      <a:endParaRPr lang="es-CO"/>
                    </a:p>
                  </a:txBody>
                  <a:tcPr/>
                </a:tc>
                <a:tc hMerge="1">
                  <a:txBody>
                    <a:bodyPr/>
                    <a:lstStyle/>
                    <a:p>
                      <a:endParaRPr lang="es-CO"/>
                    </a:p>
                  </a:txBody>
                  <a:tcPr/>
                </a:tc>
                <a:tc gridSpan="3">
                  <a:txBody>
                    <a:bodyPr/>
                    <a:lstStyle/>
                    <a:p>
                      <a:pPr algn="ctr" fontAlgn="b"/>
                      <a:r>
                        <a:rPr lang="es-CO" sz="700" u="none" strike="noStrike">
                          <a:effectLst/>
                        </a:rPr>
                        <a:t>PC</a:t>
                      </a:r>
                      <a:endParaRPr lang="es-CO" sz="700" b="1" i="0" u="none" strike="noStrike">
                        <a:solidFill>
                          <a:srgbClr val="000000"/>
                        </a:solidFill>
                        <a:effectLst/>
                        <a:latin typeface="Calibri" panose="020F0502020204030204" pitchFamily="34" charset="0"/>
                      </a:endParaRPr>
                    </a:p>
                  </a:txBody>
                  <a:tcPr marL="5829" marR="5829" marT="5829" marB="0" anchor="b"/>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937546490"/>
                  </a:ext>
                </a:extLst>
              </a:tr>
              <a:tr h="122947">
                <a:tc>
                  <a:txBody>
                    <a:bodyPr/>
                    <a:lstStyle/>
                    <a:p>
                      <a:pPr algn="l" fontAlgn="b"/>
                      <a:r>
                        <a:rPr lang="es-CO" sz="700" u="none" strike="noStrike">
                          <a:effectLst/>
                        </a:rPr>
                        <a:t> </a:t>
                      </a:r>
                      <a:endParaRPr lang="es-CO" sz="7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r>
                        <a:rPr lang="es-CO" sz="700" u="none" strike="noStrike">
                          <a:effectLst/>
                        </a:rPr>
                        <a:t> </a:t>
                      </a:r>
                      <a:endParaRPr lang="es-CO" sz="7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r>
                        <a:rPr lang="es-CO" sz="700" u="none" strike="noStrike">
                          <a:effectLst/>
                        </a:rPr>
                        <a:t> </a:t>
                      </a:r>
                      <a:endParaRPr lang="es-CO" sz="7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r>
                        <a:rPr lang="es-CO" sz="700" u="none" strike="noStrike">
                          <a:effectLst/>
                        </a:rPr>
                        <a:t> </a:t>
                      </a:r>
                      <a:endParaRPr lang="es-CO" sz="7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r>
                        <a:rPr lang="es-CO" sz="700" u="none" strike="noStrike">
                          <a:effectLst/>
                        </a:rPr>
                        <a:t> </a:t>
                      </a:r>
                      <a:endParaRPr lang="es-CO" sz="7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r>
                        <a:rPr lang="es-CO" sz="700" u="none" strike="noStrike">
                          <a:effectLst/>
                        </a:rPr>
                        <a:t> </a:t>
                      </a:r>
                      <a:endParaRPr lang="es-CO" sz="7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r>
                        <a:rPr lang="es-CO" sz="700" u="none" strike="noStrike">
                          <a:effectLst/>
                        </a:rPr>
                        <a:t> </a:t>
                      </a:r>
                      <a:endParaRPr lang="es-CO" sz="700" b="0" i="0" u="none" strike="noStrike">
                        <a:solidFill>
                          <a:srgbClr val="000000"/>
                        </a:solidFill>
                        <a:effectLst/>
                        <a:latin typeface="Calibri" panose="020F0502020204030204" pitchFamily="34" charset="0"/>
                      </a:endParaRPr>
                    </a:p>
                  </a:txBody>
                  <a:tcPr marL="5829" marR="5829" marT="5829" marB="0" anchor="b"/>
                </a:tc>
                <a:extLst>
                  <a:ext uri="{0D108BD9-81ED-4DB2-BD59-A6C34878D82A}">
                    <a16:rowId xmlns:a16="http://schemas.microsoft.com/office/drawing/2014/main" val="1868984191"/>
                  </a:ext>
                </a:extLst>
              </a:tr>
              <a:tr h="199015">
                <a:tc gridSpan="2">
                  <a:txBody>
                    <a:bodyPr/>
                    <a:lstStyle/>
                    <a:p>
                      <a:pPr algn="ctr" fontAlgn="ctr"/>
                      <a:r>
                        <a:rPr lang="es-CO" sz="700" u="none" strike="noStrike">
                          <a:effectLst/>
                        </a:rPr>
                        <a:t>Computer-based learning</a:t>
                      </a:r>
                      <a:endParaRPr lang="es-CO" sz="700" b="1" i="0" u="none" strike="noStrike">
                        <a:solidFill>
                          <a:srgbClr val="000000"/>
                        </a:solidFill>
                        <a:effectLst/>
                        <a:latin typeface="Arial" panose="020B0604020202020204" pitchFamily="34" charset="0"/>
                      </a:endParaRPr>
                    </a:p>
                  </a:txBody>
                  <a:tcPr marL="5829" marR="5829" marT="5829" marB="0" anchor="ctr"/>
                </a:tc>
                <a:tc hMerge="1">
                  <a:txBody>
                    <a:bodyPr/>
                    <a:lstStyle/>
                    <a:p>
                      <a:endParaRPr lang="es-CO"/>
                    </a:p>
                  </a:txBody>
                  <a:tcPr/>
                </a:tc>
                <a:tc gridSpan="2">
                  <a:txBody>
                    <a:bodyPr/>
                    <a:lstStyle/>
                    <a:p>
                      <a:pPr algn="ctr" fontAlgn="ctr"/>
                      <a:r>
                        <a:rPr lang="es-CO" sz="700" u="none" strike="noStrike">
                          <a:effectLst/>
                        </a:rPr>
                        <a:t>Computer learning</a:t>
                      </a:r>
                      <a:endParaRPr lang="es-CO"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3">
                  <a:txBody>
                    <a:bodyPr/>
                    <a:lstStyle/>
                    <a:p>
                      <a:pPr algn="ctr" fontAlgn="ctr"/>
                      <a:r>
                        <a:rPr lang="en-US" sz="600" u="none" strike="noStrike">
                          <a:effectLst/>
                        </a:rPr>
                        <a:t>through this thanks to its multi task we can do written work and  graphic design for advertising, etc.</a:t>
                      </a:r>
                      <a:endParaRPr lang="en-US" sz="600" b="1" i="0" u="none" strike="noStrike">
                        <a:solidFill>
                          <a:srgbClr val="000000"/>
                        </a:solidFill>
                        <a:effectLst/>
                        <a:latin typeface="Arial" panose="020B0604020202020204" pitchFamily="34" charset="0"/>
                      </a:endParaRPr>
                    </a:p>
                  </a:txBody>
                  <a:tcPr marL="5829" marR="5829" marT="5829" marB="0" anchor="ct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480844820"/>
                  </a:ext>
                </a:extLst>
              </a:tr>
              <a:tr h="199015">
                <a:tc gridSpan="2">
                  <a:txBody>
                    <a:bodyPr/>
                    <a:lstStyle/>
                    <a:p>
                      <a:pPr algn="ctr" fontAlgn="ctr"/>
                      <a:r>
                        <a:rPr lang="es-CO" sz="700" u="none" strike="noStrike">
                          <a:effectLst/>
                        </a:rPr>
                        <a:t>CD-ROM drive</a:t>
                      </a:r>
                      <a:endParaRPr lang="es-CO" sz="700" b="1" i="0" u="none" strike="noStrike">
                        <a:solidFill>
                          <a:srgbClr val="000000"/>
                        </a:solidFill>
                        <a:effectLst/>
                        <a:latin typeface="Arial" panose="020B0604020202020204" pitchFamily="34" charset="0"/>
                      </a:endParaRPr>
                    </a:p>
                  </a:txBody>
                  <a:tcPr marL="5829" marR="5829" marT="5829" marB="0" anchor="ctr"/>
                </a:tc>
                <a:tc hMerge="1">
                  <a:txBody>
                    <a:bodyPr/>
                    <a:lstStyle/>
                    <a:p>
                      <a:endParaRPr lang="es-CO"/>
                    </a:p>
                  </a:txBody>
                  <a:tcPr/>
                </a:tc>
                <a:tc gridSpan="2">
                  <a:txBody>
                    <a:bodyPr/>
                    <a:lstStyle/>
                    <a:p>
                      <a:pPr algn="ctr" fontAlgn="ctr"/>
                      <a:r>
                        <a:rPr lang="es-CO" sz="700" u="none" strike="noStrike">
                          <a:effectLst/>
                        </a:rPr>
                        <a:t>CD-ROM reader</a:t>
                      </a:r>
                      <a:endParaRPr lang="es-CO"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3">
                  <a:txBody>
                    <a:bodyPr/>
                    <a:lstStyle/>
                    <a:p>
                      <a:pPr algn="ctr" fontAlgn="ctr"/>
                      <a:r>
                        <a:rPr lang="en-US" sz="600" u="none" strike="noStrike">
                          <a:effectLst/>
                        </a:rPr>
                        <a:t>this is very Important because with cd we can Install the operating system, or  watch movies burn dvd, etc.</a:t>
                      </a:r>
                      <a:endParaRPr lang="en-US" sz="6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980125980"/>
                  </a:ext>
                </a:extLst>
              </a:tr>
              <a:tr h="118653">
                <a:tc gridSpan="2">
                  <a:txBody>
                    <a:bodyPr/>
                    <a:lstStyle/>
                    <a:p>
                      <a:pPr algn="ctr" fontAlgn="ctr"/>
                      <a:r>
                        <a:rPr lang="es-CO" sz="700" u="none" strike="noStrike">
                          <a:effectLst/>
                        </a:rPr>
                        <a:t>Control panel</a:t>
                      </a:r>
                      <a:endParaRPr lang="es-CO" sz="700" b="1" i="0" u="none" strike="noStrike">
                        <a:solidFill>
                          <a:srgbClr val="000000"/>
                        </a:solidFill>
                        <a:effectLst/>
                        <a:latin typeface="Arial" panose="020B0604020202020204" pitchFamily="34" charset="0"/>
                      </a:endParaRPr>
                    </a:p>
                  </a:txBody>
                  <a:tcPr marL="5829" marR="5829" marT="5829" marB="0" anchor="ctr"/>
                </a:tc>
                <a:tc hMerge="1">
                  <a:txBody>
                    <a:bodyPr/>
                    <a:lstStyle/>
                    <a:p>
                      <a:endParaRPr lang="es-CO"/>
                    </a:p>
                  </a:txBody>
                  <a:tcPr/>
                </a:tc>
                <a:tc gridSpan="2">
                  <a:txBody>
                    <a:bodyPr/>
                    <a:lstStyle/>
                    <a:p>
                      <a:pPr algn="ctr" fontAlgn="ctr"/>
                      <a:r>
                        <a:rPr lang="en-US" sz="600" u="none" strike="noStrike">
                          <a:effectLst/>
                        </a:rPr>
                        <a:t>Control panel or control table</a:t>
                      </a:r>
                      <a:endParaRPr lang="en-US" sz="6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3">
                  <a:txBody>
                    <a:bodyPr/>
                    <a:lstStyle/>
                    <a:p>
                      <a:pPr algn="ctr" fontAlgn="ctr"/>
                      <a:r>
                        <a:rPr lang="en-US" sz="700" u="none" strike="noStrike">
                          <a:effectLst/>
                        </a:rPr>
                        <a:t>by means of this we can Infinity of orders to the operating system.</a:t>
                      </a:r>
                      <a:endParaRPr lang="en-US"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87445690"/>
                  </a:ext>
                </a:extLst>
              </a:tr>
              <a:tr h="118653">
                <a:tc gridSpan="2">
                  <a:txBody>
                    <a:bodyPr/>
                    <a:lstStyle/>
                    <a:p>
                      <a:pPr algn="ctr" fontAlgn="ctr"/>
                      <a:r>
                        <a:rPr lang="es-CO" sz="700" u="none" strike="noStrike">
                          <a:effectLst/>
                        </a:rPr>
                        <a:t>Data</a:t>
                      </a:r>
                      <a:endParaRPr lang="es-CO" sz="700" b="1" i="0" u="none" strike="noStrike">
                        <a:solidFill>
                          <a:srgbClr val="000000"/>
                        </a:solidFill>
                        <a:effectLst/>
                        <a:latin typeface="Arial" panose="020B0604020202020204" pitchFamily="34" charset="0"/>
                      </a:endParaRPr>
                    </a:p>
                  </a:txBody>
                  <a:tcPr marL="5829" marR="5829" marT="5829" marB="0" anchor="ctr"/>
                </a:tc>
                <a:tc hMerge="1">
                  <a:txBody>
                    <a:bodyPr/>
                    <a:lstStyle/>
                    <a:p>
                      <a:endParaRPr lang="es-CO"/>
                    </a:p>
                  </a:txBody>
                  <a:tcPr/>
                </a:tc>
                <a:tc gridSpan="2">
                  <a:txBody>
                    <a:bodyPr/>
                    <a:lstStyle/>
                    <a:p>
                      <a:pPr algn="ctr" fontAlgn="ctr"/>
                      <a:r>
                        <a:rPr lang="es-CO" sz="700" u="none" strike="noStrike">
                          <a:effectLst/>
                        </a:rPr>
                        <a:t>Link for data transmission</a:t>
                      </a:r>
                      <a:endParaRPr lang="es-CO"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3">
                  <a:txBody>
                    <a:bodyPr/>
                    <a:lstStyle/>
                    <a:p>
                      <a:pPr algn="ctr" fontAlgn="ctr"/>
                      <a:r>
                        <a:rPr lang="en-US" sz="700" u="none" strike="noStrike">
                          <a:effectLst/>
                        </a:rPr>
                        <a:t>through these In the pc we can share and save a lot of Important information</a:t>
                      </a:r>
                      <a:endParaRPr lang="en-US"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400603877"/>
                  </a:ext>
                </a:extLst>
              </a:tr>
              <a:tr h="199015">
                <a:tc gridSpan="2">
                  <a:txBody>
                    <a:bodyPr/>
                    <a:lstStyle/>
                    <a:p>
                      <a:pPr algn="ctr" fontAlgn="ctr"/>
                      <a:r>
                        <a:rPr lang="es-CO" sz="700" u="none" strike="noStrike">
                          <a:effectLst/>
                        </a:rPr>
                        <a:t>Domain</a:t>
                      </a:r>
                      <a:endParaRPr lang="es-CO"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2">
                  <a:txBody>
                    <a:bodyPr/>
                    <a:lstStyle/>
                    <a:p>
                      <a:pPr algn="ctr" fontAlgn="ctr"/>
                      <a:r>
                        <a:rPr lang="es-CO" sz="700" u="none" strike="noStrike">
                          <a:effectLst/>
                        </a:rPr>
                        <a:t>Registry</a:t>
                      </a:r>
                      <a:endParaRPr lang="es-CO"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3">
                  <a:txBody>
                    <a:bodyPr/>
                    <a:lstStyle/>
                    <a:p>
                      <a:pPr algn="ctr" fontAlgn="ctr"/>
                      <a:r>
                        <a:rPr lang="en-US" sz="600" u="none" strike="noStrike">
                          <a:effectLst/>
                        </a:rPr>
                        <a:t>The domain is a critical part or every website. Read this guide and learn what a domain is. Includes registration and transfer processes.</a:t>
                      </a:r>
                      <a:endParaRPr lang="en-US" sz="6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117398595"/>
                  </a:ext>
                </a:extLst>
              </a:tr>
              <a:tr h="343665">
                <a:tc gridSpan="2">
                  <a:txBody>
                    <a:bodyPr/>
                    <a:lstStyle/>
                    <a:p>
                      <a:pPr algn="ctr" fontAlgn="ctr"/>
                      <a:r>
                        <a:rPr lang="es-CO" sz="700" u="none" strike="noStrike">
                          <a:effectLst/>
                        </a:rPr>
                        <a:t>Database</a:t>
                      </a:r>
                      <a:endParaRPr lang="es-CO"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2">
                  <a:txBody>
                    <a:bodyPr/>
                    <a:lstStyle/>
                    <a:p>
                      <a:pPr algn="ctr" fontAlgn="ctr"/>
                      <a:r>
                        <a:rPr lang="es-CO" sz="700" u="none" strike="noStrike">
                          <a:effectLst/>
                        </a:rPr>
                        <a:t>Database in MySQL</a:t>
                      </a:r>
                      <a:endParaRPr lang="es-CO"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3">
                  <a:txBody>
                    <a:bodyPr/>
                    <a:lstStyle/>
                    <a:p>
                      <a:pPr algn="ctr" fontAlgn="ctr"/>
                      <a:r>
                        <a:rPr lang="en-US" sz="700" u="none" strike="noStrike">
                          <a:effectLst/>
                        </a:rPr>
                        <a:t>The database like MySQL do not offer an order of the Information which will take our web or software to Install is very Important for the development of any Information system.</a:t>
                      </a:r>
                      <a:endParaRPr lang="en-US"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03551956"/>
                  </a:ext>
                </a:extLst>
              </a:tr>
              <a:tr h="343665">
                <a:tc gridSpan="2">
                  <a:txBody>
                    <a:bodyPr/>
                    <a:lstStyle/>
                    <a:p>
                      <a:pPr algn="ctr" fontAlgn="ctr"/>
                      <a:r>
                        <a:rPr lang="es-CO" sz="700" u="none" strike="noStrike">
                          <a:effectLst/>
                        </a:rPr>
                        <a:t>Compile</a:t>
                      </a:r>
                      <a:endParaRPr lang="es-CO"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2">
                  <a:txBody>
                    <a:bodyPr/>
                    <a:lstStyle/>
                    <a:p>
                      <a:pPr algn="ctr" fontAlgn="ctr"/>
                      <a:r>
                        <a:rPr lang="es-CO" sz="700" u="none" strike="noStrike">
                          <a:effectLst/>
                        </a:rPr>
                        <a:t>Compile</a:t>
                      </a:r>
                      <a:endParaRPr lang="es-CO"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3">
                  <a:txBody>
                    <a:bodyPr/>
                    <a:lstStyle/>
                    <a:p>
                      <a:pPr algn="ctr" fontAlgn="ctr"/>
                      <a:r>
                        <a:rPr lang="en-US" sz="700" u="none" strike="noStrike">
                          <a:effectLst/>
                        </a:rPr>
                        <a:t>The word compile means to translate a programming code Into a code executable by the machine. To compile a source code and convert it to executable there are diferent ways depending on the compiler that is used.</a:t>
                      </a:r>
                      <a:endParaRPr lang="en-US"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799914853"/>
                  </a:ext>
                </a:extLst>
              </a:tr>
              <a:tr h="376578">
                <a:tc gridSpan="2">
                  <a:txBody>
                    <a:bodyPr/>
                    <a:lstStyle/>
                    <a:p>
                      <a:pPr algn="ctr" fontAlgn="ctr"/>
                      <a:r>
                        <a:rPr lang="es-CO" sz="700" u="none" strike="noStrike">
                          <a:effectLst/>
                        </a:rPr>
                        <a:t>Desktop</a:t>
                      </a:r>
                      <a:endParaRPr lang="es-CO"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2">
                  <a:txBody>
                    <a:bodyPr/>
                    <a:lstStyle/>
                    <a:p>
                      <a:pPr algn="ctr" fontAlgn="ctr"/>
                      <a:r>
                        <a:rPr lang="en-US" sz="700" u="none" strike="noStrike" dirty="0">
                          <a:effectLst/>
                        </a:rPr>
                        <a:t>Desk, screen. 2 - computers . month computer</a:t>
                      </a:r>
                      <a:endParaRPr lang="en-US" sz="700" b="1" i="0" u="none" strike="noStrike" dirty="0">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3">
                  <a:txBody>
                    <a:bodyPr/>
                    <a:lstStyle/>
                    <a:p>
                      <a:pPr algn="ctr" fontAlgn="ctr"/>
                      <a:r>
                        <a:rPr lang="en-US" sz="700" u="none" strike="noStrike">
                          <a:effectLst/>
                        </a:rPr>
                        <a:t> Is the pc desktop where we organize the Information or text programs for presentation of works</a:t>
                      </a:r>
                      <a:endParaRPr lang="en-US"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016983030"/>
                  </a:ext>
                </a:extLst>
              </a:tr>
              <a:tr h="343665">
                <a:tc gridSpan="2">
                  <a:txBody>
                    <a:bodyPr/>
                    <a:lstStyle/>
                    <a:p>
                      <a:pPr algn="ctr" fontAlgn="ctr"/>
                      <a:r>
                        <a:rPr lang="es-CO" sz="700" u="none" strike="noStrike">
                          <a:effectLst/>
                        </a:rPr>
                        <a:t>Framework</a:t>
                      </a:r>
                      <a:endParaRPr lang="es-CO"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2">
                  <a:txBody>
                    <a:bodyPr/>
                    <a:lstStyle/>
                    <a:p>
                      <a:pPr algn="ctr" fontAlgn="ctr"/>
                      <a:r>
                        <a:rPr lang="en-US" sz="700" u="none" strike="noStrike">
                          <a:effectLst/>
                        </a:rPr>
                        <a:t>Infrastructure. 2 frame of reference</a:t>
                      </a:r>
                      <a:endParaRPr lang="en-US"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3">
                  <a:txBody>
                    <a:bodyPr/>
                    <a:lstStyle/>
                    <a:p>
                      <a:pPr algn="ctr" fontAlgn="ctr"/>
                      <a:r>
                        <a:rPr lang="en-US" sz="700" u="none" strike="noStrike">
                          <a:effectLst/>
                        </a:rPr>
                        <a:t>It is a defined conceptual and techonological support structure, usually with support structure, usually with concrete artifacts or software modules, which can serve as the basic for the organization and development of software.</a:t>
                      </a:r>
                      <a:endParaRPr lang="en-US"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604205334"/>
                  </a:ext>
                </a:extLst>
              </a:tr>
              <a:tr h="231159">
                <a:tc gridSpan="2">
                  <a:txBody>
                    <a:bodyPr/>
                    <a:lstStyle/>
                    <a:p>
                      <a:pPr algn="ctr" fontAlgn="ctr"/>
                      <a:r>
                        <a:rPr lang="es-CO" sz="700" u="none" strike="noStrike">
                          <a:effectLst/>
                        </a:rPr>
                        <a:t>Ethernet</a:t>
                      </a:r>
                      <a:endParaRPr lang="es-CO"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2">
                  <a:txBody>
                    <a:bodyPr/>
                    <a:lstStyle/>
                    <a:p>
                      <a:pPr algn="ctr" fontAlgn="ctr"/>
                      <a:r>
                        <a:rPr lang="es-CO" sz="700" u="none" strike="noStrike">
                          <a:effectLst/>
                        </a:rPr>
                        <a:t>Link for data transmission</a:t>
                      </a:r>
                      <a:endParaRPr lang="es-CO"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3">
                  <a:txBody>
                    <a:bodyPr/>
                    <a:lstStyle/>
                    <a:p>
                      <a:pPr algn="ctr" fontAlgn="ctr"/>
                      <a:r>
                        <a:rPr lang="en-US" sz="700" u="none" strike="noStrike">
                          <a:effectLst/>
                        </a:rPr>
                        <a:t>Apart from the specific terminology, Ethernet refers simply to the most common type of local area network (LAN)</a:t>
                      </a:r>
                      <a:endParaRPr lang="en-US"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623707518"/>
                  </a:ext>
                </a:extLst>
              </a:tr>
              <a:tr h="456171">
                <a:tc gridSpan="2">
                  <a:txBody>
                    <a:bodyPr/>
                    <a:lstStyle/>
                    <a:p>
                      <a:pPr algn="ctr" fontAlgn="ctr"/>
                      <a:r>
                        <a:rPr lang="es-CO" sz="700" u="none" strike="noStrike">
                          <a:effectLst/>
                        </a:rPr>
                        <a:t>Input</a:t>
                      </a:r>
                      <a:endParaRPr lang="es-CO"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2">
                  <a:txBody>
                    <a:bodyPr/>
                    <a:lstStyle/>
                    <a:p>
                      <a:pPr algn="ctr" fontAlgn="ctr"/>
                      <a:r>
                        <a:rPr lang="en-US" sz="700" u="none" strike="noStrike">
                          <a:effectLst/>
                        </a:rPr>
                        <a:t>Entry, Income. - 2 v. enter, enter, type.</a:t>
                      </a:r>
                      <a:endParaRPr lang="en-US"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3">
                  <a:txBody>
                    <a:bodyPr/>
                    <a:lstStyle/>
                    <a:p>
                      <a:pPr algn="ctr" fontAlgn="ctr"/>
                      <a:r>
                        <a:rPr lang="en-US" sz="700" u="none" strike="noStrike">
                          <a:effectLst/>
                        </a:rPr>
                        <a:t>It is translated as Input, and Output Is translated as Output. In computer science many concepts are used. In computer sciencem I / O means, In general, Input / Output devices are used by a person (or another system) to communicate with a computer.</a:t>
                      </a:r>
                      <a:endParaRPr lang="en-US"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73647434"/>
                  </a:ext>
                </a:extLst>
              </a:tr>
              <a:tr h="343665">
                <a:tc gridSpan="2">
                  <a:txBody>
                    <a:bodyPr/>
                    <a:lstStyle/>
                    <a:p>
                      <a:pPr algn="ctr" fontAlgn="ctr"/>
                      <a:r>
                        <a:rPr lang="es-CO" sz="700" u="none" strike="noStrike">
                          <a:effectLst/>
                        </a:rPr>
                        <a:t>Layer</a:t>
                      </a:r>
                      <a:endParaRPr lang="es-CO"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2">
                  <a:txBody>
                    <a:bodyPr/>
                    <a:lstStyle/>
                    <a:p>
                      <a:pPr algn="ctr" fontAlgn="ctr"/>
                      <a:r>
                        <a:rPr lang="es-CO" sz="700" u="none" strike="noStrike">
                          <a:effectLst/>
                        </a:rPr>
                        <a:t>cap. 2 leaf, window</a:t>
                      </a:r>
                      <a:endParaRPr lang="es-CO"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3">
                  <a:txBody>
                    <a:bodyPr/>
                    <a:lstStyle/>
                    <a:p>
                      <a:pPr algn="ctr" fontAlgn="ctr"/>
                      <a:r>
                        <a:rPr lang="en-US" sz="700" u="none" strike="noStrike">
                          <a:effectLst/>
                        </a:rPr>
                        <a:t>A data access layer (DAL) In computer programs, Is a layer of a computer program that provides simplifled acces to data stored In persistent storage of some kind, such as an entily-relationship of database.</a:t>
                      </a:r>
                      <a:endParaRPr lang="en-US"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358718705"/>
                  </a:ext>
                </a:extLst>
              </a:tr>
              <a:tr h="231159">
                <a:tc gridSpan="2">
                  <a:txBody>
                    <a:bodyPr/>
                    <a:lstStyle/>
                    <a:p>
                      <a:pPr algn="ctr" fontAlgn="ctr"/>
                      <a:r>
                        <a:rPr lang="es-CO" sz="700" u="none" strike="noStrike">
                          <a:effectLst/>
                        </a:rPr>
                        <a:t>Layout</a:t>
                      </a:r>
                      <a:endParaRPr lang="es-CO"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2">
                  <a:txBody>
                    <a:bodyPr/>
                    <a:lstStyle/>
                    <a:p>
                      <a:pPr algn="ctr" fontAlgn="ctr"/>
                      <a:r>
                        <a:rPr lang="es-CO" sz="700" u="none" strike="noStrike">
                          <a:effectLst/>
                        </a:rPr>
                        <a:t>Scheme, desing, composition</a:t>
                      </a:r>
                      <a:endParaRPr lang="es-CO"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3">
                  <a:txBody>
                    <a:bodyPr/>
                    <a:lstStyle/>
                    <a:p>
                      <a:pPr algn="ctr" fontAlgn="ctr"/>
                      <a:r>
                        <a:rPr lang="en-US" sz="700" u="none" strike="noStrike">
                          <a:effectLst/>
                        </a:rPr>
                        <a:t>Is a term of the English languaje that Is not part of the…  In other languages through programs and services, and this very common In computer science.</a:t>
                      </a:r>
                      <a:endParaRPr lang="en-US"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214001345"/>
                  </a:ext>
                </a:extLst>
              </a:tr>
              <a:tr h="456171">
                <a:tc gridSpan="2">
                  <a:txBody>
                    <a:bodyPr/>
                    <a:lstStyle/>
                    <a:p>
                      <a:pPr algn="ctr" fontAlgn="ctr"/>
                      <a:r>
                        <a:rPr lang="es-CO" sz="700" u="none" strike="noStrike">
                          <a:effectLst/>
                        </a:rPr>
                        <a:t>Megabyte</a:t>
                      </a:r>
                      <a:endParaRPr lang="es-CO"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2">
                  <a:txBody>
                    <a:bodyPr/>
                    <a:lstStyle/>
                    <a:p>
                      <a:pPr algn="ctr" fontAlgn="ctr"/>
                      <a:r>
                        <a:rPr lang="en-US" sz="700" u="none" strike="noStrike">
                          <a:effectLst/>
                        </a:rPr>
                        <a:t>megabyte: unit measurement of memory capacity aand storage devices</a:t>
                      </a:r>
                      <a:endParaRPr lang="en-US"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3">
                  <a:txBody>
                    <a:bodyPr/>
                    <a:lstStyle/>
                    <a:p>
                      <a:pPr algn="ctr" fontAlgn="ctr"/>
                      <a:r>
                        <a:rPr lang="es-ES" sz="600" u="none" strike="noStrike">
                          <a:effectLst/>
                        </a:rPr>
                        <a:t>MB o megaocteta es un termino de la Informatica, que hace referencia a los megabytes o la cantidad de datos Informaticos, que equivalen a un millon de byte…. La compresion de los datos y los formatos de los archivos varian, un megabyte de Informacion equivale a sels segundo de audio de un disco compacto sin comprimir.</a:t>
                      </a:r>
                      <a:endParaRPr lang="es-ES" sz="6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090518782"/>
                  </a:ext>
                </a:extLst>
              </a:tr>
              <a:tr h="231159">
                <a:tc gridSpan="2">
                  <a:txBody>
                    <a:bodyPr/>
                    <a:lstStyle/>
                    <a:p>
                      <a:pPr algn="ctr" fontAlgn="ctr"/>
                      <a:r>
                        <a:rPr lang="es-CO" sz="700" u="none" strike="noStrike">
                          <a:effectLst/>
                        </a:rPr>
                        <a:t>Flow chart</a:t>
                      </a:r>
                      <a:endParaRPr lang="es-CO"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2">
                  <a:txBody>
                    <a:bodyPr/>
                    <a:lstStyle/>
                    <a:p>
                      <a:pPr algn="ctr" fontAlgn="ctr"/>
                      <a:r>
                        <a:rPr lang="es-CO" sz="700" u="none" strike="noStrike">
                          <a:effectLst/>
                        </a:rPr>
                        <a:t>Flowchart</a:t>
                      </a:r>
                      <a:endParaRPr lang="es-CO" sz="700" b="1" i="0" u="none" strike="noStrike">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gridSpan="3">
                  <a:txBody>
                    <a:bodyPr/>
                    <a:lstStyle/>
                    <a:p>
                      <a:pPr algn="ctr" fontAlgn="ctr"/>
                      <a:r>
                        <a:rPr lang="en-US" sz="700" u="none" strike="noStrike" dirty="0">
                          <a:effectLst/>
                        </a:rPr>
                        <a:t>It is another of the options that we find on the Internet to generate our flow diagrams.</a:t>
                      </a:r>
                      <a:endParaRPr lang="en-US" sz="700" b="1" i="0" u="none" strike="noStrike" dirty="0">
                        <a:solidFill>
                          <a:srgbClr val="000000"/>
                        </a:solidFill>
                        <a:effectLst/>
                        <a:latin typeface="Calibri" panose="020F0502020204030204" pitchFamily="34" charset="0"/>
                      </a:endParaRPr>
                    </a:p>
                  </a:txBody>
                  <a:tcPr marL="5829" marR="5829" marT="5829" marB="0" anchor="ct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8095525"/>
                  </a:ext>
                </a:extLst>
              </a:tr>
            </a:tbl>
          </a:graphicData>
        </a:graphic>
      </p:graphicFrame>
    </p:spTree>
    <p:extLst>
      <p:ext uri="{BB962C8B-B14F-4D97-AF65-F5344CB8AC3E}">
        <p14:creationId xmlns:p14="http://schemas.microsoft.com/office/powerpoint/2010/main" val="1632648160"/>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124</TotalTime>
  <Words>677</Words>
  <Application>Microsoft Office PowerPoint</Application>
  <PresentationFormat>Panorámica</PresentationFormat>
  <Paragraphs>75</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Trebuchet MS</vt:lpstr>
      <vt:lpstr>Berlín</vt:lpstr>
      <vt:lpstr>CONSTRUCCION DE UN GLOSARIO TECNICO EN INGLES PARA EL AREA OCUPACIONAL</vt:lpstr>
      <vt:lpstr>INTRODUCTION</vt:lpstr>
      <vt:lpstr>GLOSSARY TECHNICIAL IN ENGLISH THE OCUPATIONAL AREA.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CONSTRUCCION DE UN GLOSARIO TECNICO EN INGLES PARA EL AREA OCUPACIONAL</dc:title>
  <dc:creator>maiker ramos perez</dc:creator>
  <cp:lastModifiedBy>maiker ramos perez</cp:lastModifiedBy>
  <cp:revision>6</cp:revision>
  <dcterms:created xsi:type="dcterms:W3CDTF">2022-05-21T00:57:08Z</dcterms:created>
  <dcterms:modified xsi:type="dcterms:W3CDTF">2022-05-21T03:01:37Z</dcterms:modified>
</cp:coreProperties>
</file>