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p:cViewPr varScale="1">
        <p:scale>
          <a:sx n="60" d="100"/>
          <a:sy n="60" d="100"/>
        </p:scale>
        <p:origin x="96" y="11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B61BEF0D-F0BB-DE4B-95CE-6DB70DBA9567}" type="datetimeFigureOut">
              <a:rPr lang="en-US" dirty="0"/>
              <a:pPr/>
              <a:t>6/11/2022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6/11/2022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6/11/2022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6/11/2022</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B03D68-C6C4-6F47-FB6E-E4A9B4AF0937}"/>
              </a:ext>
            </a:extLst>
          </p:cNvPr>
          <p:cNvSpPr>
            <a:spLocks noGrp="1"/>
          </p:cNvSpPr>
          <p:nvPr>
            <p:ph type="ctrTitle"/>
          </p:nvPr>
        </p:nvSpPr>
        <p:spPr>
          <a:xfrm>
            <a:off x="684212" y="685799"/>
            <a:ext cx="8001000" cy="1947333"/>
          </a:xfrm>
        </p:spPr>
        <p:txBody>
          <a:bodyPr>
            <a:normAutofit fontScale="90000"/>
          </a:bodyPr>
          <a:lstStyle/>
          <a:p>
            <a:r>
              <a:rPr lang="es-419" dirty="0"/>
              <a:t>Evidencia </a:t>
            </a:r>
            <a:br>
              <a:rPr lang="es-419" dirty="0"/>
            </a:br>
            <a:r>
              <a:rPr lang="es-419" dirty="0"/>
              <a:t>Estudio de caso “residuos posconsumo”.</a:t>
            </a:r>
            <a:endParaRPr lang="es-CO" dirty="0"/>
          </a:p>
        </p:txBody>
      </p:sp>
      <p:sp>
        <p:nvSpPr>
          <p:cNvPr id="3" name="Subtítulo 2">
            <a:extLst>
              <a:ext uri="{FF2B5EF4-FFF2-40B4-BE49-F238E27FC236}">
                <a16:creationId xmlns:a16="http://schemas.microsoft.com/office/drawing/2014/main" id="{074C4EBA-4694-B9D7-5AB2-BE516677FF6B}"/>
              </a:ext>
            </a:extLst>
          </p:cNvPr>
          <p:cNvSpPr>
            <a:spLocks noGrp="1"/>
          </p:cNvSpPr>
          <p:nvPr>
            <p:ph type="subTitle" idx="1"/>
          </p:nvPr>
        </p:nvSpPr>
        <p:spPr>
          <a:xfrm>
            <a:off x="684211" y="2633132"/>
            <a:ext cx="8363535" cy="3703499"/>
          </a:xfrm>
        </p:spPr>
        <p:txBody>
          <a:bodyPr>
            <a:normAutofit lnSpcReduction="10000"/>
          </a:bodyPr>
          <a:lstStyle/>
          <a:p>
            <a:r>
              <a:rPr lang="es-419" dirty="0">
                <a:solidFill>
                  <a:schemeClr val="tx1"/>
                </a:solidFill>
              </a:rPr>
              <a:t>Presentado por:</a:t>
            </a:r>
          </a:p>
          <a:p>
            <a:r>
              <a:rPr lang="es-419" dirty="0">
                <a:solidFill>
                  <a:schemeClr val="tx1"/>
                </a:solidFill>
              </a:rPr>
              <a:t>Manuel Enrique Ramos Perez</a:t>
            </a:r>
          </a:p>
          <a:p>
            <a:r>
              <a:rPr lang="es-419" dirty="0">
                <a:solidFill>
                  <a:schemeClr val="tx1"/>
                </a:solidFill>
              </a:rPr>
              <a:t>Luis Gustavo Reyes Latorre</a:t>
            </a:r>
          </a:p>
          <a:p>
            <a:r>
              <a:rPr lang="es-419" dirty="0">
                <a:solidFill>
                  <a:schemeClr val="tx1"/>
                </a:solidFill>
              </a:rPr>
              <a:t>Tutora:</a:t>
            </a:r>
          </a:p>
          <a:p>
            <a:r>
              <a:rPr lang="es-419" dirty="0">
                <a:solidFill>
                  <a:schemeClr val="tx1"/>
                </a:solidFill>
              </a:rPr>
              <a:t>Johana Carreño Cuadros</a:t>
            </a:r>
          </a:p>
          <a:p>
            <a:r>
              <a:rPr lang="es-419" dirty="0">
                <a:solidFill>
                  <a:schemeClr val="tx1"/>
                </a:solidFill>
              </a:rPr>
              <a:t>Tecnólogo en análisis y desarrollo de sistemas de      información </a:t>
            </a:r>
          </a:p>
          <a:p>
            <a:r>
              <a:rPr lang="es-419" dirty="0">
                <a:solidFill>
                  <a:schemeClr val="tx1"/>
                </a:solidFill>
              </a:rPr>
              <a:t>Ficha: 2374504</a:t>
            </a:r>
          </a:p>
          <a:p>
            <a:r>
              <a:rPr lang="es-419" dirty="0">
                <a:solidFill>
                  <a:schemeClr val="tx1"/>
                </a:solidFill>
              </a:rPr>
              <a:t>Servicio Nacional De Aprendizaje</a:t>
            </a:r>
          </a:p>
        </p:txBody>
      </p:sp>
    </p:spTree>
    <p:extLst>
      <p:ext uri="{BB962C8B-B14F-4D97-AF65-F5344CB8AC3E}">
        <p14:creationId xmlns:p14="http://schemas.microsoft.com/office/powerpoint/2010/main" val="96995171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xit" presetSubtype="1" fill="hold" grpId="0" nodeType="clickEffect">
                                  <p:stCondLst>
                                    <p:cond delay="0"/>
                                  </p:stCondLst>
                                  <p:childTnLst>
                                    <p:animEffect transition="out" filter="wheel(1)">
                                      <p:cBhvr>
                                        <p:cTn id="6" dur="2000"/>
                                        <p:tgtEl>
                                          <p:spTgt spid="3">
                                            <p:txEl>
                                              <p:pRg st="0" end="0"/>
                                            </p:txEl>
                                          </p:spTgt>
                                        </p:tgtEl>
                                      </p:cBhvr>
                                    </p:animEffect>
                                    <p:set>
                                      <p:cBhvr>
                                        <p:cTn id="7" dur="1" fill="hold">
                                          <p:stCondLst>
                                            <p:cond delay="1999"/>
                                          </p:stCondLst>
                                        </p:cTn>
                                        <p:tgtEl>
                                          <p:spTgt spid="3">
                                            <p:txEl>
                                              <p:pRg st="0" end="0"/>
                                            </p:txEl>
                                          </p:spTgt>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1" presetClass="exit" presetSubtype="1" fill="hold" grpId="0" nodeType="clickEffect">
                                  <p:stCondLst>
                                    <p:cond delay="0"/>
                                  </p:stCondLst>
                                  <p:childTnLst>
                                    <p:animEffect transition="out" filter="wheel(1)">
                                      <p:cBhvr>
                                        <p:cTn id="11" dur="2000"/>
                                        <p:tgtEl>
                                          <p:spTgt spid="3">
                                            <p:txEl>
                                              <p:pRg st="1" end="1"/>
                                            </p:txEl>
                                          </p:spTgt>
                                        </p:tgtEl>
                                      </p:cBhvr>
                                    </p:animEffect>
                                    <p:set>
                                      <p:cBhvr>
                                        <p:cTn id="12" dur="1" fill="hold">
                                          <p:stCondLst>
                                            <p:cond delay="1999"/>
                                          </p:stCondLst>
                                        </p:cTn>
                                        <p:tgtEl>
                                          <p:spTgt spid="3">
                                            <p:txEl>
                                              <p:pRg st="1" end="1"/>
                                            </p:txEl>
                                          </p:spTgt>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1" presetClass="exit" presetSubtype="1" fill="hold" grpId="0" nodeType="clickEffect">
                                  <p:stCondLst>
                                    <p:cond delay="0"/>
                                  </p:stCondLst>
                                  <p:childTnLst>
                                    <p:animEffect transition="out" filter="wheel(1)">
                                      <p:cBhvr>
                                        <p:cTn id="16" dur="2000"/>
                                        <p:tgtEl>
                                          <p:spTgt spid="3">
                                            <p:txEl>
                                              <p:pRg st="2" end="2"/>
                                            </p:txEl>
                                          </p:spTgt>
                                        </p:tgtEl>
                                      </p:cBhvr>
                                    </p:animEffect>
                                    <p:set>
                                      <p:cBhvr>
                                        <p:cTn id="17" dur="1" fill="hold">
                                          <p:stCondLst>
                                            <p:cond delay="1999"/>
                                          </p:stCondLst>
                                        </p:cTn>
                                        <p:tgtEl>
                                          <p:spTgt spid="3">
                                            <p:txEl>
                                              <p:pRg st="2" end="2"/>
                                            </p:txEl>
                                          </p:spTgt>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1" presetClass="exit" presetSubtype="1" fill="hold" grpId="0" nodeType="clickEffect">
                                  <p:stCondLst>
                                    <p:cond delay="0"/>
                                  </p:stCondLst>
                                  <p:childTnLst>
                                    <p:animEffect transition="out" filter="wheel(1)">
                                      <p:cBhvr>
                                        <p:cTn id="21" dur="2000"/>
                                        <p:tgtEl>
                                          <p:spTgt spid="3">
                                            <p:txEl>
                                              <p:pRg st="3" end="3"/>
                                            </p:txEl>
                                          </p:spTgt>
                                        </p:tgtEl>
                                      </p:cBhvr>
                                    </p:animEffect>
                                    <p:set>
                                      <p:cBhvr>
                                        <p:cTn id="22" dur="1" fill="hold">
                                          <p:stCondLst>
                                            <p:cond delay="1999"/>
                                          </p:stCondLst>
                                        </p:cTn>
                                        <p:tgtEl>
                                          <p:spTgt spid="3">
                                            <p:txEl>
                                              <p:pRg st="3" end="3"/>
                                            </p:txEl>
                                          </p:spTgt>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1" presetClass="exit" presetSubtype="1" fill="hold" grpId="0" nodeType="clickEffect">
                                  <p:stCondLst>
                                    <p:cond delay="0"/>
                                  </p:stCondLst>
                                  <p:childTnLst>
                                    <p:animEffect transition="out" filter="wheel(1)">
                                      <p:cBhvr>
                                        <p:cTn id="26" dur="2000"/>
                                        <p:tgtEl>
                                          <p:spTgt spid="3">
                                            <p:txEl>
                                              <p:pRg st="4" end="4"/>
                                            </p:txEl>
                                          </p:spTgt>
                                        </p:tgtEl>
                                      </p:cBhvr>
                                    </p:animEffect>
                                    <p:set>
                                      <p:cBhvr>
                                        <p:cTn id="27" dur="1" fill="hold">
                                          <p:stCondLst>
                                            <p:cond delay="1999"/>
                                          </p:stCondLst>
                                        </p:cTn>
                                        <p:tgtEl>
                                          <p:spTgt spid="3">
                                            <p:txEl>
                                              <p:pRg st="4" end="4"/>
                                            </p:txEl>
                                          </p:spTgt>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21" presetClass="exit" presetSubtype="1" fill="hold" grpId="0" nodeType="clickEffect">
                                  <p:stCondLst>
                                    <p:cond delay="0"/>
                                  </p:stCondLst>
                                  <p:childTnLst>
                                    <p:animEffect transition="out" filter="wheel(1)">
                                      <p:cBhvr>
                                        <p:cTn id="31" dur="2000"/>
                                        <p:tgtEl>
                                          <p:spTgt spid="3">
                                            <p:txEl>
                                              <p:pRg st="5" end="5"/>
                                            </p:txEl>
                                          </p:spTgt>
                                        </p:tgtEl>
                                      </p:cBhvr>
                                    </p:animEffect>
                                    <p:set>
                                      <p:cBhvr>
                                        <p:cTn id="32" dur="1" fill="hold">
                                          <p:stCondLst>
                                            <p:cond delay="1999"/>
                                          </p:stCondLst>
                                        </p:cTn>
                                        <p:tgtEl>
                                          <p:spTgt spid="3">
                                            <p:txEl>
                                              <p:pRg st="5" end="5"/>
                                            </p:txEl>
                                          </p:spTgt>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1" presetClass="exit" presetSubtype="1" fill="hold" grpId="0" nodeType="clickEffect">
                                  <p:stCondLst>
                                    <p:cond delay="0"/>
                                  </p:stCondLst>
                                  <p:childTnLst>
                                    <p:animEffect transition="out" filter="wheel(1)">
                                      <p:cBhvr>
                                        <p:cTn id="36" dur="2000"/>
                                        <p:tgtEl>
                                          <p:spTgt spid="3">
                                            <p:txEl>
                                              <p:pRg st="6" end="6"/>
                                            </p:txEl>
                                          </p:spTgt>
                                        </p:tgtEl>
                                      </p:cBhvr>
                                    </p:animEffect>
                                    <p:set>
                                      <p:cBhvr>
                                        <p:cTn id="37" dur="1" fill="hold">
                                          <p:stCondLst>
                                            <p:cond delay="1999"/>
                                          </p:stCondLst>
                                        </p:cTn>
                                        <p:tgtEl>
                                          <p:spTgt spid="3">
                                            <p:txEl>
                                              <p:pRg st="6" end="6"/>
                                            </p:txEl>
                                          </p:spTgt>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21" presetClass="exit" presetSubtype="1" fill="hold" grpId="0" nodeType="clickEffect">
                                  <p:stCondLst>
                                    <p:cond delay="0"/>
                                  </p:stCondLst>
                                  <p:childTnLst>
                                    <p:animEffect transition="out" filter="wheel(1)">
                                      <p:cBhvr>
                                        <p:cTn id="41" dur="2000"/>
                                        <p:tgtEl>
                                          <p:spTgt spid="3">
                                            <p:txEl>
                                              <p:pRg st="7" end="7"/>
                                            </p:txEl>
                                          </p:spTgt>
                                        </p:tgtEl>
                                      </p:cBhvr>
                                    </p:animEffect>
                                    <p:set>
                                      <p:cBhvr>
                                        <p:cTn id="42" dur="1" fill="hold">
                                          <p:stCondLst>
                                            <p:cond delay="1999"/>
                                          </p:stCondLst>
                                        </p:cTn>
                                        <p:tgtEl>
                                          <p:spTgt spid="3">
                                            <p:txEl>
                                              <p:pRg st="7" end="7"/>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8EAC06F-278B-7EF2-40BE-E187EA483C3C}"/>
              </a:ext>
            </a:extLst>
          </p:cNvPr>
          <p:cNvSpPr>
            <a:spLocks noGrp="1"/>
          </p:cNvSpPr>
          <p:nvPr>
            <p:ph idx="1"/>
          </p:nvPr>
        </p:nvSpPr>
        <p:spPr>
          <a:xfrm>
            <a:off x="687456" y="137473"/>
            <a:ext cx="9956925" cy="1650332"/>
          </a:xfrm>
        </p:spPr>
        <p:txBody>
          <a:bodyPr>
            <a:normAutofit/>
          </a:bodyPr>
          <a:lstStyle/>
          <a:p>
            <a:pPr marL="0" indent="0">
              <a:buNone/>
            </a:pPr>
            <a:r>
              <a:rPr lang="es-ES" b="0" i="0" u="none" strike="noStrike" baseline="0" dirty="0">
                <a:solidFill>
                  <a:schemeClr val="tx1"/>
                </a:solidFill>
                <a:latin typeface="ArialMT"/>
              </a:rPr>
              <a:t>La empresa DISSAN, desea tener un manejo adecuado de los residuos, contribuyendo así al manejo adecuado y así mismo favoreciendo al medio ambiente. Para dicha elaboración de manejo de residuos se realiza un inventario de los residuos que se generan en la empresa para la adecuada clasificación de estos tal como se observa en la Tabla 1. Inventario de Residuos, la cual se </a:t>
            </a:r>
            <a:r>
              <a:rPr lang="es-CO" b="0" i="0" u="none" strike="noStrike" baseline="0" dirty="0">
                <a:solidFill>
                  <a:schemeClr val="tx1"/>
                </a:solidFill>
                <a:latin typeface="ArialMT"/>
              </a:rPr>
              <a:t>presenta a continuación:</a:t>
            </a:r>
            <a:endParaRPr lang="es-CO" sz="2400" dirty="0">
              <a:solidFill>
                <a:schemeClr val="tx1"/>
              </a:solidFill>
            </a:endParaRPr>
          </a:p>
        </p:txBody>
      </p:sp>
      <p:graphicFrame>
        <p:nvGraphicFramePr>
          <p:cNvPr id="5" name="Tabla 5">
            <a:extLst>
              <a:ext uri="{FF2B5EF4-FFF2-40B4-BE49-F238E27FC236}">
                <a16:creationId xmlns:a16="http://schemas.microsoft.com/office/drawing/2014/main" id="{749F7796-3654-6053-243B-82C6DADE8043}"/>
              </a:ext>
            </a:extLst>
          </p:cNvPr>
          <p:cNvGraphicFramePr>
            <a:graphicFrameLocks noGrp="1"/>
          </p:cNvGraphicFramePr>
          <p:nvPr>
            <p:extLst>
              <p:ext uri="{D42A27DB-BD31-4B8C-83A1-F6EECF244321}">
                <p14:modId xmlns:p14="http://schemas.microsoft.com/office/powerpoint/2010/main" val="210890054"/>
              </p:ext>
            </p:extLst>
          </p:nvPr>
        </p:nvGraphicFramePr>
        <p:xfrm>
          <a:off x="2521667" y="1787805"/>
          <a:ext cx="6288504" cy="5066092"/>
        </p:xfrm>
        <a:graphic>
          <a:graphicData uri="http://schemas.openxmlformats.org/drawingml/2006/table">
            <a:tbl>
              <a:tblPr firstRow="1" bandRow="1">
                <a:tableStyleId>{5C22544A-7EE6-4342-B048-85BDC9FD1C3A}</a:tableStyleId>
              </a:tblPr>
              <a:tblGrid>
                <a:gridCol w="3131840">
                  <a:extLst>
                    <a:ext uri="{9D8B030D-6E8A-4147-A177-3AD203B41FA5}">
                      <a16:colId xmlns:a16="http://schemas.microsoft.com/office/drawing/2014/main" val="4082593344"/>
                    </a:ext>
                  </a:extLst>
                </a:gridCol>
                <a:gridCol w="3156664">
                  <a:extLst>
                    <a:ext uri="{9D8B030D-6E8A-4147-A177-3AD203B41FA5}">
                      <a16:colId xmlns:a16="http://schemas.microsoft.com/office/drawing/2014/main" val="4093848535"/>
                    </a:ext>
                  </a:extLst>
                </a:gridCol>
              </a:tblGrid>
              <a:tr h="375266">
                <a:tc>
                  <a:txBody>
                    <a:bodyPr/>
                    <a:lstStyle/>
                    <a:p>
                      <a:pPr algn="ctr"/>
                      <a:r>
                        <a:rPr lang="es-419" dirty="0"/>
                        <a:t>INVENTARIO DE RESIDUOS</a:t>
                      </a:r>
                      <a:endParaRPr lang="es-CO" dirty="0"/>
                    </a:p>
                  </a:txBody>
                  <a:tcPr>
                    <a:solidFill>
                      <a:schemeClr val="bg1">
                        <a:lumMod val="50000"/>
                        <a:lumOff val="50000"/>
                      </a:schemeClr>
                    </a:solidFill>
                  </a:tcPr>
                </a:tc>
                <a:tc>
                  <a:txBody>
                    <a:bodyPr/>
                    <a:lstStyle/>
                    <a:p>
                      <a:pPr algn="ctr"/>
                      <a:r>
                        <a:rPr lang="es-419" dirty="0"/>
                        <a:t>CLASIFICACION</a:t>
                      </a:r>
                      <a:endParaRPr lang="es-CO" dirty="0"/>
                    </a:p>
                  </a:txBody>
                  <a:tcPr>
                    <a:solidFill>
                      <a:schemeClr val="bg1">
                        <a:lumMod val="50000"/>
                        <a:lumOff val="50000"/>
                      </a:schemeClr>
                    </a:solidFill>
                  </a:tcPr>
                </a:tc>
                <a:extLst>
                  <a:ext uri="{0D108BD9-81ED-4DB2-BD59-A6C34878D82A}">
                    <a16:rowId xmlns:a16="http://schemas.microsoft.com/office/drawing/2014/main" val="1592344776"/>
                  </a:ext>
                </a:extLst>
              </a:tr>
              <a:tr h="375266">
                <a:tc>
                  <a:txBody>
                    <a:bodyPr/>
                    <a:lstStyle/>
                    <a:p>
                      <a:pPr algn="ctr"/>
                      <a:r>
                        <a:rPr lang="es-419" dirty="0"/>
                        <a:t>PAPEL</a:t>
                      </a:r>
                      <a:endParaRPr lang="es-CO" dirty="0"/>
                    </a:p>
                  </a:txBody>
                  <a:tcPr/>
                </a:tc>
                <a:tc>
                  <a:txBody>
                    <a:bodyPr/>
                    <a:lstStyle/>
                    <a:p>
                      <a:pPr algn="ctr"/>
                      <a:r>
                        <a:rPr lang="es-419" dirty="0"/>
                        <a:t>REUTILIZABLE</a:t>
                      </a:r>
                      <a:endParaRPr lang="es-CO" dirty="0"/>
                    </a:p>
                  </a:txBody>
                  <a:tcPr/>
                </a:tc>
                <a:extLst>
                  <a:ext uri="{0D108BD9-81ED-4DB2-BD59-A6C34878D82A}">
                    <a16:rowId xmlns:a16="http://schemas.microsoft.com/office/drawing/2014/main" val="2718853199"/>
                  </a:ext>
                </a:extLst>
              </a:tr>
              <a:tr h="375266">
                <a:tc>
                  <a:txBody>
                    <a:bodyPr/>
                    <a:lstStyle/>
                    <a:p>
                      <a:pPr algn="ctr"/>
                      <a:r>
                        <a:rPr lang="es-419" dirty="0"/>
                        <a:t>CARPETAS</a:t>
                      </a:r>
                      <a:endParaRPr lang="es-CO" dirty="0"/>
                    </a:p>
                  </a:txBody>
                  <a:tcPr/>
                </a:tc>
                <a:tc>
                  <a:txBody>
                    <a:bodyPr/>
                    <a:lstStyle/>
                    <a:p>
                      <a:pPr algn="ctr"/>
                      <a:r>
                        <a:rPr lang="es-419" dirty="0"/>
                        <a:t>REUTILIZABLE</a:t>
                      </a:r>
                      <a:endParaRPr lang="es-CO" dirty="0"/>
                    </a:p>
                  </a:txBody>
                  <a:tcPr/>
                </a:tc>
                <a:extLst>
                  <a:ext uri="{0D108BD9-81ED-4DB2-BD59-A6C34878D82A}">
                    <a16:rowId xmlns:a16="http://schemas.microsoft.com/office/drawing/2014/main" val="2377046538"/>
                  </a:ext>
                </a:extLst>
              </a:tr>
              <a:tr h="375266">
                <a:tc>
                  <a:txBody>
                    <a:bodyPr/>
                    <a:lstStyle/>
                    <a:p>
                      <a:pPr algn="ctr"/>
                      <a:r>
                        <a:rPr lang="es-419" dirty="0"/>
                        <a:t>VASOS DESECHABLES</a:t>
                      </a:r>
                      <a:endParaRPr lang="es-CO" dirty="0"/>
                    </a:p>
                  </a:txBody>
                  <a:tcPr/>
                </a:tc>
                <a:tc>
                  <a:txBody>
                    <a:bodyPr/>
                    <a:lstStyle/>
                    <a:p>
                      <a:pPr algn="ctr"/>
                      <a:r>
                        <a:rPr lang="es-419" dirty="0"/>
                        <a:t>REUTILIZABLE</a:t>
                      </a:r>
                      <a:endParaRPr lang="es-CO" dirty="0"/>
                    </a:p>
                  </a:txBody>
                  <a:tcPr/>
                </a:tc>
                <a:extLst>
                  <a:ext uri="{0D108BD9-81ED-4DB2-BD59-A6C34878D82A}">
                    <a16:rowId xmlns:a16="http://schemas.microsoft.com/office/drawing/2014/main" val="3743808473"/>
                  </a:ext>
                </a:extLst>
              </a:tr>
              <a:tr h="375266">
                <a:tc>
                  <a:txBody>
                    <a:bodyPr/>
                    <a:lstStyle/>
                    <a:p>
                      <a:pPr algn="ctr"/>
                      <a:r>
                        <a:rPr lang="es-419" dirty="0"/>
                        <a:t>BOTELLAS </a:t>
                      </a:r>
                      <a:endParaRPr lang="es-CO" dirty="0"/>
                    </a:p>
                  </a:txBody>
                  <a:tcPr/>
                </a:tc>
                <a:tc>
                  <a:txBody>
                    <a:bodyPr/>
                    <a:lstStyle/>
                    <a:p>
                      <a:pPr algn="ctr"/>
                      <a:r>
                        <a:rPr lang="es-419" dirty="0"/>
                        <a:t>REUTILIZABLE</a:t>
                      </a:r>
                      <a:endParaRPr lang="es-CO" dirty="0"/>
                    </a:p>
                  </a:txBody>
                  <a:tcPr/>
                </a:tc>
                <a:extLst>
                  <a:ext uri="{0D108BD9-81ED-4DB2-BD59-A6C34878D82A}">
                    <a16:rowId xmlns:a16="http://schemas.microsoft.com/office/drawing/2014/main" val="397632322"/>
                  </a:ext>
                </a:extLst>
              </a:tr>
              <a:tr h="938166">
                <a:tc>
                  <a:txBody>
                    <a:bodyPr/>
                    <a:lstStyle/>
                    <a:p>
                      <a:pPr algn="ctr"/>
                      <a:r>
                        <a:rPr lang="es-419" dirty="0"/>
                        <a:t>BATERIAS (COMPUTADOR, CELULAR, CARROS, OTROS)</a:t>
                      </a:r>
                    </a:p>
                  </a:txBody>
                  <a:tcPr/>
                </a:tc>
                <a:tc>
                  <a:txBody>
                    <a:bodyPr/>
                    <a:lstStyle/>
                    <a:p>
                      <a:pPr algn="ctr"/>
                      <a:endParaRPr lang="es-419" dirty="0"/>
                    </a:p>
                    <a:p>
                      <a:pPr algn="ctr"/>
                      <a:r>
                        <a:rPr lang="es-419" dirty="0"/>
                        <a:t>NO REUTILIZABLE</a:t>
                      </a:r>
                      <a:endParaRPr lang="es-CO" dirty="0"/>
                    </a:p>
                  </a:txBody>
                  <a:tcPr/>
                </a:tc>
                <a:extLst>
                  <a:ext uri="{0D108BD9-81ED-4DB2-BD59-A6C34878D82A}">
                    <a16:rowId xmlns:a16="http://schemas.microsoft.com/office/drawing/2014/main" val="4264091427"/>
                  </a:ext>
                </a:extLst>
              </a:tr>
              <a:tr h="375266">
                <a:tc>
                  <a:txBody>
                    <a:bodyPr/>
                    <a:lstStyle/>
                    <a:p>
                      <a:pPr algn="ctr"/>
                      <a:r>
                        <a:rPr lang="es-419" dirty="0"/>
                        <a:t>PILAS AA – AAA</a:t>
                      </a:r>
                    </a:p>
                  </a:txBody>
                  <a:tcPr/>
                </a:tc>
                <a:tc>
                  <a:txBody>
                    <a:bodyPr/>
                    <a:lstStyle/>
                    <a:p>
                      <a:pPr algn="ctr"/>
                      <a:r>
                        <a:rPr lang="es-419" dirty="0"/>
                        <a:t>NO REUTILIZABLE</a:t>
                      </a:r>
                      <a:endParaRPr lang="es-CO" dirty="0"/>
                    </a:p>
                  </a:txBody>
                  <a:tcPr/>
                </a:tc>
                <a:extLst>
                  <a:ext uri="{0D108BD9-81ED-4DB2-BD59-A6C34878D82A}">
                    <a16:rowId xmlns:a16="http://schemas.microsoft.com/office/drawing/2014/main" val="3853396276"/>
                  </a:ext>
                </a:extLst>
              </a:tr>
              <a:tr h="375266">
                <a:tc>
                  <a:txBody>
                    <a:bodyPr/>
                    <a:lstStyle/>
                    <a:p>
                      <a:pPr algn="ctr"/>
                      <a:r>
                        <a:rPr lang="es-419" dirty="0"/>
                        <a:t>COMPUTADORES</a:t>
                      </a:r>
                    </a:p>
                  </a:txBody>
                  <a:tcPr/>
                </a:tc>
                <a:tc>
                  <a:txBody>
                    <a:bodyPr/>
                    <a:lstStyle/>
                    <a:p>
                      <a:pPr algn="ctr"/>
                      <a:r>
                        <a:rPr lang="es-419" dirty="0"/>
                        <a:t>REUTILIZABLE</a:t>
                      </a:r>
                      <a:endParaRPr lang="es-CO" dirty="0"/>
                    </a:p>
                  </a:txBody>
                  <a:tcPr/>
                </a:tc>
                <a:extLst>
                  <a:ext uri="{0D108BD9-81ED-4DB2-BD59-A6C34878D82A}">
                    <a16:rowId xmlns:a16="http://schemas.microsoft.com/office/drawing/2014/main" val="3376506209"/>
                  </a:ext>
                </a:extLst>
              </a:tr>
              <a:tr h="375266">
                <a:tc>
                  <a:txBody>
                    <a:bodyPr/>
                    <a:lstStyle/>
                    <a:p>
                      <a:pPr algn="ctr"/>
                      <a:r>
                        <a:rPr lang="es-419" dirty="0"/>
                        <a:t>CELULARES</a:t>
                      </a:r>
                    </a:p>
                  </a:txBody>
                  <a:tcPr/>
                </a:tc>
                <a:tc>
                  <a:txBody>
                    <a:bodyPr/>
                    <a:lstStyle/>
                    <a:p>
                      <a:pPr algn="ctr"/>
                      <a:r>
                        <a:rPr lang="es-419" dirty="0"/>
                        <a:t>NO REUTILIZABLE</a:t>
                      </a:r>
                      <a:endParaRPr lang="es-CO" dirty="0"/>
                    </a:p>
                  </a:txBody>
                  <a:tcPr/>
                </a:tc>
                <a:extLst>
                  <a:ext uri="{0D108BD9-81ED-4DB2-BD59-A6C34878D82A}">
                    <a16:rowId xmlns:a16="http://schemas.microsoft.com/office/drawing/2014/main" val="2579261572"/>
                  </a:ext>
                </a:extLst>
              </a:tr>
              <a:tr h="375266">
                <a:tc>
                  <a:txBody>
                    <a:bodyPr/>
                    <a:lstStyle/>
                    <a:p>
                      <a:pPr algn="ctr"/>
                      <a:r>
                        <a:rPr lang="es-419" dirty="0"/>
                        <a:t>IMPRESORAS</a:t>
                      </a:r>
                    </a:p>
                  </a:txBody>
                  <a:tcPr/>
                </a:tc>
                <a:tc>
                  <a:txBody>
                    <a:bodyPr/>
                    <a:lstStyle/>
                    <a:p>
                      <a:pPr algn="ctr"/>
                      <a:r>
                        <a:rPr lang="es-419" dirty="0"/>
                        <a:t>NO REUTILIZABLE</a:t>
                      </a:r>
                      <a:endParaRPr lang="es-CO" dirty="0"/>
                    </a:p>
                  </a:txBody>
                  <a:tcPr/>
                </a:tc>
                <a:extLst>
                  <a:ext uri="{0D108BD9-81ED-4DB2-BD59-A6C34878D82A}">
                    <a16:rowId xmlns:a16="http://schemas.microsoft.com/office/drawing/2014/main" val="200456686"/>
                  </a:ext>
                </a:extLst>
              </a:tr>
              <a:tr h="375266">
                <a:tc>
                  <a:txBody>
                    <a:bodyPr/>
                    <a:lstStyle/>
                    <a:p>
                      <a:pPr algn="ctr"/>
                      <a:r>
                        <a:rPr lang="es-419" dirty="0"/>
                        <a:t>CARTUCHOS</a:t>
                      </a:r>
                    </a:p>
                  </a:txBody>
                  <a:tcPr/>
                </a:tc>
                <a:tc>
                  <a:txBody>
                    <a:bodyPr/>
                    <a:lstStyle/>
                    <a:p>
                      <a:pPr algn="ctr"/>
                      <a:r>
                        <a:rPr lang="es-419" dirty="0"/>
                        <a:t>NO REUTILIZABLE</a:t>
                      </a:r>
                      <a:endParaRPr lang="es-CO" dirty="0"/>
                    </a:p>
                  </a:txBody>
                  <a:tcPr/>
                </a:tc>
                <a:extLst>
                  <a:ext uri="{0D108BD9-81ED-4DB2-BD59-A6C34878D82A}">
                    <a16:rowId xmlns:a16="http://schemas.microsoft.com/office/drawing/2014/main" val="2910539285"/>
                  </a:ext>
                </a:extLst>
              </a:tr>
              <a:tr h="375266">
                <a:tc>
                  <a:txBody>
                    <a:bodyPr/>
                    <a:lstStyle/>
                    <a:p>
                      <a:pPr algn="ctr"/>
                      <a:r>
                        <a:rPr lang="es-419" dirty="0"/>
                        <a:t>LAMPARAS</a:t>
                      </a:r>
                    </a:p>
                  </a:txBody>
                  <a:tcPr/>
                </a:tc>
                <a:tc>
                  <a:txBody>
                    <a:bodyPr/>
                    <a:lstStyle/>
                    <a:p>
                      <a:pPr algn="ctr"/>
                      <a:r>
                        <a:rPr lang="es-419" dirty="0"/>
                        <a:t>NO REUTILIZABLE</a:t>
                      </a:r>
                      <a:endParaRPr lang="es-CO" dirty="0"/>
                    </a:p>
                  </a:txBody>
                  <a:tcPr/>
                </a:tc>
                <a:extLst>
                  <a:ext uri="{0D108BD9-81ED-4DB2-BD59-A6C34878D82A}">
                    <a16:rowId xmlns:a16="http://schemas.microsoft.com/office/drawing/2014/main" val="3759250566"/>
                  </a:ext>
                </a:extLst>
              </a:tr>
            </a:tbl>
          </a:graphicData>
        </a:graphic>
      </p:graphicFrame>
      <p:sp>
        <p:nvSpPr>
          <p:cNvPr id="10" name="CuadroTexto 9">
            <a:extLst>
              <a:ext uri="{FF2B5EF4-FFF2-40B4-BE49-F238E27FC236}">
                <a16:creationId xmlns:a16="http://schemas.microsoft.com/office/drawing/2014/main" id="{5CC3E1A5-C769-D5A4-E616-CE1BB03C5DFC}"/>
              </a:ext>
            </a:extLst>
          </p:cNvPr>
          <p:cNvSpPr txBox="1"/>
          <p:nvPr/>
        </p:nvSpPr>
        <p:spPr>
          <a:xfrm>
            <a:off x="8810171" y="2076563"/>
            <a:ext cx="430887" cy="4100538"/>
          </a:xfrm>
          <a:prstGeom prst="rect">
            <a:avLst/>
          </a:prstGeom>
          <a:noFill/>
        </p:spPr>
        <p:txBody>
          <a:bodyPr vert="vert270" wrap="square" rtlCol="0">
            <a:spAutoFit/>
          </a:bodyPr>
          <a:lstStyle/>
          <a:p>
            <a:r>
              <a:rPr lang="es-419" sz="1600" dirty="0"/>
              <a:t>TABLA 1. INVENTARIO DE RESIDUOS</a:t>
            </a:r>
            <a:endParaRPr lang="es-CO" sz="1600" dirty="0"/>
          </a:p>
        </p:txBody>
      </p:sp>
    </p:spTree>
    <p:extLst>
      <p:ext uri="{BB962C8B-B14F-4D97-AF65-F5344CB8AC3E}">
        <p14:creationId xmlns:p14="http://schemas.microsoft.com/office/powerpoint/2010/main" val="132333359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580">
                                          <p:stCondLst>
                                            <p:cond delay="0"/>
                                          </p:stCondLst>
                                        </p:cTn>
                                        <p:tgtEl>
                                          <p:spTgt spid="5"/>
                                        </p:tgtEl>
                                      </p:cBhvr>
                                    </p:animEffect>
                                    <p:anim calcmode="lin" valueType="num">
                                      <p:cBhvr>
                                        <p:cTn id="15"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0" dur="26">
                                          <p:stCondLst>
                                            <p:cond delay="650"/>
                                          </p:stCondLst>
                                        </p:cTn>
                                        <p:tgtEl>
                                          <p:spTgt spid="5"/>
                                        </p:tgtEl>
                                      </p:cBhvr>
                                      <p:to x="100000" y="60000"/>
                                    </p:animScale>
                                    <p:animScale>
                                      <p:cBhvr>
                                        <p:cTn id="21" dur="166" decel="50000">
                                          <p:stCondLst>
                                            <p:cond delay="676"/>
                                          </p:stCondLst>
                                        </p:cTn>
                                        <p:tgtEl>
                                          <p:spTgt spid="5"/>
                                        </p:tgtEl>
                                      </p:cBhvr>
                                      <p:to x="100000" y="100000"/>
                                    </p:animScale>
                                    <p:animScale>
                                      <p:cBhvr>
                                        <p:cTn id="22" dur="26">
                                          <p:stCondLst>
                                            <p:cond delay="1312"/>
                                          </p:stCondLst>
                                        </p:cTn>
                                        <p:tgtEl>
                                          <p:spTgt spid="5"/>
                                        </p:tgtEl>
                                      </p:cBhvr>
                                      <p:to x="100000" y="80000"/>
                                    </p:animScale>
                                    <p:animScale>
                                      <p:cBhvr>
                                        <p:cTn id="23" dur="166" decel="50000">
                                          <p:stCondLst>
                                            <p:cond delay="1338"/>
                                          </p:stCondLst>
                                        </p:cTn>
                                        <p:tgtEl>
                                          <p:spTgt spid="5"/>
                                        </p:tgtEl>
                                      </p:cBhvr>
                                      <p:to x="100000" y="100000"/>
                                    </p:animScale>
                                    <p:animScale>
                                      <p:cBhvr>
                                        <p:cTn id="24" dur="26">
                                          <p:stCondLst>
                                            <p:cond delay="1642"/>
                                          </p:stCondLst>
                                        </p:cTn>
                                        <p:tgtEl>
                                          <p:spTgt spid="5"/>
                                        </p:tgtEl>
                                      </p:cBhvr>
                                      <p:to x="100000" y="90000"/>
                                    </p:animScale>
                                    <p:animScale>
                                      <p:cBhvr>
                                        <p:cTn id="25" dur="166" decel="50000">
                                          <p:stCondLst>
                                            <p:cond delay="1668"/>
                                          </p:stCondLst>
                                        </p:cTn>
                                        <p:tgtEl>
                                          <p:spTgt spid="5"/>
                                        </p:tgtEl>
                                      </p:cBhvr>
                                      <p:to x="100000" y="100000"/>
                                    </p:animScale>
                                    <p:animScale>
                                      <p:cBhvr>
                                        <p:cTn id="26" dur="26">
                                          <p:stCondLst>
                                            <p:cond delay="1808"/>
                                          </p:stCondLst>
                                        </p:cTn>
                                        <p:tgtEl>
                                          <p:spTgt spid="5"/>
                                        </p:tgtEl>
                                      </p:cBhvr>
                                      <p:to x="100000" y="95000"/>
                                    </p:animScale>
                                    <p:animScale>
                                      <p:cBhvr>
                                        <p:cTn id="27" dur="166" decel="50000">
                                          <p:stCondLst>
                                            <p:cond delay="1834"/>
                                          </p:stCondLst>
                                        </p:cTn>
                                        <p:tgtEl>
                                          <p:spTgt spid="5"/>
                                        </p:tgtEl>
                                      </p:cBhvr>
                                      <p:to x="100000" y="100000"/>
                                    </p:animScale>
                                  </p:childTnLst>
                                </p:cTn>
                              </p:par>
                            </p:childTnLst>
                          </p:cTn>
                        </p:par>
                      </p:childTnLst>
                    </p:cTn>
                  </p:par>
                  <p:par>
                    <p:cTn id="28" fill="hold">
                      <p:stCondLst>
                        <p:cond delay="indefinite"/>
                      </p:stCondLst>
                      <p:childTnLst>
                        <p:par>
                          <p:cTn id="29" fill="hold">
                            <p:stCondLst>
                              <p:cond delay="0"/>
                            </p:stCondLst>
                            <p:childTnLst>
                              <p:par>
                                <p:cTn id="30" presetID="10" presetClass="emph" presetSubtype="0" fill="hold" grpId="0" nodeType="clickEffect">
                                  <p:stCondLst>
                                    <p:cond delay="0"/>
                                  </p:stCondLst>
                                  <p:childTnLst>
                                    <p:anim calcmode="discrete" valueType="str">
                                      <p:cBhvr override="childStyle">
                                        <p:cTn id="31" dur="2000" fill="hold"/>
                                        <p:tgtEl>
                                          <p:spTgt spid="10"/>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1C609DFA-4EDD-FE89-3542-542584BA5CB2}"/>
              </a:ext>
            </a:extLst>
          </p:cNvPr>
          <p:cNvSpPr>
            <a:spLocks noGrp="1"/>
          </p:cNvSpPr>
          <p:nvPr>
            <p:ph idx="1"/>
          </p:nvPr>
        </p:nvSpPr>
        <p:spPr>
          <a:xfrm>
            <a:off x="606800" y="836862"/>
            <a:ext cx="10978400" cy="1938423"/>
          </a:xfrm>
        </p:spPr>
        <p:txBody>
          <a:bodyPr/>
          <a:lstStyle/>
          <a:p>
            <a:pPr marL="0" indent="0" algn="l">
              <a:buNone/>
            </a:pPr>
            <a:r>
              <a:rPr lang="es-ES" sz="1800" b="0" i="0" u="none" strike="noStrike" baseline="0" dirty="0">
                <a:solidFill>
                  <a:schemeClr val="tx1"/>
                </a:solidFill>
                <a:latin typeface="ArialMT"/>
              </a:rPr>
              <a:t>Posteriormente se diseña un plan de acción para la adecuada clasificación de estos residuos generados por la empresa DISSAN, de acuerdo al tipo de residuo y su grado de peligrosidad, clasificación, disposición final y empresas en Colombia que realizan el manejo, los cuales se ven consignados en la siguiente tabla, con el respectivo color a usar según la disposición a la que corresponda:</a:t>
            </a:r>
            <a:endParaRPr lang="es-CO" dirty="0">
              <a:solidFill>
                <a:schemeClr val="tx1"/>
              </a:solidFill>
            </a:endParaRPr>
          </a:p>
        </p:txBody>
      </p:sp>
      <p:pic>
        <p:nvPicPr>
          <p:cNvPr id="4" name="Imagen 3">
            <a:extLst>
              <a:ext uri="{FF2B5EF4-FFF2-40B4-BE49-F238E27FC236}">
                <a16:creationId xmlns:a16="http://schemas.microsoft.com/office/drawing/2014/main" id="{B49BDFC7-5AAF-EA65-7F66-95701CCF6414}"/>
              </a:ext>
            </a:extLst>
          </p:cNvPr>
          <p:cNvPicPr>
            <a:picLocks noChangeAspect="1"/>
          </p:cNvPicPr>
          <p:nvPr/>
        </p:nvPicPr>
        <p:blipFill>
          <a:blip r:embed="rId2"/>
          <a:stretch>
            <a:fillRect/>
          </a:stretch>
        </p:blipFill>
        <p:spPr>
          <a:xfrm>
            <a:off x="606800" y="2406314"/>
            <a:ext cx="8328653" cy="4315327"/>
          </a:xfrm>
          <a:prstGeom prst="rect">
            <a:avLst/>
          </a:prstGeom>
        </p:spPr>
      </p:pic>
    </p:spTree>
    <p:extLst>
      <p:ext uri="{BB962C8B-B14F-4D97-AF65-F5344CB8AC3E}">
        <p14:creationId xmlns:p14="http://schemas.microsoft.com/office/powerpoint/2010/main" val="6369251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path" presetSubtype="0" accel="50000" decel="50000" fill="hold" grpId="0" nodeType="clickEffect">
                                  <p:stCondLst>
                                    <p:cond delay="0"/>
                                  </p:stCondLst>
                                  <p:childTnLst>
                                    <p:animMotion origin="layout" path="M 0 0 C 0.069 0 0.125 0.056 0.125 0.125 C 0.125 0.194 0.069 0.25 0 0.25 C -0.069 0.25 -0.125 0.194 -0.125 0.125 C -0.125 0.056 -0.069 0 0 0 Z" pathEditMode="relative" ptsTypes="">
                                      <p:cBhvr>
                                        <p:cTn id="6" dur="2000" fill="hold"/>
                                        <p:tgtEl>
                                          <p:spTgt spid="3">
                                            <p:txEl>
                                              <p:pRg st="0" end="0"/>
                                            </p:txEl>
                                          </p:spTgt>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a 4">
            <a:extLst>
              <a:ext uri="{FF2B5EF4-FFF2-40B4-BE49-F238E27FC236}">
                <a16:creationId xmlns:a16="http://schemas.microsoft.com/office/drawing/2014/main" id="{36831F6A-DD39-A8E8-76A7-3C4199F1B4E1}"/>
              </a:ext>
            </a:extLst>
          </p:cNvPr>
          <p:cNvGraphicFramePr>
            <a:graphicFrameLocks noGrp="1"/>
          </p:cNvGraphicFramePr>
          <p:nvPr>
            <p:extLst>
              <p:ext uri="{D42A27DB-BD31-4B8C-83A1-F6EECF244321}">
                <p14:modId xmlns:p14="http://schemas.microsoft.com/office/powerpoint/2010/main" val="3087798987"/>
              </p:ext>
            </p:extLst>
          </p:nvPr>
        </p:nvGraphicFramePr>
        <p:xfrm>
          <a:off x="0" y="-25082"/>
          <a:ext cx="12192000" cy="5811005"/>
        </p:xfrm>
        <a:graphic>
          <a:graphicData uri="http://schemas.openxmlformats.org/drawingml/2006/table">
            <a:tbl>
              <a:tblPr firstRow="1" bandRow="1">
                <a:tableStyleId>{5C22544A-7EE6-4342-B048-85BDC9FD1C3A}</a:tableStyleId>
              </a:tblPr>
              <a:tblGrid>
                <a:gridCol w="2009955">
                  <a:extLst>
                    <a:ext uri="{9D8B030D-6E8A-4147-A177-3AD203B41FA5}">
                      <a16:colId xmlns:a16="http://schemas.microsoft.com/office/drawing/2014/main" val="1101620614"/>
                    </a:ext>
                  </a:extLst>
                </a:gridCol>
                <a:gridCol w="2113471">
                  <a:extLst>
                    <a:ext uri="{9D8B030D-6E8A-4147-A177-3AD203B41FA5}">
                      <a16:colId xmlns:a16="http://schemas.microsoft.com/office/drawing/2014/main" val="2953671926"/>
                    </a:ext>
                  </a:extLst>
                </a:gridCol>
                <a:gridCol w="2009955">
                  <a:extLst>
                    <a:ext uri="{9D8B030D-6E8A-4147-A177-3AD203B41FA5}">
                      <a16:colId xmlns:a16="http://schemas.microsoft.com/office/drawing/2014/main" val="3934460783"/>
                    </a:ext>
                  </a:extLst>
                </a:gridCol>
                <a:gridCol w="2064135">
                  <a:extLst>
                    <a:ext uri="{9D8B030D-6E8A-4147-A177-3AD203B41FA5}">
                      <a16:colId xmlns:a16="http://schemas.microsoft.com/office/drawing/2014/main" val="1242227870"/>
                    </a:ext>
                  </a:extLst>
                </a:gridCol>
                <a:gridCol w="3994484">
                  <a:extLst>
                    <a:ext uri="{9D8B030D-6E8A-4147-A177-3AD203B41FA5}">
                      <a16:colId xmlns:a16="http://schemas.microsoft.com/office/drawing/2014/main" val="417208316"/>
                    </a:ext>
                  </a:extLst>
                </a:gridCol>
              </a:tblGrid>
              <a:tr h="875145">
                <a:tc>
                  <a:txBody>
                    <a:bodyPr/>
                    <a:lstStyle/>
                    <a:p>
                      <a:pPr algn="ctr"/>
                      <a:r>
                        <a:rPr lang="es-CO" dirty="0"/>
                        <a:t>PROCESO</a:t>
                      </a:r>
                    </a:p>
                  </a:txBody>
                  <a:tcPr/>
                </a:tc>
                <a:tc>
                  <a:txBody>
                    <a:bodyPr/>
                    <a:lstStyle/>
                    <a:p>
                      <a:pPr algn="ctr"/>
                      <a:r>
                        <a:rPr lang="es-CO" dirty="0"/>
                        <a:t>TIPO DE RESIDUO (PELIGROSO/NO PELIGROSO)</a:t>
                      </a:r>
                    </a:p>
                  </a:txBody>
                  <a:tcPr/>
                </a:tc>
                <a:tc>
                  <a:txBody>
                    <a:bodyPr/>
                    <a:lstStyle/>
                    <a:p>
                      <a:pPr algn="ctr"/>
                      <a:r>
                        <a:rPr lang="es-CO" dirty="0"/>
                        <a:t>CLASIFICACION</a:t>
                      </a:r>
                    </a:p>
                  </a:txBody>
                  <a:tcPr/>
                </a:tc>
                <a:tc>
                  <a:txBody>
                    <a:bodyPr/>
                    <a:lstStyle/>
                    <a:p>
                      <a:pPr algn="ctr"/>
                      <a:r>
                        <a:rPr lang="es-CO" dirty="0"/>
                        <a:t>DISPOSICION FINAL</a:t>
                      </a:r>
                    </a:p>
                  </a:txBody>
                  <a:tcPr/>
                </a:tc>
                <a:tc>
                  <a:txBody>
                    <a:bodyPr/>
                    <a:lstStyle/>
                    <a:p>
                      <a:pPr algn="ctr"/>
                      <a:r>
                        <a:rPr lang="es-CO" dirty="0"/>
                        <a:t>EMPRESAS EN COLOMBIA QUE REALIZAN MANEJO</a:t>
                      </a:r>
                    </a:p>
                  </a:txBody>
                  <a:tcPr/>
                </a:tc>
                <a:extLst>
                  <a:ext uri="{0D108BD9-81ED-4DB2-BD59-A6C34878D82A}">
                    <a16:rowId xmlns:a16="http://schemas.microsoft.com/office/drawing/2014/main" val="847216361"/>
                  </a:ext>
                </a:extLst>
              </a:tr>
              <a:tr h="889730">
                <a:tc>
                  <a:txBody>
                    <a:bodyPr/>
                    <a:lstStyle/>
                    <a:p>
                      <a:pPr algn="ctr"/>
                      <a:endParaRPr lang="es-CO" sz="1100" dirty="0"/>
                    </a:p>
                    <a:p>
                      <a:pPr algn="ctr"/>
                      <a:endParaRPr lang="es-CO" sz="1100" dirty="0"/>
                    </a:p>
                    <a:p>
                      <a:pPr algn="ctr"/>
                      <a:r>
                        <a:rPr lang="es-CO" sz="1100" dirty="0"/>
                        <a:t>ANALISIS</a:t>
                      </a:r>
                    </a:p>
                  </a:txBody>
                  <a:tcPr/>
                </a:tc>
                <a:tc>
                  <a:txBody>
                    <a:bodyPr/>
                    <a:lstStyle/>
                    <a:p>
                      <a:pPr algn="ctr"/>
                      <a:r>
                        <a:rPr lang="es-CO" sz="1100" dirty="0"/>
                        <a:t>NO PELIGROSO:</a:t>
                      </a:r>
                    </a:p>
                    <a:p>
                      <a:pPr algn="ctr"/>
                      <a:r>
                        <a:rPr lang="es-CO" sz="1100" dirty="0"/>
                        <a:t>PAPEL</a:t>
                      </a:r>
                    </a:p>
                    <a:p>
                      <a:pPr algn="ctr"/>
                      <a:endParaRPr lang="es-CO" sz="1100" dirty="0"/>
                    </a:p>
                    <a:p>
                      <a:pPr algn="ctr"/>
                      <a:r>
                        <a:rPr lang="es-CO" sz="1100" dirty="0"/>
                        <a:t>NO PELIGROSO</a:t>
                      </a:r>
                    </a:p>
                    <a:p>
                      <a:pPr algn="ctr"/>
                      <a:r>
                        <a:rPr lang="es-CO" sz="1100" dirty="0"/>
                        <a:t>CARPETAS </a:t>
                      </a:r>
                    </a:p>
                  </a:txBody>
                  <a:tcPr/>
                </a:tc>
                <a:tc>
                  <a:txBody>
                    <a:bodyPr/>
                    <a:lstStyle/>
                    <a:p>
                      <a:pPr algn="ctr"/>
                      <a:endParaRPr lang="es-CO" sz="1100" dirty="0"/>
                    </a:p>
                    <a:p>
                      <a:pPr algn="ctr"/>
                      <a:endParaRPr lang="es-CO" sz="1100" dirty="0"/>
                    </a:p>
                    <a:p>
                      <a:pPr algn="ctr"/>
                      <a:r>
                        <a:rPr lang="es-CO" sz="1100" dirty="0"/>
                        <a:t>REUTILIZABLE</a:t>
                      </a:r>
                    </a:p>
                  </a:txBody>
                  <a:tcPr/>
                </a:tc>
                <a:tc>
                  <a:txBody>
                    <a:bodyPr/>
                    <a:lstStyle/>
                    <a:p>
                      <a:pPr algn="ctr"/>
                      <a:endParaRPr lang="es-CO" sz="1100" dirty="0"/>
                    </a:p>
                    <a:p>
                      <a:pPr algn="ctr"/>
                      <a:endParaRPr lang="es-CO" sz="1100" dirty="0"/>
                    </a:p>
                    <a:p>
                      <a:pPr algn="ctr"/>
                      <a:r>
                        <a:rPr lang="es-CO" sz="1100" dirty="0"/>
                        <a:t>REUTILIZACION</a:t>
                      </a:r>
                    </a:p>
                  </a:txBody>
                  <a:tcPr/>
                </a:tc>
                <a:tc>
                  <a:txBody>
                    <a:bodyPr/>
                    <a:lstStyle/>
                    <a:p>
                      <a:pPr algn="ctr"/>
                      <a:endParaRPr lang="es-CO" sz="1100" dirty="0"/>
                    </a:p>
                    <a:p>
                      <a:pPr algn="ctr"/>
                      <a:endParaRPr lang="es-CO" sz="1100" dirty="0"/>
                    </a:p>
                    <a:p>
                      <a:pPr algn="ctr"/>
                      <a:r>
                        <a:rPr lang="es-CO" sz="1100" dirty="0"/>
                        <a:t>LA MISMA EMPRESA.</a:t>
                      </a:r>
                    </a:p>
                  </a:txBody>
                  <a:tcPr/>
                </a:tc>
                <a:extLst>
                  <a:ext uri="{0D108BD9-81ED-4DB2-BD59-A6C34878D82A}">
                    <a16:rowId xmlns:a16="http://schemas.microsoft.com/office/drawing/2014/main" val="895498090"/>
                  </a:ext>
                </a:extLst>
              </a:tr>
              <a:tr h="408401">
                <a:tc>
                  <a:txBody>
                    <a:bodyPr/>
                    <a:lstStyle/>
                    <a:p>
                      <a:pPr algn="ctr"/>
                      <a:r>
                        <a:rPr lang="es-CO" sz="1100" dirty="0"/>
                        <a:t>DISEÑO</a:t>
                      </a:r>
                    </a:p>
                  </a:txBody>
                  <a:tcPr/>
                </a:tc>
                <a:tc>
                  <a:txBody>
                    <a:bodyPr/>
                    <a:lstStyle/>
                    <a:p>
                      <a:pPr algn="ctr"/>
                      <a:r>
                        <a:rPr lang="es-CO" sz="1100" dirty="0"/>
                        <a:t>NO PELIGROSO:</a:t>
                      </a:r>
                    </a:p>
                    <a:p>
                      <a:pPr algn="ctr"/>
                      <a:r>
                        <a:rPr lang="es-CO" sz="1100" dirty="0"/>
                        <a:t>PAPEL </a:t>
                      </a:r>
                    </a:p>
                  </a:txBody>
                  <a:tcPr/>
                </a:tc>
                <a:tc>
                  <a:txBody>
                    <a:bodyPr/>
                    <a:lstStyle/>
                    <a:p>
                      <a:pPr algn="ctr"/>
                      <a:r>
                        <a:rPr lang="es-CO" sz="1100" dirty="0"/>
                        <a:t>REUTILIZABLE</a:t>
                      </a:r>
                    </a:p>
                  </a:txBody>
                  <a:tcPr/>
                </a:tc>
                <a:tc>
                  <a:txBody>
                    <a:bodyPr/>
                    <a:lstStyle/>
                    <a:p>
                      <a:pPr algn="ctr"/>
                      <a:r>
                        <a:rPr lang="es-CO" sz="1100" dirty="0"/>
                        <a:t>REUTILIZACION</a:t>
                      </a:r>
                    </a:p>
                  </a:txBody>
                  <a:tcPr/>
                </a:tc>
                <a:tc>
                  <a:txBody>
                    <a:bodyPr/>
                    <a:lstStyle/>
                    <a:p>
                      <a:pPr algn="ctr"/>
                      <a:r>
                        <a:rPr lang="es-CO" sz="1100" dirty="0"/>
                        <a:t>LA MISMA EMPRESA.</a:t>
                      </a:r>
                    </a:p>
                  </a:txBody>
                  <a:tcPr/>
                </a:tc>
                <a:extLst>
                  <a:ext uri="{0D108BD9-81ED-4DB2-BD59-A6C34878D82A}">
                    <a16:rowId xmlns:a16="http://schemas.microsoft.com/office/drawing/2014/main" val="45939247"/>
                  </a:ext>
                </a:extLst>
              </a:tr>
              <a:tr h="568844">
                <a:tc>
                  <a:txBody>
                    <a:bodyPr/>
                    <a:lstStyle/>
                    <a:p>
                      <a:pPr algn="ctr"/>
                      <a:endParaRPr lang="es-CO" sz="1100" dirty="0"/>
                    </a:p>
                    <a:p>
                      <a:pPr algn="ctr"/>
                      <a:r>
                        <a:rPr lang="es-CO" sz="1100" dirty="0"/>
                        <a:t>DESARROLLO</a:t>
                      </a:r>
                    </a:p>
                  </a:txBody>
                  <a:tcPr/>
                </a:tc>
                <a:tc>
                  <a:txBody>
                    <a:bodyPr/>
                    <a:lstStyle/>
                    <a:p>
                      <a:pPr algn="ctr"/>
                      <a:r>
                        <a:rPr lang="es-CO" sz="1100" dirty="0"/>
                        <a:t>NO PELIGROSO</a:t>
                      </a:r>
                    </a:p>
                    <a:p>
                      <a:pPr algn="ctr"/>
                      <a:r>
                        <a:rPr lang="es-CO" sz="1100" dirty="0"/>
                        <a:t>VASOS DESECHABLES </a:t>
                      </a:r>
                    </a:p>
                    <a:p>
                      <a:pPr algn="ctr"/>
                      <a:r>
                        <a:rPr lang="es-CO" sz="1100" dirty="0"/>
                        <a:t>BOTELLAS DE VIDRIO</a:t>
                      </a:r>
                    </a:p>
                  </a:txBody>
                  <a:tcPr/>
                </a:tc>
                <a:tc>
                  <a:txBody>
                    <a:bodyPr/>
                    <a:lstStyle/>
                    <a:p>
                      <a:pPr algn="ctr"/>
                      <a:endParaRPr lang="es-CO" sz="1100" dirty="0"/>
                    </a:p>
                    <a:p>
                      <a:pPr algn="ctr"/>
                      <a:r>
                        <a:rPr lang="es-CO" sz="1100" dirty="0"/>
                        <a:t>REUTILIZABLE</a:t>
                      </a:r>
                    </a:p>
                  </a:txBody>
                  <a:tcPr/>
                </a:tc>
                <a:tc>
                  <a:txBody>
                    <a:bodyPr/>
                    <a:lstStyle/>
                    <a:p>
                      <a:pPr algn="ctr"/>
                      <a:r>
                        <a:rPr lang="es-CO" sz="1100" dirty="0"/>
                        <a:t>REUTILIZACION</a:t>
                      </a:r>
                    </a:p>
                  </a:txBody>
                  <a:tcPr/>
                </a:tc>
                <a:tc>
                  <a:txBody>
                    <a:bodyPr/>
                    <a:lstStyle/>
                    <a:p>
                      <a:pPr algn="ctr"/>
                      <a:r>
                        <a:rPr lang="es-CO" sz="1100" dirty="0"/>
                        <a:t>HARDWARE &amp; SOFTWARE TECHNOLOGY S.A.S</a:t>
                      </a:r>
                    </a:p>
                  </a:txBody>
                  <a:tcPr/>
                </a:tc>
                <a:extLst>
                  <a:ext uri="{0D108BD9-81ED-4DB2-BD59-A6C34878D82A}">
                    <a16:rowId xmlns:a16="http://schemas.microsoft.com/office/drawing/2014/main" val="3567208090"/>
                  </a:ext>
                </a:extLst>
              </a:tr>
              <a:tr h="2945885">
                <a:tc>
                  <a:txBody>
                    <a:bodyPr/>
                    <a:lstStyle/>
                    <a:p>
                      <a:pPr algn="ctr"/>
                      <a:endParaRPr lang="es-CO" dirty="0"/>
                    </a:p>
                    <a:p>
                      <a:pPr algn="ctr"/>
                      <a:endParaRPr lang="es-CO" dirty="0"/>
                    </a:p>
                    <a:p>
                      <a:pPr algn="ctr"/>
                      <a:endParaRPr lang="es-CO" dirty="0"/>
                    </a:p>
                    <a:p>
                      <a:pPr algn="ctr"/>
                      <a:r>
                        <a:rPr lang="es-CO" sz="1400" dirty="0"/>
                        <a:t>IMPLANTACION</a:t>
                      </a:r>
                    </a:p>
                  </a:txBody>
                  <a:tcPr/>
                </a:tc>
                <a:tc>
                  <a:txBody>
                    <a:bodyPr/>
                    <a:lstStyle/>
                    <a:p>
                      <a:pPr algn="ctr"/>
                      <a:r>
                        <a:rPr lang="es-CO" sz="1200" dirty="0"/>
                        <a:t>PELIGROSO: </a:t>
                      </a:r>
                    </a:p>
                    <a:p>
                      <a:pPr algn="ctr"/>
                      <a:r>
                        <a:rPr lang="es-CO" sz="1200" dirty="0"/>
                        <a:t>LAMPARAS</a:t>
                      </a:r>
                    </a:p>
                    <a:p>
                      <a:pPr algn="ctr"/>
                      <a:r>
                        <a:rPr lang="es-CO" sz="1200" dirty="0"/>
                        <a:t>FLUORESCENTES</a:t>
                      </a:r>
                    </a:p>
                    <a:p>
                      <a:pPr algn="ctr"/>
                      <a:r>
                        <a:rPr lang="es-CO" sz="1200" dirty="0"/>
                        <a:t>BATERIAS</a:t>
                      </a:r>
                      <a:r>
                        <a:rPr lang="es-CO" sz="1400" dirty="0"/>
                        <a:t> </a:t>
                      </a:r>
                    </a:p>
                    <a:p>
                      <a:pPr algn="ctr"/>
                      <a:endParaRPr lang="es-CO" sz="1200" dirty="0"/>
                    </a:p>
                    <a:p>
                      <a:pPr algn="ctr"/>
                      <a:r>
                        <a:rPr lang="es-CO" sz="1200" dirty="0"/>
                        <a:t>PILAS</a:t>
                      </a:r>
                    </a:p>
                    <a:p>
                      <a:pPr algn="ctr"/>
                      <a:endParaRPr lang="es-CO" sz="1400" dirty="0"/>
                    </a:p>
                    <a:p>
                      <a:pPr algn="ctr">
                        <a:lnSpc>
                          <a:spcPct val="150000"/>
                        </a:lnSpc>
                      </a:pPr>
                      <a:r>
                        <a:rPr lang="es-CO" sz="1200" dirty="0"/>
                        <a:t>CELULARES</a:t>
                      </a:r>
                    </a:p>
                    <a:p>
                      <a:pPr algn="ctr"/>
                      <a:endParaRPr lang="es-CO" sz="1400" dirty="0"/>
                    </a:p>
                    <a:p>
                      <a:pPr algn="ctr"/>
                      <a:r>
                        <a:rPr lang="es-CO" sz="1200" dirty="0"/>
                        <a:t>NO PELIGROSOS</a:t>
                      </a:r>
                    </a:p>
                    <a:p>
                      <a:pPr algn="ctr"/>
                      <a:r>
                        <a:rPr lang="es-CO" sz="1200" dirty="0"/>
                        <a:t>COMPUTADORES</a:t>
                      </a:r>
                    </a:p>
                    <a:p>
                      <a:pPr algn="ctr"/>
                      <a:endParaRPr lang="es-CO" sz="1400" dirty="0"/>
                    </a:p>
                    <a:p>
                      <a:pPr algn="ctr"/>
                      <a:r>
                        <a:rPr lang="es-CO" sz="1200" dirty="0"/>
                        <a:t>IMPRESORAS, CARTUCHOS</a:t>
                      </a:r>
                    </a:p>
                  </a:txBody>
                  <a:tcPr/>
                </a:tc>
                <a:tc>
                  <a:txBody>
                    <a:bodyPr/>
                    <a:lstStyle/>
                    <a:p>
                      <a:pPr algn="ctr"/>
                      <a:endParaRPr lang="es-CO" dirty="0"/>
                    </a:p>
                    <a:p>
                      <a:pPr algn="ctr"/>
                      <a:endParaRPr lang="es-CO" dirty="0"/>
                    </a:p>
                    <a:p>
                      <a:pPr algn="ctr"/>
                      <a:r>
                        <a:rPr lang="es-CO" sz="1200" dirty="0"/>
                        <a:t>NO REUTILIZABLES</a:t>
                      </a:r>
                    </a:p>
                    <a:p>
                      <a:pPr algn="ctr"/>
                      <a:endParaRPr lang="es-CO" sz="1400" dirty="0"/>
                    </a:p>
                    <a:p>
                      <a:pPr algn="ctr"/>
                      <a:endParaRPr lang="es-CO" sz="1400" dirty="0"/>
                    </a:p>
                    <a:p>
                      <a:pPr algn="ctr"/>
                      <a:endParaRPr lang="es-CO" sz="1400" dirty="0"/>
                    </a:p>
                    <a:p>
                      <a:pPr algn="ctr">
                        <a:lnSpc>
                          <a:spcPct val="150000"/>
                        </a:lnSpc>
                      </a:pPr>
                      <a:r>
                        <a:rPr lang="es-CO" sz="1200" dirty="0"/>
                        <a:t>NO REUTILIZABLES</a:t>
                      </a:r>
                    </a:p>
                    <a:p>
                      <a:pPr algn="ctr"/>
                      <a:endParaRPr lang="es-CO" sz="1400" dirty="0"/>
                    </a:p>
                    <a:p>
                      <a:pPr algn="ctr"/>
                      <a:endParaRPr lang="es-CO" sz="1400" dirty="0"/>
                    </a:p>
                    <a:p>
                      <a:pPr algn="ctr"/>
                      <a:r>
                        <a:rPr lang="es-CO" sz="1400" dirty="0"/>
                        <a:t>REUTILIZABLES</a:t>
                      </a:r>
                    </a:p>
                  </a:txBody>
                  <a:tcPr/>
                </a:tc>
                <a:tc>
                  <a:txBody>
                    <a:bodyPr/>
                    <a:lstStyle/>
                    <a:p>
                      <a:pPr algn="ctr"/>
                      <a:r>
                        <a:rPr lang="es-CO" sz="1200" dirty="0"/>
                        <a:t>EMPRESAS QUE REALIZAN EL MANEJO DE ESTOS RESIDUOS</a:t>
                      </a:r>
                    </a:p>
                    <a:p>
                      <a:pPr algn="ctr"/>
                      <a:endParaRPr lang="es-CO" sz="1400" dirty="0"/>
                    </a:p>
                    <a:p>
                      <a:pPr algn="ctr"/>
                      <a:endParaRPr lang="es-CO" sz="1400" dirty="0"/>
                    </a:p>
                    <a:p>
                      <a:pPr algn="ctr"/>
                      <a:endParaRPr lang="es-CO" sz="1400" dirty="0"/>
                    </a:p>
                    <a:p>
                      <a:pPr algn="ctr"/>
                      <a:endParaRPr lang="es-CO" sz="1400" dirty="0"/>
                    </a:p>
                    <a:p>
                      <a:pPr algn="ctr"/>
                      <a:r>
                        <a:rPr lang="es-CO" sz="1200" dirty="0"/>
                        <a:t>REUTILIZACION</a:t>
                      </a:r>
                    </a:p>
                    <a:p>
                      <a:pPr algn="ctr"/>
                      <a:endParaRPr lang="es-CO" sz="1200" dirty="0"/>
                    </a:p>
                    <a:p>
                      <a:pPr algn="ctr"/>
                      <a:r>
                        <a:rPr lang="es-CO" sz="1100" dirty="0"/>
                        <a:t>DEPENDIENDO DEL GRADO DE DAÑO REUTILIZACION O EMPRESAS QUE REALZAN MANEJO DE ESTOS RESIDUOS EN CASO DE QUE HAYA QUE DESECHAR</a:t>
                      </a:r>
                    </a:p>
                  </a:txBody>
                  <a:tcPr/>
                </a:tc>
                <a:tc>
                  <a:txBody>
                    <a:bodyPr/>
                    <a:lstStyle/>
                    <a:p>
                      <a:pPr algn="ctr"/>
                      <a:endParaRPr lang="es-CO" dirty="0"/>
                    </a:p>
                    <a:p>
                      <a:pPr algn="ctr"/>
                      <a:r>
                        <a:rPr lang="es-CO" sz="1200" dirty="0"/>
                        <a:t>UNIVERSIDAD NACIONAL DE COLOMBIA</a:t>
                      </a:r>
                    </a:p>
                    <a:p>
                      <a:pPr algn="ctr"/>
                      <a:endParaRPr lang="es-CO" sz="1400" dirty="0"/>
                    </a:p>
                    <a:p>
                      <a:pPr algn="ctr"/>
                      <a:endParaRPr lang="es-CO" sz="1400" dirty="0"/>
                    </a:p>
                    <a:p>
                      <a:pPr algn="ctr"/>
                      <a:endParaRPr lang="es-CO" sz="1400" dirty="0"/>
                    </a:p>
                    <a:p>
                      <a:pPr algn="ctr"/>
                      <a:endParaRPr lang="es-CO" sz="1400" dirty="0"/>
                    </a:p>
                    <a:p>
                      <a:pPr algn="ctr">
                        <a:lnSpc>
                          <a:spcPct val="200000"/>
                        </a:lnSpc>
                      </a:pPr>
                      <a:r>
                        <a:rPr lang="es-CO" sz="1200" dirty="0"/>
                        <a:t>CLARO</a:t>
                      </a:r>
                    </a:p>
                    <a:p>
                      <a:pPr algn="ctr"/>
                      <a:endParaRPr lang="es-CO" sz="1400" dirty="0"/>
                    </a:p>
                    <a:p>
                      <a:pPr algn="ctr"/>
                      <a:endParaRPr lang="es-CO" sz="1400" dirty="0"/>
                    </a:p>
                    <a:p>
                      <a:pPr algn="ctr"/>
                      <a:endParaRPr lang="es-CO" sz="1400" dirty="0"/>
                    </a:p>
                    <a:p>
                      <a:pPr algn="ctr"/>
                      <a:r>
                        <a:rPr lang="es-CO" sz="1100" dirty="0"/>
                        <a:t>LA MISMA EMPRESA</a:t>
                      </a:r>
                      <a:r>
                        <a:rPr lang="es-CO" sz="1400" dirty="0"/>
                        <a:t>.</a:t>
                      </a:r>
                    </a:p>
                  </a:txBody>
                  <a:tcPr/>
                </a:tc>
                <a:extLst>
                  <a:ext uri="{0D108BD9-81ED-4DB2-BD59-A6C34878D82A}">
                    <a16:rowId xmlns:a16="http://schemas.microsoft.com/office/drawing/2014/main" val="4164508448"/>
                  </a:ext>
                </a:extLst>
              </a:tr>
            </a:tbl>
          </a:graphicData>
        </a:graphic>
      </p:graphicFrame>
      <p:sp>
        <p:nvSpPr>
          <p:cNvPr id="6" name="Signo menos 5">
            <a:extLst>
              <a:ext uri="{FF2B5EF4-FFF2-40B4-BE49-F238E27FC236}">
                <a16:creationId xmlns:a16="http://schemas.microsoft.com/office/drawing/2014/main" id="{E688275E-0101-8B15-2E0F-92B279D4A6EB}"/>
              </a:ext>
            </a:extLst>
          </p:cNvPr>
          <p:cNvSpPr/>
          <p:nvPr/>
        </p:nvSpPr>
        <p:spPr>
          <a:xfrm>
            <a:off x="3328733" y="899754"/>
            <a:ext cx="753979" cy="561473"/>
          </a:xfrm>
          <a:prstGeom prst="mathMinus">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Signo menos 6">
            <a:extLst>
              <a:ext uri="{FF2B5EF4-FFF2-40B4-BE49-F238E27FC236}">
                <a16:creationId xmlns:a16="http://schemas.microsoft.com/office/drawing/2014/main" id="{B15AF58D-0645-9DA8-BABD-9969CE185B2B}"/>
              </a:ext>
            </a:extLst>
          </p:cNvPr>
          <p:cNvSpPr/>
          <p:nvPr/>
        </p:nvSpPr>
        <p:spPr>
          <a:xfrm>
            <a:off x="3416963" y="1413278"/>
            <a:ext cx="577517" cy="561473"/>
          </a:xfrm>
          <a:prstGeom prst="mathMinus">
            <a:avLst>
              <a:gd name="adj1" fmla="val 23520"/>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Signo menos 7">
            <a:extLst>
              <a:ext uri="{FF2B5EF4-FFF2-40B4-BE49-F238E27FC236}">
                <a16:creationId xmlns:a16="http://schemas.microsoft.com/office/drawing/2014/main" id="{752C61A4-B643-D59C-EA35-46157A270FE4}"/>
              </a:ext>
            </a:extLst>
          </p:cNvPr>
          <p:cNvSpPr/>
          <p:nvPr/>
        </p:nvSpPr>
        <p:spPr>
          <a:xfrm>
            <a:off x="3304441" y="1842694"/>
            <a:ext cx="673768" cy="561473"/>
          </a:xfrm>
          <a:prstGeom prst="mathMinus">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9" name="Signo menos 8">
            <a:extLst>
              <a:ext uri="{FF2B5EF4-FFF2-40B4-BE49-F238E27FC236}">
                <a16:creationId xmlns:a16="http://schemas.microsoft.com/office/drawing/2014/main" id="{A30A7DD3-2830-C886-C40E-51F5BD9B3C42}"/>
              </a:ext>
            </a:extLst>
          </p:cNvPr>
          <p:cNvSpPr/>
          <p:nvPr/>
        </p:nvSpPr>
        <p:spPr>
          <a:xfrm>
            <a:off x="3553316" y="2098654"/>
            <a:ext cx="577517" cy="561473"/>
          </a:xfrm>
          <a:prstGeom prst="mathMinus">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Signo menos 9">
            <a:extLst>
              <a:ext uri="{FF2B5EF4-FFF2-40B4-BE49-F238E27FC236}">
                <a16:creationId xmlns:a16="http://schemas.microsoft.com/office/drawing/2014/main" id="{33CDE147-67AE-05D1-6D8F-E5D915C998A8}"/>
              </a:ext>
            </a:extLst>
          </p:cNvPr>
          <p:cNvSpPr/>
          <p:nvPr/>
        </p:nvSpPr>
        <p:spPr>
          <a:xfrm>
            <a:off x="3758489" y="2478100"/>
            <a:ext cx="318994" cy="561473"/>
          </a:xfrm>
          <a:prstGeom prst="mathMinus">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Signo menos 10">
            <a:extLst>
              <a:ext uri="{FF2B5EF4-FFF2-40B4-BE49-F238E27FC236}">
                <a16:creationId xmlns:a16="http://schemas.microsoft.com/office/drawing/2014/main" id="{3035F9F1-DA6E-25D4-7703-849B3F104F9F}"/>
              </a:ext>
            </a:extLst>
          </p:cNvPr>
          <p:cNvSpPr/>
          <p:nvPr/>
        </p:nvSpPr>
        <p:spPr>
          <a:xfrm>
            <a:off x="3503764" y="5106279"/>
            <a:ext cx="509450" cy="561473"/>
          </a:xfrm>
          <a:prstGeom prst="mathMinus">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Signo menos 11">
            <a:extLst>
              <a:ext uri="{FF2B5EF4-FFF2-40B4-BE49-F238E27FC236}">
                <a16:creationId xmlns:a16="http://schemas.microsoft.com/office/drawing/2014/main" id="{65C22AE5-6E80-7694-D6E1-1B192FB56258}"/>
              </a:ext>
            </a:extLst>
          </p:cNvPr>
          <p:cNvSpPr/>
          <p:nvPr/>
        </p:nvSpPr>
        <p:spPr>
          <a:xfrm>
            <a:off x="3653916" y="2948484"/>
            <a:ext cx="392801" cy="561473"/>
          </a:xfrm>
          <a:prstGeom prst="mathMinus">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3" name="Signo menos 12">
            <a:extLst>
              <a:ext uri="{FF2B5EF4-FFF2-40B4-BE49-F238E27FC236}">
                <a16:creationId xmlns:a16="http://schemas.microsoft.com/office/drawing/2014/main" id="{E3C520AE-6F31-5800-7046-8965951ECC04}"/>
              </a:ext>
            </a:extLst>
          </p:cNvPr>
          <p:cNvSpPr/>
          <p:nvPr/>
        </p:nvSpPr>
        <p:spPr>
          <a:xfrm>
            <a:off x="3602844" y="4071430"/>
            <a:ext cx="371763" cy="561473"/>
          </a:xfrm>
          <a:prstGeom prst="mathMinus">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4" name="Signo menos 13">
            <a:extLst>
              <a:ext uri="{FF2B5EF4-FFF2-40B4-BE49-F238E27FC236}">
                <a16:creationId xmlns:a16="http://schemas.microsoft.com/office/drawing/2014/main" id="{C4ABED10-D102-2524-8EBE-A9157FEAF4C7}"/>
              </a:ext>
            </a:extLst>
          </p:cNvPr>
          <p:cNvSpPr/>
          <p:nvPr/>
        </p:nvSpPr>
        <p:spPr>
          <a:xfrm>
            <a:off x="3454009" y="3345348"/>
            <a:ext cx="408845" cy="561473"/>
          </a:xfrm>
          <a:prstGeom prst="mathMinus">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 name="Signo menos 14">
            <a:extLst>
              <a:ext uri="{FF2B5EF4-FFF2-40B4-BE49-F238E27FC236}">
                <a16:creationId xmlns:a16="http://schemas.microsoft.com/office/drawing/2014/main" id="{91533380-5A39-B750-6EB9-7EB56C5EBE80}"/>
              </a:ext>
            </a:extLst>
          </p:cNvPr>
          <p:cNvSpPr/>
          <p:nvPr/>
        </p:nvSpPr>
        <p:spPr>
          <a:xfrm>
            <a:off x="3691003" y="4521326"/>
            <a:ext cx="371763" cy="758792"/>
          </a:xfrm>
          <a:prstGeom prst="mathMinu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 name="Signo menos 15">
            <a:extLst>
              <a:ext uri="{FF2B5EF4-FFF2-40B4-BE49-F238E27FC236}">
                <a16:creationId xmlns:a16="http://schemas.microsoft.com/office/drawing/2014/main" id="{D0F52260-0299-4E90-DF1C-36046F3AE32C}"/>
              </a:ext>
            </a:extLst>
          </p:cNvPr>
          <p:cNvSpPr/>
          <p:nvPr/>
        </p:nvSpPr>
        <p:spPr>
          <a:xfrm>
            <a:off x="3416963" y="3711532"/>
            <a:ext cx="371763" cy="477747"/>
          </a:xfrm>
          <a:prstGeom prst="mathMinus">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cxnSp>
        <p:nvCxnSpPr>
          <p:cNvPr id="18" name="Conector recto 17">
            <a:extLst>
              <a:ext uri="{FF2B5EF4-FFF2-40B4-BE49-F238E27FC236}">
                <a16:creationId xmlns:a16="http://schemas.microsoft.com/office/drawing/2014/main" id="{B1D9ACB2-9E42-F567-5AC5-1CEA18688FCA}"/>
              </a:ext>
            </a:extLst>
          </p:cNvPr>
          <p:cNvCxnSpPr>
            <a:cxnSpLocks/>
          </p:cNvCxnSpPr>
          <p:nvPr/>
        </p:nvCxnSpPr>
        <p:spPr>
          <a:xfrm flipV="1">
            <a:off x="2094131" y="4586349"/>
            <a:ext cx="10098957" cy="2834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Conector recto 19">
            <a:extLst>
              <a:ext uri="{FF2B5EF4-FFF2-40B4-BE49-F238E27FC236}">
                <a16:creationId xmlns:a16="http://schemas.microsoft.com/office/drawing/2014/main" id="{0C2CC8C0-9624-DAFA-A2AF-C22C8EA6BB43}"/>
              </a:ext>
            </a:extLst>
          </p:cNvPr>
          <p:cNvCxnSpPr>
            <a:cxnSpLocks/>
          </p:cNvCxnSpPr>
          <p:nvPr/>
        </p:nvCxnSpPr>
        <p:spPr>
          <a:xfrm flipV="1">
            <a:off x="2036915" y="4124133"/>
            <a:ext cx="10098957" cy="53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Conector recto 24">
            <a:extLst>
              <a:ext uri="{FF2B5EF4-FFF2-40B4-BE49-F238E27FC236}">
                <a16:creationId xmlns:a16="http://schemas.microsoft.com/office/drawing/2014/main" id="{D5FA647D-6BA6-F5DD-36FA-221C7AF3E78F}"/>
              </a:ext>
            </a:extLst>
          </p:cNvPr>
          <p:cNvCxnSpPr>
            <a:cxnSpLocks/>
          </p:cNvCxnSpPr>
          <p:nvPr/>
        </p:nvCxnSpPr>
        <p:spPr>
          <a:xfrm>
            <a:off x="2036915" y="2599742"/>
            <a:ext cx="206765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Conector recto 26">
            <a:extLst>
              <a:ext uri="{FF2B5EF4-FFF2-40B4-BE49-F238E27FC236}">
                <a16:creationId xmlns:a16="http://schemas.microsoft.com/office/drawing/2014/main" id="{9B465967-FB14-BAA4-DB10-FB6E02F2C1A6}"/>
              </a:ext>
            </a:extLst>
          </p:cNvPr>
          <p:cNvCxnSpPr/>
          <p:nvPr/>
        </p:nvCxnSpPr>
        <p:spPr>
          <a:xfrm>
            <a:off x="1986347" y="1324373"/>
            <a:ext cx="21357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Conector recto 31">
            <a:extLst>
              <a:ext uri="{FF2B5EF4-FFF2-40B4-BE49-F238E27FC236}">
                <a16:creationId xmlns:a16="http://schemas.microsoft.com/office/drawing/2014/main" id="{E67983DD-A193-CD26-0432-08A9D4EF8624}"/>
              </a:ext>
            </a:extLst>
          </p:cNvPr>
          <p:cNvCxnSpPr>
            <a:cxnSpLocks/>
          </p:cNvCxnSpPr>
          <p:nvPr/>
        </p:nvCxnSpPr>
        <p:spPr>
          <a:xfrm>
            <a:off x="2012766" y="3429000"/>
            <a:ext cx="206765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Conector recto 32">
            <a:extLst>
              <a:ext uri="{FF2B5EF4-FFF2-40B4-BE49-F238E27FC236}">
                <a16:creationId xmlns:a16="http://schemas.microsoft.com/office/drawing/2014/main" id="{06265E40-2576-578B-97AA-4D551933CAF0}"/>
              </a:ext>
            </a:extLst>
          </p:cNvPr>
          <p:cNvCxnSpPr>
            <a:cxnSpLocks/>
          </p:cNvCxnSpPr>
          <p:nvPr/>
        </p:nvCxnSpPr>
        <p:spPr>
          <a:xfrm>
            <a:off x="2054414" y="3753913"/>
            <a:ext cx="206765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14358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xit" presetSubtype="0" fill="hold" nodeType="clickEffect">
                                  <p:stCondLst>
                                    <p:cond delay="0"/>
                                  </p:stCondLst>
                                  <p:childTnLst>
                                    <p:animEffect transition="out" filter="fade">
                                      <p:cBhvr>
                                        <p:cTn id="6" dur="2000"/>
                                        <p:tgtEl>
                                          <p:spTgt spid="5"/>
                                        </p:tgtEl>
                                      </p:cBhvr>
                                    </p:animEffect>
                                    <p:anim calcmode="lin" valueType="num">
                                      <p:cBhvr>
                                        <p:cTn id="7" dur="2000"/>
                                        <p:tgtEl>
                                          <p:spTgt spid="5"/>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8" dur="2000"/>
                                        <p:tgtEl>
                                          <p:spTgt spid="5"/>
                                        </p:tgtEl>
                                        <p:attrNameLst>
                                          <p:attrName>ppt_h</p:attrName>
                                        </p:attrNameLst>
                                      </p:cBhvr>
                                      <p:tavLst>
                                        <p:tav tm="0">
                                          <p:val>
                                            <p:strVal val="ppt_h"/>
                                          </p:val>
                                        </p:tav>
                                        <p:tav tm="100000">
                                          <p:val>
                                            <p:strVal val="ppt_h"/>
                                          </p:val>
                                        </p:tav>
                                      </p:tavLst>
                                    </p:anim>
                                    <p:set>
                                      <p:cBhvr>
                                        <p:cTn id="9" dur="1" fill="hold">
                                          <p:stCondLst>
                                            <p:cond delay="1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A5C613F1-DEDC-8B35-64C7-33EE49CF6E6B}"/>
              </a:ext>
            </a:extLst>
          </p:cNvPr>
          <p:cNvSpPr txBox="1"/>
          <p:nvPr/>
        </p:nvSpPr>
        <p:spPr>
          <a:xfrm>
            <a:off x="485273" y="300802"/>
            <a:ext cx="8851232" cy="5632311"/>
          </a:xfrm>
          <a:prstGeom prst="rect">
            <a:avLst/>
          </a:prstGeom>
          <a:noFill/>
        </p:spPr>
        <p:txBody>
          <a:bodyPr wrap="square">
            <a:spAutoFit/>
          </a:bodyPr>
          <a:lstStyle/>
          <a:p>
            <a:pPr algn="l"/>
            <a:r>
              <a:rPr lang="es-ES" sz="1800" b="0" i="0" u="none" strike="noStrike" baseline="0" dirty="0">
                <a:latin typeface="ArialMT"/>
              </a:rPr>
              <a:t>Para este caso el tipo de energía limpia que se propone es la energía solar y</a:t>
            </a:r>
          </a:p>
          <a:p>
            <a:pPr algn="l"/>
            <a:r>
              <a:rPr lang="es-ES" sz="1800" b="0" i="0" u="none" strike="noStrike" baseline="0" dirty="0">
                <a:latin typeface="ArialMT"/>
              </a:rPr>
              <a:t>eólica, en donde los beneficios que se cuenta están:</a:t>
            </a:r>
          </a:p>
          <a:p>
            <a:pPr algn="l"/>
            <a:endParaRPr lang="es-ES" sz="1800" b="0" i="0" u="none" strike="noStrike" baseline="0" dirty="0">
              <a:latin typeface="ArialMT"/>
            </a:endParaRPr>
          </a:p>
          <a:p>
            <a:pPr algn="l"/>
            <a:r>
              <a:rPr lang="es-ES" sz="1800" b="1" i="0" u="none" strike="noStrike" baseline="0" dirty="0">
                <a:latin typeface="Arial-BoldMT"/>
              </a:rPr>
              <a:t>Ahorro económico</a:t>
            </a:r>
            <a:r>
              <a:rPr lang="es-ES" sz="1800" b="0" i="0" u="none" strike="noStrike" baseline="0" dirty="0">
                <a:latin typeface="ArialMT"/>
              </a:rPr>
              <a:t>: Se pueden reducir costos con paneles solares, y alternativas</a:t>
            </a:r>
          </a:p>
          <a:p>
            <a:pPr algn="l"/>
            <a:r>
              <a:rPr lang="es-ES" sz="1800" b="0" i="0" u="none" strike="noStrike" baseline="0" dirty="0">
                <a:latin typeface="ArialMT"/>
              </a:rPr>
              <a:t>fotovoltaicas en los edificios. De acuerdo con el clima de la ciudad resulta</a:t>
            </a:r>
          </a:p>
          <a:p>
            <a:pPr algn="l"/>
            <a:r>
              <a:rPr lang="es-ES" sz="1800" b="0" i="0" u="none" strike="noStrike" baseline="0" dirty="0">
                <a:latin typeface="ArialMT"/>
              </a:rPr>
              <a:t>adecuado implementar ambos, puesto que se permite tener una fuente inagotable</a:t>
            </a:r>
          </a:p>
          <a:p>
            <a:pPr algn="l"/>
            <a:r>
              <a:rPr lang="es-ES" sz="1800" b="0" i="0" u="none" strike="noStrike" baseline="0" dirty="0">
                <a:latin typeface="ArialMT"/>
              </a:rPr>
              <a:t>de energía, a muy bajos costos, cuyo beneficio lo implementaríamos para el</a:t>
            </a:r>
          </a:p>
          <a:p>
            <a:pPr algn="l"/>
            <a:r>
              <a:rPr lang="es-ES" sz="1800" b="0" i="0" u="none" strike="noStrike" baseline="0" dirty="0">
                <a:latin typeface="ArialMT"/>
              </a:rPr>
              <a:t>funcionamiento de la maquinaria y los equipos de la compañía.</a:t>
            </a:r>
          </a:p>
          <a:p>
            <a:pPr algn="l"/>
            <a:endParaRPr lang="es-ES" sz="1800" b="0" i="0" u="none" strike="noStrike" baseline="0" dirty="0">
              <a:latin typeface="ArialMT"/>
            </a:endParaRPr>
          </a:p>
          <a:p>
            <a:pPr algn="l"/>
            <a:r>
              <a:rPr lang="es-ES" sz="1800" b="1" i="0" u="none" strike="noStrike" baseline="0" dirty="0">
                <a:latin typeface="Arial-BoldMT"/>
              </a:rPr>
              <a:t>Cuidado ambiental</a:t>
            </a:r>
            <a:r>
              <a:rPr lang="es-ES" sz="1800" b="0" i="0" u="none" strike="noStrike" baseline="0" dirty="0">
                <a:latin typeface="ArialMT"/>
              </a:rPr>
              <a:t>: Este sistema de generación de energía solar y fotovoltaico</a:t>
            </a:r>
          </a:p>
          <a:p>
            <a:pPr algn="l"/>
            <a:r>
              <a:rPr lang="es-ES" sz="1800" b="0" i="0" u="none" strike="noStrike" baseline="0" dirty="0">
                <a:latin typeface="ArialMT"/>
              </a:rPr>
              <a:t>son amigables con el medio ambiente, ya que se disminuye el consumo de</a:t>
            </a:r>
          </a:p>
          <a:p>
            <a:pPr algn="l"/>
            <a:r>
              <a:rPr lang="es-CO" sz="1800" b="0" i="0" u="none" strike="noStrike" baseline="0" dirty="0">
                <a:latin typeface="ArialMT"/>
              </a:rPr>
              <a:t>combustibles fósiles.</a:t>
            </a:r>
          </a:p>
          <a:p>
            <a:pPr algn="l"/>
            <a:endParaRPr lang="es-CO" sz="1800" b="0" i="0" u="none" strike="noStrike" baseline="0" dirty="0">
              <a:latin typeface="ArialMT"/>
            </a:endParaRPr>
          </a:p>
          <a:p>
            <a:pPr algn="l"/>
            <a:r>
              <a:rPr lang="es-ES" sz="1800" b="1" i="0" u="none" strike="noStrike" baseline="0" dirty="0">
                <a:latin typeface="Arial-BoldMT"/>
              </a:rPr>
              <a:t>Autosuficiencia: </a:t>
            </a:r>
            <a:r>
              <a:rPr lang="es-ES" sz="1800" b="0" i="0" u="none" strike="noStrike" baseline="0" dirty="0">
                <a:latin typeface="ArialMT"/>
              </a:rPr>
              <a:t>Al contar con un sistema propio de energía, la empresa no se</a:t>
            </a:r>
          </a:p>
          <a:p>
            <a:pPr algn="l"/>
            <a:r>
              <a:rPr lang="es-CO" sz="1800" b="0" i="0" u="none" strike="noStrike" baseline="0" dirty="0">
                <a:latin typeface="ArialMT"/>
              </a:rPr>
              <a:t>verá afectada por cortes o fallas en el suministro energético tradicional, por lo que</a:t>
            </a:r>
          </a:p>
          <a:p>
            <a:pPr algn="l"/>
            <a:r>
              <a:rPr lang="es-ES" sz="1800" b="0" i="0" u="none" strike="noStrike" baseline="0" dirty="0">
                <a:latin typeface="ArialMT"/>
              </a:rPr>
              <a:t>se garantizará la continuidad en la operación.</a:t>
            </a:r>
          </a:p>
          <a:p>
            <a:pPr algn="l"/>
            <a:endParaRPr lang="es-ES" sz="1800" b="0" i="0" u="none" strike="noStrike" baseline="0" dirty="0">
              <a:latin typeface="ArialMT"/>
            </a:endParaRPr>
          </a:p>
          <a:p>
            <a:pPr algn="l"/>
            <a:r>
              <a:rPr lang="es-ES" sz="1800" b="1" i="0" u="none" strike="noStrike" baseline="0" dirty="0">
                <a:latin typeface="Arial-BoldMT"/>
              </a:rPr>
              <a:t>Competitividad: </a:t>
            </a:r>
            <a:r>
              <a:rPr lang="es-ES" sz="1800" b="0" i="0" u="none" strike="noStrike" baseline="0" dirty="0">
                <a:latin typeface="ArialMT"/>
              </a:rPr>
              <a:t>Ser responsable amigable con el medio ambiente, innovador y</a:t>
            </a:r>
          </a:p>
          <a:p>
            <a:pPr algn="l"/>
            <a:r>
              <a:rPr lang="es-ES" sz="1800" b="0" i="0" u="none" strike="noStrike" baseline="0" dirty="0">
                <a:latin typeface="ArialMT"/>
              </a:rPr>
              <a:t>sostenible son características que contribuyen a que la empresa cuente con una</a:t>
            </a:r>
          </a:p>
          <a:p>
            <a:pPr algn="l"/>
            <a:r>
              <a:rPr lang="es-ES" sz="1800" b="0" i="0" u="none" strike="noStrike" baseline="0" dirty="0">
                <a:latin typeface="ArialMT"/>
              </a:rPr>
              <a:t>buena reputación y por lo tanto el negocio será competitivo.</a:t>
            </a:r>
            <a:endParaRPr lang="es-CO" dirty="0"/>
          </a:p>
        </p:txBody>
      </p:sp>
    </p:spTree>
    <p:extLst>
      <p:ext uri="{BB962C8B-B14F-4D97-AF65-F5344CB8AC3E}">
        <p14:creationId xmlns:p14="http://schemas.microsoft.com/office/powerpoint/2010/main" val="2702703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grpId="0" nodeType="clickEffect">
                                  <p:stCondLst>
                                    <p:cond delay="0"/>
                                  </p:stCondLst>
                                  <p:iterate type="lt">
                                    <p:tmPct val="4000"/>
                                  </p:iterate>
                                  <p:childTnLst>
                                    <p:set>
                                      <p:cBhvr override="childStyle">
                                        <p:cTn id="6" dur="500" fill="hold"/>
                                        <p:tgtEl>
                                          <p:spTgt spid="3"/>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Sector">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118</TotalTime>
  <Words>547</Words>
  <Application>Microsoft Office PowerPoint</Application>
  <PresentationFormat>Panorámica</PresentationFormat>
  <Paragraphs>140</Paragraphs>
  <Slides>5</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5</vt:i4>
      </vt:variant>
    </vt:vector>
  </HeadingPairs>
  <TitlesOfParts>
    <vt:vector size="10" baseType="lpstr">
      <vt:lpstr>Arial-BoldMT</vt:lpstr>
      <vt:lpstr>ArialMT</vt:lpstr>
      <vt:lpstr>Century Gothic</vt:lpstr>
      <vt:lpstr>Wingdings 3</vt:lpstr>
      <vt:lpstr>Sector</vt:lpstr>
      <vt:lpstr>Evidencia  Estudio de caso “residuos posconsumo”.</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Evidencia  Estudio de caso “residuos posconsumo”.</dc:title>
  <dc:creator>maiker ramos perez</dc:creator>
  <cp:lastModifiedBy>maiker perez</cp:lastModifiedBy>
  <cp:revision>75</cp:revision>
  <dcterms:created xsi:type="dcterms:W3CDTF">2022-06-03T12:31:33Z</dcterms:created>
  <dcterms:modified xsi:type="dcterms:W3CDTF">2022-06-11T16:20:42Z</dcterms:modified>
</cp:coreProperties>
</file>