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7" r:id="rId13"/>
    <p:sldId id="26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6" d="100"/>
          <a:sy n="56" d="100"/>
        </p:scale>
        <p:origin x="7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a:xfrm>
            <a:off x="2692397" y="5037663"/>
            <a:ext cx="5214635" cy="279400"/>
          </a:xfrm>
        </p:spPr>
        <p:txBody>
          <a:bodyPr/>
          <a:lstStyle/>
          <a:p>
            <a:endParaRPr lang="es-CO"/>
          </a:p>
        </p:txBody>
      </p:sp>
      <p:sp>
        <p:nvSpPr>
          <p:cNvPr id="6" name="Slide Number Placeholder 5"/>
          <p:cNvSpPr>
            <a:spLocks noGrp="1"/>
          </p:cNvSpPr>
          <p:nvPr>
            <p:ph type="sldNum" sz="quarter" idx="12"/>
          </p:nvPr>
        </p:nvSpPr>
        <p:spPr>
          <a:xfrm>
            <a:off x="8956900" y="5037663"/>
            <a:ext cx="551167" cy="279400"/>
          </a:xfrm>
        </p:spPr>
        <p:txBody>
          <a:bodyPr/>
          <a:lstStyle/>
          <a:p>
            <a:fld id="{6E2BE02D-6CFA-408C-A4BB-5BB76E72B134}" type="slidenum">
              <a:rPr lang="es-CO" smtClean="0"/>
              <a:t>‹#›</a:t>
            </a:fld>
            <a:endParaRPr lang="es-C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10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BCE35CC-FFE9-4EC5-ACC1-24EDB11C335B}" type="datetimeFigureOut">
              <a:rPr lang="es-CO" smtClean="0"/>
              <a:t>13/08/2018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135699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476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667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1928211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124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184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201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930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10133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BCE35CC-FFE9-4EC5-ACC1-24EDB11C335B}" type="datetimeFigureOut">
              <a:rPr lang="es-CO" smtClean="0"/>
              <a:t>13/08/2018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E2BE02D-6CFA-408C-A4BB-5BB76E72B134}" type="slidenum">
              <a:rPr lang="es-CO" smtClean="0"/>
              <a:t>‹#›</a:t>
            </a:fld>
            <a:endParaRPr lang="es-C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80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BCE35CC-FFE9-4EC5-ACC1-24EDB11C335B}" type="datetimeFigureOut">
              <a:rPr lang="es-CO" smtClean="0"/>
              <a:t>13/08/2018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421250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CE35CC-FFE9-4EC5-ACC1-24EDB11C335B}" type="datetimeFigureOut">
              <a:rPr lang="es-CO" smtClean="0"/>
              <a:t>13/08/2018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E2BE02D-6CFA-408C-A4BB-5BB76E72B134}" type="slidenum">
              <a:rPr lang="es-CO" smtClean="0"/>
              <a:t>‹#›</a:t>
            </a:fld>
            <a:endParaRPr lang="es-C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73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BCE35CC-FFE9-4EC5-ACC1-24EDB11C335B}" type="datetimeFigureOut">
              <a:rPr lang="es-CO" smtClean="0"/>
              <a:t>13/08/2018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E2BE02D-6CFA-408C-A4BB-5BB76E72B134}" type="slidenum">
              <a:rPr lang="es-CO" smtClean="0"/>
              <a:t>‹#›</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88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E35CC-FFE9-4EC5-ACC1-24EDB11C335B}" type="datetimeFigureOut">
              <a:rPr lang="es-CO" smtClean="0"/>
              <a:t>13/08/2018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289665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BCE35CC-FFE9-4EC5-ACC1-24EDB11C335B}" type="datetimeFigureOut">
              <a:rPr lang="es-CO" smtClean="0"/>
              <a:t>13/08/2018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E2BE02D-6CFA-408C-A4BB-5BB76E72B134}" type="slidenum">
              <a:rPr lang="es-CO" smtClean="0"/>
              <a:t>‹#›</a:t>
            </a:fld>
            <a:endParaRPr lang="es-C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36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BCE35CC-FFE9-4EC5-ACC1-24EDB11C335B}" type="datetimeFigureOut">
              <a:rPr lang="es-CO" smtClean="0"/>
              <a:t>13/08/2018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E2BE02D-6CFA-408C-A4BB-5BB76E72B134}" type="slidenum">
              <a:rPr lang="es-CO" smtClean="0"/>
              <a:t>‹#›</a:t>
            </a:fld>
            <a:endParaRPr lang="es-CO"/>
          </a:p>
        </p:txBody>
      </p:sp>
    </p:spTree>
    <p:extLst>
      <p:ext uri="{BB962C8B-B14F-4D97-AF65-F5344CB8AC3E}">
        <p14:creationId xmlns:p14="http://schemas.microsoft.com/office/powerpoint/2010/main" val="9782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CE35CC-FFE9-4EC5-ACC1-24EDB11C335B}" type="datetimeFigureOut">
              <a:rPr lang="es-CO" smtClean="0"/>
              <a:t>13/08/2018</a:t>
            </a:fld>
            <a:endParaRPr lang="es-C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2BE02D-6CFA-408C-A4BB-5BB76E72B134}" type="slidenum">
              <a:rPr lang="es-CO" smtClean="0"/>
              <a:t>‹#›</a:t>
            </a:fld>
            <a:endParaRPr lang="es-CO"/>
          </a:p>
        </p:txBody>
      </p:sp>
    </p:spTree>
    <p:extLst>
      <p:ext uri="{BB962C8B-B14F-4D97-AF65-F5344CB8AC3E}">
        <p14:creationId xmlns:p14="http://schemas.microsoft.com/office/powerpoint/2010/main" val="256618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Reto 1: Biblioteca</a:t>
            </a:r>
          </a:p>
        </p:txBody>
      </p:sp>
      <p:sp>
        <p:nvSpPr>
          <p:cNvPr id="3" name="Subtítulo 2"/>
          <p:cNvSpPr>
            <a:spLocks noGrp="1"/>
          </p:cNvSpPr>
          <p:nvPr>
            <p:ph type="subTitle" idx="1"/>
          </p:nvPr>
        </p:nvSpPr>
        <p:spPr/>
        <p:txBody>
          <a:bodyPr>
            <a:normAutofit lnSpcReduction="10000"/>
          </a:bodyPr>
          <a:lstStyle/>
          <a:p>
            <a:r>
              <a:rPr lang="es-CO" dirty="0"/>
              <a:t>Integrantes:</a:t>
            </a:r>
          </a:p>
          <a:p>
            <a:r>
              <a:rPr lang="es-CO" dirty="0"/>
              <a:t>Juan Esteban Gallo</a:t>
            </a:r>
          </a:p>
          <a:p>
            <a:r>
              <a:rPr lang="es-CO" dirty="0"/>
              <a:t>David Erazo</a:t>
            </a:r>
          </a:p>
        </p:txBody>
      </p:sp>
    </p:spTree>
    <p:extLst>
      <p:ext uri="{BB962C8B-B14F-4D97-AF65-F5344CB8AC3E}">
        <p14:creationId xmlns:p14="http://schemas.microsoft.com/office/powerpoint/2010/main" val="5833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6: Diagrama de clases </a:t>
            </a:r>
          </a:p>
        </p:txBody>
      </p:sp>
      <p:sp>
        <p:nvSpPr>
          <p:cNvPr id="3" name="Marcador de contenido 2"/>
          <p:cNvSpPr>
            <a:spLocks noGrp="1"/>
          </p:cNvSpPr>
          <p:nvPr>
            <p:ph idx="1"/>
          </p:nvPr>
        </p:nvSpPr>
        <p:spPr/>
        <p:txBody>
          <a:bodyPr/>
          <a:lstStyle/>
          <a:p>
            <a:endParaRPr lang="es-CO"/>
          </a:p>
        </p:txBody>
      </p:sp>
      <p:pic>
        <p:nvPicPr>
          <p:cNvPr id="5" name="Picture 4">
            <a:extLst>
              <a:ext uri="{FF2B5EF4-FFF2-40B4-BE49-F238E27FC236}">
                <a16:creationId xmlns:a16="http://schemas.microsoft.com/office/drawing/2014/main" id="{EED6979F-DA80-464B-B660-3D7BC95FD7C1}"/>
              </a:ext>
            </a:extLst>
          </p:cNvPr>
          <p:cNvPicPr>
            <a:picLocks noChangeAspect="1"/>
          </p:cNvPicPr>
          <p:nvPr/>
        </p:nvPicPr>
        <p:blipFill>
          <a:blip r:embed="rId2"/>
          <a:stretch>
            <a:fillRect/>
          </a:stretch>
        </p:blipFill>
        <p:spPr>
          <a:xfrm>
            <a:off x="1589210" y="2623513"/>
            <a:ext cx="9393778" cy="3185773"/>
          </a:xfrm>
          <a:prstGeom prst="rect">
            <a:avLst/>
          </a:prstGeom>
        </p:spPr>
      </p:pic>
    </p:spTree>
    <p:extLst>
      <p:ext uri="{BB962C8B-B14F-4D97-AF65-F5344CB8AC3E}">
        <p14:creationId xmlns:p14="http://schemas.microsoft.com/office/powerpoint/2010/main" val="384926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110-0F37-4C09-A4AD-30A9B0B3C424}"/>
              </a:ext>
            </a:extLst>
          </p:cNvPr>
          <p:cNvSpPr>
            <a:spLocks noGrp="1"/>
          </p:cNvSpPr>
          <p:nvPr>
            <p:ph type="title"/>
          </p:nvPr>
        </p:nvSpPr>
        <p:spPr/>
        <p:txBody>
          <a:bodyPr/>
          <a:lstStyle/>
          <a:p>
            <a:r>
              <a:rPr lang="es-CO" dirty="0"/>
              <a:t>Diagrama de objetos</a:t>
            </a:r>
          </a:p>
        </p:txBody>
      </p:sp>
      <p:sp>
        <p:nvSpPr>
          <p:cNvPr id="3" name="Content Placeholder 2">
            <a:extLst>
              <a:ext uri="{FF2B5EF4-FFF2-40B4-BE49-F238E27FC236}">
                <a16:creationId xmlns:a16="http://schemas.microsoft.com/office/drawing/2014/main" id="{A2B3366C-A779-4935-A46B-82800E85B60D}"/>
              </a:ext>
            </a:extLst>
          </p:cNvPr>
          <p:cNvSpPr>
            <a:spLocks noGrp="1"/>
          </p:cNvSpPr>
          <p:nvPr>
            <p:ph idx="1"/>
          </p:nvPr>
        </p:nvSpPr>
        <p:spPr/>
        <p:txBody>
          <a:bodyPr/>
          <a:lstStyle/>
          <a:p>
            <a:endParaRPr lang="es-CO" dirty="0"/>
          </a:p>
        </p:txBody>
      </p:sp>
      <p:pic>
        <p:nvPicPr>
          <p:cNvPr id="5" name="Picture 4">
            <a:extLst>
              <a:ext uri="{FF2B5EF4-FFF2-40B4-BE49-F238E27FC236}">
                <a16:creationId xmlns:a16="http://schemas.microsoft.com/office/drawing/2014/main" id="{B440AF25-955A-4414-B6E6-B256E5E20FEE}"/>
              </a:ext>
            </a:extLst>
          </p:cNvPr>
          <p:cNvPicPr>
            <a:picLocks noChangeAspect="1"/>
          </p:cNvPicPr>
          <p:nvPr/>
        </p:nvPicPr>
        <p:blipFill>
          <a:blip r:embed="rId2"/>
          <a:stretch>
            <a:fillRect/>
          </a:stretch>
        </p:blipFill>
        <p:spPr>
          <a:xfrm>
            <a:off x="3763878" y="2556932"/>
            <a:ext cx="4337386" cy="3538161"/>
          </a:xfrm>
          <a:prstGeom prst="rect">
            <a:avLst/>
          </a:prstGeom>
        </p:spPr>
      </p:pic>
    </p:spTree>
    <p:extLst>
      <p:ext uri="{BB962C8B-B14F-4D97-AF65-F5344CB8AC3E}">
        <p14:creationId xmlns:p14="http://schemas.microsoft.com/office/powerpoint/2010/main" val="376685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7: Implementación del Diseño</a:t>
            </a:r>
          </a:p>
        </p:txBody>
      </p:sp>
      <p:pic>
        <p:nvPicPr>
          <p:cNvPr id="7" name="Picture 6">
            <a:extLst>
              <a:ext uri="{FF2B5EF4-FFF2-40B4-BE49-F238E27FC236}">
                <a16:creationId xmlns:a16="http://schemas.microsoft.com/office/drawing/2014/main" id="{D8C9862C-F007-4B40-B6D9-7BE083BD9A4E}"/>
              </a:ext>
            </a:extLst>
          </p:cNvPr>
          <p:cNvPicPr>
            <a:picLocks noChangeAspect="1"/>
          </p:cNvPicPr>
          <p:nvPr/>
        </p:nvPicPr>
        <p:blipFill>
          <a:blip r:embed="rId2"/>
          <a:stretch>
            <a:fillRect/>
          </a:stretch>
        </p:blipFill>
        <p:spPr>
          <a:xfrm>
            <a:off x="3859822" y="2479209"/>
            <a:ext cx="4245913" cy="3587482"/>
          </a:xfrm>
          <a:prstGeom prst="rect">
            <a:avLst/>
          </a:prstGeom>
        </p:spPr>
      </p:pic>
    </p:spTree>
    <p:extLst>
      <p:ext uri="{BB962C8B-B14F-4D97-AF65-F5344CB8AC3E}">
        <p14:creationId xmlns:p14="http://schemas.microsoft.com/office/powerpoint/2010/main" val="103147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Conclusiones</a:t>
            </a:r>
          </a:p>
        </p:txBody>
      </p:sp>
      <p:sp>
        <p:nvSpPr>
          <p:cNvPr id="3" name="Marcador de contenido 2"/>
          <p:cNvSpPr>
            <a:spLocks noGrp="1"/>
          </p:cNvSpPr>
          <p:nvPr>
            <p:ph idx="1"/>
          </p:nvPr>
        </p:nvSpPr>
        <p:spPr/>
        <p:txBody>
          <a:bodyPr/>
          <a:lstStyle/>
          <a:p>
            <a:r>
              <a:rPr lang="es-CO" dirty="0"/>
              <a:t>Se espera que la sobre población de libros en la biblioteca sea controlada con este programa, ya que es capaz de brindar las estadísticas del estado actual en el que se encuentra la biblioteca tanto en los libros físicos como en los digitales.</a:t>
            </a:r>
          </a:p>
        </p:txBody>
      </p:sp>
    </p:spTree>
    <p:extLst>
      <p:ext uri="{BB962C8B-B14F-4D97-AF65-F5344CB8AC3E}">
        <p14:creationId xmlns:p14="http://schemas.microsoft.com/office/powerpoint/2010/main" val="157524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dirty="0"/>
              <a:t>Fase 1: Identificación del Problema</a:t>
            </a:r>
          </a:p>
        </p:txBody>
      </p:sp>
      <p:sp>
        <p:nvSpPr>
          <p:cNvPr id="3" name="Marcador de contenido 2"/>
          <p:cNvSpPr>
            <a:spLocks noGrp="1"/>
          </p:cNvSpPr>
          <p:nvPr>
            <p:ph idx="1"/>
          </p:nvPr>
        </p:nvSpPr>
        <p:spPr>
          <a:xfrm>
            <a:off x="1295401" y="2556932"/>
            <a:ext cx="6805410" cy="3318936"/>
          </a:xfrm>
        </p:spPr>
        <p:txBody>
          <a:bodyPr>
            <a:normAutofit/>
          </a:bodyPr>
          <a:lstStyle/>
          <a:p>
            <a:r>
              <a:rPr lang="es-CO" sz="2000" b="1" u="sng" dirty="0"/>
              <a:t>Problema:</a:t>
            </a:r>
            <a:endParaRPr lang="es-CO" sz="2000" dirty="0"/>
          </a:p>
          <a:p>
            <a:r>
              <a:rPr lang="es-CO" sz="2000" dirty="0"/>
              <a:t>Existe una sobrepoblación de libros y documentos en la biblioteca de ICESI  que no permite que los espacios físicos previstos puedan almacenarlos en su totalidad.</a:t>
            </a:r>
          </a:p>
          <a:p>
            <a:r>
              <a:rPr lang="es-CO" sz="2000" u="sng" dirty="0"/>
              <a:t>Necesidad:</a:t>
            </a:r>
          </a:p>
          <a:p>
            <a:r>
              <a:rPr lang="es-CO" sz="2000" dirty="0"/>
              <a:t>Se requiere que el acceso a estos libros y documentos aun sea permitido al estudiante, pero que reduzca el espacio físico de estos.</a:t>
            </a:r>
            <a:br>
              <a:rPr lang="es-CO" dirty="0"/>
            </a:br>
            <a:endParaRPr lang="es-CO" dirty="0"/>
          </a:p>
        </p:txBody>
      </p:sp>
      <p:pic>
        <p:nvPicPr>
          <p:cNvPr id="1026" name="Picture 2" descr="https://lh5.googleusercontent.com/RWHZtJZ623X8LzwIP7k1O1s0vMSfdkujFhjTEEetzu2LPxEgNxKqeu_3hAiEJN0MlNqj-DyCgD2qDOdfG2aE6ttiEBitmaqsdqxZDuWgDX1_uI__9vcvZ2NAKpqs--sUoj0k_quzMa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5480" y="2556932"/>
            <a:ext cx="2550060" cy="340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55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2: Recolección de la Información</a:t>
            </a:r>
          </a:p>
        </p:txBody>
      </p:sp>
      <p:sp>
        <p:nvSpPr>
          <p:cNvPr id="3" name="Marcador de contenido 2"/>
          <p:cNvSpPr>
            <a:spLocks noGrp="1"/>
          </p:cNvSpPr>
          <p:nvPr>
            <p:ph idx="1"/>
          </p:nvPr>
        </p:nvSpPr>
        <p:spPr/>
        <p:txBody>
          <a:bodyPr/>
          <a:lstStyle/>
          <a:p>
            <a:r>
              <a:rPr lang="es-CO" dirty="0"/>
              <a:t>Consultar al encargado de la prestación de libros de la biblioteca</a:t>
            </a:r>
          </a:p>
          <a:p>
            <a:r>
              <a:rPr lang="es-CO" dirty="0"/>
              <a:t>Observar la cantidad de estudiantes que piden libros en la biblioteca y también para la casa</a:t>
            </a:r>
          </a:p>
          <a:p>
            <a:r>
              <a:rPr lang="es-CO" dirty="0"/>
              <a:t>Determinar estadísticas de cantidades de libros en físico y digitales</a:t>
            </a:r>
          </a:p>
          <a:p>
            <a:r>
              <a:rPr lang="es-CO" dirty="0"/>
              <a:t>Como buscábamos una solución con un programa se investigo la definición de los siguientes elementos</a:t>
            </a:r>
          </a:p>
          <a:p>
            <a:pPr marL="0" indent="0">
              <a:buNone/>
            </a:pPr>
            <a:endParaRPr lang="es-CO" dirty="0"/>
          </a:p>
        </p:txBody>
      </p:sp>
      <p:pic>
        <p:nvPicPr>
          <p:cNvPr id="4" name="Picture 2" descr="https://lh3.googleusercontent.com/eVfjUJsYbNT997-hviWqla_js8FfGiKX2YLUlWDtgJKu0nhxuMGlWVjmKm6v8CCcbvlgPPvzQxRV_cu7OJ9Kmu2kTG2-bn7c8aoBEdlOak6jZnu-FFSVtVcetXP590LDQ0Z9NYlg">
            <a:extLst>
              <a:ext uri="{FF2B5EF4-FFF2-40B4-BE49-F238E27FC236}">
                <a16:creationId xmlns:a16="http://schemas.microsoft.com/office/drawing/2014/main" id="{156C1122-084B-480A-A8B7-CF0912B21D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9074" y="4842136"/>
            <a:ext cx="1538506" cy="1538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lh5.googleusercontent.com/ehmIoTI2_0JXrVLb7ycq0vE03m0Ngt-q5jjXCJq-6c7kCXPrdgn8yGwpS1wr4P9lROcA2DwXtFFFJmc1skeOQ1_eEYErTWyzpgbXA_tBKu1qre11U65Bpkn5adOxrim2OdjfY5Wf">
            <a:extLst>
              <a:ext uri="{FF2B5EF4-FFF2-40B4-BE49-F238E27FC236}">
                <a16:creationId xmlns:a16="http://schemas.microsoft.com/office/drawing/2014/main" id="{6F275F37-E685-454D-B164-4608FCBF5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79" y="5125652"/>
            <a:ext cx="1021148" cy="10211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lh4.googleusercontent.com/f6-MDWvYgmYOrYK84tGA0lsuKzGq427O7ciGPKLRe0r0VRU1lrecvHRMwVdb8FnUF4BUhpbov9ItjX3eCVktJ4sU2aVMye4JFI46ATIyUGQceVCSSnmic-SkdcHOzWlXIN0N1mf5">
            <a:extLst>
              <a:ext uri="{FF2B5EF4-FFF2-40B4-BE49-F238E27FC236}">
                <a16:creationId xmlns:a16="http://schemas.microsoft.com/office/drawing/2014/main" id="{E25504BC-9D58-47A8-AFF2-C893082858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2695" y="5252557"/>
            <a:ext cx="1353450" cy="89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34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2: Recopilación de Información</a:t>
            </a:r>
          </a:p>
        </p:txBody>
      </p:sp>
      <p:sp>
        <p:nvSpPr>
          <p:cNvPr id="3" name="Marcador de contenido 2"/>
          <p:cNvSpPr>
            <a:spLocks noGrp="1"/>
          </p:cNvSpPr>
          <p:nvPr>
            <p:ph idx="1"/>
          </p:nvPr>
        </p:nvSpPr>
        <p:spPr>
          <a:xfrm>
            <a:off x="1295402" y="2483376"/>
            <a:ext cx="9601196" cy="3318936"/>
          </a:xfrm>
        </p:spPr>
        <p:txBody>
          <a:bodyPr>
            <a:normAutofit fontScale="85000" lnSpcReduction="20000"/>
          </a:bodyPr>
          <a:lstStyle/>
          <a:p>
            <a:r>
              <a:rPr lang="es-CO" dirty="0"/>
              <a:t>Requerimientos Funcionales:</a:t>
            </a:r>
          </a:p>
          <a:p>
            <a:pPr lvl="1"/>
            <a:r>
              <a:rPr lang="es-CO" dirty="0"/>
              <a:t>Porcentaje de estadísticas</a:t>
            </a:r>
          </a:p>
          <a:p>
            <a:pPr lvl="1"/>
            <a:r>
              <a:rPr lang="es-CO" dirty="0"/>
              <a:t>Agregar libro físico / digital</a:t>
            </a:r>
          </a:p>
          <a:p>
            <a:pPr lvl="1"/>
            <a:r>
              <a:rPr lang="es-CO" dirty="0"/>
              <a:t>Eliminar  libro físico / digital</a:t>
            </a:r>
          </a:p>
          <a:p>
            <a:pPr lvl="1"/>
            <a:r>
              <a:rPr lang="es-CO" dirty="0"/>
              <a:t>Buscar libro físico / digital </a:t>
            </a:r>
          </a:p>
          <a:p>
            <a:pPr lvl="1"/>
            <a:r>
              <a:rPr lang="es-CO" dirty="0"/>
              <a:t>Actualizar libro físico / digital</a:t>
            </a:r>
          </a:p>
          <a:p>
            <a:r>
              <a:rPr lang="es-CO" dirty="0"/>
              <a:t>Requerimientos No funcionales</a:t>
            </a:r>
          </a:p>
          <a:p>
            <a:pPr lvl="1"/>
            <a:r>
              <a:rPr lang="es-CO" dirty="0"/>
              <a:t>Mostrar en la interfaz los libros existentes (interfaz amigable con el usuario)</a:t>
            </a:r>
          </a:p>
          <a:p>
            <a:pPr marL="0" indent="0">
              <a:buNone/>
            </a:pPr>
            <a:r>
              <a:rPr lang="es-CO" dirty="0"/>
              <a:t>	</a:t>
            </a:r>
          </a:p>
        </p:txBody>
      </p:sp>
      <p:pic>
        <p:nvPicPr>
          <p:cNvPr id="5" name="Picture 4">
            <a:extLst>
              <a:ext uri="{FF2B5EF4-FFF2-40B4-BE49-F238E27FC236}">
                <a16:creationId xmlns:a16="http://schemas.microsoft.com/office/drawing/2014/main" id="{886C7B0E-3534-455D-9FE6-1304C9FF3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023" y="2649415"/>
            <a:ext cx="2314575" cy="1981200"/>
          </a:xfrm>
          <a:prstGeom prst="rect">
            <a:avLst/>
          </a:prstGeom>
        </p:spPr>
      </p:pic>
    </p:spTree>
    <p:extLst>
      <p:ext uri="{BB962C8B-B14F-4D97-AF65-F5344CB8AC3E}">
        <p14:creationId xmlns:p14="http://schemas.microsoft.com/office/powerpoint/2010/main" val="159097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Fase 3: Búsqueda de soluciones creativas</a:t>
            </a:r>
          </a:p>
        </p:txBody>
      </p:sp>
      <p:sp>
        <p:nvSpPr>
          <p:cNvPr id="3" name="Marcador de contenido 2"/>
          <p:cNvSpPr>
            <a:spLocks noGrp="1"/>
          </p:cNvSpPr>
          <p:nvPr>
            <p:ph idx="1"/>
          </p:nvPr>
        </p:nvSpPr>
        <p:spPr/>
        <p:txBody>
          <a:bodyPr>
            <a:normAutofit fontScale="92500" lnSpcReduction="20000"/>
          </a:bodyPr>
          <a:lstStyle/>
          <a:p>
            <a:r>
              <a:rPr lang="es-CO" dirty="0"/>
              <a:t>Se utilizo la herramienta de la lluvia de ideas para poder recolectar la mayor cantidad de ideas para solucionar este problema.</a:t>
            </a:r>
          </a:p>
          <a:p>
            <a:r>
              <a:rPr lang="es-CO" dirty="0"/>
              <a:t>Alternativa 1: Comprar libros digitales después que estos cumplen un ciclo en la biblioteca.</a:t>
            </a:r>
          </a:p>
          <a:p>
            <a:r>
              <a:rPr lang="es-CO" dirty="0"/>
              <a:t>Alternativa 2: Digitalizar los libros más importantes y eliminar lo físicos.</a:t>
            </a:r>
          </a:p>
          <a:p>
            <a:r>
              <a:rPr lang="es-CO" dirty="0"/>
              <a:t>Alternativa 3: Hacer un convenio con Amazon para adquirir las </a:t>
            </a:r>
            <a:r>
              <a:rPr lang="es-CO" dirty="0" err="1"/>
              <a:t>tablets</a:t>
            </a:r>
            <a:r>
              <a:rPr lang="es-CO" dirty="0"/>
              <a:t> Kindle que ayudan al usuario a leer electrónicamente.</a:t>
            </a:r>
          </a:p>
          <a:p>
            <a:r>
              <a:rPr lang="es-CO" dirty="0"/>
              <a:t>Alternativa 4: Donar los libros de menor utilización a otras universidades con la posibilidad de ir a visitarlos cuando se requiera.</a:t>
            </a:r>
          </a:p>
        </p:txBody>
      </p:sp>
    </p:spTree>
    <p:extLst>
      <p:ext uri="{BB962C8B-B14F-4D97-AF65-F5344CB8AC3E}">
        <p14:creationId xmlns:p14="http://schemas.microsoft.com/office/powerpoint/2010/main" val="14560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Fase 4: Transición de las Ideas a los Diseños Preliminares.</a:t>
            </a:r>
          </a:p>
        </p:txBody>
      </p:sp>
      <p:sp>
        <p:nvSpPr>
          <p:cNvPr id="3" name="Marcador de contenido 2"/>
          <p:cNvSpPr>
            <a:spLocks noGrp="1"/>
          </p:cNvSpPr>
          <p:nvPr>
            <p:ph idx="1"/>
          </p:nvPr>
        </p:nvSpPr>
        <p:spPr/>
        <p:txBody>
          <a:bodyPr/>
          <a:lstStyle/>
          <a:p>
            <a:r>
              <a:rPr lang="es-CO" dirty="0"/>
              <a:t>Se descarto la Alternativa 4, debido a que donar todos los libros físicos a otras bibliotecas supondría quitarle cierto estatus a la universidad y convertiría la biblioteca en un espacio inútil.</a:t>
            </a:r>
          </a:p>
          <a:p>
            <a:r>
              <a:rPr lang="es-CO" dirty="0"/>
              <a:t>Debido a que no podíamos simular estas ideas, o generar modelos al respecto hicimos un Pros y Contras de cada una para evaluar las posibles contrapartes de cada Alternativa.</a:t>
            </a:r>
          </a:p>
          <a:p>
            <a:endParaRPr lang="es-CO"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9163" y="4507606"/>
            <a:ext cx="2002665" cy="1639195"/>
          </a:xfrm>
          <a:prstGeom prst="rect">
            <a:avLst/>
          </a:prstGeom>
        </p:spPr>
      </p:pic>
    </p:spTree>
    <p:extLst>
      <p:ext uri="{BB962C8B-B14F-4D97-AF65-F5344CB8AC3E}">
        <p14:creationId xmlns:p14="http://schemas.microsoft.com/office/powerpoint/2010/main" val="194991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Fase 4: Transición de las Ideas a los Diseños Preliminares.</a:t>
            </a:r>
          </a:p>
        </p:txBody>
      </p:sp>
      <p:sp>
        <p:nvSpPr>
          <p:cNvPr id="3" name="Marcador de contenido 2"/>
          <p:cNvSpPr>
            <a:spLocks noGrp="1"/>
          </p:cNvSpPr>
          <p:nvPr>
            <p:ph idx="1"/>
          </p:nvPr>
        </p:nvSpPr>
        <p:spPr>
          <a:xfrm>
            <a:off x="1295401" y="2556931"/>
            <a:ext cx="9601196" cy="3667405"/>
          </a:xfrm>
        </p:spPr>
        <p:txBody>
          <a:bodyPr>
            <a:normAutofit fontScale="77500" lnSpcReduction="20000"/>
          </a:bodyPr>
          <a:lstStyle/>
          <a:p>
            <a:r>
              <a:rPr lang="es-CO" u="sng" dirty="0"/>
              <a:t>Alternativa 1:</a:t>
            </a:r>
            <a:endParaRPr lang="es-CO" dirty="0"/>
          </a:p>
          <a:p>
            <a:pPr fontAlgn="base"/>
            <a:r>
              <a:rPr lang="es-CO" dirty="0"/>
              <a:t>Debido al alto costo que conlleva digitalizar una gran cantidad de libros, esto lleva a que no sea posible hacerlo con todos los libros.</a:t>
            </a:r>
          </a:p>
          <a:p>
            <a:r>
              <a:rPr lang="es-CO" dirty="0"/>
              <a:t>Lleva a que la biblioteca se enfoque más en la era de la tecnología</a:t>
            </a:r>
            <a:br>
              <a:rPr lang="es-CO" dirty="0"/>
            </a:br>
            <a:r>
              <a:rPr lang="es-CO" u="sng" dirty="0"/>
              <a:t>Alternativa 2:</a:t>
            </a:r>
            <a:endParaRPr lang="es-CO" dirty="0"/>
          </a:p>
          <a:p>
            <a:pPr fontAlgn="base"/>
            <a:r>
              <a:rPr lang="es-CO" dirty="0"/>
              <a:t>Se presentan problemas con los derechos de autor para algunos libros a la hora de digitalizarlos debido a su antigüedad o procedencia.</a:t>
            </a:r>
          </a:p>
          <a:p>
            <a:pPr fontAlgn="base"/>
            <a:r>
              <a:rPr lang="es-CO" dirty="0"/>
              <a:t>Se presenta una inversión por  parte de la universidad para poder abarcar una gran cantidad de derechos de autor</a:t>
            </a:r>
          </a:p>
          <a:p>
            <a:r>
              <a:rPr lang="es-CO" u="sng" dirty="0"/>
              <a:t>Alternativa 3:</a:t>
            </a:r>
            <a:endParaRPr lang="es-CO" dirty="0"/>
          </a:p>
          <a:p>
            <a:pPr fontAlgn="base"/>
            <a:r>
              <a:rPr lang="es-CO" dirty="0"/>
              <a:t>Se presenta un alto costo de realización debido a la compra de grandes unidades de </a:t>
            </a:r>
            <a:r>
              <a:rPr lang="es-CO" dirty="0" err="1"/>
              <a:t>tablets</a:t>
            </a:r>
            <a:r>
              <a:rPr lang="es-CO" dirty="0"/>
              <a:t>.</a:t>
            </a:r>
          </a:p>
          <a:p>
            <a:endParaRPr lang="es-CO" dirty="0"/>
          </a:p>
        </p:txBody>
      </p:sp>
    </p:spTree>
    <p:extLst>
      <p:ext uri="{BB962C8B-B14F-4D97-AF65-F5344CB8AC3E}">
        <p14:creationId xmlns:p14="http://schemas.microsoft.com/office/powerpoint/2010/main" val="250264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Fase 5: Evaluación y Selección de la mejor Solución </a:t>
            </a:r>
          </a:p>
        </p:txBody>
      </p:sp>
      <p:sp>
        <p:nvSpPr>
          <p:cNvPr id="3" name="Marcador de contenido 2"/>
          <p:cNvSpPr>
            <a:spLocks noGrp="1"/>
          </p:cNvSpPr>
          <p:nvPr>
            <p:ph idx="1"/>
          </p:nvPr>
        </p:nvSpPr>
        <p:spPr/>
        <p:txBody>
          <a:bodyPr>
            <a:normAutofit lnSpcReduction="10000"/>
          </a:bodyPr>
          <a:lstStyle/>
          <a:p>
            <a:r>
              <a:rPr lang="es-CO" dirty="0"/>
              <a:t>Para poder obtener la mejor solución determinamos unos criterios en los cuales evaluar cada una de las soluciones.</a:t>
            </a:r>
          </a:p>
          <a:p>
            <a:r>
              <a:rPr lang="es-CO" i="1" dirty="0"/>
              <a:t>Criterio A. </a:t>
            </a:r>
            <a:r>
              <a:rPr lang="es-CO" dirty="0"/>
              <a:t>Utilización de la tecnología.</a:t>
            </a:r>
          </a:p>
          <a:p>
            <a:r>
              <a:rPr lang="es-CO" i="1" dirty="0"/>
              <a:t>Criterio B. </a:t>
            </a:r>
            <a:r>
              <a:rPr lang="es-CO" dirty="0"/>
              <a:t>Utilización del espacio físico.</a:t>
            </a:r>
          </a:p>
          <a:p>
            <a:r>
              <a:rPr lang="es-CO" i="1" dirty="0"/>
              <a:t>Criterio C. </a:t>
            </a:r>
            <a:r>
              <a:rPr lang="es-CO" dirty="0"/>
              <a:t>Utilización del espacio de almacenamiento digital.</a:t>
            </a:r>
          </a:p>
          <a:p>
            <a:r>
              <a:rPr lang="es-CO" i="1" dirty="0"/>
              <a:t>Criterio D. </a:t>
            </a:r>
            <a:r>
              <a:rPr lang="es-CO" dirty="0"/>
              <a:t>Alcance de la población universitaria. </a:t>
            </a:r>
          </a:p>
          <a:p>
            <a:r>
              <a:rPr lang="es-CO" i="1" dirty="0"/>
              <a:t>Criterio E. </a:t>
            </a:r>
            <a:r>
              <a:rPr lang="es-CO" dirty="0"/>
              <a:t>Costo monetario.</a:t>
            </a:r>
          </a:p>
        </p:txBody>
      </p:sp>
    </p:spTree>
    <p:extLst>
      <p:ext uri="{BB962C8B-B14F-4D97-AF65-F5344CB8AC3E}">
        <p14:creationId xmlns:p14="http://schemas.microsoft.com/office/powerpoint/2010/main" val="421589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t>Fase 5: Evaluación y Selección de la Solución</a:t>
            </a:r>
          </a:p>
        </p:txBody>
      </p:sp>
      <p:sp>
        <p:nvSpPr>
          <p:cNvPr id="5" name="CuadroTexto 4"/>
          <p:cNvSpPr txBox="1"/>
          <p:nvPr/>
        </p:nvSpPr>
        <p:spPr>
          <a:xfrm>
            <a:off x="7353837" y="2781838"/>
            <a:ext cx="2550017" cy="1754326"/>
          </a:xfrm>
          <a:prstGeom prst="rect">
            <a:avLst/>
          </a:prstGeom>
          <a:noFill/>
        </p:spPr>
        <p:txBody>
          <a:bodyPr wrap="square" rtlCol="0">
            <a:spAutoFit/>
          </a:bodyPr>
          <a:lstStyle/>
          <a:p>
            <a:r>
              <a:rPr lang="es-CO" dirty="0"/>
              <a:t>Como la Alternativa 2 fue la alternativa con mayor puntaje, determinamos enfocarnos en realizar la solución en base a esta idea.</a:t>
            </a:r>
          </a:p>
        </p:txBody>
      </p:sp>
      <p:sp>
        <p:nvSpPr>
          <p:cNvPr id="6" name="Content Placeholder 5">
            <a:extLst>
              <a:ext uri="{FF2B5EF4-FFF2-40B4-BE49-F238E27FC236}">
                <a16:creationId xmlns:a16="http://schemas.microsoft.com/office/drawing/2014/main" id="{8282FCF4-ABB4-47BC-A89B-6722F46C0897}"/>
              </a:ext>
            </a:extLst>
          </p:cNvPr>
          <p:cNvSpPr>
            <a:spLocks noGrp="1"/>
          </p:cNvSpPr>
          <p:nvPr>
            <p:ph idx="1"/>
          </p:nvPr>
        </p:nvSpPr>
        <p:spPr/>
        <p:txBody>
          <a:bodyPr/>
          <a:lstStyle/>
          <a:p>
            <a:endParaRPr lang="es-CO"/>
          </a:p>
        </p:txBody>
      </p:sp>
      <p:pic>
        <p:nvPicPr>
          <p:cNvPr id="7" name="Picture 6">
            <a:extLst>
              <a:ext uri="{FF2B5EF4-FFF2-40B4-BE49-F238E27FC236}">
                <a16:creationId xmlns:a16="http://schemas.microsoft.com/office/drawing/2014/main" id="{355A5793-B264-490E-B3CD-1502773B38F4}"/>
              </a:ext>
            </a:extLst>
          </p:cNvPr>
          <p:cNvPicPr>
            <a:picLocks noChangeAspect="1"/>
          </p:cNvPicPr>
          <p:nvPr/>
        </p:nvPicPr>
        <p:blipFill>
          <a:blip r:embed="rId2"/>
          <a:stretch>
            <a:fillRect/>
          </a:stretch>
        </p:blipFill>
        <p:spPr>
          <a:xfrm>
            <a:off x="1181052" y="2463887"/>
            <a:ext cx="6125335" cy="3488505"/>
          </a:xfrm>
          <a:prstGeom prst="rect">
            <a:avLst/>
          </a:prstGeom>
        </p:spPr>
      </p:pic>
    </p:spTree>
    <p:extLst>
      <p:ext uri="{BB962C8B-B14F-4D97-AF65-F5344CB8AC3E}">
        <p14:creationId xmlns:p14="http://schemas.microsoft.com/office/powerpoint/2010/main" val="38323946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482</TotalTime>
  <Words>535</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Orgánico</vt:lpstr>
      <vt:lpstr>Reto 1: Biblioteca</vt:lpstr>
      <vt:lpstr>Fase 1: Identificación del Problema</vt:lpstr>
      <vt:lpstr>Fase 2: Recolección de la Información</vt:lpstr>
      <vt:lpstr>Fase 2: Recopilación de Información</vt:lpstr>
      <vt:lpstr>Fase 3: Búsqueda de soluciones creativas</vt:lpstr>
      <vt:lpstr>Fase 4: Transición de las Ideas a los Diseños Preliminares.</vt:lpstr>
      <vt:lpstr>Fase 4: Transición de las Ideas a los Diseños Preliminares.</vt:lpstr>
      <vt:lpstr>Fase 5: Evaluación y Selección de la mejor Solución </vt:lpstr>
      <vt:lpstr>Fase 5: Evaluación y Selección de la Solución</vt:lpstr>
      <vt:lpstr>Fase 6: Diagrama de clases </vt:lpstr>
      <vt:lpstr>Diagrama de objetos</vt:lpstr>
      <vt:lpstr>Fase 7: Implementación del Diseño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1: Biblioteca</dc:title>
  <dc:creator>Usuario</dc:creator>
  <cp:lastModifiedBy>David Alejandro Erazo Ochoa</cp:lastModifiedBy>
  <cp:revision>17</cp:revision>
  <dcterms:created xsi:type="dcterms:W3CDTF">2018-08-12T19:53:24Z</dcterms:created>
  <dcterms:modified xsi:type="dcterms:W3CDTF">2018-08-13T15:31:13Z</dcterms:modified>
</cp:coreProperties>
</file>