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fc8f4234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fc8f4234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fc8f4234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fc8f4234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fc8f4234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fc8f4234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fc8f4234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fc8f4234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dda762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dda762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fc8f423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fc8f423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fc8f423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fc8f423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fc8f4234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fc8f423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fc8f4234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fc8f4234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d8178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d8178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fc8f423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fc8f423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fc8f4234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fc8f4234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fc8f4234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fc8f4234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658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Método de la Ingeniería</a:t>
            </a:r>
            <a:endParaRPr/>
          </a:p>
        </p:txBody>
      </p:sp>
      <p:sp>
        <p:nvSpPr>
          <p:cNvPr id="55" name="Google Shape;55;p13"/>
          <p:cNvSpPr txBox="1"/>
          <p:nvPr>
            <p:ph idx="1" type="subTitle"/>
          </p:nvPr>
        </p:nvSpPr>
        <p:spPr>
          <a:xfrm>
            <a:off x="1079625" y="2895250"/>
            <a:ext cx="5593500" cy="16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Gmaps and Data mining</a:t>
            </a:r>
            <a:endParaRPr sz="1400"/>
          </a:p>
          <a:p>
            <a:pPr indent="0" lvl="0" marL="0" algn="l">
              <a:spcBef>
                <a:spcPts val="0"/>
              </a:spcBef>
              <a:spcAft>
                <a:spcPts val="0"/>
              </a:spcAft>
              <a:buNone/>
            </a:pPr>
            <a:r>
              <a:t/>
            </a:r>
            <a:endParaRPr sz="1400"/>
          </a:p>
          <a:p>
            <a:pPr indent="0" lvl="0" marL="0" algn="l">
              <a:spcBef>
                <a:spcPts val="0"/>
              </a:spcBef>
              <a:spcAft>
                <a:spcPts val="0"/>
              </a:spcAft>
              <a:buNone/>
            </a:pPr>
            <a:r>
              <a:rPr lang="es-419" sz="1400"/>
              <a:t>integrantes</a:t>
            </a:r>
            <a:r>
              <a:rPr lang="es-419" sz="1400"/>
              <a:t>:</a:t>
            </a:r>
            <a:endParaRPr sz="1400"/>
          </a:p>
          <a:p>
            <a:pPr indent="-317500" lvl="0" marL="457200" rtl="0" algn="l">
              <a:spcBef>
                <a:spcPts val="0"/>
              </a:spcBef>
              <a:spcAft>
                <a:spcPts val="0"/>
              </a:spcAft>
              <a:buSzPts val="1400"/>
              <a:buChar char="-"/>
            </a:pPr>
            <a:r>
              <a:rPr lang="es-419" sz="1400"/>
              <a:t>Juan Esteban Gallo</a:t>
            </a:r>
            <a:endParaRPr sz="1400"/>
          </a:p>
          <a:p>
            <a:pPr indent="-317500" lvl="0" marL="457200" rtl="0" algn="l">
              <a:spcBef>
                <a:spcPts val="0"/>
              </a:spcBef>
              <a:spcAft>
                <a:spcPts val="0"/>
              </a:spcAft>
              <a:buSzPts val="1400"/>
              <a:buChar char="-"/>
            </a:pPr>
            <a:r>
              <a:rPr lang="es-419" sz="1400"/>
              <a:t>David Erazo</a:t>
            </a:r>
            <a:endParaRPr sz="1400"/>
          </a:p>
          <a:p>
            <a:pPr indent="-317500" lvl="0" marL="457200" rtl="0" algn="l">
              <a:spcBef>
                <a:spcPts val="0"/>
              </a:spcBef>
              <a:spcAft>
                <a:spcPts val="0"/>
              </a:spcAft>
              <a:buSzPts val="1400"/>
              <a:buChar char="-"/>
            </a:pPr>
            <a:r>
              <a:rPr lang="es-419" sz="1400"/>
              <a:t>Daniela Llano</a:t>
            </a:r>
            <a:endParaRPr sz="1400"/>
          </a:p>
          <a:p>
            <a:pPr indent="-317500" lvl="0" marL="457200" algn="l">
              <a:spcBef>
                <a:spcPts val="0"/>
              </a:spcBef>
              <a:spcAft>
                <a:spcPts val="0"/>
              </a:spcAft>
              <a:buSzPts val="1400"/>
              <a:buChar char="-"/>
            </a:pPr>
            <a:r>
              <a:rPr lang="es-419" sz="1400"/>
              <a:t>Manuel Quintero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5: Evaluación y selección de la mejor solución</a:t>
            </a:r>
            <a:endParaRPr/>
          </a:p>
        </p:txBody>
      </p:sp>
      <p:sp>
        <p:nvSpPr>
          <p:cNvPr id="116" name="Google Shape;116;p22"/>
          <p:cNvSpPr txBox="1"/>
          <p:nvPr>
            <p:ph idx="1" type="body"/>
          </p:nvPr>
        </p:nvSpPr>
        <p:spPr>
          <a:xfrm>
            <a:off x="5727600" y="1365500"/>
            <a:ext cx="31047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sz="1400">
                <a:solidFill>
                  <a:srgbClr val="B7B7B7"/>
                </a:solidFill>
              </a:rPr>
              <a:t>Se tomó la </a:t>
            </a:r>
            <a:r>
              <a:rPr lang="es-419" sz="1400">
                <a:solidFill>
                  <a:srgbClr val="B7B7B7"/>
                </a:solidFill>
              </a:rPr>
              <a:t>decisión de utilizar la alternativa 5  esto debido a la gran eficacia que tiene, y que cuenta con las mejores características para la resolución de este problema a pesar de consumir una gran cantidad de Megabytes.</a:t>
            </a:r>
            <a:r>
              <a:rPr lang="es-419" sz="1400">
                <a:solidFill>
                  <a:srgbClr val="B7B7B7"/>
                </a:solidFill>
              </a:rPr>
              <a:t> </a:t>
            </a:r>
            <a:endParaRPr sz="1400">
              <a:solidFill>
                <a:srgbClr val="B7B7B7"/>
              </a:solidFill>
            </a:endParaRPr>
          </a:p>
        </p:txBody>
      </p:sp>
      <p:pic>
        <p:nvPicPr>
          <p:cNvPr id="117" name="Google Shape;117;p22"/>
          <p:cNvPicPr preferRelativeResize="0"/>
          <p:nvPr/>
        </p:nvPicPr>
        <p:blipFill>
          <a:blip r:embed="rId3">
            <a:alphaModFix/>
          </a:blip>
          <a:stretch>
            <a:fillRect/>
          </a:stretch>
        </p:blipFill>
        <p:spPr>
          <a:xfrm>
            <a:off x="494147" y="1310703"/>
            <a:ext cx="4961350" cy="309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6: Preparación de informes y especificaciones</a:t>
            </a:r>
            <a:endParaRPr/>
          </a:p>
        </p:txBody>
      </p:sp>
      <p:sp>
        <p:nvSpPr>
          <p:cNvPr id="123" name="Google Shape;123;p23"/>
          <p:cNvSpPr txBox="1"/>
          <p:nvPr>
            <p:ph idx="1" type="body"/>
          </p:nvPr>
        </p:nvSpPr>
        <p:spPr>
          <a:xfrm>
            <a:off x="264600" y="863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419"/>
              <a:t>Diagrama de clases                                              </a:t>
            </a:r>
            <a:endParaRPr/>
          </a:p>
        </p:txBody>
      </p:sp>
      <p:pic>
        <p:nvPicPr>
          <p:cNvPr id="124" name="Google Shape;124;p23"/>
          <p:cNvPicPr preferRelativeResize="0"/>
          <p:nvPr/>
        </p:nvPicPr>
        <p:blipFill>
          <a:blip r:embed="rId3">
            <a:alphaModFix/>
          </a:blip>
          <a:stretch>
            <a:fillRect/>
          </a:stretch>
        </p:blipFill>
        <p:spPr>
          <a:xfrm>
            <a:off x="2000449" y="1381700"/>
            <a:ext cx="4666225" cy="3638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61175" y="151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6: Preparación de informes y especificaciones</a:t>
            </a:r>
            <a:endParaRPr/>
          </a:p>
        </p:txBody>
      </p:sp>
      <p:sp>
        <p:nvSpPr>
          <p:cNvPr id="130" name="Google Shape;130;p24"/>
          <p:cNvSpPr txBox="1"/>
          <p:nvPr>
            <p:ph idx="1" type="body"/>
          </p:nvPr>
        </p:nvSpPr>
        <p:spPr>
          <a:xfrm>
            <a:off x="362225" y="724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419"/>
              <a:t>Diagrama de Objetos</a:t>
            </a:r>
            <a:br>
              <a:rPr lang="es-419"/>
            </a:br>
            <a:br>
              <a:rPr lang="es-419"/>
            </a:br>
            <a:endParaRPr/>
          </a:p>
        </p:txBody>
      </p:sp>
      <p:pic>
        <p:nvPicPr>
          <p:cNvPr id="131" name="Google Shape;131;p24"/>
          <p:cNvPicPr preferRelativeResize="0"/>
          <p:nvPr/>
        </p:nvPicPr>
        <p:blipFill>
          <a:blip r:embed="rId3">
            <a:alphaModFix/>
          </a:blip>
          <a:stretch>
            <a:fillRect/>
          </a:stretch>
        </p:blipFill>
        <p:spPr>
          <a:xfrm>
            <a:off x="1921838" y="1253850"/>
            <a:ext cx="5401374" cy="359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7: Implementación del diseño</a:t>
            </a:r>
            <a:endParaRPr/>
          </a:p>
        </p:txBody>
      </p:sp>
      <p:pic>
        <p:nvPicPr>
          <p:cNvPr id="137" name="Google Shape;137;p25"/>
          <p:cNvPicPr preferRelativeResize="0"/>
          <p:nvPr/>
        </p:nvPicPr>
        <p:blipFill>
          <a:blip r:embed="rId3">
            <a:alphaModFix/>
          </a:blip>
          <a:stretch>
            <a:fillRect/>
          </a:stretch>
        </p:blipFill>
        <p:spPr>
          <a:xfrm>
            <a:off x="152400" y="1170125"/>
            <a:ext cx="4773125" cy="3534300"/>
          </a:xfrm>
          <a:prstGeom prst="rect">
            <a:avLst/>
          </a:prstGeom>
          <a:noFill/>
          <a:ln>
            <a:noFill/>
          </a:ln>
        </p:spPr>
      </p:pic>
      <p:pic>
        <p:nvPicPr>
          <p:cNvPr id="138" name="Google Shape;138;p25"/>
          <p:cNvPicPr preferRelativeResize="0"/>
          <p:nvPr/>
        </p:nvPicPr>
        <p:blipFill>
          <a:blip r:embed="rId4">
            <a:alphaModFix/>
          </a:blip>
          <a:stretch>
            <a:fillRect/>
          </a:stretch>
        </p:blipFill>
        <p:spPr>
          <a:xfrm>
            <a:off x="5077925" y="1170125"/>
            <a:ext cx="3913675" cy="31359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7: Implementación del Diseño</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053573" y="1299298"/>
            <a:ext cx="4854885"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1: Identificación del problema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u="sng"/>
              <a:t>Problema:</a:t>
            </a:r>
            <a:endParaRPr u="sng"/>
          </a:p>
          <a:p>
            <a:pPr indent="0" lvl="0" marL="457200" rtl="0" algn="just">
              <a:lnSpc>
                <a:spcPct val="115000"/>
              </a:lnSpc>
              <a:spcBef>
                <a:spcPts val="1600"/>
              </a:spcBef>
              <a:spcAft>
                <a:spcPts val="0"/>
              </a:spcAft>
              <a:buNone/>
            </a:pPr>
            <a:r>
              <a:rPr lang="es-419" sz="1400">
                <a:solidFill>
                  <a:srgbClr val="B7B7B7"/>
                </a:solidFill>
              </a:rPr>
              <a:t>Una importante institución como Colciencias y la Asociación Colombiana para el Avance de la Ciencia busca mejorar la capacidad competitiva entre los grupos de investigación del país para poder así desarrollar mejores soluciones a los diferentes problemas sociales fundamentales.</a:t>
            </a:r>
            <a:endParaRPr sz="1400">
              <a:solidFill>
                <a:srgbClr val="B7B7B7"/>
              </a:solidFill>
            </a:endParaRPr>
          </a:p>
          <a:p>
            <a:pPr indent="0" lvl="0" marL="0" rtl="0" algn="just">
              <a:lnSpc>
                <a:spcPct val="115000"/>
              </a:lnSpc>
              <a:spcBef>
                <a:spcPts val="0"/>
              </a:spcBef>
              <a:spcAft>
                <a:spcPts val="0"/>
              </a:spcAft>
              <a:buNone/>
            </a:pPr>
            <a:r>
              <a:t/>
            </a:r>
            <a:endParaRPr>
              <a:solidFill>
                <a:srgbClr val="B7B7B7"/>
              </a:solidFill>
            </a:endParaRPr>
          </a:p>
          <a:p>
            <a:pPr indent="-342900" lvl="0" marL="457200" rtl="0">
              <a:spcBef>
                <a:spcPts val="0"/>
              </a:spcBef>
              <a:spcAft>
                <a:spcPts val="0"/>
              </a:spcAft>
              <a:buSzPts val="1800"/>
              <a:buChar char="●"/>
            </a:pPr>
            <a:r>
              <a:rPr lang="es-419" u="sng"/>
              <a:t>Necesidades:</a:t>
            </a:r>
            <a:endParaRPr u="sng"/>
          </a:p>
          <a:p>
            <a:pPr indent="-317500" lvl="1" marL="914400" rtl="0" algn="just">
              <a:lnSpc>
                <a:spcPct val="115000"/>
              </a:lnSpc>
              <a:spcBef>
                <a:spcPts val="0"/>
              </a:spcBef>
              <a:spcAft>
                <a:spcPts val="0"/>
              </a:spcAft>
              <a:buClr>
                <a:srgbClr val="B7B7B7"/>
              </a:buClr>
              <a:buSzPts val="1400"/>
              <a:buChar char="○"/>
            </a:pPr>
            <a:r>
              <a:rPr lang="es-419">
                <a:solidFill>
                  <a:srgbClr val="B7B7B7"/>
                </a:solidFill>
                <a:latin typeface="Times New Roman"/>
                <a:ea typeface="Times New Roman"/>
                <a:cs typeface="Times New Roman"/>
                <a:sym typeface="Times New Roman"/>
              </a:rPr>
              <a:t>Desconocimiento de la información sobre los grupos de investigación. </a:t>
            </a:r>
            <a:endParaRPr>
              <a:solidFill>
                <a:srgbClr val="B7B7B7"/>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B7B7B7"/>
              </a:buClr>
              <a:buSzPts val="1400"/>
              <a:buFont typeface="Times New Roman"/>
              <a:buChar char="○"/>
            </a:pPr>
            <a:r>
              <a:rPr lang="es-419">
                <a:solidFill>
                  <a:srgbClr val="B7B7B7"/>
                </a:solidFill>
                <a:latin typeface="Times New Roman"/>
                <a:ea typeface="Times New Roman"/>
                <a:cs typeface="Times New Roman"/>
                <a:sym typeface="Times New Roman"/>
              </a:rPr>
              <a:t>Se necesita tener estadísticas acerca de los artículos frecuentados por los grupos de investigación.</a:t>
            </a:r>
            <a:endParaRPr>
              <a:solidFill>
                <a:srgbClr val="B7B7B7"/>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B7B7B7"/>
              </a:buClr>
              <a:buSzPts val="1400"/>
              <a:buFont typeface="Times New Roman"/>
              <a:buChar char="○"/>
            </a:pPr>
            <a:r>
              <a:rPr lang="es-419">
                <a:solidFill>
                  <a:srgbClr val="B7B7B7"/>
                </a:solidFill>
                <a:latin typeface="Times New Roman"/>
                <a:ea typeface="Times New Roman"/>
                <a:cs typeface="Times New Roman"/>
                <a:sym typeface="Times New Roman"/>
              </a:rPr>
              <a:t>Se requiere saber en qué región se encuentran los diferentes grupos de investigación en el país.</a:t>
            </a:r>
            <a:endParaRPr>
              <a:solidFill>
                <a:srgbClr val="B7B7B7"/>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2: Recopilación de información</a:t>
            </a:r>
            <a:endParaRPr/>
          </a:p>
          <a:p>
            <a:pPr indent="0" lvl="0" marL="0">
              <a:spcBef>
                <a:spcPts val="0"/>
              </a:spcBef>
              <a:spcAft>
                <a:spcPts val="0"/>
              </a:spcAft>
              <a:buNone/>
            </a:pPr>
            <a:r>
              <a:rPr lang="es-419"/>
              <a: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Se realizaron </a:t>
            </a:r>
            <a:r>
              <a:rPr lang="es-419"/>
              <a:t>diferentes</a:t>
            </a:r>
            <a:r>
              <a:rPr lang="es-419"/>
              <a:t> consultas y </a:t>
            </a:r>
            <a:r>
              <a:rPr lang="es-419"/>
              <a:t>abstracción</a:t>
            </a:r>
            <a:r>
              <a:rPr lang="es-419"/>
              <a:t> de datos provenientes de proveedores como:</a:t>
            </a:r>
            <a:endParaRPr/>
          </a:p>
          <a:p>
            <a:pPr indent="-342900" lvl="0" marL="457200" rtl="0">
              <a:spcBef>
                <a:spcPts val="1600"/>
              </a:spcBef>
              <a:spcAft>
                <a:spcPts val="0"/>
              </a:spcAft>
              <a:buSzPts val="1800"/>
              <a:buChar char="-"/>
            </a:pPr>
            <a:r>
              <a:rPr lang="es-419"/>
              <a:t>Colciencias</a:t>
            </a:r>
            <a:endParaRPr/>
          </a:p>
          <a:p>
            <a:pPr indent="-342900" lvl="0" marL="457200" rtl="0">
              <a:spcBef>
                <a:spcPts val="0"/>
              </a:spcBef>
              <a:spcAft>
                <a:spcPts val="0"/>
              </a:spcAft>
              <a:buSzPts val="1800"/>
              <a:buChar char="-"/>
            </a:pPr>
            <a:r>
              <a:rPr lang="es-419"/>
              <a:t>Asociación</a:t>
            </a:r>
            <a:r>
              <a:rPr lang="es-419"/>
              <a:t> colombiana para el avance de la ciencia</a:t>
            </a:r>
            <a:endParaRPr/>
          </a:p>
          <a:p>
            <a:pPr indent="-342900" lvl="0" marL="457200" rtl="0">
              <a:spcBef>
                <a:spcPts val="0"/>
              </a:spcBef>
              <a:spcAft>
                <a:spcPts val="0"/>
              </a:spcAft>
              <a:buSzPts val="1800"/>
              <a:buChar char="-"/>
            </a:pPr>
            <a:r>
              <a:rPr lang="es-419"/>
              <a:t>Datos abiertos (Gobierno Colombiano)</a:t>
            </a:r>
            <a:endParaRPr/>
          </a:p>
        </p:txBody>
      </p:sp>
      <p:pic>
        <p:nvPicPr>
          <p:cNvPr id="68" name="Google Shape;68;p15"/>
          <p:cNvPicPr preferRelativeResize="0"/>
          <p:nvPr/>
        </p:nvPicPr>
        <p:blipFill>
          <a:blip r:embed="rId3">
            <a:alphaModFix/>
          </a:blip>
          <a:stretch>
            <a:fillRect/>
          </a:stretch>
        </p:blipFill>
        <p:spPr>
          <a:xfrm>
            <a:off x="3181350" y="3429050"/>
            <a:ext cx="2781300" cy="762000"/>
          </a:xfrm>
          <a:prstGeom prst="rect">
            <a:avLst/>
          </a:prstGeom>
          <a:noFill/>
          <a:ln>
            <a:noFill/>
          </a:ln>
        </p:spPr>
      </p:pic>
      <p:pic>
        <p:nvPicPr>
          <p:cNvPr id="69" name="Google Shape;69;p15"/>
          <p:cNvPicPr preferRelativeResize="0"/>
          <p:nvPr/>
        </p:nvPicPr>
        <p:blipFill>
          <a:blip r:embed="rId4">
            <a:alphaModFix/>
          </a:blip>
          <a:stretch>
            <a:fillRect/>
          </a:stretch>
        </p:blipFill>
        <p:spPr>
          <a:xfrm>
            <a:off x="497325" y="3224200"/>
            <a:ext cx="2409825" cy="838200"/>
          </a:xfrm>
          <a:prstGeom prst="rect">
            <a:avLst/>
          </a:prstGeom>
          <a:noFill/>
          <a:ln>
            <a:noFill/>
          </a:ln>
        </p:spPr>
      </p:pic>
      <p:pic>
        <p:nvPicPr>
          <p:cNvPr id="70" name="Google Shape;70;p15"/>
          <p:cNvPicPr preferRelativeResize="0"/>
          <p:nvPr/>
        </p:nvPicPr>
        <p:blipFill>
          <a:blip r:embed="rId5">
            <a:alphaModFix/>
          </a:blip>
          <a:stretch>
            <a:fillRect/>
          </a:stretch>
        </p:blipFill>
        <p:spPr>
          <a:xfrm>
            <a:off x="6515056" y="3290400"/>
            <a:ext cx="2177219" cy="83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2: Recopilación de información</a:t>
            </a:r>
            <a:endParaRPr/>
          </a:p>
        </p:txBody>
      </p:sp>
      <p:sp>
        <p:nvSpPr>
          <p:cNvPr id="76" name="Google Shape;76;p16"/>
          <p:cNvSpPr txBox="1"/>
          <p:nvPr>
            <p:ph idx="1" type="body"/>
          </p:nvPr>
        </p:nvSpPr>
        <p:spPr>
          <a:xfrm>
            <a:off x="311700" y="1152475"/>
            <a:ext cx="8520600" cy="339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Char char="●"/>
            </a:pPr>
            <a:r>
              <a:rPr lang="es-419"/>
              <a:t>Requerimientos Funcionales: </a:t>
            </a:r>
            <a:endParaRPr/>
          </a:p>
          <a:p>
            <a:pPr indent="-317500" lvl="1" marL="914400" rtl="0">
              <a:spcBef>
                <a:spcPts val="0"/>
              </a:spcBef>
              <a:spcAft>
                <a:spcPts val="0"/>
              </a:spcAft>
              <a:buSzPts val="1400"/>
              <a:buChar char="○"/>
            </a:pPr>
            <a:r>
              <a:rPr lang="es-419"/>
              <a:t>Gestionar información de grupos de investigación</a:t>
            </a:r>
            <a:endParaRPr/>
          </a:p>
          <a:p>
            <a:pPr indent="-317500" lvl="1" marL="914400" rtl="0">
              <a:spcBef>
                <a:spcPts val="0"/>
              </a:spcBef>
              <a:spcAft>
                <a:spcPts val="0"/>
              </a:spcAft>
              <a:buSzPts val="1400"/>
              <a:buChar char="○"/>
            </a:pPr>
            <a:r>
              <a:rPr lang="es-419"/>
              <a:t>Registro de grupos de investigación</a:t>
            </a:r>
            <a:endParaRPr/>
          </a:p>
          <a:p>
            <a:pPr indent="-317500" lvl="1" marL="914400" rtl="0">
              <a:spcBef>
                <a:spcPts val="0"/>
              </a:spcBef>
              <a:spcAft>
                <a:spcPts val="0"/>
              </a:spcAft>
              <a:buSzPts val="1400"/>
              <a:buChar char="○"/>
            </a:pPr>
            <a:r>
              <a:rPr lang="es-419"/>
              <a:t>Actualización</a:t>
            </a:r>
            <a:r>
              <a:rPr lang="es-419"/>
              <a:t> de datos de grupo de investigación</a:t>
            </a:r>
            <a:endParaRPr/>
          </a:p>
          <a:p>
            <a:pPr indent="-317500" lvl="1" marL="914400" rtl="0">
              <a:spcBef>
                <a:spcPts val="0"/>
              </a:spcBef>
              <a:spcAft>
                <a:spcPts val="0"/>
              </a:spcAft>
              <a:buSzPts val="1400"/>
              <a:buChar char="○"/>
            </a:pPr>
            <a:r>
              <a:rPr lang="es-419"/>
              <a:t>Generar reportes </a:t>
            </a:r>
            <a:endParaRPr/>
          </a:p>
          <a:p>
            <a:pPr indent="-317500" lvl="1" marL="914400" rtl="0">
              <a:spcBef>
                <a:spcPts val="0"/>
              </a:spcBef>
              <a:spcAft>
                <a:spcPts val="0"/>
              </a:spcAft>
              <a:buSzPts val="1400"/>
              <a:buChar char="○"/>
            </a:pPr>
            <a:r>
              <a:rPr lang="es-419"/>
              <a:t>Consultar </a:t>
            </a:r>
            <a:r>
              <a:rPr lang="es-419"/>
              <a:t>cantidad</a:t>
            </a:r>
            <a:r>
              <a:rPr lang="es-419"/>
              <a:t> de </a:t>
            </a:r>
            <a:r>
              <a:rPr lang="es-419"/>
              <a:t>artículos</a:t>
            </a:r>
            <a:r>
              <a:rPr lang="es-419"/>
              <a:t> frecuentados</a:t>
            </a:r>
            <a:br>
              <a:rPr lang="es-419"/>
            </a:br>
            <a:endParaRPr/>
          </a:p>
          <a:p>
            <a:pPr indent="-342900" lvl="0" marL="457200" rtl="0">
              <a:spcBef>
                <a:spcPts val="0"/>
              </a:spcBef>
              <a:spcAft>
                <a:spcPts val="0"/>
              </a:spcAft>
              <a:buSzPts val="1800"/>
              <a:buChar char="●"/>
            </a:pPr>
            <a:r>
              <a:rPr lang="es-419"/>
              <a:t>Requerimientos</a:t>
            </a:r>
            <a:r>
              <a:rPr lang="es-419"/>
              <a:t> No Funcionales:</a:t>
            </a:r>
            <a:endParaRPr/>
          </a:p>
          <a:p>
            <a:pPr indent="-317500" lvl="1" marL="914400" rtl="0">
              <a:spcBef>
                <a:spcPts val="0"/>
              </a:spcBef>
              <a:spcAft>
                <a:spcPts val="0"/>
              </a:spcAft>
              <a:buSzPts val="1400"/>
              <a:buChar char="○"/>
            </a:pPr>
            <a:r>
              <a:rPr lang="es-419"/>
              <a:t>Visualizar reportes </a:t>
            </a:r>
            <a:r>
              <a:rPr lang="es-419"/>
              <a:t>gráficamente</a:t>
            </a:r>
            <a:endParaRPr/>
          </a:p>
          <a:p>
            <a:pPr indent="-317500" lvl="1" marL="914400">
              <a:spcBef>
                <a:spcPts val="0"/>
              </a:spcBef>
              <a:spcAft>
                <a:spcPts val="0"/>
              </a:spcAft>
              <a:buSzPts val="1400"/>
              <a:buChar char="○"/>
            </a:pPr>
            <a:r>
              <a:rPr lang="es-419"/>
              <a:t>Interfaz </a:t>
            </a:r>
            <a:r>
              <a:rPr lang="es-419"/>
              <a:t>gráfica amigable con el usuario</a:t>
            </a:r>
            <a:endParaRPr/>
          </a:p>
        </p:txBody>
      </p:sp>
      <p:pic>
        <p:nvPicPr>
          <p:cNvPr id="77" name="Google Shape;77;p16"/>
          <p:cNvPicPr preferRelativeResize="0"/>
          <p:nvPr/>
        </p:nvPicPr>
        <p:blipFill>
          <a:blip r:embed="rId3">
            <a:alphaModFix/>
          </a:blip>
          <a:stretch>
            <a:fillRect/>
          </a:stretch>
        </p:blipFill>
        <p:spPr>
          <a:xfrm>
            <a:off x="6060938" y="1984225"/>
            <a:ext cx="2314575" cy="198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19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3: Búsqueda de soluciones creativas</a:t>
            </a:r>
            <a:endParaRPr/>
          </a:p>
        </p:txBody>
      </p:sp>
      <p:sp>
        <p:nvSpPr>
          <p:cNvPr id="83" name="Google Shape;83;p17"/>
          <p:cNvSpPr txBox="1"/>
          <p:nvPr>
            <p:ph idx="1" type="body"/>
          </p:nvPr>
        </p:nvSpPr>
        <p:spPr>
          <a:xfrm>
            <a:off x="311700" y="875150"/>
            <a:ext cx="8325300" cy="434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sz="1400">
                <a:solidFill>
                  <a:srgbClr val="CCCCCC"/>
                </a:solidFill>
              </a:rPr>
              <a:t>Para este paso, se decidió proponer soluciones propias utilizando como herramienta de trabajo grupal de lluvia de ideas. Las soluciones que se plantearon fueron:</a:t>
            </a:r>
            <a:endParaRPr sz="1400">
              <a:solidFill>
                <a:srgbClr val="CCCCCC"/>
              </a:solidFill>
            </a:endParaRPr>
          </a:p>
          <a:p>
            <a:pPr indent="0" lvl="0" marL="0" rtl="0">
              <a:spcBef>
                <a:spcPts val="0"/>
              </a:spcBef>
              <a:spcAft>
                <a:spcPts val="0"/>
              </a:spcAft>
              <a:buNone/>
            </a:pPr>
            <a:br>
              <a:rPr lang="es-419"/>
            </a:br>
            <a:r>
              <a:rPr lang="es-419" sz="1400"/>
              <a:t>-</a:t>
            </a:r>
            <a:r>
              <a:rPr lang="es-419" sz="1400" u="sng"/>
              <a:t>Alternativa 1:</a:t>
            </a:r>
            <a:r>
              <a:rPr lang="es-419" sz="1400"/>
              <a:t> Se propone una herramienta que realice un croquis del mapa de colombia en donde se puedan plasmar las </a:t>
            </a:r>
            <a:r>
              <a:rPr lang="es-419" sz="1400"/>
              <a:t>diferentes</a:t>
            </a:r>
            <a:r>
              <a:rPr lang="es-419" sz="1400"/>
              <a:t> funcionalidades que son requeridas en los requerimientos</a:t>
            </a:r>
            <a:endParaRPr sz="1400"/>
          </a:p>
          <a:p>
            <a:pPr indent="0" lvl="0" marL="0" rtl="0">
              <a:spcBef>
                <a:spcPts val="1600"/>
              </a:spcBef>
              <a:spcAft>
                <a:spcPts val="0"/>
              </a:spcAft>
              <a:buNone/>
            </a:pPr>
            <a:r>
              <a:rPr lang="es-419" sz="1400"/>
              <a:t>-</a:t>
            </a:r>
            <a:r>
              <a:rPr lang="es-419" sz="1400" u="sng"/>
              <a:t>Alternativa 2:</a:t>
            </a:r>
            <a:r>
              <a:rPr lang="es-419" sz="1400"/>
              <a:t> Se </a:t>
            </a:r>
            <a:r>
              <a:rPr lang="es-419" sz="1400"/>
              <a:t>sugiere</a:t>
            </a:r>
            <a:r>
              <a:rPr lang="es-419" sz="1400"/>
              <a:t> la </a:t>
            </a:r>
            <a:r>
              <a:rPr lang="es-419" sz="1400"/>
              <a:t>utilización de la herramienta visualización vial de Waze, utilizando elementos como los mapas que brinda, teniendo como objetivo a su vez la representación de la información y ubicación de los grupos de investigación.</a:t>
            </a:r>
            <a:endParaRPr/>
          </a:p>
          <a:p>
            <a:pPr indent="0" lvl="0" marL="0" rtl="0">
              <a:spcBef>
                <a:spcPts val="1600"/>
              </a:spcBef>
              <a:spcAft>
                <a:spcPts val="0"/>
              </a:spcAft>
              <a:buNone/>
            </a:pPr>
            <a:r>
              <a:rPr lang="es-419" sz="1400"/>
              <a:t>-</a:t>
            </a:r>
            <a:r>
              <a:rPr lang="es-419" sz="1400" u="sng"/>
              <a:t>Alternativa 3:</a:t>
            </a:r>
            <a:r>
              <a:rPr lang="es-419" sz="1400"/>
              <a:t> Se plantea realizar un congreso </a:t>
            </a:r>
            <a:r>
              <a:rPr lang="es-419" sz="1400">
                <a:solidFill>
                  <a:srgbClr val="B7B7B7"/>
                </a:solidFill>
              </a:rPr>
              <a:t>semestral con cada uno de los diferentes grupos de investigación. El Congreso es donde se incentiva a cada grupo para que siga participando y se premian sus logros mientras mejoran algún problema social.</a:t>
            </a:r>
            <a:endParaRPr sz="1400">
              <a:solidFill>
                <a:srgbClr val="B7B7B7"/>
              </a:solidFill>
            </a:endParaRPr>
          </a:p>
          <a:p>
            <a:pPr indent="0" lvl="0" marL="0" rtl="0">
              <a:spcBef>
                <a:spcPts val="1600"/>
              </a:spcBef>
              <a:spcAft>
                <a:spcPts val="0"/>
              </a:spcAft>
              <a:buNone/>
            </a:pPr>
            <a:r>
              <a:t/>
            </a:r>
            <a:endParaRPr sz="1400" u="sng"/>
          </a:p>
          <a:p>
            <a:pPr indent="0" lvl="0" marL="0" rtl="0">
              <a:spcBef>
                <a:spcPts val="1600"/>
              </a:spcBef>
              <a:spcAft>
                <a:spcPts val="0"/>
              </a:spcAft>
              <a:buNone/>
            </a:pPr>
            <a:r>
              <a:t/>
            </a:r>
            <a:endParaRPr sz="1400" u="sng"/>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3: Búsqueda de soluciones creativas</a:t>
            </a:r>
            <a:endParaRPr/>
          </a:p>
        </p:txBody>
      </p:sp>
      <p:sp>
        <p:nvSpPr>
          <p:cNvPr id="89" name="Google Shape;89;p18"/>
          <p:cNvSpPr txBox="1"/>
          <p:nvPr>
            <p:ph idx="1" type="body"/>
          </p:nvPr>
        </p:nvSpPr>
        <p:spPr>
          <a:xfrm>
            <a:off x="311700" y="1346000"/>
            <a:ext cx="4893000" cy="348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sz="1400"/>
              <a:t>-</a:t>
            </a:r>
            <a:r>
              <a:rPr lang="es-419" sz="1400" u="sng"/>
              <a:t>Alternativa 4: </a:t>
            </a:r>
            <a:r>
              <a:rPr lang="es-419" sz="1400"/>
              <a:t>Se sugiere la utilización de la herramienta llamada Apple Maps, la cual es desarrollada en el sistema operativo IOS, permitiendo a su vez utilizar sus mapas para lograr tener una buena visualización gráfica de los mapas.</a:t>
            </a:r>
            <a:endParaRPr sz="1400"/>
          </a:p>
          <a:p>
            <a:pPr indent="0" lvl="0" marL="0" rtl="0">
              <a:spcBef>
                <a:spcPts val="1600"/>
              </a:spcBef>
              <a:spcAft>
                <a:spcPts val="1600"/>
              </a:spcAft>
              <a:buNone/>
            </a:pPr>
            <a:r>
              <a:rPr lang="es-419" sz="1400"/>
              <a:t>-</a:t>
            </a:r>
            <a:r>
              <a:rPr lang="es-419" sz="1400" u="sng"/>
              <a:t>Alternativa 5: </a:t>
            </a:r>
            <a:r>
              <a:rPr lang="es-419" sz="1400">
                <a:solidFill>
                  <a:srgbClr val="999999"/>
                </a:solidFill>
              </a:rPr>
              <a:t>Se decide realizar una plataforma amplia que utilice como herramienta Google Maps, dado que esta plataforma provee una solución más cómoda para cualquier dispositivo.</a:t>
            </a:r>
            <a:endParaRPr sz="1400">
              <a:solidFill>
                <a:srgbClr val="999999"/>
              </a:solidFill>
            </a:endParaRPr>
          </a:p>
        </p:txBody>
      </p:sp>
      <p:pic>
        <p:nvPicPr>
          <p:cNvPr id="90" name="Google Shape;90;p18"/>
          <p:cNvPicPr preferRelativeResize="0"/>
          <p:nvPr/>
        </p:nvPicPr>
        <p:blipFill>
          <a:blip r:embed="rId3">
            <a:alphaModFix/>
          </a:blip>
          <a:stretch>
            <a:fillRect/>
          </a:stretch>
        </p:blipFill>
        <p:spPr>
          <a:xfrm>
            <a:off x="5484100" y="1485000"/>
            <a:ext cx="3348200" cy="250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172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4: Transición de las ideas a los diseños preliminares.</a:t>
            </a:r>
            <a:endParaRPr/>
          </a:p>
        </p:txBody>
      </p:sp>
      <p:sp>
        <p:nvSpPr>
          <p:cNvPr id="96" name="Google Shape;96;p19"/>
          <p:cNvSpPr txBox="1"/>
          <p:nvPr>
            <p:ph idx="1" type="body"/>
          </p:nvPr>
        </p:nvSpPr>
        <p:spPr>
          <a:xfrm>
            <a:off x="408100" y="968450"/>
            <a:ext cx="4941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17500" lvl="0" marL="457200" rtl="0" algn="just">
              <a:lnSpc>
                <a:spcPct val="115000"/>
              </a:lnSpc>
              <a:spcBef>
                <a:spcPts val="1600"/>
              </a:spcBef>
              <a:spcAft>
                <a:spcPts val="0"/>
              </a:spcAft>
              <a:buClr>
                <a:srgbClr val="B7B7B7"/>
              </a:buClr>
              <a:buSzPts val="1400"/>
              <a:buChar char="●"/>
            </a:pPr>
            <a:r>
              <a:rPr lang="es-419" sz="1400">
                <a:solidFill>
                  <a:srgbClr val="B7B7B7"/>
                </a:solidFill>
              </a:rPr>
              <a:t>En este caso descartamos la ​</a:t>
            </a:r>
            <a:r>
              <a:rPr i="1" lang="es-419" sz="1400">
                <a:solidFill>
                  <a:srgbClr val="B7B7B7"/>
                </a:solidFill>
              </a:rPr>
              <a:t>Alternativa 3 </a:t>
            </a:r>
            <a:r>
              <a:rPr lang="es-419" sz="1400">
                <a:solidFill>
                  <a:srgbClr val="B7B7B7"/>
                </a:solidFill>
              </a:rPr>
              <a:t>​debido a que es muy poco factible que todos los grupos de investigación puedan realizar los viajes para al congreso que se realice cada cierto tiempo, también porque no podríamos tener la información a tiempo real de los grupos, y por último se sabe que realizar un evento de esa magnitud y guardar estos reportes podría resultar muy costoso. </a:t>
            </a:r>
            <a:endParaRPr sz="1400">
              <a:solidFill>
                <a:srgbClr val="B7B7B7"/>
              </a:solidFill>
            </a:endParaRPr>
          </a:p>
          <a:p>
            <a:pPr indent="0" lvl="0" marL="457200" rtl="0" algn="just">
              <a:lnSpc>
                <a:spcPct val="115000"/>
              </a:lnSpc>
              <a:spcBef>
                <a:spcPts val="0"/>
              </a:spcBef>
              <a:spcAft>
                <a:spcPts val="0"/>
              </a:spcAft>
              <a:buNone/>
            </a:pPr>
            <a:r>
              <a:t/>
            </a:r>
            <a:endParaRPr sz="1400">
              <a:solidFill>
                <a:srgbClr val="B7B7B7"/>
              </a:solidFill>
            </a:endParaRPr>
          </a:p>
          <a:p>
            <a:pPr indent="-317500" lvl="0" marL="457200" rtl="0" algn="just">
              <a:lnSpc>
                <a:spcPct val="115000"/>
              </a:lnSpc>
              <a:spcBef>
                <a:spcPts val="0"/>
              </a:spcBef>
              <a:spcAft>
                <a:spcPts val="0"/>
              </a:spcAft>
              <a:buClr>
                <a:srgbClr val="B7B7B7"/>
              </a:buClr>
              <a:buSzPts val="1400"/>
              <a:buChar char="●"/>
            </a:pPr>
            <a:r>
              <a:rPr lang="es-419" sz="1400">
                <a:solidFill>
                  <a:srgbClr val="B7B7B7"/>
                </a:solidFill>
              </a:rPr>
              <a:t>También descartamos la </a:t>
            </a:r>
            <a:r>
              <a:rPr i="1" lang="es-419" sz="1400">
                <a:solidFill>
                  <a:srgbClr val="B7B7B7"/>
                </a:solidFill>
              </a:rPr>
              <a:t>Alternativa 1 </a:t>
            </a:r>
            <a:r>
              <a:rPr lang="es-419" sz="1400">
                <a:solidFill>
                  <a:srgbClr val="B7B7B7"/>
                </a:solidFill>
              </a:rPr>
              <a:t>debido a la alta complejidad que conlleva construir un croquis que represente el mapa de Colombia, junto con sus limitaciones por regiones</a:t>
            </a:r>
            <a:endParaRPr sz="1400">
              <a:solidFill>
                <a:srgbClr val="B7B7B7"/>
              </a:solidFill>
            </a:endParaRPr>
          </a:p>
        </p:txBody>
      </p:sp>
      <p:pic>
        <p:nvPicPr>
          <p:cNvPr id="97" name="Google Shape;97;p19"/>
          <p:cNvPicPr preferRelativeResize="0"/>
          <p:nvPr/>
        </p:nvPicPr>
        <p:blipFill>
          <a:blip r:embed="rId3">
            <a:alphaModFix/>
          </a:blip>
          <a:stretch>
            <a:fillRect/>
          </a:stretch>
        </p:blipFill>
        <p:spPr>
          <a:xfrm>
            <a:off x="5796325" y="1373025"/>
            <a:ext cx="2247900" cy="314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40950" y="49450"/>
            <a:ext cx="91440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4: </a:t>
            </a:r>
            <a:r>
              <a:rPr lang="es-419"/>
              <a:t>Transición de las ideas a los diseños preliminares.</a:t>
            </a:r>
            <a:endParaRPr/>
          </a:p>
        </p:txBody>
      </p:sp>
      <p:sp>
        <p:nvSpPr>
          <p:cNvPr id="103" name="Google Shape;103;p20"/>
          <p:cNvSpPr txBox="1"/>
          <p:nvPr>
            <p:ph idx="1" type="body"/>
          </p:nvPr>
        </p:nvSpPr>
        <p:spPr>
          <a:xfrm>
            <a:off x="240950" y="1112875"/>
            <a:ext cx="6155700" cy="359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0" lvl="0" marL="0" rtl="0">
              <a:spcBef>
                <a:spcPts val="1600"/>
              </a:spcBef>
              <a:spcAft>
                <a:spcPts val="0"/>
              </a:spcAft>
              <a:buNone/>
            </a:pPr>
            <a:r>
              <a:rPr lang="es-419" sz="1400"/>
              <a:t>Como siguiente se </a:t>
            </a:r>
            <a:r>
              <a:rPr lang="es-419" sz="1400"/>
              <a:t>pasó</a:t>
            </a:r>
            <a:r>
              <a:rPr lang="es-419" sz="1400"/>
              <a:t> a realizar una serie de Pros y Contras de las alternativas restantes.</a:t>
            </a:r>
            <a:endParaRPr sz="1400"/>
          </a:p>
          <a:p>
            <a:pPr indent="0" lvl="0" marL="0" rtl="0">
              <a:spcBef>
                <a:spcPts val="1600"/>
              </a:spcBef>
              <a:spcAft>
                <a:spcPts val="0"/>
              </a:spcAft>
              <a:buNone/>
            </a:pPr>
            <a:r>
              <a:rPr lang="es-419" sz="1400" u="sng"/>
              <a:t>Alternativa 2:</a:t>
            </a:r>
            <a:r>
              <a:rPr lang="es-419" sz="1400"/>
              <a:t>La herramienta añade </a:t>
            </a:r>
            <a:r>
              <a:rPr lang="es-419" sz="1400"/>
              <a:t>información</a:t>
            </a:r>
            <a:r>
              <a:rPr lang="es-419" sz="1400"/>
              <a:t> innecesaria </a:t>
            </a:r>
            <a:r>
              <a:rPr lang="es-419" sz="1400">
                <a:solidFill>
                  <a:srgbClr val="B7B7B7"/>
                </a:solidFill>
              </a:rPr>
              <a:t>como el tráfico u otras con respecto a las vías que conectan a dos grupos.</a:t>
            </a:r>
            <a:endParaRPr sz="1400">
              <a:solidFill>
                <a:srgbClr val="B7B7B7"/>
              </a:solidFill>
            </a:endParaRPr>
          </a:p>
          <a:p>
            <a:pPr indent="0" lvl="0" marL="0" rtl="0">
              <a:spcBef>
                <a:spcPts val="1600"/>
              </a:spcBef>
              <a:spcAft>
                <a:spcPts val="0"/>
              </a:spcAft>
              <a:buNone/>
            </a:pPr>
            <a:r>
              <a:rPr lang="es-419" sz="1400" u="sng"/>
              <a:t>Alternativa 4:</a:t>
            </a:r>
            <a:r>
              <a:rPr lang="es-419" sz="1400"/>
              <a:t>Tiene una gran limitación </a:t>
            </a:r>
            <a:r>
              <a:rPr lang="es-419" sz="1400"/>
              <a:t>en cuanto a los sistemas operativos en los cuales opera, siendo solamente uno.</a:t>
            </a:r>
            <a:r>
              <a:rPr lang="es-419" sz="1400"/>
              <a:t> </a:t>
            </a:r>
            <a:endParaRPr sz="1400"/>
          </a:p>
          <a:p>
            <a:pPr indent="0" lvl="0" marL="0" rtl="0">
              <a:spcBef>
                <a:spcPts val="1600"/>
              </a:spcBef>
              <a:spcAft>
                <a:spcPts val="0"/>
              </a:spcAft>
              <a:buNone/>
            </a:pPr>
            <a:r>
              <a:rPr lang="es-419" sz="1400" u="sng"/>
              <a:t>Alternativa 5:</a:t>
            </a:r>
            <a:r>
              <a:rPr lang="es-419" sz="1400"/>
              <a:t>Permite tener tres tipos de perspectivas, </a:t>
            </a:r>
            <a:r>
              <a:rPr lang="es-419" sz="1400"/>
              <a:t>además</a:t>
            </a:r>
            <a:r>
              <a:rPr lang="es-419" sz="1400"/>
              <a:t> de que es compatible con la </a:t>
            </a:r>
            <a:r>
              <a:rPr lang="es-419" sz="1400"/>
              <a:t>mayoría</a:t>
            </a:r>
            <a:r>
              <a:rPr lang="es-419" sz="1400"/>
              <a:t> de dispositivos.</a:t>
            </a:r>
            <a:endParaRPr sz="1400"/>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Fase 5: Evaluación y selección de la mejor solución</a:t>
            </a:r>
            <a:endParaRPr/>
          </a:p>
        </p:txBody>
      </p:sp>
      <p:sp>
        <p:nvSpPr>
          <p:cNvPr id="109" name="Google Shape;109;p21"/>
          <p:cNvSpPr txBox="1"/>
          <p:nvPr>
            <p:ph idx="1" type="body"/>
          </p:nvPr>
        </p:nvSpPr>
        <p:spPr>
          <a:xfrm>
            <a:off x="311700" y="12312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sz="1400">
                <a:solidFill>
                  <a:srgbClr val="B7B7B7"/>
                </a:solidFill>
              </a:rPr>
              <a:t>Para poder obtener la mejor solución determinamos unos criterios en los cuales evaluar cada una de las soluciones:</a:t>
            </a:r>
            <a:endParaRPr sz="1400">
              <a:solidFill>
                <a:srgbClr val="B7B7B7"/>
              </a:solidFill>
            </a:endParaRPr>
          </a:p>
          <a:p>
            <a:pPr indent="0" lvl="0" marL="0" rtl="0">
              <a:spcBef>
                <a:spcPts val="1600"/>
              </a:spcBef>
              <a:spcAft>
                <a:spcPts val="0"/>
              </a:spcAft>
              <a:buNone/>
            </a:pPr>
            <a:r>
              <a:t/>
            </a:r>
            <a:endParaRPr sz="1400">
              <a:solidFill>
                <a:srgbClr val="B7B7B7"/>
              </a:solidFill>
            </a:endParaRPr>
          </a:p>
          <a:p>
            <a:pPr indent="-317500" lvl="0" marL="457200" rtl="0">
              <a:spcBef>
                <a:spcPts val="1600"/>
              </a:spcBef>
              <a:spcAft>
                <a:spcPts val="0"/>
              </a:spcAft>
              <a:buClr>
                <a:srgbClr val="B7B7B7"/>
              </a:buClr>
              <a:buSzPts val="1400"/>
              <a:buChar char="●"/>
            </a:pPr>
            <a:r>
              <a:rPr i="1" lang="es-419" sz="1400">
                <a:solidFill>
                  <a:srgbClr val="B7B7B7"/>
                </a:solidFill>
              </a:rPr>
              <a:t>Criterio A. </a:t>
            </a:r>
            <a:r>
              <a:rPr lang="es-419" sz="1400">
                <a:solidFill>
                  <a:srgbClr val="B7B7B7"/>
                </a:solidFill>
              </a:rPr>
              <a:t>Eficacia </a:t>
            </a:r>
            <a:endParaRPr sz="1400">
              <a:solidFill>
                <a:srgbClr val="B7B7B7"/>
              </a:solidFill>
            </a:endParaRPr>
          </a:p>
          <a:p>
            <a:pPr indent="-317500" lvl="0" marL="457200" rtl="0">
              <a:spcBef>
                <a:spcPts val="0"/>
              </a:spcBef>
              <a:spcAft>
                <a:spcPts val="0"/>
              </a:spcAft>
              <a:buClr>
                <a:srgbClr val="B7B7B7"/>
              </a:buClr>
              <a:buSzPts val="1400"/>
              <a:buChar char="●"/>
            </a:pPr>
            <a:r>
              <a:rPr i="1" lang="es-419" sz="1400">
                <a:solidFill>
                  <a:srgbClr val="B7B7B7"/>
                </a:solidFill>
              </a:rPr>
              <a:t>Criterio B.</a:t>
            </a:r>
            <a:r>
              <a:rPr lang="es-419" sz="1400">
                <a:solidFill>
                  <a:srgbClr val="B7B7B7"/>
                </a:solidFill>
              </a:rPr>
              <a:t> Facilidad en implementación algorítmica</a:t>
            </a:r>
            <a:endParaRPr sz="1400">
              <a:solidFill>
                <a:srgbClr val="B7B7B7"/>
              </a:solidFill>
            </a:endParaRPr>
          </a:p>
          <a:p>
            <a:pPr indent="-317500" lvl="0" marL="457200" rtl="0">
              <a:spcBef>
                <a:spcPts val="0"/>
              </a:spcBef>
              <a:spcAft>
                <a:spcPts val="0"/>
              </a:spcAft>
              <a:buClr>
                <a:srgbClr val="B7B7B7"/>
              </a:buClr>
              <a:buSzPts val="1400"/>
              <a:buChar char="●"/>
            </a:pPr>
            <a:r>
              <a:rPr i="1" lang="es-419" sz="1400">
                <a:solidFill>
                  <a:srgbClr val="B7B7B7"/>
                </a:solidFill>
              </a:rPr>
              <a:t>Criterio C. </a:t>
            </a:r>
            <a:r>
              <a:rPr lang="es-419" sz="1400">
                <a:solidFill>
                  <a:srgbClr val="B7B7B7"/>
                </a:solidFill>
              </a:rPr>
              <a:t>Costo Monetario</a:t>
            </a:r>
            <a:endParaRPr sz="1400">
              <a:solidFill>
                <a:srgbClr val="B7B7B7"/>
              </a:solidFill>
            </a:endParaRPr>
          </a:p>
          <a:p>
            <a:pPr indent="-317500" lvl="0" marL="457200" rtl="0">
              <a:spcBef>
                <a:spcPts val="0"/>
              </a:spcBef>
              <a:spcAft>
                <a:spcPts val="0"/>
              </a:spcAft>
              <a:buClr>
                <a:srgbClr val="B7B7B7"/>
              </a:buClr>
              <a:buSzPts val="1400"/>
              <a:buChar char="●"/>
            </a:pPr>
            <a:r>
              <a:rPr i="1" lang="es-419" sz="1400">
                <a:solidFill>
                  <a:srgbClr val="B7B7B7"/>
                </a:solidFill>
              </a:rPr>
              <a:t>Criterio D. </a:t>
            </a:r>
            <a:r>
              <a:rPr lang="es-419" sz="1400">
                <a:solidFill>
                  <a:srgbClr val="B7B7B7"/>
                </a:solidFill>
              </a:rPr>
              <a:t>Compatibilidad</a:t>
            </a:r>
            <a:endParaRPr sz="1400">
              <a:solidFill>
                <a:srgbClr val="B7B7B7"/>
              </a:solidFill>
            </a:endParaRPr>
          </a:p>
          <a:p>
            <a:pPr indent="-317500" lvl="0" marL="457200" rtl="0">
              <a:spcBef>
                <a:spcPts val="0"/>
              </a:spcBef>
              <a:spcAft>
                <a:spcPts val="0"/>
              </a:spcAft>
              <a:buClr>
                <a:srgbClr val="B7B7B7"/>
              </a:buClr>
              <a:buSzPts val="1400"/>
              <a:buChar char="●"/>
            </a:pPr>
            <a:r>
              <a:rPr i="1" lang="es-419" sz="1400">
                <a:solidFill>
                  <a:srgbClr val="B7B7B7"/>
                </a:solidFill>
              </a:rPr>
              <a:t>Criterio E. </a:t>
            </a:r>
            <a:r>
              <a:rPr lang="es-419" sz="1400">
                <a:solidFill>
                  <a:srgbClr val="B7B7B7"/>
                </a:solidFill>
              </a:rPr>
              <a:t>Consumo de Mb</a:t>
            </a:r>
            <a:endParaRPr sz="1400">
              <a:solidFill>
                <a:srgbClr val="B7B7B7"/>
              </a:solidFill>
            </a:endParaRPr>
          </a:p>
          <a:p>
            <a:pPr indent="0" lvl="0" marL="0">
              <a:spcBef>
                <a:spcPts val="1600"/>
              </a:spcBef>
              <a:spcAft>
                <a:spcPts val="1600"/>
              </a:spcAft>
              <a:buNone/>
            </a:pPr>
            <a:r>
              <a:t/>
            </a:r>
            <a:endParaRPr i="1" sz="1400">
              <a:solidFill>
                <a:srgbClr val="B7B7B7"/>
              </a:solidFill>
            </a:endParaRPr>
          </a:p>
        </p:txBody>
      </p:sp>
      <p:pic>
        <p:nvPicPr>
          <p:cNvPr id="110" name="Google Shape;110;p21"/>
          <p:cNvPicPr preferRelativeResize="0"/>
          <p:nvPr/>
        </p:nvPicPr>
        <p:blipFill>
          <a:blip r:embed="rId3">
            <a:alphaModFix/>
          </a:blip>
          <a:stretch>
            <a:fillRect/>
          </a:stretch>
        </p:blipFill>
        <p:spPr>
          <a:xfrm>
            <a:off x="5821025" y="2993200"/>
            <a:ext cx="2261723" cy="150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