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b="1" dirty="0"/>
              <a:t>Memoria Assignment 1 (SIB): An Web-based EHR “toy implementation”</a:t>
            </a:r>
            <a:r>
              <a:rPr lang="es-ES" sz="4800" dirty="0"/>
              <a:t/>
            </a:r>
            <a:br>
              <a:rPr lang="es-ES" sz="4800" dirty="0"/>
            </a:br>
            <a:endParaRPr lang="es-E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MANUEL RAMOS CALDERÓN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294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214179"/>
            <a:ext cx="9404723" cy="1400530"/>
          </a:xfrm>
        </p:spPr>
        <p:txBody>
          <a:bodyPr/>
          <a:lstStyle/>
          <a:p>
            <a:r>
              <a:rPr lang="es-ES" b="1" cap="small" dirty="0"/>
              <a:t>QUERIES: UNA FORMA ALTERNATIVA DE IMPLEMENTAR LAS DISTINTAS FUNCIONALIDADES ASOCIADAS A LA WEB</a:t>
            </a:r>
            <a:br>
              <a:rPr lang="es-ES" b="1" cap="small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3713810"/>
            <a:ext cx="4462602" cy="1469962"/>
          </a:xfrm>
        </p:spPr>
        <p:txBody>
          <a:bodyPr>
            <a:normAutofit/>
          </a:bodyPr>
          <a:lstStyle/>
          <a:p>
            <a:r>
              <a:rPr lang="es-ES" dirty="0" smtClean="0"/>
              <a:t>Ejemplo: </a:t>
            </a:r>
            <a:r>
              <a:rPr lang="es-ES" dirty="0" err="1" smtClean="0"/>
              <a:t>Query</a:t>
            </a:r>
            <a:r>
              <a:rPr lang="es-ES" dirty="0" smtClean="0"/>
              <a:t> 3: “</a:t>
            </a:r>
            <a:r>
              <a:rPr lang="en-US" dirty="0" smtClean="0"/>
              <a:t>Retrieve </a:t>
            </a:r>
            <a:r>
              <a:rPr lang="en-US" dirty="0"/>
              <a:t>the number of patients with a regrade showing a measurement </a:t>
            </a:r>
            <a:r>
              <a:rPr lang="en-US" dirty="0" smtClean="0"/>
              <a:t>difference”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27" y="2148914"/>
            <a:ext cx="6324663" cy="45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6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LA PÁGINA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347240"/>
            <a:ext cx="8946541" cy="4195481"/>
          </a:xfrm>
        </p:spPr>
        <p:txBody>
          <a:bodyPr/>
          <a:lstStyle/>
          <a:p>
            <a:r>
              <a:rPr lang="es-ES" dirty="0" smtClean="0"/>
              <a:t>Gráficas creadas usando Google Charts</a:t>
            </a:r>
          </a:p>
          <a:p>
            <a:r>
              <a:rPr lang="es-ES" dirty="0" smtClean="0"/>
              <a:t>Ejemplo de la </a:t>
            </a:r>
            <a:r>
              <a:rPr lang="es-ES" dirty="0" err="1"/>
              <a:t>Q</a:t>
            </a:r>
            <a:r>
              <a:rPr lang="es-ES" dirty="0" err="1" smtClean="0"/>
              <a:t>uery</a:t>
            </a:r>
            <a:r>
              <a:rPr lang="es-ES" dirty="0" smtClean="0"/>
              <a:t> 2: “</a:t>
            </a:r>
            <a:r>
              <a:rPr lang="en-US" dirty="0" smtClean="0"/>
              <a:t>Retrieve </a:t>
            </a:r>
            <a:r>
              <a:rPr lang="en-US" dirty="0"/>
              <a:t>ID of patients HER 2 negative younger than 50 years </a:t>
            </a:r>
            <a:r>
              <a:rPr lang="en-US" dirty="0" smtClean="0"/>
              <a:t>old”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44" y="2522542"/>
            <a:ext cx="7156908" cy="40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2096" y="2599570"/>
            <a:ext cx="9404723" cy="1400530"/>
          </a:xfrm>
        </p:spPr>
        <p:txBody>
          <a:bodyPr/>
          <a:lstStyle/>
          <a:p>
            <a:pPr algn="ctr"/>
            <a:r>
              <a:rPr lang="es-ES" sz="5400" dirty="0" smtClean="0"/>
              <a:t>THE END;</a:t>
            </a:r>
            <a:endParaRPr lang="es-E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1188" y="4229587"/>
            <a:ext cx="8946541" cy="4915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2800" dirty="0" smtClean="0"/>
              <a:t>Muchas gracias!!!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316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Y POBLACIÓN DE LA BASE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b="1" u="sng" dirty="0"/>
              <a:t>Diagnosis</a:t>
            </a:r>
            <a:r>
              <a:rPr lang="en-GB" dirty="0"/>
              <a:t>: con las </a:t>
            </a:r>
            <a:r>
              <a:rPr lang="en-GB" dirty="0" err="1"/>
              <a:t>columnas</a:t>
            </a:r>
            <a:r>
              <a:rPr lang="en-GB" dirty="0"/>
              <a:t> (</a:t>
            </a:r>
            <a:r>
              <a:rPr lang="en-GB" dirty="0" err="1"/>
              <a:t>Tumor_Stage</a:t>
            </a:r>
            <a:r>
              <a:rPr lang="en-GB" dirty="0"/>
              <a:t>, </a:t>
            </a:r>
            <a:r>
              <a:rPr lang="en-GB" dirty="0" err="1"/>
              <a:t>Tumor_Size</a:t>
            </a:r>
            <a:r>
              <a:rPr lang="en-GB" dirty="0"/>
              <a:t>, </a:t>
            </a:r>
            <a:r>
              <a:rPr lang="en-GB" dirty="0" err="1"/>
              <a:t>Metric_Units</a:t>
            </a:r>
            <a:r>
              <a:rPr lang="en-GB" dirty="0"/>
              <a:t>, </a:t>
            </a:r>
            <a:r>
              <a:rPr lang="en-GB" dirty="0" err="1"/>
              <a:t>Lymph_Nodes</a:t>
            </a:r>
            <a:r>
              <a:rPr lang="en-GB" dirty="0"/>
              <a:t>, </a:t>
            </a:r>
            <a:r>
              <a:rPr lang="en-GB" dirty="0" err="1"/>
              <a:t>Distant_Metastases</a:t>
            </a:r>
            <a:r>
              <a:rPr lang="en-GB" dirty="0"/>
              <a:t>, Chemotherapy, </a:t>
            </a:r>
            <a:r>
              <a:rPr lang="en-GB" dirty="0" err="1"/>
              <a:t>Visit_date</a:t>
            </a:r>
            <a:r>
              <a:rPr lang="en-GB" dirty="0"/>
              <a:t> </a:t>
            </a:r>
            <a:r>
              <a:rPr lang="en-GB" i="1" dirty="0"/>
              <a:t>FOREIGN KEY</a:t>
            </a:r>
            <a:r>
              <a:rPr lang="en-GB" dirty="0"/>
              <a:t>, </a:t>
            </a:r>
            <a:r>
              <a:rPr lang="en-GB" dirty="0" err="1"/>
              <a:t>Patient_ID</a:t>
            </a:r>
            <a:r>
              <a:rPr lang="en-GB" dirty="0"/>
              <a:t> </a:t>
            </a:r>
            <a:r>
              <a:rPr lang="en-GB" i="1" dirty="0"/>
              <a:t>FOREIGN KEY</a:t>
            </a:r>
            <a:r>
              <a:rPr lang="en-GB" dirty="0"/>
              <a:t>). </a:t>
            </a:r>
            <a:r>
              <a:rPr lang="es-ES" b="1" dirty="0"/>
              <a:t>PRIMARY KEY</a:t>
            </a:r>
            <a:r>
              <a:rPr lang="es-ES" dirty="0"/>
              <a:t>: (</a:t>
            </a:r>
            <a:r>
              <a:rPr lang="es-ES" dirty="0" err="1"/>
              <a:t>Visit_Date</a:t>
            </a:r>
            <a:r>
              <a:rPr lang="es-ES" dirty="0"/>
              <a:t>, </a:t>
            </a:r>
            <a:r>
              <a:rPr lang="es-ES" dirty="0" err="1"/>
              <a:t>Patient_ID</a:t>
            </a:r>
            <a:r>
              <a:rPr lang="es-ES" dirty="0"/>
              <a:t>). Tras poblar la tabla, esta contiene: </a:t>
            </a:r>
            <a:r>
              <a:rPr lang="es-ES" u="sng" dirty="0"/>
              <a:t>33 filas</a:t>
            </a:r>
            <a:r>
              <a:rPr lang="es-ES" dirty="0"/>
              <a:t>.</a:t>
            </a:r>
          </a:p>
          <a:p>
            <a:pPr lvl="0"/>
            <a:r>
              <a:rPr lang="en-GB" b="1" u="sng" dirty="0"/>
              <a:t>Patient</a:t>
            </a:r>
            <a:r>
              <a:rPr lang="en-GB" dirty="0"/>
              <a:t>: con las </a:t>
            </a:r>
            <a:r>
              <a:rPr lang="en-GB" dirty="0" err="1"/>
              <a:t>columnas</a:t>
            </a:r>
            <a:r>
              <a:rPr lang="en-GB" dirty="0"/>
              <a:t> (Name, Gender, </a:t>
            </a:r>
            <a:r>
              <a:rPr lang="en-GB" dirty="0" err="1"/>
              <a:t>Patient_ID</a:t>
            </a:r>
            <a:r>
              <a:rPr lang="en-GB" dirty="0"/>
              <a:t> </a:t>
            </a:r>
            <a:r>
              <a:rPr lang="en-GB" b="1" dirty="0"/>
              <a:t>PRIMARY KEY</a:t>
            </a:r>
            <a:r>
              <a:rPr lang="en-GB" dirty="0"/>
              <a:t>, </a:t>
            </a:r>
            <a:r>
              <a:rPr lang="en-GB" dirty="0" err="1"/>
              <a:t>Birth_Date</a:t>
            </a:r>
            <a:r>
              <a:rPr lang="en-GB" dirty="0"/>
              <a:t>, </a:t>
            </a:r>
            <a:r>
              <a:rPr lang="en-GB" dirty="0" err="1"/>
              <a:t>Menopausal_Status</a:t>
            </a:r>
            <a:r>
              <a:rPr lang="en-GB" dirty="0"/>
              <a:t>, </a:t>
            </a:r>
            <a:r>
              <a:rPr lang="en-GB" dirty="0" err="1"/>
              <a:t>Institution_ID</a:t>
            </a:r>
            <a:r>
              <a:rPr lang="en-GB" dirty="0"/>
              <a:t>). </a:t>
            </a:r>
            <a:r>
              <a:rPr lang="es-ES" dirty="0"/>
              <a:t>Tras poblar la tabla, esta contiene: </a:t>
            </a:r>
            <a:r>
              <a:rPr lang="es-ES" u="sng" dirty="0"/>
              <a:t>10 filas</a:t>
            </a:r>
            <a:r>
              <a:rPr lang="es-ES" dirty="0"/>
              <a:t>.</a:t>
            </a:r>
          </a:p>
          <a:p>
            <a:pPr lvl="0"/>
            <a:r>
              <a:rPr lang="en-GB" b="1" u="sng" dirty="0"/>
              <a:t>Study</a:t>
            </a:r>
            <a:r>
              <a:rPr lang="en-GB" dirty="0"/>
              <a:t>: con las </a:t>
            </a:r>
            <a:r>
              <a:rPr lang="en-GB" dirty="0" err="1"/>
              <a:t>columnas</a:t>
            </a:r>
            <a:r>
              <a:rPr lang="en-GB" dirty="0"/>
              <a:t> (Histopathology, HER2, ER, </a:t>
            </a:r>
            <a:r>
              <a:rPr lang="en-GB" dirty="0" err="1"/>
              <a:t>Patient_ID</a:t>
            </a:r>
            <a:r>
              <a:rPr lang="en-GB" dirty="0"/>
              <a:t> </a:t>
            </a:r>
            <a:r>
              <a:rPr lang="en-GB" i="1" dirty="0"/>
              <a:t>FOREIGN KEY</a:t>
            </a:r>
            <a:r>
              <a:rPr lang="en-GB" dirty="0"/>
              <a:t>). </a:t>
            </a:r>
            <a:r>
              <a:rPr lang="es-ES" b="1" dirty="0"/>
              <a:t>PRIMARY KEY</a:t>
            </a:r>
            <a:r>
              <a:rPr lang="es-ES" dirty="0"/>
              <a:t>: (</a:t>
            </a:r>
            <a:r>
              <a:rPr lang="es-ES" dirty="0" err="1"/>
              <a:t>Patient_ID</a:t>
            </a:r>
            <a:r>
              <a:rPr lang="es-ES" dirty="0"/>
              <a:t>). Tras poblar la tabla, esta contiene: </a:t>
            </a:r>
            <a:r>
              <a:rPr lang="es-ES" u="sng" dirty="0"/>
              <a:t>10 filas</a:t>
            </a:r>
            <a:r>
              <a:rPr lang="es-ES" dirty="0"/>
              <a:t>.</a:t>
            </a:r>
          </a:p>
          <a:p>
            <a:pPr lvl="0"/>
            <a:r>
              <a:rPr lang="en-GB" b="1" u="sng" dirty="0"/>
              <a:t>Visit</a:t>
            </a:r>
            <a:r>
              <a:rPr lang="en-GB" dirty="0"/>
              <a:t>: con las </a:t>
            </a:r>
            <a:r>
              <a:rPr lang="en-GB" dirty="0" err="1"/>
              <a:t>columnas</a:t>
            </a:r>
            <a:r>
              <a:rPr lang="en-GB" dirty="0"/>
              <a:t> (</a:t>
            </a:r>
            <a:r>
              <a:rPr lang="en-GB" dirty="0" err="1"/>
              <a:t>Visit_Number</a:t>
            </a:r>
            <a:r>
              <a:rPr lang="en-GB" dirty="0"/>
              <a:t>, </a:t>
            </a:r>
            <a:r>
              <a:rPr lang="en-GB" dirty="0" err="1"/>
              <a:t>Visit_Date</a:t>
            </a:r>
            <a:r>
              <a:rPr lang="en-GB" dirty="0"/>
              <a:t> </a:t>
            </a:r>
            <a:r>
              <a:rPr lang="en-GB" i="1" dirty="0"/>
              <a:t>FOREIGN KEY</a:t>
            </a:r>
            <a:r>
              <a:rPr lang="en-GB" dirty="0"/>
              <a:t>, </a:t>
            </a:r>
            <a:r>
              <a:rPr lang="en-GB" dirty="0" err="1"/>
              <a:t>Patient_ID</a:t>
            </a:r>
            <a:r>
              <a:rPr lang="en-GB" dirty="0"/>
              <a:t> </a:t>
            </a:r>
            <a:r>
              <a:rPr lang="en-GB" i="1" dirty="0"/>
              <a:t>FOREIGN KEY</a:t>
            </a:r>
            <a:r>
              <a:rPr lang="en-GB" dirty="0"/>
              <a:t>, </a:t>
            </a:r>
            <a:r>
              <a:rPr lang="en-GB" dirty="0" err="1"/>
              <a:t>Practicioner_ID</a:t>
            </a:r>
            <a:r>
              <a:rPr lang="en-GB" dirty="0"/>
              <a:t>). </a:t>
            </a:r>
            <a:r>
              <a:rPr lang="es-ES" b="1" dirty="0"/>
              <a:t>PRIMARY KEY</a:t>
            </a:r>
            <a:r>
              <a:rPr lang="es-ES" dirty="0"/>
              <a:t>: (</a:t>
            </a:r>
            <a:r>
              <a:rPr lang="es-ES" dirty="0" err="1"/>
              <a:t>Visit_Date</a:t>
            </a:r>
            <a:r>
              <a:rPr lang="es-ES" dirty="0"/>
              <a:t>, </a:t>
            </a:r>
            <a:r>
              <a:rPr lang="es-ES" dirty="0" err="1"/>
              <a:t>Patient_ID</a:t>
            </a:r>
            <a:r>
              <a:rPr lang="es-ES" dirty="0"/>
              <a:t>). Tras poblar la tabla, esta contiene: </a:t>
            </a:r>
            <a:r>
              <a:rPr lang="es-ES" u="sng" dirty="0"/>
              <a:t>33 filas.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001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Y POBLACIÓN DE LA BASE DE DATOS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" y="2956264"/>
            <a:ext cx="5829818" cy="341341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317" y="2956263"/>
            <a:ext cx="6022396" cy="341341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36847" y="1979720"/>
            <a:ext cx="1004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Uso de XAMP con Apache y </a:t>
            </a:r>
            <a:r>
              <a:rPr lang="es-ES" dirty="0" err="1" smtClean="0"/>
              <a:t>MySQL</a:t>
            </a:r>
            <a:r>
              <a:rPr lang="es-ES" dirty="0" smtClean="0"/>
              <a:t> encendidos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988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LA PÁGINA WEB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245050"/>
            <a:ext cx="8946541" cy="5377692"/>
          </a:xfrm>
        </p:spPr>
        <p:txBody>
          <a:bodyPr>
            <a:normAutofit/>
          </a:bodyPr>
          <a:lstStyle/>
          <a:p>
            <a:pPr lvl="0"/>
            <a:r>
              <a:rPr lang="es-ES" b="1" u="sng" dirty="0"/>
              <a:t>Inicio </a:t>
            </a:r>
            <a:r>
              <a:rPr lang="es-ES" u="sng" dirty="0"/>
              <a:t>(“</a:t>
            </a:r>
            <a:r>
              <a:rPr lang="es-ES" u="sng" dirty="0" err="1"/>
              <a:t>index.php</a:t>
            </a:r>
            <a:r>
              <a:rPr lang="es-ES" u="sng" dirty="0"/>
              <a:t>”)</a:t>
            </a:r>
            <a:r>
              <a:rPr lang="es-ES" dirty="0"/>
              <a:t>: página de presentación de la página web completa. No tiene funcionalidad alguna relacionada con la base de datos.</a:t>
            </a:r>
          </a:p>
          <a:p>
            <a:pPr lvl="0"/>
            <a:r>
              <a:rPr lang="es-ES" b="1" u="sng" dirty="0"/>
              <a:t>Registrar </a:t>
            </a:r>
            <a:r>
              <a:rPr lang="es-ES" u="sng" dirty="0"/>
              <a:t>(“</a:t>
            </a:r>
            <a:r>
              <a:rPr lang="es-ES" u="sng" dirty="0" err="1"/>
              <a:t>registrar.php</a:t>
            </a:r>
            <a:r>
              <a:rPr lang="es-ES" u="sng" dirty="0"/>
              <a:t>”):</a:t>
            </a:r>
            <a:r>
              <a:rPr lang="es-ES" dirty="0"/>
              <a:t> contiene un formulario con el que podemos introducir cualquier dato de la tabla “</a:t>
            </a:r>
            <a:r>
              <a:rPr lang="es-ES" dirty="0" err="1"/>
              <a:t>Patient</a:t>
            </a:r>
            <a:r>
              <a:rPr lang="es-ES" dirty="0"/>
              <a:t>”. En la parte de abajo hay 3 botones:</a:t>
            </a:r>
            <a:endParaRPr lang="es-ES" sz="1800" dirty="0"/>
          </a:p>
          <a:p>
            <a:pPr lvl="1"/>
            <a:r>
              <a:rPr lang="es-ES" u="sng" dirty="0" smtClean="0"/>
              <a:t>Registrar</a:t>
            </a:r>
            <a:endParaRPr lang="es-ES" dirty="0" smtClean="0"/>
          </a:p>
          <a:p>
            <a:pPr lvl="1"/>
            <a:r>
              <a:rPr lang="es-ES" u="sng" dirty="0" smtClean="0"/>
              <a:t>Modificar</a:t>
            </a:r>
            <a:endParaRPr lang="es-ES" sz="1600" dirty="0" smtClean="0"/>
          </a:p>
          <a:p>
            <a:pPr lvl="1"/>
            <a:r>
              <a:rPr lang="es-ES" u="sng" dirty="0" smtClean="0"/>
              <a:t>Eliminar</a:t>
            </a:r>
          </a:p>
          <a:p>
            <a:r>
              <a:rPr lang="es-ES" b="1" u="sng" dirty="0" smtClean="0"/>
              <a:t>Consultar</a:t>
            </a:r>
            <a:r>
              <a:rPr lang="es-ES" u="sng" dirty="0" smtClean="0"/>
              <a:t> </a:t>
            </a:r>
            <a:r>
              <a:rPr lang="es-ES" u="sng" dirty="0"/>
              <a:t>(“</a:t>
            </a:r>
            <a:r>
              <a:rPr lang="es-ES" u="sng" dirty="0" err="1"/>
              <a:t>consultar.php</a:t>
            </a:r>
            <a:r>
              <a:rPr lang="es-ES" u="sng" dirty="0"/>
              <a:t>”):</a:t>
            </a:r>
            <a:r>
              <a:rPr lang="es-ES" dirty="0"/>
              <a:t> </a:t>
            </a:r>
            <a:r>
              <a:rPr lang="es-ES" dirty="0" smtClean="0"/>
              <a:t>búsqueda de pacientes por nombre o identificador. Posibilidad de visualizar todos los pacientes registrados en la base de datos.</a:t>
            </a:r>
            <a:endParaRPr lang="es-ES" sz="2000" dirty="0"/>
          </a:p>
          <a:p>
            <a:pPr lvl="0"/>
            <a:r>
              <a:rPr lang="es-ES" b="1" u="sng" dirty="0"/>
              <a:t>Estadísticas</a:t>
            </a:r>
            <a:r>
              <a:rPr lang="es-ES" u="sng" dirty="0"/>
              <a:t> (“</a:t>
            </a:r>
            <a:r>
              <a:rPr lang="es-ES" u="sng" dirty="0" err="1"/>
              <a:t>estadisticas.php</a:t>
            </a:r>
            <a:r>
              <a:rPr lang="es-ES" u="sng" dirty="0"/>
              <a:t>”):</a:t>
            </a:r>
            <a:r>
              <a:rPr lang="es-ES" dirty="0"/>
              <a:t> en esta página se puede ver los resultados de las </a:t>
            </a:r>
            <a:r>
              <a:rPr lang="es-ES" dirty="0" err="1"/>
              <a:t>queries</a:t>
            </a:r>
            <a:r>
              <a:rPr lang="es-ES" dirty="0"/>
              <a:t> solicitadas así como su representación en varias gráficas realizadas usando Google Charts</a:t>
            </a:r>
            <a:r>
              <a:rPr lang="es-ES" dirty="0" smtClean="0"/>
              <a:t>.</a:t>
            </a:r>
            <a:endParaRPr lang="es-ES" sz="1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8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LA PÁGINA WEB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5" y="1256567"/>
            <a:ext cx="5485469" cy="353442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95" y="2828721"/>
            <a:ext cx="4821145" cy="2443148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102182" y="4015409"/>
            <a:ext cx="617288" cy="181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rupo 8"/>
          <p:cNvGrpSpPr/>
          <p:nvPr/>
        </p:nvGrpSpPr>
        <p:grpSpPr>
          <a:xfrm>
            <a:off x="3973080" y="4166902"/>
            <a:ext cx="5768840" cy="2080440"/>
            <a:chOff x="5694700" y="4231649"/>
            <a:chExt cx="5768840" cy="208044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700" y="4231649"/>
              <a:ext cx="5768840" cy="2080440"/>
            </a:xfrm>
            <a:prstGeom prst="rect">
              <a:avLst/>
            </a:prstGeom>
          </p:spPr>
        </p:pic>
        <p:sp>
          <p:nvSpPr>
            <p:cNvPr id="8" name="Elipse 7"/>
            <p:cNvSpPr/>
            <p:nvPr/>
          </p:nvSpPr>
          <p:spPr>
            <a:xfrm>
              <a:off x="9322904" y="4532243"/>
              <a:ext cx="727930" cy="3508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66" y="1368985"/>
            <a:ext cx="4848608" cy="26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2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LA PÁGINA WEB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0" y="1962579"/>
            <a:ext cx="11253781" cy="4183528"/>
          </a:xfrm>
        </p:spPr>
      </p:pic>
      <p:sp>
        <p:nvSpPr>
          <p:cNvPr id="5" name="Elipse 4"/>
          <p:cNvSpPr/>
          <p:nvPr/>
        </p:nvSpPr>
        <p:spPr>
          <a:xfrm>
            <a:off x="477146" y="2415210"/>
            <a:ext cx="1630017" cy="626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477146" y="2912166"/>
            <a:ext cx="1938062" cy="48701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2335695" y="2981740"/>
            <a:ext cx="834887" cy="31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45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cap="small" dirty="0"/>
              <a:t>CÓDIGO PHP: CONEXIÓN DE LA BASE DE DATOS CON LA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38760"/>
          </a:xfrm>
        </p:spPr>
        <p:txBody>
          <a:bodyPr/>
          <a:lstStyle/>
          <a:p>
            <a:r>
              <a:rPr lang="es-ES" dirty="0" smtClean="0"/>
              <a:t>“</a:t>
            </a:r>
            <a:r>
              <a:rPr lang="es-ES" dirty="0" err="1" smtClean="0"/>
              <a:t>conexión.php</a:t>
            </a:r>
            <a:r>
              <a:rPr lang="es-ES" dirty="0" smtClean="0"/>
              <a:t>”: ejemplo de conexión con la base de datos “</a:t>
            </a:r>
            <a:r>
              <a:rPr lang="es-ES" dirty="0" err="1" smtClean="0"/>
              <a:t>hospitalgante</a:t>
            </a:r>
            <a:r>
              <a:rPr lang="es-ES" dirty="0" smtClean="0"/>
              <a:t>”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0" y="2991679"/>
            <a:ext cx="10026507" cy="174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9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cap="small" dirty="0"/>
              <a:t>QUERIES: UNA FORMA ALTERNATIVA DE IMPLEMENTAR LAS DISTINTAS FUNCIONALIDADES ASOCIADAS A LA WEB</a:t>
            </a:r>
            <a:br>
              <a:rPr lang="es-ES" b="1" cap="small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2" y="3190460"/>
            <a:ext cx="3846375" cy="3279913"/>
          </a:xfrm>
        </p:spPr>
        <p:txBody>
          <a:bodyPr/>
          <a:lstStyle/>
          <a:p>
            <a:r>
              <a:rPr lang="es-ES" dirty="0" smtClean="0"/>
              <a:t>En las páginas web registrar y consultar, las </a:t>
            </a:r>
            <a:r>
              <a:rPr lang="es-ES" dirty="0" err="1" smtClean="0"/>
              <a:t>queries</a:t>
            </a:r>
            <a:r>
              <a:rPr lang="es-ES" dirty="0" smtClean="0"/>
              <a:t> usadas son directas y simples.</a:t>
            </a:r>
          </a:p>
          <a:p>
            <a:r>
              <a:rPr lang="es-ES" dirty="0" smtClean="0"/>
              <a:t>La implementación es simple.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408" y="2623931"/>
            <a:ext cx="7751064" cy="38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3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cap="small" dirty="0"/>
              <a:t>QUERIES: UNA FORMA ALTERNATIVA DE IMPLEMENTAR LAS DISTINTAS FUNCIONALIDADES ASOCIADAS A LA WEB</a:t>
            </a:r>
            <a:br>
              <a:rPr lang="es-ES" b="1" cap="small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2" y="3220278"/>
            <a:ext cx="10843524" cy="3028121"/>
          </a:xfrm>
        </p:spPr>
        <p:txBody>
          <a:bodyPr/>
          <a:lstStyle/>
          <a:p>
            <a:r>
              <a:rPr lang="es-ES" u="sng" dirty="0" smtClean="0"/>
              <a:t>IDEA PRINCIPAL</a:t>
            </a:r>
            <a:r>
              <a:rPr lang="es-ES" dirty="0" smtClean="0"/>
              <a:t>: simplificar la implementación de las funcionalidades de la página web: </a:t>
            </a:r>
            <a:r>
              <a:rPr lang="es-ES" b="1" dirty="0" smtClean="0"/>
              <a:t>en concreto las </a:t>
            </a:r>
            <a:r>
              <a:rPr lang="es-ES" b="1" dirty="0" err="1" smtClean="0"/>
              <a:t>queries</a:t>
            </a:r>
            <a:r>
              <a:rPr lang="es-ES" b="1" dirty="0" smtClean="0"/>
              <a:t>.</a:t>
            </a:r>
          </a:p>
          <a:p>
            <a:r>
              <a:rPr lang="es-ES" dirty="0" smtClean="0"/>
              <a:t>¿Cómo?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Realización de 1 o varias </a:t>
            </a:r>
            <a:r>
              <a:rPr lang="es-ES" dirty="0" err="1" smtClean="0"/>
              <a:t>queries</a:t>
            </a:r>
            <a:r>
              <a:rPr lang="es-ES" dirty="0"/>
              <a:t> </a:t>
            </a:r>
            <a:r>
              <a:rPr lang="es-ES" dirty="0" smtClean="0"/>
              <a:t>(máximo 2 </a:t>
            </a:r>
            <a:r>
              <a:rPr lang="es-ES" dirty="0" err="1" smtClean="0"/>
              <a:t>queries</a:t>
            </a:r>
            <a:r>
              <a:rPr lang="es-ES" dirty="0"/>
              <a:t> </a:t>
            </a:r>
            <a:r>
              <a:rPr lang="es-ES" dirty="0" smtClean="0"/>
              <a:t>en este caso) con el objetivo de reunir en variables los datos necesarios para hallar la información deseada.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Operar con dicha información usando pequeños segmentos de código .</a:t>
            </a:r>
            <a:r>
              <a:rPr lang="es-ES" dirty="0" err="1" smtClean="0"/>
              <a:t>php</a:t>
            </a:r>
            <a:r>
              <a:rPr lang="es-ES" dirty="0" smtClean="0"/>
              <a:t> hasta conseguir la información requerida.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6310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523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Memoria Assignment 1 (SIB): An Web-based EHR “toy implementation” </vt:lpstr>
      <vt:lpstr>DISEÑO Y POBLACIÓN DE LA BASE DE DATOS</vt:lpstr>
      <vt:lpstr>DISEÑO Y POBLACIÓN DE LA BASE DE DATOS</vt:lpstr>
      <vt:lpstr>CREACIÓN DE LA PÁGINA WEB</vt:lpstr>
      <vt:lpstr>CREACIÓN DE LA PÁGINA WEB</vt:lpstr>
      <vt:lpstr>CREACIÓN DE LA PÁGINA WEB</vt:lpstr>
      <vt:lpstr>CÓDIGO PHP: CONEXIÓN DE LA BASE DE DATOS CON LA WEB</vt:lpstr>
      <vt:lpstr>QUERIES: UNA FORMA ALTERNATIVA DE IMPLEMENTAR LAS DISTINTAS FUNCIONALIDADES ASOCIADAS A LA WEB </vt:lpstr>
      <vt:lpstr>QUERIES: UNA FORMA ALTERNATIVA DE IMPLEMENTAR LAS DISTINTAS FUNCIONALIDADES ASOCIADAS A LA WEB </vt:lpstr>
      <vt:lpstr>QUERIES: UNA FORMA ALTERNATIVA DE IMPLEMENTAR LAS DISTINTAS FUNCIONALIDADES ASOCIADAS A LA WEB </vt:lpstr>
      <vt:lpstr>CREACIÓN DE LA PÁGINA WEB</vt:lpstr>
      <vt:lpstr>THE END;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 Assignment 1 (SIB): An Web-based EHR “toy implementation”</dc:title>
  <dc:creator>Gloria Calderón Solomando</dc:creator>
  <cp:lastModifiedBy>Gloria Calderón Solomando</cp:lastModifiedBy>
  <cp:revision>9</cp:revision>
  <dcterms:created xsi:type="dcterms:W3CDTF">2015-11-04T02:35:08Z</dcterms:created>
  <dcterms:modified xsi:type="dcterms:W3CDTF">2015-11-04T03:51:37Z</dcterms:modified>
</cp:coreProperties>
</file>