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8"/>
  </p:notesMasterIdLst>
  <p:sldIdLst>
    <p:sldId id="256" r:id="rId2"/>
    <p:sldId id="257" r:id="rId3"/>
    <p:sldId id="259" r:id="rId4"/>
    <p:sldId id="267" r:id="rId5"/>
    <p:sldId id="258" r:id="rId6"/>
    <p:sldId id="270" r:id="rId7"/>
    <p:sldId id="271" r:id="rId8"/>
    <p:sldId id="260" r:id="rId9"/>
    <p:sldId id="268" r:id="rId10"/>
    <p:sldId id="269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1C043-D61E-424D-A456-41DBDDCA37E6}" v="5" dt="2025-03-09T00:31:35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5"/>
    <p:restoredTop sz="94650"/>
  </p:normalViewPr>
  <p:slideViewPr>
    <p:cSldViewPr snapToGrid="0">
      <p:cViewPr varScale="1">
        <p:scale>
          <a:sx n="120" d="100"/>
          <a:sy n="120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22CAE4-CF85-4809-8370-B40D33E0CF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F3DDE64-41BE-411F-87EB-813482A06F0C}">
      <dgm:prSet/>
      <dgm:spPr/>
      <dgm:t>
        <a:bodyPr/>
        <a:lstStyle/>
        <a:p>
          <a:r>
            <a:rPr lang="en-US" b="1"/>
            <a:t>Random Forest Regressor:</a:t>
          </a:r>
          <a:endParaRPr lang="en-US"/>
        </a:p>
      </dgm:t>
    </dgm:pt>
    <dgm:pt modelId="{9CE2AB25-F127-40E0-85B7-6DF71E3BBBB0}" type="parTrans" cxnId="{31DC2C7C-AF3B-41FE-A827-A36E96D1249A}">
      <dgm:prSet/>
      <dgm:spPr/>
      <dgm:t>
        <a:bodyPr/>
        <a:lstStyle/>
        <a:p>
          <a:endParaRPr lang="en-US"/>
        </a:p>
      </dgm:t>
    </dgm:pt>
    <dgm:pt modelId="{2C37D59F-9607-4696-8C3E-A6FF48BE53B3}" type="sibTrans" cxnId="{31DC2C7C-AF3B-41FE-A827-A36E96D1249A}">
      <dgm:prSet/>
      <dgm:spPr/>
      <dgm:t>
        <a:bodyPr/>
        <a:lstStyle/>
        <a:p>
          <a:endParaRPr lang="en-US"/>
        </a:p>
      </dgm:t>
    </dgm:pt>
    <dgm:pt modelId="{0AA7E24D-5D1B-4906-BACF-EF63D01689D2}">
      <dgm:prSet/>
      <dgm:spPr/>
      <dgm:t>
        <a:bodyPr/>
        <a:lstStyle/>
        <a:p>
          <a:r>
            <a:rPr lang="en-US"/>
            <a:t>Improved accuracy through hyperparameter tuning.</a:t>
          </a:r>
        </a:p>
      </dgm:t>
    </dgm:pt>
    <dgm:pt modelId="{B25E0584-27D5-424B-90D8-C773D31003DE}" type="parTrans" cxnId="{C40961E5-71CB-4474-AD4A-8189D5E28769}">
      <dgm:prSet/>
      <dgm:spPr/>
      <dgm:t>
        <a:bodyPr/>
        <a:lstStyle/>
        <a:p>
          <a:endParaRPr lang="en-US"/>
        </a:p>
      </dgm:t>
    </dgm:pt>
    <dgm:pt modelId="{D2506272-3AA0-422B-A655-67465C58D244}" type="sibTrans" cxnId="{C40961E5-71CB-4474-AD4A-8189D5E28769}">
      <dgm:prSet/>
      <dgm:spPr/>
      <dgm:t>
        <a:bodyPr/>
        <a:lstStyle/>
        <a:p>
          <a:endParaRPr lang="en-US"/>
        </a:p>
      </dgm:t>
    </dgm:pt>
    <dgm:pt modelId="{CC4206D6-FC4A-4C90-8483-CF920B4C4425}">
      <dgm:prSet/>
      <dgm:spPr/>
      <dgm:t>
        <a:bodyPr/>
        <a:lstStyle/>
        <a:p>
          <a:r>
            <a:rPr lang="en-US"/>
            <a:t>Outperformed linear regression in capturing nonlinear relationships.</a:t>
          </a:r>
        </a:p>
      </dgm:t>
    </dgm:pt>
    <dgm:pt modelId="{17F1147B-46A4-479E-976C-EA12A62BDC08}" type="parTrans" cxnId="{1470978B-3035-435C-8F54-98C24FBCEE1E}">
      <dgm:prSet/>
      <dgm:spPr/>
      <dgm:t>
        <a:bodyPr/>
        <a:lstStyle/>
        <a:p>
          <a:endParaRPr lang="en-US"/>
        </a:p>
      </dgm:t>
    </dgm:pt>
    <dgm:pt modelId="{AAC98A86-0379-44B9-B734-CC3244431E67}" type="sibTrans" cxnId="{1470978B-3035-435C-8F54-98C24FBCEE1E}">
      <dgm:prSet/>
      <dgm:spPr/>
      <dgm:t>
        <a:bodyPr/>
        <a:lstStyle/>
        <a:p>
          <a:endParaRPr lang="en-US"/>
        </a:p>
      </dgm:t>
    </dgm:pt>
    <dgm:pt modelId="{B63A1EF0-16EC-41E2-A207-77371E2C4FDC}">
      <dgm:prSet/>
      <dgm:spPr/>
      <dgm:t>
        <a:bodyPr/>
        <a:lstStyle/>
        <a:p>
          <a:r>
            <a:rPr lang="en-US" b="1"/>
            <a:t>Final Model Choice:</a:t>
          </a:r>
          <a:r>
            <a:rPr lang="en-US"/>
            <a:t> Random Forest Regressor, due to superior predictive performance.</a:t>
          </a:r>
        </a:p>
      </dgm:t>
    </dgm:pt>
    <dgm:pt modelId="{D13ED056-74A1-4615-87B0-0DDC96D12C1A}" type="parTrans" cxnId="{801FFF88-FF1C-40AE-94E4-EBFC2A140301}">
      <dgm:prSet/>
      <dgm:spPr/>
      <dgm:t>
        <a:bodyPr/>
        <a:lstStyle/>
        <a:p>
          <a:endParaRPr lang="en-US"/>
        </a:p>
      </dgm:t>
    </dgm:pt>
    <dgm:pt modelId="{C9F1AAF6-50F7-49CD-B72C-93E22FF77ADA}" type="sibTrans" cxnId="{801FFF88-FF1C-40AE-94E4-EBFC2A140301}">
      <dgm:prSet/>
      <dgm:spPr/>
      <dgm:t>
        <a:bodyPr/>
        <a:lstStyle/>
        <a:p>
          <a:endParaRPr lang="en-US"/>
        </a:p>
      </dgm:t>
    </dgm:pt>
    <dgm:pt modelId="{0C990166-9A8D-48D3-B5A6-CBBA3303C385}" type="pres">
      <dgm:prSet presAssocID="{F422CAE4-CF85-4809-8370-B40D33E0CFF3}" presName="root" presStyleCnt="0">
        <dgm:presLayoutVars>
          <dgm:dir/>
          <dgm:resizeHandles val="exact"/>
        </dgm:presLayoutVars>
      </dgm:prSet>
      <dgm:spPr/>
    </dgm:pt>
    <dgm:pt modelId="{FA02025E-2F8D-480E-A430-EE51B76CAB87}" type="pres">
      <dgm:prSet presAssocID="{8F3DDE64-41BE-411F-87EB-813482A06F0C}" presName="compNode" presStyleCnt="0"/>
      <dgm:spPr/>
    </dgm:pt>
    <dgm:pt modelId="{65DF3A4F-6E53-4380-885F-691EE77E19C9}" type="pres">
      <dgm:prSet presAssocID="{8F3DDE64-41BE-411F-87EB-813482A06F0C}" presName="bgRect" presStyleLbl="bgShp" presStyleIdx="0" presStyleCnt="2"/>
      <dgm:spPr/>
    </dgm:pt>
    <dgm:pt modelId="{2F1F1C10-FB82-44D1-B404-70A15192D2F8}" type="pres">
      <dgm:prSet presAssocID="{8F3DDE64-41BE-411F-87EB-813482A06F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B636821-7280-4F04-B3CA-ED7544F39491}" type="pres">
      <dgm:prSet presAssocID="{8F3DDE64-41BE-411F-87EB-813482A06F0C}" presName="spaceRect" presStyleCnt="0"/>
      <dgm:spPr/>
    </dgm:pt>
    <dgm:pt modelId="{7C4F84FD-3688-4C91-BBB7-B43F78407234}" type="pres">
      <dgm:prSet presAssocID="{8F3DDE64-41BE-411F-87EB-813482A06F0C}" presName="parTx" presStyleLbl="revTx" presStyleIdx="0" presStyleCnt="3">
        <dgm:presLayoutVars>
          <dgm:chMax val="0"/>
          <dgm:chPref val="0"/>
        </dgm:presLayoutVars>
      </dgm:prSet>
      <dgm:spPr/>
    </dgm:pt>
    <dgm:pt modelId="{87D1C8C0-5238-4BB7-A92E-09563BED3F86}" type="pres">
      <dgm:prSet presAssocID="{8F3DDE64-41BE-411F-87EB-813482A06F0C}" presName="desTx" presStyleLbl="revTx" presStyleIdx="1" presStyleCnt="3">
        <dgm:presLayoutVars/>
      </dgm:prSet>
      <dgm:spPr/>
    </dgm:pt>
    <dgm:pt modelId="{37210A06-30E8-483B-ACAF-58C60C20854C}" type="pres">
      <dgm:prSet presAssocID="{2C37D59F-9607-4696-8C3E-A6FF48BE53B3}" presName="sibTrans" presStyleCnt="0"/>
      <dgm:spPr/>
    </dgm:pt>
    <dgm:pt modelId="{12A88A2C-0AA8-4F05-B17D-EDCFEEFB37E7}" type="pres">
      <dgm:prSet presAssocID="{B63A1EF0-16EC-41E2-A207-77371E2C4FDC}" presName="compNode" presStyleCnt="0"/>
      <dgm:spPr/>
    </dgm:pt>
    <dgm:pt modelId="{C6ED58FE-CF83-466D-8E19-ECF325A6473B}" type="pres">
      <dgm:prSet presAssocID="{B63A1EF0-16EC-41E2-A207-77371E2C4FDC}" presName="bgRect" presStyleLbl="bgShp" presStyleIdx="1" presStyleCnt="2"/>
      <dgm:spPr/>
    </dgm:pt>
    <dgm:pt modelId="{ACEBB09A-4DB1-4920-8FE3-05D543156923}" type="pres">
      <dgm:prSet presAssocID="{B63A1EF0-16EC-41E2-A207-77371E2C4F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46B00AB3-97B9-461B-8142-9127D69A365B}" type="pres">
      <dgm:prSet presAssocID="{B63A1EF0-16EC-41E2-A207-77371E2C4FDC}" presName="spaceRect" presStyleCnt="0"/>
      <dgm:spPr/>
    </dgm:pt>
    <dgm:pt modelId="{34416E76-3FA2-42D5-9221-1948E69231F7}" type="pres">
      <dgm:prSet presAssocID="{B63A1EF0-16EC-41E2-A207-77371E2C4F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845210-D8F5-4517-8705-323D4A56897B}" type="presOf" srcId="{8F3DDE64-41BE-411F-87EB-813482A06F0C}" destId="{7C4F84FD-3688-4C91-BBB7-B43F78407234}" srcOrd="0" destOrd="0" presId="urn:microsoft.com/office/officeart/2018/2/layout/IconVerticalSolidList"/>
    <dgm:cxn modelId="{D393CF78-94CC-47FF-8BBD-48A90EE89534}" type="presOf" srcId="{B63A1EF0-16EC-41E2-A207-77371E2C4FDC}" destId="{34416E76-3FA2-42D5-9221-1948E69231F7}" srcOrd="0" destOrd="0" presId="urn:microsoft.com/office/officeart/2018/2/layout/IconVerticalSolidList"/>
    <dgm:cxn modelId="{31DC2C7C-AF3B-41FE-A827-A36E96D1249A}" srcId="{F422CAE4-CF85-4809-8370-B40D33E0CFF3}" destId="{8F3DDE64-41BE-411F-87EB-813482A06F0C}" srcOrd="0" destOrd="0" parTransId="{9CE2AB25-F127-40E0-85B7-6DF71E3BBBB0}" sibTransId="{2C37D59F-9607-4696-8C3E-A6FF48BE53B3}"/>
    <dgm:cxn modelId="{801FFF88-FF1C-40AE-94E4-EBFC2A140301}" srcId="{F422CAE4-CF85-4809-8370-B40D33E0CFF3}" destId="{B63A1EF0-16EC-41E2-A207-77371E2C4FDC}" srcOrd="1" destOrd="0" parTransId="{D13ED056-74A1-4615-87B0-0DDC96D12C1A}" sibTransId="{C9F1AAF6-50F7-49CD-B72C-93E22FF77ADA}"/>
    <dgm:cxn modelId="{1470978B-3035-435C-8F54-98C24FBCEE1E}" srcId="{8F3DDE64-41BE-411F-87EB-813482A06F0C}" destId="{CC4206D6-FC4A-4C90-8483-CF920B4C4425}" srcOrd="1" destOrd="0" parTransId="{17F1147B-46A4-479E-976C-EA12A62BDC08}" sibTransId="{AAC98A86-0379-44B9-B734-CC3244431E67}"/>
    <dgm:cxn modelId="{6D738593-1CB0-406E-A8E8-11EB10E6DCD3}" type="presOf" srcId="{F422CAE4-CF85-4809-8370-B40D33E0CFF3}" destId="{0C990166-9A8D-48D3-B5A6-CBBA3303C385}" srcOrd="0" destOrd="0" presId="urn:microsoft.com/office/officeart/2018/2/layout/IconVerticalSolidList"/>
    <dgm:cxn modelId="{826D4FA3-31E7-40C5-B65A-F6C1E88FDB93}" type="presOf" srcId="{0AA7E24D-5D1B-4906-BACF-EF63D01689D2}" destId="{87D1C8C0-5238-4BB7-A92E-09563BED3F86}" srcOrd="0" destOrd="0" presId="urn:microsoft.com/office/officeart/2018/2/layout/IconVerticalSolidList"/>
    <dgm:cxn modelId="{C40961E5-71CB-4474-AD4A-8189D5E28769}" srcId="{8F3DDE64-41BE-411F-87EB-813482A06F0C}" destId="{0AA7E24D-5D1B-4906-BACF-EF63D01689D2}" srcOrd="0" destOrd="0" parTransId="{B25E0584-27D5-424B-90D8-C773D31003DE}" sibTransId="{D2506272-3AA0-422B-A655-67465C58D244}"/>
    <dgm:cxn modelId="{54804BF2-EE7D-4CBA-A84A-1C2DB360A241}" type="presOf" srcId="{CC4206D6-FC4A-4C90-8483-CF920B4C4425}" destId="{87D1C8C0-5238-4BB7-A92E-09563BED3F86}" srcOrd="0" destOrd="1" presId="urn:microsoft.com/office/officeart/2018/2/layout/IconVerticalSolidList"/>
    <dgm:cxn modelId="{8F9E6EEF-98A6-40B7-9CE8-D28A9445CCA5}" type="presParOf" srcId="{0C990166-9A8D-48D3-B5A6-CBBA3303C385}" destId="{FA02025E-2F8D-480E-A430-EE51B76CAB87}" srcOrd="0" destOrd="0" presId="urn:microsoft.com/office/officeart/2018/2/layout/IconVerticalSolidList"/>
    <dgm:cxn modelId="{C4FA2FAF-F9F8-436A-B5B1-415D713F376D}" type="presParOf" srcId="{FA02025E-2F8D-480E-A430-EE51B76CAB87}" destId="{65DF3A4F-6E53-4380-885F-691EE77E19C9}" srcOrd="0" destOrd="0" presId="urn:microsoft.com/office/officeart/2018/2/layout/IconVerticalSolidList"/>
    <dgm:cxn modelId="{3E3EA4FC-BC47-41BB-BCD2-EB33B4F0A6EB}" type="presParOf" srcId="{FA02025E-2F8D-480E-A430-EE51B76CAB87}" destId="{2F1F1C10-FB82-44D1-B404-70A15192D2F8}" srcOrd="1" destOrd="0" presId="urn:microsoft.com/office/officeart/2018/2/layout/IconVerticalSolidList"/>
    <dgm:cxn modelId="{4E486007-3967-4298-B974-F328458B04AF}" type="presParOf" srcId="{FA02025E-2F8D-480E-A430-EE51B76CAB87}" destId="{3B636821-7280-4F04-B3CA-ED7544F39491}" srcOrd="2" destOrd="0" presId="urn:microsoft.com/office/officeart/2018/2/layout/IconVerticalSolidList"/>
    <dgm:cxn modelId="{15E35369-BFBB-422D-A49D-7FF294214565}" type="presParOf" srcId="{FA02025E-2F8D-480E-A430-EE51B76CAB87}" destId="{7C4F84FD-3688-4C91-BBB7-B43F78407234}" srcOrd="3" destOrd="0" presId="urn:microsoft.com/office/officeart/2018/2/layout/IconVerticalSolidList"/>
    <dgm:cxn modelId="{A1A5DD3E-B2EF-4188-B936-197BE29AF761}" type="presParOf" srcId="{FA02025E-2F8D-480E-A430-EE51B76CAB87}" destId="{87D1C8C0-5238-4BB7-A92E-09563BED3F86}" srcOrd="4" destOrd="0" presId="urn:microsoft.com/office/officeart/2018/2/layout/IconVerticalSolidList"/>
    <dgm:cxn modelId="{99F53D53-4BE0-4551-8157-04CE61977CA2}" type="presParOf" srcId="{0C990166-9A8D-48D3-B5A6-CBBA3303C385}" destId="{37210A06-30E8-483B-ACAF-58C60C20854C}" srcOrd="1" destOrd="0" presId="urn:microsoft.com/office/officeart/2018/2/layout/IconVerticalSolidList"/>
    <dgm:cxn modelId="{5FF198AA-9FC8-43D0-A274-8A7A992AE444}" type="presParOf" srcId="{0C990166-9A8D-48D3-B5A6-CBBA3303C385}" destId="{12A88A2C-0AA8-4F05-B17D-EDCFEEFB37E7}" srcOrd="2" destOrd="0" presId="urn:microsoft.com/office/officeart/2018/2/layout/IconVerticalSolidList"/>
    <dgm:cxn modelId="{9FF579B0-4D6B-49A6-B82B-AB80B597FD93}" type="presParOf" srcId="{12A88A2C-0AA8-4F05-B17D-EDCFEEFB37E7}" destId="{C6ED58FE-CF83-466D-8E19-ECF325A6473B}" srcOrd="0" destOrd="0" presId="urn:microsoft.com/office/officeart/2018/2/layout/IconVerticalSolidList"/>
    <dgm:cxn modelId="{EB754C4F-199C-46A6-A888-09A9C20159F0}" type="presParOf" srcId="{12A88A2C-0AA8-4F05-B17D-EDCFEEFB37E7}" destId="{ACEBB09A-4DB1-4920-8FE3-05D543156923}" srcOrd="1" destOrd="0" presId="urn:microsoft.com/office/officeart/2018/2/layout/IconVerticalSolidList"/>
    <dgm:cxn modelId="{14570493-D7BC-4AB7-B222-0657C258274F}" type="presParOf" srcId="{12A88A2C-0AA8-4F05-B17D-EDCFEEFB37E7}" destId="{46B00AB3-97B9-461B-8142-9127D69A365B}" srcOrd="2" destOrd="0" presId="urn:microsoft.com/office/officeart/2018/2/layout/IconVerticalSolidList"/>
    <dgm:cxn modelId="{1AF4AC7D-3DB6-4314-B35E-7044133F0737}" type="presParOf" srcId="{12A88A2C-0AA8-4F05-B17D-EDCFEEFB37E7}" destId="{34416E76-3FA2-42D5-9221-1948E69231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42D672-87F5-4B89-952B-68FDD4CDEDE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972D2C-BE94-41A8-AAF6-0BCDC4329952}">
      <dgm:prSet/>
      <dgm:spPr/>
      <dgm:t>
        <a:bodyPr/>
        <a:lstStyle/>
        <a:p>
          <a:r>
            <a:rPr lang="en-US" b="1"/>
            <a:t>New Chair Lift:</a:t>
          </a:r>
          <a:endParaRPr lang="en-US"/>
        </a:p>
      </dgm:t>
    </dgm:pt>
    <dgm:pt modelId="{6F32F3C3-BFEB-4814-BB8F-44190322953A}" type="parTrans" cxnId="{308D3453-27FB-453D-954F-CA6D5068CCCA}">
      <dgm:prSet/>
      <dgm:spPr/>
      <dgm:t>
        <a:bodyPr/>
        <a:lstStyle/>
        <a:p>
          <a:endParaRPr lang="en-US"/>
        </a:p>
      </dgm:t>
    </dgm:pt>
    <dgm:pt modelId="{95B42630-DF9E-4D56-AC09-FEE19733500D}" type="sibTrans" cxnId="{308D3453-27FB-453D-954F-CA6D5068CCCA}">
      <dgm:prSet/>
      <dgm:spPr/>
      <dgm:t>
        <a:bodyPr/>
        <a:lstStyle/>
        <a:p>
          <a:endParaRPr lang="en-US"/>
        </a:p>
      </dgm:t>
    </dgm:pt>
    <dgm:pt modelId="{0EB0A3EF-9874-464A-B2C1-9DC02BDF7E9D}">
      <dgm:prSet/>
      <dgm:spPr/>
      <dgm:t>
        <a:bodyPr/>
        <a:lstStyle/>
        <a:p>
          <a:r>
            <a:rPr lang="en-US"/>
            <a:t>Additional operating cost per visitor: estimated at </a:t>
          </a:r>
          <a:r>
            <a:rPr lang="en-US" b="1"/>
            <a:t>$X per ticket</a:t>
          </a:r>
          <a:r>
            <a:rPr lang="en-US"/>
            <a:t> (based on a five-day pass purchase assumption).</a:t>
          </a:r>
        </a:p>
      </dgm:t>
    </dgm:pt>
    <dgm:pt modelId="{2760B6AF-8A97-4406-8F1C-B05EA5EDD778}" type="parTrans" cxnId="{CD4E607C-B921-4A4B-901C-2E641426F9F9}">
      <dgm:prSet/>
      <dgm:spPr/>
      <dgm:t>
        <a:bodyPr/>
        <a:lstStyle/>
        <a:p>
          <a:endParaRPr lang="en-US"/>
        </a:p>
      </dgm:t>
    </dgm:pt>
    <dgm:pt modelId="{A6A9972F-7FCB-435A-8A4B-2EF7BC21F8A9}" type="sibTrans" cxnId="{CD4E607C-B921-4A4B-901C-2E641426F9F9}">
      <dgm:prSet/>
      <dgm:spPr/>
      <dgm:t>
        <a:bodyPr/>
        <a:lstStyle/>
        <a:p>
          <a:endParaRPr lang="en-US"/>
        </a:p>
      </dgm:t>
    </dgm:pt>
    <dgm:pt modelId="{D869E874-81F1-4178-9881-9419F928A38D}">
      <dgm:prSet/>
      <dgm:spPr/>
      <dgm:t>
        <a:bodyPr/>
        <a:lstStyle/>
        <a:p>
          <a:r>
            <a:rPr lang="en-US"/>
            <a:t>Increasing ticket price to $92.65 would help offset these costs.</a:t>
          </a:r>
        </a:p>
      </dgm:t>
    </dgm:pt>
    <dgm:pt modelId="{936667CC-A3E1-4DB3-8AB2-8156781597E0}" type="parTrans" cxnId="{025826D5-3E33-4226-AC0A-569D14FF2783}">
      <dgm:prSet/>
      <dgm:spPr/>
      <dgm:t>
        <a:bodyPr/>
        <a:lstStyle/>
        <a:p>
          <a:endParaRPr lang="en-US"/>
        </a:p>
      </dgm:t>
    </dgm:pt>
    <dgm:pt modelId="{C2034133-9240-4067-A7ED-D76B1E992036}" type="sibTrans" cxnId="{025826D5-3E33-4226-AC0A-569D14FF2783}">
      <dgm:prSet/>
      <dgm:spPr/>
      <dgm:t>
        <a:bodyPr/>
        <a:lstStyle/>
        <a:p>
          <a:endParaRPr lang="en-US"/>
        </a:p>
      </dgm:t>
    </dgm:pt>
    <dgm:pt modelId="{1254BC38-B5E0-4561-8CB7-7419C472A19B}">
      <dgm:prSet/>
      <dgm:spPr/>
      <dgm:t>
        <a:bodyPr/>
        <a:lstStyle/>
        <a:p>
          <a:r>
            <a:rPr lang="en-US"/>
            <a:t>Further financial analysis needed to determine breakeven scenarios.</a:t>
          </a:r>
        </a:p>
      </dgm:t>
    </dgm:pt>
    <dgm:pt modelId="{59F418D4-1254-4F6B-8D6A-3997E3948AB2}" type="parTrans" cxnId="{E5718D7F-217C-48A0-A4D1-FE83040FB882}">
      <dgm:prSet/>
      <dgm:spPr/>
      <dgm:t>
        <a:bodyPr/>
        <a:lstStyle/>
        <a:p>
          <a:endParaRPr lang="en-US"/>
        </a:p>
      </dgm:t>
    </dgm:pt>
    <dgm:pt modelId="{7D4F7DF7-48C5-48CA-AFAD-481433EFA672}" type="sibTrans" cxnId="{E5718D7F-217C-48A0-A4D1-FE83040FB882}">
      <dgm:prSet/>
      <dgm:spPr/>
      <dgm:t>
        <a:bodyPr/>
        <a:lstStyle/>
        <a:p>
          <a:endParaRPr lang="en-US"/>
        </a:p>
      </dgm:t>
    </dgm:pt>
    <dgm:pt modelId="{9E4F55DD-DB00-1542-A663-1A99BD3EB884}" type="pres">
      <dgm:prSet presAssocID="{5142D672-87F5-4B89-952B-68FDD4CDEDE9}" presName="vert0" presStyleCnt="0">
        <dgm:presLayoutVars>
          <dgm:dir/>
          <dgm:animOne val="branch"/>
          <dgm:animLvl val="lvl"/>
        </dgm:presLayoutVars>
      </dgm:prSet>
      <dgm:spPr/>
    </dgm:pt>
    <dgm:pt modelId="{3DD447FA-31CB-744F-B47D-94C6CF9D9614}" type="pres">
      <dgm:prSet presAssocID="{64972D2C-BE94-41A8-AAF6-0BCDC4329952}" presName="thickLine" presStyleLbl="alignNode1" presStyleIdx="0" presStyleCnt="4"/>
      <dgm:spPr/>
    </dgm:pt>
    <dgm:pt modelId="{96FD88AC-0725-3B48-B142-20AA7BAF3B74}" type="pres">
      <dgm:prSet presAssocID="{64972D2C-BE94-41A8-AAF6-0BCDC4329952}" presName="horz1" presStyleCnt="0"/>
      <dgm:spPr/>
    </dgm:pt>
    <dgm:pt modelId="{8CD87630-01E1-324F-B386-747D3849F457}" type="pres">
      <dgm:prSet presAssocID="{64972D2C-BE94-41A8-AAF6-0BCDC4329952}" presName="tx1" presStyleLbl="revTx" presStyleIdx="0" presStyleCnt="4"/>
      <dgm:spPr/>
    </dgm:pt>
    <dgm:pt modelId="{D68BE412-87A5-9D4D-8759-7E3918A36773}" type="pres">
      <dgm:prSet presAssocID="{64972D2C-BE94-41A8-AAF6-0BCDC4329952}" presName="vert1" presStyleCnt="0"/>
      <dgm:spPr/>
    </dgm:pt>
    <dgm:pt modelId="{106744E1-6E53-A840-9E22-D7C72E7B5E4C}" type="pres">
      <dgm:prSet presAssocID="{0EB0A3EF-9874-464A-B2C1-9DC02BDF7E9D}" presName="thickLine" presStyleLbl="alignNode1" presStyleIdx="1" presStyleCnt="4"/>
      <dgm:spPr/>
    </dgm:pt>
    <dgm:pt modelId="{D9CC0499-495F-3A47-89E6-7BA43C3EE79B}" type="pres">
      <dgm:prSet presAssocID="{0EB0A3EF-9874-464A-B2C1-9DC02BDF7E9D}" presName="horz1" presStyleCnt="0"/>
      <dgm:spPr/>
    </dgm:pt>
    <dgm:pt modelId="{038C4940-6F34-9D47-82EA-E8522E4AB91E}" type="pres">
      <dgm:prSet presAssocID="{0EB0A3EF-9874-464A-B2C1-9DC02BDF7E9D}" presName="tx1" presStyleLbl="revTx" presStyleIdx="1" presStyleCnt="4"/>
      <dgm:spPr/>
    </dgm:pt>
    <dgm:pt modelId="{2A8F3DB9-3EB4-9A42-8DA3-836E47E88E24}" type="pres">
      <dgm:prSet presAssocID="{0EB0A3EF-9874-464A-B2C1-9DC02BDF7E9D}" presName="vert1" presStyleCnt="0"/>
      <dgm:spPr/>
    </dgm:pt>
    <dgm:pt modelId="{84995040-D579-B441-9F36-448A298679D3}" type="pres">
      <dgm:prSet presAssocID="{D869E874-81F1-4178-9881-9419F928A38D}" presName="thickLine" presStyleLbl="alignNode1" presStyleIdx="2" presStyleCnt="4"/>
      <dgm:spPr/>
    </dgm:pt>
    <dgm:pt modelId="{D0F4AE68-FCEC-0F49-914D-0064759D56BA}" type="pres">
      <dgm:prSet presAssocID="{D869E874-81F1-4178-9881-9419F928A38D}" presName="horz1" presStyleCnt="0"/>
      <dgm:spPr/>
    </dgm:pt>
    <dgm:pt modelId="{D426FC4A-3489-EB4A-8187-FCE5BDC29E92}" type="pres">
      <dgm:prSet presAssocID="{D869E874-81F1-4178-9881-9419F928A38D}" presName="tx1" presStyleLbl="revTx" presStyleIdx="2" presStyleCnt="4"/>
      <dgm:spPr/>
    </dgm:pt>
    <dgm:pt modelId="{21636BC7-5E1C-A54F-AC6E-6327464F6466}" type="pres">
      <dgm:prSet presAssocID="{D869E874-81F1-4178-9881-9419F928A38D}" presName="vert1" presStyleCnt="0"/>
      <dgm:spPr/>
    </dgm:pt>
    <dgm:pt modelId="{B4BB749E-CDFD-2643-8AF2-183ACF6CC7FE}" type="pres">
      <dgm:prSet presAssocID="{1254BC38-B5E0-4561-8CB7-7419C472A19B}" presName="thickLine" presStyleLbl="alignNode1" presStyleIdx="3" presStyleCnt="4"/>
      <dgm:spPr/>
    </dgm:pt>
    <dgm:pt modelId="{670877F9-3713-E742-B372-F448C88CF5DE}" type="pres">
      <dgm:prSet presAssocID="{1254BC38-B5E0-4561-8CB7-7419C472A19B}" presName="horz1" presStyleCnt="0"/>
      <dgm:spPr/>
    </dgm:pt>
    <dgm:pt modelId="{ACF23DC8-6E98-0946-B357-5327DCC20020}" type="pres">
      <dgm:prSet presAssocID="{1254BC38-B5E0-4561-8CB7-7419C472A19B}" presName="tx1" presStyleLbl="revTx" presStyleIdx="3" presStyleCnt="4"/>
      <dgm:spPr/>
    </dgm:pt>
    <dgm:pt modelId="{4C22411C-5E3F-C04F-A4D8-CAEECFD279B7}" type="pres">
      <dgm:prSet presAssocID="{1254BC38-B5E0-4561-8CB7-7419C472A19B}" presName="vert1" presStyleCnt="0"/>
      <dgm:spPr/>
    </dgm:pt>
  </dgm:ptLst>
  <dgm:cxnLst>
    <dgm:cxn modelId="{62EB0E52-E4D4-004A-8D2F-EF7CF23614AA}" type="presOf" srcId="{0EB0A3EF-9874-464A-B2C1-9DC02BDF7E9D}" destId="{038C4940-6F34-9D47-82EA-E8522E4AB91E}" srcOrd="0" destOrd="0" presId="urn:microsoft.com/office/officeart/2008/layout/LinedList"/>
    <dgm:cxn modelId="{308D3453-27FB-453D-954F-CA6D5068CCCA}" srcId="{5142D672-87F5-4B89-952B-68FDD4CDEDE9}" destId="{64972D2C-BE94-41A8-AAF6-0BCDC4329952}" srcOrd="0" destOrd="0" parTransId="{6F32F3C3-BFEB-4814-BB8F-44190322953A}" sibTransId="{95B42630-DF9E-4D56-AC09-FEE19733500D}"/>
    <dgm:cxn modelId="{D76D8E6B-229A-AD43-A0C4-AE13F1021212}" type="presOf" srcId="{1254BC38-B5E0-4561-8CB7-7419C472A19B}" destId="{ACF23DC8-6E98-0946-B357-5327DCC20020}" srcOrd="0" destOrd="0" presId="urn:microsoft.com/office/officeart/2008/layout/LinedList"/>
    <dgm:cxn modelId="{29311173-693D-644D-82C7-7BB943C296FE}" type="presOf" srcId="{D869E874-81F1-4178-9881-9419F928A38D}" destId="{D426FC4A-3489-EB4A-8187-FCE5BDC29E92}" srcOrd="0" destOrd="0" presId="urn:microsoft.com/office/officeart/2008/layout/LinedList"/>
    <dgm:cxn modelId="{CD4E607C-B921-4A4B-901C-2E641426F9F9}" srcId="{5142D672-87F5-4B89-952B-68FDD4CDEDE9}" destId="{0EB0A3EF-9874-464A-B2C1-9DC02BDF7E9D}" srcOrd="1" destOrd="0" parTransId="{2760B6AF-8A97-4406-8F1C-B05EA5EDD778}" sibTransId="{A6A9972F-7FCB-435A-8A4B-2EF7BC21F8A9}"/>
    <dgm:cxn modelId="{E5718D7F-217C-48A0-A4D1-FE83040FB882}" srcId="{5142D672-87F5-4B89-952B-68FDD4CDEDE9}" destId="{1254BC38-B5E0-4561-8CB7-7419C472A19B}" srcOrd="3" destOrd="0" parTransId="{59F418D4-1254-4F6B-8D6A-3997E3948AB2}" sibTransId="{7D4F7DF7-48C5-48CA-AFAD-481433EFA672}"/>
    <dgm:cxn modelId="{D9D81EB9-9B5F-A94D-89E1-E7449AD90365}" type="presOf" srcId="{5142D672-87F5-4B89-952B-68FDD4CDEDE9}" destId="{9E4F55DD-DB00-1542-A663-1A99BD3EB884}" srcOrd="0" destOrd="0" presId="urn:microsoft.com/office/officeart/2008/layout/LinedList"/>
    <dgm:cxn modelId="{025826D5-3E33-4226-AC0A-569D14FF2783}" srcId="{5142D672-87F5-4B89-952B-68FDD4CDEDE9}" destId="{D869E874-81F1-4178-9881-9419F928A38D}" srcOrd="2" destOrd="0" parTransId="{936667CC-A3E1-4DB3-8AB2-8156781597E0}" sibTransId="{C2034133-9240-4067-A7ED-D76B1E992036}"/>
    <dgm:cxn modelId="{1DF619F1-F391-4642-8FFA-CFC7F465488A}" type="presOf" srcId="{64972D2C-BE94-41A8-AAF6-0BCDC4329952}" destId="{8CD87630-01E1-324F-B386-747D3849F457}" srcOrd="0" destOrd="0" presId="urn:microsoft.com/office/officeart/2008/layout/LinedList"/>
    <dgm:cxn modelId="{CE980288-8383-3B45-B716-4F0042C556C0}" type="presParOf" srcId="{9E4F55DD-DB00-1542-A663-1A99BD3EB884}" destId="{3DD447FA-31CB-744F-B47D-94C6CF9D9614}" srcOrd="0" destOrd="0" presId="urn:microsoft.com/office/officeart/2008/layout/LinedList"/>
    <dgm:cxn modelId="{D7882CAB-A80F-224D-AEC6-BAB6D60072B1}" type="presParOf" srcId="{9E4F55DD-DB00-1542-A663-1A99BD3EB884}" destId="{96FD88AC-0725-3B48-B142-20AA7BAF3B74}" srcOrd="1" destOrd="0" presId="urn:microsoft.com/office/officeart/2008/layout/LinedList"/>
    <dgm:cxn modelId="{D1A38ECE-8C91-3B4D-BC53-C2D5E1287B98}" type="presParOf" srcId="{96FD88AC-0725-3B48-B142-20AA7BAF3B74}" destId="{8CD87630-01E1-324F-B386-747D3849F457}" srcOrd="0" destOrd="0" presId="urn:microsoft.com/office/officeart/2008/layout/LinedList"/>
    <dgm:cxn modelId="{01923B93-6409-4245-861A-2DB3A40CAD56}" type="presParOf" srcId="{96FD88AC-0725-3B48-B142-20AA7BAF3B74}" destId="{D68BE412-87A5-9D4D-8759-7E3918A36773}" srcOrd="1" destOrd="0" presId="urn:microsoft.com/office/officeart/2008/layout/LinedList"/>
    <dgm:cxn modelId="{A5295464-85F2-7444-8BE6-B10FA9A64279}" type="presParOf" srcId="{9E4F55DD-DB00-1542-A663-1A99BD3EB884}" destId="{106744E1-6E53-A840-9E22-D7C72E7B5E4C}" srcOrd="2" destOrd="0" presId="urn:microsoft.com/office/officeart/2008/layout/LinedList"/>
    <dgm:cxn modelId="{C54A4635-4CE3-A441-A8C0-71209393B734}" type="presParOf" srcId="{9E4F55DD-DB00-1542-A663-1A99BD3EB884}" destId="{D9CC0499-495F-3A47-89E6-7BA43C3EE79B}" srcOrd="3" destOrd="0" presId="urn:microsoft.com/office/officeart/2008/layout/LinedList"/>
    <dgm:cxn modelId="{B39181D4-78AC-8246-BD9E-80B4402DCB48}" type="presParOf" srcId="{D9CC0499-495F-3A47-89E6-7BA43C3EE79B}" destId="{038C4940-6F34-9D47-82EA-E8522E4AB91E}" srcOrd="0" destOrd="0" presId="urn:microsoft.com/office/officeart/2008/layout/LinedList"/>
    <dgm:cxn modelId="{1D57B03B-7F77-9A42-904E-C5ED0EB73667}" type="presParOf" srcId="{D9CC0499-495F-3A47-89E6-7BA43C3EE79B}" destId="{2A8F3DB9-3EB4-9A42-8DA3-836E47E88E24}" srcOrd="1" destOrd="0" presId="urn:microsoft.com/office/officeart/2008/layout/LinedList"/>
    <dgm:cxn modelId="{DAD10F02-8FD8-B649-89BA-B025D0620424}" type="presParOf" srcId="{9E4F55DD-DB00-1542-A663-1A99BD3EB884}" destId="{84995040-D579-B441-9F36-448A298679D3}" srcOrd="4" destOrd="0" presId="urn:microsoft.com/office/officeart/2008/layout/LinedList"/>
    <dgm:cxn modelId="{C362F68E-A0C8-BF41-BDF3-C1200629670A}" type="presParOf" srcId="{9E4F55DD-DB00-1542-A663-1A99BD3EB884}" destId="{D0F4AE68-FCEC-0F49-914D-0064759D56BA}" srcOrd="5" destOrd="0" presId="urn:microsoft.com/office/officeart/2008/layout/LinedList"/>
    <dgm:cxn modelId="{403B37AF-3761-724F-AE7B-09CD5F7A48BB}" type="presParOf" srcId="{D0F4AE68-FCEC-0F49-914D-0064759D56BA}" destId="{D426FC4A-3489-EB4A-8187-FCE5BDC29E92}" srcOrd="0" destOrd="0" presId="urn:microsoft.com/office/officeart/2008/layout/LinedList"/>
    <dgm:cxn modelId="{7927731E-CC2D-A941-86AD-63E2BBDBBF8D}" type="presParOf" srcId="{D0F4AE68-FCEC-0F49-914D-0064759D56BA}" destId="{21636BC7-5E1C-A54F-AC6E-6327464F6466}" srcOrd="1" destOrd="0" presId="urn:microsoft.com/office/officeart/2008/layout/LinedList"/>
    <dgm:cxn modelId="{29C1F0AD-6427-6641-8052-CE2C4DE0FF63}" type="presParOf" srcId="{9E4F55DD-DB00-1542-A663-1A99BD3EB884}" destId="{B4BB749E-CDFD-2643-8AF2-183ACF6CC7FE}" srcOrd="6" destOrd="0" presId="urn:microsoft.com/office/officeart/2008/layout/LinedList"/>
    <dgm:cxn modelId="{8A8531FB-E280-0243-9E24-114A5E8038C9}" type="presParOf" srcId="{9E4F55DD-DB00-1542-A663-1A99BD3EB884}" destId="{670877F9-3713-E742-B372-F448C88CF5DE}" srcOrd="7" destOrd="0" presId="urn:microsoft.com/office/officeart/2008/layout/LinedList"/>
    <dgm:cxn modelId="{63BAD24F-0741-C749-B8A0-58C3DFC6354D}" type="presParOf" srcId="{670877F9-3713-E742-B372-F448C88CF5DE}" destId="{ACF23DC8-6E98-0946-B357-5327DCC20020}" srcOrd="0" destOrd="0" presId="urn:microsoft.com/office/officeart/2008/layout/LinedList"/>
    <dgm:cxn modelId="{E650ACF8-0FA7-3F46-B38A-92E7654DC780}" type="presParOf" srcId="{670877F9-3713-E742-B372-F448C88CF5DE}" destId="{4C22411C-5E3F-C04F-A4D8-CAEECFD279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95C48A-B994-42FC-8903-4CADCA794F2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C0F6883-F053-4087-8E39-CE4F00641BFA}">
      <dgm:prSet/>
      <dgm:spPr/>
      <dgm:t>
        <a:bodyPr/>
        <a:lstStyle/>
        <a:p>
          <a:pPr>
            <a:defRPr cap="all"/>
          </a:pPr>
          <a:r>
            <a:rPr lang="en-US"/>
            <a:t>Conduct stakeholder interviews to validate pricing strategy.</a:t>
          </a:r>
        </a:p>
      </dgm:t>
    </dgm:pt>
    <dgm:pt modelId="{CFE8575A-EF98-4318-9734-C0593672C2E4}" type="parTrans" cxnId="{00C8C166-93C4-489B-BE4F-E10F34217B7D}">
      <dgm:prSet/>
      <dgm:spPr/>
      <dgm:t>
        <a:bodyPr/>
        <a:lstStyle/>
        <a:p>
          <a:endParaRPr lang="en-US"/>
        </a:p>
      </dgm:t>
    </dgm:pt>
    <dgm:pt modelId="{DD5F47D2-0394-45D7-A686-9D1A97069BC0}" type="sibTrans" cxnId="{00C8C166-93C4-489B-BE4F-E10F34217B7D}">
      <dgm:prSet/>
      <dgm:spPr/>
      <dgm:t>
        <a:bodyPr/>
        <a:lstStyle/>
        <a:p>
          <a:endParaRPr lang="en-US"/>
        </a:p>
      </dgm:t>
    </dgm:pt>
    <dgm:pt modelId="{B1AA5B8B-35AD-499B-9A21-F49E3B9E339E}">
      <dgm:prSet/>
      <dgm:spPr/>
      <dgm:t>
        <a:bodyPr/>
        <a:lstStyle/>
        <a:p>
          <a:pPr>
            <a:defRPr cap="all"/>
          </a:pPr>
          <a:r>
            <a:rPr lang="en-US"/>
            <a:t>Implement a </a:t>
          </a:r>
          <a:r>
            <a:rPr lang="en-US" b="1"/>
            <a:t>self-service analytics tool</a:t>
          </a:r>
          <a:r>
            <a:rPr lang="en-US"/>
            <a:t> for real-time scenario testing.</a:t>
          </a:r>
        </a:p>
      </dgm:t>
    </dgm:pt>
    <dgm:pt modelId="{61E56CBA-6D9A-468B-93F4-A1473ECB515B}" type="parTrans" cxnId="{4131F0D0-FC66-4C61-9A4E-F000992B6B7A}">
      <dgm:prSet/>
      <dgm:spPr/>
      <dgm:t>
        <a:bodyPr/>
        <a:lstStyle/>
        <a:p>
          <a:endParaRPr lang="en-US"/>
        </a:p>
      </dgm:t>
    </dgm:pt>
    <dgm:pt modelId="{F6491598-8A61-46DE-AB63-99E439096592}" type="sibTrans" cxnId="{4131F0D0-FC66-4C61-9A4E-F000992B6B7A}">
      <dgm:prSet/>
      <dgm:spPr/>
      <dgm:t>
        <a:bodyPr/>
        <a:lstStyle/>
        <a:p>
          <a:endParaRPr lang="en-US"/>
        </a:p>
      </dgm:t>
    </dgm:pt>
    <dgm:pt modelId="{1742428C-708C-4A91-A7AF-7B31D91E3DF2}">
      <dgm:prSet/>
      <dgm:spPr/>
      <dgm:t>
        <a:bodyPr/>
        <a:lstStyle/>
        <a:p>
          <a:pPr>
            <a:defRPr cap="all"/>
          </a:pPr>
          <a:r>
            <a:rPr lang="en-US"/>
            <a:t>Explore bundling options and dynamic pricing strategies.</a:t>
          </a:r>
        </a:p>
      </dgm:t>
    </dgm:pt>
    <dgm:pt modelId="{9AC1E602-A6BB-4D30-B992-74073D5626EC}" type="parTrans" cxnId="{7F26D61D-3D25-4CAE-874D-E56D21048093}">
      <dgm:prSet/>
      <dgm:spPr/>
      <dgm:t>
        <a:bodyPr/>
        <a:lstStyle/>
        <a:p>
          <a:endParaRPr lang="en-US"/>
        </a:p>
      </dgm:t>
    </dgm:pt>
    <dgm:pt modelId="{694BAC26-6E17-4960-8D3C-7613149892BD}" type="sibTrans" cxnId="{7F26D61D-3D25-4CAE-874D-E56D21048093}">
      <dgm:prSet/>
      <dgm:spPr/>
      <dgm:t>
        <a:bodyPr/>
        <a:lstStyle/>
        <a:p>
          <a:endParaRPr lang="en-US"/>
        </a:p>
      </dgm:t>
    </dgm:pt>
    <dgm:pt modelId="{66C60ED6-CABA-4B1A-84E0-EC906513FDAB}" type="pres">
      <dgm:prSet presAssocID="{2595C48A-B994-42FC-8903-4CADCA794F2F}" presName="root" presStyleCnt="0">
        <dgm:presLayoutVars>
          <dgm:dir/>
          <dgm:resizeHandles val="exact"/>
        </dgm:presLayoutVars>
      </dgm:prSet>
      <dgm:spPr/>
    </dgm:pt>
    <dgm:pt modelId="{1F978CC2-EB9A-42AD-92EA-B183D62BAA35}" type="pres">
      <dgm:prSet presAssocID="{DC0F6883-F053-4087-8E39-CE4F00641BFA}" presName="compNode" presStyleCnt="0"/>
      <dgm:spPr/>
    </dgm:pt>
    <dgm:pt modelId="{A2C78110-ACF8-48E6-8AB4-BC57537CCF7A}" type="pres">
      <dgm:prSet presAssocID="{DC0F6883-F053-4087-8E39-CE4F00641BFA}" presName="iconBgRect" presStyleLbl="bgShp" presStyleIdx="0" presStyleCnt="3"/>
      <dgm:spPr/>
    </dgm:pt>
    <dgm:pt modelId="{7CD6A41E-76AE-42A6-854D-6BA21460F516}" type="pres">
      <dgm:prSet presAssocID="{DC0F6883-F053-4087-8E39-CE4F00641B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8FBA2B-C669-40FF-92C4-20441F3B39C0}" type="pres">
      <dgm:prSet presAssocID="{DC0F6883-F053-4087-8E39-CE4F00641BFA}" presName="spaceRect" presStyleCnt="0"/>
      <dgm:spPr/>
    </dgm:pt>
    <dgm:pt modelId="{A2FDCF4D-F6BD-4E89-B17A-47AFDF50ACF9}" type="pres">
      <dgm:prSet presAssocID="{DC0F6883-F053-4087-8E39-CE4F00641BFA}" presName="textRect" presStyleLbl="revTx" presStyleIdx="0" presStyleCnt="3">
        <dgm:presLayoutVars>
          <dgm:chMax val="1"/>
          <dgm:chPref val="1"/>
        </dgm:presLayoutVars>
      </dgm:prSet>
      <dgm:spPr/>
    </dgm:pt>
    <dgm:pt modelId="{EAE949BA-3D64-41DC-AC65-6EBE1C27A836}" type="pres">
      <dgm:prSet presAssocID="{DD5F47D2-0394-45D7-A686-9D1A97069BC0}" presName="sibTrans" presStyleCnt="0"/>
      <dgm:spPr/>
    </dgm:pt>
    <dgm:pt modelId="{0B8B0D9F-1726-4877-AC99-0B138DE14D49}" type="pres">
      <dgm:prSet presAssocID="{B1AA5B8B-35AD-499B-9A21-F49E3B9E339E}" presName="compNode" presStyleCnt="0"/>
      <dgm:spPr/>
    </dgm:pt>
    <dgm:pt modelId="{555061A4-71F8-4329-B2F4-4103A50AD975}" type="pres">
      <dgm:prSet presAssocID="{B1AA5B8B-35AD-499B-9A21-F49E3B9E339E}" presName="iconBgRect" presStyleLbl="bgShp" presStyleIdx="1" presStyleCnt="3"/>
      <dgm:spPr/>
    </dgm:pt>
    <dgm:pt modelId="{05DE9845-3076-420A-A915-2972CC5E35FB}" type="pres">
      <dgm:prSet presAssocID="{B1AA5B8B-35AD-499B-9A21-F49E3B9E33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C16DE25-C467-45EB-9A08-FE7D85A6A2D3}" type="pres">
      <dgm:prSet presAssocID="{B1AA5B8B-35AD-499B-9A21-F49E3B9E339E}" presName="spaceRect" presStyleCnt="0"/>
      <dgm:spPr/>
    </dgm:pt>
    <dgm:pt modelId="{21F36334-9880-445E-9941-63A32E75B707}" type="pres">
      <dgm:prSet presAssocID="{B1AA5B8B-35AD-499B-9A21-F49E3B9E339E}" presName="textRect" presStyleLbl="revTx" presStyleIdx="1" presStyleCnt="3">
        <dgm:presLayoutVars>
          <dgm:chMax val="1"/>
          <dgm:chPref val="1"/>
        </dgm:presLayoutVars>
      </dgm:prSet>
      <dgm:spPr/>
    </dgm:pt>
    <dgm:pt modelId="{CD4EB06E-09FC-4FFC-B24A-009992680303}" type="pres">
      <dgm:prSet presAssocID="{F6491598-8A61-46DE-AB63-99E439096592}" presName="sibTrans" presStyleCnt="0"/>
      <dgm:spPr/>
    </dgm:pt>
    <dgm:pt modelId="{F11DC988-19E8-4B26-9C57-BDE4D5C0E419}" type="pres">
      <dgm:prSet presAssocID="{1742428C-708C-4A91-A7AF-7B31D91E3DF2}" presName="compNode" presStyleCnt="0"/>
      <dgm:spPr/>
    </dgm:pt>
    <dgm:pt modelId="{1435CDDA-7743-444C-BD79-712E3C51CA61}" type="pres">
      <dgm:prSet presAssocID="{1742428C-708C-4A91-A7AF-7B31D91E3DF2}" presName="iconBgRect" presStyleLbl="bgShp" presStyleIdx="2" presStyleCnt="3"/>
      <dgm:spPr/>
    </dgm:pt>
    <dgm:pt modelId="{6E2969DE-ABF0-4EEC-8F68-90C16BDE674E}" type="pres">
      <dgm:prSet presAssocID="{1742428C-708C-4A91-A7AF-7B31D91E3D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A8504C8-AF23-4CD8-9949-6265281B00C7}" type="pres">
      <dgm:prSet presAssocID="{1742428C-708C-4A91-A7AF-7B31D91E3DF2}" presName="spaceRect" presStyleCnt="0"/>
      <dgm:spPr/>
    </dgm:pt>
    <dgm:pt modelId="{65ECB793-E067-4CCE-81D0-F640910B37D7}" type="pres">
      <dgm:prSet presAssocID="{1742428C-708C-4A91-A7AF-7B31D91E3DF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188213-A775-4750-B0BD-3E02855F3737}" type="presOf" srcId="{DC0F6883-F053-4087-8E39-CE4F00641BFA}" destId="{A2FDCF4D-F6BD-4E89-B17A-47AFDF50ACF9}" srcOrd="0" destOrd="0" presId="urn:microsoft.com/office/officeart/2018/5/layout/IconCircleLabelList"/>
    <dgm:cxn modelId="{7F26D61D-3D25-4CAE-874D-E56D21048093}" srcId="{2595C48A-B994-42FC-8903-4CADCA794F2F}" destId="{1742428C-708C-4A91-A7AF-7B31D91E3DF2}" srcOrd="2" destOrd="0" parTransId="{9AC1E602-A6BB-4D30-B992-74073D5626EC}" sibTransId="{694BAC26-6E17-4960-8D3C-7613149892BD}"/>
    <dgm:cxn modelId="{C9B62645-0D16-4804-8620-22DDEB2F57DF}" type="presOf" srcId="{2595C48A-B994-42FC-8903-4CADCA794F2F}" destId="{66C60ED6-CABA-4B1A-84E0-EC906513FDAB}" srcOrd="0" destOrd="0" presId="urn:microsoft.com/office/officeart/2018/5/layout/IconCircleLabelList"/>
    <dgm:cxn modelId="{00C8C166-93C4-489B-BE4F-E10F34217B7D}" srcId="{2595C48A-B994-42FC-8903-4CADCA794F2F}" destId="{DC0F6883-F053-4087-8E39-CE4F00641BFA}" srcOrd="0" destOrd="0" parTransId="{CFE8575A-EF98-4318-9734-C0593672C2E4}" sibTransId="{DD5F47D2-0394-45D7-A686-9D1A97069BC0}"/>
    <dgm:cxn modelId="{4E9218C0-3E5A-4DBA-B9A3-A6685C25C0ED}" type="presOf" srcId="{1742428C-708C-4A91-A7AF-7B31D91E3DF2}" destId="{65ECB793-E067-4CCE-81D0-F640910B37D7}" srcOrd="0" destOrd="0" presId="urn:microsoft.com/office/officeart/2018/5/layout/IconCircleLabelList"/>
    <dgm:cxn modelId="{4131F0D0-FC66-4C61-9A4E-F000992B6B7A}" srcId="{2595C48A-B994-42FC-8903-4CADCA794F2F}" destId="{B1AA5B8B-35AD-499B-9A21-F49E3B9E339E}" srcOrd="1" destOrd="0" parTransId="{61E56CBA-6D9A-468B-93F4-A1473ECB515B}" sibTransId="{F6491598-8A61-46DE-AB63-99E439096592}"/>
    <dgm:cxn modelId="{3731A0DD-4AB1-4353-926A-956C1712BD41}" type="presOf" srcId="{B1AA5B8B-35AD-499B-9A21-F49E3B9E339E}" destId="{21F36334-9880-445E-9941-63A32E75B707}" srcOrd="0" destOrd="0" presId="urn:microsoft.com/office/officeart/2018/5/layout/IconCircleLabelList"/>
    <dgm:cxn modelId="{BE27D31E-185C-4817-93C0-F6E71F18861E}" type="presParOf" srcId="{66C60ED6-CABA-4B1A-84E0-EC906513FDAB}" destId="{1F978CC2-EB9A-42AD-92EA-B183D62BAA35}" srcOrd="0" destOrd="0" presId="urn:microsoft.com/office/officeart/2018/5/layout/IconCircleLabelList"/>
    <dgm:cxn modelId="{7A9111C4-A5C0-4429-85A5-17D64E2DD15F}" type="presParOf" srcId="{1F978CC2-EB9A-42AD-92EA-B183D62BAA35}" destId="{A2C78110-ACF8-48E6-8AB4-BC57537CCF7A}" srcOrd="0" destOrd="0" presId="urn:microsoft.com/office/officeart/2018/5/layout/IconCircleLabelList"/>
    <dgm:cxn modelId="{A0FEAB78-24FB-4A2D-8CBE-30700173FB0B}" type="presParOf" srcId="{1F978CC2-EB9A-42AD-92EA-B183D62BAA35}" destId="{7CD6A41E-76AE-42A6-854D-6BA21460F516}" srcOrd="1" destOrd="0" presId="urn:microsoft.com/office/officeart/2018/5/layout/IconCircleLabelList"/>
    <dgm:cxn modelId="{EAAD3C89-2FA9-4E5C-9946-73A97C4ED8B6}" type="presParOf" srcId="{1F978CC2-EB9A-42AD-92EA-B183D62BAA35}" destId="{0F8FBA2B-C669-40FF-92C4-20441F3B39C0}" srcOrd="2" destOrd="0" presId="urn:microsoft.com/office/officeart/2018/5/layout/IconCircleLabelList"/>
    <dgm:cxn modelId="{362E8C94-D5A6-4023-BFF7-60FD6E6E08DE}" type="presParOf" srcId="{1F978CC2-EB9A-42AD-92EA-B183D62BAA35}" destId="{A2FDCF4D-F6BD-4E89-B17A-47AFDF50ACF9}" srcOrd="3" destOrd="0" presId="urn:microsoft.com/office/officeart/2018/5/layout/IconCircleLabelList"/>
    <dgm:cxn modelId="{A566A1C6-935C-40E5-9B33-8DD97146276D}" type="presParOf" srcId="{66C60ED6-CABA-4B1A-84E0-EC906513FDAB}" destId="{EAE949BA-3D64-41DC-AC65-6EBE1C27A836}" srcOrd="1" destOrd="0" presId="urn:microsoft.com/office/officeart/2018/5/layout/IconCircleLabelList"/>
    <dgm:cxn modelId="{E1B9FC2F-7ABC-4237-9E8A-355FE53F2E10}" type="presParOf" srcId="{66C60ED6-CABA-4B1A-84E0-EC906513FDAB}" destId="{0B8B0D9F-1726-4877-AC99-0B138DE14D49}" srcOrd="2" destOrd="0" presId="urn:microsoft.com/office/officeart/2018/5/layout/IconCircleLabelList"/>
    <dgm:cxn modelId="{79A1E53E-3A62-4B6C-AD70-45EFCE34D6C8}" type="presParOf" srcId="{0B8B0D9F-1726-4877-AC99-0B138DE14D49}" destId="{555061A4-71F8-4329-B2F4-4103A50AD975}" srcOrd="0" destOrd="0" presId="urn:microsoft.com/office/officeart/2018/5/layout/IconCircleLabelList"/>
    <dgm:cxn modelId="{62360195-A2BE-4034-A487-FE9B9B4C5BFD}" type="presParOf" srcId="{0B8B0D9F-1726-4877-AC99-0B138DE14D49}" destId="{05DE9845-3076-420A-A915-2972CC5E35FB}" srcOrd="1" destOrd="0" presId="urn:microsoft.com/office/officeart/2018/5/layout/IconCircleLabelList"/>
    <dgm:cxn modelId="{EAAE4FAE-9E0E-4BD1-BA19-DD396AF63271}" type="presParOf" srcId="{0B8B0D9F-1726-4877-AC99-0B138DE14D49}" destId="{DC16DE25-C467-45EB-9A08-FE7D85A6A2D3}" srcOrd="2" destOrd="0" presId="urn:microsoft.com/office/officeart/2018/5/layout/IconCircleLabelList"/>
    <dgm:cxn modelId="{3D7F516F-2975-4C99-8B95-5951B754ECFF}" type="presParOf" srcId="{0B8B0D9F-1726-4877-AC99-0B138DE14D49}" destId="{21F36334-9880-445E-9941-63A32E75B707}" srcOrd="3" destOrd="0" presId="urn:microsoft.com/office/officeart/2018/5/layout/IconCircleLabelList"/>
    <dgm:cxn modelId="{23B82953-7A7A-488F-A06F-0131B314A109}" type="presParOf" srcId="{66C60ED6-CABA-4B1A-84E0-EC906513FDAB}" destId="{CD4EB06E-09FC-4FFC-B24A-009992680303}" srcOrd="3" destOrd="0" presId="urn:microsoft.com/office/officeart/2018/5/layout/IconCircleLabelList"/>
    <dgm:cxn modelId="{8D1C0FDC-D28C-43BB-8842-94F14FEFC4BC}" type="presParOf" srcId="{66C60ED6-CABA-4B1A-84E0-EC906513FDAB}" destId="{F11DC988-19E8-4B26-9C57-BDE4D5C0E419}" srcOrd="4" destOrd="0" presId="urn:microsoft.com/office/officeart/2018/5/layout/IconCircleLabelList"/>
    <dgm:cxn modelId="{A7BF1C1E-2BA6-4786-9864-73815B287F40}" type="presParOf" srcId="{F11DC988-19E8-4B26-9C57-BDE4D5C0E419}" destId="{1435CDDA-7743-444C-BD79-712E3C51CA61}" srcOrd="0" destOrd="0" presId="urn:microsoft.com/office/officeart/2018/5/layout/IconCircleLabelList"/>
    <dgm:cxn modelId="{300496E8-C2E8-44EB-9AB5-5CE5A8A9E808}" type="presParOf" srcId="{F11DC988-19E8-4B26-9C57-BDE4D5C0E419}" destId="{6E2969DE-ABF0-4EEC-8F68-90C16BDE674E}" srcOrd="1" destOrd="0" presId="urn:microsoft.com/office/officeart/2018/5/layout/IconCircleLabelList"/>
    <dgm:cxn modelId="{3A0C7837-6A13-4563-933B-C68BDF068E7B}" type="presParOf" srcId="{F11DC988-19E8-4B26-9C57-BDE4D5C0E419}" destId="{0A8504C8-AF23-4CD8-9949-6265281B00C7}" srcOrd="2" destOrd="0" presId="urn:microsoft.com/office/officeart/2018/5/layout/IconCircleLabelList"/>
    <dgm:cxn modelId="{C4E958B6-B3E0-4194-8348-A88FEC7BFDFC}" type="presParOf" srcId="{F11DC988-19E8-4B26-9C57-BDE4D5C0E419}" destId="{65ECB793-E067-4CCE-81D0-F640910B37D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AB2B13-2340-4EE5-9E8B-FD360EB804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2266BE-656A-48F8-9B46-A6F8F70B58BD}">
      <dgm:prSet/>
      <dgm:spPr/>
      <dgm:t>
        <a:bodyPr/>
        <a:lstStyle/>
        <a:p>
          <a:r>
            <a:rPr lang="en-US"/>
            <a:t>Big Mountain Resort has an opportunity to </a:t>
          </a:r>
          <a:r>
            <a:rPr lang="en-US" b="1"/>
            <a:t>optimize its pricing strategy</a:t>
          </a:r>
          <a:r>
            <a:rPr lang="en-US"/>
            <a:t>.</a:t>
          </a:r>
        </a:p>
      </dgm:t>
    </dgm:pt>
    <dgm:pt modelId="{F8C34CEC-CF70-4718-B505-28A70C05B554}" type="parTrans" cxnId="{6919107B-B4D1-4566-BFED-65A57609E1EE}">
      <dgm:prSet/>
      <dgm:spPr/>
      <dgm:t>
        <a:bodyPr/>
        <a:lstStyle/>
        <a:p>
          <a:endParaRPr lang="en-US"/>
        </a:p>
      </dgm:t>
    </dgm:pt>
    <dgm:pt modelId="{5F0B8E47-5202-4279-8B6F-D0510C1DB247}" type="sibTrans" cxnId="{6919107B-B4D1-4566-BFED-65A57609E1EE}">
      <dgm:prSet/>
      <dgm:spPr/>
      <dgm:t>
        <a:bodyPr/>
        <a:lstStyle/>
        <a:p>
          <a:endParaRPr lang="en-US"/>
        </a:p>
      </dgm:t>
    </dgm:pt>
    <dgm:pt modelId="{EB155D35-0F2D-40C2-9408-F733C69C067D}">
      <dgm:prSet/>
      <dgm:spPr/>
      <dgm:t>
        <a:bodyPr/>
        <a:lstStyle/>
        <a:p>
          <a:r>
            <a:rPr lang="en-US"/>
            <a:t>A </a:t>
          </a:r>
          <a:r>
            <a:rPr lang="en-US" b="1"/>
            <a:t>data-driven price increase to $92.65</a:t>
          </a:r>
          <a:r>
            <a:rPr lang="en-US"/>
            <a:t> is supported by modeling.</a:t>
          </a:r>
        </a:p>
      </dgm:t>
    </dgm:pt>
    <dgm:pt modelId="{754F1AF9-67C5-44DE-860A-DAFA7FA2C157}" type="parTrans" cxnId="{57E9E394-2D9C-4EE9-A9F0-0B88CEC325E6}">
      <dgm:prSet/>
      <dgm:spPr/>
      <dgm:t>
        <a:bodyPr/>
        <a:lstStyle/>
        <a:p>
          <a:endParaRPr lang="en-US"/>
        </a:p>
      </dgm:t>
    </dgm:pt>
    <dgm:pt modelId="{37E5AE7B-28A2-4325-8155-72DF982C88F2}" type="sibTrans" cxnId="{57E9E394-2D9C-4EE9-A9F0-0B88CEC325E6}">
      <dgm:prSet/>
      <dgm:spPr/>
      <dgm:t>
        <a:bodyPr/>
        <a:lstStyle/>
        <a:p>
          <a:endParaRPr lang="en-US"/>
        </a:p>
      </dgm:t>
    </dgm:pt>
    <dgm:pt modelId="{CBACD286-E0EC-4FF3-99AB-9304699851DA}">
      <dgm:prSet/>
      <dgm:spPr/>
      <dgm:t>
        <a:bodyPr/>
        <a:lstStyle/>
        <a:p>
          <a:r>
            <a:rPr lang="en-US"/>
            <a:t>Further testing and business input are recommended before implementation.</a:t>
          </a:r>
        </a:p>
      </dgm:t>
    </dgm:pt>
    <dgm:pt modelId="{A305AC5C-B647-4977-B768-465F5A398E9E}" type="parTrans" cxnId="{E84009D8-8645-4A41-A560-982322E374DE}">
      <dgm:prSet/>
      <dgm:spPr/>
      <dgm:t>
        <a:bodyPr/>
        <a:lstStyle/>
        <a:p>
          <a:endParaRPr lang="en-US"/>
        </a:p>
      </dgm:t>
    </dgm:pt>
    <dgm:pt modelId="{3F3AA7C4-9F6F-423D-ABDB-D80A4AC93EE3}" type="sibTrans" cxnId="{E84009D8-8645-4A41-A560-982322E374DE}">
      <dgm:prSet/>
      <dgm:spPr/>
      <dgm:t>
        <a:bodyPr/>
        <a:lstStyle/>
        <a:p>
          <a:endParaRPr lang="en-US"/>
        </a:p>
      </dgm:t>
    </dgm:pt>
    <dgm:pt modelId="{ADD7EA73-8258-490F-85C5-4F7492247472}">
      <dgm:prSet/>
      <dgm:spPr/>
      <dgm:t>
        <a:bodyPr/>
        <a:lstStyle/>
        <a:p>
          <a:r>
            <a:rPr lang="en-US"/>
            <a:t>Long-term strategy should include </a:t>
          </a:r>
          <a:r>
            <a:rPr lang="en-US" b="1"/>
            <a:t>operational cost tracking and pricing automation tools</a:t>
          </a:r>
          <a:r>
            <a:rPr lang="en-US"/>
            <a:t>.</a:t>
          </a:r>
        </a:p>
      </dgm:t>
    </dgm:pt>
    <dgm:pt modelId="{08CADF0D-602F-4B69-84CC-6AE361F0F842}" type="parTrans" cxnId="{7036D900-CFFF-4C58-8D21-7AACAAA0EA95}">
      <dgm:prSet/>
      <dgm:spPr/>
      <dgm:t>
        <a:bodyPr/>
        <a:lstStyle/>
        <a:p>
          <a:endParaRPr lang="en-US"/>
        </a:p>
      </dgm:t>
    </dgm:pt>
    <dgm:pt modelId="{F442C5E6-7E1C-4417-9AC0-939243046493}" type="sibTrans" cxnId="{7036D900-CFFF-4C58-8D21-7AACAAA0EA95}">
      <dgm:prSet/>
      <dgm:spPr/>
      <dgm:t>
        <a:bodyPr/>
        <a:lstStyle/>
        <a:p>
          <a:endParaRPr lang="en-US"/>
        </a:p>
      </dgm:t>
    </dgm:pt>
    <dgm:pt modelId="{C9EA8EC3-58F9-4367-8A0B-4F1432CFBA66}" type="pres">
      <dgm:prSet presAssocID="{19AB2B13-2340-4EE5-9E8B-FD360EB80407}" presName="root" presStyleCnt="0">
        <dgm:presLayoutVars>
          <dgm:dir/>
          <dgm:resizeHandles val="exact"/>
        </dgm:presLayoutVars>
      </dgm:prSet>
      <dgm:spPr/>
    </dgm:pt>
    <dgm:pt modelId="{FE6838B7-CF30-4A9E-A9EB-E76F7EADF7F1}" type="pres">
      <dgm:prSet presAssocID="{652266BE-656A-48F8-9B46-A6F8F70B58BD}" presName="compNode" presStyleCnt="0"/>
      <dgm:spPr/>
    </dgm:pt>
    <dgm:pt modelId="{057F56C1-CFEB-4BE4-BBD3-9155965C8BED}" type="pres">
      <dgm:prSet presAssocID="{652266BE-656A-48F8-9B46-A6F8F70B58BD}" presName="bgRect" presStyleLbl="bgShp" presStyleIdx="0" presStyleCnt="4"/>
      <dgm:spPr/>
    </dgm:pt>
    <dgm:pt modelId="{87857FD4-1665-4E96-9619-EFE9ECF29087}" type="pres">
      <dgm:prSet presAssocID="{652266BE-656A-48F8-9B46-A6F8F70B58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113AB701-B6E9-40D5-8BAF-F146458762BC}" type="pres">
      <dgm:prSet presAssocID="{652266BE-656A-48F8-9B46-A6F8F70B58BD}" presName="spaceRect" presStyleCnt="0"/>
      <dgm:spPr/>
    </dgm:pt>
    <dgm:pt modelId="{09A785ED-111F-4515-AB2C-070C48C3F78F}" type="pres">
      <dgm:prSet presAssocID="{652266BE-656A-48F8-9B46-A6F8F70B58BD}" presName="parTx" presStyleLbl="revTx" presStyleIdx="0" presStyleCnt="4">
        <dgm:presLayoutVars>
          <dgm:chMax val="0"/>
          <dgm:chPref val="0"/>
        </dgm:presLayoutVars>
      </dgm:prSet>
      <dgm:spPr/>
    </dgm:pt>
    <dgm:pt modelId="{BCF74D42-256A-497D-8574-39F6DD324420}" type="pres">
      <dgm:prSet presAssocID="{5F0B8E47-5202-4279-8B6F-D0510C1DB247}" presName="sibTrans" presStyleCnt="0"/>
      <dgm:spPr/>
    </dgm:pt>
    <dgm:pt modelId="{7D577E19-E4B8-49A3-A3F2-4F0F16755023}" type="pres">
      <dgm:prSet presAssocID="{EB155D35-0F2D-40C2-9408-F733C69C067D}" presName="compNode" presStyleCnt="0"/>
      <dgm:spPr/>
    </dgm:pt>
    <dgm:pt modelId="{FAE0B51C-22C7-447C-B2A3-905BE2E927DE}" type="pres">
      <dgm:prSet presAssocID="{EB155D35-0F2D-40C2-9408-F733C69C067D}" presName="bgRect" presStyleLbl="bgShp" presStyleIdx="1" presStyleCnt="4"/>
      <dgm:spPr/>
    </dgm:pt>
    <dgm:pt modelId="{CB6030CE-1590-4885-83D0-C3CEC5231F2B}" type="pres">
      <dgm:prSet presAssocID="{EB155D35-0F2D-40C2-9408-F733C69C06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519707C-A189-496D-BA7B-8B0D4170805C}" type="pres">
      <dgm:prSet presAssocID="{EB155D35-0F2D-40C2-9408-F733C69C067D}" presName="spaceRect" presStyleCnt="0"/>
      <dgm:spPr/>
    </dgm:pt>
    <dgm:pt modelId="{2B097D2F-81EF-42B5-9740-DE517DA9081F}" type="pres">
      <dgm:prSet presAssocID="{EB155D35-0F2D-40C2-9408-F733C69C067D}" presName="parTx" presStyleLbl="revTx" presStyleIdx="1" presStyleCnt="4">
        <dgm:presLayoutVars>
          <dgm:chMax val="0"/>
          <dgm:chPref val="0"/>
        </dgm:presLayoutVars>
      </dgm:prSet>
      <dgm:spPr/>
    </dgm:pt>
    <dgm:pt modelId="{1FE49AD5-95C7-481C-AE28-EED5BA58B8DE}" type="pres">
      <dgm:prSet presAssocID="{37E5AE7B-28A2-4325-8155-72DF982C88F2}" presName="sibTrans" presStyleCnt="0"/>
      <dgm:spPr/>
    </dgm:pt>
    <dgm:pt modelId="{8C2A8635-2483-47E6-92A3-A100CD1EC799}" type="pres">
      <dgm:prSet presAssocID="{CBACD286-E0EC-4FF3-99AB-9304699851DA}" presName="compNode" presStyleCnt="0"/>
      <dgm:spPr/>
    </dgm:pt>
    <dgm:pt modelId="{EC580DC2-EC29-4430-8D18-F5B3A56CEF11}" type="pres">
      <dgm:prSet presAssocID="{CBACD286-E0EC-4FF3-99AB-9304699851DA}" presName="bgRect" presStyleLbl="bgShp" presStyleIdx="2" presStyleCnt="4"/>
      <dgm:spPr/>
    </dgm:pt>
    <dgm:pt modelId="{F5BEED49-7485-405B-85F7-DDB14512A2C6}" type="pres">
      <dgm:prSet presAssocID="{CBACD286-E0EC-4FF3-99AB-9304699851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BAEAACA-E9C6-468A-89AD-C54C1C616894}" type="pres">
      <dgm:prSet presAssocID="{CBACD286-E0EC-4FF3-99AB-9304699851DA}" presName="spaceRect" presStyleCnt="0"/>
      <dgm:spPr/>
    </dgm:pt>
    <dgm:pt modelId="{E229C3C4-5401-4B21-88C0-7C7AA6D0B078}" type="pres">
      <dgm:prSet presAssocID="{CBACD286-E0EC-4FF3-99AB-9304699851DA}" presName="parTx" presStyleLbl="revTx" presStyleIdx="2" presStyleCnt="4">
        <dgm:presLayoutVars>
          <dgm:chMax val="0"/>
          <dgm:chPref val="0"/>
        </dgm:presLayoutVars>
      </dgm:prSet>
      <dgm:spPr/>
    </dgm:pt>
    <dgm:pt modelId="{19B2367C-7052-40A1-A5EC-A123DF4A37BF}" type="pres">
      <dgm:prSet presAssocID="{3F3AA7C4-9F6F-423D-ABDB-D80A4AC93EE3}" presName="sibTrans" presStyleCnt="0"/>
      <dgm:spPr/>
    </dgm:pt>
    <dgm:pt modelId="{117A8DE4-B295-4305-91F2-050FA932BA49}" type="pres">
      <dgm:prSet presAssocID="{ADD7EA73-8258-490F-85C5-4F7492247472}" presName="compNode" presStyleCnt="0"/>
      <dgm:spPr/>
    </dgm:pt>
    <dgm:pt modelId="{0CF9F6A1-EBD4-4D77-A7AA-5597EB120F44}" type="pres">
      <dgm:prSet presAssocID="{ADD7EA73-8258-490F-85C5-4F7492247472}" presName="bgRect" presStyleLbl="bgShp" presStyleIdx="3" presStyleCnt="4"/>
      <dgm:spPr/>
    </dgm:pt>
    <dgm:pt modelId="{EC43D146-3932-4B30-A6CC-50C3AEAD0D5A}" type="pres">
      <dgm:prSet presAssocID="{ADD7EA73-8258-490F-85C5-4F74922474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AEBBBFE-B291-4C68-9395-80A1334F54CD}" type="pres">
      <dgm:prSet presAssocID="{ADD7EA73-8258-490F-85C5-4F7492247472}" presName="spaceRect" presStyleCnt="0"/>
      <dgm:spPr/>
    </dgm:pt>
    <dgm:pt modelId="{40E12979-924D-499D-BE78-375761EC2FB0}" type="pres">
      <dgm:prSet presAssocID="{ADD7EA73-8258-490F-85C5-4F749224747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36D900-CFFF-4C58-8D21-7AACAAA0EA95}" srcId="{19AB2B13-2340-4EE5-9E8B-FD360EB80407}" destId="{ADD7EA73-8258-490F-85C5-4F7492247472}" srcOrd="3" destOrd="0" parTransId="{08CADF0D-602F-4B69-84CC-6AE361F0F842}" sibTransId="{F442C5E6-7E1C-4417-9AC0-939243046493}"/>
    <dgm:cxn modelId="{6157EA3C-45D6-4F54-A03C-099246095B31}" type="presOf" srcId="{ADD7EA73-8258-490F-85C5-4F7492247472}" destId="{40E12979-924D-499D-BE78-375761EC2FB0}" srcOrd="0" destOrd="0" presId="urn:microsoft.com/office/officeart/2018/2/layout/IconVerticalSolidList"/>
    <dgm:cxn modelId="{8B3D4A60-1FD0-4B2F-9655-04A052A314E9}" type="presOf" srcId="{652266BE-656A-48F8-9B46-A6F8F70B58BD}" destId="{09A785ED-111F-4515-AB2C-070C48C3F78F}" srcOrd="0" destOrd="0" presId="urn:microsoft.com/office/officeart/2018/2/layout/IconVerticalSolidList"/>
    <dgm:cxn modelId="{6919107B-B4D1-4566-BFED-65A57609E1EE}" srcId="{19AB2B13-2340-4EE5-9E8B-FD360EB80407}" destId="{652266BE-656A-48F8-9B46-A6F8F70B58BD}" srcOrd="0" destOrd="0" parTransId="{F8C34CEC-CF70-4718-B505-28A70C05B554}" sibTransId="{5F0B8E47-5202-4279-8B6F-D0510C1DB247}"/>
    <dgm:cxn modelId="{57E9E394-2D9C-4EE9-A9F0-0B88CEC325E6}" srcId="{19AB2B13-2340-4EE5-9E8B-FD360EB80407}" destId="{EB155D35-0F2D-40C2-9408-F733C69C067D}" srcOrd="1" destOrd="0" parTransId="{754F1AF9-67C5-44DE-860A-DAFA7FA2C157}" sibTransId="{37E5AE7B-28A2-4325-8155-72DF982C88F2}"/>
    <dgm:cxn modelId="{31087FD2-93CF-470F-A971-E91134B2A02E}" type="presOf" srcId="{EB155D35-0F2D-40C2-9408-F733C69C067D}" destId="{2B097D2F-81EF-42B5-9740-DE517DA9081F}" srcOrd="0" destOrd="0" presId="urn:microsoft.com/office/officeart/2018/2/layout/IconVerticalSolidList"/>
    <dgm:cxn modelId="{D0CFE8D4-B344-4123-B245-285834031ECF}" type="presOf" srcId="{19AB2B13-2340-4EE5-9E8B-FD360EB80407}" destId="{C9EA8EC3-58F9-4367-8A0B-4F1432CFBA66}" srcOrd="0" destOrd="0" presId="urn:microsoft.com/office/officeart/2018/2/layout/IconVerticalSolidList"/>
    <dgm:cxn modelId="{E84009D8-8645-4A41-A560-982322E374DE}" srcId="{19AB2B13-2340-4EE5-9E8B-FD360EB80407}" destId="{CBACD286-E0EC-4FF3-99AB-9304699851DA}" srcOrd="2" destOrd="0" parTransId="{A305AC5C-B647-4977-B768-465F5A398E9E}" sibTransId="{3F3AA7C4-9F6F-423D-ABDB-D80A4AC93EE3}"/>
    <dgm:cxn modelId="{2D4ABBE5-DAB8-47DF-8E52-E9D0DD7807D5}" type="presOf" srcId="{CBACD286-E0EC-4FF3-99AB-9304699851DA}" destId="{E229C3C4-5401-4B21-88C0-7C7AA6D0B078}" srcOrd="0" destOrd="0" presId="urn:microsoft.com/office/officeart/2018/2/layout/IconVerticalSolidList"/>
    <dgm:cxn modelId="{624CDACE-5257-461E-92C9-F6B876C429D1}" type="presParOf" srcId="{C9EA8EC3-58F9-4367-8A0B-4F1432CFBA66}" destId="{FE6838B7-CF30-4A9E-A9EB-E76F7EADF7F1}" srcOrd="0" destOrd="0" presId="urn:microsoft.com/office/officeart/2018/2/layout/IconVerticalSolidList"/>
    <dgm:cxn modelId="{ACEEAC58-17AB-4D9C-A8EB-985B8515AFF3}" type="presParOf" srcId="{FE6838B7-CF30-4A9E-A9EB-E76F7EADF7F1}" destId="{057F56C1-CFEB-4BE4-BBD3-9155965C8BED}" srcOrd="0" destOrd="0" presId="urn:microsoft.com/office/officeart/2018/2/layout/IconVerticalSolidList"/>
    <dgm:cxn modelId="{2EEE4A01-A65F-46EE-8614-BAE0C359E9BB}" type="presParOf" srcId="{FE6838B7-CF30-4A9E-A9EB-E76F7EADF7F1}" destId="{87857FD4-1665-4E96-9619-EFE9ECF29087}" srcOrd="1" destOrd="0" presId="urn:microsoft.com/office/officeart/2018/2/layout/IconVerticalSolidList"/>
    <dgm:cxn modelId="{C7B10180-D7C9-4775-9502-17AC5840C221}" type="presParOf" srcId="{FE6838B7-CF30-4A9E-A9EB-E76F7EADF7F1}" destId="{113AB701-B6E9-40D5-8BAF-F146458762BC}" srcOrd="2" destOrd="0" presId="urn:microsoft.com/office/officeart/2018/2/layout/IconVerticalSolidList"/>
    <dgm:cxn modelId="{54595E59-C020-440D-8EED-01C9CF99E48A}" type="presParOf" srcId="{FE6838B7-CF30-4A9E-A9EB-E76F7EADF7F1}" destId="{09A785ED-111F-4515-AB2C-070C48C3F78F}" srcOrd="3" destOrd="0" presId="urn:microsoft.com/office/officeart/2018/2/layout/IconVerticalSolidList"/>
    <dgm:cxn modelId="{1336D101-ABDE-4061-98CF-440799A1BB64}" type="presParOf" srcId="{C9EA8EC3-58F9-4367-8A0B-4F1432CFBA66}" destId="{BCF74D42-256A-497D-8574-39F6DD324420}" srcOrd="1" destOrd="0" presId="urn:microsoft.com/office/officeart/2018/2/layout/IconVerticalSolidList"/>
    <dgm:cxn modelId="{931844AF-70CA-4930-B1FB-D17C395BC7EB}" type="presParOf" srcId="{C9EA8EC3-58F9-4367-8A0B-4F1432CFBA66}" destId="{7D577E19-E4B8-49A3-A3F2-4F0F16755023}" srcOrd="2" destOrd="0" presId="urn:microsoft.com/office/officeart/2018/2/layout/IconVerticalSolidList"/>
    <dgm:cxn modelId="{9363EB18-915C-412D-92C1-B086DCE2D649}" type="presParOf" srcId="{7D577E19-E4B8-49A3-A3F2-4F0F16755023}" destId="{FAE0B51C-22C7-447C-B2A3-905BE2E927DE}" srcOrd="0" destOrd="0" presId="urn:microsoft.com/office/officeart/2018/2/layout/IconVerticalSolidList"/>
    <dgm:cxn modelId="{2F79E572-E846-4A62-8851-41A00A6FB3B6}" type="presParOf" srcId="{7D577E19-E4B8-49A3-A3F2-4F0F16755023}" destId="{CB6030CE-1590-4885-83D0-C3CEC5231F2B}" srcOrd="1" destOrd="0" presId="urn:microsoft.com/office/officeart/2018/2/layout/IconVerticalSolidList"/>
    <dgm:cxn modelId="{D60803DD-0A40-4E97-BCAA-561E83CAE0A0}" type="presParOf" srcId="{7D577E19-E4B8-49A3-A3F2-4F0F16755023}" destId="{3519707C-A189-496D-BA7B-8B0D4170805C}" srcOrd="2" destOrd="0" presId="urn:microsoft.com/office/officeart/2018/2/layout/IconVerticalSolidList"/>
    <dgm:cxn modelId="{40FCBB33-F803-420B-BF74-FCB26C18DBAD}" type="presParOf" srcId="{7D577E19-E4B8-49A3-A3F2-4F0F16755023}" destId="{2B097D2F-81EF-42B5-9740-DE517DA9081F}" srcOrd="3" destOrd="0" presId="urn:microsoft.com/office/officeart/2018/2/layout/IconVerticalSolidList"/>
    <dgm:cxn modelId="{6C36B58F-488E-4498-A87C-CC0D6EFED999}" type="presParOf" srcId="{C9EA8EC3-58F9-4367-8A0B-4F1432CFBA66}" destId="{1FE49AD5-95C7-481C-AE28-EED5BA58B8DE}" srcOrd="3" destOrd="0" presId="urn:microsoft.com/office/officeart/2018/2/layout/IconVerticalSolidList"/>
    <dgm:cxn modelId="{BDCE9002-6484-47A3-9880-AA831EBFC91B}" type="presParOf" srcId="{C9EA8EC3-58F9-4367-8A0B-4F1432CFBA66}" destId="{8C2A8635-2483-47E6-92A3-A100CD1EC799}" srcOrd="4" destOrd="0" presId="urn:microsoft.com/office/officeart/2018/2/layout/IconVerticalSolidList"/>
    <dgm:cxn modelId="{B644451D-8258-4867-B843-B1C035691FB8}" type="presParOf" srcId="{8C2A8635-2483-47E6-92A3-A100CD1EC799}" destId="{EC580DC2-EC29-4430-8D18-F5B3A56CEF11}" srcOrd="0" destOrd="0" presId="urn:microsoft.com/office/officeart/2018/2/layout/IconVerticalSolidList"/>
    <dgm:cxn modelId="{73ACD1CC-8996-4A11-8963-9B27FDD6148D}" type="presParOf" srcId="{8C2A8635-2483-47E6-92A3-A100CD1EC799}" destId="{F5BEED49-7485-405B-85F7-DDB14512A2C6}" srcOrd="1" destOrd="0" presId="urn:microsoft.com/office/officeart/2018/2/layout/IconVerticalSolidList"/>
    <dgm:cxn modelId="{CE5B12D4-4C1D-4470-BA6F-9ACC57B94874}" type="presParOf" srcId="{8C2A8635-2483-47E6-92A3-A100CD1EC799}" destId="{4BAEAACA-E9C6-468A-89AD-C54C1C616894}" srcOrd="2" destOrd="0" presId="urn:microsoft.com/office/officeart/2018/2/layout/IconVerticalSolidList"/>
    <dgm:cxn modelId="{FAC503EE-7AD3-469F-8080-F8B00C95520E}" type="presParOf" srcId="{8C2A8635-2483-47E6-92A3-A100CD1EC799}" destId="{E229C3C4-5401-4B21-88C0-7C7AA6D0B078}" srcOrd="3" destOrd="0" presId="urn:microsoft.com/office/officeart/2018/2/layout/IconVerticalSolidList"/>
    <dgm:cxn modelId="{A027B9B6-55D7-42D9-A897-A98EBFE2C6A1}" type="presParOf" srcId="{C9EA8EC3-58F9-4367-8A0B-4F1432CFBA66}" destId="{19B2367C-7052-40A1-A5EC-A123DF4A37BF}" srcOrd="5" destOrd="0" presId="urn:microsoft.com/office/officeart/2018/2/layout/IconVerticalSolidList"/>
    <dgm:cxn modelId="{10726AF2-6A45-444D-B7AA-8D805C58FC50}" type="presParOf" srcId="{C9EA8EC3-58F9-4367-8A0B-4F1432CFBA66}" destId="{117A8DE4-B295-4305-91F2-050FA932BA49}" srcOrd="6" destOrd="0" presId="urn:microsoft.com/office/officeart/2018/2/layout/IconVerticalSolidList"/>
    <dgm:cxn modelId="{7E403274-CD9C-4966-82F1-EB2F3AAAA6EF}" type="presParOf" srcId="{117A8DE4-B295-4305-91F2-050FA932BA49}" destId="{0CF9F6A1-EBD4-4D77-A7AA-5597EB120F44}" srcOrd="0" destOrd="0" presId="urn:microsoft.com/office/officeart/2018/2/layout/IconVerticalSolidList"/>
    <dgm:cxn modelId="{8BD4248A-E85B-4C21-BE95-8BF71660DBE9}" type="presParOf" srcId="{117A8DE4-B295-4305-91F2-050FA932BA49}" destId="{EC43D146-3932-4B30-A6CC-50C3AEAD0D5A}" srcOrd="1" destOrd="0" presId="urn:microsoft.com/office/officeart/2018/2/layout/IconVerticalSolidList"/>
    <dgm:cxn modelId="{838A6A0D-B165-48C3-9A9C-0251E306A86A}" type="presParOf" srcId="{117A8DE4-B295-4305-91F2-050FA932BA49}" destId="{DAEBBBFE-B291-4C68-9395-80A1334F54CD}" srcOrd="2" destOrd="0" presId="urn:microsoft.com/office/officeart/2018/2/layout/IconVerticalSolidList"/>
    <dgm:cxn modelId="{A0CB342E-684B-44EE-A668-8CA28F2CCD12}" type="presParOf" srcId="{117A8DE4-B295-4305-91F2-050FA932BA49}" destId="{40E12979-924D-499D-BE78-375761EC2F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F3A4F-6E53-4380-885F-691EE77E19C9}">
      <dsp:nvSpPr>
        <dsp:cNvPr id="0" name=""/>
        <dsp:cNvSpPr/>
      </dsp:nvSpPr>
      <dsp:spPr>
        <a:xfrm>
          <a:off x="0" y="607565"/>
          <a:ext cx="10890929" cy="11216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F1C10-FB82-44D1-B404-70A15192D2F8}">
      <dsp:nvSpPr>
        <dsp:cNvPr id="0" name=""/>
        <dsp:cNvSpPr/>
      </dsp:nvSpPr>
      <dsp:spPr>
        <a:xfrm>
          <a:off x="339301" y="859938"/>
          <a:ext cx="616912" cy="6169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F84FD-3688-4C91-BBB7-B43F78407234}">
      <dsp:nvSpPr>
        <dsp:cNvPr id="0" name=""/>
        <dsp:cNvSpPr/>
      </dsp:nvSpPr>
      <dsp:spPr>
        <a:xfrm>
          <a:off x="1295516" y="607565"/>
          <a:ext cx="4900918" cy="1121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09" tIns="118709" rIns="118709" bIns="11870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Random Forest Regressor:</a:t>
          </a:r>
          <a:endParaRPr lang="en-US" sz="2500" kern="1200"/>
        </a:p>
      </dsp:txBody>
      <dsp:txXfrm>
        <a:off x="1295516" y="607565"/>
        <a:ext cx="4900918" cy="1121658"/>
      </dsp:txXfrm>
    </dsp:sp>
    <dsp:sp modelId="{87D1C8C0-5238-4BB7-A92E-09563BED3F86}">
      <dsp:nvSpPr>
        <dsp:cNvPr id="0" name=""/>
        <dsp:cNvSpPr/>
      </dsp:nvSpPr>
      <dsp:spPr>
        <a:xfrm>
          <a:off x="6196434" y="607565"/>
          <a:ext cx="4694494" cy="1121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09" tIns="118709" rIns="118709" bIns="11870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Improved accuracy through hyperparameter tuning.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Outperformed linear regression in capturing nonlinear relationships.</a:t>
          </a:r>
        </a:p>
      </dsp:txBody>
      <dsp:txXfrm>
        <a:off x="6196434" y="607565"/>
        <a:ext cx="4694494" cy="1121658"/>
      </dsp:txXfrm>
    </dsp:sp>
    <dsp:sp modelId="{C6ED58FE-CF83-466D-8E19-ECF325A6473B}">
      <dsp:nvSpPr>
        <dsp:cNvPr id="0" name=""/>
        <dsp:cNvSpPr/>
      </dsp:nvSpPr>
      <dsp:spPr>
        <a:xfrm>
          <a:off x="0" y="2009638"/>
          <a:ext cx="10890929" cy="11216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BB09A-4DB1-4920-8FE3-05D543156923}">
      <dsp:nvSpPr>
        <dsp:cNvPr id="0" name=""/>
        <dsp:cNvSpPr/>
      </dsp:nvSpPr>
      <dsp:spPr>
        <a:xfrm>
          <a:off x="339301" y="2262012"/>
          <a:ext cx="616912" cy="6169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16E76-3FA2-42D5-9221-1948E69231F7}">
      <dsp:nvSpPr>
        <dsp:cNvPr id="0" name=""/>
        <dsp:cNvSpPr/>
      </dsp:nvSpPr>
      <dsp:spPr>
        <a:xfrm>
          <a:off x="1295516" y="2009638"/>
          <a:ext cx="9595412" cy="1121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09" tIns="118709" rIns="118709" bIns="11870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Final Model Choice:</a:t>
          </a:r>
          <a:r>
            <a:rPr lang="en-US" sz="2500" kern="1200"/>
            <a:t> Random Forest Regressor, due to superior predictive performance.</a:t>
          </a:r>
        </a:p>
      </dsp:txBody>
      <dsp:txXfrm>
        <a:off x="1295516" y="2009638"/>
        <a:ext cx="9595412" cy="1121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447FA-31CB-744F-B47D-94C6CF9D9614}">
      <dsp:nvSpPr>
        <dsp:cNvPr id="0" name=""/>
        <dsp:cNvSpPr/>
      </dsp:nvSpPr>
      <dsp:spPr>
        <a:xfrm>
          <a:off x="0" y="0"/>
          <a:ext cx="72164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87630-01E1-324F-B386-747D3849F457}">
      <dsp:nvSpPr>
        <dsp:cNvPr id="0" name=""/>
        <dsp:cNvSpPr/>
      </dsp:nvSpPr>
      <dsp:spPr>
        <a:xfrm>
          <a:off x="0" y="0"/>
          <a:ext cx="7216416" cy="127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New Chair Lift:</a:t>
          </a:r>
          <a:endParaRPr lang="en-US" sz="2600" kern="1200"/>
        </a:p>
      </dsp:txBody>
      <dsp:txXfrm>
        <a:off x="0" y="0"/>
        <a:ext cx="7216416" cy="1277815"/>
      </dsp:txXfrm>
    </dsp:sp>
    <dsp:sp modelId="{106744E1-6E53-A840-9E22-D7C72E7B5E4C}">
      <dsp:nvSpPr>
        <dsp:cNvPr id="0" name=""/>
        <dsp:cNvSpPr/>
      </dsp:nvSpPr>
      <dsp:spPr>
        <a:xfrm>
          <a:off x="0" y="1277815"/>
          <a:ext cx="7216416" cy="0"/>
        </a:xfrm>
        <a:prstGeom prst="line">
          <a:avLst/>
        </a:prstGeom>
        <a:solidFill>
          <a:schemeClr val="accent2">
            <a:hueOff val="2357366"/>
            <a:satOff val="-8879"/>
            <a:lumOff val="7451"/>
            <a:alphaOff val="0"/>
          </a:schemeClr>
        </a:solidFill>
        <a:ln w="12700" cap="flat" cmpd="sng" algn="ctr">
          <a:solidFill>
            <a:schemeClr val="accent2">
              <a:hueOff val="2357366"/>
              <a:satOff val="-8879"/>
              <a:lumOff val="7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C4940-6F34-9D47-82EA-E8522E4AB91E}">
      <dsp:nvSpPr>
        <dsp:cNvPr id="0" name=""/>
        <dsp:cNvSpPr/>
      </dsp:nvSpPr>
      <dsp:spPr>
        <a:xfrm>
          <a:off x="0" y="1277815"/>
          <a:ext cx="7216416" cy="127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Additional operating cost per visitor: estimated at </a:t>
          </a:r>
          <a:r>
            <a:rPr lang="en-US" sz="2600" b="1" kern="1200"/>
            <a:t>$X per ticket</a:t>
          </a:r>
          <a:r>
            <a:rPr lang="en-US" sz="2600" kern="1200"/>
            <a:t> (based on a five-day pass purchase assumption).</a:t>
          </a:r>
        </a:p>
      </dsp:txBody>
      <dsp:txXfrm>
        <a:off x="0" y="1277815"/>
        <a:ext cx="7216416" cy="1277815"/>
      </dsp:txXfrm>
    </dsp:sp>
    <dsp:sp modelId="{84995040-D579-B441-9F36-448A298679D3}">
      <dsp:nvSpPr>
        <dsp:cNvPr id="0" name=""/>
        <dsp:cNvSpPr/>
      </dsp:nvSpPr>
      <dsp:spPr>
        <a:xfrm>
          <a:off x="0" y="2555630"/>
          <a:ext cx="7216416" cy="0"/>
        </a:xfrm>
        <a:prstGeom prst="line">
          <a:avLst/>
        </a:prstGeom>
        <a:solidFill>
          <a:schemeClr val="accent2">
            <a:hueOff val="4714731"/>
            <a:satOff val="-17759"/>
            <a:lumOff val="14902"/>
            <a:alphaOff val="0"/>
          </a:schemeClr>
        </a:solidFill>
        <a:ln w="12700" cap="flat" cmpd="sng" algn="ctr">
          <a:solidFill>
            <a:schemeClr val="accent2">
              <a:hueOff val="4714731"/>
              <a:satOff val="-17759"/>
              <a:lumOff val="1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6FC4A-3489-EB4A-8187-FCE5BDC29E92}">
      <dsp:nvSpPr>
        <dsp:cNvPr id="0" name=""/>
        <dsp:cNvSpPr/>
      </dsp:nvSpPr>
      <dsp:spPr>
        <a:xfrm>
          <a:off x="0" y="2555630"/>
          <a:ext cx="7216416" cy="127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Increasing ticket price to $92.65 would help offset these costs.</a:t>
          </a:r>
        </a:p>
      </dsp:txBody>
      <dsp:txXfrm>
        <a:off x="0" y="2555630"/>
        <a:ext cx="7216416" cy="1277815"/>
      </dsp:txXfrm>
    </dsp:sp>
    <dsp:sp modelId="{B4BB749E-CDFD-2643-8AF2-183ACF6CC7FE}">
      <dsp:nvSpPr>
        <dsp:cNvPr id="0" name=""/>
        <dsp:cNvSpPr/>
      </dsp:nvSpPr>
      <dsp:spPr>
        <a:xfrm>
          <a:off x="0" y="3833445"/>
          <a:ext cx="7216416" cy="0"/>
        </a:xfrm>
        <a:prstGeom prst="line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23DC8-6E98-0946-B357-5327DCC20020}">
      <dsp:nvSpPr>
        <dsp:cNvPr id="0" name=""/>
        <dsp:cNvSpPr/>
      </dsp:nvSpPr>
      <dsp:spPr>
        <a:xfrm>
          <a:off x="0" y="3833445"/>
          <a:ext cx="7216416" cy="127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Further financial analysis needed to determine breakeven scenarios.</a:t>
          </a:r>
        </a:p>
      </dsp:txBody>
      <dsp:txXfrm>
        <a:off x="0" y="3833445"/>
        <a:ext cx="7216416" cy="1277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78110-ACF8-48E6-8AB4-BC57537CCF7A}">
      <dsp:nvSpPr>
        <dsp:cNvPr id="0" name=""/>
        <dsp:cNvSpPr/>
      </dsp:nvSpPr>
      <dsp:spPr>
        <a:xfrm>
          <a:off x="700214" y="226931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6A41E-76AE-42A6-854D-6BA21460F516}">
      <dsp:nvSpPr>
        <dsp:cNvPr id="0" name=""/>
        <dsp:cNvSpPr/>
      </dsp:nvSpPr>
      <dsp:spPr>
        <a:xfrm>
          <a:off x="1117027" y="64374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DCF4D-F6BD-4E89-B17A-47AFDF50ACF9}">
      <dsp:nvSpPr>
        <dsp:cNvPr id="0" name=""/>
        <dsp:cNvSpPr/>
      </dsp:nvSpPr>
      <dsp:spPr>
        <a:xfrm>
          <a:off x="74995" y="27919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Conduct stakeholder interviews to validate pricing strategy.</a:t>
          </a:r>
        </a:p>
      </dsp:txBody>
      <dsp:txXfrm>
        <a:off x="74995" y="2791931"/>
        <a:ext cx="3206250" cy="720000"/>
      </dsp:txXfrm>
    </dsp:sp>
    <dsp:sp modelId="{555061A4-71F8-4329-B2F4-4103A50AD975}">
      <dsp:nvSpPr>
        <dsp:cNvPr id="0" name=""/>
        <dsp:cNvSpPr/>
      </dsp:nvSpPr>
      <dsp:spPr>
        <a:xfrm>
          <a:off x="4467558" y="226931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E9845-3076-420A-A915-2972CC5E35FB}">
      <dsp:nvSpPr>
        <dsp:cNvPr id="0" name=""/>
        <dsp:cNvSpPr/>
      </dsp:nvSpPr>
      <dsp:spPr>
        <a:xfrm>
          <a:off x="4884370" y="64374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36334-9880-445E-9941-63A32E75B707}">
      <dsp:nvSpPr>
        <dsp:cNvPr id="0" name=""/>
        <dsp:cNvSpPr/>
      </dsp:nvSpPr>
      <dsp:spPr>
        <a:xfrm>
          <a:off x="3842339" y="27919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Implement a </a:t>
          </a:r>
          <a:r>
            <a:rPr lang="en-US" sz="1700" b="1" kern="1200"/>
            <a:t>self-service analytics tool</a:t>
          </a:r>
          <a:r>
            <a:rPr lang="en-US" sz="1700" kern="1200"/>
            <a:t> for real-time scenario testing.</a:t>
          </a:r>
        </a:p>
      </dsp:txBody>
      <dsp:txXfrm>
        <a:off x="3842339" y="2791931"/>
        <a:ext cx="3206250" cy="720000"/>
      </dsp:txXfrm>
    </dsp:sp>
    <dsp:sp modelId="{1435CDDA-7743-444C-BD79-712E3C51CA61}">
      <dsp:nvSpPr>
        <dsp:cNvPr id="0" name=""/>
        <dsp:cNvSpPr/>
      </dsp:nvSpPr>
      <dsp:spPr>
        <a:xfrm>
          <a:off x="8234902" y="226931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969DE-ABF0-4EEC-8F68-90C16BDE674E}">
      <dsp:nvSpPr>
        <dsp:cNvPr id="0" name=""/>
        <dsp:cNvSpPr/>
      </dsp:nvSpPr>
      <dsp:spPr>
        <a:xfrm>
          <a:off x="8651714" y="64374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CB793-E067-4CCE-81D0-F640910B37D7}">
      <dsp:nvSpPr>
        <dsp:cNvPr id="0" name=""/>
        <dsp:cNvSpPr/>
      </dsp:nvSpPr>
      <dsp:spPr>
        <a:xfrm>
          <a:off x="7609683" y="27919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Explore bundling options and dynamic pricing strategies.</a:t>
          </a:r>
        </a:p>
      </dsp:txBody>
      <dsp:txXfrm>
        <a:off x="7609683" y="2791931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F56C1-CFEB-4BE4-BBD3-9155965C8BED}">
      <dsp:nvSpPr>
        <dsp:cNvPr id="0" name=""/>
        <dsp:cNvSpPr/>
      </dsp:nvSpPr>
      <dsp:spPr>
        <a:xfrm>
          <a:off x="0" y="2121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7FD4-1665-4E96-9619-EFE9ECF29087}">
      <dsp:nvSpPr>
        <dsp:cNvPr id="0" name=""/>
        <dsp:cNvSpPr/>
      </dsp:nvSpPr>
      <dsp:spPr>
        <a:xfrm>
          <a:off x="325236" y="244032"/>
          <a:ext cx="591338" cy="5913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785ED-111F-4515-AB2C-070C48C3F78F}">
      <dsp:nvSpPr>
        <dsp:cNvPr id="0" name=""/>
        <dsp:cNvSpPr/>
      </dsp:nvSpPr>
      <dsp:spPr>
        <a:xfrm>
          <a:off x="1241811" y="2121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Big Mountain Resort has an opportunity to </a:t>
          </a:r>
          <a:r>
            <a:rPr lang="en-US" sz="2200" b="1" kern="1200"/>
            <a:t>optimize its pricing strategy</a:t>
          </a:r>
          <a:r>
            <a:rPr lang="en-US" sz="2200" kern="1200"/>
            <a:t>.</a:t>
          </a:r>
        </a:p>
      </dsp:txBody>
      <dsp:txXfrm>
        <a:off x="1241811" y="2121"/>
        <a:ext cx="5974604" cy="1075161"/>
      </dsp:txXfrm>
    </dsp:sp>
    <dsp:sp modelId="{FAE0B51C-22C7-447C-B2A3-905BE2E927DE}">
      <dsp:nvSpPr>
        <dsp:cNvPr id="0" name=""/>
        <dsp:cNvSpPr/>
      </dsp:nvSpPr>
      <dsp:spPr>
        <a:xfrm>
          <a:off x="0" y="1346073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030CE-1590-4885-83D0-C3CEC5231F2B}">
      <dsp:nvSpPr>
        <dsp:cNvPr id="0" name=""/>
        <dsp:cNvSpPr/>
      </dsp:nvSpPr>
      <dsp:spPr>
        <a:xfrm>
          <a:off x="325236" y="1587984"/>
          <a:ext cx="591338" cy="591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97D2F-81EF-42B5-9740-DE517DA9081F}">
      <dsp:nvSpPr>
        <dsp:cNvPr id="0" name=""/>
        <dsp:cNvSpPr/>
      </dsp:nvSpPr>
      <dsp:spPr>
        <a:xfrm>
          <a:off x="1241811" y="1346073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</a:t>
          </a:r>
          <a:r>
            <a:rPr lang="en-US" sz="2200" b="1" kern="1200"/>
            <a:t>data-driven price increase to $92.65</a:t>
          </a:r>
          <a:r>
            <a:rPr lang="en-US" sz="2200" kern="1200"/>
            <a:t> is supported by modeling.</a:t>
          </a:r>
        </a:p>
      </dsp:txBody>
      <dsp:txXfrm>
        <a:off x="1241811" y="1346073"/>
        <a:ext cx="5974604" cy="1075161"/>
      </dsp:txXfrm>
    </dsp:sp>
    <dsp:sp modelId="{EC580DC2-EC29-4430-8D18-F5B3A56CEF11}">
      <dsp:nvSpPr>
        <dsp:cNvPr id="0" name=""/>
        <dsp:cNvSpPr/>
      </dsp:nvSpPr>
      <dsp:spPr>
        <a:xfrm>
          <a:off x="0" y="2690025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EED49-7485-405B-85F7-DDB14512A2C6}">
      <dsp:nvSpPr>
        <dsp:cNvPr id="0" name=""/>
        <dsp:cNvSpPr/>
      </dsp:nvSpPr>
      <dsp:spPr>
        <a:xfrm>
          <a:off x="325236" y="2931936"/>
          <a:ext cx="591338" cy="5913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9C3C4-5401-4B21-88C0-7C7AA6D0B078}">
      <dsp:nvSpPr>
        <dsp:cNvPr id="0" name=""/>
        <dsp:cNvSpPr/>
      </dsp:nvSpPr>
      <dsp:spPr>
        <a:xfrm>
          <a:off x="1241811" y="2690025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Further testing and business input are recommended before implementation.</a:t>
          </a:r>
        </a:p>
      </dsp:txBody>
      <dsp:txXfrm>
        <a:off x="1241811" y="2690025"/>
        <a:ext cx="5974604" cy="1075161"/>
      </dsp:txXfrm>
    </dsp:sp>
    <dsp:sp modelId="{0CF9F6A1-EBD4-4D77-A7AA-5597EB120F44}">
      <dsp:nvSpPr>
        <dsp:cNvPr id="0" name=""/>
        <dsp:cNvSpPr/>
      </dsp:nvSpPr>
      <dsp:spPr>
        <a:xfrm>
          <a:off x="0" y="4033977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3D146-3932-4B30-A6CC-50C3AEAD0D5A}">
      <dsp:nvSpPr>
        <dsp:cNvPr id="0" name=""/>
        <dsp:cNvSpPr/>
      </dsp:nvSpPr>
      <dsp:spPr>
        <a:xfrm>
          <a:off x="325236" y="4275888"/>
          <a:ext cx="591338" cy="5913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12979-924D-499D-BE78-375761EC2FB0}">
      <dsp:nvSpPr>
        <dsp:cNvPr id="0" name=""/>
        <dsp:cNvSpPr/>
      </dsp:nvSpPr>
      <dsp:spPr>
        <a:xfrm>
          <a:off x="1241811" y="4033977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Long-term strategy should include </a:t>
          </a:r>
          <a:r>
            <a:rPr lang="en-US" sz="2200" b="1" kern="1200"/>
            <a:t>operational cost tracking and pricing automation tools</a:t>
          </a:r>
          <a:r>
            <a:rPr lang="en-US" sz="2200" kern="1200"/>
            <a:t>.</a:t>
          </a:r>
        </a:p>
      </dsp:txBody>
      <dsp:txXfrm>
        <a:off x="1241811" y="4033977"/>
        <a:ext cx="5974604" cy="1075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1E16C-BB8C-044B-93BF-7E2B0854D474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2E587-09DF-B24B-A3B8-419439D69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2E587-09DF-B24B-A3B8-419439D693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5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85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7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4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5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4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9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5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3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90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62884-ADDE-5879-1D22-04C3804EDD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65" b="9683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2DD4F-D32A-880C-DD23-960A742D7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1"/>
              <a:t>Executive Presentation: Big Mountain Resort Pricing Analysis</a:t>
            </a:r>
            <a:br>
              <a:rPr lang="en-US" sz="3800"/>
            </a:br>
            <a:endParaRPr lang="en-US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CBB19-86D2-F116-922D-2BAB753C4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n-US" dirty="0"/>
              <a:t>By Manuel Ramirez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77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EDDA5C-A132-B58D-7B6A-6179BFE0E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4085" b="-102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D4CE-2D96-7A4F-B6FD-F83A5ED7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Development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3212-A5D7-B288-0E31-F3D464DC8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Baseline Model: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the average ticket price as a predictor for comparison.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Found limited predictive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Linear Regression Model: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Initially overfit; optimized using feature selection (</a:t>
            </a:r>
            <a:r>
              <a:rPr lang="en-US" dirty="0" err="1"/>
              <a:t>SelectKBest</a:t>
            </a:r>
            <a:r>
              <a:rPr lang="en-US" dirty="0"/>
              <a:t>, k=27).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Cross-validation confirmed stable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4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8AF44F-88E3-73B4-5084-AB3DBE44F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985674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18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85089-7DC1-9AC4-DEFD-E7DC9E6E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300" b="1"/>
              <a:t>Operational Cost Considerations</a:t>
            </a:r>
            <a:br>
              <a:rPr lang="en-US" sz="3300" b="1"/>
            </a:br>
            <a:endParaRPr lang="en-US" sz="33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FC91DDC-36E3-1058-EC39-6925AC610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02732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420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E611B70F-84FB-9554-06A6-6CC3D1EA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983" r="1873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B53EE0-F5CC-75D9-6563-98B79C7D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/>
              <a:t>Future Considerations &amp; Business Integration</a:t>
            </a:r>
            <a:br>
              <a:rPr lang="en-US" sz="2200" b="1"/>
            </a:br>
            <a:endParaRPr lang="en-US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AD8E-C0F6-DE86-E053-AA1427DC5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r>
              <a:rPr lang="en-US" b="1" dirty="0"/>
              <a:t>Data Limitations: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Lacks operating cost breakdowns (fixed/variable expenses, marketing impact).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not account for demand sensitivity and external economic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5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17563-1A26-C7AE-0E6F-41BBBF65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b="1" dirty="0"/>
              <a:t>Business Strategy Recommendations:</a:t>
            </a:r>
            <a:br>
              <a:rPr lang="en-US" dirty="0"/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8A4C6A-E732-2C0E-01B2-C4B9B2D52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54468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02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7A8A6-31A8-BAAC-3974-7423F88E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 b="1"/>
              <a:t>Conclusion</a:t>
            </a:r>
            <a:br>
              <a:rPr lang="en-US" sz="3600" b="1"/>
            </a:br>
            <a:endParaRPr lang="en-US" sz="3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EE7C70-3C44-80BF-9DDC-101A0F074F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332081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9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2279-79C5-9644-CFD8-4F8D4B32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Identification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9B5-0ECD-A123-C0E8-5FC77DA4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Big Mountain Resort's current ticket price is $81.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Competitor analysis suggests the resort may be underpricing its tickets.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resort must balance pricing adjustments with operational costs, including a new chair lift.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Develop a data-driven pricing strategy to optimize revenue while remaining competitive.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7896-5B4E-F8F0-C7E2-14DB4A32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Recommendation and Key Findings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BB71-8B4D-53FC-9089-E1EAC705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Recommended Ticket Price:</a:t>
            </a:r>
            <a:r>
              <a:rPr lang="en-US" dirty="0"/>
              <a:t> $92.65, based on predictive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Findings: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resort ranks highly in features such as vertical drop, snow-making area, total chairs, and skiable terrain.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Facility-based pricing models indicate potential for higher revenue without significant demand loss.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price adjustment could help cover operational costs while maintaining competitive positioning.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7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71EA4A-A0F5-C8B4-9A1B-D819D7A6A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647" t="13530" r="2058" b="6353"/>
          <a:stretch/>
        </p:blipFill>
        <p:spPr>
          <a:xfrm>
            <a:off x="286870" y="134530"/>
            <a:ext cx="11618259" cy="610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5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82-6903-65BF-8F89-33809912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Modeling Results and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E56B6-6BAA-48FC-4636-11F01B22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Wrangling &amp;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 dataset:</a:t>
            </a:r>
            <a:r>
              <a:rPr lang="en-US" dirty="0"/>
              <a:t> 330 rows, 27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Processed dataset:</a:t>
            </a:r>
            <a:r>
              <a:rPr lang="en-US" dirty="0"/>
              <a:t> 277 rows, 25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Actions: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irrelevant and highly correlated columns.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Addressed missing data through imputation and deletion.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Defined </a:t>
            </a:r>
            <a:r>
              <a:rPr lang="en-US" b="1" dirty="0"/>
              <a:t>ticket price</a:t>
            </a:r>
            <a:r>
              <a:rPr lang="en-US" dirty="0"/>
              <a:t> as the target feature.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9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F9828F-BA74-93CA-A17C-D6B4B2BDA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000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6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8F2D4D-3046-7266-5644-9F1FBB12D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000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1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76CB-5D14-EA70-A31B-A2F9F36E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F68F-75C3-CB7F-D890-99648BAE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Certain states show consistent price variations.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importance analysis revealed </a:t>
            </a:r>
            <a:r>
              <a:rPr lang="en-US" b="1" dirty="0"/>
              <a:t>vertical drop</a:t>
            </a:r>
            <a:r>
              <a:rPr lang="en-US" dirty="0"/>
              <a:t> as a major pricing determinant.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Categorical features like state require careful encoding to prevent multicollinearity.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9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6B8481-A9EA-0007-C6BE-7C9E84E19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941" b="-1176"/>
          <a:stretch/>
        </p:blipFill>
        <p:spPr>
          <a:xfrm>
            <a:off x="0" y="484035"/>
            <a:ext cx="12192000" cy="63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2035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466</Words>
  <Application>Microsoft Macintosh PowerPoint</Application>
  <PresentationFormat>Widescreen</PresentationFormat>
  <Paragraphs>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Grandview Display</vt:lpstr>
      <vt:lpstr>DashVTI</vt:lpstr>
      <vt:lpstr>Executive Presentation: Big Mountain Resort Pricing Analysis </vt:lpstr>
      <vt:lpstr>Problem Identification </vt:lpstr>
      <vt:lpstr>Recommendation and Key Findings </vt:lpstr>
      <vt:lpstr>PowerPoint Presentation</vt:lpstr>
      <vt:lpstr>Modeling Results and Analysis </vt:lpstr>
      <vt:lpstr>PowerPoint Presentation</vt:lpstr>
      <vt:lpstr>PowerPoint Presentation</vt:lpstr>
      <vt:lpstr>Exploratory Data Analysis (EDA) </vt:lpstr>
      <vt:lpstr>PowerPoint Presentation</vt:lpstr>
      <vt:lpstr>PowerPoint Presentation</vt:lpstr>
      <vt:lpstr>Model Development </vt:lpstr>
      <vt:lpstr>PowerPoint Presentation</vt:lpstr>
      <vt:lpstr>Operational Cost Considerations </vt:lpstr>
      <vt:lpstr>Future Considerations &amp; Business Integration </vt:lpstr>
      <vt:lpstr>Business Strategy Recommendations: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Ramirez Chimarro</dc:creator>
  <cp:lastModifiedBy>Manuel Ramirez Chimarro</cp:lastModifiedBy>
  <cp:revision>2</cp:revision>
  <dcterms:created xsi:type="dcterms:W3CDTF">2025-03-08T00:31:14Z</dcterms:created>
  <dcterms:modified xsi:type="dcterms:W3CDTF">2025-03-09T00:37:35Z</dcterms:modified>
</cp:coreProperties>
</file>