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24"/>
  </p:notesMasterIdLst>
  <p:sldIdLst>
    <p:sldId id="256" r:id="rId3"/>
    <p:sldId id="347" r:id="rId4"/>
    <p:sldId id="286" r:id="rId5"/>
    <p:sldId id="264" r:id="rId6"/>
    <p:sldId id="265" r:id="rId7"/>
    <p:sldId id="320" r:id="rId8"/>
    <p:sldId id="280" r:id="rId9"/>
    <p:sldId id="324" r:id="rId10"/>
    <p:sldId id="333" r:id="rId11"/>
    <p:sldId id="334" r:id="rId12"/>
    <p:sldId id="335" r:id="rId13"/>
    <p:sldId id="346" r:id="rId14"/>
    <p:sldId id="325" r:id="rId15"/>
    <p:sldId id="266" r:id="rId16"/>
    <p:sldId id="267" r:id="rId17"/>
    <p:sldId id="326" r:id="rId18"/>
    <p:sldId id="327" r:id="rId19"/>
    <p:sldId id="329" r:id="rId20"/>
    <p:sldId id="328" r:id="rId21"/>
    <p:sldId id="330" r:id="rId22"/>
    <p:sldId id="331" r:id="rId23"/>
  </p:sldIdLst>
  <p:sldSz cx="10972800" cy="8229600" type="B4JIS"/>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11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55DCC68-456D-49FF-AE30-EA69C13092DB}" type="datetimeFigureOut">
              <a:rPr lang="en-US" smtClean="0"/>
              <a:t>8/9/2019</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828C835-1860-4B1D-ABE6-A900F352D6E7}" type="slidenum">
              <a:rPr lang="en-US" smtClean="0"/>
              <a:t>‹#›</a:t>
            </a:fld>
            <a:endParaRPr lang="en-US"/>
          </a:p>
        </p:txBody>
      </p:sp>
    </p:spTree>
    <p:extLst>
      <p:ext uri="{BB962C8B-B14F-4D97-AF65-F5344CB8AC3E}">
        <p14:creationId xmlns:p14="http://schemas.microsoft.com/office/powerpoint/2010/main" val="13678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data refers to multi-dimensional data that generally involves measurements over some period of time.</a:t>
            </a:r>
          </a:p>
        </p:txBody>
      </p:sp>
      <p:sp>
        <p:nvSpPr>
          <p:cNvPr id="4" name="Slide Number Placeholder 3"/>
          <p:cNvSpPr>
            <a:spLocks noGrp="1"/>
          </p:cNvSpPr>
          <p:nvPr>
            <p:ph type="sldNum" sz="quarter" idx="10"/>
          </p:nvPr>
        </p:nvSpPr>
        <p:spPr/>
        <p:txBody>
          <a:bodyPr/>
          <a:lstStyle/>
          <a:p>
            <a:fld id="{D28560F7-718B-4DFC-ACCE-7BDFEA26681D}" type="slidenum">
              <a:rPr lang="en-US" smtClean="0"/>
              <a:t>5</a:t>
            </a:fld>
            <a:endParaRPr lang="en-US"/>
          </a:p>
        </p:txBody>
      </p:sp>
    </p:spTree>
    <p:extLst>
      <p:ext uri="{BB962C8B-B14F-4D97-AF65-F5344CB8AC3E}">
        <p14:creationId xmlns:p14="http://schemas.microsoft.com/office/powerpoint/2010/main" val="381331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Is </a:t>
                </a:r>
                <a14:m>
                  <m:oMath xmlns:m="http://schemas.openxmlformats.org/officeDocument/2006/math">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𝐷</m:t>
                        </m:r>
                      </m:e>
                      <m:sub>
                        <m:r>
                          <a:rPr lang="en-US" b="0" i="1" smtClean="0">
                            <a:solidFill>
                              <a:schemeClr val="accent6"/>
                            </a:solidFill>
                            <a:latin typeface="Cambria Math" panose="02040503050406030204" pitchFamily="18" charset="0"/>
                          </a:rPr>
                          <m:t>𝑖𝑔𝑡</m:t>
                        </m:r>
                      </m:sub>
                    </m:sSub>
                  </m:oMath>
                </a14:m>
                <a:r>
                  <a:rPr lang="en-US" dirty="0"/>
                  <a:t> same as </a:t>
                </a:r>
                <a:r>
                  <a:rPr lang="en-US" dirty="0" err="1"/>
                  <a:t>Gi</a:t>
                </a:r>
                <a:r>
                  <a:rPr lang="en-US" dirty="0"/>
                  <a:t>? Basically the</a:t>
                </a:r>
                <a:r>
                  <a:rPr lang="en-US" baseline="0" dirty="0"/>
                  <a:t> interaction between treatment and time, such as I(treated)*I(post)</a:t>
                </a:r>
                <a:endParaRPr lang="en-US" dirty="0"/>
              </a:p>
            </p:txBody>
          </p:sp>
        </mc:Choice>
        <mc:Fallback xmlns="">
          <p:sp>
            <p:nvSpPr>
              <p:cNvPr id="3" name="Notes Placeholder 2"/>
              <p:cNvSpPr>
                <a:spLocks noGrp="1"/>
              </p:cNvSpPr>
              <p:nvPr>
                <p:ph type="body" idx="1"/>
              </p:nvPr>
            </p:nvSpPr>
            <p:spPr/>
            <p:txBody>
              <a:bodyPr/>
              <a:lstStyle/>
              <a:p>
                <a:r>
                  <a:rPr lang="en-US" dirty="0"/>
                  <a:t>Is </a:t>
                </a:r>
                <a:r>
                  <a:rPr lang="en-US" b="0" i="0">
                    <a:solidFill>
                      <a:schemeClr val="accent6"/>
                    </a:solidFill>
                    <a:latin typeface="Cambria Math" panose="02040503050406030204" pitchFamily="18" charset="0"/>
                  </a:rPr>
                  <a:t>𝐷_𝑖𝑔𝑡</a:t>
                </a:r>
                <a:r>
                  <a:rPr lang="en-US" dirty="0"/>
                  <a:t> same as </a:t>
                </a:r>
                <a:r>
                  <a:rPr lang="en-US" dirty="0" err="1"/>
                  <a:t>Gi</a:t>
                </a:r>
                <a:r>
                  <a:rPr lang="en-US" dirty="0"/>
                  <a:t>? Basically the</a:t>
                </a:r>
                <a:r>
                  <a:rPr lang="en-US" baseline="0" dirty="0"/>
                  <a:t> interaction between treatment and time, such as I(treated)*I(post)</a:t>
                </a:r>
                <a:endParaRPr lang="en-US" dirty="0"/>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14</a:t>
            </a:fld>
            <a:endParaRPr lang="en-US"/>
          </a:p>
        </p:txBody>
      </p:sp>
    </p:spTree>
    <p:extLst>
      <p:ext uri="{BB962C8B-B14F-4D97-AF65-F5344CB8AC3E}">
        <p14:creationId xmlns:p14="http://schemas.microsoft.com/office/powerpoint/2010/main" val="275047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560F7-718B-4DFC-ACCE-7BDFEA26681D}" type="slidenum">
              <a:rPr lang="en-US" smtClean="0"/>
              <a:t>15</a:t>
            </a:fld>
            <a:endParaRPr lang="en-US"/>
          </a:p>
        </p:txBody>
      </p:sp>
    </p:spTree>
    <p:extLst>
      <p:ext uri="{BB962C8B-B14F-4D97-AF65-F5344CB8AC3E}">
        <p14:creationId xmlns:p14="http://schemas.microsoft.com/office/powerpoint/2010/main" val="362565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16</a:t>
            </a:fld>
            <a:endParaRPr lang="en-US"/>
          </a:p>
        </p:txBody>
      </p:sp>
    </p:spTree>
    <p:extLst>
      <p:ext uri="{BB962C8B-B14F-4D97-AF65-F5344CB8AC3E}">
        <p14:creationId xmlns:p14="http://schemas.microsoft.com/office/powerpoint/2010/main" val="332382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17</a:t>
            </a:fld>
            <a:endParaRPr lang="en-US"/>
          </a:p>
        </p:txBody>
      </p:sp>
    </p:spTree>
    <p:extLst>
      <p:ext uri="{BB962C8B-B14F-4D97-AF65-F5344CB8AC3E}">
        <p14:creationId xmlns:p14="http://schemas.microsoft.com/office/powerpoint/2010/main" val="150482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18</a:t>
            </a:fld>
            <a:endParaRPr lang="en-US"/>
          </a:p>
        </p:txBody>
      </p:sp>
    </p:spTree>
    <p:extLst>
      <p:ext uri="{BB962C8B-B14F-4D97-AF65-F5344CB8AC3E}">
        <p14:creationId xmlns:p14="http://schemas.microsoft.com/office/powerpoint/2010/main" val="954506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19</a:t>
            </a:fld>
            <a:endParaRPr lang="en-US"/>
          </a:p>
        </p:txBody>
      </p:sp>
    </p:spTree>
    <p:extLst>
      <p:ext uri="{BB962C8B-B14F-4D97-AF65-F5344CB8AC3E}">
        <p14:creationId xmlns:p14="http://schemas.microsoft.com/office/powerpoint/2010/main" val="139297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20</a:t>
            </a:fld>
            <a:endParaRPr lang="en-US"/>
          </a:p>
        </p:txBody>
      </p:sp>
    </p:spTree>
    <p:extLst>
      <p:ext uri="{BB962C8B-B14F-4D97-AF65-F5344CB8AC3E}">
        <p14:creationId xmlns:p14="http://schemas.microsoft.com/office/powerpoint/2010/main" val="167767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𝐸</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𝜂</m:t>
                        </m:r>
                      </m:e>
                      <m:sub>
                        <m:r>
                          <a:rPr lang="en-US" b="0" i="1" smtClean="0">
                            <a:solidFill>
                              <a:srgbClr val="FF0000"/>
                            </a:solidFill>
                            <a:latin typeface="Cambria Math" panose="02040503050406030204" pitchFamily="18" charset="0"/>
                            <a:ea typeface="Cambria Math" panose="02040503050406030204" pitchFamily="18" charset="0"/>
                          </a:rPr>
                          <m:t>𝑖𝑔𝑡</m:t>
                        </m:r>
                      </m:sub>
                    </m:sSub>
                    <m:d>
                      <m:dPr>
                        <m:begChr m:val="|"/>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𝐺</m:t>
                            </m:r>
                          </m:e>
                          <m:sub>
                            <m:r>
                              <a:rPr lang="en-US" b="0" i="1" smtClean="0">
                                <a:solidFill>
                                  <a:srgbClr val="FF0000"/>
                                </a:solidFill>
                                <a:latin typeface="Cambria Math" panose="02040503050406030204" pitchFamily="18" charset="0"/>
                                <a:ea typeface="Cambria Math" panose="02040503050406030204" pitchFamily="18" charset="0"/>
                              </a:rPr>
                              <m:t>𝑖</m:t>
                            </m:r>
                          </m:sub>
                        </m:sSub>
                      </m:e>
                    </m:d>
                    <m:r>
                      <a:rPr lang="en-US" b="0" i="1" smtClean="0">
                        <a:solidFill>
                          <a:srgbClr val="FF0000"/>
                        </a:solidFill>
                        <a:latin typeface="Cambria Math" panose="02040503050406030204" pitchFamily="18" charset="0"/>
                        <a:ea typeface="Cambria Math" panose="02040503050406030204" pitchFamily="18" charset="0"/>
                      </a:rPr>
                      <m:t>=0</m:t>
                    </m:r>
                  </m:oMath>
                </a14:m>
                <a:r>
                  <a:rPr lang="en-US" dirty="0"/>
                  <a:t> means same things as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𝑐𝑜𝑣</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𝑔</m:t>
                        </m:r>
                      </m:sub>
                    </m:sSub>
                    <m:r>
                      <a:rPr lang="en-US" b="0" i="1" smtClean="0">
                        <a:latin typeface="Cambria Math" panose="02040503050406030204" pitchFamily="18" charset="0"/>
                        <a:ea typeface="Cambria Math" panose="02040503050406030204" pitchFamily="18" charset="0"/>
                      </a:rPr>
                      <m:t>)=0</m:t>
                    </m:r>
                  </m:oMath>
                </a14:m>
                <a:r>
                  <a:rPr lang="en-US" dirty="0"/>
                  <a:t>?</a:t>
                </a:r>
              </a:p>
              <a:p>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Choice>
        <mc:Fallback xmlns="">
          <p:sp>
            <p:nvSpPr>
              <p:cNvPr id="3" name="Notes Placeholder 2"/>
              <p:cNvSpPr>
                <a:spLocks noGrp="1"/>
              </p:cNvSpPr>
              <p:nvPr>
                <p:ph type="body" idx="1"/>
              </p:nvPr>
            </p:nvSpPr>
            <p:spPr/>
            <p:txBody>
              <a:bodyPr/>
              <a:lstStyle/>
              <a:p>
                <a:pPr/>
                <a:r>
                  <a:rPr lang="en-US" b="0" i="0">
                    <a:solidFill>
                      <a:srgbClr val="FF0000"/>
                    </a:solidFill>
                    <a:latin typeface="Cambria Math" panose="02040503050406030204" pitchFamily="18" charset="0"/>
                    <a:ea typeface="Cambria Math" panose="02040503050406030204" pitchFamily="18" charset="0"/>
                  </a:rPr>
                  <a:t>〖𝐸(𝜂〗_𝑖𝑔𝑡 |𝐺_𝑖 )=0</a:t>
                </a:r>
                <a:r>
                  <a:rPr lang="en-US" dirty="0"/>
                  <a:t> means same things as </a:t>
                </a:r>
                <a:r>
                  <a:rPr lang="en-US" b="0" i="0">
                    <a:latin typeface="Cambria Math" panose="02040503050406030204" pitchFamily="18" charset="0"/>
                    <a:ea typeface="Cambria Math" panose="02040503050406030204" pitchFamily="18" charset="0"/>
                  </a:rPr>
                  <a:t>〖𝑐𝑜𝑣(𝐺_𝑖,𝛼〗_𝑔)=0</a:t>
                </a:r>
                <a:r>
                  <a:rPr lang="en-US" dirty="0"/>
                  <a:t>?</a:t>
                </a:r>
              </a:p>
              <a:p>
                <a:pPr/>
                <a:r>
                  <a:rPr lang="en-US" dirty="0"/>
                  <a:t>We want to see the E[error] = 0 given both treatment variable and time period since that indicates the two lines in above graph has parallel trend but we are not saying they have to have exactly same trend, otherwise, we would like to see error = 0.</a:t>
                </a:r>
              </a:p>
            </p:txBody>
          </p:sp>
        </mc:Fallback>
      </mc:AlternateContent>
      <p:sp>
        <p:nvSpPr>
          <p:cNvPr id="4" name="Slide Number Placeholder 3"/>
          <p:cNvSpPr>
            <a:spLocks noGrp="1"/>
          </p:cNvSpPr>
          <p:nvPr>
            <p:ph type="sldNum" sz="quarter" idx="10"/>
          </p:nvPr>
        </p:nvSpPr>
        <p:spPr/>
        <p:txBody>
          <a:bodyPr/>
          <a:lstStyle/>
          <a:p>
            <a:fld id="{D28560F7-718B-4DFC-ACCE-7BDFEA26681D}" type="slidenum">
              <a:rPr lang="en-US" smtClean="0"/>
              <a:t>21</a:t>
            </a:fld>
            <a:endParaRPr lang="en-US"/>
          </a:p>
        </p:txBody>
      </p:sp>
    </p:spTree>
    <p:extLst>
      <p:ext uri="{BB962C8B-B14F-4D97-AF65-F5344CB8AC3E}">
        <p14:creationId xmlns:p14="http://schemas.microsoft.com/office/powerpoint/2010/main" val="303147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8"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1"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2"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3"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6"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37" name="Picture 36"/>
          <p:cNvPicPr/>
          <p:nvPr/>
        </p:nvPicPr>
        <p:blipFill>
          <a:blip r:embed="rId2"/>
          <a:stretch/>
        </p:blipFill>
        <p:spPr>
          <a:xfrm>
            <a:off x="2273040" y="2115000"/>
            <a:ext cx="6705720" cy="5350320"/>
          </a:xfrm>
          <a:prstGeom prst="rect">
            <a:avLst/>
          </a:prstGeom>
          <a:ln>
            <a:noFill/>
          </a:ln>
        </p:spPr>
      </p:pic>
      <p:pic>
        <p:nvPicPr>
          <p:cNvPr id="38" name="Picture 37"/>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4"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6"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8"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99"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4"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5"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7"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8"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9"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2"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3"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6"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9"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0"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1"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4"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125" name="Picture 124"/>
          <p:cNvPicPr/>
          <p:nvPr/>
        </p:nvPicPr>
        <p:blipFill>
          <a:blip r:embed="rId2"/>
          <a:stretch/>
        </p:blipFill>
        <p:spPr>
          <a:xfrm>
            <a:off x="2273040" y="2115000"/>
            <a:ext cx="6705720" cy="5350320"/>
          </a:xfrm>
          <a:prstGeom prst="rect">
            <a:avLst/>
          </a:prstGeom>
          <a:ln>
            <a:noFill/>
          </a:ln>
        </p:spPr>
      </p:pic>
      <p:pic>
        <p:nvPicPr>
          <p:cNvPr id="126" name="Picture 125"/>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6"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7"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0"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1"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4"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5"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3597480"/>
            <a:ext cx="9326520" cy="1763640"/>
          </a:xfrm>
          <a:prstGeom prst="rect">
            <a:avLst/>
          </a:prstGeom>
        </p:spPr>
        <p:txBody>
          <a:bodyPr lIns="90000" tIns="45000" rIns="90000" bIns="45000"/>
          <a:lstStyle/>
          <a:p>
            <a:pPr algn="ctr">
              <a:lnSpc>
                <a:spcPct val="100000"/>
              </a:lnSpc>
            </a:pPr>
            <a:r>
              <a:rPr lang="en-US" sz="4200" b="0" strike="noStrike" cap="all" spc="-1">
                <a:solidFill>
                  <a:srgbClr val="595959"/>
                </a:solidFill>
                <a:uFill>
                  <a:solidFill>
                    <a:srgbClr val="FFFFFF"/>
                  </a:solidFill>
                </a:uFill>
                <a:latin typeface="Century Gothic Bold"/>
              </a:rPr>
              <a:t>Click to edit Master title style</a:t>
            </a:r>
            <a:endParaRPr lang="en-US" sz="2880" b="0" strike="noStrike" spc="-1">
              <a:solidFill>
                <a:srgbClr val="000000"/>
              </a:solidFill>
              <a:uFill>
                <a:solidFill>
                  <a:srgbClr val="FFFFFF"/>
                </a:solidFill>
              </a:uFill>
              <a:latin typeface="Calibri"/>
            </a:endParaRPr>
          </a:p>
        </p:txBody>
      </p:sp>
      <p:sp>
        <p:nvSpPr>
          <p:cNvPr id="6" name="Line 2"/>
          <p:cNvSpPr/>
          <p:nvPr/>
        </p:nvSpPr>
        <p:spPr>
          <a:xfrm flipV="1">
            <a:off x="1754280" y="3489120"/>
            <a:ext cx="7463880" cy="6480"/>
          </a:xfrm>
          <a:prstGeom prst="line">
            <a:avLst/>
          </a:prstGeom>
          <a:ln w="3240">
            <a:solidFill>
              <a:srgbClr val="B01C32"/>
            </a:solidFill>
            <a:round/>
          </a:ln>
        </p:spPr>
        <p:style>
          <a:lnRef idx="0">
            <a:scrgbClr r="0" g="0" b="0"/>
          </a:lnRef>
          <a:fillRef idx="0">
            <a:scrgbClr r="0" g="0" b="0"/>
          </a:fillRef>
          <a:effectRef idx="0">
            <a:scrgbClr r="0" g="0" b="0"/>
          </a:effectRef>
          <a:fontRef idx="minor"/>
        </p:style>
      </p:sp>
      <p:sp>
        <p:nvSpPr>
          <p:cNvPr id="2" name="CustomShape 3"/>
          <p:cNvSpPr/>
          <p:nvPr/>
        </p:nvSpPr>
        <p:spPr>
          <a:xfrm>
            <a:off x="7906680" y="7857720"/>
            <a:ext cx="3065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3" name="Picture 6"/>
          <p:cNvPicPr/>
          <p:nvPr/>
        </p:nvPicPr>
        <p:blipFill>
          <a:blip r:embed="rId14"/>
          <a:stretch/>
        </p:blipFill>
        <p:spPr>
          <a:xfrm>
            <a:off x="4296960" y="2571480"/>
            <a:ext cx="2259360" cy="592920"/>
          </a:xfrm>
          <a:prstGeom prst="rect">
            <a:avLst/>
          </a:prstGeom>
          <a:ln>
            <a:noFill/>
          </a:ln>
        </p:spPr>
      </p:pic>
      <p:sp>
        <p:nvSpPr>
          <p:cNvPr id="4" name="PlaceHolder 4"/>
          <p:cNvSpPr>
            <a:spLocks noGrp="1"/>
          </p:cNvSpPr>
          <p:nvPr>
            <p:ph type="body"/>
          </p:nvPr>
        </p:nvSpPr>
        <p:spPr>
          <a:xfrm>
            <a:off x="548640" y="1925640"/>
            <a:ext cx="9875160" cy="4772520"/>
          </a:xfrm>
          <a:prstGeom prst="rect">
            <a:avLst/>
          </a:prstGeom>
        </p:spPr>
        <p:txBody>
          <a:bodyPr lIns="0" tIns="0" rIns="0" bIns="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400" b="0" strike="noStrike" spc="-1">
                <a:solidFill>
                  <a:srgbClr val="595959"/>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920" b="0" strike="noStrike" spc="-1">
                <a:solidFill>
                  <a:srgbClr val="595959"/>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40" b="0" strike="noStrike" spc="-1">
                <a:solidFill>
                  <a:srgbClr val="595959"/>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28720" y="694440"/>
            <a:ext cx="9595080" cy="659160"/>
          </a:xfrm>
          <a:prstGeom prst="rect">
            <a:avLst/>
          </a:prstGeom>
        </p:spPr>
        <p:txBody>
          <a:bodyPr lIns="90000" tIns="45000" rIns="90000" bIns="45000"/>
          <a:lstStyle/>
          <a:p>
            <a:pPr>
              <a:lnSpc>
                <a:spcPct val="100000"/>
              </a:lnSpc>
            </a:pPr>
            <a:r>
              <a:rPr lang="en-US" sz="3359" b="0" strike="noStrike" cap="all" spc="-1">
                <a:solidFill>
                  <a:srgbClr val="B01C32"/>
                </a:solidFill>
                <a:uFill>
                  <a:solidFill>
                    <a:srgbClr val="FFFFFF"/>
                  </a:solidFill>
                </a:uFill>
                <a:latin typeface="Century Gothic"/>
              </a:rPr>
              <a:t>Click to edit Master title style</a:t>
            </a:r>
            <a:endParaRPr lang="en-US" sz="2880" b="0" strike="noStrike" spc="-1">
              <a:solidFill>
                <a:srgbClr val="000000"/>
              </a:solidFill>
              <a:uFill>
                <a:solidFill>
                  <a:srgbClr val="FFFFFF"/>
                </a:solidFill>
              </a:uFill>
              <a:latin typeface="Calibri"/>
            </a:endParaRPr>
          </a:p>
        </p:txBody>
      </p:sp>
      <p:sp>
        <p:nvSpPr>
          <p:cNvPr id="84" name="CustomShape 2"/>
          <p:cNvSpPr/>
          <p:nvPr/>
        </p:nvSpPr>
        <p:spPr>
          <a:xfrm>
            <a:off x="0" y="0"/>
            <a:ext cx="95040" cy="8302320"/>
          </a:xfrm>
          <a:prstGeom prst="rect">
            <a:avLst/>
          </a:prstGeom>
          <a:solidFill>
            <a:srgbClr val="AF282C">
              <a:alpha val="80000"/>
            </a:srgbClr>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828720" y="2115000"/>
            <a:ext cx="9595080" cy="5350320"/>
          </a:xfrm>
          <a:prstGeom prst="rect">
            <a:avLst/>
          </a:prstGeom>
        </p:spPr>
        <p:txBody>
          <a:bodyPr lIns="90000" tIns="45000" rIns="90000" bIns="4500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marL="3024000" lvl="6"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595959"/>
              </a:solidFill>
              <a:uFill>
                <a:solidFill>
                  <a:srgbClr val="FFFFFF"/>
                </a:solidFill>
              </a:uFill>
              <a:latin typeface="Century Gothic"/>
            </a:endParaRPr>
          </a:p>
          <a:p>
            <a:pPr marL="3456000" lvl="7" indent="-216000">
              <a:buClr>
                <a:srgbClr val="000000"/>
              </a:buClr>
              <a:buSzPct val="45000"/>
              <a:buFont typeface="Wingdings" charset="2"/>
              <a:buChar char=""/>
            </a:pPr>
            <a:r>
              <a:rPr lang="en-US" sz="2880" b="0" strike="noStrike" spc="-1">
                <a:solidFill>
                  <a:srgbClr val="595959"/>
                </a:solidFill>
                <a:uFill>
                  <a:solidFill>
                    <a:srgbClr val="FFFFFF"/>
                  </a:solidFill>
                </a:uFill>
                <a:latin typeface="Century Gothic"/>
              </a:rPr>
              <a:t>Second level</a:t>
            </a:r>
            <a:endParaRPr lang="en-US" sz="2000" b="0" strike="noStrike" spc="-1">
              <a:solidFill>
                <a:srgbClr val="595959"/>
              </a:solidFill>
              <a:uFill>
                <a:solidFill>
                  <a:srgbClr val="FFFFFF"/>
                </a:solidFill>
              </a:uFill>
              <a:latin typeface="Century Gothic"/>
            </a:endParaRPr>
          </a:p>
          <a:p>
            <a:pPr marL="3888000" lvl="8" indent="-216000">
              <a:buClr>
                <a:srgbClr val="000000"/>
              </a:buClr>
              <a:buSzPct val="45000"/>
              <a:buFont typeface="Wingdings" charset="2"/>
              <a:buChar char=""/>
            </a:pPr>
            <a:r>
              <a:rPr lang="en-US" sz="2400" b="0" strike="noStrike" spc="-1">
                <a:solidFill>
                  <a:srgbClr val="595959"/>
                </a:solidFill>
                <a:uFill>
                  <a:solidFill>
                    <a:srgbClr val="FFFFFF"/>
                  </a:solidFill>
                </a:uFill>
                <a:latin typeface="Century Gothic"/>
                <a:ea typeface="Century Gothic"/>
              </a:rPr>
              <a:t>Third level</a:t>
            </a:r>
            <a:endParaRPr lang="en-US" sz="2000"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Fourth level</a:t>
            </a:r>
            <a:endParaRPr lang="en-US" sz="3359"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Fifth level</a:t>
            </a:r>
            <a:endParaRPr lang="en-US" sz="3359" b="0" strike="noStrike" spc="-1">
              <a:solidFill>
                <a:srgbClr val="595959"/>
              </a:solidFill>
              <a:uFill>
                <a:solidFill>
                  <a:srgbClr val="FFFFFF"/>
                </a:solidFill>
              </a:uFill>
              <a:latin typeface="Century Gothic"/>
            </a:endParaRPr>
          </a:p>
        </p:txBody>
      </p:sp>
      <p:sp>
        <p:nvSpPr>
          <p:cNvPr id="86" name="PlaceHolder 4"/>
          <p:cNvSpPr>
            <a:spLocks noGrp="1"/>
          </p:cNvSpPr>
          <p:nvPr>
            <p:ph type="body"/>
          </p:nvPr>
        </p:nvSpPr>
        <p:spPr>
          <a:xfrm>
            <a:off x="194472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Level@HANDLE</a:t>
            </a:r>
            <a:endParaRPr lang="en-US" sz="3359" b="0" strike="noStrike" spc="-1">
              <a:solidFill>
                <a:srgbClr val="595959"/>
              </a:solidFill>
              <a:uFill>
                <a:solidFill>
                  <a:srgbClr val="FFFFFF"/>
                </a:solidFill>
              </a:uFill>
              <a:latin typeface="Century Gothic"/>
            </a:endParaRPr>
          </a:p>
        </p:txBody>
      </p:sp>
      <p:sp>
        <p:nvSpPr>
          <p:cNvPr id="87" name="PlaceHolder 5"/>
          <p:cNvSpPr>
            <a:spLocks noGrp="1"/>
          </p:cNvSpPr>
          <p:nvPr>
            <p:ph type="body"/>
          </p:nvPr>
        </p:nvSpPr>
        <p:spPr>
          <a:xfrm>
            <a:off x="31078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LevelHASHTAG</a:t>
            </a:r>
            <a:endParaRPr lang="en-US" sz="3359" b="0" strike="noStrike" spc="-1">
              <a:solidFill>
                <a:srgbClr val="595959"/>
              </a:solidFill>
              <a:uFill>
                <a:solidFill>
                  <a:srgbClr val="FFFFFF"/>
                </a:solidFill>
              </a:uFill>
              <a:latin typeface="Century Gothic"/>
            </a:endParaRPr>
          </a:p>
        </p:txBody>
      </p:sp>
      <p:sp>
        <p:nvSpPr>
          <p:cNvPr id="88" name="PlaceHolder 6"/>
          <p:cNvSpPr>
            <a:spLocks noGrp="1"/>
          </p:cNvSpPr>
          <p:nvPr>
            <p:ph type="body"/>
          </p:nvPr>
        </p:nvSpPr>
        <p:spPr>
          <a:xfrm>
            <a:off x="42706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LevelMISC</a:t>
            </a:r>
            <a:endParaRPr lang="en-US" sz="3359" b="0" strike="noStrike" spc="-1">
              <a:solidFill>
                <a:srgbClr val="595959"/>
              </a:solidFill>
              <a:uFill>
                <a:solidFill>
                  <a:srgbClr val="FFFFFF"/>
                </a:solidFill>
              </a:uFill>
              <a:latin typeface="Century Gothic"/>
            </a:endParaRPr>
          </a:p>
        </p:txBody>
      </p:sp>
      <p:sp>
        <p:nvSpPr>
          <p:cNvPr id="89" name="Line 7"/>
          <p:cNvSpPr/>
          <p:nvPr/>
        </p:nvSpPr>
        <p:spPr>
          <a:xfrm>
            <a:off x="1932120" y="7856280"/>
            <a:ext cx="9545400" cy="360"/>
          </a:xfrm>
          <a:prstGeom prst="line">
            <a:avLst/>
          </a:prstGeom>
          <a:ln w="12600">
            <a:solidFill>
              <a:srgbClr val="A21727"/>
            </a:solidFill>
            <a:round/>
          </a:ln>
        </p:spPr>
        <p:style>
          <a:lnRef idx="0">
            <a:scrgbClr r="0" g="0" b="0"/>
          </a:lnRef>
          <a:fillRef idx="0">
            <a:scrgbClr r="0" g="0" b="0"/>
          </a:fillRef>
          <a:effectRef idx="0">
            <a:scrgbClr r="0" g="0" b="0"/>
          </a:effectRef>
          <a:fontRef idx="minor"/>
        </p:style>
      </p:sp>
      <p:sp>
        <p:nvSpPr>
          <p:cNvPr id="90" name="PlaceHolder 8"/>
          <p:cNvSpPr>
            <a:spLocks noGrp="1"/>
          </p:cNvSpPr>
          <p:nvPr>
            <p:ph type="body"/>
          </p:nvPr>
        </p:nvSpPr>
        <p:spPr>
          <a:xfrm>
            <a:off x="5164200" y="7486560"/>
            <a:ext cx="5808240" cy="369360"/>
          </a:xfrm>
          <a:prstGeom prst="rect">
            <a:avLst/>
          </a:prstGeom>
        </p:spPr>
        <p:txBody>
          <a:bodyPr lIns="90000" tIns="45000" rIns="90000" bIns="45000"/>
          <a:lstStyle/>
          <a:p>
            <a:pPr marL="432000" indent="-324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0" strike="noStrike" spc="-1">
                <a:solidFill>
                  <a:srgbClr val="A31527"/>
                </a:solidFill>
                <a:uFill>
                  <a:solidFill>
                    <a:srgbClr val="FFFFFF"/>
                  </a:solidFill>
                </a:uFill>
                <a:latin typeface="Century Gothic"/>
              </a:rPr>
              <a:t>Seventh Outline LevelSource:</a:t>
            </a:r>
            <a:endParaRPr lang="en-US" sz="3359" b="0" strike="noStrike" spc="-1">
              <a:solidFill>
                <a:srgbClr val="595959"/>
              </a:solidFill>
              <a:uFill>
                <a:solidFill>
                  <a:srgbClr val="FFFFFF"/>
                </a:solidFill>
              </a:uFill>
              <a:latin typeface="Century Gothic"/>
            </a:endParaRPr>
          </a:p>
        </p:txBody>
      </p:sp>
      <p:sp>
        <p:nvSpPr>
          <p:cNvPr id="91" name="CustomShape 9"/>
          <p:cNvSpPr/>
          <p:nvPr/>
        </p:nvSpPr>
        <p:spPr>
          <a:xfrm>
            <a:off x="7845840" y="7857720"/>
            <a:ext cx="3126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92" name="Picture 16"/>
          <p:cNvPicPr/>
          <p:nvPr/>
        </p:nvPicPr>
        <p:blipFill>
          <a:blip r:embed="rId14"/>
          <a:stretch/>
        </p:blipFill>
        <p:spPr>
          <a:xfrm>
            <a:off x="457200" y="7717680"/>
            <a:ext cx="1337040" cy="350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UDeCART/DeCART_Modeling_2019" TargetMode="External"/><Relationship Id="rId2" Type="http://schemas.openxmlformats.org/officeDocument/2006/relationships/hyperlink" Target="mailto:jincheng.shen@hsc.utah.edu"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2960" y="3597480"/>
            <a:ext cx="9326520" cy="1763640"/>
          </a:xfrm>
          <a:prstGeom prst="rect">
            <a:avLst/>
          </a:prstGeom>
          <a:noFill/>
          <a:ln>
            <a:noFill/>
          </a:ln>
        </p:spPr>
        <p:txBody>
          <a:bodyPr lIns="90000" tIns="45000" rIns="90000" bIns="45000"/>
          <a:lstStyle/>
          <a:p>
            <a:endParaRPr lang="en-US" sz="2880" b="0" strike="noStrike" spc="-1">
              <a:solidFill>
                <a:srgbClr val="000000"/>
              </a:solidFill>
              <a:uFill>
                <a:solidFill>
                  <a:srgbClr val="FFFFFF"/>
                </a:solidFill>
              </a:uFill>
              <a:latin typeface="Calibri"/>
            </a:endParaRPr>
          </a:p>
        </p:txBody>
      </p:sp>
      <p:sp>
        <p:nvSpPr>
          <p:cNvPr id="128" name="TextShape 2"/>
          <p:cNvSpPr txBox="1"/>
          <p:nvPr/>
        </p:nvSpPr>
        <p:spPr>
          <a:xfrm>
            <a:off x="2042820" y="3759866"/>
            <a:ext cx="6886800" cy="1438868"/>
          </a:xfrm>
          <a:prstGeom prst="rect">
            <a:avLst/>
          </a:prstGeom>
          <a:noFill/>
          <a:ln>
            <a:noFill/>
          </a:ln>
        </p:spPr>
        <p:txBody>
          <a:bodyPr lIns="90000" tIns="45000" rIns="90000" bIns="45000"/>
          <a:lstStyle/>
          <a:p>
            <a:pPr algn="ctr"/>
            <a:r>
              <a:rPr lang="en-US" sz="1600" spc="-1" dirty="0">
                <a:solidFill>
                  <a:srgbClr val="000000"/>
                </a:solidFill>
                <a:uFill>
                  <a:solidFill>
                    <a:srgbClr val="FFFFFF"/>
                  </a:solidFill>
                </a:uFill>
              </a:rPr>
              <a:t>DECART Summer School </a:t>
            </a:r>
            <a:r>
              <a:rPr lang="en-US" sz="1600" spc="-1" dirty="0" smtClean="0">
                <a:solidFill>
                  <a:srgbClr val="000000"/>
                </a:solidFill>
                <a:uFill>
                  <a:solidFill>
                    <a:srgbClr val="FFFFFF"/>
                  </a:solidFill>
                </a:uFill>
              </a:rPr>
              <a:t>2019:</a:t>
            </a:r>
            <a:r>
              <a:rPr lang="en-US" sz="1400" spc="-1" dirty="0">
                <a:solidFill>
                  <a:srgbClr val="000000"/>
                </a:solidFill>
                <a:uFill>
                  <a:solidFill>
                    <a:srgbClr val="FFFFFF"/>
                  </a:solidFill>
                </a:uFill>
              </a:rPr>
              <a:t>
</a:t>
            </a:r>
          </a:p>
          <a:p>
            <a:pPr algn="ctr"/>
            <a:r>
              <a:rPr lang="en-US" cap="all" dirty="0"/>
              <a:t>MECHANISTIC THINKING WITH </a:t>
            </a:r>
            <a:r>
              <a:rPr lang="en-US" cap="all" dirty="0" smtClean="0"/>
              <a:t>MODELS</a:t>
            </a:r>
          </a:p>
          <a:p>
            <a:pPr algn="ctr"/>
            <a:r>
              <a:rPr lang="en-US" sz="1400" spc="-1" dirty="0">
                <a:solidFill>
                  <a:srgbClr val="000000"/>
                </a:solidFill>
                <a:uFill>
                  <a:solidFill>
                    <a:srgbClr val="FFFFFF"/>
                  </a:solidFill>
                </a:uFill>
              </a:rPr>
              <a:t>
</a:t>
            </a:r>
            <a:r>
              <a:rPr lang="en-US" altLang="zh-CN" sz="2000" spc="-1" dirty="0" smtClean="0">
                <a:solidFill>
                  <a:srgbClr val="000000"/>
                </a:solidFill>
                <a:uFill>
                  <a:solidFill>
                    <a:srgbClr val="FFFFFF"/>
                  </a:solidFill>
                </a:uFill>
              </a:rPr>
              <a:t>Day 3: Counterfactual Models</a:t>
            </a:r>
            <a:endParaRPr lang="en-US" altLang="zh-CN" sz="2000" spc="-1" dirty="0">
              <a:solidFill>
                <a:srgbClr val="000000"/>
              </a:solidFill>
              <a:uFill>
                <a:solidFill>
                  <a:srgbClr val="FFFFFF"/>
                </a:solidFill>
              </a:uFil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Emulating A Target </a:t>
            </a:r>
            <a:r>
              <a:rPr lang="en-US" sz="2800" b="1" dirty="0" smtClean="0"/>
              <a:t>Trial</a:t>
            </a:r>
            <a:endParaRPr lang="en-US" sz="2800" dirty="0"/>
          </a:p>
        </p:txBody>
      </p:sp>
      <p:sp>
        <p:nvSpPr>
          <p:cNvPr id="3" name="Text Placeholder 2"/>
          <p:cNvSpPr>
            <a:spLocks noGrp="1"/>
          </p:cNvSpPr>
          <p:nvPr>
            <p:ph type="body"/>
          </p:nvPr>
        </p:nvSpPr>
        <p:spPr>
          <a:xfrm>
            <a:off x="828720" y="1786759"/>
            <a:ext cx="9595080" cy="5047940"/>
          </a:xfrm>
        </p:spPr>
        <p:txBody>
          <a:bodyPr anchor="t"/>
          <a:lstStyle/>
          <a:p>
            <a:pPr marL="285750" indent="-285750">
              <a:buFont typeface="Arial" panose="020B0604020202020204" pitchFamily="34" charset="0"/>
              <a:buChar char="•"/>
            </a:pPr>
            <a:r>
              <a:rPr lang="en-US" sz="2000" dirty="0" smtClean="0"/>
              <a:t>A causal analysis of observational data can be viewed as an attempt to emulate some </a:t>
            </a:r>
            <a:r>
              <a:rPr lang="en-US" sz="2000" b="1" dirty="0" smtClean="0"/>
              <a:t>target trial</a:t>
            </a:r>
            <a:r>
              <a:rPr lang="en-US" sz="2000" dirty="0" smtClean="0"/>
              <a:t>, which is the (hypothetical) randomized trial that we would like to conduct to answer a causal question</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The key idea is that </a:t>
            </a:r>
            <a:r>
              <a:rPr lang="en-US" sz="2000" dirty="0" smtClean="0"/>
              <a:t>suppose we have or are able to </a:t>
            </a:r>
            <a:r>
              <a:rPr lang="en-US" sz="2000" dirty="0"/>
              <a:t>estimate all counterfactual outcomes from each patient, we </a:t>
            </a:r>
            <a:r>
              <a:rPr lang="en-US" sz="2000" dirty="0" smtClean="0"/>
              <a:t>can then </a:t>
            </a:r>
            <a:r>
              <a:rPr lang="en-US" sz="2000" dirty="0"/>
              <a:t>mimic outcomes </a:t>
            </a:r>
            <a:r>
              <a:rPr lang="en-US" sz="2000" dirty="0" smtClean="0"/>
              <a:t>as patients were following any well defined regime or protocol.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However</a:t>
            </a:r>
            <a:r>
              <a:rPr lang="en-US" sz="2000" dirty="0"/>
              <a:t>, there is trade-off regarding what causal questions we can answer using this dataset, or equivalently what randomized trial we can emulate using this dataset, this is directly connected to the causal inference assumptions we discussed for various approaches.</a:t>
            </a:r>
            <a:endParaRPr lang="en-US" sz="2000" dirty="0" smtClean="0"/>
          </a:p>
          <a:p>
            <a:endParaRPr lang="en-US" sz="1800" dirty="0"/>
          </a:p>
        </p:txBody>
      </p:sp>
    </p:spTree>
    <p:extLst>
      <p:ext uri="{BB962C8B-B14F-4D97-AF65-F5344CB8AC3E}">
        <p14:creationId xmlns:p14="http://schemas.microsoft.com/office/powerpoint/2010/main" val="269495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Emulating A Target </a:t>
            </a:r>
            <a:r>
              <a:rPr lang="en-US" sz="2800" b="1" dirty="0" smtClean="0"/>
              <a:t>Trial</a:t>
            </a:r>
            <a:endParaRPr lang="en-US" sz="2800" dirty="0"/>
          </a:p>
        </p:txBody>
      </p:sp>
      <p:sp>
        <p:nvSpPr>
          <p:cNvPr id="3" name="Text Placeholder 2"/>
          <p:cNvSpPr>
            <a:spLocks noGrp="1"/>
          </p:cNvSpPr>
          <p:nvPr>
            <p:ph type="body"/>
          </p:nvPr>
        </p:nvSpPr>
        <p:spPr>
          <a:xfrm>
            <a:off x="828720" y="1786759"/>
            <a:ext cx="9595080" cy="5047940"/>
          </a:xfrm>
        </p:spPr>
        <p:txBody>
          <a:bodyPr anchor="t"/>
          <a:lstStyle/>
          <a:p>
            <a:pPr marL="285750" indent="-285750">
              <a:buFont typeface="Arial" panose="020B0604020202020204" pitchFamily="34" charset="0"/>
              <a:buChar char="•"/>
            </a:pPr>
            <a:r>
              <a:rPr lang="en-US" sz="2000" dirty="0" smtClean="0"/>
              <a:t>The target trial concept leads to a simple algorithm for causal inference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Ask a causal question (point at the Target)</a:t>
            </a:r>
          </a:p>
          <a:p>
            <a:pPr marL="285750" lvl="1" indent="-285750">
              <a:buFont typeface="Arial" panose="020B0604020202020204" pitchFamily="34" charset="0"/>
              <a:buChar char="•"/>
            </a:pPr>
            <a:endParaRPr lang="en-US" sz="2000" dirty="0" smtClean="0"/>
          </a:p>
          <a:p>
            <a:pPr marL="285750" lvl="1" indent="-285750">
              <a:buFont typeface="Arial" panose="020B0604020202020204" pitchFamily="34" charset="0"/>
              <a:buChar char="•"/>
            </a:pPr>
            <a:r>
              <a:rPr lang="en-US" sz="2000" dirty="0" smtClean="0"/>
              <a:t>Specify the protocol of the Target Trial</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Answer the causal question (shoot the Target)</a:t>
            </a:r>
          </a:p>
          <a:p>
            <a:pPr marL="285750" lvl="1" indent="-285750">
              <a:buFont typeface="Arial" panose="020B0604020202020204" pitchFamily="34" charset="0"/>
              <a:buChar char="•"/>
            </a:pPr>
            <a:endParaRPr lang="en-US" sz="2000" dirty="0" smtClean="0"/>
          </a:p>
          <a:p>
            <a:pPr marL="285750" lvl="3" indent="-285750">
              <a:buFont typeface="Wingdings" panose="05000000000000000000" pitchFamily="2" charset="2"/>
              <a:buChar char="Ø"/>
            </a:pPr>
            <a:r>
              <a:rPr lang="en-US" sz="2000" u="sng" dirty="0" smtClean="0"/>
              <a:t>Option A: </a:t>
            </a:r>
          </a:p>
          <a:p>
            <a:pPr marL="285750" lvl="3" indent="-285750">
              <a:buFont typeface="Courier New" panose="02070309020205020404" pitchFamily="49" charset="0"/>
              <a:buChar char="o"/>
            </a:pPr>
            <a:r>
              <a:rPr lang="en-US" sz="2000" dirty="0" smtClean="0"/>
              <a:t>Conduct the Target Trial</a:t>
            </a:r>
          </a:p>
          <a:p>
            <a:pPr marL="285750" lvl="3" indent="-285750">
              <a:buFont typeface="Courier New" panose="02070309020205020404" pitchFamily="49" charset="0"/>
              <a:buChar char="o"/>
            </a:pPr>
            <a:endParaRPr lang="en-US" sz="2000" dirty="0" smtClean="0"/>
          </a:p>
          <a:p>
            <a:pPr marL="285750" lvl="3" indent="-285750">
              <a:buFont typeface="Wingdings" panose="05000000000000000000" pitchFamily="2" charset="2"/>
              <a:buChar char="Ø"/>
            </a:pPr>
            <a:r>
              <a:rPr lang="en-US" sz="2000" u="sng" dirty="0" smtClean="0"/>
              <a:t>Option B:</a:t>
            </a:r>
          </a:p>
          <a:p>
            <a:pPr marL="285750" lvl="4" indent="-285750">
              <a:buFont typeface="Courier New" panose="02070309020205020404" pitchFamily="49" charset="0"/>
              <a:buChar char="o"/>
            </a:pPr>
            <a:r>
              <a:rPr lang="en-US" sz="2000" dirty="0" smtClean="0"/>
              <a:t>Use observational data to explicitly emulate the Target Trial</a:t>
            </a:r>
          </a:p>
          <a:p>
            <a:pPr marL="285750" lvl="4" indent="-285750">
              <a:buFont typeface="Courier New" panose="02070309020205020404" pitchFamily="49" charset="0"/>
              <a:buChar char="o"/>
            </a:pPr>
            <a:r>
              <a:rPr lang="en-US" sz="2000" dirty="0" smtClean="0"/>
              <a:t>Apply appropriate causal inference analytics</a:t>
            </a:r>
          </a:p>
          <a:p>
            <a:endParaRPr lang="en-US" sz="1800" dirty="0"/>
          </a:p>
        </p:txBody>
      </p:sp>
    </p:spTree>
    <p:extLst>
      <p:ext uri="{BB962C8B-B14F-4D97-AF65-F5344CB8AC3E}">
        <p14:creationId xmlns:p14="http://schemas.microsoft.com/office/powerpoint/2010/main" val="349503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230" y="3132840"/>
            <a:ext cx="9595080" cy="659160"/>
          </a:xfrm>
        </p:spPr>
        <p:txBody>
          <a:bodyPr/>
          <a:lstStyle/>
          <a:p>
            <a:r>
              <a:rPr lang="en-US" sz="3200" b="1" dirty="0" smtClean="0"/>
              <a:t>Extension: Dynamic Treatment Regime</a:t>
            </a:r>
            <a:endParaRPr lang="en-US" sz="3200" b="1" dirty="0"/>
          </a:p>
        </p:txBody>
      </p:sp>
    </p:spTree>
    <p:extLst>
      <p:ext uri="{BB962C8B-B14F-4D97-AF65-F5344CB8AC3E}">
        <p14:creationId xmlns:p14="http://schemas.microsoft.com/office/powerpoint/2010/main" val="2212558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p:nvPr>
            </p:nvSpPr>
            <p:spPr>
              <a:xfrm>
                <a:off x="776168" y="1024758"/>
                <a:ext cx="9595080" cy="5312979"/>
              </a:xfrm>
            </p:spPr>
            <p:txBody>
              <a:bodyPr anchor="t"/>
              <a:lstStyle/>
              <a:p>
                <a:pPr marL="342900" indent="-342900">
                  <a:buFont typeface="Arial" panose="020B0604020202020204" pitchFamily="34" charset="0"/>
                  <a:buChar char="•"/>
                </a:pPr>
                <a:r>
                  <a:rPr lang="en-US" sz="2400" dirty="0" smtClean="0"/>
                  <a:t>Consider time varying case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Assume for patient </a:t>
                </a:r>
                <a14:m>
                  <m:oMath xmlns:m="http://schemas.openxmlformats.org/officeDocument/2006/math">
                    <m:r>
                      <a:rPr lang="en-US" sz="2400" b="0" i="1" smtClean="0">
                        <a:latin typeface="Cambria Math" panose="02040503050406030204" pitchFamily="18" charset="0"/>
                      </a:rPr>
                      <m:t>𝑖</m:t>
                    </m:r>
                  </m:oMath>
                </a14:m>
                <a:r>
                  <a:rPr lang="en-US" sz="2400" dirty="0" smtClean="0"/>
                  <a:t>, the baseline covariate measured is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b="0" i="1" dirty="0" smtClean="0">
                            <a:latin typeface="Cambria Math" panose="02040503050406030204" pitchFamily="18" charset="0"/>
                          </a:rPr>
                          <m:t>0,</m:t>
                        </m:r>
                        <m:r>
                          <a:rPr lang="en-US" sz="2400" b="0" i="1" dirty="0" smtClean="0">
                            <a:latin typeface="Cambria Math" panose="02040503050406030204" pitchFamily="18" charset="0"/>
                          </a:rPr>
                          <m:t>𝑖</m:t>
                        </m:r>
                      </m:sub>
                    </m:sSub>
                  </m:oMath>
                </a14:m>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For a given treatment </a:t>
                </a:r>
                <a:r>
                  <a:rPr lang="en-US" sz="2400" dirty="0"/>
                  <a:t>regime </a:t>
                </a:r>
                <a14:m>
                  <m:oMath xmlns:m="http://schemas.openxmlformats.org/officeDocument/2006/math">
                    <m:r>
                      <a:rPr lang="en-US" sz="2400" i="1" dirty="0">
                        <a:latin typeface="Cambria Math" panose="02040503050406030204" pitchFamily="18" charset="0"/>
                      </a:rPr>
                      <m:t>𝑔</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𝑔</m:t>
                        </m:r>
                      </m:e>
                      <m:sub>
                        <m:r>
                          <a:rPr lang="en-US" sz="2400" i="1" dirty="0">
                            <a:latin typeface="Cambria Math" panose="02040503050406030204" pitchFamily="18" charset="0"/>
                          </a:rPr>
                          <m:t>0</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𝑔</m:t>
                        </m:r>
                      </m:e>
                      <m:sub>
                        <m:r>
                          <a:rPr lang="en-US" sz="2400" i="1" dirty="0">
                            <a:latin typeface="Cambria Math" panose="02040503050406030204" pitchFamily="18" charset="0"/>
                          </a:rPr>
                          <m:t>𝐾</m:t>
                        </m:r>
                      </m:sub>
                    </m:sSub>
                    <m:r>
                      <a:rPr lang="en-US" sz="2400" i="1" dirty="0">
                        <a:latin typeface="Cambria Math" panose="02040503050406030204" pitchFamily="18" charset="0"/>
                      </a:rPr>
                      <m:t>)</m:t>
                    </m:r>
                  </m:oMath>
                </a14:m>
                <a:r>
                  <a:rPr lang="en-US" sz="2400" dirty="0" smtClean="0"/>
                  <a:t>, patient </a:t>
                </a:r>
                <a14:m>
                  <m:oMath xmlns:m="http://schemas.openxmlformats.org/officeDocument/2006/math">
                    <m:r>
                      <a:rPr lang="en-US" sz="2400" i="1">
                        <a:latin typeface="Cambria Math" panose="02040503050406030204" pitchFamily="18" charset="0"/>
                      </a:rPr>
                      <m:t>𝑖</m:t>
                    </m:r>
                  </m:oMath>
                </a14:m>
                <a:r>
                  <a:rPr lang="en-US" sz="2400" dirty="0" smtClean="0"/>
                  <a:t> would have been assigned to treatment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𝑔</m:t>
                        </m:r>
                      </m:e>
                      <m:sub>
                        <m:r>
                          <a:rPr lang="en-US" sz="2400" i="1" dirty="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i="1" dirty="0">
                            <a:latin typeface="Cambria Math" panose="02040503050406030204" pitchFamily="18" charset="0"/>
                          </a:rPr>
                          <m:t>0,</m:t>
                        </m:r>
                        <m:r>
                          <a:rPr lang="en-US" sz="2400" i="1" dirty="0">
                            <a:latin typeface="Cambria Math" panose="02040503050406030204" pitchFamily="18" charset="0"/>
                          </a:rPr>
                          <m:t>𝑖</m:t>
                        </m:r>
                      </m:sub>
                    </m:sSub>
                    <m:r>
                      <a:rPr lang="en-US" sz="2400" b="0" i="1" dirty="0" smtClean="0">
                        <a:latin typeface="Cambria Math" panose="02040503050406030204" pitchFamily="18" charset="0"/>
                      </a:rPr>
                      <m:t>)</m:t>
                    </m:r>
                  </m:oMath>
                </a14:m>
                <a:r>
                  <a:rPr lang="en-US" sz="2400" dirty="0" smtClean="0"/>
                  <a:t> at baseline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Then at 1</a:t>
                </a:r>
                <a:r>
                  <a:rPr lang="en-US" sz="2400" baseline="30000" dirty="0" smtClean="0"/>
                  <a:t>st</a:t>
                </a:r>
                <a:r>
                  <a:rPr lang="en-US" sz="2400" dirty="0" smtClean="0"/>
                  <a:t> visit, </a:t>
                </a:r>
                <a:r>
                  <a:rPr lang="en-US" sz="2400" dirty="0"/>
                  <a:t>patient </a:t>
                </a:r>
                <a14:m>
                  <m:oMath xmlns:m="http://schemas.openxmlformats.org/officeDocument/2006/math">
                    <m:r>
                      <a:rPr lang="en-US" sz="2400" i="1">
                        <a:latin typeface="Cambria Math" panose="02040503050406030204" pitchFamily="18" charset="0"/>
                      </a:rPr>
                      <m:t>𝑖</m:t>
                    </m:r>
                  </m:oMath>
                </a14:m>
                <a:r>
                  <a:rPr lang="en-US" sz="2400" dirty="0" smtClean="0"/>
                  <a:t> would have covariates measured as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b="0" i="1" dirty="0" smtClean="0">
                            <a:latin typeface="Cambria Math" panose="02040503050406030204" pitchFamily="18" charset="0"/>
                          </a:rPr>
                          <m:t>1</m:t>
                        </m:r>
                        <m:r>
                          <a:rPr lang="en-US" sz="2400" i="1" dirty="0">
                            <a:latin typeface="Cambria Math" panose="02040503050406030204" pitchFamily="18" charset="0"/>
                          </a:rPr>
                          <m:t>,</m:t>
                        </m:r>
                        <m:r>
                          <a:rPr lang="en-US" sz="2400" i="1" dirty="0">
                            <a:latin typeface="Cambria Math" panose="02040503050406030204" pitchFamily="18" charset="0"/>
                          </a:rPr>
                          <m:t>𝑖</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𝑔</m:t>
                        </m:r>
                      </m:e>
                      <m:sub>
                        <m:r>
                          <a:rPr lang="en-US" sz="2400" i="1" dirty="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i="1" dirty="0">
                            <a:latin typeface="Cambria Math" panose="02040503050406030204" pitchFamily="18" charset="0"/>
                          </a:rPr>
                          <m:t>0,</m:t>
                        </m:r>
                        <m:r>
                          <a:rPr lang="en-US" sz="2400" i="1" dirty="0">
                            <a:latin typeface="Cambria Math" panose="02040503050406030204" pitchFamily="18" charset="0"/>
                          </a:rPr>
                          <m:t>𝑖</m:t>
                        </m:r>
                      </m:sub>
                    </m:sSub>
                    <m:r>
                      <a:rPr lang="en-US" sz="2400" b="0" i="1" dirty="0" smtClean="0">
                        <a:latin typeface="Cambria Math" panose="02040503050406030204" pitchFamily="18" charset="0"/>
                      </a:rPr>
                      <m:t>)</m:t>
                    </m:r>
                  </m:oMath>
                </a14:m>
                <a:r>
                  <a:rPr lang="en-US" sz="2400" dirty="0" smtClean="0"/>
                  <a:t>, and then been assigned to treatment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𝑔</m:t>
                        </m:r>
                      </m:e>
                      <m:sub>
                        <m:r>
                          <a:rPr lang="en-US" sz="2400" b="0" i="1" dirty="0" smtClean="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i="1" dirty="0">
                            <a:latin typeface="Cambria Math" panose="02040503050406030204" pitchFamily="18" charset="0"/>
                          </a:rPr>
                          <m:t>0,</m:t>
                        </m:r>
                        <m:r>
                          <a:rPr lang="en-US" sz="2400" i="1" dirty="0">
                            <a:latin typeface="Cambria Math" panose="02040503050406030204" pitchFamily="18" charset="0"/>
                          </a:rPr>
                          <m:t>𝑖</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b="0" i="1" dirty="0" smtClean="0">
                            <a:latin typeface="Cambria Math" panose="02040503050406030204" pitchFamily="18" charset="0"/>
                          </a:rPr>
                          <m:t>1</m:t>
                        </m:r>
                        <m:r>
                          <a:rPr lang="en-US" sz="2400" i="1" dirty="0">
                            <a:latin typeface="Cambria Math" panose="02040503050406030204" pitchFamily="18" charset="0"/>
                          </a:rPr>
                          <m:t>,</m:t>
                        </m:r>
                        <m:r>
                          <a:rPr lang="en-US" sz="2400" i="1" dirty="0">
                            <a:latin typeface="Cambria Math" panose="02040503050406030204" pitchFamily="18" charset="0"/>
                          </a:rPr>
                          <m:t>𝑖</m:t>
                        </m:r>
                      </m:sub>
                    </m:sSub>
                    <m:r>
                      <a:rPr lang="en-US" sz="2400" i="1" dirty="0">
                        <a:latin typeface="Cambria Math" panose="02040503050406030204" pitchFamily="18" charset="0"/>
                      </a:rPr>
                      <m:t>)</m:t>
                    </m:r>
                  </m:oMath>
                </a14:m>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 </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At k</a:t>
                </a:r>
                <a:r>
                  <a:rPr lang="en-US" sz="2400" baseline="30000" dirty="0" smtClean="0"/>
                  <a:t>th</a:t>
                </a:r>
                <a:r>
                  <a:rPr lang="en-US" sz="2400" dirty="0" smtClean="0"/>
                  <a:t> </a:t>
                </a:r>
                <a:r>
                  <a:rPr lang="en-US" sz="2400" dirty="0"/>
                  <a:t>visit, patient </a:t>
                </a:r>
                <a14:m>
                  <m:oMath xmlns:m="http://schemas.openxmlformats.org/officeDocument/2006/math">
                    <m:r>
                      <a:rPr lang="en-US" sz="2400" i="1">
                        <a:latin typeface="Cambria Math" panose="02040503050406030204" pitchFamily="18" charset="0"/>
                      </a:rPr>
                      <m:t>𝑖</m:t>
                    </m:r>
                  </m:oMath>
                </a14:m>
                <a:r>
                  <a:rPr lang="en-US" sz="2400" dirty="0"/>
                  <a:t> would have covariates measured as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b="0" i="1" dirty="0" smtClean="0">
                            <a:latin typeface="Cambria Math" panose="02040503050406030204" pitchFamily="18" charset="0"/>
                          </a:rPr>
                          <m:t>𝑘</m:t>
                        </m:r>
                        <m:r>
                          <a:rPr lang="en-US" sz="2400" i="1" dirty="0">
                            <a:latin typeface="Cambria Math" panose="02040503050406030204" pitchFamily="18" charset="0"/>
                          </a:rPr>
                          <m:t>,</m:t>
                        </m:r>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𝑔</m:t>
                            </m:r>
                          </m:e>
                        </m:acc>
                      </m:e>
                      <m:sub>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b="0" i="1" dirty="0" smtClean="0">
                                <a:latin typeface="Cambria Math" panose="02040503050406030204" pitchFamily="18" charset="0"/>
                              </a:rPr>
                              <m:t>𝐿</m:t>
                            </m:r>
                          </m:e>
                        </m:acc>
                      </m:e>
                      <m:sub>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r>
                          <a:rPr lang="en-US" sz="2400" i="1" dirty="0">
                            <a:latin typeface="Cambria Math" panose="02040503050406030204" pitchFamily="18" charset="0"/>
                          </a:rPr>
                          <m:t>𝑖</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𝑔</m:t>
                            </m:r>
                          </m:e>
                        </m:acc>
                      </m:e>
                      <m:sub>
                        <m:r>
                          <a:rPr lang="en-US" sz="2400" i="1" dirty="0">
                            <a:latin typeface="Cambria Math" panose="02040503050406030204" pitchFamily="18" charset="0"/>
                          </a:rPr>
                          <m:t>𝑘</m:t>
                        </m:r>
                        <m:r>
                          <a:rPr lang="en-US" sz="2400" i="1" dirty="0">
                            <a:latin typeface="Cambria Math" panose="02040503050406030204" pitchFamily="18" charset="0"/>
                          </a:rPr>
                          <m:t>−2</m:t>
                        </m:r>
                      </m:sub>
                    </m:sSub>
                    <m:r>
                      <a:rPr lang="en-US" sz="2400" b="0" i="1" dirty="0" smtClean="0">
                        <a:latin typeface="Cambria Math" panose="02040503050406030204" pitchFamily="18" charset="0"/>
                      </a:rPr>
                      <m:t>)</m:t>
                    </m:r>
                    <m:r>
                      <a:rPr lang="en-US" sz="2400" i="1" dirty="0">
                        <a:latin typeface="Cambria Math" panose="02040503050406030204" pitchFamily="18" charset="0"/>
                      </a:rPr>
                      <m:t>)</m:t>
                    </m:r>
                  </m:oMath>
                </a14:m>
                <a:r>
                  <a:rPr lang="en-US" sz="2400" dirty="0"/>
                  <a:t>, and then been assigned to treatment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𝑔</m:t>
                        </m:r>
                      </m:e>
                      <m:sub>
                        <m:r>
                          <a:rPr lang="en-US" sz="2400" b="0" i="1" dirty="0" smtClean="0">
                            <a:latin typeface="Cambria Math" panose="02040503050406030204" pitchFamily="18" charset="0"/>
                          </a:rPr>
                          <m:t>𝑘</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𝐿</m:t>
                            </m:r>
                          </m:e>
                        </m:acc>
                      </m:e>
                      <m:sub>
                        <m:r>
                          <a:rPr lang="en-US" sz="2400" i="1" dirty="0">
                            <a:latin typeface="Cambria Math" panose="02040503050406030204" pitchFamily="18" charset="0"/>
                          </a:rPr>
                          <m:t>𝑘</m:t>
                        </m:r>
                        <m:r>
                          <a:rPr lang="en-US" sz="2400" i="1" dirty="0">
                            <a:latin typeface="Cambria Math" panose="02040503050406030204" pitchFamily="18" charset="0"/>
                          </a:rPr>
                          <m:t>,</m:t>
                        </m:r>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𝑔</m:t>
                            </m:r>
                          </m:e>
                        </m:acc>
                      </m:e>
                      <m:sub>
                        <m:r>
                          <a:rPr lang="en-US" sz="2400" i="1" dirty="0">
                            <a:latin typeface="Cambria Math" panose="02040503050406030204" pitchFamily="18" charset="0"/>
                          </a:rPr>
                          <m:t>𝑘</m:t>
                        </m:r>
                        <m:r>
                          <a:rPr lang="en-US" sz="2400" i="1" dirty="0">
                            <a:latin typeface="Cambria Math" panose="02040503050406030204" pitchFamily="18" charset="0"/>
                          </a:rPr>
                          <m:t>−1</m:t>
                        </m:r>
                      </m:sub>
                    </m:sSub>
                    <m:r>
                      <a:rPr lang="en-US" sz="2400" i="1" dirty="0">
                        <a:latin typeface="Cambria Math" panose="02040503050406030204" pitchFamily="18" charset="0"/>
                      </a:rPr>
                      <m:t>))</m:t>
                    </m:r>
                  </m:oMath>
                </a14:m>
                <a:r>
                  <a:rPr lang="en-US" sz="2400" dirty="0" smtClean="0"/>
                  <a:t>.</a:t>
                </a:r>
                <a:endParaRPr lang="en-US" sz="2400" dirty="0"/>
              </a:p>
              <a:p>
                <a:endParaRPr lang="en-US" sz="2400" dirty="0"/>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e>
                    </m:d>
                  </m:oMath>
                </a14:m>
                <a:r>
                  <a:rPr lang="en-US" sz="2400" dirty="0" smtClean="0"/>
                  <a:t>: </a:t>
                </a:r>
                <a:r>
                  <a:rPr lang="en-US" sz="2400" dirty="0"/>
                  <a:t>the </a:t>
                </a:r>
                <a:r>
                  <a:rPr lang="en-US" sz="2400" dirty="0" smtClean="0"/>
                  <a:t>(counterfactual) outcome </a:t>
                </a:r>
                <a:r>
                  <a:rPr lang="en-US" sz="2400" dirty="0"/>
                  <a:t>under treatment regime </a:t>
                </a:r>
                <a14:m>
                  <m:oMath xmlns:m="http://schemas.openxmlformats.org/officeDocument/2006/math">
                    <m:r>
                      <a:rPr lang="en-US" sz="2400" b="0" i="1" smtClean="0">
                        <a:latin typeface="Cambria Math" panose="02040503050406030204" pitchFamily="18" charset="0"/>
                      </a:rPr>
                      <m:t>𝑔</m:t>
                    </m:r>
                  </m:oMath>
                </a14:m>
                <a:r>
                  <a:rPr lang="en-US" sz="2400" dirty="0" smtClean="0"/>
                  <a:t> (measured at K+1</a:t>
                </a:r>
                <a:r>
                  <a:rPr lang="en-US" sz="2400" baseline="30000" dirty="0" smtClean="0"/>
                  <a:t>th</a:t>
                </a:r>
                <a:r>
                  <a:rPr lang="en-US" sz="2400" dirty="0" smtClean="0"/>
                  <a:t> visit)</a:t>
                </a:r>
                <a:endParaRPr lang="en-US" sz="2400"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xfrm>
                <a:off x="776168" y="1024758"/>
                <a:ext cx="9595080" cy="5312979"/>
              </a:xfrm>
              <a:blipFill>
                <a:blip r:embed="rId2"/>
                <a:stretch>
                  <a:fillRect l="-1779" t="-2294" b="-16743"/>
                </a:stretch>
              </a:blipFill>
            </p:spPr>
            <p:txBody>
              <a:bodyPr/>
              <a:lstStyle/>
              <a:p>
                <a:r>
                  <a:rPr lang="en-US">
                    <a:noFill/>
                  </a:rPr>
                  <a:t> </a:t>
                </a:r>
              </a:p>
            </p:txBody>
          </p:sp>
        </mc:Fallback>
      </mc:AlternateContent>
    </p:spTree>
    <p:extLst>
      <p:ext uri="{BB962C8B-B14F-4D97-AF65-F5344CB8AC3E}">
        <p14:creationId xmlns:p14="http://schemas.microsoft.com/office/powerpoint/2010/main" val="33403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 dynamic treatment regime (DTR)</a:t>
            </a:r>
            <a:endParaRPr lang="en-US" sz="3200" dirty="0"/>
          </a:p>
        </p:txBody>
      </p:sp>
      <p:sp>
        <p:nvSpPr>
          <p:cNvPr id="3" name="Content Placeholder 2"/>
          <p:cNvSpPr>
            <a:spLocks noGrp="1"/>
          </p:cNvSpPr>
          <p:nvPr>
            <p:ph idx="4294967295"/>
          </p:nvPr>
        </p:nvSpPr>
        <p:spPr>
          <a:xfrm>
            <a:off x="686830" y="1831220"/>
            <a:ext cx="9595080" cy="5350320"/>
          </a:xfrm>
        </p:spPr>
        <p:txBody>
          <a:bodyPr/>
          <a:lstStyle/>
          <a:p>
            <a:r>
              <a:rPr lang="en-US" sz="2400" b="1" dirty="0" smtClean="0"/>
              <a:t>DTR:</a:t>
            </a:r>
            <a:r>
              <a:rPr lang="en-US" sz="2400" dirty="0" smtClean="0"/>
              <a:t> </a:t>
            </a:r>
            <a:r>
              <a:rPr lang="en-US" sz="2400" dirty="0"/>
              <a:t>A set of sequential decision rules, each of which dictates how </a:t>
            </a:r>
            <a:r>
              <a:rPr lang="en-US" sz="2400" dirty="0" smtClean="0"/>
              <a:t>to make </a:t>
            </a:r>
            <a:r>
              <a:rPr lang="en-US" sz="2400" dirty="0"/>
              <a:t>the decision on what to do next for a patient based </a:t>
            </a:r>
            <a:r>
              <a:rPr lang="en-US" sz="2400" dirty="0" smtClean="0"/>
              <a:t>on observation </a:t>
            </a:r>
            <a:r>
              <a:rPr lang="en-US" sz="2400" dirty="0"/>
              <a:t>of the patient up to that point</a:t>
            </a:r>
          </a:p>
          <a:p>
            <a:endParaRPr lang="en-US" sz="2400" dirty="0" smtClean="0"/>
          </a:p>
          <a:p>
            <a:r>
              <a:rPr lang="en-US" sz="2400" dirty="0" smtClean="0"/>
              <a:t>Allows </a:t>
            </a:r>
            <a:r>
              <a:rPr lang="en-US" sz="2400" dirty="0"/>
              <a:t>treatment to be “individualized ” to the patient through </a:t>
            </a:r>
            <a:r>
              <a:rPr lang="en-US" sz="2400" dirty="0" smtClean="0"/>
              <a:t>a systematic </a:t>
            </a:r>
            <a:r>
              <a:rPr lang="en-US" sz="2400" dirty="0"/>
              <a:t>set of rules that operationalize clinical practice</a:t>
            </a:r>
          </a:p>
          <a:p>
            <a:pPr marL="0" indent="0">
              <a:buNone/>
            </a:pPr>
            <a:endParaRPr lang="en-US" sz="2400" dirty="0"/>
          </a:p>
          <a:p>
            <a:r>
              <a:rPr lang="en-US" sz="2400" dirty="0"/>
              <a:t>A function that takes covariates and treatment/response history to the current time as arguments and outputs an action to be taken.</a:t>
            </a:r>
          </a:p>
          <a:p>
            <a:endParaRPr lang="en-US" sz="2400" dirty="0"/>
          </a:p>
          <a:p>
            <a:r>
              <a:rPr lang="en-US" sz="2400" dirty="0"/>
              <a:t>A subject’s interval-specific treatment is </a:t>
            </a:r>
            <a:r>
              <a:rPr lang="en-US" sz="2400" dirty="0" smtClean="0">
                <a:solidFill>
                  <a:srgbClr val="C00000"/>
                </a:solidFill>
              </a:rPr>
              <a:t>unknown</a:t>
            </a:r>
            <a:r>
              <a:rPr lang="en-US" sz="2400" dirty="0" smtClean="0"/>
              <a:t> </a:t>
            </a:r>
            <a:r>
              <a:rPr lang="en-US" sz="2400" dirty="0"/>
              <a:t>at </a:t>
            </a:r>
            <a:r>
              <a:rPr lang="en-US" sz="2400" dirty="0" smtClean="0"/>
              <a:t>the start </a:t>
            </a:r>
            <a:r>
              <a:rPr lang="en-US" sz="2400" dirty="0"/>
              <a:t>of a dynamic regime, since treatment depends </a:t>
            </a:r>
            <a:r>
              <a:rPr lang="en-US" sz="2400" dirty="0" smtClean="0"/>
              <a:t>on time-varying </a:t>
            </a:r>
            <a:r>
              <a:rPr lang="en-US" sz="2400" dirty="0"/>
              <a:t>variables.</a:t>
            </a:r>
          </a:p>
        </p:txBody>
      </p:sp>
    </p:spTree>
    <p:extLst>
      <p:ext uri="{BB962C8B-B14F-4D97-AF65-F5344CB8AC3E}">
        <p14:creationId xmlns:p14="http://schemas.microsoft.com/office/powerpoint/2010/main" val="1231837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 dynamic treatment regime (DTR)</a:t>
            </a:r>
            <a:endParaRPr lang="en-US" sz="3200" dirty="0"/>
          </a:p>
        </p:txBody>
      </p:sp>
      <p:sp>
        <p:nvSpPr>
          <p:cNvPr id="3" name="Content Placeholder 2"/>
          <p:cNvSpPr>
            <a:spLocks noGrp="1"/>
          </p:cNvSpPr>
          <p:nvPr>
            <p:ph idx="4294967295"/>
          </p:nvPr>
        </p:nvSpPr>
        <p:spPr>
          <a:xfrm>
            <a:off x="828720" y="2115000"/>
            <a:ext cx="9595080" cy="4096614"/>
          </a:xfrm>
        </p:spPr>
        <p:txBody>
          <a:bodyPr/>
          <a:lstStyle/>
          <a:p>
            <a:r>
              <a:rPr lang="en-US" sz="2400" b="1" dirty="0"/>
              <a:t>Optimal </a:t>
            </a:r>
            <a:r>
              <a:rPr lang="en-US" sz="2400" b="1" dirty="0" smtClean="0"/>
              <a:t>DTR</a:t>
            </a:r>
            <a:r>
              <a:rPr lang="en-US" sz="2400" dirty="0" smtClean="0"/>
              <a:t>: </a:t>
            </a:r>
            <a:r>
              <a:rPr lang="en-US" sz="2400" dirty="0"/>
              <a:t>It is defined to be the “best </a:t>
            </a:r>
            <a:r>
              <a:rPr lang="en-US" sz="2400" dirty="0" smtClean="0"/>
              <a:t>possible” regime</a:t>
            </a:r>
            <a:r>
              <a:rPr lang="en-US" sz="2400" dirty="0"/>
              <a:t> </a:t>
            </a:r>
            <a:r>
              <a:rPr lang="en-US" sz="2400" dirty="0" smtClean="0"/>
              <a:t>in </a:t>
            </a:r>
            <a:r>
              <a:rPr lang="en-US" sz="2400" dirty="0"/>
              <a:t>the sense that it maximizes some </a:t>
            </a:r>
            <a:r>
              <a:rPr lang="en-US" sz="2400" dirty="0" smtClean="0"/>
              <a:t>good outcome</a:t>
            </a:r>
            <a:endParaRPr lang="en-US" sz="2400" dirty="0"/>
          </a:p>
          <a:p>
            <a:endParaRPr lang="en-US" sz="2400" dirty="0" smtClean="0"/>
          </a:p>
          <a:p>
            <a:r>
              <a:rPr lang="en-US" sz="2400" dirty="0" smtClean="0"/>
              <a:t>Note</a:t>
            </a:r>
            <a:r>
              <a:rPr lang="en-US" sz="2400" dirty="0"/>
              <a:t>: DTRs are also </a:t>
            </a:r>
            <a:r>
              <a:rPr lang="en-US" sz="2400" dirty="0" smtClean="0"/>
              <a:t>known as </a:t>
            </a:r>
            <a:r>
              <a:rPr lang="en-US" sz="2400" i="1" dirty="0"/>
              <a:t>adaptive treatment </a:t>
            </a:r>
            <a:r>
              <a:rPr lang="en-US" sz="2400" i="1" dirty="0" smtClean="0"/>
              <a:t>strategies</a:t>
            </a:r>
            <a:r>
              <a:rPr lang="en-US" sz="2400" dirty="0" smtClean="0"/>
              <a:t>.</a:t>
            </a:r>
            <a:endParaRPr lang="en-US" sz="2400" dirty="0"/>
          </a:p>
        </p:txBody>
      </p:sp>
    </p:spTree>
    <p:extLst>
      <p:ext uri="{BB962C8B-B14F-4D97-AF65-F5344CB8AC3E}">
        <p14:creationId xmlns:p14="http://schemas.microsoft.com/office/powerpoint/2010/main" val="2843448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a:t>
            </a:r>
            <a:r>
              <a:rPr lang="en-US" sz="3200" dirty="0" smtClean="0"/>
              <a:t>dynamic </a:t>
            </a:r>
            <a:r>
              <a:rPr lang="en-US" sz="3200" dirty="0"/>
              <a:t>treatment </a:t>
            </a:r>
            <a:r>
              <a:rPr lang="en-US" sz="3200" dirty="0" smtClean="0"/>
              <a:t>regime: example</a:t>
            </a:r>
            <a:endParaRPr lang="en-US" sz="3200" dirty="0"/>
          </a:p>
        </p:txBody>
      </p:sp>
      <p:sp>
        <p:nvSpPr>
          <p:cNvPr id="3" name="Content Placeholder 2"/>
          <p:cNvSpPr>
            <a:spLocks noGrp="1"/>
          </p:cNvSpPr>
          <p:nvPr>
            <p:ph idx="4294967295"/>
          </p:nvPr>
        </p:nvSpPr>
        <p:spPr>
          <a:xfrm>
            <a:off x="828720" y="1663055"/>
            <a:ext cx="9595080" cy="5483979"/>
          </a:xfrm>
        </p:spPr>
        <p:txBody>
          <a:bodyPr/>
          <a:lstStyle/>
          <a:p>
            <a:pPr marL="0" indent="0">
              <a:buNone/>
            </a:pPr>
            <a:r>
              <a:rPr lang="en-US" sz="2400" dirty="0" smtClean="0"/>
              <a:t>For </a:t>
            </a:r>
            <a:r>
              <a:rPr lang="en-US" sz="2400" dirty="0"/>
              <a:t>a given </a:t>
            </a:r>
            <a:r>
              <a:rPr lang="en-US" sz="2400" dirty="0" smtClean="0"/>
              <a:t>cancer patient</a:t>
            </a:r>
            <a:endParaRPr lang="en-US" sz="2400" dirty="0"/>
          </a:p>
          <a:p>
            <a:r>
              <a:rPr lang="en-US" sz="2400" b="1" u="sng" dirty="0" smtClean="0">
                <a:solidFill>
                  <a:schemeClr val="accent1">
                    <a:lumMod val="75000"/>
                  </a:schemeClr>
                </a:solidFill>
              </a:rPr>
              <a:t>Step </a:t>
            </a:r>
            <a:r>
              <a:rPr lang="en-US" sz="2400" b="1" u="sng" dirty="0">
                <a:solidFill>
                  <a:schemeClr val="accent1">
                    <a:lumMod val="75000"/>
                  </a:schemeClr>
                </a:solidFill>
              </a:rPr>
              <a:t>1</a:t>
            </a:r>
            <a:r>
              <a:rPr lang="en-US" sz="2400" dirty="0"/>
              <a:t> : Treat with one or more courses of first-line </a:t>
            </a:r>
            <a:r>
              <a:rPr lang="en-US" sz="2400" dirty="0" smtClean="0"/>
              <a:t>induction chemotherapy </a:t>
            </a:r>
            <a:r>
              <a:rPr lang="en-US" sz="2400" dirty="0"/>
              <a:t>A</a:t>
            </a:r>
          </a:p>
          <a:p>
            <a:pPr marL="0" indent="0">
              <a:buNone/>
            </a:pPr>
            <a:r>
              <a:rPr lang="en-US" sz="2400" dirty="0" smtClean="0"/>
              <a:t>   Intermediate </a:t>
            </a:r>
            <a:r>
              <a:rPr lang="en-US" sz="2400" dirty="0"/>
              <a:t>outcome: </a:t>
            </a:r>
            <a:r>
              <a:rPr lang="en-US" sz="2400" dirty="0" smtClean="0"/>
              <a:t>observe </a:t>
            </a:r>
            <a:r>
              <a:rPr lang="en-US" sz="2400" dirty="0"/>
              <a:t>whether “response ” </a:t>
            </a:r>
            <a:r>
              <a:rPr lang="en-US" sz="2400" dirty="0" smtClean="0"/>
              <a:t>occurs</a:t>
            </a:r>
            <a:endParaRPr lang="en-US" sz="2400" dirty="0"/>
          </a:p>
          <a:p>
            <a:pPr marL="0" indent="0">
              <a:buNone/>
            </a:pPr>
            <a:r>
              <a:rPr lang="en-US" sz="2400" dirty="0" smtClean="0"/>
              <a:t>   “</a:t>
            </a:r>
            <a:r>
              <a:rPr lang="en-US" sz="2400" dirty="0"/>
              <a:t>Response ” may be defined as complete or partial remission, </a:t>
            </a:r>
            <a:r>
              <a:rPr lang="en-US" sz="2400" dirty="0" smtClean="0"/>
              <a:t>degree of </a:t>
            </a:r>
            <a:r>
              <a:rPr lang="en-US" sz="2400" dirty="0"/>
              <a:t>tumor shrinkage, etc</a:t>
            </a:r>
            <a:r>
              <a:rPr lang="en-US" sz="2400" dirty="0" smtClean="0"/>
              <a:t>.</a:t>
            </a:r>
          </a:p>
          <a:p>
            <a:endParaRPr lang="en-US" sz="2400" dirty="0"/>
          </a:p>
          <a:p>
            <a:r>
              <a:rPr lang="en-US" sz="2400" b="1" u="sng" dirty="0" smtClean="0">
                <a:solidFill>
                  <a:schemeClr val="accent1">
                    <a:lumMod val="75000"/>
                  </a:schemeClr>
                </a:solidFill>
              </a:rPr>
              <a:t>Step </a:t>
            </a:r>
            <a:r>
              <a:rPr lang="en-US" sz="2400" b="1" u="sng" dirty="0">
                <a:solidFill>
                  <a:schemeClr val="accent1">
                    <a:lumMod val="75000"/>
                  </a:schemeClr>
                </a:solidFill>
              </a:rPr>
              <a:t>2</a:t>
            </a:r>
            <a:r>
              <a:rPr lang="en-US" sz="2400" dirty="0"/>
              <a:t> : If “response ” occurs, give maintenance therapy </a:t>
            </a:r>
            <a:r>
              <a:rPr lang="en-US" sz="2400" dirty="0" smtClean="0"/>
              <a:t>B</a:t>
            </a:r>
            <a:endParaRPr lang="en-US" sz="2400" dirty="0"/>
          </a:p>
          <a:p>
            <a:pPr marL="0" indent="0">
              <a:buNone/>
            </a:pPr>
            <a:r>
              <a:rPr lang="en-US" sz="2400" dirty="0" smtClean="0"/>
              <a:t>                else </a:t>
            </a:r>
            <a:r>
              <a:rPr lang="en-US" sz="2400" dirty="0"/>
              <a:t>if “response ” does not occur (so A did not induce </a:t>
            </a:r>
            <a:r>
              <a:rPr lang="en-US" sz="2400" dirty="0" smtClean="0"/>
              <a:t>a response</a:t>
            </a:r>
            <a:r>
              <a:rPr lang="en-US" sz="2400" dirty="0"/>
              <a:t>), try second-line therapy </a:t>
            </a:r>
            <a:r>
              <a:rPr lang="en-US" sz="2400" dirty="0" smtClean="0"/>
              <a:t>B*</a:t>
            </a:r>
            <a:endParaRPr lang="en-US" sz="2400" dirty="0"/>
          </a:p>
          <a:p>
            <a:pPr marL="0" indent="0">
              <a:buNone/>
            </a:pPr>
            <a:endParaRPr lang="en-US" sz="2400" dirty="0" smtClean="0"/>
          </a:p>
          <a:p>
            <a:r>
              <a:rPr lang="en-US" sz="2400" b="1" dirty="0" smtClean="0">
                <a:solidFill>
                  <a:srgbClr val="C00000"/>
                </a:solidFill>
              </a:rPr>
              <a:t>Decision </a:t>
            </a:r>
            <a:r>
              <a:rPr lang="en-US" sz="2400" b="1" dirty="0">
                <a:solidFill>
                  <a:srgbClr val="C00000"/>
                </a:solidFill>
              </a:rPr>
              <a:t>rule</a:t>
            </a:r>
            <a:r>
              <a:rPr lang="en-US" sz="2400" dirty="0">
                <a:solidFill>
                  <a:srgbClr val="C00000"/>
                </a:solidFill>
              </a:rPr>
              <a:t>: </a:t>
            </a:r>
            <a:r>
              <a:rPr lang="en-US" sz="2400" dirty="0"/>
              <a:t>The decision rule to determine the </a:t>
            </a:r>
            <a:r>
              <a:rPr lang="en-US" sz="2400" dirty="0" smtClean="0"/>
              <a:t>Step </a:t>
            </a:r>
            <a:r>
              <a:rPr lang="en-US" sz="2400" dirty="0"/>
              <a:t>2 </a:t>
            </a:r>
            <a:r>
              <a:rPr lang="en-US" sz="2400" dirty="0" smtClean="0"/>
              <a:t>treatment takes </a:t>
            </a:r>
            <a:r>
              <a:rPr lang="en-US" sz="2400" dirty="0"/>
              <a:t>the variable “response or </a:t>
            </a:r>
            <a:r>
              <a:rPr lang="en-US" sz="2400" dirty="0" smtClean="0"/>
              <a:t>not” </a:t>
            </a:r>
            <a:r>
              <a:rPr lang="en-US" sz="2400" dirty="0"/>
              <a:t>as </a:t>
            </a:r>
            <a:r>
              <a:rPr lang="en-US" sz="2400" dirty="0" smtClean="0"/>
              <a:t>covariate</a:t>
            </a:r>
            <a:endParaRPr lang="en-US" sz="2400" dirty="0"/>
          </a:p>
        </p:txBody>
      </p:sp>
    </p:spTree>
    <p:extLst>
      <p:ext uri="{BB962C8B-B14F-4D97-AF65-F5344CB8AC3E}">
        <p14:creationId xmlns:p14="http://schemas.microsoft.com/office/powerpoint/2010/main" val="3214363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a:t>
            </a:r>
            <a:r>
              <a:rPr lang="en-US" sz="3200" dirty="0" smtClean="0"/>
              <a:t>dynamic </a:t>
            </a:r>
            <a:r>
              <a:rPr lang="en-US" sz="3200" dirty="0"/>
              <a:t>treatment </a:t>
            </a:r>
            <a:r>
              <a:rPr lang="en-US" sz="3200" dirty="0" smtClean="0"/>
              <a:t>regime: example</a:t>
            </a:r>
            <a:endParaRPr lang="en-US" sz="3200" dirty="0"/>
          </a:p>
        </p:txBody>
      </p:sp>
      <p:sp>
        <p:nvSpPr>
          <p:cNvPr id="3" name="Content Placeholder 2"/>
          <p:cNvSpPr>
            <a:spLocks noGrp="1"/>
          </p:cNvSpPr>
          <p:nvPr>
            <p:ph idx="4294967295"/>
          </p:nvPr>
        </p:nvSpPr>
        <p:spPr>
          <a:xfrm>
            <a:off x="828720" y="1663055"/>
            <a:ext cx="9595080" cy="5483979"/>
          </a:xfrm>
        </p:spPr>
        <p:txBody>
          <a:bodyPr/>
          <a:lstStyle/>
          <a:p>
            <a:r>
              <a:rPr lang="en-US" sz="2400" dirty="0" smtClean="0"/>
              <a:t>Individuals </a:t>
            </a:r>
            <a:r>
              <a:rPr lang="en-US" sz="2400" dirty="0"/>
              <a:t>following the same regime can have </a:t>
            </a:r>
            <a:r>
              <a:rPr lang="en-US" sz="2400" dirty="0" smtClean="0"/>
              <a:t>different realized </a:t>
            </a:r>
            <a:r>
              <a:rPr lang="en-US" sz="2400" dirty="0"/>
              <a:t>treatment experiences</a:t>
            </a:r>
          </a:p>
          <a:p>
            <a:pPr>
              <a:buFont typeface="Courier New" panose="02070309020205020404" pitchFamily="49" charset="0"/>
              <a:buChar char="o"/>
            </a:pPr>
            <a:r>
              <a:rPr lang="en-US" sz="2400" dirty="0" smtClean="0"/>
              <a:t>Subject </a:t>
            </a:r>
            <a:r>
              <a:rPr lang="en-US" sz="2400" dirty="0"/>
              <a:t>1 : Receives A, responds, receives B</a:t>
            </a:r>
          </a:p>
          <a:p>
            <a:pPr>
              <a:buFont typeface="Courier New" panose="02070309020205020404" pitchFamily="49" charset="0"/>
              <a:buChar char="o"/>
            </a:pPr>
            <a:r>
              <a:rPr lang="en-US" sz="2400" dirty="0" smtClean="0"/>
              <a:t>Subject </a:t>
            </a:r>
            <a:r>
              <a:rPr lang="en-US" sz="2400" dirty="0"/>
              <a:t>2 : Receives A, does not respond, receives </a:t>
            </a:r>
            <a:r>
              <a:rPr lang="en-US" sz="2400" dirty="0" smtClean="0"/>
              <a:t>B*</a:t>
            </a:r>
            <a:endParaRPr lang="en-US" sz="2400" dirty="0"/>
          </a:p>
          <a:p>
            <a:pPr>
              <a:buFont typeface="Courier New" panose="02070309020205020404" pitchFamily="49" charset="0"/>
              <a:buChar char="o"/>
            </a:pPr>
            <a:r>
              <a:rPr lang="en-US" sz="2400" dirty="0" smtClean="0"/>
              <a:t>Both </a:t>
            </a:r>
            <a:r>
              <a:rPr lang="en-US" sz="2400" dirty="0"/>
              <a:t>subjects' experiences are consistent with following this </a:t>
            </a:r>
            <a:r>
              <a:rPr lang="en-US" sz="2400" dirty="0" smtClean="0"/>
              <a:t>regime</a:t>
            </a:r>
          </a:p>
          <a:p>
            <a:endParaRPr lang="en-US" sz="2400" dirty="0"/>
          </a:p>
          <a:p>
            <a:r>
              <a:rPr lang="en-US" sz="2400" dirty="0" smtClean="0"/>
              <a:t>Do </a:t>
            </a:r>
            <a:r>
              <a:rPr lang="en-US" sz="2400" dirty="0"/>
              <a:t>not confuse the regime with the </a:t>
            </a:r>
            <a:r>
              <a:rPr lang="en-US" sz="2400" dirty="0" smtClean="0"/>
              <a:t>possible realized </a:t>
            </a:r>
            <a:r>
              <a:rPr lang="en-US" sz="2400" dirty="0"/>
              <a:t>experiences that can result from following it</a:t>
            </a:r>
          </a:p>
          <a:p>
            <a:pPr>
              <a:buFont typeface="Wingdings" panose="05000000000000000000" pitchFamily="2" charset="2"/>
              <a:buChar char="q"/>
            </a:pPr>
            <a:r>
              <a:rPr lang="en-US" sz="2400" dirty="0" smtClean="0"/>
              <a:t>“A </a:t>
            </a:r>
            <a:r>
              <a:rPr lang="en-US" sz="2400" dirty="0"/>
              <a:t>followed by response </a:t>
            </a:r>
            <a:r>
              <a:rPr lang="en-US" sz="2400" dirty="0" smtClean="0"/>
              <a:t>followed by </a:t>
            </a:r>
            <a:r>
              <a:rPr lang="en-US" sz="2400" dirty="0"/>
              <a:t>B" and </a:t>
            </a:r>
            <a:r>
              <a:rPr lang="en-US" sz="2400" dirty="0" smtClean="0"/>
              <a:t>“A </a:t>
            </a:r>
            <a:r>
              <a:rPr lang="en-US" sz="2400" dirty="0"/>
              <a:t>followed by no response followed by </a:t>
            </a:r>
            <a:r>
              <a:rPr lang="en-US" sz="2400" dirty="0" smtClean="0"/>
              <a:t>B*” </a:t>
            </a:r>
            <a:r>
              <a:rPr lang="en-US" sz="2400" dirty="0">
                <a:solidFill>
                  <a:srgbClr val="C00000"/>
                </a:solidFill>
              </a:rPr>
              <a:t>are </a:t>
            </a:r>
            <a:r>
              <a:rPr lang="en-US" sz="2400" dirty="0" smtClean="0">
                <a:solidFill>
                  <a:srgbClr val="C00000"/>
                </a:solidFill>
              </a:rPr>
              <a:t>not 2 regimes</a:t>
            </a:r>
            <a:r>
              <a:rPr lang="en-US" sz="2400" dirty="0" smtClean="0"/>
              <a:t> </a:t>
            </a:r>
            <a:r>
              <a:rPr lang="en-US" sz="2400" dirty="0"/>
              <a:t>. They are possible results of following the single </a:t>
            </a:r>
            <a:r>
              <a:rPr lang="en-US" sz="2400" dirty="0" smtClean="0"/>
              <a:t>regime.</a:t>
            </a:r>
            <a:endParaRPr lang="en-US" sz="2400" dirty="0"/>
          </a:p>
        </p:txBody>
      </p:sp>
    </p:spTree>
    <p:extLst>
      <p:ext uri="{BB962C8B-B14F-4D97-AF65-F5344CB8AC3E}">
        <p14:creationId xmlns:p14="http://schemas.microsoft.com/office/powerpoint/2010/main" val="139649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a:t>
            </a:r>
            <a:r>
              <a:rPr lang="en-US" sz="3200" dirty="0" smtClean="0"/>
              <a:t>dynamic </a:t>
            </a:r>
            <a:r>
              <a:rPr lang="en-US" sz="3200" dirty="0"/>
              <a:t>treatment </a:t>
            </a:r>
            <a:r>
              <a:rPr lang="en-US" sz="3200" dirty="0" smtClean="0"/>
              <a:t>regime:</a:t>
            </a:r>
            <a:endParaRPr lang="en-US" sz="3200" dirty="0"/>
          </a:p>
        </p:txBody>
      </p:sp>
      <p:sp>
        <p:nvSpPr>
          <p:cNvPr id="3" name="Content Placeholder 2"/>
          <p:cNvSpPr>
            <a:spLocks noGrp="1"/>
          </p:cNvSpPr>
          <p:nvPr>
            <p:ph idx="4294967295"/>
          </p:nvPr>
        </p:nvSpPr>
        <p:spPr>
          <a:xfrm>
            <a:off x="692085" y="1673565"/>
            <a:ext cx="9595080" cy="5483979"/>
          </a:xfrm>
        </p:spPr>
        <p:txBody>
          <a:bodyPr/>
          <a:lstStyle/>
          <a:p>
            <a:r>
              <a:rPr lang="en-US" sz="2400" dirty="0" smtClean="0"/>
              <a:t>There </a:t>
            </a:r>
            <a:r>
              <a:rPr lang="en-US" sz="2400" dirty="0"/>
              <a:t>may be more than one possible </a:t>
            </a:r>
            <a:r>
              <a:rPr lang="en-US" sz="2400" dirty="0" smtClean="0"/>
              <a:t>regime</a:t>
            </a:r>
            <a:r>
              <a:rPr lang="zh-CN" altLang="en-US" sz="2400" dirty="0" smtClean="0"/>
              <a:t>：</a:t>
            </a:r>
            <a:endParaRPr lang="en-US" altLang="zh-CN" sz="2400" dirty="0" smtClean="0"/>
          </a:p>
          <a:p>
            <a:endParaRPr lang="en-US" sz="2400" dirty="0"/>
          </a:p>
          <a:p>
            <a:pPr>
              <a:buFont typeface="Courier New" panose="02070309020205020404" pitchFamily="49" charset="0"/>
              <a:buChar char="o"/>
            </a:pPr>
            <a:r>
              <a:rPr lang="en-US" sz="2400" dirty="0" smtClean="0"/>
              <a:t>More </a:t>
            </a:r>
            <a:r>
              <a:rPr lang="en-US" sz="2400" dirty="0"/>
              <a:t>than one possible </a:t>
            </a:r>
            <a:r>
              <a:rPr lang="en-US" altLang="zh-CN" sz="2400" dirty="0" smtClean="0"/>
              <a:t>fi</a:t>
            </a:r>
            <a:r>
              <a:rPr lang="en-US" sz="2400" dirty="0" smtClean="0"/>
              <a:t>rst-line </a:t>
            </a:r>
            <a:r>
              <a:rPr lang="en-US" sz="2400" dirty="0"/>
              <a:t>induction treatment (Step </a:t>
            </a:r>
            <a:r>
              <a:rPr lang="en-US" sz="2400" dirty="0" smtClean="0"/>
              <a:t>1), </a:t>
            </a:r>
            <a:r>
              <a:rPr lang="en-US" sz="2400" dirty="0"/>
              <a:t>e.g</a:t>
            </a:r>
            <a:r>
              <a:rPr lang="en-US" sz="2400" dirty="0" smtClean="0"/>
              <a:t>., two </a:t>
            </a:r>
            <a:r>
              <a:rPr lang="en-US" sz="2400" dirty="0"/>
              <a:t>options A1 and </a:t>
            </a:r>
            <a:r>
              <a:rPr lang="en-US" sz="2400" dirty="0" smtClean="0"/>
              <a:t>A2</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smtClean="0"/>
              <a:t>More </a:t>
            </a:r>
            <a:r>
              <a:rPr lang="en-US" sz="2400" dirty="0"/>
              <a:t>than one possible maintenance treatment if response </a:t>
            </a:r>
            <a:r>
              <a:rPr lang="en-US" sz="2400" dirty="0" smtClean="0"/>
              <a:t>occurs (Step 2), </a:t>
            </a:r>
            <a:r>
              <a:rPr lang="en-US" sz="2400" dirty="0"/>
              <a:t>e.g., two options B1 and </a:t>
            </a:r>
            <a:r>
              <a:rPr lang="en-US" sz="2400" dirty="0" smtClean="0"/>
              <a:t>B2</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smtClean="0"/>
              <a:t>More </a:t>
            </a:r>
            <a:r>
              <a:rPr lang="en-US" sz="2400" dirty="0"/>
              <a:t>than one possible second-line induction treatment if </a:t>
            </a:r>
            <a:r>
              <a:rPr lang="en-US" sz="2400" dirty="0" smtClean="0"/>
              <a:t>no response </a:t>
            </a:r>
            <a:r>
              <a:rPr lang="en-US" sz="2400" dirty="0"/>
              <a:t>occurs (Step </a:t>
            </a:r>
            <a:r>
              <a:rPr lang="en-US" sz="2400" dirty="0" smtClean="0"/>
              <a:t>2), </a:t>
            </a:r>
            <a:r>
              <a:rPr lang="en-US" sz="2400" dirty="0"/>
              <a:t>e.g., two options </a:t>
            </a:r>
            <a:r>
              <a:rPr lang="en-US" sz="2400" dirty="0" smtClean="0"/>
              <a:t>B1* and B2*</a:t>
            </a:r>
          </a:p>
          <a:p>
            <a:endParaRPr lang="en-US" sz="2400" dirty="0"/>
          </a:p>
          <a:p>
            <a:r>
              <a:rPr lang="en-US" sz="2400" dirty="0" smtClean="0"/>
              <a:t>In general: </a:t>
            </a:r>
            <a:r>
              <a:rPr lang="en-US" sz="2400" dirty="0"/>
              <a:t>The number and types of options at each step need </a:t>
            </a:r>
            <a:r>
              <a:rPr lang="en-US" sz="2400" dirty="0" smtClean="0"/>
              <a:t>not even </a:t>
            </a:r>
            <a:r>
              <a:rPr lang="en-US" sz="2400" dirty="0"/>
              <a:t>be the same</a:t>
            </a:r>
          </a:p>
        </p:txBody>
      </p:sp>
    </p:spTree>
    <p:extLst>
      <p:ext uri="{BB962C8B-B14F-4D97-AF65-F5344CB8AC3E}">
        <p14:creationId xmlns:p14="http://schemas.microsoft.com/office/powerpoint/2010/main" val="282775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a:t>
            </a:r>
            <a:r>
              <a:rPr lang="en-US" sz="3200" dirty="0" smtClean="0"/>
              <a:t>dynamic </a:t>
            </a:r>
            <a:r>
              <a:rPr lang="en-US" sz="3200" dirty="0"/>
              <a:t>treatment </a:t>
            </a:r>
            <a:r>
              <a:rPr lang="en-US" sz="3200" dirty="0" smtClean="0"/>
              <a:t>regime:</a:t>
            </a:r>
            <a:endParaRPr lang="en-US" sz="3200" dirty="0"/>
          </a:p>
        </p:txBody>
      </p:sp>
      <p:sp>
        <p:nvSpPr>
          <p:cNvPr id="3" name="Content Placeholder 2"/>
          <p:cNvSpPr>
            <a:spLocks noGrp="1"/>
          </p:cNvSpPr>
          <p:nvPr>
            <p:ph idx="4294967295"/>
          </p:nvPr>
        </p:nvSpPr>
        <p:spPr>
          <a:xfrm>
            <a:off x="828720" y="1663055"/>
            <a:ext cx="9595080" cy="5483979"/>
          </a:xfrm>
        </p:spPr>
        <p:txBody>
          <a:bodyPr/>
          <a:lstStyle/>
          <a:p>
            <a:pPr marL="0" indent="0">
              <a:buNone/>
            </a:pPr>
            <a:r>
              <a:rPr lang="en-US" sz="2400" dirty="0" smtClean="0">
                <a:solidFill>
                  <a:srgbClr val="C00000"/>
                </a:solidFill>
              </a:rPr>
              <a:t>Questions of interest:</a:t>
            </a:r>
            <a:endParaRPr lang="en-US" sz="2400" dirty="0">
              <a:solidFill>
                <a:srgbClr val="C00000"/>
              </a:solidFill>
            </a:endParaRPr>
          </a:p>
          <a:p>
            <a:endParaRPr lang="en-US" sz="2400" dirty="0" smtClean="0"/>
          </a:p>
          <a:p>
            <a:r>
              <a:rPr lang="en-US" sz="2400" dirty="0" smtClean="0"/>
              <a:t>What </a:t>
            </a:r>
            <a:r>
              <a:rPr lang="en-US" sz="2400" dirty="0"/>
              <a:t>would be the mean outcome (e.g</a:t>
            </a:r>
            <a:r>
              <a:rPr lang="en-US" sz="2400" dirty="0" smtClean="0"/>
              <a:t>., survival time) </a:t>
            </a:r>
            <a:r>
              <a:rPr lang="en-US" sz="2400" dirty="0"/>
              <a:t>if </a:t>
            </a:r>
            <a:r>
              <a:rPr lang="en-US" sz="2400" dirty="0" smtClean="0"/>
              <a:t>the population </a:t>
            </a:r>
            <a:r>
              <a:rPr lang="en-US" sz="2400" dirty="0"/>
              <a:t>were to follow a particular regime</a:t>
            </a:r>
            <a:r>
              <a:rPr lang="en-US" sz="2400" dirty="0" smtClean="0"/>
              <a:t>?</a:t>
            </a:r>
          </a:p>
          <a:p>
            <a:endParaRPr lang="en-US" sz="2400" dirty="0"/>
          </a:p>
          <a:p>
            <a:r>
              <a:rPr lang="en-US" sz="2400" dirty="0" smtClean="0"/>
              <a:t>How </a:t>
            </a:r>
            <a:r>
              <a:rPr lang="en-US" sz="2400" dirty="0"/>
              <a:t>do these mean outcomes compare among the possible regimes?</a:t>
            </a:r>
          </a:p>
          <a:p>
            <a:endParaRPr lang="en-US" sz="2400" dirty="0" smtClean="0"/>
          </a:p>
          <a:p>
            <a:r>
              <a:rPr lang="en-US" sz="2400" dirty="0" smtClean="0"/>
              <a:t>Which one is the optimal regime?</a:t>
            </a:r>
            <a:endParaRPr lang="en-US" sz="2400" dirty="0"/>
          </a:p>
        </p:txBody>
      </p:sp>
    </p:spTree>
    <p:extLst>
      <p:ext uri="{BB962C8B-B14F-4D97-AF65-F5344CB8AC3E}">
        <p14:creationId xmlns:p14="http://schemas.microsoft.com/office/powerpoint/2010/main" val="20575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891782" y="1313792"/>
            <a:ext cx="9595080" cy="5237127"/>
          </a:xfrm>
        </p:spPr>
        <p:txBody>
          <a:bodyPr/>
          <a:lstStyle/>
          <a:p>
            <a:pPr marL="0" indent="0">
              <a:buNone/>
            </a:pPr>
            <a:r>
              <a:rPr lang="en-US" sz="2200" dirty="0" smtClean="0"/>
              <a:t>Jincheng </a:t>
            </a:r>
            <a:r>
              <a:rPr lang="en-US" sz="2200" dirty="0"/>
              <a:t>Shen, </a:t>
            </a:r>
            <a:r>
              <a:rPr lang="en-US" sz="2200" dirty="0" smtClean="0"/>
              <a:t>PhD</a:t>
            </a:r>
          </a:p>
          <a:p>
            <a:pPr marL="0" indent="0">
              <a:buNone/>
            </a:pPr>
            <a:endParaRPr lang="en-US" sz="2200" dirty="0"/>
          </a:p>
          <a:p>
            <a:pPr marL="0" indent="0">
              <a:buNone/>
            </a:pPr>
            <a:r>
              <a:rPr lang="en-US" sz="2000" dirty="0" smtClean="0"/>
              <a:t>Department </a:t>
            </a:r>
            <a:r>
              <a:rPr lang="en-US" sz="2000" dirty="0"/>
              <a:t>of Population Health </a:t>
            </a:r>
            <a:r>
              <a:rPr lang="en-US" sz="2000" dirty="0" smtClean="0"/>
              <a:t>Sciences,</a:t>
            </a:r>
            <a:r>
              <a:rPr lang="en-US" sz="2000" dirty="0"/>
              <a:t> </a:t>
            </a:r>
            <a:r>
              <a:rPr lang="en-US" sz="2000" dirty="0" smtClean="0"/>
              <a:t>Division of Biostatistics,</a:t>
            </a:r>
          </a:p>
          <a:p>
            <a:pPr marL="0" indent="0">
              <a:buNone/>
            </a:pPr>
            <a:r>
              <a:rPr lang="en-US" sz="2000" dirty="0"/>
              <a:t>Department of Internal </a:t>
            </a:r>
            <a:r>
              <a:rPr lang="en-US" sz="2000" dirty="0" smtClean="0"/>
              <a:t>Medicine, Division of Epidemiology,</a:t>
            </a:r>
          </a:p>
          <a:p>
            <a:pPr marL="0" indent="0">
              <a:buNone/>
            </a:pPr>
            <a:r>
              <a:rPr lang="en-US" sz="2000" dirty="0"/>
              <a:t>Department of </a:t>
            </a:r>
            <a:r>
              <a:rPr lang="en-US" sz="2000" dirty="0" smtClean="0"/>
              <a:t>Family </a:t>
            </a:r>
            <a:r>
              <a:rPr lang="en-US" sz="2000" dirty="0"/>
              <a:t>&amp; Preventive </a:t>
            </a:r>
            <a:r>
              <a:rPr lang="en-US" sz="2000" dirty="0" smtClean="0"/>
              <a:t>Medicine,</a:t>
            </a:r>
          </a:p>
          <a:p>
            <a:pPr marL="0" indent="0">
              <a:buNone/>
            </a:pPr>
            <a:r>
              <a:rPr lang="en-US" sz="2000" dirty="0" smtClean="0"/>
              <a:t>School </a:t>
            </a:r>
            <a:r>
              <a:rPr lang="en-US" sz="2000" dirty="0"/>
              <a:t>of </a:t>
            </a:r>
            <a:r>
              <a:rPr lang="en-US" sz="2000" dirty="0" smtClean="0"/>
              <a:t>Medicine, University </a:t>
            </a:r>
            <a:r>
              <a:rPr lang="en-US" sz="2000" dirty="0"/>
              <a:t>of </a:t>
            </a:r>
            <a:r>
              <a:rPr lang="en-US" sz="2000" dirty="0" smtClean="0"/>
              <a:t>Utah</a:t>
            </a:r>
            <a:r>
              <a:rPr lang="en-US" sz="2000" dirty="0"/>
              <a:t>		</a:t>
            </a:r>
          </a:p>
          <a:p>
            <a:pPr marL="0" indent="0">
              <a:buNone/>
            </a:pPr>
            <a:r>
              <a:rPr lang="en-US" sz="2000" dirty="0"/>
              <a:t>Email: </a:t>
            </a:r>
            <a:r>
              <a:rPr lang="en-US" sz="2000" dirty="0" smtClean="0">
                <a:hlinkClick r:id="rId2"/>
              </a:rPr>
              <a:t>jincheng.shen@hsc.utah.edu</a:t>
            </a:r>
            <a:endParaRPr lang="en-US" sz="2000" dirty="0" smtClean="0"/>
          </a:p>
          <a:p>
            <a:pPr marL="0" indent="0">
              <a:buNone/>
            </a:pPr>
            <a:r>
              <a:rPr lang="en-US" sz="2000" dirty="0"/>
              <a:t>T</a:t>
            </a:r>
            <a:r>
              <a:rPr lang="en-US" sz="2000" dirty="0" smtClean="0"/>
              <a:t>el: </a:t>
            </a:r>
            <a:r>
              <a:rPr lang="en-US" sz="2000" dirty="0"/>
              <a:t>(801)-</a:t>
            </a:r>
            <a:r>
              <a:rPr lang="en-US" sz="2000" dirty="0" smtClean="0"/>
              <a:t>213-4007</a:t>
            </a:r>
          </a:p>
          <a:p>
            <a:pPr marL="0" indent="0">
              <a:buNone/>
            </a:pPr>
            <a:endParaRPr lang="en-US" sz="2000" b="1" dirty="0"/>
          </a:p>
          <a:p>
            <a:pPr marL="0" indent="0">
              <a:buNone/>
            </a:pPr>
            <a:endParaRPr lang="en-US" sz="2000" b="1" dirty="0" smtClean="0"/>
          </a:p>
          <a:p>
            <a:pPr marL="0" indent="0">
              <a:buNone/>
            </a:pPr>
            <a:r>
              <a:rPr lang="en-US" sz="2000" b="1" dirty="0" smtClean="0"/>
              <a:t>Course notes: </a:t>
            </a:r>
            <a:r>
              <a:rPr lang="en-US" sz="2000" dirty="0">
                <a:hlinkClick r:id="rId3"/>
              </a:rPr>
              <a:t>https://github.com/UUDeCART/DeCART_Modeling_2019 </a:t>
            </a:r>
            <a:r>
              <a:rPr lang="en-US" sz="2000" b="1" dirty="0"/>
              <a:t>	</a:t>
            </a:r>
            <a:r>
              <a:rPr lang="en-US" b="1" dirty="0"/>
              <a:t>		</a:t>
            </a:r>
            <a:endParaRPr lang="en-US" dirty="0"/>
          </a:p>
          <a:p>
            <a:pPr marL="0" indent="0">
              <a:buNone/>
            </a:pPr>
            <a:endParaRPr lang="en-US" dirty="0"/>
          </a:p>
        </p:txBody>
      </p:sp>
    </p:spTree>
    <p:extLst>
      <p:ext uri="{BB962C8B-B14F-4D97-AF65-F5344CB8AC3E}">
        <p14:creationId xmlns:p14="http://schemas.microsoft.com/office/powerpoint/2010/main" val="375934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a:t>
            </a:r>
            <a:r>
              <a:rPr lang="en-US" sz="3200" dirty="0" smtClean="0"/>
              <a:t>dynamic </a:t>
            </a:r>
            <a:r>
              <a:rPr lang="en-US" sz="3200" dirty="0"/>
              <a:t>treatment </a:t>
            </a:r>
            <a:r>
              <a:rPr lang="en-US" sz="3200" dirty="0" smtClean="0"/>
              <a:t>regime:</a:t>
            </a:r>
            <a:endParaRPr lang="en-US" sz="3200" dirty="0"/>
          </a:p>
        </p:txBody>
      </p:sp>
      <p:sp>
        <p:nvSpPr>
          <p:cNvPr id="3" name="Content Placeholder 2"/>
          <p:cNvSpPr>
            <a:spLocks noGrp="1"/>
          </p:cNvSpPr>
          <p:nvPr>
            <p:ph idx="4294967295"/>
          </p:nvPr>
        </p:nvSpPr>
        <p:spPr>
          <a:xfrm>
            <a:off x="828720" y="1663055"/>
            <a:ext cx="9595080" cy="5483979"/>
          </a:xfrm>
        </p:spPr>
        <p:txBody>
          <a:bodyPr/>
          <a:lstStyle/>
          <a:p>
            <a:pPr marL="0" indent="0">
              <a:buNone/>
            </a:pPr>
            <a:r>
              <a:rPr lang="en-US" sz="2400" dirty="0" smtClean="0">
                <a:solidFill>
                  <a:srgbClr val="C00000"/>
                </a:solidFill>
              </a:rPr>
              <a:t>Possible solutions:</a:t>
            </a:r>
            <a:endParaRPr lang="en-US" sz="2400" dirty="0">
              <a:solidFill>
                <a:srgbClr val="C00000"/>
              </a:solidFill>
            </a:endParaRPr>
          </a:p>
          <a:p>
            <a:endParaRPr lang="en-US" sz="2400" dirty="0" smtClean="0"/>
          </a:p>
          <a:p>
            <a:r>
              <a:rPr lang="en-US" sz="2400" dirty="0" smtClean="0"/>
              <a:t>Design </a:t>
            </a:r>
            <a:r>
              <a:rPr lang="en-US" sz="2400" dirty="0"/>
              <a:t>a clinical trial in which subjects are randomized to </a:t>
            </a:r>
            <a:r>
              <a:rPr lang="en-US" sz="2400" dirty="0" smtClean="0"/>
              <a:t>follow different </a:t>
            </a:r>
            <a:r>
              <a:rPr lang="en-US" sz="2400" dirty="0"/>
              <a:t>regimes </a:t>
            </a:r>
          </a:p>
          <a:p>
            <a:endParaRPr lang="en-US" sz="2400" dirty="0"/>
          </a:p>
          <a:p>
            <a:r>
              <a:rPr lang="en-US" sz="2400" dirty="0" smtClean="0"/>
              <a:t>Use </a:t>
            </a:r>
            <a:r>
              <a:rPr lang="en-US" sz="2400" dirty="0"/>
              <a:t>observational follow-up </a:t>
            </a:r>
            <a:r>
              <a:rPr lang="en-US" sz="2400" dirty="0" smtClean="0"/>
              <a:t>data, </a:t>
            </a:r>
            <a:r>
              <a:rPr lang="en-US" sz="2400" dirty="0"/>
              <a:t>e.g., from a registry </a:t>
            </a:r>
            <a:r>
              <a:rPr lang="en-US" sz="2400" dirty="0" smtClean="0"/>
              <a:t>or other </a:t>
            </a:r>
            <a:r>
              <a:rPr lang="en-US" sz="2400" dirty="0"/>
              <a:t>database, where treatments actually received over time </a:t>
            </a:r>
            <a:r>
              <a:rPr lang="en-US" sz="2400" dirty="0" smtClean="0"/>
              <a:t>have been </a:t>
            </a:r>
            <a:r>
              <a:rPr lang="en-US" sz="2400" dirty="0"/>
              <a:t>recorded (with other information) for each </a:t>
            </a:r>
            <a:r>
              <a:rPr lang="en-US" sz="2400" dirty="0" smtClean="0"/>
              <a:t>subject</a:t>
            </a:r>
            <a:endParaRPr lang="en-US" sz="2400" dirty="0"/>
          </a:p>
        </p:txBody>
      </p:sp>
    </p:spTree>
    <p:extLst>
      <p:ext uri="{BB962C8B-B14F-4D97-AF65-F5344CB8AC3E}">
        <p14:creationId xmlns:p14="http://schemas.microsoft.com/office/powerpoint/2010/main" val="1419128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637" y="599847"/>
            <a:ext cx="10144080" cy="440677"/>
          </a:xfrm>
        </p:spPr>
        <p:txBody>
          <a:bodyPr/>
          <a:lstStyle/>
          <a:p>
            <a:r>
              <a:rPr lang="en-US" sz="3200" b="1" dirty="0"/>
              <a:t>Clinical trials to study dynamic treatment regimes:</a:t>
            </a:r>
          </a:p>
        </p:txBody>
      </p:sp>
      <p:sp>
        <p:nvSpPr>
          <p:cNvPr id="3" name="Content Placeholder 2"/>
          <p:cNvSpPr>
            <a:spLocks noGrp="1"/>
          </p:cNvSpPr>
          <p:nvPr>
            <p:ph idx="4294967295"/>
          </p:nvPr>
        </p:nvSpPr>
        <p:spPr>
          <a:xfrm>
            <a:off x="744636" y="1253152"/>
            <a:ext cx="9870811" cy="5483979"/>
          </a:xfrm>
        </p:spPr>
        <p:txBody>
          <a:bodyPr/>
          <a:lstStyle/>
          <a:p>
            <a:pPr marL="0" indent="0">
              <a:buNone/>
            </a:pPr>
            <a:r>
              <a:rPr lang="en-US" sz="2000" b="1" dirty="0" smtClean="0">
                <a:solidFill>
                  <a:srgbClr val="C00000"/>
                </a:solidFill>
              </a:rPr>
              <a:t>SMART</a:t>
            </a:r>
            <a:r>
              <a:rPr lang="en-US" sz="2000" b="1" dirty="0" smtClean="0"/>
              <a:t>: </a:t>
            </a:r>
            <a:r>
              <a:rPr lang="en-US" sz="2000" b="1" dirty="0"/>
              <a:t>Sequential Multiple Assignment Randomized Trial (</a:t>
            </a:r>
            <a:r>
              <a:rPr lang="en-US" sz="2000" b="1" dirty="0" smtClean="0"/>
              <a:t>Murphy, 2005)</a:t>
            </a:r>
          </a:p>
        </p:txBody>
      </p:sp>
      <p:pic>
        <p:nvPicPr>
          <p:cNvPr id="4" name="Picture 3"/>
          <p:cNvPicPr>
            <a:picLocks noChangeAspect="1"/>
          </p:cNvPicPr>
          <p:nvPr/>
        </p:nvPicPr>
        <p:blipFill>
          <a:blip r:embed="rId3"/>
          <a:stretch>
            <a:fillRect/>
          </a:stretch>
        </p:blipFill>
        <p:spPr>
          <a:xfrm>
            <a:off x="987972" y="1800479"/>
            <a:ext cx="8208579" cy="5088233"/>
          </a:xfrm>
          <a:prstGeom prst="rect">
            <a:avLst/>
          </a:prstGeom>
        </p:spPr>
      </p:pic>
      <p:sp>
        <p:nvSpPr>
          <p:cNvPr id="6" name="Rounded Rectangle 5"/>
          <p:cNvSpPr/>
          <p:nvPr/>
        </p:nvSpPr>
        <p:spPr>
          <a:xfrm>
            <a:off x="1744716" y="7003919"/>
            <a:ext cx="3037490" cy="683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Randomization </a:t>
            </a:r>
            <a:r>
              <a:rPr lang="en-US" dirty="0"/>
              <a:t>f</a:t>
            </a:r>
            <a:r>
              <a:rPr lang="en-US" dirty="0" smtClean="0"/>
              <a:t>or Step 1</a:t>
            </a:r>
            <a:endParaRPr lang="en-US" dirty="0"/>
          </a:p>
        </p:txBody>
      </p:sp>
      <p:sp>
        <p:nvSpPr>
          <p:cNvPr id="7" name="Rounded Rectangle 6"/>
          <p:cNvSpPr/>
          <p:nvPr/>
        </p:nvSpPr>
        <p:spPr>
          <a:xfrm>
            <a:off x="5816677" y="7003919"/>
            <a:ext cx="3037490" cy="6831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Randomization </a:t>
            </a:r>
            <a:r>
              <a:rPr lang="en-US" dirty="0"/>
              <a:t>f</a:t>
            </a:r>
            <a:r>
              <a:rPr lang="en-US" dirty="0" smtClean="0"/>
              <a:t>or Step 2</a:t>
            </a:r>
            <a:endParaRPr lang="en-US" dirty="0"/>
          </a:p>
        </p:txBody>
      </p:sp>
    </p:spTree>
    <p:extLst>
      <p:ext uri="{BB962C8B-B14F-4D97-AF65-F5344CB8AC3E}">
        <p14:creationId xmlns:p14="http://schemas.microsoft.com/office/powerpoint/2010/main" val="377203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616" y="3206412"/>
            <a:ext cx="9595080" cy="659160"/>
          </a:xfrm>
        </p:spPr>
        <p:txBody>
          <a:bodyPr/>
          <a:lstStyle/>
          <a:p>
            <a:r>
              <a:rPr lang="en-US" sz="3600" b="1" dirty="0"/>
              <a:t>Thinking with Counterfactual Outcomes</a:t>
            </a:r>
          </a:p>
        </p:txBody>
      </p:sp>
    </p:spTree>
    <p:extLst>
      <p:ext uri="{BB962C8B-B14F-4D97-AF65-F5344CB8AC3E}">
        <p14:creationId xmlns:p14="http://schemas.microsoft.com/office/powerpoint/2010/main" val="121573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20" y="584081"/>
            <a:ext cx="9595080" cy="659160"/>
          </a:xfrm>
        </p:spPr>
        <p:txBody>
          <a:bodyPr/>
          <a:lstStyle/>
          <a:p>
            <a:r>
              <a:rPr lang="en-US" sz="3200" b="1" dirty="0"/>
              <a:t>Personalized </a:t>
            </a:r>
            <a:r>
              <a:rPr lang="en-US" sz="3200" b="1" dirty="0" smtClean="0"/>
              <a:t>Medicine</a:t>
            </a:r>
            <a:endParaRPr lang="en-US" sz="3200" dirty="0"/>
          </a:p>
        </p:txBody>
      </p:sp>
      <p:sp>
        <p:nvSpPr>
          <p:cNvPr id="3" name="Content Placeholder 2"/>
          <p:cNvSpPr>
            <a:spLocks noGrp="1"/>
          </p:cNvSpPr>
          <p:nvPr>
            <p:ph idx="4294967295"/>
          </p:nvPr>
        </p:nvSpPr>
        <p:spPr>
          <a:xfrm>
            <a:off x="828720" y="2115000"/>
            <a:ext cx="9595080" cy="3844366"/>
          </a:xfrm>
        </p:spPr>
        <p:txBody>
          <a:bodyPr/>
          <a:lstStyle/>
          <a:p>
            <a:r>
              <a:rPr lang="en-US" sz="2400" dirty="0"/>
              <a:t>A catch-all expression for tailoring (</a:t>
            </a:r>
            <a:r>
              <a:rPr lang="en-US" sz="2400" dirty="0" smtClean="0"/>
              <a:t>personalizing, individualizing</a:t>
            </a:r>
            <a:r>
              <a:rPr lang="en-US" sz="2400" dirty="0"/>
              <a:t>) treatment to the </a:t>
            </a:r>
            <a:r>
              <a:rPr lang="en-US" sz="2400" dirty="0" smtClean="0"/>
              <a:t>individual </a:t>
            </a:r>
          </a:p>
          <a:p>
            <a:endParaRPr lang="en-US" sz="2400" dirty="0"/>
          </a:p>
          <a:p>
            <a:r>
              <a:rPr lang="en-US" sz="2400" dirty="0" smtClean="0"/>
              <a:t>Can </a:t>
            </a:r>
            <a:r>
              <a:rPr lang="en-US" sz="2400" dirty="0"/>
              <a:t>refer to tailoring by genetic profile, but it also </a:t>
            </a:r>
            <a:r>
              <a:rPr lang="en-US" sz="2400" dirty="0" smtClean="0"/>
              <a:t>refers to </a:t>
            </a:r>
            <a:r>
              <a:rPr lang="en-US" sz="2400" dirty="0"/>
              <a:t>tailoring on “macro” level characteristics, some </a:t>
            </a:r>
            <a:r>
              <a:rPr lang="en-US" sz="2400" dirty="0" smtClean="0"/>
              <a:t>of which </a:t>
            </a:r>
            <a:r>
              <a:rPr lang="en-US" sz="2400" dirty="0"/>
              <a:t>may change over time (symptoms scores, </a:t>
            </a:r>
            <a:r>
              <a:rPr lang="en-US" sz="2400" dirty="0" smtClean="0"/>
              <a:t>blood pressure</a:t>
            </a:r>
            <a:r>
              <a:rPr lang="en-US" sz="2400" dirty="0"/>
              <a:t>, side effects, etc.)</a:t>
            </a:r>
          </a:p>
        </p:txBody>
      </p:sp>
    </p:spTree>
    <p:extLst>
      <p:ext uri="{BB962C8B-B14F-4D97-AF65-F5344CB8AC3E}">
        <p14:creationId xmlns:p14="http://schemas.microsoft.com/office/powerpoint/2010/main" val="283012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Personalized Medicine</a:t>
            </a:r>
            <a:endParaRPr lang="en-US" sz="3200" dirty="0"/>
          </a:p>
        </p:txBody>
      </p:sp>
      <p:sp>
        <p:nvSpPr>
          <p:cNvPr id="3" name="Content Placeholder 2"/>
          <p:cNvSpPr>
            <a:spLocks noGrp="1"/>
          </p:cNvSpPr>
          <p:nvPr>
            <p:ph idx="4294967295"/>
          </p:nvPr>
        </p:nvSpPr>
        <p:spPr>
          <a:xfrm>
            <a:off x="828720" y="1642035"/>
            <a:ext cx="9595080" cy="5350320"/>
          </a:xfrm>
        </p:spPr>
        <p:txBody>
          <a:bodyPr>
            <a:normAutofit/>
          </a:bodyPr>
          <a:lstStyle/>
          <a:p>
            <a:pPr marL="0" indent="0">
              <a:buNone/>
            </a:pPr>
            <a:r>
              <a:rPr lang="en-US" sz="2400" b="1" dirty="0"/>
              <a:t>KEY IDEA </a:t>
            </a:r>
            <a:r>
              <a:rPr lang="en-US" sz="2400" dirty="0"/>
              <a:t>tailoring treatment to the patient rather than </a:t>
            </a:r>
            <a:r>
              <a:rPr lang="en-US" sz="2400" dirty="0" smtClean="0"/>
              <a:t>the diagnosis </a:t>
            </a:r>
            <a:r>
              <a:rPr lang="en-US" sz="2400" dirty="0"/>
              <a:t>is better because:</a:t>
            </a:r>
            <a:endParaRPr lang="en-US" sz="2400" i="1" dirty="0" smtClean="0">
              <a:latin typeface="Cambria Math" panose="02040503050406030204" pitchFamily="18" charset="0"/>
            </a:endParaRPr>
          </a:p>
          <a:p>
            <a:endParaRPr lang="en-US" sz="2400" dirty="0" smtClean="0"/>
          </a:p>
          <a:p>
            <a:r>
              <a:rPr lang="en-US" sz="2400" dirty="0"/>
              <a:t>heterogeneity in response between </a:t>
            </a:r>
            <a:r>
              <a:rPr lang="en-US" sz="2400" dirty="0" smtClean="0"/>
              <a:t>patients</a:t>
            </a:r>
          </a:p>
          <a:p>
            <a:endParaRPr lang="en-US" sz="2400" dirty="0"/>
          </a:p>
          <a:p>
            <a:r>
              <a:rPr lang="en-US" sz="2400" dirty="0"/>
              <a:t>heterogeneity in response over time within </a:t>
            </a:r>
            <a:r>
              <a:rPr lang="en-US" sz="2400" dirty="0" smtClean="0"/>
              <a:t>patients</a:t>
            </a:r>
          </a:p>
          <a:p>
            <a:endParaRPr lang="en-US" sz="2400" dirty="0"/>
          </a:p>
          <a:p>
            <a:r>
              <a:rPr lang="en-US" sz="2400" dirty="0"/>
              <a:t>over-treatment may lead to side-effects, </a:t>
            </a:r>
            <a:r>
              <a:rPr lang="en-US" sz="2400" dirty="0" smtClean="0"/>
              <a:t>treatment fatigue </a:t>
            </a:r>
            <a:r>
              <a:rPr lang="en-US" sz="2400" dirty="0"/>
              <a:t>(poor compliance), and higher </a:t>
            </a:r>
            <a:r>
              <a:rPr lang="en-US" sz="2400" dirty="0" smtClean="0"/>
              <a:t>costs</a:t>
            </a:r>
          </a:p>
          <a:p>
            <a:endParaRPr lang="en-US" sz="2400" dirty="0"/>
          </a:p>
          <a:p>
            <a:r>
              <a:rPr lang="en-US" sz="2400" dirty="0"/>
              <a:t>under-treatment may yield poorer patient outcomes</a:t>
            </a:r>
          </a:p>
        </p:txBody>
      </p:sp>
    </p:spTree>
    <p:extLst>
      <p:ext uri="{BB962C8B-B14F-4D97-AF65-F5344CB8AC3E}">
        <p14:creationId xmlns:p14="http://schemas.microsoft.com/office/powerpoint/2010/main" val="346844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20" y="639022"/>
            <a:ext cx="9595080" cy="659160"/>
          </a:xfrm>
        </p:spPr>
        <p:txBody>
          <a:bodyPr/>
          <a:lstStyle/>
          <a:p>
            <a:r>
              <a:rPr lang="en-US" sz="3200" b="1" dirty="0"/>
              <a:t>Treatment regimes</a:t>
            </a:r>
          </a:p>
        </p:txBody>
      </p:sp>
      <mc:AlternateContent xmlns:mc="http://schemas.openxmlformats.org/markup-compatibility/2006" xmlns:a14="http://schemas.microsoft.com/office/drawing/2010/main">
        <mc:Choice Requires="a14">
          <p:sp>
            <p:nvSpPr>
              <p:cNvPr id="3" name="Text Placeholder 2"/>
              <p:cNvSpPr>
                <a:spLocks noGrp="1"/>
              </p:cNvSpPr>
              <p:nvPr>
                <p:ph type="body"/>
              </p:nvPr>
            </p:nvSpPr>
            <p:spPr>
              <a:xfrm>
                <a:off x="828720" y="1686910"/>
                <a:ext cx="9595080" cy="5778410"/>
              </a:xfrm>
            </p:spPr>
            <p:txBody>
              <a:bodyPr anchor="t"/>
              <a:lstStyle/>
              <a:p>
                <a:pPr marL="342900" indent="-342900">
                  <a:buFont typeface="Arial" panose="020B0604020202020204" pitchFamily="34" charset="0"/>
                  <a:buChar char="•"/>
                </a:pPr>
                <a:r>
                  <a:rPr lang="en-US" sz="2400" dirty="0" smtClean="0"/>
                  <a:t>Treatment regimes are usually denoted by </a:t>
                </a:r>
                <a14:m>
                  <m:oMath xmlns:m="http://schemas.openxmlformats.org/officeDocument/2006/math">
                    <m:r>
                      <a:rPr lang="en-US" sz="2400" i="1" dirty="0" smtClean="0">
                        <a:latin typeface="Cambria Math" panose="02040503050406030204" pitchFamily="18" charset="0"/>
                      </a:rPr>
                      <m:t>𝑔</m:t>
                    </m:r>
                  </m:oMath>
                </a14:m>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Notation: Let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ℒ</m:t>
                        </m:r>
                      </m:e>
                      <m:sub>
                        <m:r>
                          <a:rPr lang="en-US" sz="2400" b="0" i="1" dirty="0" smtClean="0">
                            <a:latin typeface="Cambria Math" panose="02040503050406030204" pitchFamily="18" charset="0"/>
                          </a:rPr>
                          <m:t>𝑘</m:t>
                        </m:r>
                      </m:sub>
                    </m:sSub>
                  </m:oMath>
                </a14:m>
                <a:r>
                  <a:rPr lang="en-US" sz="2400" dirty="0"/>
                  <a:t> be the space where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𝐿</m:t>
                        </m:r>
                      </m:e>
                      <m:sub>
                        <m:r>
                          <a:rPr lang="en-US" sz="2400" i="1" dirty="0">
                            <a:latin typeface="Cambria Math" panose="02040503050406030204" pitchFamily="18" charset="0"/>
                          </a:rPr>
                          <m:t>𝑘</m:t>
                        </m:r>
                      </m:sub>
                    </m:sSub>
                  </m:oMath>
                </a14:m>
                <a:r>
                  <a:rPr lang="en-US" sz="2400" dirty="0"/>
                  <a:t> takes its values, </a:t>
                </a:r>
                <a:r>
                  <a:rPr lang="en-US" sz="2400" dirty="0" smtClean="0"/>
                  <a:t>and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𝒜</m:t>
                        </m:r>
                      </m:e>
                      <m:sub>
                        <m:r>
                          <a:rPr lang="en-US" sz="2400" i="1">
                            <a:latin typeface="Cambria Math" panose="02040503050406030204" pitchFamily="18" charset="0"/>
                            <a:ea typeface="Cambria Math" panose="02040503050406030204" pitchFamily="18" charset="0"/>
                          </a:rPr>
                          <m:t>𝑘</m:t>
                        </m:r>
                      </m:sub>
                    </m:sSub>
                  </m:oMath>
                </a14:m>
                <a:r>
                  <a:rPr lang="en-US" sz="2400" dirty="0" smtClean="0"/>
                  <a:t> be </a:t>
                </a:r>
                <a:r>
                  <a:rPr lang="en-US" sz="2400" dirty="0"/>
                  <a:t>the space 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oMath>
                </a14:m>
                <a:r>
                  <a:rPr lang="en-US" sz="2400" dirty="0" smtClean="0"/>
                  <a:t> </a:t>
                </a:r>
                <a:r>
                  <a:rPr lang="en-US" sz="2400" dirty="0"/>
                  <a:t>takes its values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Definition</a:t>
                </a:r>
                <a:r>
                  <a:rPr lang="en-US" sz="2400" dirty="0"/>
                  <a:t>: Treatment regimes. A treatment regime </a:t>
                </a:r>
                <a14:m>
                  <m:oMath xmlns:m="http://schemas.openxmlformats.org/officeDocument/2006/math">
                    <m:r>
                      <a:rPr lang="en-US" sz="2400" i="1" dirty="0" smtClean="0">
                        <a:latin typeface="Cambria Math" panose="02040503050406030204" pitchFamily="18" charset="0"/>
                      </a:rPr>
                      <m:t>𝑔</m:t>
                    </m:r>
                  </m:oMath>
                </a14:m>
                <a:r>
                  <a:rPr lang="en-US" sz="2400" dirty="0"/>
                  <a:t> is </a:t>
                </a:r>
                <a:r>
                  <a:rPr lang="en-US" sz="2400" dirty="0" smtClean="0"/>
                  <a:t>a vector </a:t>
                </a:r>
                <a14:m>
                  <m:oMath xmlns:m="http://schemas.openxmlformats.org/officeDocument/2006/math">
                    <m:r>
                      <a:rPr lang="en-US" sz="2400" b="0" i="1" dirty="0" smtClean="0">
                        <a:latin typeface="Cambria Math" panose="02040503050406030204" pitchFamily="18" charset="0"/>
                      </a:rPr>
                      <m:t>𝑔</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𝑔</m:t>
                        </m:r>
                      </m:e>
                      <m:sub>
                        <m:r>
                          <a:rPr lang="en-US" sz="2400" b="0" i="1" dirty="0" smtClean="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𝑔</m:t>
                        </m:r>
                      </m:e>
                      <m:sub>
                        <m:r>
                          <a:rPr lang="en-US" sz="2400" b="0" i="1" dirty="0" smtClean="0">
                            <a:latin typeface="Cambria Math" panose="02040503050406030204" pitchFamily="18" charset="0"/>
                          </a:rPr>
                          <m:t>𝐾</m:t>
                        </m:r>
                      </m:sub>
                    </m:sSub>
                    <m:r>
                      <a:rPr lang="en-US" sz="2400" b="0" i="1" dirty="0" smtClean="0">
                        <a:latin typeface="Cambria Math" panose="02040503050406030204" pitchFamily="18" charset="0"/>
                      </a:rPr>
                      <m:t>)</m:t>
                    </m:r>
                  </m:oMath>
                </a14:m>
                <a:r>
                  <a:rPr lang="en-US" sz="2400" dirty="0" smtClean="0"/>
                  <a:t> </a:t>
                </a:r>
                <a:r>
                  <a:rPr lang="en-US" sz="2400" dirty="0"/>
                  <a:t>of functions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ℒ</m:t>
                            </m:r>
                          </m:e>
                        </m:acc>
                      </m:e>
                      <m:sub>
                        <m:r>
                          <a:rPr lang="en-US" sz="2400" b="0" i="1" smtClean="0">
                            <a:latin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𝒜</m:t>
                        </m:r>
                      </m:e>
                      <m:sub>
                        <m:r>
                          <a:rPr lang="en-US" sz="2400" b="0" i="1" smtClean="0">
                            <a:latin typeface="Cambria Math" panose="02040503050406030204" pitchFamily="18" charset="0"/>
                            <a:ea typeface="Cambria Math" panose="02040503050406030204" pitchFamily="18" charset="0"/>
                          </a:rPr>
                          <m:t>𝑘</m:t>
                        </m:r>
                      </m:sub>
                    </m:sSub>
                  </m:oMath>
                </a14:m>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Notice: no need to include functions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𝑎</m:t>
                            </m:r>
                          </m:e>
                        </m:acc>
                      </m:e>
                      <m:sub>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sub>
                    </m:sSub>
                  </m:oMath>
                </a14:m>
                <a:r>
                  <a:rPr lang="en-US" sz="2400" dirty="0" smtClean="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𝑎</m:t>
                            </m:r>
                          </m:e>
                        </m:acc>
                      </m:e>
                      <m:sub>
                        <m:r>
                          <a:rPr lang="en-US" sz="2400" i="1" dirty="0">
                            <a:latin typeface="Cambria Math" panose="02040503050406030204" pitchFamily="18" charset="0"/>
                          </a:rPr>
                          <m:t>𝑘</m:t>
                        </m:r>
                        <m:r>
                          <a:rPr lang="en-US" sz="2400" i="1" dirty="0">
                            <a:latin typeface="Cambria Math" panose="02040503050406030204" pitchFamily="18" charset="0"/>
                          </a:rPr>
                          <m:t>−1</m:t>
                        </m:r>
                      </m:sub>
                    </m:sSub>
                  </m:oMath>
                </a14:m>
                <a:r>
                  <a:rPr lang="en-US" sz="2400" dirty="0" smtClean="0"/>
                  <a:t> also follows from </a:t>
                </a:r>
                <a14:m>
                  <m:oMath xmlns:m="http://schemas.openxmlformats.org/officeDocument/2006/math">
                    <m:r>
                      <a:rPr lang="en-US" sz="2400" i="1" dirty="0" smtClean="0">
                        <a:latin typeface="Cambria Math" panose="02040503050406030204" pitchFamily="18" charset="0"/>
                      </a:rPr>
                      <m:t>𝑔</m:t>
                    </m:r>
                  </m:oMath>
                </a14:m>
                <a:r>
                  <a:rPr lang="en-US" sz="2400" dirty="0"/>
                  <a:t> under the treatment regime</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Notation: </a:t>
                </a:r>
                <a14:m>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oMath>
                </a14:m>
                <a:r>
                  <a:rPr lang="en-US" sz="2400" dirty="0" smtClean="0"/>
                  <a:t> </a:t>
                </a:r>
                <a:r>
                  <a:rPr lang="en-US" sz="2400" dirty="0"/>
                  <a:t>is the outcome under treatment regime </a:t>
                </a:r>
                <a14:m>
                  <m:oMath xmlns:m="http://schemas.openxmlformats.org/officeDocument/2006/math">
                    <m:r>
                      <a:rPr lang="en-US" sz="2400" b="0" i="1" smtClean="0">
                        <a:latin typeface="Cambria Math" panose="02040503050406030204" pitchFamily="18" charset="0"/>
                      </a:rPr>
                      <m:t>𝑔</m:t>
                    </m:r>
                  </m:oMath>
                </a14:m>
                <a:r>
                  <a:rPr lang="en-US" sz="2400" dirty="0" smtClean="0"/>
                  <a:t>.</a:t>
                </a:r>
                <a:endParaRPr lang="en-US" sz="2400"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xfrm>
                <a:off x="828720" y="1686910"/>
                <a:ext cx="9595080" cy="5778410"/>
              </a:xfrm>
              <a:blipFill>
                <a:blip r:embed="rId2"/>
                <a:stretch>
                  <a:fillRect l="-1842" t="-2215" r="-1080"/>
                </a:stretch>
              </a:blipFill>
            </p:spPr>
            <p:txBody>
              <a:bodyPr/>
              <a:lstStyle/>
              <a:p>
                <a:r>
                  <a:rPr lang="en-US">
                    <a:noFill/>
                  </a:rPr>
                  <a:t> </a:t>
                </a:r>
              </a:p>
            </p:txBody>
          </p:sp>
        </mc:Fallback>
      </mc:AlternateContent>
    </p:spTree>
    <p:extLst>
      <p:ext uri="{BB962C8B-B14F-4D97-AF65-F5344CB8AC3E}">
        <p14:creationId xmlns:p14="http://schemas.microsoft.com/office/powerpoint/2010/main" val="2661273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Treatment </a:t>
            </a:r>
            <a:r>
              <a:rPr lang="en-US" sz="3200" b="1" dirty="0" smtClean="0"/>
              <a:t>regimes: Time Independent Case </a:t>
            </a:r>
            <a:endParaRPr lang="en-US" sz="3200" b="1" dirty="0"/>
          </a:p>
        </p:txBody>
      </p:sp>
      <mc:AlternateContent xmlns:mc="http://schemas.openxmlformats.org/markup-compatibility/2006" xmlns:a14="http://schemas.microsoft.com/office/drawing/2010/main">
        <mc:Choice Requires="a14">
          <p:sp>
            <p:nvSpPr>
              <p:cNvPr id="3" name="Text Placeholder 2"/>
              <p:cNvSpPr>
                <a:spLocks noGrp="1"/>
              </p:cNvSpPr>
              <p:nvPr>
                <p:ph type="body"/>
              </p:nvPr>
            </p:nvSpPr>
            <p:spPr>
              <a:xfrm>
                <a:off x="828720" y="1686910"/>
                <a:ext cx="9595080" cy="5778410"/>
              </a:xfrm>
            </p:spPr>
            <p:txBody>
              <a:bodyPr anchor="t"/>
              <a:lstStyle/>
              <a:p>
                <a:pPr marL="342900" indent="-342900">
                  <a:buFont typeface="Arial" panose="020B0604020202020204" pitchFamily="34" charset="0"/>
                  <a:buChar char="•"/>
                </a:pPr>
                <a:r>
                  <a:rPr lang="en-US" sz="2400" dirty="0" smtClean="0"/>
                  <a:t>Consider time independent case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Covariate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b="0" i="1" dirty="0" smtClean="0">
                            <a:latin typeface="Cambria Math" panose="02040503050406030204" pitchFamily="18" charset="0"/>
                          </a:rPr>
                          <m:t>0</m:t>
                        </m:r>
                      </m:sub>
                    </m:sSub>
                    <m:r>
                      <a:rPr lang="en-US" sz="2400" i="1" dirty="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0</m:t>
                        </m:r>
                      </m:sub>
                    </m:sSub>
                  </m:oMath>
                </a14:m>
                <a:r>
                  <a:rPr lang="en-US" sz="2400" dirty="0" smtClean="0"/>
                  <a:t> is measured at baseline (pre-treatment)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(Binary) treatment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0</m:t>
                        </m:r>
                      </m:sub>
                    </m:sSub>
                  </m:oMath>
                </a14:m>
                <a:r>
                  <a:rPr lang="en-US" sz="2400" dirty="0"/>
                  <a:t> takes </a:t>
                </a:r>
                <a:r>
                  <a:rPr lang="en-US" sz="2400" dirty="0" smtClean="0"/>
                  <a:t>value {0,1}.</a:t>
                </a:r>
                <a:endParaRPr lang="en-US" sz="2400" dirty="0"/>
              </a:p>
              <a:p>
                <a:endParaRPr lang="en-US" sz="2400" dirty="0" smtClean="0"/>
              </a:p>
              <a:p>
                <a:pPr marL="342900" indent="-342900">
                  <a:buFont typeface="Arial" panose="020B0604020202020204" pitchFamily="34" charset="0"/>
                  <a:buChar char="•"/>
                </a:pPr>
                <a:r>
                  <a:rPr lang="en-US" sz="2400" dirty="0" smtClean="0"/>
                  <a:t>A </a:t>
                </a:r>
                <a:r>
                  <a:rPr lang="en-US" sz="2400" dirty="0"/>
                  <a:t>treatment regime </a:t>
                </a:r>
                <a14:m>
                  <m:oMath xmlns:m="http://schemas.openxmlformats.org/officeDocument/2006/math">
                    <m:r>
                      <a:rPr lang="en-US" sz="2400" i="1" dirty="0" smtClean="0">
                        <a:latin typeface="Cambria Math" panose="02040503050406030204" pitchFamily="18" charset="0"/>
                      </a:rPr>
                      <m:t>𝑔</m:t>
                    </m:r>
                  </m:oMath>
                </a14:m>
                <a:r>
                  <a:rPr lang="en-US" sz="2400" dirty="0"/>
                  <a:t> is </a:t>
                </a:r>
                <a:r>
                  <a:rPr lang="en-US" sz="2400" dirty="0" smtClean="0"/>
                  <a:t>a function </a:t>
                </a:r>
                <a14:m>
                  <m:oMath xmlns:m="http://schemas.openxmlformats.org/officeDocument/2006/math">
                    <m:r>
                      <m:rPr>
                        <m:sty m:val="p"/>
                      </m:rPr>
                      <a:rPr lang="en-US" sz="2400" b="0" i="0" dirty="0" smtClean="0">
                        <a:latin typeface="Cambria Math" panose="02040503050406030204" pitchFamily="18" charset="0"/>
                      </a:rPr>
                      <m:t>g</m:t>
                    </m:r>
                    <m:r>
                      <a:rPr lang="en-US" sz="2400" b="0" i="0"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i="1" dirty="0">
                            <a:latin typeface="Cambria Math" panose="02040503050406030204" pitchFamily="18" charset="0"/>
                          </a:rPr>
                          <m:t>0</m:t>
                        </m:r>
                      </m:sub>
                    </m:sSub>
                    <m:r>
                      <a:rPr lang="en-US" sz="2400" b="0" i="1" dirty="0" smtClean="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{0,1}</m:t>
                    </m:r>
                  </m:oMath>
                </a14:m>
                <a:r>
                  <a:rPr lang="en-US" sz="2400" dirty="0"/>
                  <a:t>, which dictates </a:t>
                </a:r>
                <a:r>
                  <a:rPr lang="en-US" sz="2400" dirty="0" smtClean="0"/>
                  <a:t>patient </a:t>
                </a:r>
                <a14:m>
                  <m:oMath xmlns:m="http://schemas.openxmlformats.org/officeDocument/2006/math">
                    <m:r>
                      <a:rPr lang="en-US" sz="2400" b="0" i="1" smtClean="0">
                        <a:latin typeface="Cambria Math" panose="02040503050406030204" pitchFamily="18" charset="0"/>
                      </a:rPr>
                      <m:t>𝑖</m:t>
                    </m:r>
                  </m:oMath>
                </a14:m>
                <a:r>
                  <a:rPr lang="en-US" sz="2400" dirty="0" smtClean="0"/>
                  <a:t>’s treatment assignment according to his/her characteristics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𝐿</m:t>
                        </m:r>
                      </m:e>
                      <m:sub>
                        <m:r>
                          <a:rPr lang="en-US" sz="2400" i="1" dirty="0">
                            <a:latin typeface="Cambria Math" panose="02040503050406030204" pitchFamily="18" charset="0"/>
                          </a:rPr>
                          <m:t>0</m:t>
                        </m:r>
                      </m:sub>
                    </m:sSub>
                  </m:oMath>
                </a14:m>
                <a:r>
                  <a:rPr lang="en-US" sz="2400" dirty="0" smtClean="0"/>
                  <a:t> measured at baseline.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Example:</a:t>
                </a:r>
              </a:p>
              <a:p>
                <a:pPr marL="342900" indent="-342900">
                  <a:buFont typeface="Courier New" panose="02070309020205020404" pitchFamily="49" charset="0"/>
                  <a:buChar char="o"/>
                </a:pP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≡0</m:t>
                    </m:r>
                  </m:oMath>
                </a14:m>
                <a:r>
                  <a:rPr lang="en-US" sz="2400" dirty="0" smtClean="0"/>
                  <a:t>: assign all patients </a:t>
                </a:r>
                <a:r>
                  <a:rPr lang="en-US" sz="2400" smtClean="0"/>
                  <a:t>to control</a:t>
                </a:r>
                <a:endParaRPr lang="en-US" sz="2400" dirty="0" smtClean="0"/>
              </a:p>
              <a:p>
                <a:pPr marL="342900" indent="-342900">
                  <a:buFont typeface="Courier New" panose="02070309020205020404" pitchFamily="49" charset="0"/>
                  <a:buChar char="o"/>
                </a:pPr>
                <a14:m>
                  <m:oMath xmlns:m="http://schemas.openxmlformats.org/officeDocument/2006/math">
                    <m:r>
                      <a:rPr lang="en-US" sz="2400" i="1">
                        <a:latin typeface="Cambria Math" panose="02040503050406030204" pitchFamily="18" charset="0"/>
                      </a:rPr>
                      <m:t>𝑔</m:t>
                    </m:r>
                    <m:r>
                      <a:rPr lang="en-US" sz="2400" i="1">
                        <a:latin typeface="Cambria Math" panose="02040503050406030204" pitchFamily="18" charset="0"/>
                        <a:ea typeface="Cambria Math" panose="02040503050406030204" pitchFamily="18" charset="0"/>
                      </a:rPr>
                      <m:t>≡1</m:t>
                    </m:r>
                  </m:oMath>
                </a14:m>
                <a:r>
                  <a:rPr lang="en-US" sz="2400" dirty="0"/>
                  <a:t>: assign all patients to treatment</a:t>
                </a:r>
              </a:p>
              <a:p>
                <a:pPr marL="342900" indent="-342900">
                  <a:buFont typeface="Courier New" panose="02070309020205020404" pitchFamily="49" charset="0"/>
                  <a:buChar char="o"/>
                </a:pPr>
                <a14:m>
                  <m:oMath xmlns:m="http://schemas.openxmlformats.org/officeDocument/2006/math">
                    <m:r>
                      <a:rPr lang="en-US" sz="2400" i="1">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𝐴𝑔𝑒</m:t>
                        </m:r>
                        <m:r>
                          <a:rPr lang="en-US" sz="2400" b="0" i="1" smtClean="0">
                            <a:latin typeface="Cambria Math" panose="02040503050406030204" pitchFamily="18" charset="0"/>
                          </a:rPr>
                          <m:t>, </m:t>
                        </m:r>
                        <m:r>
                          <a:rPr lang="en-US" sz="2400" b="0" i="1" smtClean="0">
                            <a:latin typeface="Cambria Math" panose="02040503050406030204" pitchFamily="18" charset="0"/>
                          </a:rPr>
                          <m:t>𝐵𝑀𝐼</m:t>
                        </m:r>
                      </m:e>
                    </m:d>
                    <m:r>
                      <a:rPr lang="en-US" sz="2400" b="0" i="1" smtClean="0">
                        <a:latin typeface="Cambria Math" panose="02040503050406030204" pitchFamily="18" charset="0"/>
                      </a:rPr>
                      <m:t>=</m:t>
                    </m:r>
                    <m:r>
                      <a:rPr lang="en-US" sz="2400" b="0" i="1" smtClean="0">
                        <a:latin typeface="Cambria Math" panose="02040503050406030204" pitchFamily="18" charset="0"/>
                      </a:rPr>
                      <m:t>𝐼</m:t>
                    </m:r>
                    <m:r>
                      <a:rPr lang="en-US" sz="2400" b="0" i="1" smtClean="0">
                        <a:latin typeface="Cambria Math" panose="02040503050406030204" pitchFamily="18" charset="0"/>
                      </a:rPr>
                      <m:t>(</m:t>
                    </m:r>
                    <m:r>
                      <a:rPr lang="en-US" sz="2400" b="0" i="1" smtClean="0">
                        <a:latin typeface="Cambria Math" panose="02040503050406030204" pitchFamily="18" charset="0"/>
                      </a:rPr>
                      <m:t>𝐴𝑔𝑒</m:t>
                    </m:r>
                    <m:r>
                      <a:rPr lang="en-US" sz="2400" b="0" i="1" smtClean="0">
                        <a:latin typeface="Cambria Math" panose="02040503050406030204" pitchFamily="18" charset="0"/>
                      </a:rPr>
                      <m:t>&gt;50 &amp; </m:t>
                    </m:r>
                    <m:r>
                      <a:rPr lang="en-US" sz="2400" b="0" i="1" smtClean="0">
                        <a:latin typeface="Cambria Math" panose="02040503050406030204" pitchFamily="18" charset="0"/>
                      </a:rPr>
                      <m:t>𝐵𝑀𝐼</m:t>
                    </m:r>
                    <m:r>
                      <a:rPr lang="en-US" sz="2400" b="0" i="1" smtClean="0">
                        <a:latin typeface="Cambria Math" panose="02040503050406030204" pitchFamily="18" charset="0"/>
                      </a:rPr>
                      <m:t>&gt;28)</m:t>
                    </m:r>
                  </m:oMath>
                </a14:m>
                <a:r>
                  <a:rPr lang="en-US" sz="2400" dirty="0" smtClean="0"/>
                  <a:t>: treat patients with </a:t>
                </a:r>
                <a14:m>
                  <m:oMath xmlns:m="http://schemas.openxmlformats.org/officeDocument/2006/math">
                    <m:r>
                      <a:rPr lang="en-US" sz="2400" i="1">
                        <a:latin typeface="Cambria Math" panose="02040503050406030204" pitchFamily="18" charset="0"/>
                      </a:rPr>
                      <m:t>𝐴𝑔𝑒</m:t>
                    </m:r>
                    <m:r>
                      <a:rPr lang="en-US" sz="2400" i="1">
                        <a:latin typeface="Cambria Math" panose="02040503050406030204" pitchFamily="18" charset="0"/>
                      </a:rPr>
                      <m:t>&gt;50</m:t>
                    </m:r>
                  </m:oMath>
                </a14:m>
                <a:r>
                  <a:rPr lang="en-US" sz="2400" dirty="0" smtClean="0"/>
                  <a:t> and </a:t>
                </a:r>
                <a14:m>
                  <m:oMath xmlns:m="http://schemas.openxmlformats.org/officeDocument/2006/math">
                    <m:r>
                      <a:rPr lang="en-US" sz="2400" i="1">
                        <a:latin typeface="Cambria Math" panose="02040503050406030204" pitchFamily="18" charset="0"/>
                      </a:rPr>
                      <m:t>𝐵𝑀𝐼</m:t>
                    </m:r>
                    <m:r>
                      <a:rPr lang="en-US" sz="2400" i="1">
                        <a:latin typeface="Cambria Math" panose="02040503050406030204" pitchFamily="18" charset="0"/>
                      </a:rPr>
                      <m:t>&gt;28</m:t>
                    </m:r>
                  </m:oMath>
                </a14:m>
                <a:endParaRPr lang="en-US" sz="2400" dirty="0" smtClean="0"/>
              </a:p>
              <a:p>
                <a:pPr marL="342900" indent="-342900">
                  <a:buFont typeface="Courier New" panose="02070309020205020404" pitchFamily="49" charset="0"/>
                  <a:buChar char="o"/>
                </a:pPr>
                <a:endParaRPr lang="en-US" sz="2400" dirty="0"/>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e>
                    </m:d>
                  </m:oMath>
                </a14:m>
                <a:r>
                  <a:rPr lang="en-US" sz="2400" dirty="0" smtClean="0"/>
                  <a:t>: </a:t>
                </a:r>
                <a:r>
                  <a:rPr lang="en-US" sz="2400" dirty="0"/>
                  <a:t>the </a:t>
                </a:r>
                <a:r>
                  <a:rPr lang="en-US" sz="2400" dirty="0" smtClean="0"/>
                  <a:t>(counterfactual) outcome </a:t>
                </a:r>
                <a:r>
                  <a:rPr lang="en-US" sz="2400" dirty="0"/>
                  <a:t>under treatment regime </a:t>
                </a:r>
                <a14:m>
                  <m:oMath xmlns:m="http://schemas.openxmlformats.org/officeDocument/2006/math">
                    <m:r>
                      <a:rPr lang="en-US" sz="2400" b="0" i="1" smtClean="0">
                        <a:latin typeface="Cambria Math" panose="02040503050406030204" pitchFamily="18" charset="0"/>
                      </a:rPr>
                      <m:t>𝑔</m:t>
                    </m:r>
                  </m:oMath>
                </a14:m>
                <a:r>
                  <a:rPr lang="en-US" sz="2400" dirty="0" smtClean="0"/>
                  <a:t>.</a:t>
                </a:r>
                <a:endParaRPr lang="en-US" sz="2400"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xfrm>
                <a:off x="828720" y="1686910"/>
                <a:ext cx="9595080" cy="5778410"/>
              </a:xfrm>
              <a:blipFill>
                <a:blip r:embed="rId2"/>
                <a:stretch>
                  <a:fillRect l="-1842" t="-2215" r="-1334" b="-105"/>
                </a:stretch>
              </a:blipFill>
            </p:spPr>
            <p:txBody>
              <a:bodyPr/>
              <a:lstStyle/>
              <a:p>
                <a:r>
                  <a:rPr lang="en-US">
                    <a:noFill/>
                  </a:rPr>
                  <a:t> </a:t>
                </a:r>
              </a:p>
            </p:txBody>
          </p:sp>
        </mc:Fallback>
      </mc:AlternateContent>
    </p:spTree>
    <p:extLst>
      <p:ext uri="{BB962C8B-B14F-4D97-AF65-F5344CB8AC3E}">
        <p14:creationId xmlns:p14="http://schemas.microsoft.com/office/powerpoint/2010/main" val="752219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20" y="694440"/>
            <a:ext cx="9595080" cy="398636"/>
          </a:xfrm>
        </p:spPr>
        <p:txBody>
          <a:bodyPr/>
          <a:lstStyle/>
          <a:p>
            <a:r>
              <a:rPr lang="en-US" sz="3200" b="1" dirty="0" smtClean="0"/>
              <a:t>Toy Example</a:t>
            </a:r>
            <a:endParaRPr lang="en-US" sz="3200" b="1" dirty="0"/>
          </a:p>
        </p:txBody>
      </p:sp>
      <p:graphicFrame>
        <p:nvGraphicFramePr>
          <p:cNvPr id="4" name="Table 3"/>
          <p:cNvGraphicFramePr>
            <a:graphicFrameLocks noGrp="1"/>
          </p:cNvGraphicFramePr>
          <p:nvPr>
            <p:extLst>
              <p:ext uri="{D42A27DB-BD31-4B8C-83A1-F6EECF244321}">
                <p14:modId xmlns:p14="http://schemas.microsoft.com/office/powerpoint/2010/main" val="4105594917"/>
              </p:ext>
            </p:extLst>
          </p:nvPr>
        </p:nvGraphicFramePr>
        <p:xfrm>
          <a:off x="828717" y="1602827"/>
          <a:ext cx="8998454" cy="3337560"/>
        </p:xfrm>
        <a:graphic>
          <a:graphicData uri="http://schemas.openxmlformats.org/drawingml/2006/table">
            <a:tbl>
              <a:tblPr firstRow="1" bandRow="1">
                <a:tableStyleId>{5C22544A-7EE6-4342-B048-85BDC9FD1C3A}</a:tableStyleId>
              </a:tblPr>
              <a:tblGrid>
                <a:gridCol w="1094676">
                  <a:extLst>
                    <a:ext uri="{9D8B030D-6E8A-4147-A177-3AD203B41FA5}">
                      <a16:colId xmlns:a16="http://schemas.microsoft.com/office/drawing/2014/main" val="82436182"/>
                    </a:ext>
                  </a:extLst>
                </a:gridCol>
                <a:gridCol w="1019504">
                  <a:extLst>
                    <a:ext uri="{9D8B030D-6E8A-4147-A177-3AD203B41FA5}">
                      <a16:colId xmlns:a16="http://schemas.microsoft.com/office/drawing/2014/main" val="4223958686"/>
                    </a:ext>
                  </a:extLst>
                </a:gridCol>
                <a:gridCol w="987972">
                  <a:extLst>
                    <a:ext uri="{9D8B030D-6E8A-4147-A177-3AD203B41FA5}">
                      <a16:colId xmlns:a16="http://schemas.microsoft.com/office/drawing/2014/main" val="2218697230"/>
                    </a:ext>
                  </a:extLst>
                </a:gridCol>
                <a:gridCol w="1608083">
                  <a:extLst>
                    <a:ext uri="{9D8B030D-6E8A-4147-A177-3AD203B41FA5}">
                      <a16:colId xmlns:a16="http://schemas.microsoft.com/office/drawing/2014/main" val="127903659"/>
                    </a:ext>
                  </a:extLst>
                </a:gridCol>
                <a:gridCol w="1156138">
                  <a:extLst>
                    <a:ext uri="{9D8B030D-6E8A-4147-A177-3AD203B41FA5}">
                      <a16:colId xmlns:a16="http://schemas.microsoft.com/office/drawing/2014/main" val="2365347478"/>
                    </a:ext>
                  </a:extLst>
                </a:gridCol>
                <a:gridCol w="987972">
                  <a:extLst>
                    <a:ext uri="{9D8B030D-6E8A-4147-A177-3AD203B41FA5}">
                      <a16:colId xmlns:a16="http://schemas.microsoft.com/office/drawing/2014/main" val="3203826024"/>
                    </a:ext>
                  </a:extLst>
                </a:gridCol>
                <a:gridCol w="1145628">
                  <a:extLst>
                    <a:ext uri="{9D8B030D-6E8A-4147-A177-3AD203B41FA5}">
                      <a16:colId xmlns:a16="http://schemas.microsoft.com/office/drawing/2014/main" val="1754418399"/>
                    </a:ext>
                  </a:extLst>
                </a:gridCol>
                <a:gridCol w="998481">
                  <a:extLst>
                    <a:ext uri="{9D8B030D-6E8A-4147-A177-3AD203B41FA5}">
                      <a16:colId xmlns:a16="http://schemas.microsoft.com/office/drawing/2014/main" val="2188845752"/>
                    </a:ext>
                  </a:extLst>
                </a:gridCol>
              </a:tblGrid>
              <a:tr h="370840">
                <a:tc>
                  <a:txBody>
                    <a:bodyPr/>
                    <a:lstStyle/>
                    <a:p>
                      <a:pPr algn="ctr"/>
                      <a:r>
                        <a:rPr lang="en-US" dirty="0" smtClean="0"/>
                        <a:t>index</a:t>
                      </a:r>
                      <a:endParaRPr lang="en-US" dirty="0"/>
                    </a:p>
                  </a:txBody>
                  <a:tcPr/>
                </a:tc>
                <a:tc>
                  <a:txBody>
                    <a:bodyPr/>
                    <a:lstStyle/>
                    <a:p>
                      <a:pPr algn="ctr"/>
                      <a:r>
                        <a:rPr lang="en-US" dirty="0" smtClean="0"/>
                        <a:t>X</a:t>
                      </a:r>
                      <a:endParaRPr lang="en-US" dirty="0"/>
                    </a:p>
                  </a:txBody>
                  <a:tcPr/>
                </a:tc>
                <a:tc>
                  <a:txBody>
                    <a:bodyPr/>
                    <a:lstStyle/>
                    <a:p>
                      <a:pPr algn="ctr"/>
                      <a:r>
                        <a:rPr lang="en-US" dirty="0" smtClean="0"/>
                        <a:t>A</a:t>
                      </a:r>
                      <a:endParaRPr lang="en-US" dirty="0"/>
                    </a:p>
                  </a:txBody>
                  <a:tcPr/>
                </a:tc>
                <a:tc>
                  <a:txBody>
                    <a:bodyPr/>
                    <a:lstStyle/>
                    <a:p>
                      <a:pPr algn="ctr"/>
                      <a:r>
                        <a:rPr lang="en-US" dirty="0" smtClean="0"/>
                        <a:t>g(X)=I(X&gt;15)</a:t>
                      </a:r>
                      <a:endParaRPr lang="en-US" dirty="0"/>
                    </a:p>
                  </a:txBody>
                  <a:tcPr/>
                </a:tc>
                <a:tc>
                  <a:txBody>
                    <a:bodyPr/>
                    <a:lstStyle/>
                    <a:p>
                      <a:pPr algn="ctr"/>
                      <a:r>
                        <a:rPr lang="en-US" dirty="0" smtClean="0"/>
                        <a:t>Y</a:t>
                      </a:r>
                      <a:endParaRPr lang="en-US" dirty="0"/>
                    </a:p>
                  </a:txBody>
                  <a:tcPr/>
                </a:tc>
                <a:tc>
                  <a:txBody>
                    <a:bodyPr/>
                    <a:lstStyle/>
                    <a:p>
                      <a:pPr algn="ctr"/>
                      <a:r>
                        <a:rPr lang="en-US" dirty="0" smtClean="0"/>
                        <a:t>Y(0)</a:t>
                      </a:r>
                      <a:endParaRPr lang="en-US" dirty="0"/>
                    </a:p>
                  </a:txBody>
                  <a:tcPr/>
                </a:tc>
                <a:tc>
                  <a:txBody>
                    <a:bodyPr/>
                    <a:lstStyle/>
                    <a:p>
                      <a:pPr algn="ctr"/>
                      <a:r>
                        <a:rPr lang="en-US" dirty="0" smtClean="0"/>
                        <a:t>Y(1)</a:t>
                      </a:r>
                      <a:endParaRPr lang="en-US" dirty="0"/>
                    </a:p>
                  </a:txBody>
                  <a:tcPr/>
                </a:tc>
                <a:tc>
                  <a:txBody>
                    <a:bodyPr/>
                    <a:lstStyle/>
                    <a:p>
                      <a:pPr algn="ctr"/>
                      <a:r>
                        <a:rPr lang="en-US" dirty="0" smtClean="0"/>
                        <a:t>Y(g)</a:t>
                      </a:r>
                      <a:endParaRPr lang="en-US" dirty="0"/>
                    </a:p>
                  </a:txBody>
                  <a:tcPr/>
                </a:tc>
                <a:extLst>
                  <a:ext uri="{0D108BD9-81ED-4DB2-BD59-A6C34878D82A}">
                    <a16:rowId xmlns:a16="http://schemas.microsoft.com/office/drawing/2014/main" val="2166292234"/>
                  </a:ext>
                </a:extLst>
              </a:tr>
              <a:tr h="370840">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solidFill>
                            <a:srgbClr val="00B050"/>
                          </a:solidFill>
                        </a:rPr>
                        <a:t>5</a:t>
                      </a:r>
                      <a:endParaRPr lang="en-US" dirty="0">
                        <a:solidFill>
                          <a:srgbClr val="00B050"/>
                        </a:solidFill>
                      </a:endParaRPr>
                    </a:p>
                  </a:txBody>
                  <a:tcPr/>
                </a:tc>
                <a:tc>
                  <a:txBody>
                    <a:bodyPr/>
                    <a:lstStyle/>
                    <a:p>
                      <a:pPr algn="ctr"/>
                      <a:r>
                        <a:rPr lang="en-US" dirty="0" smtClean="0"/>
                        <a:t>3</a:t>
                      </a:r>
                      <a:endParaRPr lang="en-US" dirty="0"/>
                    </a:p>
                  </a:txBody>
                  <a:tcPr/>
                </a:tc>
                <a:extLst>
                  <a:ext uri="{0D108BD9-81ED-4DB2-BD59-A6C34878D82A}">
                    <a16:rowId xmlns:a16="http://schemas.microsoft.com/office/drawing/2014/main" val="4057365298"/>
                  </a:ext>
                </a:extLst>
              </a:tr>
              <a:tr h="370840">
                <a:tc>
                  <a:txBody>
                    <a:bodyPr/>
                    <a:lstStyle/>
                    <a:p>
                      <a:pPr algn="ctr"/>
                      <a:r>
                        <a:rPr lang="en-US" dirty="0" smtClean="0"/>
                        <a:t>2</a:t>
                      </a:r>
                      <a:endParaRPr lang="en-US" dirty="0"/>
                    </a:p>
                  </a:txBody>
                  <a:tcPr/>
                </a:tc>
                <a:tc>
                  <a:txBody>
                    <a:bodyPr/>
                    <a:lstStyle/>
                    <a:p>
                      <a:pPr algn="ctr"/>
                      <a:r>
                        <a:rPr lang="en-US" dirty="0" smtClean="0"/>
                        <a:t>12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6</a:t>
                      </a:r>
                      <a:endParaRPr lang="en-US" dirty="0"/>
                    </a:p>
                  </a:txBody>
                  <a:tcPr/>
                </a:tc>
                <a:tc>
                  <a:txBody>
                    <a:bodyPr/>
                    <a:lstStyle/>
                    <a:p>
                      <a:pPr algn="ctr"/>
                      <a:r>
                        <a:rPr lang="en-US" dirty="0" smtClean="0">
                          <a:solidFill>
                            <a:srgbClr val="00B050"/>
                          </a:solidFill>
                        </a:rPr>
                        <a:t>8</a:t>
                      </a:r>
                      <a:endParaRPr lang="en-US" dirty="0">
                        <a:solidFill>
                          <a:srgbClr val="00B050"/>
                        </a:solidFill>
                      </a:endParaRPr>
                    </a:p>
                  </a:txBody>
                  <a:tcPr/>
                </a:tc>
                <a:tc>
                  <a:txBody>
                    <a:bodyPr/>
                    <a:lstStyle/>
                    <a:p>
                      <a:pPr algn="ctr"/>
                      <a:r>
                        <a:rPr lang="en-US" dirty="0" smtClean="0"/>
                        <a:t>6</a:t>
                      </a:r>
                      <a:endParaRPr lang="en-US" dirty="0"/>
                    </a:p>
                  </a:txBody>
                  <a:tcPr/>
                </a:tc>
                <a:extLst>
                  <a:ext uri="{0D108BD9-81ED-4DB2-BD59-A6C34878D82A}">
                    <a16:rowId xmlns:a16="http://schemas.microsoft.com/office/drawing/2014/main" val="1433130508"/>
                  </a:ext>
                </a:extLst>
              </a:tr>
              <a:tr h="370840">
                <a:tc>
                  <a:txBody>
                    <a:bodyPr/>
                    <a:lstStyle/>
                    <a:p>
                      <a:pPr algn="ctr"/>
                      <a:r>
                        <a:rPr lang="en-US" dirty="0" smtClean="0"/>
                        <a:t>3</a:t>
                      </a:r>
                      <a:endParaRPr lang="en-US" dirty="0"/>
                    </a:p>
                  </a:txBody>
                  <a:tcPr/>
                </a:tc>
                <a:tc>
                  <a:txBody>
                    <a:bodyPr/>
                    <a:lstStyle/>
                    <a:p>
                      <a:pPr algn="ctr"/>
                      <a:r>
                        <a:rPr lang="en-US" dirty="0" smtClean="0"/>
                        <a:t>16</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solidFill>
                            <a:srgbClr val="00B050"/>
                          </a:solidFill>
                        </a:rPr>
                        <a:t>9</a:t>
                      </a:r>
                      <a:endParaRPr lang="en-US" dirty="0">
                        <a:solidFill>
                          <a:srgbClr val="00B050"/>
                        </a:solidFill>
                      </a:endParaRPr>
                    </a:p>
                  </a:txBody>
                  <a:tcPr/>
                </a:tc>
                <a:tc>
                  <a:txBody>
                    <a:bodyPr/>
                    <a:lstStyle/>
                    <a:p>
                      <a:pPr algn="ctr"/>
                      <a:r>
                        <a:rPr lang="en-US" dirty="0" smtClean="0">
                          <a:solidFill>
                            <a:srgbClr val="00B050"/>
                          </a:solidFill>
                        </a:rPr>
                        <a:t>9</a:t>
                      </a:r>
                      <a:endParaRPr lang="en-US" dirty="0">
                        <a:solidFill>
                          <a:srgbClr val="00B050"/>
                        </a:solidFill>
                      </a:endParaRPr>
                    </a:p>
                  </a:txBody>
                  <a:tcPr/>
                </a:tc>
                <a:extLst>
                  <a:ext uri="{0D108BD9-81ED-4DB2-BD59-A6C34878D82A}">
                    <a16:rowId xmlns:a16="http://schemas.microsoft.com/office/drawing/2014/main" val="1830210189"/>
                  </a:ext>
                </a:extLst>
              </a:tr>
              <a:tr h="370840">
                <a:tc>
                  <a:txBody>
                    <a:bodyPr/>
                    <a:lstStyle/>
                    <a:p>
                      <a:pPr algn="ctr"/>
                      <a:r>
                        <a:rPr lang="en-US" dirty="0" smtClean="0"/>
                        <a:t>4</a:t>
                      </a:r>
                      <a:endParaRPr lang="en-US" dirty="0"/>
                    </a:p>
                  </a:txBody>
                  <a:tcPr/>
                </a:tc>
                <a:tc>
                  <a:txBody>
                    <a:bodyPr/>
                    <a:lstStyle/>
                    <a:p>
                      <a:pPr algn="ctr"/>
                      <a:r>
                        <a:rPr lang="en-US" dirty="0" smtClean="0"/>
                        <a:t>20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r>
                        <a:rPr lang="en-US" dirty="0" smtClean="0"/>
                        <a:t>9</a:t>
                      </a:r>
                      <a:endParaRPr lang="en-US" dirty="0"/>
                    </a:p>
                  </a:txBody>
                  <a:tcPr/>
                </a:tc>
                <a:tc>
                  <a:txBody>
                    <a:bodyPr/>
                    <a:lstStyle/>
                    <a:p>
                      <a:pPr algn="ctr"/>
                      <a:r>
                        <a:rPr lang="en-US" dirty="0" smtClean="0">
                          <a:solidFill>
                            <a:srgbClr val="00B050"/>
                          </a:solidFill>
                        </a:rPr>
                        <a:t>11</a:t>
                      </a:r>
                      <a:endParaRPr lang="en-US" dirty="0">
                        <a:solidFill>
                          <a:srgbClr val="00B050"/>
                        </a:solidFill>
                      </a:endParaRPr>
                    </a:p>
                  </a:txBody>
                  <a:tcPr/>
                </a:tc>
                <a:tc>
                  <a:txBody>
                    <a:bodyPr/>
                    <a:lstStyle/>
                    <a:p>
                      <a:pPr algn="ctr"/>
                      <a:r>
                        <a:rPr lang="en-US" dirty="0" smtClean="0">
                          <a:solidFill>
                            <a:srgbClr val="00B050"/>
                          </a:solidFill>
                        </a:rPr>
                        <a:t>11</a:t>
                      </a:r>
                      <a:endParaRPr lang="en-US" dirty="0">
                        <a:solidFill>
                          <a:srgbClr val="00B050"/>
                        </a:solidFill>
                      </a:endParaRPr>
                    </a:p>
                  </a:txBody>
                  <a:tcPr/>
                </a:tc>
                <a:extLst>
                  <a:ext uri="{0D108BD9-81ED-4DB2-BD59-A6C34878D82A}">
                    <a16:rowId xmlns:a16="http://schemas.microsoft.com/office/drawing/2014/main" val="264315657"/>
                  </a:ext>
                </a:extLst>
              </a:tr>
              <a:tr h="370840">
                <a:tc>
                  <a:txBody>
                    <a:bodyPr/>
                    <a:lstStyle/>
                    <a:p>
                      <a:pPr algn="ctr"/>
                      <a:r>
                        <a:rPr lang="en-US" dirty="0" smtClean="0"/>
                        <a:t>5</a:t>
                      </a:r>
                      <a:endParaRPr lang="en-US" dirty="0"/>
                    </a:p>
                  </a:txBody>
                  <a:tcPr/>
                </a:tc>
                <a:tc>
                  <a:txBody>
                    <a:bodyPr/>
                    <a:lstStyle/>
                    <a:p>
                      <a:pPr algn="ctr"/>
                      <a:r>
                        <a:rPr lang="en-US" dirty="0" smtClean="0"/>
                        <a:t>11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8</a:t>
                      </a:r>
                      <a:endParaRPr lang="en-US" dirty="0"/>
                    </a:p>
                  </a:txBody>
                  <a:tcPr/>
                </a:tc>
                <a:tc>
                  <a:txBody>
                    <a:bodyPr/>
                    <a:lstStyle/>
                    <a:p>
                      <a:pPr algn="ctr"/>
                      <a:r>
                        <a:rPr lang="en-US" dirty="0" smtClean="0">
                          <a:solidFill>
                            <a:srgbClr val="00B050"/>
                          </a:solidFill>
                        </a:rPr>
                        <a:t>6</a:t>
                      </a:r>
                      <a:endParaRPr lang="en-US" dirty="0">
                        <a:solidFill>
                          <a:srgbClr val="00B050"/>
                        </a:solidFill>
                      </a:endParaRPr>
                    </a:p>
                  </a:txBody>
                  <a:tcPr/>
                </a:tc>
                <a:tc>
                  <a:txBody>
                    <a:bodyPr/>
                    <a:lstStyle/>
                    <a:p>
                      <a:pPr algn="ctr"/>
                      <a:r>
                        <a:rPr lang="en-US" dirty="0" smtClean="0"/>
                        <a:t>8</a:t>
                      </a:r>
                      <a:endParaRPr lang="en-US" dirty="0"/>
                    </a:p>
                  </a:txBody>
                  <a:tcPr/>
                </a:tc>
                <a:tc>
                  <a:txBody>
                    <a:bodyPr/>
                    <a:lstStyle/>
                    <a:p>
                      <a:pPr algn="ctr"/>
                      <a:r>
                        <a:rPr lang="en-US" dirty="0" smtClean="0">
                          <a:solidFill>
                            <a:srgbClr val="00B050"/>
                          </a:solidFill>
                        </a:rPr>
                        <a:t>6</a:t>
                      </a:r>
                      <a:endParaRPr lang="en-US" dirty="0">
                        <a:solidFill>
                          <a:srgbClr val="00B050"/>
                        </a:solidFill>
                      </a:endParaRPr>
                    </a:p>
                  </a:txBody>
                  <a:tcPr/>
                </a:tc>
                <a:extLst>
                  <a:ext uri="{0D108BD9-81ED-4DB2-BD59-A6C34878D82A}">
                    <a16:rowId xmlns:a16="http://schemas.microsoft.com/office/drawing/2014/main" val="2864723949"/>
                  </a:ext>
                </a:extLst>
              </a:tr>
              <a:tr h="370840">
                <a:tc>
                  <a:txBody>
                    <a:bodyPr/>
                    <a:lstStyle/>
                    <a:p>
                      <a:pPr algn="ctr"/>
                      <a:r>
                        <a:rPr lang="en-US" dirty="0" smtClean="0"/>
                        <a:t>6</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12</a:t>
                      </a:r>
                      <a:endParaRPr lang="en-US" dirty="0"/>
                    </a:p>
                  </a:txBody>
                  <a:tcPr/>
                </a:tc>
                <a:tc>
                  <a:txBody>
                    <a:bodyPr/>
                    <a:lstStyle/>
                    <a:p>
                      <a:pPr algn="ctr"/>
                      <a:r>
                        <a:rPr lang="en-US" dirty="0" smtClean="0">
                          <a:solidFill>
                            <a:srgbClr val="00B050"/>
                          </a:solidFill>
                        </a:rPr>
                        <a:t>10</a:t>
                      </a:r>
                      <a:endParaRPr lang="en-US" dirty="0">
                        <a:solidFill>
                          <a:srgbClr val="00B050"/>
                        </a:solidFill>
                      </a:endParaRPr>
                    </a:p>
                  </a:txBody>
                  <a:tcPr/>
                </a:tc>
                <a:tc>
                  <a:txBody>
                    <a:bodyPr/>
                    <a:lstStyle/>
                    <a:p>
                      <a:pPr algn="ctr"/>
                      <a:r>
                        <a:rPr lang="en-US" dirty="0" smtClean="0"/>
                        <a:t>12</a:t>
                      </a:r>
                      <a:endParaRPr lang="en-US" dirty="0"/>
                    </a:p>
                  </a:txBody>
                  <a:tcPr/>
                </a:tc>
                <a:tc>
                  <a:txBody>
                    <a:bodyPr/>
                    <a:lstStyle/>
                    <a:p>
                      <a:pPr algn="ctr"/>
                      <a:r>
                        <a:rPr lang="en-US" dirty="0" smtClean="0">
                          <a:solidFill>
                            <a:srgbClr val="00B050"/>
                          </a:solidFill>
                        </a:rPr>
                        <a:t>10</a:t>
                      </a:r>
                      <a:endParaRPr lang="en-US" dirty="0">
                        <a:solidFill>
                          <a:srgbClr val="00B050"/>
                        </a:solidFill>
                      </a:endParaRPr>
                    </a:p>
                  </a:txBody>
                  <a:tcPr/>
                </a:tc>
                <a:extLst>
                  <a:ext uri="{0D108BD9-81ED-4DB2-BD59-A6C34878D82A}">
                    <a16:rowId xmlns:a16="http://schemas.microsoft.com/office/drawing/2014/main" val="1857683691"/>
                  </a:ext>
                </a:extLst>
              </a:tr>
              <a:tr h="370840">
                <a:tc>
                  <a:txBody>
                    <a:bodyPr/>
                    <a:lstStyle/>
                    <a:p>
                      <a:pPr algn="ctr"/>
                      <a:r>
                        <a:rPr lang="en-US" dirty="0" smtClean="0"/>
                        <a:t>7</a:t>
                      </a:r>
                      <a:endParaRPr lang="en-US" dirty="0"/>
                    </a:p>
                  </a:txBody>
                  <a:tcPr/>
                </a:tc>
                <a:tc>
                  <a:txBody>
                    <a:bodyPr/>
                    <a:lstStyle/>
                    <a:p>
                      <a:pPr algn="ctr"/>
                      <a:r>
                        <a:rPr lang="en-US" dirty="0" smtClean="0"/>
                        <a:t>18</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solidFill>
                            <a:srgbClr val="00B050"/>
                          </a:solidFill>
                        </a:rPr>
                        <a:t>3</a:t>
                      </a:r>
                      <a:endParaRPr lang="en-US" dirty="0">
                        <a:solidFill>
                          <a:srgbClr val="00B050"/>
                        </a:solidFill>
                      </a:endParaRPr>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245760405"/>
                  </a:ext>
                </a:extLst>
              </a:tr>
              <a:tr h="370840">
                <a:tc>
                  <a:txBody>
                    <a:bodyPr/>
                    <a:lstStyle/>
                    <a:p>
                      <a:pPr algn="ctr"/>
                      <a:r>
                        <a:rPr lang="en-US" dirty="0" smtClean="0"/>
                        <a:t>8</a:t>
                      </a:r>
                      <a:endParaRPr lang="en-US" dirty="0"/>
                    </a:p>
                  </a:txBody>
                  <a:tcPr/>
                </a:tc>
                <a:tc>
                  <a:txBody>
                    <a:bodyPr/>
                    <a:lstStyle/>
                    <a:p>
                      <a:pPr algn="ctr"/>
                      <a:r>
                        <a:rPr lang="en-US" dirty="0" smtClean="0"/>
                        <a:t>21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solidFill>
                            <a:srgbClr val="00B050"/>
                          </a:solidFill>
                        </a:rPr>
                        <a:t>8</a:t>
                      </a:r>
                      <a:endParaRPr lang="en-US" dirty="0">
                        <a:solidFill>
                          <a:srgbClr val="00B050"/>
                        </a:solidFill>
                      </a:endParaRPr>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2804671767"/>
                  </a:ext>
                </a:extLst>
              </a:tr>
            </a:tbl>
          </a:graphicData>
        </a:graphic>
      </p:graphicFrame>
      <mc:AlternateContent xmlns:mc="http://schemas.openxmlformats.org/markup-compatibility/2006" xmlns:a14="http://schemas.microsoft.com/office/drawing/2010/main">
        <mc:Choice Requires="a14">
          <p:sp>
            <p:nvSpPr>
              <p:cNvPr id="7" name="Rectangle 6"/>
              <p:cNvSpPr/>
              <p:nvPr/>
            </p:nvSpPr>
            <p:spPr>
              <a:xfrm>
                <a:off x="935421" y="5423337"/>
                <a:ext cx="8460827" cy="2280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For any given regime g, mean (regime specific) outcome </a:t>
                </a:r>
                <a14:m>
                  <m:oMath xmlns:m="http://schemas.openxmlformats.org/officeDocument/2006/math">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𝑌</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𝑔</m:t>
                        </m:r>
                      </m:e>
                    </m:d>
                    <m:r>
                      <a:rPr lang="en-US" b="0" i="1" smtClean="0">
                        <a:solidFill>
                          <a:schemeClr val="tx1"/>
                        </a:solidFill>
                        <a:latin typeface="Cambria Math" panose="02040503050406030204" pitchFamily="18" charset="0"/>
                      </a:rPr>
                      <m:t>]</m:t>
                    </m:r>
                  </m:oMath>
                </a14:m>
                <a:r>
                  <a:rPr lang="en-US" dirty="0" smtClean="0">
                    <a:solidFill>
                      <a:schemeClr val="tx1"/>
                    </a:solidFill>
                  </a:rPr>
                  <a:t> can be estimated as </a:t>
                </a:r>
              </a:p>
              <a:p>
                <a:pP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𝑌</m:t>
                          </m:r>
                        </m:e>
                      </m:acc>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𝑔</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𝑛</m:t>
                          </m:r>
                        </m:den>
                      </m:f>
                      <m:nary>
                        <m:naryPr>
                          <m:chr m:val="∑"/>
                          <m:limLoc m:val="subSup"/>
                          <m:ctrlPr>
                            <a:rPr lang="en-US" b="0" i="1" smtClean="0">
                              <a:solidFill>
                                <a:schemeClr val="tx1"/>
                              </a:solidFill>
                              <a:latin typeface="Cambria Math" panose="02040503050406030204" pitchFamily="18" charset="0"/>
                            </a:rPr>
                          </m:ctrlPr>
                        </m:naryPr>
                        <m:sub>
                          <m:r>
                            <m:rPr>
                              <m:brk m:alnAt="25"/>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nary>
                    </m:oMath>
                  </m:oMathPara>
                </a14:m>
                <a:endParaRPr lang="en-US" dirty="0" smtClean="0"/>
              </a:p>
              <a:p>
                <a:endParaRPr lang="en-US" dirty="0" smtClean="0"/>
              </a:p>
              <a:p>
                <a:r>
                  <a:rPr lang="en-US" dirty="0">
                    <a:solidFill>
                      <a:schemeClr val="tx1"/>
                    </a:solidFill>
                  </a:rPr>
                  <a:t>The </a:t>
                </a:r>
                <a:r>
                  <a:rPr lang="en-US" dirty="0" smtClean="0">
                    <a:solidFill>
                      <a:schemeClr val="tx1"/>
                    </a:solidFill>
                  </a:rPr>
                  <a:t>optimal regime is </a:t>
                </a:r>
                <a14:m>
                  <m:oMath xmlns:m="http://schemas.openxmlformats.org/officeDocument/2006/math">
                    <m:r>
                      <a:rPr lang="en-US" i="1" dirty="0" smtClean="0">
                        <a:solidFill>
                          <a:schemeClr val="tx1"/>
                        </a:solidFill>
                        <a:latin typeface="Cambria Math" panose="02040503050406030204" pitchFamily="18" charset="0"/>
                      </a:rPr>
                      <m:t>𝑔</m:t>
                    </m:r>
                  </m:oMath>
                </a14:m>
                <a:r>
                  <a:rPr lang="en-US" dirty="0" smtClean="0">
                    <a:solidFill>
                      <a:schemeClr val="tx1"/>
                    </a:solidFill>
                  </a:rPr>
                  <a:t> that optimizes </a:t>
                </a:r>
                <a14:m>
                  <m:oMath xmlns:m="http://schemas.openxmlformats.org/officeDocument/2006/math">
                    <m:r>
                      <a:rPr lang="en-US" i="1">
                        <a:solidFill>
                          <a:schemeClr val="tx1"/>
                        </a:solidFill>
                        <a:latin typeface="Cambria Math" panose="02040503050406030204" pitchFamily="18" charset="0"/>
                      </a:rPr>
                      <m:t>𝐸</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𝑔</m:t>
                        </m:r>
                      </m:e>
                    </m:d>
                    <m:r>
                      <a:rPr lang="en-US" i="1">
                        <a:solidFill>
                          <a:schemeClr val="tx1"/>
                        </a:solidFill>
                        <a:latin typeface="Cambria Math" panose="02040503050406030204" pitchFamily="18" charset="0"/>
                      </a:rPr>
                      <m:t>]</m:t>
                    </m:r>
                  </m:oMath>
                </a14:m>
                <a:r>
                  <a:rPr lang="en-US" dirty="0">
                    <a:solidFill>
                      <a:schemeClr val="tx1"/>
                    </a:solidFill>
                  </a:rPr>
                  <a:t> </a:t>
                </a:r>
              </a:p>
            </p:txBody>
          </p:sp>
        </mc:Choice>
        <mc:Fallback xmlns="">
          <p:sp>
            <p:nvSpPr>
              <p:cNvPr id="7" name="Rectangle 6"/>
              <p:cNvSpPr>
                <a:spLocks noRot="1" noChangeAspect="1" noMove="1" noResize="1" noEditPoints="1" noAdjustHandles="1" noChangeArrowheads="1" noChangeShapeType="1" noTextEdit="1"/>
              </p:cNvSpPr>
              <p:nvPr/>
            </p:nvSpPr>
            <p:spPr>
              <a:xfrm>
                <a:off x="935421" y="5423337"/>
                <a:ext cx="8460827" cy="2280745"/>
              </a:xfrm>
              <a:prstGeom prst="rect">
                <a:avLst/>
              </a:prstGeom>
              <a:blipFill>
                <a:blip r:embed="rId2"/>
                <a:stretch>
                  <a:fillRect l="-431" t="-1058"/>
                </a:stretch>
              </a:blipFill>
            </p:spPr>
            <p:txBody>
              <a:bodyPr/>
              <a:lstStyle/>
              <a:p>
                <a:r>
                  <a:rPr lang="en-US">
                    <a:noFill/>
                  </a:rPr>
                  <a:t> </a:t>
                </a:r>
              </a:p>
            </p:txBody>
          </p:sp>
        </mc:Fallback>
      </mc:AlternateContent>
    </p:spTree>
    <p:extLst>
      <p:ext uri="{BB962C8B-B14F-4D97-AF65-F5344CB8AC3E}">
        <p14:creationId xmlns:p14="http://schemas.microsoft.com/office/powerpoint/2010/main" val="8115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Emulating A Target </a:t>
            </a:r>
            <a:r>
              <a:rPr lang="en-US" sz="2800" b="1" dirty="0" smtClean="0"/>
              <a:t>Trial</a:t>
            </a:r>
            <a:endParaRPr lang="en-US" sz="2800" dirty="0"/>
          </a:p>
        </p:txBody>
      </p:sp>
      <p:sp>
        <p:nvSpPr>
          <p:cNvPr id="3" name="Text Placeholder 2"/>
          <p:cNvSpPr>
            <a:spLocks noGrp="1"/>
          </p:cNvSpPr>
          <p:nvPr>
            <p:ph type="body"/>
          </p:nvPr>
        </p:nvSpPr>
        <p:spPr>
          <a:xfrm>
            <a:off x="828720" y="1608083"/>
            <a:ext cx="9595080" cy="5226616"/>
          </a:xfrm>
        </p:spPr>
        <p:txBody>
          <a:bodyPr anchor="t"/>
          <a:lstStyle/>
          <a:p>
            <a:pPr marL="342900" indent="-342900">
              <a:buFont typeface="Arial" panose="020B0604020202020204" pitchFamily="34" charset="0"/>
              <a:buChar char="•"/>
            </a:pPr>
            <a:r>
              <a:rPr lang="en-US" sz="2400" dirty="0" smtClean="0"/>
              <a:t>In general, a </a:t>
            </a:r>
            <a:r>
              <a:rPr lang="en-US" sz="2400" dirty="0"/>
              <a:t>causal analysis of observational data can be viewed as an attempt to emulate some target trial.</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Comparing </a:t>
            </a:r>
            <a:r>
              <a:rPr lang="en-US" sz="2400" dirty="0"/>
              <a:t>the effects of different health-related interventions is causal inference for health outcomes.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3 </a:t>
            </a:r>
            <a:r>
              <a:rPr lang="en-US" sz="2400" dirty="0"/>
              <a:t>requirements for causal inference:</a:t>
            </a:r>
          </a:p>
          <a:p>
            <a:pPr marL="342900" lvl="3" indent="-342900">
              <a:buFont typeface="Arial" panose="020B0604020202020204" pitchFamily="34" charset="0"/>
              <a:buChar char="•"/>
            </a:pPr>
            <a:endParaRPr lang="en-US" sz="2000" dirty="0" smtClean="0"/>
          </a:p>
          <a:p>
            <a:pPr marL="342900" lvl="3" indent="-342900">
              <a:buFont typeface="Wingdings" panose="05000000000000000000" pitchFamily="2" charset="2"/>
              <a:buChar char="v"/>
            </a:pPr>
            <a:r>
              <a:rPr lang="en-US" sz="2000" dirty="0" smtClean="0"/>
              <a:t>A </a:t>
            </a:r>
            <a:r>
              <a:rPr lang="en-US" sz="2000" dirty="0"/>
              <a:t>well-defined causal question</a:t>
            </a:r>
          </a:p>
          <a:p>
            <a:pPr marL="342900" lvl="3" indent="-342900">
              <a:buFont typeface="Wingdings" panose="05000000000000000000" pitchFamily="2" charset="2"/>
              <a:buChar char="v"/>
            </a:pPr>
            <a:r>
              <a:rPr lang="en-US" sz="2000" dirty="0"/>
              <a:t>High-quality data</a:t>
            </a:r>
          </a:p>
          <a:p>
            <a:pPr marL="342900" lvl="3" indent="-342900">
              <a:buFont typeface="Wingdings" panose="05000000000000000000" pitchFamily="2" charset="2"/>
              <a:buChar char="v"/>
            </a:pPr>
            <a:r>
              <a:rPr lang="en-US" sz="2000" dirty="0"/>
              <a:t>Valid data </a:t>
            </a:r>
            <a:r>
              <a:rPr lang="en-US" sz="2000" dirty="0" smtClean="0"/>
              <a:t>analysis</a:t>
            </a:r>
            <a:endParaRPr lang="en-US" sz="2000" dirty="0"/>
          </a:p>
        </p:txBody>
      </p:sp>
    </p:spTree>
    <p:extLst>
      <p:ext uri="{BB962C8B-B14F-4D97-AF65-F5344CB8AC3E}">
        <p14:creationId xmlns:p14="http://schemas.microsoft.com/office/powerpoint/2010/main" val="170922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7188</TotalTime>
  <Words>1039</Words>
  <Application>Microsoft Office PowerPoint</Application>
  <PresentationFormat>Custom</PresentationFormat>
  <Paragraphs>257</Paragraphs>
  <Slides>21</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DejaVu Sans</vt:lpstr>
      <vt:lpstr>Arial</vt:lpstr>
      <vt:lpstr>Calibri</vt:lpstr>
      <vt:lpstr>Cambria Math</vt:lpstr>
      <vt:lpstr>Century Gothic</vt:lpstr>
      <vt:lpstr>Century Gothic Bold</vt:lpstr>
      <vt:lpstr>Courier New</vt:lpstr>
      <vt:lpstr>Symbol</vt:lpstr>
      <vt:lpstr>Wingdings</vt:lpstr>
      <vt:lpstr>Office Theme</vt:lpstr>
      <vt:lpstr>Office Theme</vt:lpstr>
      <vt:lpstr>PowerPoint Presentation</vt:lpstr>
      <vt:lpstr>PowerPoint Presentation</vt:lpstr>
      <vt:lpstr>Thinking with Counterfactual Outcomes</vt:lpstr>
      <vt:lpstr>Personalized Medicine</vt:lpstr>
      <vt:lpstr>Personalized Medicine</vt:lpstr>
      <vt:lpstr>Treatment regimes</vt:lpstr>
      <vt:lpstr>Treatment regimes: Time Independent Case </vt:lpstr>
      <vt:lpstr>Toy Example</vt:lpstr>
      <vt:lpstr>Emulating A Target Trial</vt:lpstr>
      <vt:lpstr>Emulating A Target Trial</vt:lpstr>
      <vt:lpstr>Emulating A Target Trial</vt:lpstr>
      <vt:lpstr>Extension: Dynamic Treatment Regime</vt:lpstr>
      <vt:lpstr>PowerPoint Presentation</vt:lpstr>
      <vt:lpstr>A dynamic treatment regime (DTR)</vt:lpstr>
      <vt:lpstr>A dynamic treatment regime (DTR)</vt:lpstr>
      <vt:lpstr>A dynamic treatment regime: example</vt:lpstr>
      <vt:lpstr>A dynamic treatment regime: example</vt:lpstr>
      <vt:lpstr>A dynamic treatment regime:</vt:lpstr>
      <vt:lpstr>A dynamic treatment regime:</vt:lpstr>
      <vt:lpstr>A dynamic treatment regime:</vt:lpstr>
      <vt:lpstr>Clinical trials to study dynamic treatment regimes: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Lucas Svaren</dc:creator>
  <dc:description/>
  <cp:lastModifiedBy>Jincheng Shen</cp:lastModifiedBy>
  <cp:revision>410</cp:revision>
  <cp:lastPrinted>2016-08-31T21:58:28Z</cp:lastPrinted>
  <dcterms:created xsi:type="dcterms:W3CDTF">2016-08-02T16:41:37Z</dcterms:created>
  <dcterms:modified xsi:type="dcterms:W3CDTF">2019-08-09T06:33:40Z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16.0011</vt:lpwstr>
  </property>
  <property fmtid="{D5CDD505-2E9C-101B-9397-08002B2CF9AE}" pid="3" name="ContentTypeId">
    <vt:lpwstr>0x0101000B7F15D18245C1458954909DB36AE657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y fmtid="{D5CDD505-2E9C-101B-9397-08002B2CF9AE}" pid="13" name="TexMathsIgnorePreamble">
    <vt:lpwstr>FALSE</vt:lpwstr>
  </property>
  <property fmtid="{D5CDD505-2E9C-101B-9397-08002B2CF9AE}" pid="14" name="TexMathsPreamble">
    <vt:lpwstr>% LaTex Compiler§§\usepackage{amsmath}§\usepackage{amssymb}§\usepackage[usenames]{color}§§% Uncomment this line for sans-serif maths font§%\everymath{\mathsf{\xdef\mysf{\mathgroup\the\mathgroup\relax}}\mysf}§§% Uncomment these lines for colored equations§</vt:lpwstr>
  </property>
  <property fmtid="{D5CDD505-2E9C-101B-9397-08002B2CF9AE}" pid="15" name="_dlc_DocIdItemGuid">
    <vt:lpwstr>05119da2-ac92-459a-979b-c26962d971ed</vt:lpwstr>
  </property>
</Properties>
</file>