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1" r:id="rId6"/>
    <p:sldId id="352" r:id="rId7"/>
    <p:sldId id="357" r:id="rId8"/>
    <p:sldId id="367" r:id="rId9"/>
    <p:sldId id="355" r:id="rId10"/>
    <p:sldId id="365" r:id="rId11"/>
    <p:sldId id="368" r:id="rId12"/>
    <p:sldId id="363" r:id="rId13"/>
    <p:sldId id="366" r:id="rId14"/>
    <p:sldId id="370" r:id="rId15"/>
    <p:sldId id="372" r:id="rId16"/>
    <p:sldId id="371" r:id="rId17"/>
    <p:sldId id="373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5B566-90C8-407C-A162-F3EBCF6CB96E}" v="18" dt="2024-02-14T04:30:53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231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16/02/2024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6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40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5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4481-7FFB-9577-6A39-455957CBD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58F7A57-B6AF-C7C3-3748-D1EDDBB65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003ED7-C97D-9CB1-FFD4-F57D7790D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4E55B6-CFEB-B1F5-A61B-00B5BACD9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9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3FE0-2621-A77B-FEA8-0DA701FC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808AD2-22CC-CF94-A10A-5123C55F4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27E616-17AB-D622-7AD1-1A84550F8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6F78B-A70D-B025-4B84-0E89806E5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16 de febrero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16 de febrero de 2024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X/RxKotlin" TargetMode="External"/><Relationship Id="rId13" Type="http://schemas.openxmlformats.org/officeDocument/2006/relationships/hyperlink" Target="https://github.com/ReactiveX/RxClojure" TargetMode="External"/><Relationship Id="rId3" Type="http://schemas.openxmlformats.org/officeDocument/2006/relationships/hyperlink" Target="https://github.com/ReactiveX/rxjs" TargetMode="External"/><Relationship Id="rId7" Type="http://schemas.openxmlformats.org/officeDocument/2006/relationships/hyperlink" Target="https://github.com/ReactiveX/RxJRuby" TargetMode="External"/><Relationship Id="rId12" Type="http://schemas.openxmlformats.org/officeDocument/2006/relationships/hyperlink" Target="https://github.com/ReactiveX/RxScala" TargetMode="External"/><Relationship Id="rId2" Type="http://schemas.openxmlformats.org/officeDocument/2006/relationships/hyperlink" Target="https://github.com/ReactiveX/RxJava" TargetMode="External"/><Relationship Id="rId16" Type="http://schemas.openxmlformats.org/officeDocument/2006/relationships/hyperlink" Target="https://github.com/Reactive-Extensions/Rx.rb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ReactiveX/RxGroovy" TargetMode="External"/><Relationship Id="rId11" Type="http://schemas.openxmlformats.org/officeDocument/2006/relationships/hyperlink" Target="https://github.com/neuecc/UniRx" TargetMode="External"/><Relationship Id="rId5" Type="http://schemas.openxmlformats.org/officeDocument/2006/relationships/hyperlink" Target="https://github.com/ReactiveX/RxGo" TargetMode="External"/><Relationship Id="rId15" Type="http://schemas.openxmlformats.org/officeDocument/2006/relationships/hyperlink" Target="https://github.com/bjornbytes/RxLua" TargetMode="External"/><Relationship Id="rId10" Type="http://schemas.openxmlformats.org/officeDocument/2006/relationships/hyperlink" Target="https://github.com/Reactive-Extensions/Rx.NET" TargetMode="External"/><Relationship Id="rId4" Type="http://schemas.openxmlformats.org/officeDocument/2006/relationships/hyperlink" Target="https://github.com/ReactiveX/RxPY" TargetMode="External"/><Relationship Id="rId9" Type="http://schemas.openxmlformats.org/officeDocument/2006/relationships/hyperlink" Target="https://github.com/kzaher/RxSwift" TargetMode="External"/><Relationship Id="rId14" Type="http://schemas.openxmlformats.org/officeDocument/2006/relationships/hyperlink" Target="https://github.com/Reactive-Extensions/RxCp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org.mx/scielo.php?script=sci_arttext&amp;pid=S0185-26982016000200182&amp;lng=es&amp;tlng=es" TargetMode="External"/><Relationship Id="rId2" Type="http://schemas.openxmlformats.org/officeDocument/2006/relationships/hyperlink" Target="https://www.youtube.com/watch?v=tUB3rNsMYAk&amp;t=469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file.es/blog/que-es-la-programacion-reactiva-una-introducc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682" y="785005"/>
            <a:ext cx="9218943" cy="2413876"/>
          </a:xfrm>
        </p:spPr>
        <p:txBody>
          <a:bodyPr rtlCol="0"/>
          <a:lstStyle/>
          <a:p>
            <a:pPr rtl="0"/>
            <a:r>
              <a:rPr lang="es-CO" sz="4800" dirty="0">
                <a:latin typeface="Helvetica" panose="020B0604020202020204" pitchFamily="34" charset="0"/>
                <a:cs typeface="Helvetica" panose="020B0604020202020204" pitchFamily="34" charset="0"/>
              </a:rPr>
              <a:t>Explorando React: Navegando en el Paradigma Reactivo</a:t>
            </a:r>
            <a:endParaRPr lang="es-E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411530"/>
            <a:ext cx="5491570" cy="2446470"/>
          </a:xfrm>
        </p:spPr>
        <p:txBody>
          <a:bodyPr rtlCol="0"/>
          <a:lstStyle/>
          <a:p>
            <a:pPr rtl="0"/>
            <a:r>
              <a:rPr lang="es-ES" dirty="0"/>
              <a:t>Descubre el Poder de React: Un Enfoque Innovador en el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AC4A3-A618-7364-64F0-F843B4603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74298-DEFC-87F7-8992-E6094BB1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86597"/>
            <a:ext cx="9534324" cy="903330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/>
              <a:t>Desbloqueando el Potencial: Explorando las Ventajas del Paradigma Reactivo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C02DB-C5E5-D047-B496-17E02F9E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CO" dirty="0"/>
              <a:t>Escabilidad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B0E6D-B83C-90D9-1DC6-7095259DF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248884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ES" dirty="0"/>
              <a:t>Usando programación reactiva se obtiene una implementación débilmente acoplada, que tiende a aislar los fallos y que tiene la capacidad de escalar horizontalmente y de forma rápida, permitiendo el manejo de grandes cantidades de eventos, que pueden ser millones o billones de eventos, muy útil para “Big Data”.</a:t>
            </a:r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8E1266-4CE0-EBCC-883A-F18F6A0075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 dirty="0"/>
              <a:t>Facilidad en el manejo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CBD7B0-289E-3239-7333-3872A4D6EC5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488846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Los suscriptores pueden indicar el número de datos que quieren o pueden procesar, de manera que el notificador nunca les enviará más de n cantidad de elementos.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C03BBDE-4D6C-4426-2493-DD83CAF0100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Implementación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E1589B-F331-6857-F082-4A61855719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036477" cy="2488845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Esta facilidad de implementación se puede evidenciar por la relativa rápida acogida de los componentes reactivos en tecnologías de FrontEnd, interfaces de usuario y hasta gestores de carga y replicación en entornos de Cloud.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6E231A-E7BB-021F-6079-110556613E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57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A2C3-8300-31AA-12AB-6B0D4F8C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95" y="1151716"/>
            <a:ext cx="10759891" cy="610863"/>
          </a:xfrm>
        </p:spPr>
        <p:txBody>
          <a:bodyPr>
            <a:normAutofit/>
          </a:bodyPr>
          <a:lstStyle/>
          <a:p>
            <a:r>
              <a:rPr lang="es-ES" dirty="0"/>
              <a:t>Explorando las Limitaciones: Desventajas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3CF1C5-E213-B7A2-15B6-4C56E30ED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4" y="2934856"/>
            <a:ext cx="3416559" cy="369332"/>
          </a:xfrm>
        </p:spPr>
        <p:txBody>
          <a:bodyPr/>
          <a:lstStyle/>
          <a:p>
            <a:pPr algn="just"/>
            <a:r>
              <a:rPr lang="es-ES" dirty="0"/>
              <a:t>Los sistemas reactivos pueden acumular fácilmente retrasos debido a un número excesivo de procesos vinculados al flujo.</a:t>
            </a:r>
          </a:p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2D9F6-F1C5-48DD-8961-25C0190F8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/>
              <a:t>1.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AA43B8-0C01-CAE7-DB3C-02CC00F2F5F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8" y="5087328"/>
            <a:ext cx="4418887" cy="369332"/>
          </a:xfrm>
        </p:spPr>
        <p:txBody>
          <a:bodyPr/>
          <a:lstStyle/>
          <a:p>
            <a:pPr algn="just"/>
            <a:r>
              <a:rPr lang="es-MX" dirty="0">
                <a:solidFill>
                  <a:srgbClr val="202124"/>
                </a:solidFill>
                <a:latin typeface="Franklin Gothic Book (Cuerpo)"/>
              </a:rPr>
              <a:t>La curva de aprendizaje es alta para la programación reactiva, debido a la exposición a un nuevo ecosistema con </a:t>
            </a:r>
            <a:r>
              <a:rPr lang="es-MX" dirty="0" err="1">
                <a:solidFill>
                  <a:srgbClr val="202124"/>
                </a:solidFill>
                <a:latin typeface="Franklin Gothic Book (Cuerpo)"/>
              </a:rPr>
              <a:t>APIs</a:t>
            </a:r>
            <a:r>
              <a:rPr lang="es-MX" dirty="0">
                <a:solidFill>
                  <a:srgbClr val="202124"/>
                </a:solidFill>
                <a:latin typeface="Franklin Gothic Book (Cuerpo)"/>
              </a:rPr>
              <a:t> nuevas y la necesidad de tiempo para entender un paradigma de programación basado en </a:t>
            </a:r>
            <a:r>
              <a:rPr lang="es-MX" dirty="0" err="1">
                <a:solidFill>
                  <a:srgbClr val="202124"/>
                </a:solidFill>
                <a:latin typeface="Franklin Gothic Book (Cuerpo)"/>
              </a:rPr>
              <a:t>streams</a:t>
            </a:r>
            <a:r>
              <a:rPr lang="es-MX" dirty="0">
                <a:solidFill>
                  <a:srgbClr val="202124"/>
                </a:solidFill>
                <a:latin typeface="Franklin Gothic Book (Cuerpo)"/>
              </a:rPr>
              <a:t>, diferente al enfoque tradicional imperativo.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B37AA5D-6232-5C1A-4F77-23E50B5A15D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s-MX" dirty="0"/>
              <a:t>3.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18ECB99-D9D8-78FD-8736-87109F8C37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852832" cy="369332"/>
          </a:xfrm>
        </p:spPr>
        <p:txBody>
          <a:bodyPr/>
          <a:lstStyle/>
          <a:p>
            <a:pPr algn="just"/>
            <a:r>
              <a:rPr lang="es-ES" dirty="0"/>
              <a:t>Este paradigma es más costoso en memoria, porque requiere mayor espacio en memoria para almacenar los flujos de datos (ya que se basa en flujos a lo largo del tiempo).</a:t>
            </a:r>
          </a:p>
          <a:p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228B2F8-B358-FFF9-286B-0B03BDE014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s-MX" dirty="0"/>
              <a:t>4.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0E3B981-9B55-3647-8282-61AA9F0A61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3416558" cy="369332"/>
          </a:xfrm>
        </p:spPr>
        <p:txBody>
          <a:bodyPr/>
          <a:lstStyle/>
          <a:p>
            <a:pPr algn="just"/>
            <a:r>
              <a:rPr lang="es-ES" dirty="0"/>
              <a:t>En la programación reactiva se puede encontrar un espagueti de flujos y no saber qué camino tomar.</a:t>
            </a:r>
          </a:p>
          <a:p>
            <a:endParaRPr lang="es-CO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2F024A-BA88-2DE9-FC57-71F33C1114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s-MX" dirty="0"/>
              <a:t>2.</a:t>
            </a:r>
            <a:endParaRPr lang="es-CO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802F75F-3FF9-BA76-2FB9-175B7F01B98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11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35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0D952-CAA4-5515-7EB6-EC562550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Ventajas.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66F0A-B8C4-1C59-7ED0-EB6199EAA5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0026" y="2751734"/>
            <a:ext cx="4655474" cy="369332"/>
          </a:xfrm>
        </p:spPr>
        <p:txBody>
          <a:bodyPr/>
          <a:lstStyle/>
          <a:p>
            <a:r>
              <a:rPr lang="es-419" sz="1600" dirty="0"/>
              <a:t>Mejora la escalabilidad: La programación reactiva aprovecha los recursos de forma eficiente y puede escalar fácilmente para manejar un gran número de solicitudes. </a:t>
            </a:r>
          </a:p>
          <a:p>
            <a:endParaRPr lang="es-419" sz="1600" dirty="0"/>
          </a:p>
          <a:p>
            <a:endParaRPr lang="es-419" sz="1600" dirty="0"/>
          </a:p>
          <a:p>
            <a:endParaRPr lang="es-CO" sz="16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6D1E31-F93F-1A06-EEE8-3DB1CC7BFC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922568" y="4547219"/>
            <a:ext cx="4346863" cy="369332"/>
          </a:xfrm>
        </p:spPr>
        <p:txBody>
          <a:bodyPr/>
          <a:lstStyle/>
          <a:p>
            <a:r>
              <a:rPr lang="es-419" sz="1600" dirty="0"/>
              <a:t>Simplifica la programación de aplicaciones concurrentes: La programación reactiva simplifica la creación de aplicaciones concurrentes, lo que permite a los desarrolladores centrarse en la lógica de negocios en lugar de administrar los hilos.</a:t>
            </a:r>
            <a:endParaRPr lang="es-CO" sz="16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1848343-12FC-8269-83E9-8586C851C5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57127" y="4558999"/>
            <a:ext cx="2968617" cy="369332"/>
          </a:xfrm>
        </p:spPr>
        <p:txBody>
          <a:bodyPr/>
          <a:lstStyle/>
          <a:p>
            <a:r>
              <a:rPr lang="es-419" sz="1600" dirty="0"/>
              <a:t>Alta disponibilidad: La programación reactiva se diseña para asegurar que los sistemas estén disponibles durante los períodos de alta demanda</a:t>
            </a:r>
            <a:endParaRPr lang="es-CO" sz="16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BC8C494-C183-986F-D031-025EB467928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74090" y="2751734"/>
            <a:ext cx="3952766" cy="369332"/>
          </a:xfrm>
        </p:spPr>
        <p:txBody>
          <a:bodyPr/>
          <a:lstStyle/>
          <a:p>
            <a:r>
              <a:rPr lang="es-419" sz="1600" dirty="0"/>
              <a:t>Mejora la eficiencia: La programación reactiva se diseña de tal manera que no se desperdicien recursos. Esto mejora la eficiencia y reduce los costos de computación</a:t>
            </a:r>
            <a:endParaRPr lang="es-CO" sz="160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6E75473-0C30-97CE-1815-90C03A68925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12</a:t>
            </a:fld>
            <a:endParaRPr lang="es-ES" noProof="0">
              <a:latin typeface="+mn-lt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BF79A31C-8F50-1E61-7917-20A805D8F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2406772"/>
            <a:ext cx="2133600" cy="205837"/>
          </a:xfrm>
        </p:spPr>
        <p:txBody>
          <a:bodyPr/>
          <a:lstStyle/>
          <a:p>
            <a:r>
              <a:rPr lang="es-MX" dirty="0"/>
              <a:t>1.</a:t>
            </a:r>
            <a:endParaRPr lang="es-CO" dirty="0"/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54BF5FE4-7BF3-9AF9-4A9A-8AF6473129A0}"/>
              </a:ext>
            </a:extLst>
          </p:cNvPr>
          <p:cNvSpPr txBox="1">
            <a:spLocks/>
          </p:cNvSpPr>
          <p:nvPr/>
        </p:nvSpPr>
        <p:spPr>
          <a:xfrm>
            <a:off x="6474090" y="2470803"/>
            <a:ext cx="2133600" cy="2058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2.</a:t>
            </a:r>
            <a:endParaRPr lang="es-CO" dirty="0"/>
          </a:p>
        </p:txBody>
      </p:sp>
      <p:sp>
        <p:nvSpPr>
          <p:cNvPr id="16" name="Marcador de texto 9">
            <a:extLst>
              <a:ext uri="{FF2B5EF4-FFF2-40B4-BE49-F238E27FC236}">
                <a16:creationId xmlns:a16="http://schemas.microsoft.com/office/drawing/2014/main" id="{B58E0EE4-3125-0259-100B-BC429A0E3746}"/>
              </a:ext>
            </a:extLst>
          </p:cNvPr>
          <p:cNvSpPr txBox="1">
            <a:spLocks/>
          </p:cNvSpPr>
          <p:nvPr/>
        </p:nvSpPr>
        <p:spPr>
          <a:xfrm>
            <a:off x="3922568" y="4237416"/>
            <a:ext cx="2133600" cy="2058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3.</a:t>
            </a:r>
            <a:endParaRPr lang="es-CO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A551403E-B130-1BFC-A83E-DFB9B1F23ECB}"/>
              </a:ext>
            </a:extLst>
          </p:cNvPr>
          <p:cNvSpPr txBox="1">
            <a:spLocks/>
          </p:cNvSpPr>
          <p:nvPr/>
        </p:nvSpPr>
        <p:spPr>
          <a:xfrm>
            <a:off x="9057127" y="4237415"/>
            <a:ext cx="2133600" cy="2058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4.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438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206282-E84F-4BB2-58F5-F5FF0838E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822" y="2270731"/>
            <a:ext cx="4572001" cy="4392068"/>
          </a:xfrm>
        </p:spPr>
        <p:txBody>
          <a:bodyPr numCol="2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Java: </a:t>
            </a:r>
            <a:r>
              <a:rPr lang="es-CO" b="0" i="0" u="none" strike="noStrike" dirty="0" err="1">
                <a:effectLst/>
                <a:latin typeface="Franklin Gothic Book (Cuerpo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RxJava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JavaScript: </a:t>
            </a:r>
            <a:r>
              <a:rPr lang="es-CO" b="0" i="0" u="none" strike="noStrike" dirty="0" err="1">
                <a:effectLst/>
                <a:latin typeface="Franklin Gothic Book (Cue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r>
              <a:rPr lang="es-CO" b="0" i="0" u="none" strike="noStrike" dirty="0">
                <a:effectLst/>
                <a:latin typeface="Franklin Gothic Book (Cuerpo)"/>
              </a:rPr>
              <a:t>                        </a:t>
            </a:r>
            <a:r>
              <a:rPr lang="es-CO" b="0" i="0" dirty="0">
                <a:effectLst/>
                <a:latin typeface="Franklin Gothic Book (Cuerpo)"/>
              </a:rPr>
              <a:t>Python: </a:t>
            </a:r>
            <a:r>
              <a:rPr lang="es-CO" b="0" i="0" u="none" strike="noStrike" dirty="0" err="1">
                <a:effectLst/>
                <a:latin typeface="Franklin Gothic Book (Cue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RxPY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Go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RxGo</a:t>
            </a:r>
            <a:r>
              <a:rPr lang="es-CO" b="0" i="0" u="none" strike="noStrike" dirty="0">
                <a:effectLst/>
                <a:latin typeface="Franklin Gothic Book (Cuerpo)"/>
              </a:rPr>
              <a:t>                                     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Groovy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RxGroovy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JRuby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RxJRuby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Kotlin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RxKotlin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Swift: </a:t>
            </a:r>
            <a:r>
              <a:rPr lang="es-CO" b="0" i="0" u="none" strike="noStrike" dirty="0" err="1">
                <a:effectLst/>
                <a:latin typeface="Franklin Gothic Book (Cuerpo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RxSwift</a:t>
            </a:r>
            <a:endParaRPr lang="es-CO" b="0" i="0" u="none" strike="noStrike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dirty="0"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dirty="0"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C#: </a:t>
            </a:r>
            <a:r>
              <a:rPr lang="es-CO" b="0" i="0" u="none" strike="noStrike" dirty="0">
                <a:effectLst/>
                <a:latin typeface="Franklin Gothic Book (Cuerpo)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Rx.NET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C#(Unity): </a:t>
            </a:r>
            <a:r>
              <a:rPr lang="es-CO" b="0" i="0" u="none" strike="noStrike" dirty="0" err="1">
                <a:effectLst/>
                <a:latin typeface="Franklin Gothic Book (Cuerpo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UniRx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Scala: </a:t>
            </a:r>
            <a:r>
              <a:rPr lang="es-CO" b="0" i="0" u="none" strike="noStrike" dirty="0" err="1">
                <a:effectLst/>
                <a:latin typeface="Franklin Gothic Book (Cuerpo)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RxScala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Clojure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RxClojure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C++: </a:t>
            </a:r>
            <a:r>
              <a:rPr lang="es-CO" b="0" i="0" u="none" strike="noStrike" dirty="0" err="1">
                <a:effectLst/>
                <a:latin typeface="Franklin Gothic Book (Cuerpo)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RxCpp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 err="1">
                <a:effectLst/>
                <a:latin typeface="Franklin Gothic Book (Cuerpo)"/>
              </a:rPr>
              <a:t>Lua</a:t>
            </a:r>
            <a:r>
              <a:rPr lang="es-CO" b="0" i="0" dirty="0">
                <a:effectLst/>
                <a:latin typeface="Franklin Gothic Book (Cuerpo)"/>
              </a:rPr>
              <a:t>: </a:t>
            </a:r>
            <a:r>
              <a:rPr lang="es-CO" b="0" i="0" u="none" strike="noStrike" dirty="0" err="1">
                <a:effectLst/>
                <a:latin typeface="Franklin Gothic Book (Cuerpo)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RxLua</a:t>
            </a:r>
            <a:endParaRPr lang="es-CO" b="0" i="0" dirty="0">
              <a:effectLst/>
              <a:latin typeface="Franklin Gothic Book (Cue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Franklin Gothic Book (Cuerpo)"/>
              </a:rPr>
              <a:t>Ruby: </a:t>
            </a:r>
            <a:r>
              <a:rPr lang="es-CO" b="0" i="0" u="none" strike="noStrike" dirty="0" err="1">
                <a:effectLst/>
                <a:latin typeface="Franklin Gothic Book (Cuerpo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Rx.rb</a:t>
            </a:r>
            <a:endParaRPr lang="es-CO" b="0" i="0" dirty="0">
              <a:effectLst/>
              <a:latin typeface="Franklin Gothic Book (Cuerpo)"/>
            </a:endParaRPr>
          </a:p>
          <a:p>
            <a:endParaRPr lang="es-CO" sz="1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A43D28-81B6-10E8-8E05-5C851B39AD35}"/>
              </a:ext>
            </a:extLst>
          </p:cNvPr>
          <p:cNvSpPr txBox="1"/>
          <p:nvPr/>
        </p:nvSpPr>
        <p:spPr>
          <a:xfrm>
            <a:off x="600846" y="708226"/>
            <a:ext cx="4572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Lenguajes que soportan el paradigma reactivo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CB18F6-697A-8135-0880-3A23065A5DDE}"/>
              </a:ext>
            </a:extLst>
          </p:cNvPr>
          <p:cNvSpPr txBox="1"/>
          <p:nvPr/>
        </p:nvSpPr>
        <p:spPr>
          <a:xfrm>
            <a:off x="6719844" y="708226"/>
            <a:ext cx="4572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Comunidades o foros más importantes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3F6FD934-2CCE-FAA6-3F4B-78A3FB0C62B8}"/>
              </a:ext>
            </a:extLst>
          </p:cNvPr>
          <p:cNvSpPr txBox="1">
            <a:spLocks/>
          </p:cNvSpPr>
          <p:nvPr/>
        </p:nvSpPr>
        <p:spPr>
          <a:xfrm>
            <a:off x="6719844" y="2289363"/>
            <a:ext cx="4572001" cy="27952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EB26EB-3914-8600-FDBA-3DAD6C35BDE9}"/>
              </a:ext>
            </a:extLst>
          </p:cNvPr>
          <p:cNvSpPr/>
          <p:nvPr/>
        </p:nvSpPr>
        <p:spPr>
          <a:xfrm>
            <a:off x="617764" y="1895888"/>
            <a:ext cx="4204608" cy="107084"/>
          </a:xfrm>
          <a:prstGeom prst="rect">
            <a:avLst/>
          </a:prstGeom>
          <a:solidFill>
            <a:srgbClr val="7CA655"/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73DF87-5F41-031B-A9E6-704A7DBBC918}"/>
              </a:ext>
            </a:extLst>
          </p:cNvPr>
          <p:cNvSpPr/>
          <p:nvPr/>
        </p:nvSpPr>
        <p:spPr>
          <a:xfrm>
            <a:off x="6719844" y="1906774"/>
            <a:ext cx="3752213" cy="107084"/>
          </a:xfrm>
          <a:prstGeom prst="rect">
            <a:avLst/>
          </a:prstGeom>
          <a:solidFill>
            <a:srgbClr val="7CA655"/>
          </a:solidFill>
          <a:ln>
            <a:solidFill>
              <a:srgbClr val="7CA6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10925E-7640-48FB-A0F4-98D7292218B8}"/>
              </a:ext>
            </a:extLst>
          </p:cNvPr>
          <p:cNvSpPr txBox="1"/>
          <p:nvPr/>
        </p:nvSpPr>
        <p:spPr>
          <a:xfrm>
            <a:off x="6719844" y="2289363"/>
            <a:ext cx="4007224" cy="24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bg1"/>
                </a:solidFill>
              </a:rPr>
              <a:t>RxJs</a:t>
            </a: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Community</a:t>
            </a:r>
            <a:r>
              <a:rPr lang="es-CO" sz="1600" dirty="0">
                <a:solidFill>
                  <a:schemeClr val="bg1"/>
                </a:solidFill>
              </a:rPr>
              <a:t> en Git Hub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Rx</a:t>
            </a:r>
            <a:r>
              <a:rPr lang="es-CO" sz="1600" dirty="0">
                <a:solidFill>
                  <a:schemeClr val="bg1"/>
                </a:solidFill>
              </a:rPr>
              <a:t> Java Google Group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</a:t>
            </a:r>
            <a:r>
              <a:rPr lang="es-CO" sz="1600" dirty="0" err="1">
                <a:solidFill>
                  <a:schemeClr val="bg1"/>
                </a:solidFill>
              </a:rPr>
              <a:t>Rx</a:t>
            </a:r>
            <a:r>
              <a:rPr lang="es-CO" sz="1600" dirty="0">
                <a:solidFill>
                  <a:schemeClr val="bg1"/>
                </a:solidFill>
              </a:rPr>
              <a:t> Swift </a:t>
            </a:r>
            <a:r>
              <a:rPr lang="es-CO" sz="1600" dirty="0" err="1">
                <a:solidFill>
                  <a:schemeClr val="bg1"/>
                </a:solidFill>
              </a:rPr>
              <a:t>community</a:t>
            </a:r>
            <a:r>
              <a:rPr lang="es-CO" sz="1600" dirty="0">
                <a:solidFill>
                  <a:schemeClr val="bg1"/>
                </a:solidFill>
              </a:rPr>
              <a:t> Git 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Reactor Core Git Hub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</a:rPr>
              <a:t> Reactive X From </a:t>
            </a:r>
          </a:p>
        </p:txBody>
      </p:sp>
    </p:spTree>
    <p:extLst>
      <p:ext uri="{BB962C8B-B14F-4D97-AF65-F5344CB8AC3E}">
        <p14:creationId xmlns:p14="http://schemas.microsoft.com/office/powerpoint/2010/main" val="193304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6D749BA-BF87-C211-0EA9-39087432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489864" cy="610863"/>
          </a:xfrm>
        </p:spPr>
        <p:txBody>
          <a:bodyPr>
            <a:normAutofit/>
          </a:bodyPr>
          <a:lstStyle/>
          <a:p>
            <a:r>
              <a:rPr lang="es-ES" dirty="0"/>
              <a:t>Referencias bibliográficas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8B832C-795F-9FC9-A388-2595A0B59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514230" cy="3550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EDTeam. (2023). ¿Qué es la programación reactiva? [Archivo de video]. YouTube. </a:t>
            </a:r>
            <a:r>
              <a:rPr lang="es-ES" dirty="0">
                <a:hlinkClick r:id="rId2"/>
              </a:rPr>
              <a:t>https://www.youtube.com/watch?v=tUB3rNsMYAk&amp;t=469s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Cabrero Fernández, Sergio (2021). Comparativa del paradigma de programación reactiva frente al paradigma síncrono. Tesis (Master), E.T.S.I. de Sistemas Informáticos (UPM).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Tirado, Felipe, </a:t>
            </a:r>
            <a:r>
              <a:rPr lang="es-ES" dirty="0" err="1"/>
              <a:t>Backhoff</a:t>
            </a:r>
            <a:r>
              <a:rPr lang="es-ES" dirty="0"/>
              <a:t>, Eduardo, &amp; </a:t>
            </a:r>
            <a:r>
              <a:rPr lang="es-ES" dirty="0" err="1"/>
              <a:t>Larrazolo</a:t>
            </a:r>
            <a:r>
              <a:rPr lang="es-ES" dirty="0"/>
              <a:t>, Norma. (2016). La revolución digital y la evaluación: un nuevo paradigma. Perfiles educativos, 38(152), 182-201. Recuperado en 17 de febrero de 2024, de </a:t>
            </a:r>
            <a:r>
              <a:rPr lang="es-ES" dirty="0">
                <a:hlinkClick r:id="rId3"/>
              </a:rPr>
              <a:t>http://www.scielo.org.mx/scielo.php?script=sci_arttext&amp;pid=S0185-26982016000200182&amp;lng=es&amp;tlng=es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Profile</a:t>
            </a:r>
            <a:r>
              <a:rPr lang="es-ES" dirty="0"/>
              <a:t>. (2017). ¿Qué es la programación reactiva? Una introducción. Recuperado de </a:t>
            </a:r>
            <a:r>
              <a:rPr lang="es-ES" dirty="0">
                <a:hlinkClick r:id="rId4"/>
              </a:rPr>
              <a:t>https://profile.es/blog/que-es-la-programacion-reactiva-una-introduccion/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Manifiesto de Sistemas Reactivos. (2014, septiembre). Recuperado de https://www.reactivemanifesto.org/es</a:t>
            </a:r>
            <a:endParaRPr lang="es-419" dirty="0"/>
          </a:p>
          <a:p>
            <a:endParaRPr lang="es-419" dirty="0"/>
          </a:p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E0149-C266-3967-CB4F-900E86C29B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83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React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47848"/>
            <a:ext cx="4572001" cy="2795232"/>
          </a:xfrm>
        </p:spPr>
        <p:txBody>
          <a:bodyPr rtlCol="0"/>
          <a:lstStyle/>
          <a:p>
            <a:pPr algn="just" rtl="0"/>
            <a:r>
              <a:rPr lang="es-ES" dirty="0"/>
              <a:t>React es una biblioteca de JavaScript utilizada para construir interfaces de usuario interactivas y dinámicas para aplicaciones web. Desarrollada por Facebook, React se centra en la creación de componentes reutilizables que representan diferentes partes de la interfaz de usuario.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E4695E1-751E-B091-D188-09F153EE97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815" b="16815"/>
          <a:stretch/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Paradigma Reactivo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87402"/>
          </a:xfrm>
        </p:spPr>
        <p:txBody>
          <a:bodyPr rtlCol="0"/>
          <a:lstStyle/>
          <a:p>
            <a:pPr rtl="0"/>
            <a:r>
              <a:rPr lang="es-ES"/>
              <a:t>01. 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28157" cy="1046339"/>
          </a:xfrm>
        </p:spPr>
        <p:txBody>
          <a:bodyPr rtlCol="0"/>
          <a:lstStyle/>
          <a:p>
            <a:pPr algn="just" rtl="0"/>
            <a:r>
              <a:rPr lang="es-ES" dirty="0"/>
              <a:t>El paradigma reactivo es un enfoque de programación que se centra en la propagación automática de los cambios de datos.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02. ¿Cómo se logra?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942153"/>
          </a:xfrm>
        </p:spPr>
        <p:txBody>
          <a:bodyPr rtlCol="0"/>
          <a:lstStyle/>
          <a:p>
            <a:pPr algn="just" rtl="0"/>
            <a:r>
              <a:rPr lang="es-ES" dirty="0"/>
              <a:t>Se logra a través de la declaración de dependencias entre los datos y las vistas.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03. ¿Qué permite?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1200922"/>
          </a:xfrm>
        </p:spPr>
        <p:txBody>
          <a:bodyPr rtlCol="0"/>
          <a:lstStyle/>
          <a:p>
            <a:pPr algn="just" rtl="0"/>
            <a:r>
              <a:rPr lang="es-ES" dirty="0"/>
              <a:t>El paradigma reactivo actualiza la interfaz automáticamente según los cambios de datos.</a:t>
            </a:r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04. Qué es lo siguiente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14046"/>
            <a:ext cx="2128157" cy="762355"/>
          </a:xfrm>
        </p:spPr>
        <p:txBody>
          <a:bodyPr rtlCol="0"/>
          <a:lstStyle/>
          <a:p>
            <a:pPr algn="just" rtl="0"/>
            <a:r>
              <a:rPr lang="es-ES" dirty="0"/>
              <a:t>Lo que permite una gestión más eficiente y fluida de los cambios en la aplicación.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87402"/>
          </a:xfrm>
        </p:spPr>
        <p:txBody>
          <a:bodyPr rtlCol="0"/>
          <a:lstStyle/>
          <a:p>
            <a:pPr rtl="0"/>
            <a:r>
              <a:rPr lang="es-ES" dirty="0"/>
              <a:t>05. Cierre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949474" cy="1053842"/>
          </a:xfrm>
        </p:spPr>
        <p:txBody>
          <a:bodyPr rtlCol="0"/>
          <a:lstStyle/>
          <a:p>
            <a:pPr algn="just" rtl="0"/>
            <a:r>
              <a:rPr lang="es-ES" dirty="0"/>
              <a:t>En esencia, el paradigma reactivo se basa en la idea de que los sistemas deben responder de forma automática y proactiva a los cambios en lugar de requerir intervención manual.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607720" cy="610863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/>
              <a:t>Los pilares del Paradigma Reactivo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 rtlCol="0"/>
          <a:lstStyle/>
          <a:p>
            <a:pPr rtl="0"/>
            <a:r>
              <a:rPr lang="es-ES" dirty="0"/>
              <a:t>Responsivo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3180154" cy="684324"/>
          </a:xfrm>
        </p:spPr>
        <p:txBody>
          <a:bodyPr rtlCol="0"/>
          <a:lstStyle/>
          <a:p>
            <a:pPr algn="just" rtl="0"/>
            <a:r>
              <a:rPr lang="es-ES" dirty="0"/>
              <a:t>El paradigma debe garantizar tiempos de respuesta rápidos para una experiencia óptima del usuario, así como la detección y corrección eficiente de errores.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5274" y="4449703"/>
            <a:ext cx="2133600" cy="205837"/>
          </a:xfrm>
        </p:spPr>
        <p:txBody>
          <a:bodyPr rtlCol="0"/>
          <a:lstStyle/>
          <a:p>
            <a:pPr rtl="0"/>
            <a:r>
              <a:rPr lang="es-ES" dirty="0"/>
              <a:t>Elástico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8706" y="4827416"/>
            <a:ext cx="3270752" cy="761381"/>
          </a:xfrm>
        </p:spPr>
        <p:txBody>
          <a:bodyPr rtlCol="0"/>
          <a:lstStyle/>
          <a:p>
            <a:pPr algn="just" rtl="0"/>
            <a:r>
              <a:rPr lang="es-ES" dirty="0"/>
              <a:t>Capacidad de adaptación a distintos niveles de carga, ya sea alta o baja, garantizando un funcionamiento continuo y sin contratiempos.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es-ES" dirty="0"/>
              <a:t>Resiliente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3007782" cy="684324"/>
          </a:xfrm>
        </p:spPr>
        <p:txBody>
          <a:bodyPr rtlCol="0"/>
          <a:lstStyle/>
          <a:p>
            <a:pPr algn="just" rtl="0"/>
            <a:r>
              <a:rPr lang="es-ES" dirty="0"/>
              <a:t>Ante errores, el sistema debe mantenerse operativo, continuando con la generación de peticiones y réplicas.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449702"/>
            <a:ext cx="2204002" cy="205837"/>
          </a:xfrm>
        </p:spPr>
        <p:txBody>
          <a:bodyPr rtlCol="0"/>
          <a:lstStyle/>
          <a:p>
            <a:pPr rtl="0"/>
            <a:r>
              <a:rPr lang="es-ES" dirty="0"/>
              <a:t>Orientado a mensajes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827820"/>
            <a:ext cx="2411036" cy="865614"/>
          </a:xfrm>
        </p:spPr>
        <p:txBody>
          <a:bodyPr rtlCol="0"/>
          <a:lstStyle/>
          <a:p>
            <a:pPr algn="just" rtl="0"/>
            <a:r>
              <a:rPr lang="es-ES" dirty="0"/>
              <a:t>Es crucial que las distintas partes del sistema se envíen mensajes y se comuniquen entre sí para lograr un acoplamiento efectivo.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B64A75-7E19-E5AB-C150-FB4F7E52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A9A431A-BFB0-309F-2276-23E05E53C2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 </a:t>
            </a:r>
            <a:endParaRPr lang="es-ES" dirty="0"/>
          </a:p>
        </p:txBody>
      </p:sp>
      <p:sp>
        <p:nvSpPr>
          <p:cNvPr id="5" name="Marcador de número de diapositiva 12">
            <a:extLst>
              <a:ext uri="{FF2B5EF4-FFF2-40B4-BE49-F238E27FC236}">
                <a16:creationId xmlns:a16="http://schemas.microsoft.com/office/drawing/2014/main" id="{2FF20D1C-912B-08B8-4A5D-C80ADCBB438E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s-ES" sz="1050" b="1" smtClean="0">
                <a:solidFill>
                  <a:schemeClr val="bg1"/>
                </a:solidFill>
              </a:rPr>
              <a:pPr/>
              <a:t>5</a:t>
            </a:fld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F5FD55-3AE3-F763-F05A-629708A3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393"/>
            <a:ext cx="12191998" cy="53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algn="just" rtl="0"/>
            <a:r>
              <a:rPr lang="es-ES" dirty="0"/>
              <a:t>Los datos son un flujo continuo que cambia con el tiempo, y que el sistema debe reaccionar a estos cambios de manera eficiente y escalable.</a:t>
            </a:r>
          </a:p>
        </p:txBody>
      </p:sp>
      <p:sp>
        <p:nvSpPr>
          <p:cNvPr id="3" name="Marcador de número de diapositiva 12">
            <a:extLst>
              <a:ext uri="{FF2B5EF4-FFF2-40B4-BE49-F238E27FC236}">
                <a16:creationId xmlns:a16="http://schemas.microsoft.com/office/drawing/2014/main" id="{8EA5AC1B-13C8-808C-7CCC-12DEA3132743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s-ES" sz="1100" smtClean="0">
                <a:solidFill>
                  <a:schemeClr val="bg1"/>
                </a:solidFill>
              </a:rPr>
              <a:pPr/>
              <a:t>6</a:t>
            </a:fld>
            <a:endParaRPr lang="es-E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AFEBD-2F7D-F3ED-13CB-B90A646C0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1B51A-F03C-7AA7-8C15-DEF95CF2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Conceptos claves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96EF-2F51-E216-0285-098324256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01. Flujo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E88182-5DB9-0E0B-37CC-CC090B60B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705998"/>
            <a:ext cx="2128157" cy="1046339"/>
          </a:xfrm>
        </p:spPr>
        <p:txBody>
          <a:bodyPr rtlCol="0"/>
          <a:lstStyle/>
          <a:p>
            <a:pPr algn="just" rtl="0"/>
            <a:r>
              <a:rPr lang="es-ES" dirty="0"/>
              <a:t>Flujo de datos dinámico que notifica a los observadores cuando se produce un cambio.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5CD938D-F905-BBE6-C9DD-437EA44877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02. Observable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1F5CBC-034E-C3E2-9262-1EB1844BC2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1" y="2705998"/>
            <a:ext cx="2128157" cy="1046339"/>
          </a:xfrm>
        </p:spPr>
        <p:txBody>
          <a:bodyPr rtlCol="0"/>
          <a:lstStyle/>
          <a:p>
            <a:pPr algn="just" rtl="0"/>
            <a:r>
              <a:rPr lang="es-ES" dirty="0"/>
              <a:t>Función que captura un flujo de datos y espera una suscripción; si no se realiza ninguna suscripción, permanece inactivo.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13256F5-D1AC-D4F1-091B-C79188A880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04. Suscripción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7275AF0-8673-2324-2144-A7A02BCA8A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5007472"/>
            <a:ext cx="2133600" cy="1448573"/>
          </a:xfrm>
        </p:spPr>
        <p:txBody>
          <a:bodyPr rtlCol="0"/>
          <a:lstStyle/>
          <a:p>
            <a:pPr algn="just" rtl="0"/>
            <a:r>
              <a:rPr lang="es-ES" dirty="0"/>
              <a:t>Función que se conecta a un observable para recibir notificaciones ante cambios en los datos.</a:t>
            </a:r>
          </a:p>
          <a:p>
            <a:pPr algn="just" rtl="0"/>
            <a:endParaRPr lang="es-ES" dirty="0"/>
          </a:p>
          <a:p>
            <a:pPr algn="just" rtl="0"/>
            <a:endParaRPr lang="es-ES" dirty="0"/>
          </a:p>
          <a:p>
            <a:pPr algn="just"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331046C-5158-61AD-D58E-B5240CB7D3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05. Observadores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33703E7-CF1C-FB9D-BEAF-0F308DCAD5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060199"/>
            <a:ext cx="2128157" cy="1053842"/>
          </a:xfrm>
        </p:spPr>
        <p:txBody>
          <a:bodyPr rtlCol="0"/>
          <a:lstStyle/>
          <a:p>
            <a:pPr algn="just" rtl="0"/>
            <a:r>
              <a:rPr lang="es-ES" dirty="0"/>
              <a:t>Se suscribe al observable para recibir notificaciones de cambios.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40EBFB9-71C4-8AFD-C062-0B24B4721C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87402"/>
          </a:xfrm>
        </p:spPr>
        <p:txBody>
          <a:bodyPr rtlCol="0"/>
          <a:lstStyle/>
          <a:p>
            <a:pPr rtl="0"/>
            <a:r>
              <a:rPr lang="es-ES" dirty="0"/>
              <a:t>06. Operadores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FE5CAE2-31E1-F11E-5B21-69201A0511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067406"/>
            <a:ext cx="2949474" cy="1053842"/>
          </a:xfrm>
        </p:spPr>
        <p:txBody>
          <a:bodyPr rtlCol="0"/>
          <a:lstStyle/>
          <a:p>
            <a:pPr algn="just" rtl="0"/>
            <a:r>
              <a:rPr lang="es-ES" dirty="0"/>
              <a:t>Funciones que modifican el flujo de datos antes de llegar al observador.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374B2A1-930C-6AB2-8BD5-E593905D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32" y="1859321"/>
            <a:ext cx="2441272" cy="2205313"/>
          </a:xfrm>
          <a:prstGeom prst="rect">
            <a:avLst/>
          </a:prstGeom>
        </p:spPr>
      </p:pic>
      <p:sp>
        <p:nvSpPr>
          <p:cNvPr id="22" name="Marcador de número de diapositiva 12">
            <a:extLst>
              <a:ext uri="{FF2B5EF4-FFF2-40B4-BE49-F238E27FC236}">
                <a16:creationId xmlns:a16="http://schemas.microsoft.com/office/drawing/2014/main" id="{5B87E7F1-147D-D2A6-AC0B-999C33BB8D47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s-ES" sz="1100" smtClean="0">
                <a:solidFill>
                  <a:schemeClr val="bg1"/>
                </a:solidFill>
              </a:rPr>
              <a:pPr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1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E028F02C-4171-EEC7-FB8E-1F8355D66D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4" r="234"/>
          <a:stretch/>
        </p:blipFill>
        <p:spPr>
          <a:xfrm>
            <a:off x="-1" y="0"/>
            <a:ext cx="12119739" cy="6792686"/>
          </a:xfrm>
        </p:spPr>
      </p:pic>
    </p:spTree>
    <p:extLst>
      <p:ext uri="{BB962C8B-B14F-4D97-AF65-F5344CB8AC3E}">
        <p14:creationId xmlns:p14="http://schemas.microsoft.com/office/powerpoint/2010/main" val="371339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534324" cy="850453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/>
              <a:t>Descubriendo la Esencia: Características Irreemplazables del Paradigma Reactivo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Manejo de flujos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2488844"/>
          </a:xfrm>
        </p:spPr>
        <p:txBody>
          <a:bodyPr rtlCol="0"/>
          <a:lstStyle/>
          <a:p>
            <a:pPr algn="just" rtl="0"/>
            <a:r>
              <a:rPr lang="es-ES" dirty="0"/>
              <a:t>Basado en datos que fluyen continuamente.</a:t>
            </a:r>
          </a:p>
          <a:p>
            <a:pPr algn="just" rtl="0"/>
            <a:r>
              <a:rPr lang="es-ES" dirty="0"/>
              <a:t>Los sistemas reactivos reaccionan a los datos ejecutando una serie de eventos.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 dirty="0"/>
              <a:t>Patrón de Diseño Observer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488846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Cuando hay un cambio de estado en un objeto, los otros objetos son notificados y actualizados acorde. Por lo tanto, en lugar de sondear eventos para los cambios, los eventos se realizan de forma asíncrona para que los observadores puedan procesarlos.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Uso eficiente de recursos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036477" cy="2488845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/>
              <a:t>La utilización eficiente de los recursos deriva en gastar menos dinero en servidores y centros de datos. La promesa de la programación reactiva es que se puede hacer más con menos.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A2A2EC78D6FC4797D7D3A0EBE99F56" ma:contentTypeVersion="7" ma:contentTypeDescription="Crear nuevo documento." ma:contentTypeScope="" ma:versionID="277f8812409dc346c4f7b89b6932eb23">
  <xsd:schema xmlns:xsd="http://www.w3.org/2001/XMLSchema" xmlns:xs="http://www.w3.org/2001/XMLSchema" xmlns:p="http://schemas.microsoft.com/office/2006/metadata/properties" xmlns:ns3="839ae30a-ef76-4202-aa66-8075df45440a" xmlns:ns4="dcf9a063-0aed-4ed6-aa26-b7e809e981e3" targetNamespace="http://schemas.microsoft.com/office/2006/metadata/properties" ma:root="true" ma:fieldsID="aca44d7e6dbe2a0f2db9a6332d185a60" ns3:_="" ns4:_="">
    <xsd:import namespace="839ae30a-ef76-4202-aa66-8075df45440a"/>
    <xsd:import namespace="dcf9a063-0aed-4ed6-aa26-b7e809e981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ae30a-ef76-4202-aa66-8075df4544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9a063-0aed-4ed6-aa26-b7e809e98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purl.org/dc/terms/"/>
    <ds:schemaRef ds:uri="http://purl.org/dc/elements/1.1/"/>
    <ds:schemaRef ds:uri="http://schemas.microsoft.com/office/2006/documentManagement/types"/>
    <ds:schemaRef ds:uri="839ae30a-ef76-4202-aa66-8075df45440a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cf9a063-0aed-4ed6-aa26-b7e809e981e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056F5-3D18-4D72-953C-A642618DD3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9ae30a-ef76-4202-aa66-8075df45440a"/>
    <ds:schemaRef ds:uri="dcf9a063-0aed-4ed6-aa26-b7e809e981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{A495F335-35DC-4F96-83FA-CB15098ABABC}tf78853419_win32</Template>
  <TotalTime>244</TotalTime>
  <Words>1216</Words>
  <Application>Microsoft Office PowerPoint</Application>
  <PresentationFormat>Panorámica</PresentationFormat>
  <Paragraphs>126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Book (Cuerpo)</vt:lpstr>
      <vt:lpstr>Franklin Gothic Demi</vt:lpstr>
      <vt:lpstr>Helvetica</vt:lpstr>
      <vt:lpstr>Wingdings</vt:lpstr>
      <vt:lpstr>Personalizado</vt:lpstr>
      <vt:lpstr>Explorando React: Navegando en el Paradigma Reactivo</vt:lpstr>
      <vt:lpstr>React</vt:lpstr>
      <vt:lpstr>Paradigma Reactivo</vt:lpstr>
      <vt:lpstr>Los pilares del Paradigma Reactivo</vt:lpstr>
      <vt:lpstr>Presentación de PowerPoint</vt:lpstr>
      <vt:lpstr>Los datos son un flujo continuo que cambia con el tiempo, y que el sistema debe reaccionar a estos cambios de manera eficiente y escalable.</vt:lpstr>
      <vt:lpstr>Conceptos claves</vt:lpstr>
      <vt:lpstr>Presentación de PowerPoint</vt:lpstr>
      <vt:lpstr>Descubriendo la Esencia: Características Irreemplazables del Paradigma Reactivo</vt:lpstr>
      <vt:lpstr>Desbloqueando el Potencial: Explorando las Ventajas del Paradigma Reactivo</vt:lpstr>
      <vt:lpstr>Explorando las Limitaciones: Desventajas</vt:lpstr>
      <vt:lpstr>Ventajas.</vt:lpstr>
      <vt:lpstr>Presentación de PowerPoint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React: Navegando en el Paradigma Reactivo</dc:title>
  <dc:creator>OSWALD DAVID GUTIERREZ CORTINA</dc:creator>
  <cp:lastModifiedBy>OSWALD DAVID GUTIERREZ CORTINA</cp:lastModifiedBy>
  <cp:revision>6</cp:revision>
  <dcterms:created xsi:type="dcterms:W3CDTF">2024-02-14T02:24:31Z</dcterms:created>
  <dcterms:modified xsi:type="dcterms:W3CDTF">2024-02-17T04:34:50Z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0x01010055A2A2EC78D6FC4797D7D3A0EBE99F56</vt:lpwstr>
  </property>
</Properties>
</file>