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5" r:id="rId3"/>
    <p:sldId id="258" r:id="rId4"/>
    <p:sldId id="259" r:id="rId5"/>
    <p:sldId id="263" r:id="rId6"/>
    <p:sldId id="297" r:id="rId7"/>
    <p:sldId id="296" r:id="rId8"/>
    <p:sldId id="293" r:id="rId9"/>
    <p:sldId id="264" r:id="rId10"/>
    <p:sldId id="267" r:id="rId11"/>
    <p:sldId id="266" r:id="rId12"/>
    <p:sldId id="268" r:id="rId13"/>
    <p:sldId id="269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9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0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1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8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141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93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8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388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3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889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7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7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ssentialfacts.theesa.com/Essential-Facts-2016.pdf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game-development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game-development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game-development" TargetMode="External"/><Relationship Id="rId2" Type="http://schemas.openxmlformats.org/officeDocument/2006/relationships/hyperlink" Target="https://iversity.org/en/my/courses/serious-game-design-and-development/lesson_un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Game Programming</a:t>
            </a:r>
            <a:br>
              <a:rPr lang="en-US" b="1" dirty="0" smtClean="0"/>
            </a:b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Abas Setiawan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40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“Game (non-digital)”?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470" y="1690688"/>
            <a:ext cx="10076329" cy="18145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Game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pengambil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yang </a:t>
            </a:r>
            <a:r>
              <a:rPr lang="en-US" dirty="0" err="1" smtClean="0"/>
              <a:t>terbatas</a:t>
            </a:r>
            <a:r>
              <a:rPr lang="en-US" dirty="0" smtClean="0"/>
              <a:t>.</a:t>
            </a:r>
          </a:p>
          <a:p>
            <a:r>
              <a:rPr lang="id-ID" sz="2000" dirty="0"/>
              <a:t>Clark C. </a:t>
            </a:r>
            <a:r>
              <a:rPr lang="id-ID" sz="2000" dirty="0" smtClean="0"/>
              <a:t>Abt</a:t>
            </a:r>
            <a:r>
              <a:rPr lang="en-US" sz="2000" dirty="0" smtClean="0"/>
              <a:t> - </a:t>
            </a:r>
            <a:r>
              <a:rPr lang="en-US" sz="2000" dirty="0" err="1"/>
              <a:t>Abt</a:t>
            </a:r>
            <a:r>
              <a:rPr lang="en-US" sz="2000" dirty="0"/>
              <a:t> C. (1970). </a:t>
            </a:r>
            <a:r>
              <a:rPr lang="en-US" sz="2000" i="1" dirty="0"/>
              <a:t>Serious Games</a:t>
            </a:r>
            <a:r>
              <a:rPr lang="en-US" sz="2000" dirty="0"/>
              <a:t>. New York: </a:t>
            </a:r>
            <a:r>
              <a:rPr lang="en-US" sz="2000" dirty="0" smtClean="0"/>
              <a:t>The </a:t>
            </a:r>
            <a:r>
              <a:rPr lang="id-ID" sz="2000" dirty="0" smtClean="0"/>
              <a:t>Viking </a:t>
            </a:r>
            <a:r>
              <a:rPr lang="id-ID" sz="2000" dirty="0"/>
              <a:t>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3505200"/>
            <a:ext cx="5267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Arti</a:t>
            </a:r>
            <a:r>
              <a:rPr lang="en-US" b="1" dirty="0" smtClean="0"/>
              <a:t> “Game (non-digital)” yang lain </a:t>
            </a:r>
            <a:br>
              <a:rPr lang="en-US" b="1" dirty="0" smtClean="0"/>
            </a:br>
            <a:r>
              <a:rPr lang="en-US" sz="2700" b="1" dirty="0" err="1" smtClean="0"/>
              <a:t>Prensky</a:t>
            </a:r>
            <a:r>
              <a:rPr lang="en-US" sz="2700" b="1" dirty="0" smtClean="0"/>
              <a:t> </a:t>
            </a:r>
            <a:r>
              <a:rPr lang="en-US" sz="2700" b="1" dirty="0"/>
              <a:t>M. (2001). </a:t>
            </a:r>
            <a:r>
              <a:rPr lang="en-US" sz="2700" b="1" i="1" dirty="0"/>
              <a:t>Digital Game-Based </a:t>
            </a:r>
            <a:r>
              <a:rPr lang="en-US" sz="2700" b="1" i="1" dirty="0" smtClean="0"/>
              <a:t>Learning,</a:t>
            </a:r>
            <a:r>
              <a:rPr lang="id-ID" sz="2700" b="1" dirty="0" smtClean="0"/>
              <a:t>McGraw-Hill</a:t>
            </a:r>
            <a:endParaRPr lang="id-ID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1094"/>
            <a:ext cx="10018713" cy="354554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kesenangan</a:t>
            </a:r>
            <a:r>
              <a:rPr lang="en-US" dirty="0" smtClean="0"/>
              <a:t>. (yang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kenikmatan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kesenangan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. (yang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keterlibatan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. (yang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(yang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. (yang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adaptif</a:t>
            </a:r>
            <a:r>
              <a:rPr lang="en-US" dirty="0" smtClean="0"/>
              <a:t>. (yang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96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Arti</a:t>
            </a:r>
            <a:r>
              <a:rPr lang="en-US" b="1" dirty="0" smtClean="0"/>
              <a:t> “Game (non digital)” yang lain (2)</a:t>
            </a:r>
            <a:br>
              <a:rPr lang="en-US" b="1" dirty="0" smtClean="0"/>
            </a:br>
            <a:r>
              <a:rPr lang="en-US" sz="2700" b="1" dirty="0" err="1" smtClean="0"/>
              <a:t>Prensky</a:t>
            </a:r>
            <a:r>
              <a:rPr lang="en-US" sz="2700" b="1" dirty="0" smtClean="0"/>
              <a:t> </a:t>
            </a:r>
            <a:r>
              <a:rPr lang="en-US" sz="2700" b="1" dirty="0"/>
              <a:t>M. (2001). </a:t>
            </a:r>
            <a:r>
              <a:rPr lang="en-US" sz="2700" b="1" i="1" dirty="0"/>
              <a:t>Digital Game-Based </a:t>
            </a:r>
            <a:r>
              <a:rPr lang="en-US" sz="2700" b="1" i="1" dirty="0" smtClean="0"/>
              <a:t>Learning,</a:t>
            </a:r>
            <a:r>
              <a:rPr lang="id-ID" sz="2700" b="1" dirty="0" smtClean="0"/>
              <a:t>McGraw-Hill</a:t>
            </a:r>
            <a:endParaRPr lang="id-ID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110"/>
            <a:ext cx="10018713" cy="349175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Game </a:t>
            </a:r>
            <a:r>
              <a:rPr lang="id-ID" dirty="0" smtClean="0"/>
              <a:t>memiliki </a:t>
            </a:r>
            <a:r>
              <a:rPr lang="id-ID" dirty="0"/>
              <a:t>hasil dan umpan balik. </a:t>
            </a:r>
            <a:r>
              <a:rPr lang="en-US" dirty="0" smtClean="0"/>
              <a:t>(</a:t>
            </a:r>
            <a:r>
              <a:rPr lang="id-ID" dirty="0" smtClean="0"/>
              <a:t>Yang </a:t>
            </a:r>
            <a:r>
              <a:rPr lang="id-ID" dirty="0"/>
              <a:t>memberi kita </a:t>
            </a:r>
            <a:r>
              <a:rPr lang="en-US" dirty="0" err="1" smtClean="0"/>
              <a:t>pembelajaran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Game </a:t>
            </a:r>
            <a:r>
              <a:rPr lang="id-ID" dirty="0" smtClean="0"/>
              <a:t>memiliki </a:t>
            </a:r>
            <a:r>
              <a:rPr lang="en-US" dirty="0" err="1" smtClean="0"/>
              <a:t>kejadian</a:t>
            </a:r>
            <a:r>
              <a:rPr lang="en-US" dirty="0" smtClean="0"/>
              <a:t> “</a:t>
            </a:r>
            <a:r>
              <a:rPr lang="en-US" dirty="0" err="1" smtClean="0"/>
              <a:t>Menang</a:t>
            </a:r>
            <a:r>
              <a:rPr lang="en-US" dirty="0" smtClean="0"/>
              <a:t>”</a:t>
            </a:r>
            <a:r>
              <a:rPr lang="id-ID" dirty="0" smtClean="0"/>
              <a:t>. </a:t>
            </a:r>
            <a:r>
              <a:rPr lang="en-US" dirty="0" smtClean="0"/>
              <a:t>(</a:t>
            </a:r>
            <a:r>
              <a:rPr lang="id-ID" dirty="0" smtClean="0"/>
              <a:t>Yang </a:t>
            </a:r>
            <a:r>
              <a:rPr lang="id-ID" dirty="0"/>
              <a:t>memberi kita </a:t>
            </a:r>
            <a:r>
              <a:rPr lang="id-ID" dirty="0" smtClean="0"/>
              <a:t>kepuasan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Game</a:t>
            </a:r>
            <a:r>
              <a:rPr lang="id-ID" dirty="0" smtClean="0"/>
              <a:t> </a:t>
            </a:r>
            <a:r>
              <a:rPr lang="id-ID" dirty="0"/>
              <a:t>memiliki konflik / kompetisi / tantangan / oposisi. </a:t>
            </a:r>
            <a:r>
              <a:rPr lang="en-US" dirty="0" smtClean="0"/>
              <a:t>(yang </a:t>
            </a:r>
            <a:r>
              <a:rPr lang="id-ID" dirty="0" smtClean="0"/>
              <a:t>memberi </a:t>
            </a:r>
            <a:r>
              <a:rPr lang="id-ID" dirty="0"/>
              <a:t>kita </a:t>
            </a:r>
            <a:r>
              <a:rPr lang="id-ID" dirty="0" smtClean="0"/>
              <a:t>adrenalin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id-ID" dirty="0" smtClean="0"/>
              <a:t>Permainan </a:t>
            </a:r>
            <a:r>
              <a:rPr lang="id-ID" dirty="0"/>
              <a:t>memiliki pemecahan masalah. </a:t>
            </a:r>
            <a:r>
              <a:rPr lang="en-US" dirty="0" smtClean="0"/>
              <a:t>(</a:t>
            </a:r>
            <a:r>
              <a:rPr lang="id-ID" dirty="0" smtClean="0"/>
              <a:t>Yang </a:t>
            </a:r>
            <a:r>
              <a:rPr lang="id-ID" dirty="0"/>
              <a:t>memicu kreativitas </a:t>
            </a:r>
            <a:r>
              <a:rPr lang="id-ID" dirty="0" smtClean="0"/>
              <a:t>kita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Game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. (</a:t>
            </a:r>
            <a:r>
              <a:rPr lang="id-ID" dirty="0" smtClean="0"/>
              <a:t>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Game </a:t>
            </a:r>
            <a:r>
              <a:rPr lang="id-ID" dirty="0" smtClean="0"/>
              <a:t>memiliki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id-ID" dirty="0" smtClean="0"/>
              <a:t>dan </a:t>
            </a:r>
            <a:r>
              <a:rPr lang="id-ID" dirty="0"/>
              <a:t>cerita. </a:t>
            </a:r>
            <a:r>
              <a:rPr lang="en-US" dirty="0" smtClean="0"/>
              <a:t>(</a:t>
            </a:r>
            <a:r>
              <a:rPr lang="id-ID" dirty="0" smtClean="0"/>
              <a:t>Yang </a:t>
            </a:r>
            <a:r>
              <a:rPr lang="id-ID" dirty="0"/>
              <a:t>memberi kita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id-ID" dirty="0" smtClean="0"/>
              <a:t>emosi</a:t>
            </a:r>
            <a:r>
              <a:rPr lang="en-US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08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06388"/>
            <a:ext cx="10018713" cy="2469777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Sebuah</a:t>
            </a:r>
            <a:r>
              <a:rPr lang="en-US" dirty="0"/>
              <a:t> </a:t>
            </a:r>
            <a:r>
              <a:rPr lang="en-US" dirty="0" smtClean="0"/>
              <a:t>Game digital </a:t>
            </a:r>
            <a:r>
              <a:rPr lang="id-ID" dirty="0" smtClean="0"/>
              <a:t>adalah </a:t>
            </a:r>
            <a:r>
              <a:rPr lang="id-ID" dirty="0"/>
              <a:t>sebuah program interaktif untuk satu atau </a:t>
            </a:r>
            <a:r>
              <a:rPr lang="id-ID" dirty="0" smtClean="0"/>
              <a:t>lebih</a:t>
            </a:r>
            <a:r>
              <a:rPr lang="en-US" dirty="0" smtClean="0"/>
              <a:t> </a:t>
            </a:r>
            <a:r>
              <a:rPr lang="id-ID" dirty="0" smtClean="0"/>
              <a:t>pemain</a:t>
            </a:r>
            <a:r>
              <a:rPr lang="id-ID" dirty="0"/>
              <a:t>, dimaksudkan untuk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id-ID" dirty="0" smtClean="0"/>
              <a:t>memberikan </a:t>
            </a:r>
            <a:r>
              <a:rPr lang="id-ID" b="1" dirty="0"/>
              <a:t>hiburan</a:t>
            </a:r>
            <a:r>
              <a:rPr lang="id-ID" dirty="0"/>
              <a:t> </a:t>
            </a:r>
            <a:r>
              <a:rPr lang="id-ID" dirty="0" smtClean="0"/>
              <a:t>dan </a:t>
            </a:r>
            <a:r>
              <a:rPr lang="id-ID" b="1" dirty="0" smtClean="0"/>
              <a:t>mungkin lebih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smtClean="0"/>
              <a:t>Sebuah </a:t>
            </a:r>
            <a:r>
              <a:rPr lang="id-ID" dirty="0"/>
              <a:t>adaptasi dari sistem </a:t>
            </a:r>
            <a:r>
              <a:rPr lang="en-US" dirty="0" smtClean="0"/>
              <a:t>game</a:t>
            </a:r>
            <a:r>
              <a:rPr lang="id-ID" dirty="0" smtClean="0"/>
              <a:t> </a:t>
            </a:r>
            <a:r>
              <a:rPr lang="id-ID" dirty="0"/>
              <a:t>'tradisional', dengan aturan,</a:t>
            </a:r>
            <a:br>
              <a:rPr lang="id-ID" dirty="0"/>
            </a:br>
            <a:r>
              <a:rPr lang="id-ID" dirty="0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id-ID" dirty="0" smtClean="0"/>
              <a:t>, </a:t>
            </a:r>
            <a:r>
              <a:rPr lang="id-ID" dirty="0"/>
              <a:t>dan lingkungan </a:t>
            </a:r>
            <a:r>
              <a:rPr lang="en-US" dirty="0" smtClean="0"/>
              <a:t>yang </a:t>
            </a:r>
            <a:r>
              <a:rPr lang="id-ID" dirty="0" smtClean="0"/>
              <a:t>dikelola</a:t>
            </a:r>
            <a:r>
              <a:rPr lang="en-US" dirty="0" smtClean="0"/>
              <a:t> </a:t>
            </a:r>
            <a:r>
              <a:rPr lang="id-ID" dirty="0" smtClean="0"/>
              <a:t>melalui </a:t>
            </a:r>
            <a:r>
              <a:rPr lang="id-ID" b="1" dirty="0"/>
              <a:t>sarana elektronik</a:t>
            </a:r>
            <a:r>
              <a:rPr lang="id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612" y="4031642"/>
            <a:ext cx="5616388" cy="28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Apakah</a:t>
            </a:r>
            <a:r>
              <a:rPr lang="en-US" b="1" dirty="0" smtClean="0"/>
              <a:t> Digital Game </a:t>
            </a:r>
            <a:r>
              <a:rPr lang="en-US" b="1" dirty="0" err="1" smtClean="0"/>
              <a:t>berbeda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(non-digital) Game?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21225"/>
            <a:ext cx="10018713" cy="4935070"/>
          </a:xfrm>
        </p:spPr>
        <p:txBody>
          <a:bodyPr>
            <a:normAutofit/>
          </a:bodyPr>
          <a:lstStyle/>
          <a:p>
            <a:r>
              <a:rPr lang="en-US" dirty="0" err="1" smtClean="0"/>
              <a:t>Konsep-konsep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Game, </a:t>
            </a:r>
            <a:r>
              <a:rPr lang="en-US" dirty="0" err="1" smtClean="0"/>
              <a:t>berlaku</a:t>
            </a:r>
            <a:r>
              <a:rPr lang="en-US" dirty="0" smtClean="0"/>
              <a:t> juga </a:t>
            </a:r>
            <a:r>
              <a:rPr lang="en-US" dirty="0" err="1" smtClean="0"/>
              <a:t>untuk</a:t>
            </a:r>
            <a:r>
              <a:rPr lang="en-US" dirty="0" smtClean="0"/>
              <a:t> Game Digital.</a:t>
            </a:r>
          </a:p>
          <a:p>
            <a:endParaRPr lang="en-US" dirty="0"/>
          </a:p>
          <a:p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id-ID" dirty="0"/>
              <a:t>Salen dan Zimmerman mengusulkan empat</a:t>
            </a:r>
            <a:br>
              <a:rPr lang="id-ID" dirty="0"/>
            </a:br>
            <a:r>
              <a:rPr lang="id-ID" dirty="0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digital game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Game: </a:t>
            </a:r>
            <a:r>
              <a:rPr lang="en-US" sz="2000" dirty="0" smtClean="0"/>
              <a:t>(</a:t>
            </a:r>
            <a:r>
              <a:rPr lang="en-US" sz="2000" dirty="0" err="1"/>
              <a:t>Salen</a:t>
            </a:r>
            <a:r>
              <a:rPr lang="en-US" sz="2000" dirty="0"/>
              <a:t> K</a:t>
            </a:r>
            <a:r>
              <a:rPr lang="en-US" sz="2000" dirty="0" smtClean="0"/>
              <a:t>., Zimmerman </a:t>
            </a:r>
            <a:r>
              <a:rPr lang="en-US" sz="2000" dirty="0"/>
              <a:t>E. (2003). </a:t>
            </a:r>
            <a:r>
              <a:rPr lang="en-US" sz="2000" i="1" dirty="0"/>
              <a:t>Rules of Play: </a:t>
            </a:r>
            <a:r>
              <a:rPr lang="en-US" sz="2000" i="1" dirty="0" smtClean="0"/>
              <a:t>Game </a:t>
            </a:r>
            <a:r>
              <a:rPr lang="id-ID" sz="2000" i="1" dirty="0" smtClean="0"/>
              <a:t>Design </a:t>
            </a:r>
            <a:r>
              <a:rPr lang="id-ID" sz="2000" i="1" dirty="0"/>
              <a:t>Fundamentals, </a:t>
            </a:r>
            <a:r>
              <a:rPr lang="id-ID" sz="2000" dirty="0"/>
              <a:t>MIT Press</a:t>
            </a:r>
            <a:r>
              <a:rPr lang="en-US" sz="20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Interaktivitas</a:t>
            </a:r>
            <a:r>
              <a:rPr lang="en-US" b="1" dirty="0" smtClean="0"/>
              <a:t> </a:t>
            </a:r>
            <a:r>
              <a:rPr lang="en-US" b="1" dirty="0" err="1" smtClean="0"/>
              <a:t>langsung</a:t>
            </a:r>
            <a:r>
              <a:rPr lang="en-US" b="1" dirty="0" smtClean="0"/>
              <a:t> (</a:t>
            </a:r>
            <a:r>
              <a:rPr lang="en-US" b="1" dirty="0" err="1" smtClean="0"/>
              <a:t>cepat</a:t>
            </a:r>
            <a:r>
              <a:rPr lang="en-US" b="1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Manipulasi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(yang </a:t>
            </a:r>
            <a:r>
              <a:rPr lang="en-US" b="1" dirty="0" err="1" smtClean="0"/>
              <a:t>besar</a:t>
            </a:r>
            <a:r>
              <a:rPr lang="en-US" b="1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kompleks</a:t>
            </a:r>
            <a:r>
              <a:rPr lang="en-US" b="1" dirty="0" smtClean="0"/>
              <a:t> yang </a:t>
            </a:r>
            <a:r>
              <a:rPr lang="en-US" b="1" dirty="0" err="1" smtClean="0"/>
              <a:t>otomatis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912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863" y="25789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Status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(data 2016)</a:t>
            </a:r>
            <a:br>
              <a:rPr lang="en-US" b="1" dirty="0" smtClean="0"/>
            </a:br>
            <a:r>
              <a:rPr lang="en-US" b="1" dirty="0" err="1" smtClean="0"/>
              <a:t>Penjualan</a:t>
            </a:r>
            <a:r>
              <a:rPr lang="en-US" b="1" dirty="0" smtClean="0"/>
              <a:t>, </a:t>
            </a:r>
            <a:r>
              <a:rPr lang="en-US" b="1" dirty="0" err="1" smtClean="0"/>
              <a:t>Demografi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penggunaan</a:t>
            </a:r>
            <a:r>
              <a:rPr lang="en-US" b="1" dirty="0" smtClean="0"/>
              <a:t> data</a:t>
            </a:r>
            <a:br>
              <a:rPr lang="en-US" b="1" dirty="0" smtClean="0"/>
            </a:br>
            <a:r>
              <a:rPr lang="en-US" sz="2000" b="1" dirty="0" smtClean="0">
                <a:hlinkClick r:id="rId2"/>
              </a:rPr>
              <a:t>http://essentialfacts.theesa.com/Essential-Facts-2016.pdf</a:t>
            </a:r>
            <a:r>
              <a:rPr lang="en-US" sz="2000" b="1" dirty="0" smtClean="0"/>
              <a:t> 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39407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Rata – rata </a:t>
            </a:r>
            <a:r>
              <a:rPr lang="en-US" b="1" dirty="0" err="1" smtClean="0"/>
              <a:t>pemain</a:t>
            </a:r>
            <a:r>
              <a:rPr lang="en-US" b="1" dirty="0" smtClean="0"/>
              <a:t>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Sampel</a:t>
            </a:r>
            <a:r>
              <a:rPr lang="en-US" dirty="0" smtClean="0"/>
              <a:t> data </a:t>
            </a:r>
            <a:r>
              <a:rPr lang="en-US" dirty="0" err="1" smtClean="0"/>
              <a:t>diambil</a:t>
            </a:r>
            <a:r>
              <a:rPr lang="en-US" dirty="0" smtClean="0"/>
              <a:t> di US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4000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dilaporkan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/>
              <a:t>2016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866" y="2666998"/>
            <a:ext cx="642001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Pembayaran</a:t>
            </a:r>
            <a:r>
              <a:rPr lang="en-US" b="1" dirty="0" smtClean="0"/>
              <a:t> Game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52" y="2272553"/>
            <a:ext cx="6085698" cy="2166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96" y="4438649"/>
            <a:ext cx="6603499" cy="22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Platform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9141"/>
            <a:ext cx="10018713" cy="455855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Yang </a:t>
            </a:r>
            <a:r>
              <a:rPr lang="en-US" sz="2800" b="1" dirty="0" err="1" smtClean="0"/>
              <a:t>seting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dimainkan</a:t>
            </a:r>
            <a:r>
              <a:rPr lang="en-US" sz="2800" b="1" dirty="0" smtClean="0"/>
              <a:t> gamers:</a:t>
            </a:r>
          </a:p>
          <a:p>
            <a:pPr lvl="1"/>
            <a:r>
              <a:rPr lang="en-US" sz="2800" dirty="0" smtClean="0"/>
              <a:t>PC (56%)</a:t>
            </a:r>
          </a:p>
          <a:p>
            <a:pPr lvl="1"/>
            <a:r>
              <a:rPr lang="en-US" sz="2800" dirty="0" smtClean="0"/>
              <a:t>Console (53%)</a:t>
            </a:r>
          </a:p>
          <a:p>
            <a:pPr lvl="1"/>
            <a:r>
              <a:rPr lang="en-US" sz="2800" b="1" dirty="0" smtClean="0"/>
              <a:t>Smartphone (36%)</a:t>
            </a:r>
          </a:p>
          <a:p>
            <a:pPr lvl="1"/>
            <a:r>
              <a:rPr lang="en-US" sz="2800" dirty="0" smtClean="0"/>
              <a:t>Wireless device (31%)</a:t>
            </a:r>
          </a:p>
          <a:p>
            <a:pPr lvl="1"/>
            <a:r>
              <a:rPr lang="en-US" sz="2800" dirty="0" smtClean="0"/>
              <a:t>Dedicated handled system (17%)</a:t>
            </a:r>
          </a:p>
          <a:p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1018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 </a:t>
            </a:r>
            <a:r>
              <a:rPr lang="en-US" b="1" dirty="0" err="1" smtClean="0"/>
              <a:t>jenis</a:t>
            </a:r>
            <a:r>
              <a:rPr lang="en-US" b="1" dirty="0" smtClean="0"/>
              <a:t> game yang </a:t>
            </a:r>
            <a:r>
              <a:rPr lang="en-US" b="1" dirty="0" err="1" smtClean="0"/>
              <a:t>sering</a:t>
            </a:r>
            <a:r>
              <a:rPr lang="en-US" b="1" dirty="0" smtClean="0"/>
              <a:t> </a:t>
            </a:r>
            <a:r>
              <a:rPr lang="en-US" b="1" dirty="0" err="1" smtClean="0"/>
              <a:t>dimainkan</a:t>
            </a:r>
            <a:r>
              <a:rPr lang="en-US" b="1" dirty="0" smtClean="0"/>
              <a:t> di wireless </a:t>
            </a:r>
            <a:r>
              <a:rPr lang="en-US" b="1" dirty="0" err="1" smtClean="0"/>
              <a:t>atau</a:t>
            </a:r>
            <a:r>
              <a:rPr lang="en-US" b="1" dirty="0" smtClean="0"/>
              <a:t> mobile devices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208" y="2850777"/>
            <a:ext cx="10260917" cy="22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PERTEMUAN 1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38058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8411" y="285165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Game Development Overview</a:t>
            </a:r>
            <a:br>
              <a:rPr lang="en-US" b="1" dirty="0" smtClean="0"/>
            </a:br>
            <a:r>
              <a:rPr lang="en-US" sz="1800" b="1" dirty="0" smtClean="0">
                <a:hlinkClick r:id="rId2"/>
              </a:rPr>
              <a:t>https://www.coursera.org/learn/game-development/</a:t>
            </a:r>
            <a:r>
              <a:rPr lang="en-US" sz="1800" b="1" dirty="0" smtClean="0"/>
              <a:t> 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12711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Target Audience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Demografis</a:t>
            </a:r>
            <a:endParaRPr lang="en-US" sz="2800" b="1" dirty="0" smtClean="0"/>
          </a:p>
          <a:p>
            <a:pPr lvl="1"/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, </a:t>
            </a:r>
            <a:r>
              <a:rPr lang="en-US" dirty="0" err="1" smtClean="0"/>
              <a:t>Kebudayaan</a:t>
            </a:r>
            <a:endParaRPr lang="en-US" dirty="0" smtClean="0"/>
          </a:p>
          <a:p>
            <a:r>
              <a:rPr lang="en-US" sz="2800" b="1" dirty="0" smtClean="0"/>
              <a:t>Core vs. Casual Gamer</a:t>
            </a:r>
            <a:endParaRPr lang="id-ID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6" y="2998694"/>
            <a:ext cx="5345587" cy="36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Platform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929" y="2097741"/>
            <a:ext cx="9580094" cy="426271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Windows</a:t>
            </a:r>
          </a:p>
          <a:p>
            <a:r>
              <a:rPr lang="en-US" b="1" dirty="0" smtClean="0"/>
              <a:t>Android</a:t>
            </a:r>
          </a:p>
          <a:p>
            <a:r>
              <a:rPr lang="en-US" b="1" dirty="0" smtClean="0"/>
              <a:t>Mac</a:t>
            </a:r>
          </a:p>
          <a:p>
            <a:r>
              <a:rPr lang="en-US" b="1" dirty="0" smtClean="0"/>
              <a:t>Wii</a:t>
            </a:r>
          </a:p>
          <a:p>
            <a:r>
              <a:rPr lang="en-US" b="1" dirty="0" smtClean="0"/>
              <a:t>IOS</a:t>
            </a:r>
          </a:p>
          <a:p>
            <a:r>
              <a:rPr lang="en-US" b="1" dirty="0" smtClean="0"/>
              <a:t>XBOX</a:t>
            </a:r>
          </a:p>
          <a:p>
            <a:r>
              <a:rPr lang="en-US" b="1" dirty="0" err="1" smtClean="0"/>
              <a:t>Playstation</a:t>
            </a:r>
            <a:endParaRPr lang="en-US" b="1" dirty="0" smtClean="0"/>
          </a:p>
          <a:p>
            <a:r>
              <a:rPr lang="en-US" b="1" dirty="0" smtClean="0"/>
              <a:t>Mac</a:t>
            </a:r>
          </a:p>
          <a:p>
            <a:r>
              <a:rPr lang="en-US" b="1" dirty="0" smtClean="0"/>
              <a:t>Website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5672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Teknologi</a:t>
            </a:r>
            <a:r>
              <a:rPr lang="en-US" b="1" dirty="0" smtClean="0"/>
              <a:t> Game (</a:t>
            </a:r>
            <a:r>
              <a:rPr lang="en-US" b="1" dirty="0" err="1" smtClean="0"/>
              <a:t>sudut</a:t>
            </a:r>
            <a:r>
              <a:rPr lang="en-US" b="1" dirty="0" smtClean="0"/>
              <a:t> </a:t>
            </a:r>
            <a:r>
              <a:rPr lang="en-US" b="1" dirty="0" err="1" smtClean="0"/>
              <a:t>pandang</a:t>
            </a:r>
            <a:r>
              <a:rPr lang="en-US" b="1" dirty="0" smtClean="0"/>
              <a:t> user)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</a:p>
          <a:p>
            <a:endParaRPr lang="en-US" dirty="0"/>
          </a:p>
          <a:p>
            <a:r>
              <a:rPr lang="en-US" dirty="0" smtClean="0"/>
              <a:t>GAME DESIGN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TECHNICAL DETAILS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03601" y="2666999"/>
            <a:ext cx="3267636" cy="3296773"/>
            <a:chOff x="4859848" y="3247462"/>
            <a:chExt cx="3267636" cy="3296773"/>
          </a:xfrm>
        </p:grpSpPr>
        <p:sp>
          <p:nvSpPr>
            <p:cNvPr id="4" name="Rectangle 3"/>
            <p:cNvSpPr/>
            <p:nvPr/>
          </p:nvSpPr>
          <p:spPr>
            <a:xfrm>
              <a:off x="4859848" y="6019800"/>
              <a:ext cx="3267636" cy="524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HARDWARE</a:t>
              </a:r>
              <a:endParaRPr lang="id-ID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59848" y="5381065"/>
              <a:ext cx="3267636" cy="524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OPERATING SYSTEM</a:t>
              </a:r>
              <a:endParaRPr lang="id-ID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59848" y="4628030"/>
              <a:ext cx="3267636" cy="524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MIDDLEWARE/ENGINE</a:t>
              </a:r>
              <a:endParaRPr lang="id-ID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9848" y="3966881"/>
              <a:ext cx="3267636" cy="524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GAME CODE</a:t>
              </a:r>
              <a:endParaRPr lang="id-ID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9848" y="3247462"/>
              <a:ext cx="1540952" cy="524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GRAPHICS</a:t>
              </a:r>
              <a:endParaRPr lang="id-ID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35271" y="3247462"/>
              <a:ext cx="1592213" cy="524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SOUNDS</a:t>
              </a:r>
              <a:endParaRPr lang="id-ID" b="1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760259" y="2568388"/>
            <a:ext cx="13447" cy="3536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58871" y="2572871"/>
            <a:ext cx="13447" cy="3536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Dev Team</a:t>
            </a:r>
            <a:endParaRPr lang="id-ID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015368"/>
              </p:ext>
            </p:extLst>
          </p:nvPr>
        </p:nvGraphicFramePr>
        <p:xfrm>
          <a:off x="838200" y="1825625"/>
          <a:ext cx="10515600" cy="255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10092">
                <a:tc>
                  <a:txBody>
                    <a:bodyPr/>
                    <a:lstStyle/>
                    <a:p>
                      <a:r>
                        <a:rPr lang="en-US" dirty="0" smtClean="0"/>
                        <a:t>DESKRIPSI PEKERJAAN</a:t>
                      </a:r>
                      <a:endParaRPr lang="id-ID" dirty="0"/>
                    </a:p>
                  </a:txBody>
                  <a:tcPr marL="95975" marR="9597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PERAN</a:t>
                      </a:r>
                      <a:endParaRPr lang="id-ID" dirty="0"/>
                    </a:p>
                  </a:txBody>
                  <a:tcPr marL="95975" marR="95975"/>
                </a:tc>
              </a:tr>
              <a:tr h="510092">
                <a:tc>
                  <a:txBody>
                    <a:bodyPr/>
                    <a:lstStyle/>
                    <a:p>
                      <a:r>
                        <a:rPr lang="en-US" dirty="0" smtClean="0"/>
                        <a:t>ARSITEK</a:t>
                      </a:r>
                      <a:endParaRPr lang="id-ID" dirty="0"/>
                    </a:p>
                  </a:txBody>
                  <a:tcPr marL="95975" marR="9597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</a:t>
                      </a:r>
                      <a:endParaRPr lang="id-ID" dirty="0"/>
                    </a:p>
                  </a:txBody>
                  <a:tcPr marL="95975" marR="95975"/>
                </a:tc>
              </a:tr>
              <a:tr h="510092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 / SUPERVISOR</a:t>
                      </a:r>
                      <a:endParaRPr lang="id-ID" dirty="0"/>
                    </a:p>
                  </a:txBody>
                  <a:tcPr marL="95975" marR="9597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  <a:endParaRPr lang="id-ID" dirty="0"/>
                    </a:p>
                  </a:txBody>
                  <a:tcPr marL="95975" marR="95975"/>
                </a:tc>
              </a:tr>
              <a:tr h="510092">
                <a:tc>
                  <a:txBody>
                    <a:bodyPr/>
                    <a:lstStyle/>
                    <a:p>
                      <a:r>
                        <a:rPr lang="en-US" dirty="0" smtClean="0"/>
                        <a:t>TUKANG, PERAKIT, IMPLEMENTATOR</a:t>
                      </a:r>
                      <a:endParaRPr lang="id-ID" dirty="0"/>
                    </a:p>
                  </a:txBody>
                  <a:tcPr marL="95975" marR="9597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id-ID" dirty="0"/>
                    </a:p>
                  </a:txBody>
                  <a:tcPr marL="95975" marR="95975"/>
                </a:tc>
              </a:tr>
              <a:tr h="510092"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</a:t>
                      </a:r>
                      <a:r>
                        <a:rPr lang="en-US" baseline="0" dirty="0" smtClean="0"/>
                        <a:t> INTERIOR / PELUKIS / LANSCAPER</a:t>
                      </a:r>
                      <a:endParaRPr lang="id-ID" dirty="0"/>
                    </a:p>
                  </a:txBody>
                  <a:tcPr marL="95975" marR="9597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ARTISTS</a:t>
                      </a:r>
                      <a:endParaRPr lang="id-ID" dirty="0"/>
                    </a:p>
                  </a:txBody>
                  <a:tcPr marL="95975" marR="959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</a:t>
            </a:r>
            <a:endParaRPr lang="id-ID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Small	 (1-5)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3672" y="3506310"/>
            <a:ext cx="3626601" cy="24558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Medium (4-25)</a:t>
            </a:r>
            <a:endParaRPr lang="id-ID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61412" y="3234795"/>
            <a:ext cx="3310627" cy="29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SKALA BESAR</a:t>
            </a:r>
            <a:br>
              <a:rPr lang="en-US" b="1" dirty="0" smtClean="0"/>
            </a:br>
            <a:r>
              <a:rPr lang="en-US" b="1" dirty="0" smtClean="0"/>
              <a:t>(25+)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541" y="2559424"/>
            <a:ext cx="3253032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037" y="2559424"/>
            <a:ext cx="4124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Biaya</a:t>
            </a:r>
            <a:r>
              <a:rPr lang="en-US" b="1" dirty="0" smtClean="0"/>
              <a:t> </a:t>
            </a:r>
            <a:r>
              <a:rPr lang="en-US" b="1" dirty="0" err="1" smtClean="0"/>
              <a:t>Produksi</a:t>
            </a:r>
            <a:endParaRPr lang="id-ID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39615" cy="36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032" y="264310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 TO UNITY</a:t>
            </a:r>
            <a:br>
              <a:rPr lang="en-US" b="1" dirty="0" smtClean="0"/>
            </a:br>
            <a:r>
              <a:rPr lang="en-US" sz="1800" b="1" dirty="0" smtClean="0">
                <a:hlinkClick r:id="rId2"/>
              </a:rPr>
              <a:t>https://www.coursera.org/learn/game-development/</a:t>
            </a:r>
            <a:r>
              <a:rPr lang="en-US" sz="1800" b="1" dirty="0" smtClean="0"/>
              <a:t> </a:t>
            </a:r>
            <a:endParaRPr lang="id-ID" sz="1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PERTEMUAN 2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26745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yang </a:t>
            </a:r>
            <a:r>
              <a:rPr lang="en-US" b="1" dirty="0" err="1" smtClean="0"/>
              <a:t>kita</a:t>
            </a:r>
            <a:r>
              <a:rPr lang="en-US" b="1" dirty="0" smtClean="0"/>
              <a:t> </a:t>
            </a:r>
            <a:r>
              <a:rPr lang="en-US" b="1" dirty="0" err="1" smtClean="0"/>
              <a:t>butuhkan</a:t>
            </a:r>
            <a:r>
              <a:rPr lang="en-US" b="1" dirty="0" smtClean="0"/>
              <a:t>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194"/>
            <a:ext cx="9580094" cy="426271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Memperlihatkan</a:t>
            </a:r>
            <a:r>
              <a:rPr lang="en-US" b="1" dirty="0" smtClean="0"/>
              <a:t> </a:t>
            </a:r>
            <a:r>
              <a:rPr lang="en-US" b="1" dirty="0" err="1" smtClean="0"/>
              <a:t>visualisasi</a:t>
            </a:r>
            <a:endParaRPr lang="en-US" b="1" dirty="0" smtClean="0"/>
          </a:p>
          <a:p>
            <a:r>
              <a:rPr lang="en-US" b="1" dirty="0" err="1" smtClean="0"/>
              <a:t>Penggunaan</a:t>
            </a:r>
            <a:r>
              <a:rPr lang="en-US" b="1" dirty="0" smtClean="0"/>
              <a:t> sound</a:t>
            </a:r>
          </a:p>
          <a:p>
            <a:r>
              <a:rPr lang="en-US" b="1" dirty="0" err="1" smtClean="0"/>
              <a:t>Membutuhkan</a:t>
            </a:r>
            <a:r>
              <a:rPr lang="en-US" b="1" dirty="0" smtClean="0"/>
              <a:t> input </a:t>
            </a:r>
            <a:r>
              <a:rPr lang="en-US" b="1" dirty="0" err="1" smtClean="0"/>
              <a:t>masukan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player</a:t>
            </a:r>
          </a:p>
          <a:p>
            <a:r>
              <a:rPr lang="en-US" b="1" dirty="0" smtClean="0"/>
              <a:t>Game logic</a:t>
            </a:r>
          </a:p>
          <a:p>
            <a:r>
              <a:rPr lang="en-US" b="1" dirty="0" smtClean="0"/>
              <a:t>Game assets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0869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Materi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MOOC: </a:t>
            </a:r>
          </a:p>
          <a:p>
            <a:pPr lvl="1"/>
            <a:r>
              <a:rPr lang="en-US" dirty="0" smtClean="0">
                <a:hlinkClick r:id="rId2"/>
              </a:rPr>
              <a:t>https://iversity.org/en/my/courses/serious-game-design-and-development/lesson_units</a:t>
            </a:r>
            <a:endParaRPr lang="en-US" dirty="0" smtClean="0"/>
          </a:p>
          <a:p>
            <a:pPr lvl="1"/>
            <a:r>
              <a:rPr lang="en-US" dirty="0" smtClean="0"/>
              <a:t>Introduction </a:t>
            </a:r>
            <a:r>
              <a:rPr lang="en-US" dirty="0"/>
              <a:t>to Game Development, Michigan State University,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www.coursera.org/learn/game-development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https://docs.unity3d.com/Manual/index.html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Buku</a:t>
            </a:r>
            <a:r>
              <a:rPr lang="en-US" dirty="0" smtClean="0"/>
              <a:t> (</a:t>
            </a:r>
            <a:r>
              <a:rPr lang="en-US" dirty="0" err="1" smtClean="0"/>
              <a:t>Opsional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Head First C# (3</a:t>
            </a:r>
            <a:r>
              <a:rPr lang="en-US" baseline="30000" dirty="0" smtClean="0"/>
              <a:t>rd</a:t>
            </a:r>
            <a:r>
              <a:rPr lang="en-US" dirty="0" smtClean="0"/>
              <a:t>), Andrew </a:t>
            </a:r>
            <a:r>
              <a:rPr lang="en-US" dirty="0" err="1" smtClean="0"/>
              <a:t>Stellman</a:t>
            </a:r>
            <a:r>
              <a:rPr lang="en-US" dirty="0" smtClean="0"/>
              <a:t> &amp; Jennifer Greene, </a:t>
            </a:r>
            <a:r>
              <a:rPr lang="en-US" dirty="0" err="1" smtClean="0"/>
              <a:t>O’Reily</a:t>
            </a:r>
            <a:r>
              <a:rPr lang="en-US" dirty="0" smtClean="0"/>
              <a:t>, 2013.</a:t>
            </a:r>
          </a:p>
          <a:p>
            <a:pPr lvl="1"/>
            <a:r>
              <a:rPr lang="id-ID" dirty="0" smtClean="0"/>
              <a:t>Artificial Intelligence for Games 2nd Edition</a:t>
            </a:r>
            <a:r>
              <a:rPr lang="en-US" dirty="0" smtClean="0"/>
              <a:t>, Ian </a:t>
            </a:r>
            <a:r>
              <a:rPr lang="en-US" dirty="0" err="1" smtClean="0"/>
              <a:t>Milington</a:t>
            </a:r>
            <a:r>
              <a:rPr lang="en-US" dirty="0" smtClean="0"/>
              <a:t> &amp; John </a:t>
            </a:r>
            <a:r>
              <a:rPr lang="en-US" dirty="0" err="1" smtClean="0"/>
              <a:t>Funge</a:t>
            </a:r>
            <a:r>
              <a:rPr lang="en-US" dirty="0" smtClean="0"/>
              <a:t>, 2009.</a:t>
            </a:r>
            <a:r>
              <a:rPr lang="id-ID" dirty="0" smtClean="0"/>
              <a:t> </a:t>
            </a:r>
            <a:endParaRPr lang="en-US" dirty="0" smtClean="0"/>
          </a:p>
          <a:p>
            <a:r>
              <a:rPr lang="en-US" dirty="0" smtClean="0"/>
              <a:t>Tools: Unity</a:t>
            </a:r>
          </a:p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: C#</a:t>
            </a:r>
          </a:p>
        </p:txBody>
      </p:sp>
    </p:spTree>
    <p:extLst>
      <p:ext uri="{BB962C8B-B14F-4D97-AF65-F5344CB8AC3E}">
        <p14:creationId xmlns:p14="http://schemas.microsoft.com/office/powerpoint/2010/main" val="18817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Bagaimana</a:t>
            </a:r>
            <a:r>
              <a:rPr lang="en-US" b="1" dirty="0" smtClean="0"/>
              <a:t> </a:t>
            </a:r>
            <a:r>
              <a:rPr lang="en-US" b="1" dirty="0" err="1" smtClean="0"/>
              <a:t>membuat-nya</a:t>
            </a:r>
            <a:r>
              <a:rPr lang="en-US" b="1" dirty="0" smtClean="0"/>
              <a:t>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0728"/>
            <a:ext cx="10018713" cy="4410635"/>
          </a:xfrm>
        </p:spPr>
        <p:txBody>
          <a:bodyPr>
            <a:normAutofit/>
          </a:bodyPr>
          <a:lstStyle/>
          <a:p>
            <a:r>
              <a:rPr lang="en-US" dirty="0" err="1" smtClean="0"/>
              <a:t>Opsi</a:t>
            </a:r>
            <a:r>
              <a:rPr lang="en-US" dirty="0" smtClean="0"/>
              <a:t> 1 –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seluruhnya</a:t>
            </a:r>
            <a:r>
              <a:rPr lang="en-US" dirty="0" smtClean="0"/>
              <a:t>!!</a:t>
            </a:r>
          </a:p>
          <a:p>
            <a:pPr lvl="1"/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game (core game)</a:t>
            </a:r>
          </a:p>
          <a:p>
            <a:pPr lvl="1"/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game yang </a:t>
            </a:r>
            <a:r>
              <a:rPr lang="en-US" dirty="0" err="1" smtClean="0"/>
              <a:t>spesifik</a:t>
            </a:r>
            <a:r>
              <a:rPr lang="en-US" dirty="0" smtClean="0"/>
              <a:t> (</a:t>
            </a:r>
            <a:r>
              <a:rPr lang="en-US" dirty="0" err="1" smtClean="0"/>
              <a:t>termasuk</a:t>
            </a:r>
            <a:r>
              <a:rPr lang="en-US" dirty="0" smtClean="0"/>
              <a:t> game logic </a:t>
            </a:r>
            <a:r>
              <a:rPr lang="en-US" dirty="0" err="1" smtClean="0"/>
              <a:t>dan</a:t>
            </a:r>
            <a:r>
              <a:rPr lang="en-US" dirty="0" smtClean="0"/>
              <a:t> game assets)</a:t>
            </a:r>
          </a:p>
          <a:p>
            <a:r>
              <a:rPr lang="en-US" dirty="0" err="1" smtClean="0"/>
              <a:t>Opsi</a:t>
            </a:r>
            <a:r>
              <a:rPr lang="en-US" dirty="0" smtClean="0"/>
              <a:t> 2 – </a:t>
            </a:r>
            <a:r>
              <a:rPr lang="en-US" b="1" dirty="0" err="1" smtClean="0"/>
              <a:t>Gunakan</a:t>
            </a:r>
            <a:r>
              <a:rPr lang="en-US" dirty="0" smtClean="0"/>
              <a:t> Game Engine</a:t>
            </a:r>
          </a:p>
          <a:p>
            <a:pPr lvl="1"/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core game </a:t>
            </a:r>
          </a:p>
          <a:p>
            <a:pPr lvl="1"/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game engine </a:t>
            </a:r>
            <a:r>
              <a:rPr lang="en-US" dirty="0" err="1" smtClean="0"/>
              <a:t>pada</a:t>
            </a:r>
            <a:r>
              <a:rPr lang="en-US" dirty="0" smtClean="0"/>
              <a:t> Game </a:t>
            </a:r>
            <a:r>
              <a:rPr lang="en-US" dirty="0" err="1" smtClean="0"/>
              <a:t>Technologi</a:t>
            </a:r>
            <a:r>
              <a:rPr lang="en-US" dirty="0" smtClean="0"/>
              <a:t> diagram </a:t>
            </a:r>
            <a:r>
              <a:rPr lang="en-US" dirty="0" err="1" smtClean="0"/>
              <a:t>sebelumnya</a:t>
            </a:r>
            <a:endParaRPr lang="en-US" dirty="0" smtClean="0"/>
          </a:p>
          <a:p>
            <a:pPr lvl="1"/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b="1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game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37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Engines &amp; Editors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304"/>
            <a:ext cx="6426025" cy="28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Mengapa</a:t>
            </a:r>
            <a:r>
              <a:rPr lang="en-US" b="1" dirty="0" smtClean="0"/>
              <a:t> Unity?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game-genre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Unity</a:t>
            </a:r>
          </a:p>
          <a:p>
            <a:r>
              <a:rPr lang="en-US" dirty="0" smtClean="0"/>
              <a:t>Game engine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kaya</a:t>
            </a:r>
          </a:p>
          <a:p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mendalam</a:t>
            </a:r>
            <a:endParaRPr lang="en-US" dirty="0" smtClean="0"/>
          </a:p>
          <a:p>
            <a:r>
              <a:rPr lang="en-US" dirty="0" smtClean="0"/>
              <a:t>Asset pipeline yang </a:t>
            </a:r>
            <a:r>
              <a:rPr lang="en-US" dirty="0" err="1" smtClean="0"/>
              <a:t>hebat</a:t>
            </a:r>
            <a:endParaRPr lang="en-US" dirty="0" smtClean="0"/>
          </a:p>
          <a:p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/>
          </a:p>
          <a:p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53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Mengapa</a:t>
            </a:r>
            <a:r>
              <a:rPr lang="en-US" b="1" dirty="0"/>
              <a:t> Unity</a:t>
            </a:r>
            <a:r>
              <a:rPr lang="en-US" b="1" dirty="0" smtClean="0"/>
              <a:t>? (2)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Mendukung</a:t>
            </a:r>
            <a:r>
              <a:rPr lang="en-US" dirty="0" smtClean="0"/>
              <a:t> iterative development</a:t>
            </a:r>
          </a:p>
          <a:p>
            <a:r>
              <a:rPr lang="en-US" dirty="0" smtClean="0"/>
              <a:t>Engine yang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di build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platform</a:t>
            </a:r>
          </a:p>
          <a:p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endParaRPr lang="en-US" dirty="0" smtClean="0"/>
          </a:p>
          <a:p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Unity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r>
              <a:rPr lang="en-US" dirty="0" err="1" smtClean="0"/>
              <a:t>Teknik-teknik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Unity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diaplikasikan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engine yang lain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97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Lain yang </a:t>
            </a:r>
            <a:r>
              <a:rPr lang="en-US" b="1" dirty="0" err="1" smtClean="0"/>
              <a:t>mungkin</a:t>
            </a:r>
            <a:r>
              <a:rPr lang="en-US" b="1" dirty="0" smtClean="0"/>
              <a:t> </a:t>
            </a:r>
            <a:r>
              <a:rPr lang="en-US" b="1" dirty="0" err="1" smtClean="0"/>
              <a:t>dibutuhkan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Editor (Visual Studio/Notepad/</a:t>
            </a:r>
            <a:r>
              <a:rPr lang="en-US" dirty="0" err="1" smtClean="0"/>
              <a:t>Sublim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Image Editor (Photoshop/</a:t>
            </a:r>
            <a:r>
              <a:rPr lang="en-US" dirty="0" err="1" smtClean="0"/>
              <a:t>Ilustrator</a:t>
            </a:r>
            <a:r>
              <a:rPr lang="en-US" dirty="0" smtClean="0"/>
              <a:t>/Corel)</a:t>
            </a:r>
          </a:p>
          <a:p>
            <a:r>
              <a:rPr lang="en-US" dirty="0" smtClean="0"/>
              <a:t>3D modeler (Autodesk/Maya)</a:t>
            </a:r>
          </a:p>
          <a:p>
            <a:r>
              <a:rPr lang="en-US" dirty="0" smtClean="0"/>
              <a:t>Sound Editor (Audacity)</a:t>
            </a:r>
          </a:p>
          <a:p>
            <a:r>
              <a:rPr lang="en-US" dirty="0" smtClean="0"/>
              <a:t>Version Control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Pemrograman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C#.</a:t>
            </a:r>
          </a:p>
          <a:p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C++ </a:t>
            </a:r>
            <a:r>
              <a:rPr lang="en-US" dirty="0" err="1" smtClean="0"/>
              <a:t>dan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, C#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background C/C++/Java.</a:t>
            </a:r>
          </a:p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course outline </a:t>
            </a:r>
            <a:r>
              <a:rPr lang="en-US" dirty="0" err="1" smtClean="0"/>
              <a:t>praktikum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05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Yang </a:t>
            </a:r>
            <a:r>
              <a:rPr lang="en-US" b="1" dirty="0" err="1" smtClean="0"/>
              <a:t>sudah</a:t>
            </a:r>
            <a:r>
              <a:rPr lang="en-US" b="1" dirty="0" smtClean="0"/>
              <a:t> </a:t>
            </a:r>
            <a:r>
              <a:rPr lang="en-US" b="1" dirty="0" err="1" smtClean="0"/>
              <a:t>dikuasai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*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96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r>
              <a:rPr lang="en-US" b="1" dirty="0" err="1" smtClean="0"/>
              <a:t>Saya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018713" cy="42089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Research Interest:</a:t>
            </a:r>
          </a:p>
          <a:p>
            <a:pPr lvl="1"/>
            <a:r>
              <a:rPr lang="en-US" b="1" dirty="0" err="1" smtClean="0"/>
              <a:t>Kecerdasan</a:t>
            </a:r>
            <a:r>
              <a:rPr lang="en-US" b="1" dirty="0" smtClean="0"/>
              <a:t> </a:t>
            </a:r>
            <a:r>
              <a:rPr lang="en-US" b="1" dirty="0" err="1" smtClean="0"/>
              <a:t>Buatan</a:t>
            </a:r>
            <a:endParaRPr lang="en-US" b="1" dirty="0" smtClean="0"/>
          </a:p>
          <a:p>
            <a:pPr lvl="2"/>
            <a:r>
              <a:rPr lang="en-US" sz="2400" dirty="0" smtClean="0"/>
              <a:t>Artificial Neural Networks/ Deep Learning</a:t>
            </a:r>
          </a:p>
          <a:p>
            <a:pPr lvl="2"/>
            <a:r>
              <a:rPr lang="en-US" sz="2400" dirty="0" smtClean="0"/>
              <a:t>Virtual/Augmented Reality</a:t>
            </a:r>
          </a:p>
          <a:p>
            <a:pPr lvl="2"/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Genetika</a:t>
            </a:r>
            <a:endParaRPr lang="en-US" sz="2400" dirty="0" smtClean="0"/>
          </a:p>
          <a:p>
            <a:pPr lvl="2"/>
            <a:r>
              <a:rPr lang="en-US" sz="2400" dirty="0" smtClean="0"/>
              <a:t>Handwriting/Speech Recognition </a:t>
            </a:r>
          </a:p>
          <a:p>
            <a:pPr lvl="1"/>
            <a:r>
              <a:rPr lang="en-US" b="1" dirty="0" err="1" smtClean="0"/>
              <a:t>Teknologi</a:t>
            </a:r>
            <a:r>
              <a:rPr lang="en-US" b="1" dirty="0" smtClean="0"/>
              <a:t> Game Digital</a:t>
            </a:r>
          </a:p>
          <a:p>
            <a:pPr lvl="2"/>
            <a:r>
              <a:rPr lang="en-US" sz="2400" dirty="0" smtClean="0"/>
              <a:t>Game-Based Learning</a:t>
            </a:r>
          </a:p>
          <a:p>
            <a:pPr lvl="2"/>
            <a:r>
              <a:rPr lang="en-US" sz="2400" dirty="0" smtClean="0"/>
              <a:t>Serious Game</a:t>
            </a:r>
          </a:p>
          <a:p>
            <a:pPr lvl="2"/>
            <a:r>
              <a:rPr lang="en-US" sz="2400" dirty="0" smtClean="0"/>
              <a:t>Game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</a:t>
            </a:r>
            <a:r>
              <a:rPr lang="en-US" sz="2400" dirty="0" err="1" smtClean="0"/>
              <a:t>Kecerdasan</a:t>
            </a:r>
            <a:r>
              <a:rPr lang="en-US" sz="2400" dirty="0" smtClean="0"/>
              <a:t> </a:t>
            </a:r>
            <a:r>
              <a:rPr lang="en-US" sz="2400" dirty="0" err="1" smtClean="0"/>
              <a:t>Buatan</a:t>
            </a:r>
            <a:endParaRPr lang="en-US" sz="2400" dirty="0" smtClean="0"/>
          </a:p>
          <a:p>
            <a:r>
              <a:rPr lang="en-US" sz="3200" dirty="0" smtClean="0"/>
              <a:t>Email: abas.setiawan@dsn.dinus.ac.id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4519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Peraturan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10 </a:t>
            </a:r>
            <a:r>
              <a:rPr lang="en-US" dirty="0" err="1"/>
              <a:t>menit</a:t>
            </a:r>
            <a:r>
              <a:rPr lang="en-US" dirty="0"/>
              <a:t>.</a:t>
            </a:r>
          </a:p>
          <a:p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(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IJIN-IJIN-IJIN </a:t>
            </a:r>
            <a:r>
              <a:rPr lang="en-US" dirty="0">
                <a:sym typeface="Wingdings" panose="05000000000000000000" pitchFamily="2" charset="2"/>
              </a:rPr>
              <a:t> auto 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IJIN-MASUK-IJIN-IJIN  auto 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IJIN-IJIN-MASUK-IJIN  auto 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IJIN-MASUK-IJIN-MASUK-IJIN-MASUK-…</a:t>
            </a:r>
            <a:r>
              <a:rPr lang="en-US" dirty="0" err="1">
                <a:sym typeface="Wingdings" panose="05000000000000000000" pitchFamily="2" charset="2"/>
              </a:rPr>
              <a:t>dst</a:t>
            </a:r>
            <a:r>
              <a:rPr lang="en-US" dirty="0">
                <a:sym typeface="Wingdings" panose="05000000000000000000" pitchFamily="2" charset="2"/>
              </a:rPr>
              <a:t>  auto D</a:t>
            </a:r>
          </a:p>
          <a:p>
            <a:r>
              <a:rPr lang="en-US" dirty="0" err="1">
                <a:sym typeface="Wingdings" panose="05000000000000000000" pitchFamily="2" charset="2"/>
              </a:rPr>
              <a:t>Mengabsenkan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diabsenkan</a:t>
            </a:r>
            <a:r>
              <a:rPr lang="en-US" dirty="0">
                <a:sym typeface="Wingdings" panose="05000000000000000000" pitchFamily="2" charset="2"/>
              </a:rPr>
              <a:t>  auto 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950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Kontrak</a:t>
            </a:r>
            <a:r>
              <a:rPr lang="en-US" b="1" dirty="0" smtClean="0"/>
              <a:t> </a:t>
            </a:r>
            <a:r>
              <a:rPr lang="en-US" b="1" dirty="0" err="1" smtClean="0"/>
              <a:t>kuliah</a:t>
            </a:r>
            <a:r>
              <a:rPr lang="en-US" b="1" dirty="0" err="1" smtClean="0">
                <a:sym typeface="Wingdings" panose="05000000000000000000" pitchFamily="2" charset="2"/>
              </a:rPr>
              <a:t></a:t>
            </a:r>
            <a:r>
              <a:rPr lang="en-US" b="1" dirty="0" err="1" smtClean="0"/>
              <a:t>Lihat</a:t>
            </a:r>
            <a:r>
              <a:rPr lang="en-US" b="1" dirty="0" smtClean="0"/>
              <a:t> </a:t>
            </a:r>
            <a:r>
              <a:rPr lang="en-US" b="1" dirty="0" err="1" smtClean="0"/>
              <a:t>Silabus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6011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 </a:t>
            </a:r>
            <a:r>
              <a:rPr lang="en-US" b="1" dirty="0" err="1" smtClean="0"/>
              <a:t>mulai</a:t>
            </a:r>
            <a:r>
              <a:rPr lang="en-US" b="1" dirty="0" smtClean="0"/>
              <a:t> </a:t>
            </a:r>
            <a:r>
              <a:rPr lang="en-US" b="1" dirty="0" err="1" smtClean="0"/>
              <a:t>membuat</a:t>
            </a:r>
            <a:r>
              <a:rPr lang="en-US" b="1" dirty="0" smtClean="0"/>
              <a:t> Game, </a:t>
            </a:r>
            <a:r>
              <a:rPr lang="en-US" b="1" dirty="0" err="1" smtClean="0"/>
              <a:t>apa</a:t>
            </a:r>
            <a:r>
              <a:rPr lang="en-US" b="1" dirty="0" smtClean="0"/>
              <a:t> yang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kita</a:t>
            </a:r>
            <a:r>
              <a:rPr lang="en-US" b="1" dirty="0" smtClean="0"/>
              <a:t> </a:t>
            </a:r>
            <a:r>
              <a:rPr lang="en-US" b="1" dirty="0" err="1" smtClean="0"/>
              <a:t>lakukan</a:t>
            </a:r>
            <a:r>
              <a:rPr lang="en-US" b="1" dirty="0" smtClean="0"/>
              <a:t>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game </a:t>
            </a:r>
            <a:r>
              <a:rPr lang="en-US" dirty="0" err="1" smtClean="0"/>
              <a:t>pada</a:t>
            </a:r>
            <a:r>
              <a:rPr lang="en-US" dirty="0" smtClean="0"/>
              <a:t> smartphone </a:t>
            </a:r>
            <a:r>
              <a:rPr lang="en-US" dirty="0" err="1" smtClean="0"/>
              <a:t>atau</a:t>
            </a:r>
            <a:r>
              <a:rPr lang="en-US" dirty="0" smtClean="0"/>
              <a:t> PC </a:t>
            </a:r>
            <a:r>
              <a:rPr lang="en-US" dirty="0" err="1" smtClean="0"/>
              <a:t>selama</a:t>
            </a:r>
            <a:r>
              <a:rPr lang="en-US" dirty="0" smtClean="0"/>
              <a:t> 10 </a:t>
            </a:r>
            <a:r>
              <a:rPr lang="en-US" dirty="0" err="1" smtClean="0"/>
              <a:t>menit</a:t>
            </a:r>
            <a:r>
              <a:rPr lang="en-US" dirty="0" smtClean="0"/>
              <a:t>!!</a:t>
            </a:r>
          </a:p>
          <a:p>
            <a:r>
              <a:rPr lang="en-US" dirty="0" err="1" smtClean="0"/>
              <a:t>Diskusikan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rasakan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game </a:t>
            </a:r>
            <a:r>
              <a:rPr lang="en-US" dirty="0" err="1" smtClean="0"/>
              <a:t>tersebut</a:t>
            </a:r>
            <a:r>
              <a:rPr lang="en-US" dirty="0" smtClean="0"/>
              <a:t>..?</a:t>
            </a:r>
          </a:p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game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dimainkan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91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“Play”?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79" y="1690688"/>
            <a:ext cx="10515600" cy="3056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Play</a:t>
            </a:r>
            <a:r>
              <a:rPr lang="en-US" dirty="0" smtClean="0"/>
              <a:t> </a:t>
            </a:r>
            <a:r>
              <a:rPr lang="id-ID" dirty="0" smtClean="0"/>
              <a:t>adalah </a:t>
            </a:r>
            <a:r>
              <a:rPr lang="id-ID" dirty="0"/>
              <a:t>kegiatan </a:t>
            </a:r>
            <a:r>
              <a:rPr lang="id-ID" dirty="0" smtClean="0"/>
              <a:t>sukarela</a:t>
            </a:r>
            <a:r>
              <a:rPr lang="en-US" dirty="0" smtClean="0"/>
              <a:t> yang </a:t>
            </a:r>
            <a:r>
              <a:rPr lang="id-ID" dirty="0" smtClean="0"/>
              <a:t>melibatkan </a:t>
            </a:r>
            <a:r>
              <a:rPr lang="en-US" dirty="0" err="1" smtClean="0"/>
              <a:t>aktivitas</a:t>
            </a:r>
            <a:r>
              <a:rPr lang="id-ID" dirty="0" smtClean="0"/>
              <a:t> </a:t>
            </a:r>
            <a:r>
              <a:rPr lang="id-ID" dirty="0"/>
              <a:t>fisik</a:t>
            </a:r>
            <a:br>
              <a:rPr lang="id-ID" dirty="0"/>
            </a:br>
            <a:r>
              <a:rPr lang="id-ID" dirty="0" smtClean="0"/>
              <a:t>yang </a:t>
            </a:r>
            <a:r>
              <a:rPr lang="id-ID" b="1" dirty="0" smtClean="0"/>
              <a:t>menyenangkan</a:t>
            </a:r>
            <a:r>
              <a:rPr lang="en-US" dirty="0" smtClean="0"/>
              <a:t> </a:t>
            </a:r>
            <a:r>
              <a:rPr lang="id-ID" dirty="0" smtClean="0"/>
              <a:t>untuk </a:t>
            </a:r>
            <a:r>
              <a:rPr lang="id-ID" dirty="0"/>
              <a:t>kepentingan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id-ID" dirty="0" smtClean="0"/>
              <a:t>sendir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id-ID" sz="2000" dirty="0"/>
              <a:t>Lloyd P. </a:t>
            </a:r>
            <a:r>
              <a:rPr lang="id-ID" sz="2000" dirty="0" smtClean="0"/>
              <a:t>Rieber</a:t>
            </a:r>
            <a:r>
              <a:rPr lang="en-US" sz="2000" dirty="0" smtClean="0"/>
              <a:t> - </a:t>
            </a:r>
            <a:r>
              <a:rPr lang="en-US" sz="2000" i="1" dirty="0"/>
              <a:t>Professor</a:t>
            </a:r>
            <a:r>
              <a:rPr lang="en-US" sz="2000" dirty="0"/>
              <a:t>, Department of Career and Information Studies (Learning, Design, and Technology) The University of Georgia College of </a:t>
            </a:r>
            <a:r>
              <a:rPr lang="en-US" sz="2000" dirty="0" smtClean="0"/>
              <a:t>Education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id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069515"/>
            <a:ext cx="6477000" cy="27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889</Words>
  <Application>Microsoft Office PowerPoint</Application>
  <PresentationFormat>Widescreen</PresentationFormat>
  <Paragraphs>183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Introduction to Game Programming </vt:lpstr>
      <vt:lpstr>PowerPoint Presentation</vt:lpstr>
      <vt:lpstr>Materi</vt:lpstr>
      <vt:lpstr>Yang sudah dikuasai</vt:lpstr>
      <vt:lpstr>Tentang Saya</vt:lpstr>
      <vt:lpstr>Peraturan Perkuliahan</vt:lpstr>
      <vt:lpstr>PowerPoint Presentation</vt:lpstr>
      <vt:lpstr>Sebelum mulai membuat Game, apa yang harus kita lakukan?</vt:lpstr>
      <vt:lpstr>Apa itu “Play”?</vt:lpstr>
      <vt:lpstr>Apa itu “Game (non-digital)”?</vt:lpstr>
      <vt:lpstr>Arti “Game (non-digital)” yang lain  Prensky M. (2001). Digital Game-Based Learning,McGraw-Hill</vt:lpstr>
      <vt:lpstr>Arti “Game (non digital)” yang lain (2) Prensky M. (2001). Digital Game-Based Learning,McGraw-Hill</vt:lpstr>
      <vt:lpstr>Digital Game</vt:lpstr>
      <vt:lpstr>Apakah Digital Game berbeda dengan (non-digital) Game?</vt:lpstr>
      <vt:lpstr>Status Saat ini (data 2016) Penjualan, Demografi, dan penggunaan data http://essentialfacts.theesa.com/Essential-Facts-2016.pdf </vt:lpstr>
      <vt:lpstr>Rata – rata pemain Game</vt:lpstr>
      <vt:lpstr>Pembayaran Game</vt:lpstr>
      <vt:lpstr>Platform</vt:lpstr>
      <vt:lpstr>3 jenis game yang sering dimainkan di wireless atau mobile devices</vt:lpstr>
      <vt:lpstr>Game Development Overview https://www.coursera.org/learn/game-development/ </vt:lpstr>
      <vt:lpstr>Target Audience</vt:lpstr>
      <vt:lpstr>Game Platform</vt:lpstr>
      <vt:lpstr>Teknologi Game (sudut pandang user)</vt:lpstr>
      <vt:lpstr>Game Dev Team</vt:lpstr>
      <vt:lpstr>Team</vt:lpstr>
      <vt:lpstr>TEAM SKALA BESAR (25+)</vt:lpstr>
      <vt:lpstr>Biaya Produksi</vt:lpstr>
      <vt:lpstr>INTRO TO UNITY https://www.coursera.org/learn/game-development/ </vt:lpstr>
      <vt:lpstr>Apa yang kita butuhkan?</vt:lpstr>
      <vt:lpstr>Bagaimana membuat-nya?</vt:lpstr>
      <vt:lpstr>Game Engines &amp; Editors</vt:lpstr>
      <vt:lpstr>Mengapa Unity?</vt:lpstr>
      <vt:lpstr>Mengapa Unity? (2)</vt:lpstr>
      <vt:lpstr>Tools Lain yang mungkin dibutuhkan</vt:lpstr>
      <vt:lpstr>Pemrograman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Game</dc:title>
  <dc:creator>abas setiawan</dc:creator>
  <cp:lastModifiedBy>Abas Setiawan</cp:lastModifiedBy>
  <cp:revision>98</cp:revision>
  <dcterms:created xsi:type="dcterms:W3CDTF">2016-12-01T09:24:40Z</dcterms:created>
  <dcterms:modified xsi:type="dcterms:W3CDTF">2017-09-10T12:33:43Z</dcterms:modified>
</cp:coreProperties>
</file>