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5" r:id="rId3"/>
    <p:sldId id="295" r:id="rId4"/>
    <p:sldId id="296" r:id="rId5"/>
    <p:sldId id="325" r:id="rId6"/>
    <p:sldId id="326" r:id="rId7"/>
    <p:sldId id="327" r:id="rId8"/>
    <p:sldId id="328" r:id="rId9"/>
    <p:sldId id="317" r:id="rId10"/>
    <p:sldId id="329" r:id="rId11"/>
    <p:sldId id="330" r:id="rId12"/>
    <p:sldId id="333" r:id="rId13"/>
    <p:sldId id="331" r:id="rId14"/>
    <p:sldId id="332" r:id="rId15"/>
    <p:sldId id="334" r:id="rId16"/>
    <p:sldId id="335" r:id="rId17"/>
    <p:sldId id="336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90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9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0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8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4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3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8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8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89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7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2F7D-C1AC-4DEB-AD85-9933B9DD4800}" type="datetimeFigureOut">
              <a:rPr lang="id-ID" smtClean="0"/>
              <a:t>26/09/2017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7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GAME </a:t>
            </a:r>
            <a:r>
              <a:rPr lang="en-US" b="1" dirty="0" smtClean="0"/>
              <a:t>STATE MACHINE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Abas </a:t>
            </a:r>
            <a:r>
              <a:rPr lang="en-US" b="1" dirty="0" smtClean="0"/>
              <a:t>Setiawan</a:t>
            </a:r>
          </a:p>
          <a:p>
            <a:r>
              <a:rPr lang="en-US" b="1" dirty="0" smtClean="0"/>
              <a:t>Ref: AI Programming Wisdom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40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Kekurangan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tumbuh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event </a:t>
            </a:r>
            <a:r>
              <a:rPr lang="en-US" dirty="0" err="1" smtClean="0"/>
              <a:t>eksponensial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game lag</a:t>
            </a:r>
          </a:p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proporsional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susah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perhitungkan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kekacauan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597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Jenis-jenis</a:t>
            </a:r>
            <a:r>
              <a:rPr lang="en-US" b="1" dirty="0" smtClean="0"/>
              <a:t> FSM </a:t>
            </a:r>
            <a:r>
              <a:rPr lang="en-US" b="1" dirty="0" err="1" smtClean="0"/>
              <a:t>dalam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FSM</a:t>
            </a:r>
          </a:p>
          <a:p>
            <a:r>
              <a:rPr lang="en-US" dirty="0" smtClean="0"/>
              <a:t>Hierarchical FSM</a:t>
            </a:r>
          </a:p>
          <a:p>
            <a:r>
              <a:rPr lang="en-US" dirty="0" smtClean="0"/>
              <a:t>Non-deterministic FSM (Markov Model)</a:t>
            </a:r>
          </a:p>
          <a:p>
            <a:r>
              <a:rPr lang="en-US" dirty="0" smtClean="0"/>
              <a:t>Fuzzy state machine</a:t>
            </a:r>
          </a:p>
          <a:p>
            <a:r>
              <a:rPr lang="en-US" dirty="0" smtClean="0"/>
              <a:t>Multiple FSM’s</a:t>
            </a:r>
          </a:p>
          <a:p>
            <a:r>
              <a:rPr lang="en-US" dirty="0" smtClean="0"/>
              <a:t>Polymorphic FSM’s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451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</a:t>
            </a:r>
            <a:endParaRPr lang="id-ID" b="1" dirty="0"/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1981200" y="4495800"/>
            <a:ext cx="9906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Spawn</a:t>
            </a:r>
          </a:p>
          <a:p>
            <a:pPr algn="ctr"/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228600" y="3200400"/>
            <a:ext cx="1897063" cy="1844675"/>
            <a:chOff x="432" y="2112"/>
            <a:chExt cx="1195" cy="1162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32" y="2112"/>
              <a:ext cx="816" cy="57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Inspect</a:t>
              </a:r>
            </a:p>
          </p:txBody>
        </p:sp>
        <p:cxnSp>
          <p:nvCxnSpPr>
            <p:cNvPr id="49" name="AutoShape 7"/>
            <p:cNvCxnSpPr>
              <a:cxnSpLocks noChangeShapeType="1"/>
              <a:stCxn id="48" idx="4"/>
              <a:endCxn id="46" idx="2"/>
            </p:cNvCxnSpPr>
            <p:nvPr/>
          </p:nvCxnSpPr>
          <p:spPr bwMode="auto">
            <a:xfrm rot="16200000" flipH="1">
              <a:off x="924" y="2604"/>
              <a:ext cx="528" cy="6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8"/>
            <p:cNvCxnSpPr>
              <a:cxnSpLocks noChangeShapeType="1"/>
              <a:stCxn id="46" idx="1"/>
              <a:endCxn id="48" idx="5"/>
            </p:cNvCxnSpPr>
            <p:nvPr/>
          </p:nvCxnSpPr>
          <p:spPr bwMode="auto">
            <a:xfrm rot="5400000" flipH="1">
              <a:off x="1174" y="2559"/>
              <a:ext cx="408" cy="498"/>
            </a:xfrm>
            <a:prstGeom prst="curvedConnector3">
              <a:avLst>
                <a:gd name="adj1" fmla="val 3676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296" y="2640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~E</a:t>
              </a: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864" y="302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53" name="Group 11"/>
          <p:cNvGrpSpPr>
            <a:grpSpLocks/>
          </p:cNvGrpSpPr>
          <p:nvPr/>
        </p:nvGrpSpPr>
        <p:grpSpPr bwMode="auto">
          <a:xfrm>
            <a:off x="1066800" y="1828800"/>
            <a:ext cx="1905000" cy="2667000"/>
            <a:chOff x="960" y="1248"/>
            <a:chExt cx="1200" cy="1680"/>
          </a:xfrm>
        </p:grpSpPr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1536" y="1248"/>
              <a:ext cx="624" cy="57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Attack</a:t>
              </a:r>
            </a:p>
            <a:p>
              <a:pPr algn="ctr"/>
              <a:r>
                <a:rPr lang="en-US" altLang="id-ID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E,~D</a:t>
              </a: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152" y="1536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~E</a:t>
              </a: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1248" y="196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1557" y="244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V="1">
              <a:off x="1104" y="172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H="1">
              <a:off x="9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 flipV="1">
              <a:off x="1728" y="182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1872" y="182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1872" y="182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524000" y="3505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H="1">
            <a:off x="152400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2743200" y="3733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3810000" y="3276600"/>
            <a:ext cx="11430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Patrol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2895600" y="2514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3048000" y="2727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3048000" y="3200400"/>
            <a:ext cx="45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~</a:t>
            </a:r>
            <a:r>
              <a:rPr lang="en-US" altLang="id-ID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H="1">
            <a:off x="28956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 flipV="1">
            <a:off x="2971800" y="4191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3581400" y="4495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3429000" y="3886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D</a:t>
            </a:r>
          </a:p>
        </p:txBody>
      </p: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2590800" y="1600200"/>
            <a:ext cx="2514600" cy="2895600"/>
            <a:chOff x="1680" y="1152"/>
            <a:chExt cx="1584" cy="1824"/>
          </a:xfrm>
        </p:grpSpPr>
        <p:sp>
          <p:nvSpPr>
            <p:cNvPr id="75" name="Line 62"/>
            <p:cNvSpPr>
              <a:spLocks noChangeShapeType="1"/>
            </p:cNvSpPr>
            <p:nvPr/>
          </p:nvSpPr>
          <p:spPr bwMode="auto">
            <a:xfrm flipH="1">
              <a:off x="2880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6" name="Text Box 63"/>
            <p:cNvSpPr txBox="1">
              <a:spLocks noChangeArrowheads="1"/>
            </p:cNvSpPr>
            <p:nvPr/>
          </p:nvSpPr>
          <p:spPr bwMode="auto">
            <a:xfrm>
              <a:off x="2880" y="182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7" name="Oval 64"/>
            <p:cNvSpPr>
              <a:spLocks noChangeArrowheads="1"/>
            </p:cNvSpPr>
            <p:nvPr/>
          </p:nvSpPr>
          <p:spPr bwMode="auto">
            <a:xfrm>
              <a:off x="2496" y="1152"/>
              <a:ext cx="768" cy="57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d-ID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Attack-P</a:t>
              </a:r>
            </a:p>
            <a:p>
              <a:pPr algn="ctr"/>
              <a:r>
                <a:rPr lang="en-US" altLang="id-ID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E,S,~D</a:t>
              </a:r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>
              <a:off x="2736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9" name="Text Box 66"/>
            <p:cNvSpPr txBox="1">
              <a:spLocks noChangeArrowheads="1"/>
            </p:cNvSpPr>
            <p:nvPr/>
          </p:nvSpPr>
          <p:spPr bwMode="auto">
            <a:xfrm>
              <a:off x="2448" y="1824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~E</a:t>
              </a:r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 flipH="1">
              <a:off x="1872" y="1344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V="1">
              <a:off x="1920" y="1536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064" y="1152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~S</a:t>
              </a:r>
            </a:p>
          </p:txBody>
        </p:sp>
        <p:sp>
          <p:nvSpPr>
            <p:cNvPr id="83" name="Text Box 70"/>
            <p:cNvSpPr txBox="1">
              <a:spLocks noChangeArrowheads="1"/>
            </p:cNvSpPr>
            <p:nvPr/>
          </p:nvSpPr>
          <p:spPr bwMode="auto">
            <a:xfrm>
              <a:off x="2064" y="153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 flipH="1">
              <a:off x="1680" y="1632"/>
              <a:ext cx="912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5" name="Text Box 72"/>
            <p:cNvSpPr txBox="1">
              <a:spLocks noChangeArrowheads="1"/>
            </p:cNvSpPr>
            <p:nvPr/>
          </p:nvSpPr>
          <p:spPr bwMode="auto">
            <a:xfrm>
              <a:off x="2160" y="182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2000"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FSM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4" descr="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4191000" cy="31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886200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3657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" y="4905375"/>
            <a:ext cx="1981200" cy="1228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/>
              <a:t>Stack allows AI to move back and forth between states.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81800" y="4943475"/>
            <a:ext cx="1981200" cy="1503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/>
              <a:t>Leads to more realistic behavior without increasing FSM complexity.</a:t>
            </a:r>
          </a:p>
        </p:txBody>
      </p:sp>
    </p:spTree>
    <p:extLst>
      <p:ext uri="{BB962C8B-B14F-4D97-AF65-F5344CB8AC3E}">
        <p14:creationId xmlns:p14="http://schemas.microsoft.com/office/powerpoint/2010/main" val="23819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FSM Example</a:t>
            </a:r>
            <a:endParaRPr lang="id-ID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79975" y="4800600"/>
            <a:ext cx="4035425" cy="146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smtClean="0"/>
              <a:t>Note: This is not a complete FSM</a:t>
            </a:r>
          </a:p>
          <a:p>
            <a:pPr lvl="1"/>
            <a:r>
              <a:rPr lang="en-US" altLang="id-ID" sz="2000" smtClean="0"/>
              <a:t>All links between top level states still exist</a:t>
            </a:r>
          </a:p>
          <a:p>
            <a:pPr lvl="1"/>
            <a:r>
              <a:rPr lang="en-US" altLang="id-ID" sz="2000" smtClean="0"/>
              <a:t>Need more states for wander</a:t>
            </a:r>
            <a:endParaRPr lang="en-US" altLang="id-ID" sz="200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8600" y="1981200"/>
            <a:ext cx="4800600" cy="42672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733800" y="36576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Start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38200" y="38100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Turn Right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133600" y="50292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Go-through</a:t>
            </a:r>
          </a:p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Door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57400" y="27432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Pick-up</a:t>
            </a:r>
          </a:p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Powerup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3048000" y="45720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3048000" y="34290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828800" y="41910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514600" y="3733800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1600200" y="3505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676400" y="47244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752600" y="36576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1752600" y="45720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2743200" y="3657600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828800" y="2133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Wander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638800" y="17526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Attack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010400" y="26670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Chase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001000" y="3581400"/>
            <a:ext cx="990600" cy="9906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Spawn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720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47244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4953000" y="30480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5029200" y="34290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5029200" y="4114800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5029200" y="4419600"/>
            <a:ext cx="3048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724400" y="2133600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~E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222875" y="2727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400800" y="2819400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~S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629400" y="3429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096000" y="3810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248400" y="4419600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2000">
                <a:latin typeface="Times New Roman" panose="02020603050405020304" pitchFamily="18" charset="0"/>
              </a:rPr>
              <a:t>~E</a:t>
            </a:r>
          </a:p>
        </p:txBody>
      </p:sp>
    </p:spTree>
    <p:extLst>
      <p:ext uri="{BB962C8B-B14F-4D97-AF65-F5344CB8AC3E}">
        <p14:creationId xmlns:p14="http://schemas.microsoft.com/office/powerpoint/2010/main" val="50001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Markov Model FSM</a:t>
            </a:r>
            <a:endParaRPr lang="id-ID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305629" y="1690688"/>
            <a:ext cx="4876800" cy="47244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01029" y="191928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id-ID" sz="2000">
                <a:solidFill>
                  <a:schemeClr val="bg1"/>
                </a:solidFill>
                <a:latin typeface="Times New Roman" panose="02020603050405020304" pitchFamily="18" charset="0"/>
              </a:rPr>
              <a:t>Attack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887029" y="3443288"/>
            <a:ext cx="990600" cy="990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id-ID" sz="1600"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210629" y="2528888"/>
            <a:ext cx="1752600" cy="1143000"/>
            <a:chOff x="2544" y="1776"/>
            <a:chExt cx="1104" cy="72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544" y="1776"/>
              <a:ext cx="624" cy="62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Approach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3168" y="2208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286829" y="3519488"/>
            <a:ext cx="1828800" cy="2286000"/>
            <a:chOff x="2592" y="2400"/>
            <a:chExt cx="1152" cy="1440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592" y="3216"/>
              <a:ext cx="624" cy="62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Aim &amp; </a:t>
              </a:r>
            </a:p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Jump &amp;</a:t>
              </a:r>
            </a:p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Shoot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3168" y="2928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80" y="2400"/>
              <a:ext cx="48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2976" y="2400"/>
              <a:ext cx="4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067629" y="3443288"/>
            <a:ext cx="2819400" cy="1981200"/>
            <a:chOff x="1824" y="2352"/>
            <a:chExt cx="1776" cy="1248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824" y="2976"/>
              <a:ext cx="624" cy="62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Aim &amp; </a:t>
              </a:r>
            </a:p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Slide Left</a:t>
              </a:r>
            </a:p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&amp; Shoot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400" y="2784"/>
              <a:ext cx="120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2304" y="2352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352" y="2400"/>
              <a:ext cx="43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762829" y="3290888"/>
            <a:ext cx="3124200" cy="990600"/>
            <a:chOff x="1632" y="2256"/>
            <a:chExt cx="1968" cy="624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1632" y="2256"/>
              <a:ext cx="624" cy="62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Aim &amp; </a:t>
              </a:r>
            </a:p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Slide Right</a:t>
              </a:r>
            </a:p>
            <a:p>
              <a:pPr algn="ctr" eaLnBrk="0" hangingPunct="0"/>
              <a:r>
                <a:rPr lang="en-US" altLang="id-ID" sz="1600">
                  <a:latin typeface="Times New Roman" panose="02020603050405020304" pitchFamily="18" charset="0"/>
                </a:rPr>
                <a:t>&amp; Shoot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2256" y="259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208" y="2256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208" y="230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753429" y="3138488"/>
            <a:ext cx="2438400" cy="1616075"/>
            <a:chOff x="2256" y="2160"/>
            <a:chExt cx="1536" cy="1018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264" y="254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id-ID" sz="2000" b="1">
                  <a:latin typeface="Times New Roman" panose="02020603050405020304" pitchFamily="18" charset="0"/>
                </a:rPr>
                <a:t>.3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360" y="268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id-ID" sz="2000" b="1">
                  <a:latin typeface="Times New Roman" panose="02020603050405020304" pitchFamily="18" charset="0"/>
                </a:rPr>
                <a:t>.3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552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id-ID" sz="2000" b="1">
                  <a:latin typeface="Times New Roman" panose="02020603050405020304" pitchFamily="18" charset="0"/>
                </a:rPr>
                <a:t>.4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448" y="23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id-ID" sz="2000" b="1">
                  <a:latin typeface="Times New Roman" panose="02020603050405020304" pitchFamily="18" charset="0"/>
                </a:rPr>
                <a:t>.3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256" y="21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id-ID" sz="2000" b="1">
                  <a:latin typeface="Times New Roman" panose="02020603050405020304" pitchFamily="18" charset="0"/>
                </a:rPr>
                <a:t>.3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36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id-ID" sz="2000" b="1">
                  <a:latin typeface="Times New Roman" panose="02020603050405020304" pitchFamily="18" charset="0"/>
                </a:rPr>
                <a:t>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79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 lain-lain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State Machines</a:t>
            </a:r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yang </a:t>
            </a:r>
            <a:r>
              <a:rPr lang="en-US" dirty="0" err="1" smtClean="0"/>
              <a:t>memperbolehkan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FSM </a:t>
            </a:r>
            <a:r>
              <a:rPr lang="en-US" dirty="0" err="1" smtClean="0"/>
              <a:t>berkontribusi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smtClean="0"/>
              <a:t>Multiple FSMs</a:t>
            </a:r>
          </a:p>
          <a:p>
            <a:pPr lvl="1"/>
            <a:r>
              <a:rPr lang="en-US" dirty="0" smtClean="0"/>
              <a:t>FSM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FSM (yang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Polymorphics</a:t>
            </a:r>
            <a:r>
              <a:rPr lang="en-US" dirty="0" smtClean="0"/>
              <a:t> FSM</a:t>
            </a:r>
          </a:p>
          <a:p>
            <a:pPr lvl="1"/>
            <a:r>
              <a:rPr lang="en-US" dirty="0" err="1" smtClean="0"/>
              <a:t>Memperbolehkan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tingkahlaku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dishared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005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Polymorphics</a:t>
            </a:r>
            <a:r>
              <a:rPr lang="en-US" b="1" dirty="0"/>
              <a:t> </a:t>
            </a:r>
            <a:r>
              <a:rPr lang="en-US" b="1" dirty="0" smtClean="0"/>
              <a:t>FSM</a:t>
            </a:r>
            <a:endParaRPr lang="id-ID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00400" y="1676400"/>
            <a:ext cx="2362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Soldier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3200400"/>
            <a:ext cx="2362200" cy="685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Rifleman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72200" y="3200400"/>
            <a:ext cx="2362200" cy="685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Officer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04800" y="4724400"/>
            <a:ext cx="2362200" cy="1524000"/>
            <a:chOff x="192" y="2976"/>
            <a:chExt cx="1488" cy="960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92" y="3504"/>
              <a:ext cx="721" cy="432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id-ID">
                  <a:solidFill>
                    <a:schemeClr val="bg1"/>
                  </a:solidFill>
                </a:rPr>
                <a:t>British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959" y="3504"/>
              <a:ext cx="721" cy="432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id-ID">
                  <a:solidFill>
                    <a:schemeClr val="bg1"/>
                  </a:solidFill>
                </a:rPr>
                <a:t>Soviet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2" y="2976"/>
              <a:ext cx="721" cy="432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id-ID">
                  <a:solidFill>
                    <a:schemeClr val="bg1"/>
                  </a:solidFill>
                </a:rPr>
                <a:t>American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59" y="2976"/>
              <a:ext cx="721" cy="432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id-ID">
                  <a:solidFill>
                    <a:schemeClr val="bg1"/>
                  </a:solidFill>
                </a:rPr>
                <a:t>German</a:t>
              </a:r>
            </a:p>
          </p:txBody>
        </p:sp>
      </p:grp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00400" y="3200400"/>
            <a:ext cx="2362200" cy="685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Machine Gunner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3124200" y="5562600"/>
            <a:ext cx="1144588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British</a:t>
            </a: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4341813" y="5562600"/>
            <a:ext cx="1144587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Soviet</a:t>
            </a: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3124200" y="4724400"/>
            <a:ext cx="1144588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American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341813" y="4724400"/>
            <a:ext cx="1144587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German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6172200" y="5562600"/>
            <a:ext cx="1144588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British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7389813" y="5562600"/>
            <a:ext cx="1144587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Soviet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6172200" y="4724400"/>
            <a:ext cx="1144588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American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7389813" y="4724400"/>
            <a:ext cx="1144587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German</a:t>
            </a:r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auto">
          <a:xfrm>
            <a:off x="1295400" y="40386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9B9B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9B9B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7239000" y="40386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9B9B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cxnSp>
        <p:nvCxnSpPr>
          <p:cNvPr id="24" name="AutoShape 43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14600" y="1333500"/>
            <a:ext cx="838200" cy="2895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9B9B9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44"/>
          <p:cNvCxnSpPr>
            <a:cxnSpLocks noChangeShapeType="1"/>
            <a:stCxn id="4" idx="2"/>
            <a:endCxn id="12" idx="0"/>
          </p:cNvCxnSpPr>
          <p:nvPr/>
        </p:nvCxnSpPr>
        <p:spPr bwMode="auto">
          <a:xfrm rot="5400000">
            <a:off x="3962400" y="2781300"/>
            <a:ext cx="838200" cy="0"/>
          </a:xfrm>
          <a:prstGeom prst="straightConnector1">
            <a:avLst/>
          </a:prstGeom>
          <a:noFill/>
          <a:ln w="38100">
            <a:solidFill>
              <a:srgbClr val="9B9B9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45"/>
          <p:cNvCxnSpPr>
            <a:cxnSpLocks noChangeShapeType="1"/>
            <a:stCxn id="4" idx="2"/>
            <a:endCxn id="6" idx="0"/>
          </p:cNvCxnSpPr>
          <p:nvPr/>
        </p:nvCxnSpPr>
        <p:spPr bwMode="auto">
          <a:xfrm rot="16200000" flipH="1">
            <a:off x="5448300" y="1295400"/>
            <a:ext cx="838200" cy="2971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9B9B9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23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</a:t>
            </a:r>
            <a:r>
              <a:rPr lang="en-US" b="1" dirty="0"/>
              <a:t>7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4248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Tingkah</a:t>
            </a:r>
            <a:r>
              <a:rPr lang="en-US" b="1" dirty="0" smtClean="0"/>
              <a:t> </a:t>
            </a:r>
            <a:r>
              <a:rPr lang="en-US" b="1" dirty="0" err="1" smtClean="0"/>
              <a:t>laku</a:t>
            </a:r>
            <a:r>
              <a:rPr lang="en-US" b="1" dirty="0" smtClean="0"/>
              <a:t> </a:t>
            </a:r>
            <a:r>
              <a:rPr lang="en-US" b="1" dirty="0" err="1" smtClean="0"/>
              <a:t>objek</a:t>
            </a:r>
            <a:r>
              <a:rPr lang="en-US" b="1" dirty="0" smtClean="0"/>
              <a:t> game (behaviors of game object)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game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b="1" dirty="0" err="1" smtClean="0"/>
              <a:t>proporsional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b="1" dirty="0" err="1" smtClean="0"/>
              <a:t>predikat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b="1" dirty="0" err="1" smtClean="0"/>
              <a:t>proporsional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/>
              <a:t> </a:t>
            </a:r>
            <a:r>
              <a:rPr lang="en-US" dirty="0" smtClean="0"/>
              <a:t>world (game)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ruang</a:t>
            </a:r>
            <a:r>
              <a:rPr lang="en-US" dirty="0" smtClean="0"/>
              <a:t> 10,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11,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teleportasi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14.</a:t>
            </a:r>
            <a:endParaRPr lang="en-US" dirty="0" smtClean="0"/>
          </a:p>
          <a:p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b="1" dirty="0" err="1" smtClean="0"/>
              <a:t>predikat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symbol/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game?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55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State Machine (FSM)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set state (</a:t>
            </a:r>
            <a:r>
              <a:rPr lang="en-US" dirty="0" err="1" smtClean="0"/>
              <a:t>kejadian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berubah-rubah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event yang </a:t>
            </a:r>
            <a:r>
              <a:rPr lang="en-US" dirty="0" err="1" smtClean="0"/>
              <a:t>terjadi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direpresetasikan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Definisi</a:t>
            </a:r>
            <a:r>
              <a:rPr lang="en-US" dirty="0" smtClean="0"/>
              <a:t> Formal (N. Philips):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state-state 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smtClean="0"/>
              <a:t>state </a:t>
            </a:r>
            <a:r>
              <a:rPr lang="en-US" dirty="0" err="1" smtClean="0"/>
              <a:t>awal</a:t>
            </a:r>
            <a:r>
              <a:rPr lang="en-US" dirty="0" smtClean="0"/>
              <a:t>),  set event </a:t>
            </a:r>
            <a:r>
              <a:rPr lang="en-US" dirty="0" err="1" smtClean="0"/>
              <a:t>masukan</a:t>
            </a:r>
            <a:r>
              <a:rPr lang="en-US" dirty="0" smtClean="0"/>
              <a:t>, set event </a:t>
            </a:r>
            <a:r>
              <a:rPr lang="en-US" dirty="0" err="1" smtClean="0"/>
              <a:t>keluaran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state.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1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&amp; FSM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r>
              <a:rPr lang="en-US" dirty="0" smtClean="0"/>
              <a:t> mental </a:t>
            </a:r>
            <a:r>
              <a:rPr lang="en-US" dirty="0" err="1" smtClean="0"/>
              <a:t>karakter</a:t>
            </a:r>
            <a:r>
              <a:rPr lang="en-US" dirty="0" smtClean="0"/>
              <a:t> NPC </a:t>
            </a:r>
            <a:r>
              <a:rPr lang="en-US" dirty="0" err="1" smtClean="0"/>
              <a:t>atau</a:t>
            </a:r>
            <a:r>
              <a:rPr lang="en-US" dirty="0" smtClean="0"/>
              <a:t> AI</a:t>
            </a:r>
          </a:p>
          <a:p>
            <a:r>
              <a:rPr lang="en-US" dirty="0" smtClean="0"/>
              <a:t>Event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 state</a:t>
            </a:r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</a:t>
            </a:r>
            <a:endParaRPr lang="id-ID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941457" y="3890963"/>
            <a:ext cx="1524000" cy="609600"/>
          </a:xfrm>
          <a:prstGeom prst="flowChartTerminator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dirty="0">
                <a:solidFill>
                  <a:schemeClr val="bg1"/>
                </a:solidFill>
              </a:rPr>
              <a:t>Gather </a:t>
            </a:r>
          </a:p>
          <a:p>
            <a:pPr algn="ctr"/>
            <a:r>
              <a:rPr lang="en-US" altLang="id-ID" dirty="0">
                <a:solidFill>
                  <a:schemeClr val="bg1"/>
                </a:solidFill>
              </a:rPr>
              <a:t>Treasure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9075057" y="3890963"/>
            <a:ext cx="1524000" cy="609600"/>
          </a:xfrm>
          <a:prstGeom prst="flowChartTerminator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Flee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084457" y="5262563"/>
            <a:ext cx="1524000" cy="609600"/>
          </a:xfrm>
          <a:prstGeom prst="flowChartTerminator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>
                <a:solidFill>
                  <a:schemeClr val="bg1"/>
                </a:solidFill>
              </a:rPr>
              <a:t>Fight</a:t>
            </a:r>
          </a:p>
        </p:txBody>
      </p:sp>
      <p:cxnSp>
        <p:nvCxnSpPr>
          <p:cNvPr id="7" name="AutoShape 10"/>
          <p:cNvCxnSpPr>
            <a:cxnSpLocks noChangeShapeType="1"/>
            <a:stCxn id="4" idx="0"/>
            <a:endCxn id="5" idx="0"/>
          </p:cNvCxnSpPr>
          <p:nvPr/>
        </p:nvCxnSpPr>
        <p:spPr bwMode="auto">
          <a:xfrm rot="5400000" flipV="1">
            <a:off x="8769463" y="2805907"/>
            <a:ext cx="1588" cy="2133600"/>
          </a:xfrm>
          <a:prstGeom prst="curvedConnector3">
            <a:avLst>
              <a:gd name="adj1" fmla="val -1320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AutoShape 11"/>
          <p:cNvCxnSpPr>
            <a:cxnSpLocks noChangeShapeType="1"/>
            <a:stCxn id="5" idx="2"/>
            <a:endCxn id="4" idx="2"/>
          </p:cNvCxnSpPr>
          <p:nvPr/>
        </p:nvCxnSpPr>
        <p:spPr bwMode="auto">
          <a:xfrm rot="5400000">
            <a:off x="8769463" y="3453607"/>
            <a:ext cx="1588" cy="2133600"/>
          </a:xfrm>
          <a:prstGeom prst="curvedConnector3">
            <a:avLst>
              <a:gd name="adj1" fmla="val 1320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AutoShape 12"/>
          <p:cNvCxnSpPr>
            <a:cxnSpLocks noChangeShapeType="1"/>
            <a:stCxn id="5" idx="3"/>
            <a:endCxn id="6" idx="3"/>
          </p:cNvCxnSpPr>
          <p:nvPr/>
        </p:nvCxnSpPr>
        <p:spPr bwMode="auto">
          <a:xfrm flipH="1">
            <a:off x="9627507" y="4195763"/>
            <a:ext cx="990600" cy="1371600"/>
          </a:xfrm>
          <a:prstGeom prst="curvedConnector3">
            <a:avLst>
              <a:gd name="adj1" fmla="val -21153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AutoShape 14"/>
          <p:cNvCxnSpPr>
            <a:cxnSpLocks noChangeShapeType="1"/>
            <a:stCxn id="6" idx="1"/>
            <a:endCxn id="4" idx="1"/>
          </p:cNvCxnSpPr>
          <p:nvPr/>
        </p:nvCxnSpPr>
        <p:spPr bwMode="auto">
          <a:xfrm rot="10800000">
            <a:off x="6922407" y="4195763"/>
            <a:ext cx="1143000" cy="1371600"/>
          </a:xfrm>
          <a:prstGeom prst="curvedConnector3">
            <a:avLst>
              <a:gd name="adj1" fmla="val 118333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008257" y="3357563"/>
            <a:ext cx="1474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/>
              <a:t>Monster In Sight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279720" y="4729163"/>
            <a:ext cx="1100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/>
              <a:t>No Monster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406470" y="5491163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/>
              <a:t>Monster Dead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9981520" y="5491163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/>
              <a:t>Cornered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3509963"/>
            <a:ext cx="4381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3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 descr="mPac-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37857" cy="130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ac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56" y="141968"/>
            <a:ext cx="8400966" cy="656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6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karakter</a:t>
            </a:r>
            <a:r>
              <a:rPr lang="en-US" b="1" dirty="0" smtClean="0"/>
              <a:t> </a:t>
            </a:r>
            <a:r>
              <a:rPr lang="en-US" b="1" dirty="0" err="1" smtClean="0"/>
              <a:t>pacman</a:t>
            </a:r>
            <a:endParaRPr lang="id-ID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7" y="1690688"/>
            <a:ext cx="1366838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32" y="3113088"/>
            <a:ext cx="13144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57" y="2876550"/>
            <a:ext cx="1604963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2" y="4452938"/>
            <a:ext cx="1393825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肘形接點 6"/>
          <p:cNvCxnSpPr>
            <a:cxnSpLocks noChangeShapeType="1"/>
          </p:cNvCxnSpPr>
          <p:nvPr/>
        </p:nvCxnSpPr>
        <p:spPr bwMode="auto">
          <a:xfrm>
            <a:off x="6054045" y="2571750"/>
            <a:ext cx="2093912" cy="5413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6589032" y="1925638"/>
            <a:ext cx="2216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/>
              <a:t>PacMan eats a Power Pill</a:t>
            </a:r>
            <a:endParaRPr lang="zh-TW" altLang="en-US" sz="1800"/>
          </a:p>
        </p:txBody>
      </p:sp>
      <p:cxnSp>
        <p:nvCxnSpPr>
          <p:cNvPr id="10" name="肘形接點 9"/>
          <p:cNvCxnSpPr>
            <a:cxnSpLocks noChangeShapeType="1"/>
          </p:cNvCxnSpPr>
          <p:nvPr/>
        </p:nvCxnSpPr>
        <p:spPr bwMode="auto">
          <a:xfrm rot="10800000">
            <a:off x="5369832" y="3452813"/>
            <a:ext cx="2120900" cy="5413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字方塊 14"/>
          <p:cNvSpPr txBox="1">
            <a:spLocks noChangeArrowheads="1"/>
          </p:cNvSpPr>
          <p:nvPr/>
        </p:nvSpPr>
        <p:spPr bwMode="auto">
          <a:xfrm>
            <a:off x="5369832" y="3552825"/>
            <a:ext cx="2217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/>
              <a:t>Timer &lt;= 0</a:t>
            </a:r>
            <a:endParaRPr lang="zh-TW" altLang="en-US" sz="1800"/>
          </a:p>
        </p:txBody>
      </p:sp>
      <p:cxnSp>
        <p:nvCxnSpPr>
          <p:cNvPr id="12" name="肘形接點 11"/>
          <p:cNvCxnSpPr>
            <a:cxnSpLocks noChangeShapeType="1"/>
          </p:cNvCxnSpPr>
          <p:nvPr/>
        </p:nvCxnSpPr>
        <p:spPr bwMode="auto">
          <a:xfrm rot="5400000">
            <a:off x="7054963" y="4253707"/>
            <a:ext cx="471487" cy="1714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字方塊 17"/>
          <p:cNvSpPr txBox="1">
            <a:spLocks noChangeArrowheads="1"/>
          </p:cNvSpPr>
          <p:nvPr/>
        </p:nvSpPr>
        <p:spPr bwMode="auto">
          <a:xfrm>
            <a:off x="6589032" y="5351463"/>
            <a:ext cx="2216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/>
              <a:t>Collision with PacMan</a:t>
            </a:r>
            <a:endParaRPr lang="zh-TW" altLang="en-US" sz="1800"/>
          </a:p>
        </p:txBody>
      </p:sp>
      <p:cxnSp>
        <p:nvCxnSpPr>
          <p:cNvPr id="14" name="肘形接點 18"/>
          <p:cNvCxnSpPr>
            <a:cxnSpLocks noChangeShapeType="1"/>
          </p:cNvCxnSpPr>
          <p:nvPr/>
        </p:nvCxnSpPr>
        <p:spPr bwMode="auto">
          <a:xfrm rot="5400000" flipH="1" flipV="1">
            <a:off x="3694226" y="1883569"/>
            <a:ext cx="304800" cy="16811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21"/>
          <p:cNvSpPr txBox="1">
            <a:spLocks noChangeArrowheads="1"/>
          </p:cNvSpPr>
          <p:nvPr/>
        </p:nvSpPr>
        <p:spPr bwMode="auto">
          <a:xfrm>
            <a:off x="2204357" y="2201863"/>
            <a:ext cx="221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/>
              <a:t>Timer &lt;= 0</a:t>
            </a:r>
            <a:endParaRPr lang="zh-TW" altLang="en-US" sz="1800"/>
          </a:p>
        </p:txBody>
      </p:sp>
      <p:cxnSp>
        <p:nvCxnSpPr>
          <p:cNvPr id="16" name="肘形接點 22"/>
          <p:cNvCxnSpPr>
            <a:cxnSpLocks noChangeShapeType="1"/>
          </p:cNvCxnSpPr>
          <p:nvPr/>
        </p:nvCxnSpPr>
        <p:spPr bwMode="auto">
          <a:xfrm rot="10800000">
            <a:off x="3006045" y="4875213"/>
            <a:ext cx="2033587" cy="4714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字方塊 25"/>
          <p:cNvSpPr txBox="1">
            <a:spLocks noChangeArrowheads="1"/>
          </p:cNvSpPr>
          <p:nvPr/>
        </p:nvSpPr>
        <p:spPr bwMode="auto">
          <a:xfrm>
            <a:off x="2701245" y="5330825"/>
            <a:ext cx="2216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/>
              <a:t>Collision with GhostBox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2736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Aksi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state</a:t>
            </a:r>
            <a:endParaRPr lang="id-ID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0688"/>
            <a:ext cx="136842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90688"/>
            <a:ext cx="13144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292600"/>
            <a:ext cx="16049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398963"/>
            <a:ext cx="13938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1955800" y="1690688"/>
            <a:ext cx="2335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Roam;</a:t>
            </a:r>
          </a:p>
          <a:p>
            <a:pPr eaLnBrk="1" hangingPunct="1"/>
            <a:r>
              <a:rPr lang="en-US" altLang="zh-TW" sz="1800"/>
              <a:t>If PacMan gets close, PathTo (PacMan)</a:t>
            </a:r>
            <a:endParaRPr lang="zh-TW" altLang="en-US" sz="1800"/>
          </a:p>
        </p:txBody>
      </p:sp>
      <p:sp>
        <p:nvSpPr>
          <p:cNvPr id="9" name="文字方塊 9"/>
          <p:cNvSpPr txBox="1">
            <a:spLocks noChangeArrowheads="1"/>
          </p:cNvSpPr>
          <p:nvPr/>
        </p:nvSpPr>
        <p:spPr bwMode="auto">
          <a:xfrm>
            <a:off x="5878513" y="1703388"/>
            <a:ext cx="233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Timer--;</a:t>
            </a:r>
          </a:p>
          <a:p>
            <a:pPr eaLnBrk="1" hangingPunct="1"/>
            <a:r>
              <a:rPr lang="en-US" altLang="zh-TW" sz="1800"/>
              <a:t>PathAwayFrom (PacMan)</a:t>
            </a:r>
            <a:endParaRPr lang="zh-TW" altLang="en-US" sz="1800"/>
          </a:p>
        </p:txBody>
      </p:sp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5938838" y="4398963"/>
            <a:ext cx="2335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PathTo (GhostBox)</a:t>
            </a:r>
            <a:endParaRPr lang="zh-TW" altLang="en-US" sz="1800"/>
          </a:p>
        </p:txBody>
      </p:sp>
      <p:sp>
        <p:nvSpPr>
          <p:cNvPr id="11" name="文字方塊 11"/>
          <p:cNvSpPr txBox="1">
            <a:spLocks noChangeArrowheads="1"/>
          </p:cNvSpPr>
          <p:nvPr/>
        </p:nvSpPr>
        <p:spPr bwMode="auto">
          <a:xfrm>
            <a:off x="2192338" y="4386263"/>
            <a:ext cx="2335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Timer—</a:t>
            </a:r>
          </a:p>
          <a:p>
            <a:pPr eaLnBrk="1" hangingPunct="1"/>
            <a:r>
              <a:rPr lang="en-US" altLang="zh-TW" sz="1800"/>
              <a:t>Move back-and-forth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90055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Keuntungan</a:t>
            </a:r>
            <a:r>
              <a:rPr lang="en-US" b="1" dirty="0" smtClean="0"/>
              <a:t> FSM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Komputasinya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AI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“</a:t>
            </a:r>
            <a:r>
              <a:rPr lang="en-US" dirty="0" err="1" smtClean="0"/>
              <a:t>bodoh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tools </a:t>
            </a:r>
            <a:r>
              <a:rPr lang="en-US" dirty="0" err="1" smtClean="0"/>
              <a:t>bagi</a:t>
            </a:r>
            <a:r>
              <a:rPr lang="en-US" dirty="0" smtClean="0"/>
              <a:t> artist </a:t>
            </a:r>
            <a:r>
              <a:rPr lang="en-US" dirty="0" err="1" smtClean="0"/>
              <a:t>atau</a:t>
            </a:r>
            <a:r>
              <a:rPr lang="en-US" dirty="0" smtClean="0"/>
              <a:t> designer (non-programmer)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state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60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532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新細明體</vt:lpstr>
      <vt:lpstr>Tahoma</vt:lpstr>
      <vt:lpstr>Times New Roman</vt:lpstr>
      <vt:lpstr>Office Theme</vt:lpstr>
      <vt:lpstr>GAME STATE MACHINE</vt:lpstr>
      <vt:lpstr>PowerPoint Presentation</vt:lpstr>
      <vt:lpstr>Tingkah laku objek game (behaviors of game object)</vt:lpstr>
      <vt:lpstr>Finite State Machine (FSM)</vt:lpstr>
      <vt:lpstr>Game &amp; FSM</vt:lpstr>
      <vt:lpstr>PowerPoint Presentation</vt:lpstr>
      <vt:lpstr>FSM pada karakter pacman</vt:lpstr>
      <vt:lpstr>Aksi setiap state</vt:lpstr>
      <vt:lpstr>Keuntungan FSM</vt:lpstr>
      <vt:lpstr>Kekurangan</vt:lpstr>
      <vt:lpstr>Jenis-jenis FSM dalam game</vt:lpstr>
      <vt:lpstr>FSM</vt:lpstr>
      <vt:lpstr>Stack FSM</vt:lpstr>
      <vt:lpstr>Hierarchical FSM Example</vt:lpstr>
      <vt:lpstr>Markov Model FSM</vt:lpstr>
      <vt:lpstr>FSM lain-lain</vt:lpstr>
      <vt:lpstr>Polymorphics FSM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Game</dc:title>
  <dc:creator>abas setiawan</dc:creator>
  <cp:lastModifiedBy>Abas Setiawan</cp:lastModifiedBy>
  <cp:revision>202</cp:revision>
  <dcterms:created xsi:type="dcterms:W3CDTF">2016-12-01T09:24:40Z</dcterms:created>
  <dcterms:modified xsi:type="dcterms:W3CDTF">2017-09-26T04:10:15Z</dcterms:modified>
</cp:coreProperties>
</file>